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8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46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1E3B"/>
    <a:srgbClr val="F0ECDF"/>
    <a:srgbClr val="D9D1CC"/>
    <a:srgbClr val="000000"/>
    <a:srgbClr val="3F1A01"/>
    <a:srgbClr val="FF00FF"/>
    <a:srgbClr val="B59E5F"/>
    <a:srgbClr val="E1D8BF"/>
    <a:srgbClr val="D1D1D1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87" autoAdjust="0"/>
    <p:restoredTop sz="80672" autoAdjust="0"/>
  </p:normalViewPr>
  <p:slideViewPr>
    <p:cSldViewPr>
      <p:cViewPr varScale="1">
        <p:scale>
          <a:sx n="131" d="100"/>
          <a:sy n="131" d="100"/>
        </p:scale>
        <p:origin x="1026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50" d="100"/>
          <a:sy n="150" d="100"/>
        </p:scale>
        <p:origin x="4308" y="-289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01-06-2022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slide gives the DSM-5 diagnostic criteria for gambling disorder. Criterion number 4, ‘Often preoccupied with gambling’, describes having persistent thoughts of reliving past gambling experiences, handicapping or planning the next venture, and/or thinking of ways to get money with which to gamble.</a:t>
            </a:r>
            <a:r>
              <a:rPr lang="en-US" baseline="30000" dirty="0"/>
              <a:t>[APA, 2013]</a:t>
            </a:r>
            <a:endParaRPr lang="en-US" dirty="0"/>
          </a:p>
          <a:p>
            <a:endParaRPr lang="en-US" dirty="0"/>
          </a:p>
          <a:p>
            <a:r>
              <a:rPr lang="en-US" dirty="0"/>
              <a:t>Reference: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24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American Psychiatric Association (APA). Diagnostic and Statistical Manual of Mental Disorders, 5</a:t>
            </a:r>
            <a:r>
              <a:rPr lang="en-US" baseline="30000" dirty="0"/>
              <a:t>th</a:t>
            </a:r>
            <a:r>
              <a:rPr lang="en-US" dirty="0"/>
              <a:t> edition. American Psychiatric Association, 2013.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66DED8-CFE8-429A-B603-CBB436F1575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444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54AF458-FA05-4071-8C9A-FE492B74F58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History, definitions and diagnosis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059B2-4FE7-4870-879E-B3E30C872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DSM-5 diagnostic criteria for </a:t>
            </a:r>
            <a:r>
              <a:rPr lang="en-GB" dirty="0">
                <a:solidFill>
                  <a:schemeClr val="accent5"/>
                </a:solidFill>
              </a:rPr>
              <a:t>gambling disorder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25A56846-604C-484D-B581-74C207AE84F1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800"/>
              <a:t>In addition to substance-related disorders, the DSM-5 also provides criteria for diagnosis of gambling disorder – a behavioural addiction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F0D3311-7AFD-4BD4-84A1-6246841C6B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DSM-5=Diagnostic and Statistical Manual of Mental Disorders – 5</a:t>
            </a:r>
            <a:r>
              <a:rPr lang="en-GB" baseline="30000"/>
              <a:t>th</a:t>
            </a:r>
            <a:r>
              <a:rPr lang="en-GB"/>
              <a:t> edition</a:t>
            </a:r>
          </a:p>
          <a:p>
            <a:endParaRPr lang="en-GB"/>
          </a:p>
          <a:p>
            <a:r>
              <a:rPr lang="en-GB"/>
              <a:t>APA. DSM-5. 2013</a:t>
            </a:r>
          </a:p>
        </p:txBody>
      </p:sp>
      <p:graphicFrame>
        <p:nvGraphicFramePr>
          <p:cNvPr id="19" name="Table 5">
            <a:extLst>
              <a:ext uri="{FF2B5EF4-FFF2-40B4-BE49-F238E27FC236}">
                <a16:creationId xmlns:a16="http://schemas.microsoft.com/office/drawing/2014/main" id="{12F4381B-336F-4A82-B7D9-D69C111432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9014969"/>
              </p:ext>
            </p:extLst>
          </p:nvPr>
        </p:nvGraphicFramePr>
        <p:xfrm>
          <a:off x="3384550" y="1966562"/>
          <a:ext cx="8266112" cy="2911200"/>
        </p:xfrm>
        <a:graphic>
          <a:graphicData uri="http://schemas.openxmlformats.org/drawingml/2006/table">
            <a:tbl>
              <a:tblPr>
                <a:noFill/>
                <a:tableStyleId>{3C2FFA5D-87B4-456A-9821-1D502468CF0F}</a:tableStyleId>
              </a:tblPr>
              <a:tblGrid>
                <a:gridCol w="407194">
                  <a:extLst>
                    <a:ext uri="{9D8B030D-6E8A-4147-A177-3AD203B41FA5}">
                      <a16:colId xmlns:a16="http://schemas.microsoft.com/office/drawing/2014/main" val="1992369089"/>
                    </a:ext>
                  </a:extLst>
                </a:gridCol>
                <a:gridCol w="7858918">
                  <a:extLst>
                    <a:ext uri="{9D8B030D-6E8A-4147-A177-3AD203B41FA5}">
                      <a16:colId xmlns:a16="http://schemas.microsoft.com/office/drawing/2014/main" val="1573320632"/>
                    </a:ext>
                  </a:extLst>
                </a:gridCol>
              </a:tblGrid>
              <a:tr h="1406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F1A0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F1A0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Needs to gamble with increasing amounts of money in order to achieve the desired excitement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4699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F1A0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F1A0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 restless or irritable when attempting to cut down or stop gambling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040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F1A0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F1A0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 made repeated unsuccessful efforts to control, cut back, or stop gambling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962668"/>
                  </a:ext>
                </a:extLst>
              </a:tr>
              <a:tr h="1406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Is often preoccupied with gambling 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55699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Often gambles when feeling distressed (e.g., helpless, guilty, anxious, depressed)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4190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After losing money gambling, often returns another day to get even (‘chasing one’s losses’)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288773"/>
                  </a:ext>
                </a:extLst>
              </a:tr>
              <a:tr h="1406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Lies to conceal the extent of involvement with gambling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4418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Has jeopardized or lost a significant relationship, job, or educational or career opportunity because of gambling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496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9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Relies on others to provide money to relieve desperate financial situations caused by gambling</a:t>
                      </a:r>
                    </a:p>
                  </a:txBody>
                  <a:tcPr marL="72000" marR="72000" marT="43200" marB="4320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862664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C47E66E4-9E2A-436A-9FE9-A2DE47AB6BA4}"/>
              </a:ext>
            </a:extLst>
          </p:cNvPr>
          <p:cNvSpPr txBox="1"/>
          <p:nvPr/>
        </p:nvSpPr>
        <p:spPr>
          <a:xfrm>
            <a:off x="3359696" y="1416785"/>
            <a:ext cx="8280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1400" b="1" dirty="0"/>
              <a:t>Persistent and recurrent problematic gambling behaviour (≥4 of the following any time in a 12-month period) leading to clinically significant impairment or distress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6FF1827-95A5-4332-B83B-72B9A76D3A77}"/>
              </a:ext>
            </a:extLst>
          </p:cNvPr>
          <p:cNvSpPr txBox="1"/>
          <p:nvPr/>
        </p:nvSpPr>
        <p:spPr>
          <a:xfrm>
            <a:off x="3359696" y="4921423"/>
            <a:ext cx="82809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 startAt="2"/>
            </a:pPr>
            <a:r>
              <a:rPr lang="en-US" sz="1400" b="1" dirty="0"/>
              <a:t>The gambling behaviour is not better explained by a manic episode</a:t>
            </a:r>
          </a:p>
        </p:txBody>
      </p:sp>
    </p:spTree>
    <p:extLst>
      <p:ext uri="{BB962C8B-B14F-4D97-AF65-F5344CB8AC3E}">
        <p14:creationId xmlns:p14="http://schemas.microsoft.com/office/powerpoint/2010/main" val="2319438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8B7F06F4DB3549B94736FD505CB356" ma:contentTypeVersion="10" ma:contentTypeDescription="Create a new document." ma:contentTypeScope="" ma:versionID="a5a2ac6dae2102e97ae70767c623f78a">
  <xsd:schema xmlns:xsd="http://www.w3.org/2001/XMLSchema" xmlns:xs="http://www.w3.org/2001/XMLSchema" xmlns:p="http://schemas.microsoft.com/office/2006/metadata/properties" xmlns:ns3="eeb652d5-4517-4776-9e6b-85ff002a99c0" targetNamespace="http://schemas.microsoft.com/office/2006/metadata/properties" ma:root="true" ma:fieldsID="08b922ea60357a6ef720f7406b172a3c" ns3:_="">
    <xsd:import namespace="eeb652d5-4517-4776-9e6b-85ff002a99c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b652d5-4517-4776-9e6b-85ff002a99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68D9F4-AF68-4E22-95E7-83E32D504C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b652d5-4517-4776-9e6b-85ff002a99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openxmlformats.org/package/2006/metadata/core-properties"/>
    <ds:schemaRef ds:uri="http://www.w3.org/XML/1998/namespace"/>
    <ds:schemaRef ds:uri="eeb652d5-4517-4776-9e6b-85ff002a99c0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5772</TotalTime>
  <Words>305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DSM-5 diagnostic criteria for gambling disorder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Michelle Dait</cp:lastModifiedBy>
  <cp:revision>222</cp:revision>
  <dcterms:created xsi:type="dcterms:W3CDTF">2022-02-04T12:28:06Z</dcterms:created>
  <dcterms:modified xsi:type="dcterms:W3CDTF">2022-06-01T10:52:54Z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0x010100868B7F06F4DB3549B94736FD505CB356</vt:lpwstr>
  </property>
</Properties>
</file>