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46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1E3B"/>
    <a:srgbClr val="F0ECDF"/>
    <a:srgbClr val="D9D1CC"/>
    <a:srgbClr val="000000"/>
    <a:srgbClr val="3F1A01"/>
    <a:srgbClr val="FF00FF"/>
    <a:srgbClr val="B59E5F"/>
    <a:srgbClr val="E1D8BF"/>
    <a:srgbClr val="D1D1D1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87" autoAdjust="0"/>
    <p:restoredTop sz="80672" autoAdjust="0"/>
  </p:normalViewPr>
  <p:slideViewPr>
    <p:cSldViewPr>
      <p:cViewPr varScale="1">
        <p:scale>
          <a:sx n="131" d="100"/>
          <a:sy n="131" d="100"/>
        </p:scale>
        <p:origin x="102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4308" y="-289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01-06-2022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Several changes to the DSM-IV substance-related disorders section were agreed upon and incorporated into the DSM-5.</a:t>
            </a:r>
            <a:r>
              <a:rPr lang="en-GB" baseline="30000" dirty="0"/>
              <a:t>[</a:t>
            </a:r>
            <a:r>
              <a:rPr lang="en-GB" baseline="30000" dirty="0" err="1"/>
              <a:t>Hasin</a:t>
            </a:r>
            <a:r>
              <a:rPr lang="en-GB" baseline="30000" dirty="0"/>
              <a:t> et al., 2013]</a:t>
            </a:r>
            <a:r>
              <a:rPr lang="en-GB" dirty="0"/>
              <a:t> The resulting DSM-5 ‘substance-related and addictive disorder’ chapter addresses 10 specific substance classes (e.g., alcohol, opioids) separately, with criteria for substance use, substance intoxication, and substance withdrawal.</a:t>
            </a:r>
            <a:r>
              <a:rPr lang="en-GB" baseline="30000" dirty="0"/>
              <a:t>[APA, 2013]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24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American Psychiatric Association (APA). Diagnostic and Statistical Manual of Mental Disorders, 5</a:t>
            </a:r>
            <a:r>
              <a:rPr lang="en-US" baseline="30000" dirty="0"/>
              <a:t>th</a:t>
            </a:r>
            <a:r>
              <a:rPr lang="en-US" dirty="0"/>
              <a:t> edition. American Psychiatric Association, 2013.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Hasin</a:t>
            </a:r>
            <a:r>
              <a:rPr lang="en-US" dirty="0"/>
              <a:t> DS, O’Brien CP, </a:t>
            </a:r>
            <a:r>
              <a:rPr lang="en-US" dirty="0" err="1"/>
              <a:t>Auriacombe</a:t>
            </a:r>
            <a:r>
              <a:rPr lang="en-US" dirty="0"/>
              <a:t> M, et al. DSM-5 criteria for substance use disorders: recommendations and rationale. Am J Psychiatry 2013; 170 (8): 834–851.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6DED8-CFE8-429A-B603-CBB436F1575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8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7256582-12CA-477C-A732-6F6FB2F5FE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History, definitions and diagnosis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6217AB-0803-4E4C-94E3-D99EE936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Development of DSM-5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69286-D227-4C5F-B118-2BBF227012B8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As part of the update and revision process behind the DSM-5, the APA convened a working group to examine the strengths and weaknesses of the diagnosis of addiction and substance-use</a:t>
            </a:r>
            <a:r>
              <a:rPr lang="en-GB" baseline="30000" dirty="0"/>
              <a:t>1,2</a:t>
            </a:r>
            <a:r>
              <a:rPr lang="en-GB" dirty="0"/>
              <a:t> </a:t>
            </a:r>
          </a:p>
          <a:p>
            <a:r>
              <a:rPr lang="en-GB" dirty="0"/>
              <a:t>Key issues and debates were identified, thoroughly investigated, and resolved:</a:t>
            </a:r>
            <a:r>
              <a:rPr lang="en-GB" baseline="30000" dirty="0"/>
              <a:t>1,2</a:t>
            </a:r>
            <a:r>
              <a:rPr lang="en-GB" dirty="0"/>
              <a:t> </a:t>
            </a:r>
          </a:p>
          <a:p>
            <a:pPr lvl="1"/>
            <a:r>
              <a:rPr lang="en-GB" b="1" dirty="0">
                <a:solidFill>
                  <a:schemeClr val="accent2"/>
                </a:solidFill>
              </a:rPr>
              <a:t>Should abuse and dependence remain separate diagnoses?</a:t>
            </a:r>
            <a:br>
              <a:rPr lang="en-GB" dirty="0"/>
            </a:br>
            <a:r>
              <a:rPr lang="en-GB" dirty="0"/>
              <a:t>The 2 categories were combined into a single diagnosis</a:t>
            </a:r>
          </a:p>
          <a:p>
            <a:pPr lvl="1"/>
            <a:r>
              <a:rPr lang="en-GB" b="1" dirty="0">
                <a:solidFill>
                  <a:schemeClr val="accent2"/>
                </a:solidFill>
              </a:rPr>
              <a:t>Should any criteria be removed or added?</a:t>
            </a:r>
            <a:br>
              <a:rPr lang="en-GB" dirty="0"/>
            </a:br>
            <a:r>
              <a:rPr lang="en-GB" dirty="0"/>
              <a:t>‘Legal problems’ was removed as a criterion and ‘craving’ was added</a:t>
            </a:r>
          </a:p>
          <a:p>
            <a:pPr lvl="1"/>
            <a:r>
              <a:rPr lang="en-GB" b="1" dirty="0">
                <a:solidFill>
                  <a:schemeClr val="accent2"/>
                </a:solidFill>
              </a:rPr>
              <a:t>What should the diagnostic threshold be?</a:t>
            </a:r>
            <a:br>
              <a:rPr lang="en-GB" dirty="0"/>
            </a:br>
            <a:r>
              <a:rPr lang="en-GB" dirty="0"/>
              <a:t>The threshold was set as 2 or more criteria</a:t>
            </a:r>
          </a:p>
          <a:p>
            <a:pPr lvl="1"/>
            <a:r>
              <a:rPr lang="en-GB" b="1" dirty="0">
                <a:solidFill>
                  <a:schemeClr val="accent2"/>
                </a:solidFill>
              </a:rPr>
              <a:t>How should severity be graded?</a:t>
            </a:r>
            <a:br>
              <a:rPr lang="en-GB" dirty="0"/>
            </a:br>
            <a:r>
              <a:rPr lang="en-GB" dirty="0"/>
              <a:t>The number of criteria an individual case meets can be used to grade severity, where mild is 2–3, moderate is </a:t>
            </a:r>
            <a:br>
              <a:rPr lang="en-GB" dirty="0"/>
            </a:br>
            <a:r>
              <a:rPr lang="en-GB" dirty="0"/>
              <a:t>4–5, and severe is ≥6 criteria</a:t>
            </a:r>
          </a:p>
          <a:p>
            <a:pPr lvl="1"/>
            <a:r>
              <a:rPr lang="en-GB" b="1" dirty="0">
                <a:solidFill>
                  <a:schemeClr val="accent2"/>
                </a:solidFill>
              </a:rPr>
              <a:t>Should biomarkers be included in any way in the diagnosis?</a:t>
            </a:r>
            <a:br>
              <a:rPr lang="en-GB" dirty="0"/>
            </a:br>
            <a:r>
              <a:rPr lang="en-GB" dirty="0"/>
              <a:t>Although there is some evidence that biomarker and brain imaging data can be useful in studying addiction, it was not included in the DSM-5 diagnostic criteria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2276D1F-1DA9-4171-9DAC-A7CE1DB558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APA=American Psychiatric Association; DSM-5=Diagnostic and Statistical Manual of Mental Disorders – 5</a:t>
            </a:r>
            <a:r>
              <a:rPr lang="en-US" baseline="30000" dirty="0"/>
              <a:t>th</a:t>
            </a:r>
            <a:r>
              <a:rPr lang="en-US" dirty="0"/>
              <a:t> edition</a:t>
            </a:r>
          </a:p>
          <a:p>
            <a:endParaRPr lang="en-US" dirty="0"/>
          </a:p>
          <a:p>
            <a:r>
              <a:rPr lang="en-US" dirty="0"/>
              <a:t>1. </a:t>
            </a:r>
            <a:r>
              <a:rPr lang="en-US" dirty="0" err="1"/>
              <a:t>Hasin</a:t>
            </a:r>
            <a:r>
              <a:rPr lang="en-US" dirty="0"/>
              <a:t> et al. Am J Psychiatry 2013;170(8):834–851; 2. APA. DSM-5. 2013</a:t>
            </a:r>
          </a:p>
        </p:txBody>
      </p:sp>
    </p:spTree>
    <p:extLst>
      <p:ext uri="{BB962C8B-B14F-4D97-AF65-F5344CB8AC3E}">
        <p14:creationId xmlns:p14="http://schemas.microsoft.com/office/powerpoint/2010/main" val="1839278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8B7F06F4DB3549B94736FD505CB356" ma:contentTypeVersion="10" ma:contentTypeDescription="Create a new document." ma:contentTypeScope="" ma:versionID="a5a2ac6dae2102e97ae70767c623f78a">
  <xsd:schema xmlns:xsd="http://www.w3.org/2001/XMLSchema" xmlns:xs="http://www.w3.org/2001/XMLSchema" xmlns:p="http://schemas.microsoft.com/office/2006/metadata/properties" xmlns:ns3="eeb652d5-4517-4776-9e6b-85ff002a99c0" targetNamespace="http://schemas.microsoft.com/office/2006/metadata/properties" ma:root="true" ma:fieldsID="08b922ea60357a6ef720f7406b172a3c" ns3:_="">
    <xsd:import namespace="eeb652d5-4517-4776-9e6b-85ff002a9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652d5-4517-4776-9e6b-85ff002a9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8D9F4-AF68-4E22-95E7-83E32D50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b652d5-4517-4776-9e6b-85ff002a9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www.w3.org/XML/1998/namespace"/>
    <ds:schemaRef ds:uri="eeb652d5-4517-4776-9e6b-85ff002a99c0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5773</TotalTime>
  <Words>361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Development of DSM-5 criteria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Michelle Dait</cp:lastModifiedBy>
  <cp:revision>223</cp:revision>
  <dcterms:created xsi:type="dcterms:W3CDTF">2022-02-04T12:28:06Z</dcterms:created>
  <dcterms:modified xsi:type="dcterms:W3CDTF">2022-06-01T10:53:17Z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0x010100868B7F06F4DB3549B94736FD505CB356</vt:lpwstr>
  </property>
</Properties>
</file>