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987" r:id="rId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showGuides="1">
      <p:cViewPr varScale="1">
        <p:scale>
          <a:sx n="116" d="100"/>
          <a:sy n="116" d="100"/>
        </p:scale>
        <p:origin x="108" y="11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4B4241-AEDB-4CCF-AB73-8C80570F4291}" type="datetimeFigureOut">
              <a:rPr lang="da-DK" smtClean="0"/>
              <a:t>30-06-2022</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D4141-C1C5-470C-9478-8A68FEE6495A}" type="slidenum">
              <a:rPr lang="da-DK" smtClean="0"/>
              <a:t>‹#›</a:t>
            </a:fld>
            <a:endParaRPr lang="da-DK"/>
          </a:p>
        </p:txBody>
      </p:sp>
    </p:spTree>
    <p:extLst>
      <p:ext uri="{BB962C8B-B14F-4D97-AF65-F5344CB8AC3E}">
        <p14:creationId xmlns:p14="http://schemas.microsoft.com/office/powerpoint/2010/main" val="269963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ICD-11, there is a spectrum of substance-use disorders, which are coded and diagnosed hierarchically, as shown on the slide.</a:t>
            </a:r>
            <a:r>
              <a:rPr lang="en-GB" baseline="30000" dirty="0"/>
              <a:t>[Saunders, 2021; WHO, 2021]</a:t>
            </a:r>
            <a:endParaRPr lang="en-GB" dirty="0"/>
          </a:p>
          <a:p>
            <a:r>
              <a:rPr lang="en-GB" dirty="0"/>
              <a:t>Within the criteria for harmful pattern of substance use, or a single episode of harmful substance use, harm </a:t>
            </a:r>
            <a:r>
              <a:rPr lang="en-GB" sz="1200" dirty="0"/>
              <a:t>to the health of others includes any form of physical harm, including trauma, or mental disorder that is directly attributable to behaviour related to intoxication on the part of the person to whom the diagnosis applies.</a:t>
            </a:r>
            <a:r>
              <a:rPr lang="en-GB" sz="1200" baseline="30000" dirty="0"/>
              <a:t>[WHO, 2021]</a:t>
            </a:r>
            <a:endParaRPr lang="en-GB" sz="1200" dirty="0"/>
          </a:p>
          <a:p>
            <a:endParaRPr lang="en-GB" dirty="0"/>
          </a:p>
          <a:p>
            <a:r>
              <a:rPr lang="en-GB" dirty="0"/>
              <a:t>References:</a:t>
            </a:r>
          </a:p>
          <a:p>
            <a:pPr marL="171450" indent="-171450">
              <a:buFont typeface="Arial" panose="020B0604020202020204" pitchFamily="34" charset="0"/>
              <a:buChar char="•"/>
            </a:pPr>
            <a:r>
              <a:rPr lang="en-GB" dirty="0"/>
              <a:t>Saunders JB. Disorders due to substance use in ICD-11: diagnostic guidelines and key changes. Presentation at Royal College of Psychiatrists Conference on ICD-11 Mental and Behaviour Disorders, 2021.</a:t>
            </a:r>
          </a:p>
          <a:p>
            <a:pPr marL="171450" indent="-171450">
              <a:buFont typeface="Arial" panose="020B0604020202020204" pitchFamily="34" charset="0"/>
              <a:buChar char="•"/>
            </a:pPr>
            <a:r>
              <a:rPr lang="en-GB" dirty="0"/>
              <a:t>World Health Organization. International Classification of Diseases, 11</a:t>
            </a:r>
            <a:r>
              <a:rPr lang="en-GB" baseline="30000" dirty="0"/>
              <a:t>th</a:t>
            </a:r>
            <a:r>
              <a:rPr lang="en-GB" dirty="0"/>
              <a:t> edition. Available at: https://icd.who.int/en. Accessed November 2021.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6DED8-CFE8-429A-B603-CBB436F1575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32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07901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78528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228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1217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185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797482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978335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66901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151099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029271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251303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80294688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823346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41852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951906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12755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709967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34912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1128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58980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29948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26538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44542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92516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710273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593068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634784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02469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8916051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655127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16245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628821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546288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7102405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666427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0833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077733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Arrow: Right 51">
            <a:extLst>
              <a:ext uri="{FF2B5EF4-FFF2-40B4-BE49-F238E27FC236}">
                <a16:creationId xmlns:a16="http://schemas.microsoft.com/office/drawing/2014/main" id="{2B9D8292-DDF0-4C27-98AA-F0C3B5DF2EE9}"/>
              </a:ext>
            </a:extLst>
          </p:cNvPr>
          <p:cNvSpPr/>
          <p:nvPr/>
        </p:nvSpPr>
        <p:spPr>
          <a:xfrm rot="17646334">
            <a:off x="-477777" y="3563625"/>
            <a:ext cx="4114441" cy="610597"/>
          </a:xfrm>
          <a:prstGeom prst="rightArrow">
            <a:avLst>
              <a:gd name="adj1" fmla="val 43907"/>
              <a:gd name="adj2" fmla="val 92346"/>
            </a:avLst>
          </a:prstGeom>
          <a:solidFill>
            <a:schemeClr val="bg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Text Placeholder 8">
            <a:extLst>
              <a:ext uri="{FF2B5EF4-FFF2-40B4-BE49-F238E27FC236}">
                <a16:creationId xmlns:a16="http://schemas.microsoft.com/office/drawing/2014/main" id="{59FE3179-E7BC-4B15-885E-1A85A2BF43DD}"/>
              </a:ext>
            </a:extLst>
          </p:cNvPr>
          <p:cNvSpPr>
            <a:spLocks noGrp="1"/>
          </p:cNvSpPr>
          <p:nvPr>
            <p:ph type="body" sz="quarter" idx="17"/>
          </p:nvPr>
        </p:nvSpPr>
        <p:spPr/>
        <p:txBody>
          <a:bodyPr/>
          <a:lstStyle/>
          <a:p>
            <a:r>
              <a:rPr lang="en-US" dirty="0"/>
              <a:t>Substance use disorders and other addictions</a:t>
            </a:r>
            <a:r>
              <a:rPr lang="en-GB" dirty="0"/>
              <a:t> – History, definitions and diagnosis</a:t>
            </a:r>
          </a:p>
        </p:txBody>
      </p:sp>
      <p:sp>
        <p:nvSpPr>
          <p:cNvPr id="2" name="Title 1">
            <a:extLst>
              <a:ext uri="{FF2B5EF4-FFF2-40B4-BE49-F238E27FC236}">
                <a16:creationId xmlns:a16="http://schemas.microsoft.com/office/drawing/2014/main" id="{F7BADD55-303F-4A58-BD4B-C3DB41EEF259}"/>
              </a:ext>
            </a:extLst>
          </p:cNvPr>
          <p:cNvSpPr>
            <a:spLocks noGrp="1"/>
          </p:cNvSpPr>
          <p:nvPr>
            <p:ph type="title"/>
          </p:nvPr>
        </p:nvSpPr>
        <p:spPr/>
        <p:txBody>
          <a:bodyPr/>
          <a:lstStyle/>
          <a:p>
            <a:r>
              <a:rPr lang="en-GB" dirty="0"/>
              <a:t>ICD-11 substance disorder hierarchy </a:t>
            </a:r>
          </a:p>
        </p:txBody>
      </p:sp>
      <p:sp>
        <p:nvSpPr>
          <p:cNvPr id="10" name="Text Placeholder 9">
            <a:extLst>
              <a:ext uri="{FF2B5EF4-FFF2-40B4-BE49-F238E27FC236}">
                <a16:creationId xmlns:a16="http://schemas.microsoft.com/office/drawing/2014/main" id="{6CFBBB31-8BC5-421E-9F13-5EA857D0A1DB}"/>
              </a:ext>
            </a:extLst>
          </p:cNvPr>
          <p:cNvSpPr>
            <a:spLocks noGrp="1"/>
          </p:cNvSpPr>
          <p:nvPr>
            <p:ph type="body" sz="quarter" idx="18"/>
          </p:nvPr>
        </p:nvSpPr>
        <p:spPr/>
        <p:txBody>
          <a:bodyPr/>
          <a:lstStyle/>
          <a:p>
            <a:r>
              <a:rPr lang="en-US" dirty="0"/>
              <a:t>ICD-11=International Classification of Diseases – 11</a:t>
            </a:r>
            <a:r>
              <a:rPr lang="en-US" baseline="30000" dirty="0"/>
              <a:t>th</a:t>
            </a:r>
            <a:r>
              <a:rPr lang="en-US" dirty="0"/>
              <a:t> edition </a:t>
            </a:r>
          </a:p>
          <a:p>
            <a:endParaRPr lang="en-US" dirty="0"/>
          </a:p>
          <a:p>
            <a:r>
              <a:rPr lang="en-US" dirty="0"/>
              <a:t>Adapted from: WHO. ICD-11; Saunders. Presentation at RCP Conference on ICD-11 Mental and Behaviour Disorders, 2021</a:t>
            </a:r>
          </a:p>
        </p:txBody>
      </p:sp>
      <p:sp>
        <p:nvSpPr>
          <p:cNvPr id="5" name="Slide Number Placeholder 4">
            <a:extLst>
              <a:ext uri="{FF2B5EF4-FFF2-40B4-BE49-F238E27FC236}">
                <a16:creationId xmlns:a16="http://schemas.microsoft.com/office/drawing/2014/main" id="{C6016DEE-C910-4044-8BFA-37ACC56D8AA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78D37-3BC7-4276-913C-561782740612}"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37" name="Freeform: Shape 36">
            <a:extLst>
              <a:ext uri="{FF2B5EF4-FFF2-40B4-BE49-F238E27FC236}">
                <a16:creationId xmlns:a16="http://schemas.microsoft.com/office/drawing/2014/main" id="{B506D568-E255-492C-AD49-3820D0E4CB87}"/>
              </a:ext>
            </a:extLst>
          </p:cNvPr>
          <p:cNvSpPr/>
          <p:nvPr/>
        </p:nvSpPr>
        <p:spPr>
          <a:xfrm>
            <a:off x="2546764" y="2008030"/>
            <a:ext cx="643869" cy="742631"/>
          </a:xfrm>
          <a:custGeom>
            <a:avLst/>
            <a:gdLst>
              <a:gd name="connsiteX0" fmla="*/ 321934 w 643869"/>
              <a:gd name="connsiteY0" fmla="*/ 0 h 742631"/>
              <a:gd name="connsiteX1" fmla="*/ 643869 w 643869"/>
              <a:gd name="connsiteY1" fmla="*/ 742631 h 742631"/>
              <a:gd name="connsiteX2" fmla="*/ 0 w 643869"/>
              <a:gd name="connsiteY2" fmla="*/ 742631 h 742631"/>
              <a:gd name="connsiteX3" fmla="*/ 321934 w 643869"/>
              <a:gd name="connsiteY3" fmla="*/ 0 h 742631"/>
            </a:gdLst>
            <a:ahLst/>
            <a:cxnLst>
              <a:cxn ang="0">
                <a:pos x="connsiteX0" y="connsiteY0"/>
              </a:cxn>
              <a:cxn ang="0">
                <a:pos x="connsiteX1" y="connsiteY1"/>
              </a:cxn>
              <a:cxn ang="0">
                <a:pos x="connsiteX2" y="connsiteY2"/>
              </a:cxn>
              <a:cxn ang="0">
                <a:pos x="connsiteX3" y="connsiteY3"/>
              </a:cxn>
            </a:cxnLst>
            <a:rect l="l" t="t" r="r" b="b"/>
            <a:pathLst>
              <a:path w="643869" h="742631">
                <a:moveTo>
                  <a:pt x="321934" y="0"/>
                </a:moveTo>
                <a:lnTo>
                  <a:pt x="643869" y="742631"/>
                </a:lnTo>
                <a:lnTo>
                  <a:pt x="0" y="742631"/>
                </a:lnTo>
                <a:lnTo>
                  <a:pt x="321934" y="0"/>
                </a:lnTo>
                <a:close/>
              </a:path>
            </a:pathLst>
          </a:custGeom>
          <a:solidFill>
            <a:schemeClr val="tx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34" name="Freeform: Shape 33">
            <a:extLst>
              <a:ext uri="{FF2B5EF4-FFF2-40B4-BE49-F238E27FC236}">
                <a16:creationId xmlns:a16="http://schemas.microsoft.com/office/drawing/2014/main" id="{664185B5-1139-4FB7-8947-42D07B526DCA}"/>
              </a:ext>
            </a:extLst>
          </p:cNvPr>
          <p:cNvSpPr/>
          <p:nvPr/>
        </p:nvSpPr>
        <p:spPr>
          <a:xfrm>
            <a:off x="2291461" y="2796379"/>
            <a:ext cx="1154472" cy="543204"/>
          </a:xfrm>
          <a:custGeom>
            <a:avLst/>
            <a:gdLst>
              <a:gd name="connsiteX0" fmla="*/ 235482 w 1154472"/>
              <a:gd name="connsiteY0" fmla="*/ 0 h 543204"/>
              <a:gd name="connsiteX1" fmla="*/ 918990 w 1154472"/>
              <a:gd name="connsiteY1" fmla="*/ 0 h 543204"/>
              <a:gd name="connsiteX2" fmla="*/ 1154472 w 1154472"/>
              <a:gd name="connsiteY2" fmla="*/ 543204 h 543204"/>
              <a:gd name="connsiteX3" fmla="*/ 0 w 1154472"/>
              <a:gd name="connsiteY3" fmla="*/ 543204 h 543204"/>
              <a:gd name="connsiteX4" fmla="*/ 235482 w 1154472"/>
              <a:gd name="connsiteY4" fmla="*/ 0 h 5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472" h="543204">
                <a:moveTo>
                  <a:pt x="235482" y="0"/>
                </a:moveTo>
                <a:lnTo>
                  <a:pt x="918990" y="0"/>
                </a:lnTo>
                <a:lnTo>
                  <a:pt x="1154472" y="543204"/>
                </a:lnTo>
                <a:lnTo>
                  <a:pt x="0" y="543204"/>
                </a:lnTo>
                <a:lnTo>
                  <a:pt x="235482" y="0"/>
                </a:lnTo>
                <a:close/>
              </a:path>
            </a:pathLst>
          </a:custGeom>
          <a:solidFill>
            <a:schemeClr val="accent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31" name="Freeform: Shape 30">
            <a:extLst>
              <a:ext uri="{FF2B5EF4-FFF2-40B4-BE49-F238E27FC236}">
                <a16:creationId xmlns:a16="http://schemas.microsoft.com/office/drawing/2014/main" id="{E5CAFEAA-3FFB-455E-898F-E6380E6AB6FA}"/>
              </a:ext>
            </a:extLst>
          </p:cNvPr>
          <p:cNvSpPr/>
          <p:nvPr/>
        </p:nvSpPr>
        <p:spPr>
          <a:xfrm>
            <a:off x="2036161" y="3385302"/>
            <a:ext cx="1665075" cy="543204"/>
          </a:xfrm>
          <a:custGeom>
            <a:avLst/>
            <a:gdLst>
              <a:gd name="connsiteX0" fmla="*/ 235482 w 1665075"/>
              <a:gd name="connsiteY0" fmla="*/ 0 h 543204"/>
              <a:gd name="connsiteX1" fmla="*/ 1429593 w 1665075"/>
              <a:gd name="connsiteY1" fmla="*/ 0 h 543204"/>
              <a:gd name="connsiteX2" fmla="*/ 1665075 w 1665075"/>
              <a:gd name="connsiteY2" fmla="*/ 543204 h 543204"/>
              <a:gd name="connsiteX3" fmla="*/ 0 w 1665075"/>
              <a:gd name="connsiteY3" fmla="*/ 543204 h 543204"/>
              <a:gd name="connsiteX4" fmla="*/ 235482 w 1665075"/>
              <a:gd name="connsiteY4" fmla="*/ 0 h 5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075" h="543204">
                <a:moveTo>
                  <a:pt x="235482" y="0"/>
                </a:moveTo>
                <a:lnTo>
                  <a:pt x="1429593" y="0"/>
                </a:lnTo>
                <a:lnTo>
                  <a:pt x="1665075" y="543204"/>
                </a:lnTo>
                <a:lnTo>
                  <a:pt x="0" y="543204"/>
                </a:lnTo>
                <a:lnTo>
                  <a:pt x="235482" y="0"/>
                </a:lnTo>
                <a:close/>
              </a:path>
            </a:pathLst>
          </a:custGeom>
          <a:solidFill>
            <a:schemeClr val="accent5">
              <a:lumMod val="75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Freeform: Shape 27">
            <a:extLst>
              <a:ext uri="{FF2B5EF4-FFF2-40B4-BE49-F238E27FC236}">
                <a16:creationId xmlns:a16="http://schemas.microsoft.com/office/drawing/2014/main" id="{A256592B-52A0-4DE3-AC7A-32ED4EA16967}"/>
              </a:ext>
            </a:extLst>
          </p:cNvPr>
          <p:cNvSpPr/>
          <p:nvPr/>
        </p:nvSpPr>
        <p:spPr>
          <a:xfrm>
            <a:off x="1780858" y="3974225"/>
            <a:ext cx="2175678" cy="543204"/>
          </a:xfrm>
          <a:custGeom>
            <a:avLst/>
            <a:gdLst>
              <a:gd name="connsiteX0" fmla="*/ 235482 w 2175678"/>
              <a:gd name="connsiteY0" fmla="*/ 0 h 543204"/>
              <a:gd name="connsiteX1" fmla="*/ 1940196 w 2175678"/>
              <a:gd name="connsiteY1" fmla="*/ 0 h 543204"/>
              <a:gd name="connsiteX2" fmla="*/ 2175678 w 2175678"/>
              <a:gd name="connsiteY2" fmla="*/ 543204 h 543204"/>
              <a:gd name="connsiteX3" fmla="*/ 0 w 2175678"/>
              <a:gd name="connsiteY3" fmla="*/ 543204 h 543204"/>
              <a:gd name="connsiteX4" fmla="*/ 235482 w 2175678"/>
              <a:gd name="connsiteY4" fmla="*/ 0 h 5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5678" h="543204">
                <a:moveTo>
                  <a:pt x="235482" y="0"/>
                </a:moveTo>
                <a:lnTo>
                  <a:pt x="1940196" y="0"/>
                </a:lnTo>
                <a:lnTo>
                  <a:pt x="2175678" y="543204"/>
                </a:lnTo>
                <a:lnTo>
                  <a:pt x="0" y="543204"/>
                </a:lnTo>
                <a:lnTo>
                  <a:pt x="235482" y="0"/>
                </a:lnTo>
                <a:close/>
              </a:path>
            </a:pathLst>
          </a:custGeom>
          <a:solidFill>
            <a:schemeClr val="accent5"/>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5" name="Freeform: Shape 24">
            <a:extLst>
              <a:ext uri="{FF2B5EF4-FFF2-40B4-BE49-F238E27FC236}">
                <a16:creationId xmlns:a16="http://schemas.microsoft.com/office/drawing/2014/main" id="{E21F61A8-23CD-4858-8547-4BC79B186C37}"/>
              </a:ext>
            </a:extLst>
          </p:cNvPr>
          <p:cNvSpPr/>
          <p:nvPr/>
        </p:nvSpPr>
        <p:spPr>
          <a:xfrm>
            <a:off x="1525559" y="4563148"/>
            <a:ext cx="2686279" cy="543202"/>
          </a:xfrm>
          <a:custGeom>
            <a:avLst/>
            <a:gdLst>
              <a:gd name="connsiteX0" fmla="*/ 235481 w 2686279"/>
              <a:gd name="connsiteY0" fmla="*/ 0 h 543202"/>
              <a:gd name="connsiteX1" fmla="*/ 2450797 w 2686279"/>
              <a:gd name="connsiteY1" fmla="*/ 0 h 543202"/>
              <a:gd name="connsiteX2" fmla="*/ 2686279 w 2686279"/>
              <a:gd name="connsiteY2" fmla="*/ 543202 h 543202"/>
              <a:gd name="connsiteX3" fmla="*/ 0 w 2686279"/>
              <a:gd name="connsiteY3" fmla="*/ 543202 h 543202"/>
              <a:gd name="connsiteX4" fmla="*/ 235481 w 2686279"/>
              <a:gd name="connsiteY4" fmla="*/ 0 h 54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279" h="543202">
                <a:moveTo>
                  <a:pt x="235481" y="0"/>
                </a:moveTo>
                <a:lnTo>
                  <a:pt x="2450797" y="0"/>
                </a:lnTo>
                <a:lnTo>
                  <a:pt x="2686279" y="543202"/>
                </a:lnTo>
                <a:lnTo>
                  <a:pt x="0" y="543202"/>
                </a:lnTo>
                <a:lnTo>
                  <a:pt x="235481" y="0"/>
                </a:lnTo>
                <a:close/>
              </a:path>
            </a:pathLst>
          </a:custGeom>
          <a:solidFill>
            <a:schemeClr val="accent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Freeform: Shape 21">
            <a:extLst>
              <a:ext uri="{FF2B5EF4-FFF2-40B4-BE49-F238E27FC236}">
                <a16:creationId xmlns:a16="http://schemas.microsoft.com/office/drawing/2014/main" id="{0DB3CE2D-0D69-411D-BBEB-E5D0D59897C2}"/>
              </a:ext>
            </a:extLst>
          </p:cNvPr>
          <p:cNvSpPr/>
          <p:nvPr/>
        </p:nvSpPr>
        <p:spPr>
          <a:xfrm>
            <a:off x="1177057" y="5152069"/>
            <a:ext cx="3383280" cy="758194"/>
          </a:xfrm>
          <a:custGeom>
            <a:avLst/>
            <a:gdLst>
              <a:gd name="connsiteX0" fmla="*/ 328682 w 3383280"/>
              <a:gd name="connsiteY0" fmla="*/ 0 h 758194"/>
              <a:gd name="connsiteX1" fmla="*/ 3054599 w 3383280"/>
              <a:gd name="connsiteY1" fmla="*/ 0 h 758194"/>
              <a:gd name="connsiteX2" fmla="*/ 3383280 w 3383280"/>
              <a:gd name="connsiteY2" fmla="*/ 758194 h 758194"/>
              <a:gd name="connsiteX3" fmla="*/ 0 w 3383280"/>
              <a:gd name="connsiteY3" fmla="*/ 758194 h 758194"/>
              <a:gd name="connsiteX4" fmla="*/ 328682 w 3383280"/>
              <a:gd name="connsiteY4" fmla="*/ 0 h 758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3280" h="758194">
                <a:moveTo>
                  <a:pt x="328682" y="0"/>
                </a:moveTo>
                <a:lnTo>
                  <a:pt x="3054599" y="0"/>
                </a:lnTo>
                <a:lnTo>
                  <a:pt x="3383280" y="758194"/>
                </a:lnTo>
                <a:lnTo>
                  <a:pt x="0" y="758194"/>
                </a:lnTo>
                <a:lnTo>
                  <a:pt x="328682" y="0"/>
                </a:lnTo>
                <a:close/>
              </a:path>
            </a:pathLst>
          </a:custGeom>
          <a:solidFill>
            <a:schemeClr val="accent6"/>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TextBox 42">
            <a:extLst>
              <a:ext uri="{FF2B5EF4-FFF2-40B4-BE49-F238E27FC236}">
                <a16:creationId xmlns:a16="http://schemas.microsoft.com/office/drawing/2014/main" id="{3356AA7F-73C5-4259-8483-6FC8DFCA830D}"/>
              </a:ext>
            </a:extLst>
          </p:cNvPr>
          <p:cNvSpPr txBox="1"/>
          <p:nvPr/>
        </p:nvSpPr>
        <p:spPr>
          <a:xfrm>
            <a:off x="3176864" y="2117735"/>
            <a:ext cx="122661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3F1A01"/>
                </a:solidFill>
                <a:effectLst/>
                <a:uLnTx/>
                <a:uFillTx/>
                <a:latin typeface="Arial" panose="020B0604020202020204" pitchFamily="34" charset="0"/>
                <a:ea typeface="+mn-ea"/>
                <a:cs typeface="Arial" panose="020B0604020202020204" pitchFamily="34" charset="0"/>
              </a:rPr>
              <a:t>Substance </a:t>
            </a:r>
            <a:br>
              <a:rPr kumimoji="0" lang="en-GB" sz="1400" b="1" i="0" u="none" strike="noStrike" kern="1200" cap="none" spc="0" normalizeH="0" baseline="0" noProof="0" dirty="0">
                <a:ln>
                  <a:noFill/>
                </a:ln>
                <a:solidFill>
                  <a:srgbClr val="3F1A01"/>
                </a:solidFill>
                <a:effectLst/>
                <a:uLnTx/>
                <a:uFillTx/>
                <a:latin typeface="Arial" panose="020B0604020202020204" pitchFamily="34" charset="0"/>
                <a:ea typeface="+mn-ea"/>
                <a:cs typeface="Arial" panose="020B0604020202020204" pitchFamily="34" charset="0"/>
              </a:rPr>
            </a:br>
            <a:r>
              <a:rPr kumimoji="0" lang="en-GB" sz="1400" b="1" i="0" u="none" strike="noStrike" kern="1200" cap="none" spc="0" normalizeH="0" baseline="0" noProof="0" dirty="0">
                <a:ln>
                  <a:noFill/>
                </a:ln>
                <a:solidFill>
                  <a:srgbClr val="3F1A01"/>
                </a:solidFill>
                <a:effectLst/>
                <a:uLnTx/>
                <a:uFillTx/>
                <a:latin typeface="Arial" panose="020B0604020202020204" pitchFamily="34" charset="0"/>
                <a:ea typeface="+mn-ea"/>
                <a:cs typeface="Arial" panose="020B0604020202020204" pitchFamily="34" charset="0"/>
              </a:rPr>
              <a:t>dependence</a:t>
            </a:r>
          </a:p>
        </p:txBody>
      </p:sp>
      <p:sp>
        <p:nvSpPr>
          <p:cNvPr id="44" name="TextBox 43">
            <a:extLst>
              <a:ext uri="{FF2B5EF4-FFF2-40B4-BE49-F238E27FC236}">
                <a16:creationId xmlns:a16="http://schemas.microsoft.com/office/drawing/2014/main" id="{8A303DD4-93E7-4F8C-BE40-9697A7D73812}"/>
              </a:ext>
            </a:extLst>
          </p:cNvPr>
          <p:cNvSpPr txBox="1"/>
          <p:nvPr/>
        </p:nvSpPr>
        <p:spPr>
          <a:xfrm>
            <a:off x="3405398" y="2806371"/>
            <a:ext cx="17623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rPr>
              <a:t>Harmful pattern </a:t>
            </a:r>
            <a:br>
              <a:rPr kumimoji="0" lang="en-GB" sz="1400" b="1"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rPr>
            </a:br>
            <a:r>
              <a:rPr kumimoji="0" lang="en-GB" sz="1400" b="1" i="0" u="none" strike="noStrike" kern="1200" cap="none" spc="0" normalizeH="0" baseline="0" noProof="0" dirty="0">
                <a:ln>
                  <a:noFill/>
                </a:ln>
                <a:solidFill>
                  <a:srgbClr val="717171"/>
                </a:solidFill>
                <a:effectLst/>
                <a:uLnTx/>
                <a:uFillTx/>
                <a:latin typeface="Arial" panose="020B0604020202020204" pitchFamily="34" charset="0"/>
                <a:ea typeface="+mn-ea"/>
                <a:cs typeface="Arial" panose="020B0604020202020204" pitchFamily="34" charset="0"/>
              </a:rPr>
              <a:t>of substance use</a:t>
            </a:r>
          </a:p>
        </p:txBody>
      </p:sp>
      <p:sp>
        <p:nvSpPr>
          <p:cNvPr id="45" name="TextBox 44">
            <a:extLst>
              <a:ext uri="{FF2B5EF4-FFF2-40B4-BE49-F238E27FC236}">
                <a16:creationId xmlns:a16="http://schemas.microsoft.com/office/drawing/2014/main" id="{C2C5DB9C-6FF8-46A7-A7E1-B9D2B682944F}"/>
              </a:ext>
            </a:extLst>
          </p:cNvPr>
          <p:cNvSpPr txBox="1"/>
          <p:nvPr/>
        </p:nvSpPr>
        <p:spPr>
          <a:xfrm>
            <a:off x="3953961" y="3984217"/>
            <a:ext cx="16867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B9CBB"/>
                </a:solidFill>
                <a:effectLst/>
                <a:uLnTx/>
                <a:uFillTx/>
                <a:latin typeface="Arial" panose="020B0604020202020204" pitchFamily="34" charset="0"/>
                <a:ea typeface="+mn-ea"/>
                <a:cs typeface="Arial" panose="020B0604020202020204" pitchFamily="34" charset="0"/>
              </a:rPr>
              <a:t>Hazardous substance use</a:t>
            </a:r>
          </a:p>
        </p:txBody>
      </p:sp>
      <p:sp>
        <p:nvSpPr>
          <p:cNvPr id="46" name="TextBox 45">
            <a:extLst>
              <a:ext uri="{FF2B5EF4-FFF2-40B4-BE49-F238E27FC236}">
                <a16:creationId xmlns:a16="http://schemas.microsoft.com/office/drawing/2014/main" id="{597B91AC-B7BF-4216-9AF8-53B7D29F6E6D}"/>
              </a:ext>
            </a:extLst>
          </p:cNvPr>
          <p:cNvSpPr txBox="1"/>
          <p:nvPr/>
        </p:nvSpPr>
        <p:spPr>
          <a:xfrm>
            <a:off x="3660472" y="3395294"/>
            <a:ext cx="212044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B9CBB">
                    <a:lumMod val="75000"/>
                  </a:srgbClr>
                </a:solidFill>
                <a:effectLst/>
                <a:uLnTx/>
                <a:uFillTx/>
                <a:latin typeface="Arial" panose="020B0604020202020204" pitchFamily="34" charset="0"/>
                <a:ea typeface="+mn-ea"/>
                <a:cs typeface="Arial" panose="020B0604020202020204" pitchFamily="34" charset="0"/>
              </a:rPr>
              <a:t>Single episode of harmful substance use</a:t>
            </a:r>
          </a:p>
        </p:txBody>
      </p:sp>
      <p:sp>
        <p:nvSpPr>
          <p:cNvPr id="47" name="TextBox 46">
            <a:extLst>
              <a:ext uri="{FF2B5EF4-FFF2-40B4-BE49-F238E27FC236}">
                <a16:creationId xmlns:a16="http://schemas.microsoft.com/office/drawing/2014/main" id="{BE27C5AF-80A9-4683-A898-8D24DA4A1679}"/>
              </a:ext>
            </a:extLst>
          </p:cNvPr>
          <p:cNvSpPr txBox="1"/>
          <p:nvPr/>
        </p:nvSpPr>
        <p:spPr>
          <a:xfrm>
            <a:off x="4108568" y="4680861"/>
            <a:ext cx="126829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99B3A8"/>
                </a:solidFill>
                <a:effectLst/>
                <a:uLnTx/>
                <a:uFillTx/>
                <a:latin typeface="Arial" panose="020B0604020202020204" pitchFamily="34" charset="0"/>
                <a:ea typeface="+mn-ea"/>
                <a:cs typeface="Arial" panose="020B0604020202020204" pitchFamily="34" charset="0"/>
              </a:rPr>
              <a:t>Low-risk use</a:t>
            </a:r>
          </a:p>
        </p:txBody>
      </p:sp>
      <p:sp>
        <p:nvSpPr>
          <p:cNvPr id="55" name="TextBox 54">
            <a:extLst>
              <a:ext uri="{FF2B5EF4-FFF2-40B4-BE49-F238E27FC236}">
                <a16:creationId xmlns:a16="http://schemas.microsoft.com/office/drawing/2014/main" id="{1CD068CB-BF39-4F0B-8196-53A82734BBDF}"/>
              </a:ext>
            </a:extLst>
          </p:cNvPr>
          <p:cNvSpPr txBox="1"/>
          <p:nvPr/>
        </p:nvSpPr>
        <p:spPr>
          <a:xfrm>
            <a:off x="4446461" y="5230910"/>
            <a:ext cx="140615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DADADA">
                    <a:lumMod val="75000"/>
                  </a:srgbClr>
                </a:solidFill>
                <a:effectLst/>
                <a:uLnTx/>
                <a:uFillTx/>
                <a:latin typeface="Arial" panose="020B0604020202020204" pitchFamily="34" charset="0"/>
                <a:ea typeface="+mn-ea"/>
                <a:cs typeface="Arial" panose="020B0604020202020204" pitchFamily="34" charset="0"/>
              </a:rPr>
              <a:t>No substance </a:t>
            </a:r>
            <a:br>
              <a:rPr kumimoji="0" lang="en-GB" sz="1400" b="1" i="0" u="none" strike="noStrike" kern="1200" cap="none" spc="0" normalizeH="0" baseline="0" noProof="0">
                <a:ln>
                  <a:noFill/>
                </a:ln>
                <a:solidFill>
                  <a:srgbClr val="DADADA">
                    <a:lumMod val="75000"/>
                  </a:srgbClr>
                </a:solidFill>
                <a:effectLst/>
                <a:uLnTx/>
                <a:uFillTx/>
                <a:latin typeface="Arial" panose="020B0604020202020204" pitchFamily="34" charset="0"/>
                <a:ea typeface="+mn-ea"/>
                <a:cs typeface="Arial" panose="020B0604020202020204" pitchFamily="34" charset="0"/>
              </a:rPr>
            </a:br>
            <a:r>
              <a:rPr kumimoji="0" lang="en-GB" sz="1400" b="1" i="0" u="none" strike="noStrike" kern="1200" cap="none" spc="0" normalizeH="0" baseline="0" noProof="0">
                <a:ln>
                  <a:noFill/>
                </a:ln>
                <a:solidFill>
                  <a:srgbClr val="DADADA">
                    <a:lumMod val="75000"/>
                  </a:srgbClr>
                </a:solidFill>
                <a:effectLst/>
                <a:uLnTx/>
                <a:uFillTx/>
                <a:latin typeface="Arial" panose="020B0604020202020204" pitchFamily="34" charset="0"/>
                <a:ea typeface="+mn-ea"/>
                <a:cs typeface="Arial" panose="020B0604020202020204" pitchFamily="34" charset="0"/>
              </a:rPr>
              <a:t>use</a:t>
            </a:r>
          </a:p>
        </p:txBody>
      </p:sp>
      <p:cxnSp>
        <p:nvCxnSpPr>
          <p:cNvPr id="27" name="Straight Arrow Connector 26">
            <a:extLst>
              <a:ext uri="{FF2B5EF4-FFF2-40B4-BE49-F238E27FC236}">
                <a16:creationId xmlns:a16="http://schemas.microsoft.com/office/drawing/2014/main" id="{BD9A34CD-DE78-43ED-A4E7-5A6D1BBA71D3}"/>
              </a:ext>
            </a:extLst>
          </p:cNvPr>
          <p:cNvCxnSpPr>
            <a:cxnSpLocks/>
          </p:cNvCxnSpPr>
          <p:nvPr/>
        </p:nvCxnSpPr>
        <p:spPr>
          <a:xfrm flipH="1">
            <a:off x="5014415" y="3048065"/>
            <a:ext cx="838200" cy="0"/>
          </a:xfrm>
          <a:prstGeom prst="straightConnector1">
            <a:avLst/>
          </a:prstGeom>
          <a:ln w="38100">
            <a:solidFill>
              <a:schemeClr val="accent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DFE7336-B1DB-4296-8C29-9DAFFB418600}"/>
              </a:ext>
            </a:extLst>
          </p:cNvPr>
          <p:cNvCxnSpPr>
            <a:cxnSpLocks/>
          </p:cNvCxnSpPr>
          <p:nvPr/>
        </p:nvCxnSpPr>
        <p:spPr>
          <a:xfrm flipH="1">
            <a:off x="5762625" y="3653128"/>
            <a:ext cx="838200" cy="0"/>
          </a:xfrm>
          <a:prstGeom prst="straightConnector1">
            <a:avLst/>
          </a:prstGeom>
          <a:ln w="38100">
            <a:solidFill>
              <a:schemeClr val="accent5">
                <a:lumMod val="75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ACDA1C9-D566-4591-B9B0-898B375836D1}"/>
              </a:ext>
            </a:extLst>
          </p:cNvPr>
          <p:cNvSpPr txBox="1"/>
          <p:nvPr/>
        </p:nvSpPr>
        <p:spPr>
          <a:xfrm>
            <a:off x="5780917" y="2601774"/>
            <a:ext cx="5867674" cy="892552"/>
          </a:xfrm>
          <a:prstGeom prst="rect">
            <a:avLst/>
          </a:prstGeom>
          <a:solidFill>
            <a:schemeClr val="accent1">
              <a:lumMod val="20000"/>
              <a:lumOff val="80000"/>
            </a:schemeClr>
          </a:solidFill>
          <a:ln w="12700">
            <a:noFill/>
          </a:ln>
        </p:spPr>
        <p:txBody>
          <a:bodyPr wrap="square" anchor="b">
            <a:spAutoFit/>
          </a:bodyPr>
          <a:lstStyle/>
          <a:p>
            <a:pPr marL="0" marR="0" lvl="0" indent="0" algn="l" defTabSz="914400" rtl="0" eaLnBrk="1" fontAlgn="auto" latinLnBrk="0" hangingPunct="1">
              <a:lnSpc>
                <a:spcPct val="100000"/>
              </a:lnSpc>
              <a:spcBef>
                <a:spcPts val="240"/>
              </a:spcBef>
              <a:spcAft>
                <a:spcPts val="240"/>
              </a:spcAft>
              <a:buClrTx/>
              <a:buSzTx/>
              <a:buFontTx/>
              <a:buNone/>
              <a:tabLst/>
              <a:defRPr/>
            </a:pPr>
            <a:r>
              <a:rPr kumimoji="0" lang="en-GB" sz="1300" b="0" i="0" u="none" strike="noStrike" kern="1200" cap="none" spc="0" normalizeH="0" baseline="0" noProof="0" dirty="0">
                <a:ln>
                  <a:noFill/>
                </a:ln>
                <a:solidFill>
                  <a:srgbClr val="717171"/>
                </a:solidFill>
                <a:effectLst/>
                <a:uLnTx/>
                <a:uFillTx/>
                <a:latin typeface="Arial"/>
                <a:ea typeface="+mn-ea"/>
                <a:cs typeface="+mn-cs"/>
              </a:rPr>
              <a:t>A pattern of substance use that has caused damage to a person’s physical or mental health or has resulted in behaviour leading to harm to the health of others. The pattern of substance use is evident over a period of at least 12 months if substance use is episodic or at least one month if use is continuous</a:t>
            </a:r>
          </a:p>
        </p:txBody>
      </p:sp>
      <p:sp>
        <p:nvSpPr>
          <p:cNvPr id="33" name="TextBox 32">
            <a:extLst>
              <a:ext uri="{FF2B5EF4-FFF2-40B4-BE49-F238E27FC236}">
                <a16:creationId xmlns:a16="http://schemas.microsoft.com/office/drawing/2014/main" id="{F9E13DDD-1609-4B1E-B670-1688AD068A39}"/>
              </a:ext>
            </a:extLst>
          </p:cNvPr>
          <p:cNvSpPr txBox="1"/>
          <p:nvPr/>
        </p:nvSpPr>
        <p:spPr>
          <a:xfrm>
            <a:off x="6456040" y="3578655"/>
            <a:ext cx="5192550" cy="692497"/>
          </a:xfrm>
          <a:prstGeom prst="rect">
            <a:avLst/>
          </a:prstGeom>
          <a:solidFill>
            <a:schemeClr val="accent5">
              <a:lumMod val="20000"/>
              <a:lumOff val="80000"/>
            </a:schemeClr>
          </a:solidFill>
          <a:ln w="12700">
            <a:noFill/>
          </a:ln>
        </p:spPr>
        <p:txBody>
          <a:bodyPr wrap="square">
            <a:spAutoFit/>
          </a:bodyPr>
          <a:lstStyle/>
          <a:p>
            <a:pPr marL="0" marR="0" lvl="0" indent="0" algn="l" defTabSz="914400" rtl="0" eaLnBrk="1" fontAlgn="auto" latinLnBrk="0" hangingPunct="1">
              <a:lnSpc>
                <a:spcPct val="100000"/>
              </a:lnSpc>
              <a:spcBef>
                <a:spcPts val="240"/>
              </a:spcBef>
              <a:spcAft>
                <a:spcPts val="240"/>
              </a:spcAft>
              <a:buClrTx/>
              <a:buSzTx/>
              <a:buFontTx/>
              <a:buNone/>
              <a:tabLst/>
              <a:defRPr/>
            </a:pPr>
            <a:r>
              <a:rPr kumimoji="0" lang="en-GB" sz="1300" b="0" i="0" u="none" strike="noStrike" kern="1200" cap="none" spc="0" normalizeH="0" baseline="0" noProof="0" dirty="0">
                <a:ln>
                  <a:noFill/>
                </a:ln>
                <a:solidFill>
                  <a:srgbClr val="7B9CBB">
                    <a:lumMod val="75000"/>
                  </a:srgbClr>
                </a:solidFill>
                <a:effectLst/>
                <a:uLnTx/>
                <a:uFillTx/>
                <a:latin typeface="Arial"/>
                <a:ea typeface="+mn-ea"/>
                <a:cs typeface="+mn-cs"/>
              </a:rPr>
              <a:t>An episode of use of substance that has caused damage to a person’s physical or mental health or has resulted in behaviour leading to harm to the health of others</a:t>
            </a:r>
          </a:p>
        </p:txBody>
      </p:sp>
      <p:sp>
        <p:nvSpPr>
          <p:cNvPr id="36" name="TextBox 35">
            <a:extLst>
              <a:ext uri="{FF2B5EF4-FFF2-40B4-BE49-F238E27FC236}">
                <a16:creationId xmlns:a16="http://schemas.microsoft.com/office/drawing/2014/main" id="{C9C716D2-5028-40C4-96DF-D09611E953BE}"/>
              </a:ext>
            </a:extLst>
          </p:cNvPr>
          <p:cNvSpPr txBox="1"/>
          <p:nvPr/>
        </p:nvSpPr>
        <p:spPr>
          <a:xfrm>
            <a:off x="6456040" y="4657712"/>
            <a:ext cx="5192550" cy="1246495"/>
          </a:xfrm>
          <a:prstGeom prst="rect">
            <a:avLst/>
          </a:prstGeom>
          <a:solidFill>
            <a:schemeClr val="accent2">
              <a:lumMod val="20000"/>
              <a:lumOff val="80000"/>
            </a:schemeClr>
          </a:solidFill>
          <a:ln w="19050">
            <a:noFill/>
          </a:ln>
        </p:spPr>
        <p:txBody>
          <a:bodyPr wrap="square">
            <a:spAutoFit/>
          </a:bodyPr>
          <a:lstStyle/>
          <a:p>
            <a:pPr marL="0" marR="0" lvl="0" indent="0" algn="l" defTabSz="914400" rtl="0" eaLnBrk="1" fontAlgn="auto" latinLnBrk="0" hangingPunct="1">
              <a:lnSpc>
                <a:spcPct val="100000"/>
              </a:lnSpc>
              <a:spcBef>
                <a:spcPts val="240"/>
              </a:spcBef>
              <a:spcAft>
                <a:spcPts val="240"/>
              </a:spcAft>
              <a:buClrTx/>
              <a:buSzTx/>
              <a:buFontTx/>
              <a:buNone/>
              <a:tabLst/>
              <a:defRPr/>
            </a:pPr>
            <a:r>
              <a:rPr kumimoji="0" lang="en-GB" sz="1300" b="0" i="0" u="none" strike="noStrike" kern="1200" cap="none" spc="0" normalizeH="0" baseline="0" noProof="0" dirty="0">
                <a:ln>
                  <a:noFill/>
                </a:ln>
                <a:solidFill>
                  <a:srgbClr val="3F1A01"/>
                </a:solidFill>
                <a:effectLst/>
                <a:uLnTx/>
                <a:uFillTx/>
                <a:latin typeface="Arial"/>
                <a:ea typeface="+mn-ea"/>
                <a:cs typeface="+mn-cs"/>
              </a:rPr>
              <a:t>Harm to the health of the individual occurred due to one or more of the following: </a:t>
            </a:r>
          </a:p>
          <a:p>
            <a:pPr marL="342900" marR="0" lvl="0" indent="-342900" algn="l" defTabSz="914400" rtl="0" eaLnBrk="1" fontAlgn="auto" latinLnBrk="0" hangingPunct="1">
              <a:lnSpc>
                <a:spcPct val="100000"/>
              </a:lnSpc>
              <a:spcBef>
                <a:spcPts val="240"/>
              </a:spcBef>
              <a:spcAft>
                <a:spcPts val="240"/>
              </a:spcAft>
              <a:buClrTx/>
              <a:buSzTx/>
              <a:buFont typeface="+mj-lt"/>
              <a:buAutoNum type="arabicPeriod"/>
              <a:tabLst/>
              <a:defRPr/>
            </a:pPr>
            <a:r>
              <a:rPr kumimoji="0" lang="en-GB" sz="1300" b="0" i="0" u="none" strike="noStrike" kern="1200" cap="none" spc="0" normalizeH="0" baseline="0" noProof="0" dirty="0">
                <a:ln>
                  <a:noFill/>
                </a:ln>
                <a:solidFill>
                  <a:srgbClr val="3F1A01"/>
                </a:solidFill>
                <a:effectLst/>
                <a:uLnTx/>
                <a:uFillTx/>
                <a:latin typeface="Arial"/>
                <a:ea typeface="+mn-ea"/>
                <a:cs typeface="+mn-cs"/>
              </a:rPr>
              <a:t>Behaviour related to intoxication</a:t>
            </a:r>
          </a:p>
          <a:p>
            <a:pPr marL="342900" marR="0" lvl="0" indent="-342900" algn="l" defTabSz="914400" rtl="0" eaLnBrk="1" fontAlgn="auto" latinLnBrk="0" hangingPunct="1">
              <a:lnSpc>
                <a:spcPct val="100000"/>
              </a:lnSpc>
              <a:spcBef>
                <a:spcPts val="240"/>
              </a:spcBef>
              <a:spcAft>
                <a:spcPts val="240"/>
              </a:spcAft>
              <a:buClrTx/>
              <a:buSzTx/>
              <a:buFont typeface="+mj-lt"/>
              <a:buAutoNum type="arabicPeriod"/>
              <a:tabLst/>
              <a:defRPr/>
            </a:pPr>
            <a:r>
              <a:rPr kumimoji="0" lang="en-GB" sz="1300" b="0" i="0" u="none" strike="noStrike" kern="1200" cap="none" spc="0" normalizeH="0" baseline="0" noProof="0" dirty="0">
                <a:ln>
                  <a:noFill/>
                </a:ln>
                <a:solidFill>
                  <a:srgbClr val="3F1A01"/>
                </a:solidFill>
                <a:effectLst/>
                <a:uLnTx/>
                <a:uFillTx/>
                <a:latin typeface="Arial"/>
                <a:ea typeface="+mn-ea"/>
                <a:cs typeface="+mn-cs"/>
              </a:rPr>
              <a:t>Direct or secondary toxic effects on body organs and systems</a:t>
            </a:r>
          </a:p>
          <a:p>
            <a:pPr marL="342900" marR="0" lvl="0" indent="-342900" algn="l" defTabSz="914400" rtl="0" eaLnBrk="1" fontAlgn="auto" latinLnBrk="0" hangingPunct="1">
              <a:lnSpc>
                <a:spcPct val="100000"/>
              </a:lnSpc>
              <a:spcBef>
                <a:spcPts val="240"/>
              </a:spcBef>
              <a:spcAft>
                <a:spcPts val="240"/>
              </a:spcAft>
              <a:buClrTx/>
              <a:buSzTx/>
              <a:buFont typeface="+mj-lt"/>
              <a:buAutoNum type="arabicPeriod"/>
              <a:tabLst/>
              <a:defRPr/>
            </a:pPr>
            <a:r>
              <a:rPr kumimoji="0" lang="en-GB" sz="1300" b="0" i="0" u="none" strike="noStrike" kern="1200" cap="none" spc="0" normalizeH="0" baseline="0" noProof="0" dirty="0">
                <a:ln>
                  <a:noFill/>
                </a:ln>
                <a:solidFill>
                  <a:srgbClr val="3F1A01"/>
                </a:solidFill>
                <a:effectLst/>
                <a:uLnTx/>
                <a:uFillTx/>
                <a:latin typeface="Arial"/>
                <a:ea typeface="+mn-ea"/>
                <a:cs typeface="+mn-cs"/>
              </a:rPr>
              <a:t>A harmful route of administration</a:t>
            </a:r>
          </a:p>
        </p:txBody>
      </p:sp>
      <p:cxnSp>
        <p:nvCxnSpPr>
          <p:cNvPr id="38" name="Straight Arrow Connector 37">
            <a:extLst>
              <a:ext uri="{FF2B5EF4-FFF2-40B4-BE49-F238E27FC236}">
                <a16:creationId xmlns:a16="http://schemas.microsoft.com/office/drawing/2014/main" id="{475D6FBC-F618-4EE8-8994-3445FDCC6E12}"/>
              </a:ext>
            </a:extLst>
          </p:cNvPr>
          <p:cNvCxnSpPr>
            <a:cxnSpLocks/>
          </p:cNvCxnSpPr>
          <p:nvPr/>
        </p:nvCxnSpPr>
        <p:spPr>
          <a:xfrm flipH="1">
            <a:off x="4353060" y="2348880"/>
            <a:ext cx="838200" cy="0"/>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9E2541A-D02E-46BB-B3B5-E72B08FBC714}"/>
              </a:ext>
            </a:extLst>
          </p:cNvPr>
          <p:cNvSpPr txBox="1"/>
          <p:nvPr/>
        </p:nvSpPr>
        <p:spPr>
          <a:xfrm>
            <a:off x="5014414" y="1622509"/>
            <a:ext cx="6634175" cy="892552"/>
          </a:xfrm>
          <a:prstGeom prst="rect">
            <a:avLst/>
          </a:prstGeom>
          <a:solidFill>
            <a:schemeClr val="bg1">
              <a:lumMod val="85000"/>
            </a:schemeClr>
          </a:solidFill>
          <a:ln w="12700">
            <a:noFill/>
          </a:ln>
        </p:spPr>
        <p:txBody>
          <a:bodyPr wrap="square" anchor="b">
            <a:spAutoFit/>
          </a:bodyPr>
          <a:lstStyle/>
          <a:p>
            <a:pPr marL="0" marR="0" lvl="0" indent="0" algn="l" defTabSz="914400" rtl="0" eaLnBrk="1" fontAlgn="auto" latinLnBrk="0" hangingPunct="1">
              <a:lnSpc>
                <a:spcPct val="100000"/>
              </a:lnSpc>
              <a:spcBef>
                <a:spcPts val="240"/>
              </a:spcBef>
              <a:spcAft>
                <a:spcPts val="240"/>
              </a:spcAft>
              <a:buClrTx/>
              <a:buSzTx/>
              <a:buFontTx/>
              <a:buNone/>
              <a:tabLst/>
              <a:defRPr/>
            </a:pPr>
            <a:r>
              <a:rPr kumimoji="0" lang="en-GB" sz="1300" b="0" i="0" u="none" strike="noStrike" kern="1200" cap="none" spc="0" normalizeH="0" baseline="0" noProof="0" dirty="0">
                <a:ln>
                  <a:noFill/>
                </a:ln>
                <a:solidFill>
                  <a:srgbClr val="3F1A01"/>
                </a:solidFill>
                <a:effectLst/>
                <a:uLnTx/>
                <a:uFillTx/>
                <a:latin typeface="Arial"/>
                <a:ea typeface="+mn-ea"/>
                <a:cs typeface="+mn-cs"/>
              </a:rPr>
              <a:t>A disorder of regulation, arising from repeated or continuous substance use, characterised by a pattern of use including at least two of: impaired control over substance use, increasing priority over other aspects of life or responsibilities, and psychological features indicating neuroadaptation (e.g., tolerance or withdrawal)</a:t>
            </a:r>
          </a:p>
        </p:txBody>
      </p:sp>
    </p:spTree>
    <p:extLst>
      <p:ext uri="{BB962C8B-B14F-4D97-AF65-F5344CB8AC3E}">
        <p14:creationId xmlns:p14="http://schemas.microsoft.com/office/powerpoint/2010/main" val="3870654119"/>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412</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ICD-11 substance disorder hierarchy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ICD-11 substance disorder hierarchy </dc:title>
  <dc:creator>Maria Nordfang</dc:creator>
  <cp:lastModifiedBy>Maria Nordfang</cp:lastModifiedBy>
  <cp:revision>1</cp:revision>
  <dcterms:created xsi:type="dcterms:W3CDTF">2022-06-30T09:57:38Z</dcterms:created>
  <dcterms:modified xsi:type="dcterms:W3CDTF">2022-06-30T09:58:01Z</dcterms:modified>
</cp:coreProperties>
</file>