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97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46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1E3B"/>
    <a:srgbClr val="F0ECDF"/>
    <a:srgbClr val="D9D1CC"/>
    <a:srgbClr val="000000"/>
    <a:srgbClr val="3F1A01"/>
    <a:srgbClr val="FF00FF"/>
    <a:srgbClr val="B59E5F"/>
    <a:srgbClr val="E1D8BF"/>
    <a:srgbClr val="D1D1D1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87" autoAdjust="0"/>
    <p:restoredTop sz="80672" autoAdjust="0"/>
  </p:normalViewPr>
  <p:slideViewPr>
    <p:cSldViewPr>
      <p:cViewPr varScale="1">
        <p:scale>
          <a:sx n="131" d="100"/>
          <a:sy n="131" d="100"/>
        </p:scale>
        <p:origin x="1026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50" d="100"/>
          <a:sy n="150" d="100"/>
        </p:scale>
        <p:origin x="4308" y="-289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01-06-2022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Alcohol Dependence Scale (ADS) was designed to measure the severity of alcohol dependence across 25 items.</a:t>
            </a:r>
            <a:r>
              <a:rPr lang="en-US" baseline="30000" dirty="0"/>
              <a:t>[Allen &amp; Wilson, 2003]</a:t>
            </a:r>
            <a:r>
              <a:rPr lang="en-US" dirty="0"/>
              <a:t> The ADS is a widely-used, quick to use, self-administered questionnaire.</a:t>
            </a:r>
            <a:r>
              <a:rPr lang="en-US" baseline="30000" dirty="0"/>
              <a:t>[Allen &amp; Wilson, 2003]</a:t>
            </a:r>
            <a:r>
              <a:rPr lang="en-US" dirty="0"/>
              <a:t> Yes/no items are scored as 0–1; three-choice items as 0–2, and four-choice items as 0–3, with higher scores indicating greater dependence.</a:t>
            </a:r>
            <a:r>
              <a:rPr lang="en-US" baseline="30000" dirty="0"/>
              <a:t>[Skinner &amp; Allen, 1982]</a:t>
            </a:r>
          </a:p>
          <a:p>
            <a:r>
              <a:rPr lang="en-US" dirty="0"/>
              <a:t>The ADS Total score ranges from 0 (no evidence of alcohol dependence) to 47 (severe level of alcohol dependence),</a:t>
            </a:r>
            <a:r>
              <a:rPr lang="en-US" baseline="30000" dirty="0"/>
              <a:t>[Skinner &amp; Allen, 1982]</a:t>
            </a:r>
            <a:r>
              <a:rPr lang="en-US" dirty="0"/>
              <a:t> with a score of ≥9 highly predictive of a diagnosis of alcohol dependence.</a:t>
            </a:r>
            <a:r>
              <a:rPr lang="en-US" baseline="30000" dirty="0"/>
              <a:t>[Allen &amp; Wilson, 2003]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Allen JP, Wilson VB (eds). Assessing alcohol problems: a guide for clinicians and researchers. 2</a:t>
            </a:r>
            <a:r>
              <a:rPr lang="en-US" baseline="30000" dirty="0"/>
              <a:t>nd</a:t>
            </a:r>
            <a:r>
              <a:rPr lang="en-US" dirty="0"/>
              <a:t> edition. NIH Publication No. 03-3745. Revised 2003.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Skinner HA, Allen BA. Alcohol dependence syndrome: measurement and validation. J </a:t>
            </a:r>
            <a:r>
              <a:rPr lang="en-GB" dirty="0" err="1"/>
              <a:t>Abnorm</a:t>
            </a:r>
            <a:r>
              <a:rPr lang="en-GB" dirty="0"/>
              <a:t> </a:t>
            </a:r>
            <a:r>
              <a:rPr lang="en-GB" dirty="0" err="1"/>
              <a:t>Psychol</a:t>
            </a:r>
            <a:r>
              <a:rPr lang="en-GB" dirty="0"/>
              <a:t> 1982; 91 (3): 199–209.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6DED8-CFE8-429A-B603-CBB436F1575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889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DA0EA6-FA17-4154-9BFA-6A644015C71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History, definitions and diagnosis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FCE50-0324-4208-A8B2-D4739DAC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Alcohol Dependence Scale (ADS)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837B6-4653-41AF-B207-7707E3BC2C3C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The ADS includes the following measures of alcohol dependence severity: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Alcohol withdrawal symptoms</a:t>
            </a:r>
          </a:p>
          <a:p>
            <a:pPr lvl="1"/>
            <a:r>
              <a:rPr lang="en-US" dirty="0"/>
              <a:t>Impaired control over drinking</a:t>
            </a:r>
          </a:p>
          <a:p>
            <a:pPr lvl="1"/>
            <a:r>
              <a:rPr lang="en-US" dirty="0"/>
              <a:t>Awareness of a compulsion to drink</a:t>
            </a:r>
          </a:p>
          <a:p>
            <a:pPr lvl="1"/>
            <a:r>
              <a:rPr lang="en-US" dirty="0"/>
              <a:t>Increased tolerance to alcohol</a:t>
            </a:r>
          </a:p>
          <a:p>
            <a:pPr lvl="1"/>
            <a:r>
              <a:rPr lang="en-US" dirty="0"/>
              <a:t>Salience of drink-seeking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The ADS is a widely used clinical and research tool for the assessment of alcohol dependence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The scale can be used as a screening tool, or an outcome measure in clinical studies, or to determine the course of treatment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The ADS consists of 25 items with multiple-choice responses, including:</a:t>
            </a:r>
            <a:r>
              <a:rPr lang="en-US" baseline="30000" dirty="0"/>
              <a:t>1,2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Do you panic because you fear you may not have a drink when you need it? [Yes/no]</a:t>
            </a:r>
          </a:p>
          <a:p>
            <a:pPr lvl="1"/>
            <a:r>
              <a:rPr lang="en-US" dirty="0"/>
              <a:t>After drinking heavily, has your thinking been fuzzy or unclear? </a:t>
            </a:r>
            <a:br>
              <a:rPr lang="en-US" dirty="0"/>
            </a:br>
            <a:r>
              <a:rPr lang="en-US" dirty="0"/>
              <a:t>[No, yes (for a few hours), yes (for 1 or 2 days), yes (for many days)]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20F199A-BFA3-4961-A216-580119E803AD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ADS provides a measure of the severity of alcohol dependence</a:t>
            </a:r>
            <a:r>
              <a:rPr lang="en-US" baseline="30000" dirty="0"/>
              <a:t>1</a:t>
            </a:r>
            <a:endParaRPr lang="en-GB" baseline="300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E6CB37E-7F8B-4692-A573-1032760050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Allen &amp; Wilson (eds). Assessing alcohol problems: a guide for clinicians and researchers. 2</a:t>
            </a:r>
            <a:r>
              <a:rPr lang="en-GB" baseline="30000" dirty="0"/>
              <a:t>nd</a:t>
            </a:r>
            <a:r>
              <a:rPr lang="en-GB" dirty="0"/>
              <a:t> edition. 2003; </a:t>
            </a:r>
            <a:br>
              <a:rPr lang="en-GB" dirty="0"/>
            </a:br>
            <a:r>
              <a:rPr lang="en-GB" dirty="0"/>
              <a:t>2. Skinner &amp; Allen. J </a:t>
            </a:r>
            <a:r>
              <a:rPr lang="en-GB" dirty="0" err="1"/>
              <a:t>Abnorm</a:t>
            </a:r>
            <a:r>
              <a:rPr lang="en-GB" dirty="0"/>
              <a:t> </a:t>
            </a:r>
            <a:r>
              <a:rPr lang="en-GB" dirty="0" err="1"/>
              <a:t>Psychol</a:t>
            </a:r>
            <a:r>
              <a:rPr lang="en-GB" dirty="0"/>
              <a:t> 1982;91(3):199–209</a:t>
            </a:r>
          </a:p>
        </p:txBody>
      </p:sp>
    </p:spTree>
    <p:extLst>
      <p:ext uri="{BB962C8B-B14F-4D97-AF65-F5344CB8AC3E}">
        <p14:creationId xmlns:p14="http://schemas.microsoft.com/office/powerpoint/2010/main" val="4076267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B7F06F4DB3549B94736FD505CB356" ma:contentTypeVersion="10" ma:contentTypeDescription="Create a new document." ma:contentTypeScope="" ma:versionID="a5a2ac6dae2102e97ae70767c623f78a">
  <xsd:schema xmlns:xsd="http://www.w3.org/2001/XMLSchema" xmlns:xs="http://www.w3.org/2001/XMLSchema" xmlns:p="http://schemas.microsoft.com/office/2006/metadata/properties" xmlns:ns3="eeb652d5-4517-4776-9e6b-85ff002a99c0" targetNamespace="http://schemas.microsoft.com/office/2006/metadata/properties" ma:root="true" ma:fieldsID="08b922ea60357a6ef720f7406b172a3c" ns3:_="">
    <xsd:import namespace="eeb652d5-4517-4776-9e6b-85ff002a9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652d5-4517-4776-9e6b-85ff002a9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8D9F4-AF68-4E22-95E7-83E32D50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652d5-4517-4776-9e6b-85ff002a9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www.w3.org/XML/1998/namespace"/>
    <ds:schemaRef ds:uri="eeb652d5-4517-4776-9e6b-85ff002a99c0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5777</TotalTime>
  <Words>399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Alcohol Dependence Scale (ADS)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Michelle Dait</cp:lastModifiedBy>
  <cp:revision>231</cp:revision>
  <dcterms:created xsi:type="dcterms:W3CDTF">2022-02-04T12:28:06Z</dcterms:created>
  <dcterms:modified xsi:type="dcterms:W3CDTF">2022-06-01T10:58:06Z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</Properties>
</file>