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97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46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1E3B"/>
    <a:srgbClr val="F0ECDF"/>
    <a:srgbClr val="D9D1CC"/>
    <a:srgbClr val="000000"/>
    <a:srgbClr val="3F1A01"/>
    <a:srgbClr val="FF00FF"/>
    <a:srgbClr val="B59E5F"/>
    <a:srgbClr val="E1D8BF"/>
    <a:srgbClr val="D1D1D1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87" autoAdjust="0"/>
    <p:restoredTop sz="80672" autoAdjust="0"/>
  </p:normalViewPr>
  <p:slideViewPr>
    <p:cSldViewPr>
      <p:cViewPr varScale="1">
        <p:scale>
          <a:sx n="131" d="100"/>
          <a:sy n="131" d="100"/>
        </p:scale>
        <p:origin x="1026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50" d="100"/>
          <a:sy n="150" d="100"/>
        </p:scale>
        <p:origin x="4308" y="-289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01-06-2022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Clinical Institute Withdrawal Assessment for Alcohol, revised (CIWA-</a:t>
            </a:r>
            <a:r>
              <a:rPr lang="en-US" dirty="0" err="1"/>
              <a:t>Ar</a:t>
            </a:r>
            <a:r>
              <a:rPr lang="en-US" dirty="0"/>
              <a:t>) specifically assesses symptoms associated with alcohol withdrawal.</a:t>
            </a:r>
            <a:r>
              <a:rPr lang="en-US" baseline="30000" dirty="0"/>
              <a:t>[Sullivan et al., 1989]</a:t>
            </a:r>
            <a:r>
              <a:rPr lang="en-US" dirty="0"/>
              <a:t> Pharmacological treatment is not indicated for individuals with a Total score &lt;10.</a:t>
            </a:r>
            <a:r>
              <a:rPr lang="en-US" baseline="30000" dirty="0"/>
              <a:t>[Sullivan et al., 1989]</a:t>
            </a:r>
            <a:r>
              <a:rPr lang="en-US" dirty="0"/>
              <a:t> For scores of 10–20, clinical judgement should be used to determine whether pharmacological treatment should be given.</a:t>
            </a:r>
            <a:r>
              <a:rPr lang="en-US" baseline="30000" dirty="0"/>
              <a:t>[Sullivan et al., 1989]</a:t>
            </a:r>
            <a:r>
              <a:rPr lang="en-US" dirty="0"/>
              <a:t> </a:t>
            </a:r>
          </a:p>
          <a:p>
            <a:r>
              <a:rPr lang="en-US" dirty="0"/>
              <a:t>The CIWA-</a:t>
            </a:r>
            <a:r>
              <a:rPr lang="en-US" dirty="0" err="1"/>
              <a:t>Ar</a:t>
            </a:r>
            <a:r>
              <a:rPr lang="en-US" dirty="0"/>
              <a:t> scale takes approximately 2 minutes to conduct and score.</a:t>
            </a:r>
            <a:r>
              <a:rPr lang="en-US" baseline="30000" dirty="0"/>
              <a:t>[Sullivan et al., 1989]</a:t>
            </a:r>
            <a:r>
              <a:rPr lang="en-US" dirty="0"/>
              <a:t> The validity and reliability of the CIWA-</a:t>
            </a:r>
            <a:r>
              <a:rPr lang="en-US" dirty="0" err="1"/>
              <a:t>Ar</a:t>
            </a:r>
            <a:r>
              <a:rPr lang="en-US" dirty="0"/>
              <a:t> has been tested and confirmed.</a:t>
            </a:r>
            <a:r>
              <a:rPr lang="en-US" baseline="30000" dirty="0"/>
              <a:t>[Sullivan et al., 1989]</a:t>
            </a:r>
            <a:endParaRPr lang="en-US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Sullivan JT, </a:t>
            </a:r>
            <a:r>
              <a:rPr lang="en-GB" dirty="0" err="1"/>
              <a:t>Sykora</a:t>
            </a:r>
            <a:r>
              <a:rPr lang="en-GB" dirty="0"/>
              <a:t> K, Schneiderman J, et al. Assessment of alcohol withdrawal: the revised clinical institute withdrawal assessment for alcohol scale (CIWA-</a:t>
            </a:r>
            <a:r>
              <a:rPr lang="en-GB" dirty="0" err="1"/>
              <a:t>Ar</a:t>
            </a:r>
            <a:r>
              <a:rPr lang="en-GB" dirty="0"/>
              <a:t>). Br J Addict 1989; 84 (11): 1353–1357.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6DED8-CFE8-429A-B603-CBB436F1575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006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51F6B78-061F-4875-92FA-18A4951374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History, definitions and diagnosis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E79993-7501-4679-8E91-B2A56FBE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732715" cy="332399"/>
          </a:xfrm>
        </p:spPr>
        <p:txBody>
          <a:bodyPr/>
          <a:lstStyle/>
          <a:p>
            <a:r>
              <a:rPr lang="en-US" sz="2200" dirty="0"/>
              <a:t>Clinical Institute Withdrawal Assessment for Alcohol, revised (CIWA-</a:t>
            </a:r>
            <a:r>
              <a:rPr lang="en-US" sz="2200" dirty="0" err="1"/>
              <a:t>Ar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BF1C9-B5D7-4F5D-8560-F9A15A09FD2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</p:spPr>
        <p:txBody>
          <a:bodyPr/>
          <a:lstStyle/>
          <a:p>
            <a:r>
              <a:rPr lang="en-US" dirty="0"/>
              <a:t>The CIWA-</a:t>
            </a:r>
            <a:r>
              <a:rPr lang="en-US" dirty="0" err="1"/>
              <a:t>Ar</a:t>
            </a:r>
            <a:r>
              <a:rPr lang="en-US" dirty="0"/>
              <a:t> is an interview-based clinician-rated scale</a:t>
            </a:r>
          </a:p>
          <a:p>
            <a:r>
              <a:rPr lang="en-US" dirty="0"/>
              <a:t>The CIWA-</a:t>
            </a:r>
            <a:r>
              <a:rPr lang="en-US" dirty="0" err="1"/>
              <a:t>Ar</a:t>
            </a:r>
            <a:r>
              <a:rPr lang="en-US" dirty="0"/>
              <a:t> rating is based on assessment of 10 common withdrawal symptoms:</a:t>
            </a:r>
          </a:p>
          <a:p>
            <a:pPr lvl="1"/>
            <a:r>
              <a:rPr lang="en-US" dirty="0"/>
              <a:t>Nausea and vomiting</a:t>
            </a:r>
          </a:p>
          <a:p>
            <a:pPr lvl="1"/>
            <a:r>
              <a:rPr lang="en-US" dirty="0"/>
              <a:t>Tremor</a:t>
            </a:r>
          </a:p>
          <a:p>
            <a:pPr lvl="1"/>
            <a:r>
              <a:rPr lang="en-US" dirty="0"/>
              <a:t>Paroxysmal sweats (sudden onset of sweating)</a:t>
            </a:r>
          </a:p>
          <a:p>
            <a:pPr lvl="1"/>
            <a:r>
              <a:rPr lang="en-US" dirty="0"/>
              <a:t>Anxiety</a:t>
            </a:r>
          </a:p>
          <a:p>
            <a:pPr lvl="1"/>
            <a:r>
              <a:rPr lang="en-US" dirty="0"/>
              <a:t>Agitation</a:t>
            </a:r>
          </a:p>
          <a:p>
            <a:pPr lvl="1"/>
            <a:r>
              <a:rPr lang="en-US" dirty="0"/>
              <a:t>Tactile disturbances (disturbances to the sensation of touch)</a:t>
            </a:r>
          </a:p>
          <a:p>
            <a:pPr lvl="1"/>
            <a:r>
              <a:rPr lang="en-US" dirty="0"/>
              <a:t>Auditory disturbances </a:t>
            </a:r>
          </a:p>
          <a:p>
            <a:pPr lvl="1"/>
            <a:r>
              <a:rPr lang="en-US" dirty="0"/>
              <a:t>Visual disturbances</a:t>
            </a:r>
          </a:p>
          <a:p>
            <a:pPr lvl="1"/>
            <a:r>
              <a:rPr lang="en-US" dirty="0"/>
              <a:t>Headache, fullness in head</a:t>
            </a:r>
          </a:p>
          <a:p>
            <a:pPr lvl="1"/>
            <a:r>
              <a:rPr lang="en-US" dirty="0"/>
              <a:t>Orientation and clouding of sensorium</a:t>
            </a:r>
          </a:p>
          <a:p>
            <a:r>
              <a:rPr lang="en-US" dirty="0"/>
              <a:t>Items are rated from 0 (absent) to 7 (extremely severe), except the item ‘Orientation and clouding of sensorium’, which is rated from 0–4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9A6DD94-0CA5-42EB-BFC7-476D2C80C085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CIWA-</a:t>
            </a:r>
            <a:r>
              <a:rPr lang="en-US" dirty="0" err="1"/>
              <a:t>Ar</a:t>
            </a:r>
            <a:r>
              <a:rPr lang="en-US" dirty="0"/>
              <a:t> is used to quantify the severity of alcohol withdrawal syndrome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D8F2733-AE2A-4A9F-81D1-0B60E844C9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it-IT"/>
              <a:t>Sullivan et al. Br J Addict 1989;84(11):1353–1357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2243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B7F06F4DB3549B94736FD505CB356" ma:contentTypeVersion="10" ma:contentTypeDescription="Create a new document." ma:contentTypeScope="" ma:versionID="a5a2ac6dae2102e97ae70767c623f78a">
  <xsd:schema xmlns:xsd="http://www.w3.org/2001/XMLSchema" xmlns:xs="http://www.w3.org/2001/XMLSchema" xmlns:p="http://schemas.microsoft.com/office/2006/metadata/properties" xmlns:ns3="eeb652d5-4517-4776-9e6b-85ff002a99c0" targetNamespace="http://schemas.microsoft.com/office/2006/metadata/properties" ma:root="true" ma:fieldsID="08b922ea60357a6ef720f7406b172a3c" ns3:_="">
    <xsd:import namespace="eeb652d5-4517-4776-9e6b-85ff002a9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652d5-4517-4776-9e6b-85ff002a9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8D9F4-AF68-4E22-95E7-83E32D50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652d5-4517-4776-9e6b-85ff002a9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www.w3.org/XML/1998/namespace"/>
    <ds:schemaRef ds:uri="eeb652d5-4517-4776-9e6b-85ff002a99c0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5778</TotalTime>
  <Words>283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Clinical Institute Withdrawal Assessment for Alcohol, revised (CIWA-Ar)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Michelle Dait</cp:lastModifiedBy>
  <cp:revision>232</cp:revision>
  <dcterms:created xsi:type="dcterms:W3CDTF">2022-02-04T12:28:06Z</dcterms:created>
  <dcterms:modified xsi:type="dcterms:W3CDTF">2022-06-01T10:58:29Z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</Properties>
</file>