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5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81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1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973"/>
    <a:srgbClr val="818181"/>
    <a:srgbClr val="DADADA"/>
    <a:srgbClr val="EA1E3B"/>
    <a:srgbClr val="000000"/>
    <a:srgbClr val="E2E9EF"/>
    <a:srgbClr val="497095"/>
    <a:srgbClr val="D9D1CC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9" autoAdjust="0"/>
    <p:restoredTop sz="82310" autoAdjust="0"/>
  </p:normalViewPr>
  <p:slideViewPr>
    <p:cSldViewPr>
      <p:cViewPr varScale="1">
        <p:scale>
          <a:sx n="90" d="100"/>
          <a:sy n="90" d="100"/>
        </p:scale>
        <p:origin x="7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200" d="100"/>
          <a:sy n="200" d="100"/>
        </p:scale>
        <p:origin x="672" y="-33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1A9FF-DC38-CA74-C1A0-427AF0A6E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7F50-A5ED-A697-B986-581F70AF50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DE12D-4FB9-4658-A8B3-5695781DB22B}" type="datetimeFigureOut">
              <a:rPr lang="da-DK" smtClean="0"/>
              <a:t>09-08-2022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CD24-5723-4DAA-BDAF-0D1CFF8FB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CED7C-D6E3-99AB-E6D4-D19C33C9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9309F-12CE-4886-ABBF-8AD91B4B5A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69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09-08-2022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4356074"/>
          </a:xfrm>
        </p:spPr>
        <p:txBody>
          <a:bodyPr/>
          <a:lstStyle/>
          <a:p>
            <a:r>
              <a:rPr lang="en-GB" dirty="0"/>
              <a:t>The GBD survey ranks disability-adjusted life-years (DALYs) from chronic-obstructive pulmonary disorder and lung cancer highly among people aged &gt;50 years, highlighting the need for smoking-control measures to drive down these harms.</a:t>
            </a:r>
            <a:r>
              <a:rPr lang="en-GB" baseline="30000" dirty="0"/>
              <a:t>[GBD, 2020]</a:t>
            </a:r>
            <a:r>
              <a:rPr lang="en-GB" dirty="0"/>
              <a:t> However, some encouraging data are the declining rates of lung cancer DALYs among people aged 50–74 (although there is no such decline among people aged &gt;74 years).</a:t>
            </a:r>
            <a:r>
              <a:rPr lang="en-GB" baseline="30000" dirty="0"/>
              <a:t>[GBD, 2020]</a:t>
            </a:r>
            <a:r>
              <a:rPr lang="en-GB" dirty="0"/>
              <a:t> This could reflect a greater response to smoking-control measures among younger people, which would translate into reduced tobacco-related harms in the years to come.</a:t>
            </a:r>
            <a:r>
              <a:rPr lang="en-GB" baseline="30000" dirty="0"/>
              <a:t>[GBD, 2020]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1450" indent="-171450" defTabSz="924458">
              <a:spcBef>
                <a:spcPts val="243"/>
              </a:spcBef>
              <a:spcAft>
                <a:spcPts val="243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GBD 2019 Diseases and Injuries Collaborators. Global burden of 369 diseases and injuries in 204 countries and territories, 1990–2019: a systematic analysis for the Global Burden of Disease Study 2019. Lancet 2020; 396 (10258): 1204–1222.</a:t>
            </a:r>
          </a:p>
          <a:p>
            <a:pPr defTabSz="924458">
              <a:spcBef>
                <a:spcPts val="243"/>
              </a:spcBef>
              <a:spcAft>
                <a:spcPts val="243"/>
              </a:spcAft>
              <a:defRPr/>
            </a:pPr>
            <a:endParaRPr lang="en-US" dirty="0"/>
          </a:p>
          <a:p>
            <a:pPr defTabSz="924458">
              <a:spcBef>
                <a:spcPts val="243"/>
              </a:spcBef>
              <a:spcAft>
                <a:spcPts val="243"/>
              </a:spcAft>
              <a:defRPr/>
            </a:pPr>
            <a:r>
              <a:rPr lang="en-US" dirty="0"/>
              <a:t>Other reference used on slide:</a:t>
            </a:r>
          </a:p>
          <a:p>
            <a:pPr marL="171450" indent="-171450" defTabSz="924458">
              <a:spcBef>
                <a:spcPts val="243"/>
              </a:spcBef>
              <a:spcAft>
                <a:spcPts val="243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United States Department of Health and Human Services. The Health Consequences of Smoking – 50 years of progress. 2014. Available at: https://www.cdc.gov/tobacco/data_statistics/sgr/50th-anniversary/index.htm. Accessed November 2021.</a:t>
            </a:r>
          </a:p>
          <a:p>
            <a:pPr marL="171450" indent="-171450" defTabSz="924458">
              <a:spcBef>
                <a:spcPts val="243"/>
              </a:spcBef>
              <a:spcAft>
                <a:spcPts val="243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WHO. Tobacco fact sheet. Available at: https://www.who.int/news-room/fact-sheets/detail/tobacco. Accessed Nov 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57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" y="6391275"/>
            <a:ext cx="5135033" cy="458788"/>
          </a:xfrm>
          <a:ln>
            <a:noFill/>
          </a:ln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975988" y="6391275"/>
            <a:ext cx="6204221" cy="458788"/>
          </a:xfrm>
          <a:ln>
            <a:noFill/>
          </a:ln>
        </p:spPr>
        <p:txBody>
          <a:bodyPr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87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CD28-D818-497D-BCE6-7DF9F69D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4B711-DE10-4F94-BC87-9A28853A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8561-9C8D-4731-84C7-B819DB33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7988E-AD66-45A0-8480-357E97CA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78D37-3BC7-4276-913C-561782740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17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">
            <a:extLst>
              <a:ext uri="{FF2B5EF4-FFF2-40B4-BE49-F238E27FC236}">
                <a16:creationId xmlns:a16="http://schemas.microsoft.com/office/drawing/2014/main" id="{E9E8B5E5-59CA-9F44-8B51-ACD08B9B3A62}"/>
              </a:ext>
            </a:extLst>
          </p:cNvPr>
          <p:cNvSpPr>
            <a:spLocks noChangeArrowheads="1"/>
          </p:cNvSpPr>
          <p:nvPr userDrawn="1"/>
        </p:nvSpPr>
        <p:spPr bwMode="auto">
          <a:xfrm rot="5400000">
            <a:off x="6256338" y="-5101166"/>
            <a:ext cx="85725" cy="12589933"/>
          </a:xfrm>
          <a:prstGeom prst="triangle">
            <a:avLst>
              <a:gd name="adj" fmla="val 51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304" tIns="34304" rIns="34304" bIns="34304" anchor="ctr"/>
          <a:lstStyle>
            <a:lvl1pPr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6858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z="9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235200" y="50400"/>
            <a:ext cx="9120000" cy="6768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B4F1C5-C322-B04D-9937-F767A32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D04299-86A3-3A4F-9305-A943B39B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9E024D-174A-2E40-AAD8-10719AA2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A7785-C788-3C43-8A54-53CDD0FAF3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3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  <p:sldLayoutId id="2147483739" r:id="rId37"/>
    <p:sldLayoutId id="2147483740" r:id="rId38"/>
    <p:sldLayoutId id="2147483741" r:id="rId3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8ACC6-A2C0-4DD0-9983-CC88622364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Epidemiology and burden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808E7-C3E0-4CF8-8B51-DE863FDA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Tobacco use and premature death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2795DF-EB53-4E7E-BCEF-6811B870B03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Worldwide, tobacco use is estimated to result in </a:t>
            </a:r>
            <a:r>
              <a:rPr lang="en-GB" b="1" dirty="0"/>
              <a:t>&gt;8 million deaths each year </a:t>
            </a:r>
            <a:r>
              <a:rPr lang="en-GB" dirty="0"/>
              <a:t>– </a:t>
            </a:r>
            <a:br>
              <a:rPr lang="en-GB" dirty="0"/>
            </a:br>
            <a:r>
              <a:rPr lang="en-GB" dirty="0"/>
              <a:t>1.2 million of which are estimated to be due to second-hand smoke inhalation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In 1964, the Surgeon General of the US published a landmark report summarizing the mounting evidence linking tobacco smoking to lung cancer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Since the 1960s, the harms of smoking tobacco have been investigated and the health consequences of smoking, and second-hand smoke inhalation, are better understood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Smoking tobacco is thought to damage every major system of the body, and can cause: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pPr lvl="1"/>
            <a:r>
              <a:rPr lang="en-US" dirty="0"/>
              <a:t>Stroke</a:t>
            </a:r>
          </a:p>
          <a:p>
            <a:pPr lvl="1"/>
            <a:r>
              <a:rPr lang="en-US" dirty="0"/>
              <a:t>Blindness</a:t>
            </a:r>
          </a:p>
          <a:p>
            <a:pPr lvl="1"/>
            <a:r>
              <a:rPr lang="en-US" dirty="0"/>
              <a:t>Coronary heart disease</a:t>
            </a:r>
          </a:p>
          <a:p>
            <a:pPr lvl="1"/>
            <a:r>
              <a:rPr lang="en-US" dirty="0"/>
              <a:t>Pneumonia</a:t>
            </a:r>
          </a:p>
          <a:p>
            <a:pPr lvl="1"/>
            <a:r>
              <a:rPr lang="en-US" dirty="0"/>
              <a:t>Chronic obstructive pulmonary disease</a:t>
            </a:r>
          </a:p>
          <a:p>
            <a:pPr lvl="1"/>
            <a:r>
              <a:rPr lang="en-US" dirty="0"/>
              <a:t>Sexual/reproductive dysfunction</a:t>
            </a:r>
          </a:p>
          <a:p>
            <a:pPr lvl="1"/>
            <a:r>
              <a:rPr lang="en-US" dirty="0"/>
              <a:t>Cancers of the mouth, throat, stomach, kidney, pancreas, bladder, and lungs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FEF408-5867-4E8D-A9F4-DE6103C3DAAA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Smoking is the leading preventable cause of premature death in the US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83B62D-8CD0-44F1-AF1C-33336FB95A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US Department of Health and Human Services. The Health Consequences of Smoking – 50 years of progress. 2014; </a:t>
            </a:r>
          </a:p>
          <a:p>
            <a:r>
              <a:rPr lang="en-GB" dirty="0"/>
              <a:t>2. WHO. https://www.who.int/news-room/fact-sheets/detail/tobacco. Accessed Nov 2021</a:t>
            </a:r>
          </a:p>
        </p:txBody>
      </p:sp>
    </p:spTree>
    <p:extLst>
      <p:ext uri="{BB962C8B-B14F-4D97-AF65-F5344CB8AC3E}">
        <p14:creationId xmlns:p14="http://schemas.microsoft.com/office/powerpoint/2010/main" val="552349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u Foundation colours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eeb652d5-4517-4776-9e6b-85ff002a99c0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8378</TotalTime>
  <Words>439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Tobacco use and premature death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324</cp:revision>
  <dcterms:created xsi:type="dcterms:W3CDTF">2022-02-04T12:28:06Z</dcterms:created>
  <dcterms:modified xsi:type="dcterms:W3CDTF">2022-08-09T09:33:29Z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