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990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5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81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1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A973"/>
    <a:srgbClr val="818181"/>
    <a:srgbClr val="DADADA"/>
    <a:srgbClr val="EA1E3B"/>
    <a:srgbClr val="000000"/>
    <a:srgbClr val="E2E9EF"/>
    <a:srgbClr val="497095"/>
    <a:srgbClr val="D9D1CC"/>
    <a:srgbClr val="3F1A01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49" autoAdjust="0"/>
    <p:restoredTop sz="82310" autoAdjust="0"/>
  </p:normalViewPr>
  <p:slideViewPr>
    <p:cSldViewPr>
      <p:cViewPr varScale="1">
        <p:scale>
          <a:sx n="90" d="100"/>
          <a:sy n="90" d="100"/>
        </p:scale>
        <p:origin x="70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200" d="100"/>
          <a:sy n="200" d="100"/>
        </p:scale>
        <p:origin x="672" y="-33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07028962705929"/>
          <c:y val="0.10286279629554076"/>
          <c:w val="0.87702938491162652"/>
          <c:h val="0.499967973562890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Mild substance-use disorder</c:v>
                </c:pt>
              </c:strCache>
            </c:strRef>
          </c:tx>
          <c:spPr>
            <a:gradFill>
              <a:gsLst>
                <a:gs pos="0">
                  <a:srgbClr val="818181"/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Alcohol-use disorder</c:v>
                </c:pt>
                <c:pt idx="1">
                  <c:v>Nicotine-use disorder</c:v>
                </c:pt>
                <c:pt idx="2">
                  <c:v>Any mood disorder</c:v>
                </c:pt>
                <c:pt idx="3">
                  <c:v>Major depressive disorder</c:v>
                </c:pt>
                <c:pt idx="4">
                  <c:v>Bipolar I disorder</c:v>
                </c:pt>
                <c:pt idx="5">
                  <c:v>Bipolar II disorder</c:v>
                </c:pt>
                <c:pt idx="6">
                  <c:v>Dysthymia</c:v>
                </c:pt>
                <c:pt idx="7">
                  <c:v>Any anxiety disorder</c:v>
                </c:pt>
                <c:pt idx="8">
                  <c:v>Panic disorder</c:v>
                </c:pt>
                <c:pt idx="9">
                  <c:v>Agoraphobia</c:v>
                </c:pt>
                <c:pt idx="10">
                  <c:v>Social phobia</c:v>
                </c:pt>
                <c:pt idx="11">
                  <c:v>Specific phobia</c:v>
                </c:pt>
                <c:pt idx="12">
                  <c:v>Generalized anxiety disorder</c:v>
                </c:pt>
                <c:pt idx="13">
                  <c:v>Post-traumatic stress disorder</c:v>
                </c:pt>
                <c:pt idx="14">
                  <c:v>Antisocial personality disorder</c:v>
                </c:pt>
                <c:pt idx="15">
                  <c:v>Borderline personality disorder</c:v>
                </c:pt>
                <c:pt idx="16">
                  <c:v>Schizotypal personality disorder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3.5</c:v>
                </c:pt>
                <c:pt idx="1">
                  <c:v>2.7</c:v>
                </c:pt>
                <c:pt idx="2">
                  <c:v>1.2</c:v>
                </c:pt>
                <c:pt idx="3">
                  <c:v>1.3</c:v>
                </c:pt>
                <c:pt idx="4">
                  <c:v>0.8</c:v>
                </c:pt>
                <c:pt idx="5">
                  <c:v>0.5</c:v>
                </c:pt>
                <c:pt idx="6">
                  <c:v>1.1000000000000001</c:v>
                </c:pt>
                <c:pt idx="7">
                  <c:v>1.4</c:v>
                </c:pt>
                <c:pt idx="8">
                  <c:v>1.4</c:v>
                </c:pt>
                <c:pt idx="9">
                  <c:v>0.9</c:v>
                </c:pt>
                <c:pt idx="10">
                  <c:v>1.4</c:v>
                </c:pt>
                <c:pt idx="11">
                  <c:v>0.9</c:v>
                </c:pt>
                <c:pt idx="12">
                  <c:v>1.4</c:v>
                </c:pt>
                <c:pt idx="13">
                  <c:v>1.2</c:v>
                </c:pt>
                <c:pt idx="14">
                  <c:v>1.8</c:v>
                </c:pt>
                <c:pt idx="15">
                  <c:v>1.2</c:v>
                </c:pt>
                <c:pt idx="16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9F-489F-8117-82CB20CB50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Moderate to severe substance-use disorder</c:v>
                </c:pt>
              </c:strCache>
            </c:strRef>
          </c:tx>
          <c:spPr>
            <a:gradFill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Alcohol-use disorder</c:v>
                </c:pt>
                <c:pt idx="1">
                  <c:v>Nicotine-use disorder</c:v>
                </c:pt>
                <c:pt idx="2">
                  <c:v>Any mood disorder</c:v>
                </c:pt>
                <c:pt idx="3">
                  <c:v>Major depressive disorder</c:v>
                </c:pt>
                <c:pt idx="4">
                  <c:v>Bipolar I disorder</c:v>
                </c:pt>
                <c:pt idx="5">
                  <c:v>Bipolar II disorder</c:v>
                </c:pt>
                <c:pt idx="6">
                  <c:v>Dysthymia</c:v>
                </c:pt>
                <c:pt idx="7">
                  <c:v>Any anxiety disorder</c:v>
                </c:pt>
                <c:pt idx="8">
                  <c:v>Panic disorder</c:v>
                </c:pt>
                <c:pt idx="9">
                  <c:v>Agoraphobia</c:v>
                </c:pt>
                <c:pt idx="10">
                  <c:v>Social phobia</c:v>
                </c:pt>
                <c:pt idx="11">
                  <c:v>Specific phobia</c:v>
                </c:pt>
                <c:pt idx="12">
                  <c:v>Generalized anxiety disorder</c:v>
                </c:pt>
                <c:pt idx="13">
                  <c:v>Post-traumatic stress disorder</c:v>
                </c:pt>
                <c:pt idx="14">
                  <c:v>Antisocial personality disorder</c:v>
                </c:pt>
                <c:pt idx="15">
                  <c:v>Borderline personality disorder</c:v>
                </c:pt>
                <c:pt idx="16">
                  <c:v>Schizotypal personality disorder</c:v>
                </c:pt>
              </c:strCache>
            </c:str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4.4000000000000004</c:v>
                </c:pt>
                <c:pt idx="1">
                  <c:v>4.4000000000000004</c:v>
                </c:pt>
                <c:pt idx="2">
                  <c:v>1.7</c:v>
                </c:pt>
                <c:pt idx="3">
                  <c:v>1.1000000000000001</c:v>
                </c:pt>
                <c:pt idx="4">
                  <c:v>1.6</c:v>
                </c:pt>
                <c:pt idx="5">
                  <c:v>1.5</c:v>
                </c:pt>
                <c:pt idx="6">
                  <c:v>1.4</c:v>
                </c:pt>
                <c:pt idx="7">
                  <c:v>1.2</c:v>
                </c:pt>
                <c:pt idx="8">
                  <c:v>1.3</c:v>
                </c:pt>
                <c:pt idx="9">
                  <c:v>1.2</c:v>
                </c:pt>
                <c:pt idx="10">
                  <c:v>1.3</c:v>
                </c:pt>
                <c:pt idx="11">
                  <c:v>1</c:v>
                </c:pt>
                <c:pt idx="12">
                  <c:v>1.2</c:v>
                </c:pt>
                <c:pt idx="13">
                  <c:v>1.7</c:v>
                </c:pt>
                <c:pt idx="14">
                  <c:v>2.1</c:v>
                </c:pt>
                <c:pt idx="15">
                  <c:v>1.9</c:v>
                </c:pt>
                <c:pt idx="16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9F-489F-8117-82CB20CB50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30463071"/>
        <c:axId val="530470143"/>
      </c:barChart>
      <c:catAx>
        <c:axId val="530463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30470143"/>
        <c:crosses val="autoZero"/>
        <c:auto val="1"/>
        <c:lblAlgn val="ctr"/>
        <c:lblOffset val="100"/>
        <c:noMultiLvlLbl val="0"/>
      </c:catAx>
      <c:valAx>
        <c:axId val="5304701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6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30463071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81A9FF-DC38-CA74-C1A0-427AF0A6E9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277F50-A5ED-A697-B986-581F70AF50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5DE12D-4FB9-4658-A8B3-5695781DB22B}" type="datetimeFigureOut">
              <a:rPr lang="da-DK" smtClean="0"/>
              <a:t>09-08-2022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88CD24-5723-4DAA-BDAF-0D1CFF8FB79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BCED7C-D6E3-99AB-E6D4-D19C33C930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9309F-12CE-4886-ABBF-8AD91B4B5A5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0695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09-08-2022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study used interview data from 36,309 individuals to estimate 12-month and lifetime prevalence of substance-use disorder.</a:t>
            </a:r>
            <a:r>
              <a:rPr lang="en-GB" baseline="30000" dirty="0"/>
              <a:t>[</a:t>
            </a:r>
            <a:r>
              <a:rPr lang="en-US" baseline="30000" dirty="0"/>
              <a:t>Grant et al., 2016</a:t>
            </a:r>
            <a:r>
              <a:rPr lang="en-GB" baseline="30000" dirty="0"/>
              <a:t>]</a:t>
            </a:r>
            <a:r>
              <a:rPr lang="en-GB" dirty="0"/>
              <a:t> The </a:t>
            </a:r>
            <a:r>
              <a:rPr lang="en-US" dirty="0"/>
              <a:t>12-month and lifetime prevalence of substance-use disorder was 3.9% and 9.9%, respectively.</a:t>
            </a:r>
            <a:r>
              <a:rPr lang="en-US" baseline="30000" dirty="0"/>
              <a:t>[Grant et al., 2016]</a:t>
            </a:r>
            <a:r>
              <a:rPr lang="en-US" dirty="0"/>
              <a:t> A significantly greater proportion of individuals with substance-use disorder had other psychiatric comorbidities compared with individuals without substance-use disorder, including major depressive disorder, dysthymia, bipolar disorder, post-traumatic stress disorder, and various personality disorders.</a:t>
            </a:r>
            <a:r>
              <a:rPr lang="en-US" baseline="30000" dirty="0"/>
              <a:t>[Grant et al., 2016]</a:t>
            </a:r>
            <a:r>
              <a:rPr lang="en-US" dirty="0"/>
              <a:t> The findings show the broader costs of substance-use disorder, and highlight the need to destigmatize the condition to enable people to come forward for treatment.</a:t>
            </a:r>
            <a:r>
              <a:rPr lang="en-US" baseline="30000" dirty="0"/>
              <a:t>[Grant et al., 2016]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12121"/>
                </a:solidFill>
                <a:effectLst/>
              </a:rPr>
              <a:t>Grant BF, </a:t>
            </a:r>
            <a:r>
              <a:rPr lang="en-GB" b="0" i="0" dirty="0" err="1">
                <a:solidFill>
                  <a:srgbClr val="212121"/>
                </a:solidFill>
                <a:effectLst/>
              </a:rPr>
              <a:t>Saha</a:t>
            </a:r>
            <a:r>
              <a:rPr lang="en-GB" b="0" i="0" dirty="0">
                <a:solidFill>
                  <a:srgbClr val="212121"/>
                </a:solidFill>
                <a:effectLst/>
              </a:rPr>
              <a:t> TD, </a:t>
            </a:r>
            <a:r>
              <a:rPr lang="en-GB" b="0" i="0" dirty="0" err="1">
                <a:solidFill>
                  <a:srgbClr val="212121"/>
                </a:solidFill>
                <a:effectLst/>
              </a:rPr>
              <a:t>Ruan</a:t>
            </a:r>
            <a:r>
              <a:rPr lang="en-GB" b="0" i="0" dirty="0">
                <a:solidFill>
                  <a:srgbClr val="212121"/>
                </a:solidFill>
                <a:effectLst/>
              </a:rPr>
              <a:t> WJ, et al. Epidemiology of DSM-5 drug use disorder: results from the National Epidemiologic Survey on Alcohol and Related Conditions – III. JAMA Psychiatry 2016; 73 (1): 39–47.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66DED8-CFE8-429A-B603-CBB436F1575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4736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" y="6391275"/>
            <a:ext cx="5135033" cy="458788"/>
          </a:xfrm>
          <a:ln>
            <a:noFill/>
          </a:ln>
        </p:spPr>
        <p:txBody>
          <a:bodyPr anchor="b"/>
          <a:lstStyle>
            <a:lvl1pPr marL="0" indent="0">
              <a:spcAft>
                <a:spcPts val="0"/>
              </a:spcAft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5975988" y="6391275"/>
            <a:ext cx="6204221" cy="458788"/>
          </a:xfrm>
          <a:ln>
            <a:noFill/>
          </a:ln>
        </p:spPr>
        <p:txBody>
          <a:bodyPr anchor="b"/>
          <a:lstStyle>
            <a:lvl1pPr marL="0" indent="0" algn="r">
              <a:spcAft>
                <a:spcPts val="0"/>
              </a:spcAft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587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5CD28-D818-497D-BCE6-7DF9F69DD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F4B711-DE10-4F94-BC87-9A28853A0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358561-9C8D-4731-84C7-B819DB331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B7988E-AD66-45A0-8480-357E97CA0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78D37-3BC7-4276-913C-5617827406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9174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6">
            <a:extLst>
              <a:ext uri="{FF2B5EF4-FFF2-40B4-BE49-F238E27FC236}">
                <a16:creationId xmlns:a16="http://schemas.microsoft.com/office/drawing/2014/main" id="{E9E8B5E5-59CA-9F44-8B51-ACD08B9B3A62}"/>
              </a:ext>
            </a:extLst>
          </p:cNvPr>
          <p:cNvSpPr>
            <a:spLocks noChangeArrowheads="1"/>
          </p:cNvSpPr>
          <p:nvPr userDrawn="1"/>
        </p:nvSpPr>
        <p:spPr bwMode="auto">
          <a:xfrm rot="5400000">
            <a:off x="6256338" y="-5101166"/>
            <a:ext cx="85725" cy="12589933"/>
          </a:xfrm>
          <a:prstGeom prst="triangle">
            <a:avLst>
              <a:gd name="adj" fmla="val 51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4304" tIns="34304" rIns="34304" bIns="34304" anchor="ctr"/>
          <a:lstStyle>
            <a:lvl1pPr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endParaRPr lang="en-US" altLang="en-US" sz="9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7" name="Title 8"/>
          <p:cNvSpPr>
            <a:spLocks noGrp="1"/>
          </p:cNvSpPr>
          <p:nvPr>
            <p:ph type="title"/>
          </p:nvPr>
        </p:nvSpPr>
        <p:spPr>
          <a:xfrm>
            <a:off x="235200" y="50400"/>
            <a:ext cx="9120000" cy="6768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8CB4F1C5-C322-B04D-9937-F767A3249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F5D04299-86A3-3A4F-9305-A943B39B0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679E024D-174A-2E40-AAD8-10719AA25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EA7785-C788-3C43-8A54-53CDD0FAF33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76308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  <p:sldLayoutId id="2147483739" r:id="rId37"/>
    <p:sldLayoutId id="2147483740" r:id="rId38"/>
    <p:sldLayoutId id="2147483741" r:id="rId3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EB2E8F-283A-4D2B-84F6-5575385FD6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Substance use disorders and other addictions</a:t>
            </a:r>
            <a:r>
              <a:rPr lang="en-GB" dirty="0"/>
              <a:t> – </a:t>
            </a:r>
            <a:r>
              <a:rPr lang="en-US" dirty="0"/>
              <a:t>Epidemiology and burden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685BB3-8C89-4628-8AEF-BE27274DC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468214" cy="332399"/>
          </a:xfrm>
        </p:spPr>
        <p:txBody>
          <a:bodyPr/>
          <a:lstStyle/>
          <a:p>
            <a:r>
              <a:rPr lang="en-GB" dirty="0"/>
              <a:t>The comorbidity burden associated with substance-use disorder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BCF8E75B-11EE-4D4C-87DC-83FA8F5D31F8}"/>
              </a:ext>
            </a:extLst>
          </p:cNvPr>
          <p:cNvGraphicFramePr>
            <a:graphicFrameLocks noGrp="1"/>
          </p:cNvGraphicFramePr>
          <p:nvPr>
            <p:ph idx="19"/>
            <p:extLst>
              <p:ext uri="{D42A27DB-BD31-4B8C-83A1-F6EECF244321}">
                <p14:modId xmlns:p14="http://schemas.microsoft.com/office/powerpoint/2010/main" val="4164131448"/>
              </p:ext>
            </p:extLst>
          </p:nvPr>
        </p:nvGraphicFramePr>
        <p:xfrm>
          <a:off x="3143672" y="1416050"/>
          <a:ext cx="8266113" cy="490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09047C4-82D6-4132-BA0E-3B56177101C0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Substance-use disorder is highly comorbid with other psychiatric diagnoses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436F57B-FC28-434E-AC9F-507082BF79F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*p&lt;0.05 versus odds ratio of 1.0 (i.e., no risk)</a:t>
            </a:r>
          </a:p>
          <a:p>
            <a:endParaRPr lang="en-GB" dirty="0"/>
          </a:p>
          <a:p>
            <a:r>
              <a:rPr lang="en-GB" dirty="0"/>
              <a:t>Grant et al. JAMA Psychiatry 2016;73(1):39–47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396EA7-66B4-4E6C-A597-D6532297A7CD}"/>
              </a:ext>
            </a:extLst>
          </p:cNvPr>
          <p:cNvSpPr txBox="1"/>
          <p:nvPr/>
        </p:nvSpPr>
        <p:spPr>
          <a:xfrm rot="16200000">
            <a:off x="2205547" y="2981163"/>
            <a:ext cx="2460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Adjusted odds ratio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4EABA5-1211-4231-BD83-FCA128E4CC31}"/>
              </a:ext>
            </a:extLst>
          </p:cNvPr>
          <p:cNvSpPr txBox="1"/>
          <p:nvPr/>
        </p:nvSpPr>
        <p:spPr>
          <a:xfrm>
            <a:off x="4037956" y="1365037"/>
            <a:ext cx="7206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Lifetime association of various psychiatric comorbidities and </a:t>
            </a:r>
            <a:br>
              <a:rPr lang="en-GB" sz="1400" b="1" dirty="0"/>
            </a:br>
            <a:r>
              <a:rPr lang="en-GB" sz="1400" b="1" dirty="0"/>
              <a:t>substance-use disorder among 36,309 individuals from the US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F8798C-3245-4C35-AE68-F0877CED7418}"/>
              </a:ext>
            </a:extLst>
          </p:cNvPr>
          <p:cNvSpPr txBox="1"/>
          <p:nvPr/>
        </p:nvSpPr>
        <p:spPr>
          <a:xfrm>
            <a:off x="4173811" y="1969095"/>
            <a:ext cx="300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*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147A1F-06FE-4BCF-A713-D325B821B7EC}"/>
              </a:ext>
            </a:extLst>
          </p:cNvPr>
          <p:cNvSpPr txBox="1"/>
          <p:nvPr/>
        </p:nvSpPr>
        <p:spPr>
          <a:xfrm>
            <a:off x="4001196" y="2411147"/>
            <a:ext cx="300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*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932F90-EA86-478C-86D9-702FD98C0347}"/>
              </a:ext>
            </a:extLst>
          </p:cNvPr>
          <p:cNvSpPr txBox="1"/>
          <p:nvPr/>
        </p:nvSpPr>
        <p:spPr>
          <a:xfrm>
            <a:off x="4414962" y="2829917"/>
            <a:ext cx="300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7A383CD-FFE7-47FA-B746-3B9D8DB07CB3}"/>
              </a:ext>
            </a:extLst>
          </p:cNvPr>
          <p:cNvSpPr txBox="1"/>
          <p:nvPr/>
        </p:nvSpPr>
        <p:spPr>
          <a:xfrm>
            <a:off x="5279058" y="3528700"/>
            <a:ext cx="300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3964DC-6CAD-48BE-8755-17F610B557FB}"/>
              </a:ext>
            </a:extLst>
          </p:cNvPr>
          <p:cNvSpPr txBox="1"/>
          <p:nvPr/>
        </p:nvSpPr>
        <p:spPr>
          <a:xfrm>
            <a:off x="4600847" y="1973858"/>
            <a:ext cx="300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*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D2B693-36DC-4C5E-B6E0-383B82AC23E6}"/>
              </a:ext>
            </a:extLst>
          </p:cNvPr>
          <p:cNvSpPr txBox="1"/>
          <p:nvPr/>
        </p:nvSpPr>
        <p:spPr>
          <a:xfrm>
            <a:off x="5033515" y="3316615"/>
            <a:ext cx="300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*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1C0F7D0-564C-4D62-9756-4286DAE8D029}"/>
              </a:ext>
            </a:extLst>
          </p:cNvPr>
          <p:cNvSpPr txBox="1"/>
          <p:nvPr/>
        </p:nvSpPr>
        <p:spPr>
          <a:xfrm>
            <a:off x="5882805" y="3355890"/>
            <a:ext cx="300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*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61DDFEF-34E8-453B-BB50-7EE8CEE076DA}"/>
              </a:ext>
            </a:extLst>
          </p:cNvPr>
          <p:cNvSpPr txBox="1"/>
          <p:nvPr/>
        </p:nvSpPr>
        <p:spPr>
          <a:xfrm>
            <a:off x="6732611" y="3440887"/>
            <a:ext cx="300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*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A370F6-E15A-46E2-A736-A498FD76BD3B}"/>
              </a:ext>
            </a:extLst>
          </p:cNvPr>
          <p:cNvSpPr txBox="1"/>
          <p:nvPr/>
        </p:nvSpPr>
        <p:spPr>
          <a:xfrm>
            <a:off x="6984748" y="3455132"/>
            <a:ext cx="300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*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62B1B3-D847-416E-9ACD-E51FAC2B6A69}"/>
              </a:ext>
            </a:extLst>
          </p:cNvPr>
          <p:cNvSpPr txBox="1"/>
          <p:nvPr/>
        </p:nvSpPr>
        <p:spPr>
          <a:xfrm>
            <a:off x="7147816" y="3559060"/>
            <a:ext cx="300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*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DE0BE69-07B0-4755-AAB5-27FC4D0393E1}"/>
              </a:ext>
            </a:extLst>
          </p:cNvPr>
          <p:cNvSpPr txBox="1"/>
          <p:nvPr/>
        </p:nvSpPr>
        <p:spPr>
          <a:xfrm>
            <a:off x="7414427" y="3447961"/>
            <a:ext cx="300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*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2909C8A-3426-4C14-8E55-AAF0FA84D784}"/>
              </a:ext>
            </a:extLst>
          </p:cNvPr>
          <p:cNvSpPr txBox="1"/>
          <p:nvPr/>
        </p:nvSpPr>
        <p:spPr>
          <a:xfrm>
            <a:off x="7577877" y="3501129"/>
            <a:ext cx="300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*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2DB4321-5C0A-49B8-BE0D-1F568283C5DE}"/>
              </a:ext>
            </a:extLst>
          </p:cNvPr>
          <p:cNvSpPr txBox="1"/>
          <p:nvPr/>
        </p:nvSpPr>
        <p:spPr>
          <a:xfrm>
            <a:off x="8264426" y="3449360"/>
            <a:ext cx="300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*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386ACF-08F9-4F9A-97BF-CC450FF13CB3}"/>
              </a:ext>
            </a:extLst>
          </p:cNvPr>
          <p:cNvSpPr txBox="1"/>
          <p:nvPr/>
        </p:nvSpPr>
        <p:spPr>
          <a:xfrm>
            <a:off x="8437928" y="3501128"/>
            <a:ext cx="300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*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762F479-9A33-4C98-85D1-5AC237981D1E}"/>
              </a:ext>
            </a:extLst>
          </p:cNvPr>
          <p:cNvSpPr txBox="1"/>
          <p:nvPr/>
        </p:nvSpPr>
        <p:spPr>
          <a:xfrm>
            <a:off x="9119188" y="3449131"/>
            <a:ext cx="300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*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3D9EBC7-CBE0-4174-953C-486722598437}"/>
              </a:ext>
            </a:extLst>
          </p:cNvPr>
          <p:cNvSpPr txBox="1"/>
          <p:nvPr/>
        </p:nvSpPr>
        <p:spPr>
          <a:xfrm>
            <a:off x="9707777" y="3322850"/>
            <a:ext cx="300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*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9AA582D-A7CB-4037-B8B9-62B005D00AAD}"/>
              </a:ext>
            </a:extLst>
          </p:cNvPr>
          <p:cNvSpPr txBox="1"/>
          <p:nvPr/>
        </p:nvSpPr>
        <p:spPr>
          <a:xfrm>
            <a:off x="9964677" y="3212401"/>
            <a:ext cx="300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*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7D444B0-479F-4E9A-B633-55BE837BAEDC}"/>
              </a:ext>
            </a:extLst>
          </p:cNvPr>
          <p:cNvSpPr txBox="1"/>
          <p:nvPr/>
        </p:nvSpPr>
        <p:spPr>
          <a:xfrm>
            <a:off x="10143533" y="3096539"/>
            <a:ext cx="300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*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E7DD6EA-EB61-42BE-BE66-4B36BE74C1E4}"/>
              </a:ext>
            </a:extLst>
          </p:cNvPr>
          <p:cNvSpPr txBox="1"/>
          <p:nvPr/>
        </p:nvSpPr>
        <p:spPr>
          <a:xfrm>
            <a:off x="10562080" y="3183169"/>
            <a:ext cx="300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*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DDB5A5B-0A30-4CAE-8A8C-823DB07C54EF}"/>
              </a:ext>
            </a:extLst>
          </p:cNvPr>
          <p:cNvSpPr txBox="1"/>
          <p:nvPr/>
        </p:nvSpPr>
        <p:spPr>
          <a:xfrm>
            <a:off x="10995994" y="3379010"/>
            <a:ext cx="300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*</a:t>
            </a: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E834E92B-553D-40A9-BFA9-82DA3FD298C8}"/>
              </a:ext>
            </a:extLst>
          </p:cNvPr>
          <p:cNvSpPr/>
          <p:nvPr/>
        </p:nvSpPr>
        <p:spPr>
          <a:xfrm rot="16200000">
            <a:off x="10493461" y="2686765"/>
            <a:ext cx="1934618" cy="432048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>
                <a:solidFill>
                  <a:schemeClr val="accent5"/>
                </a:solidFill>
              </a:rPr>
              <a:t>Increased risk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E8F6036-08E8-44B1-951E-5E5E38F054C1}"/>
              </a:ext>
            </a:extLst>
          </p:cNvPr>
          <p:cNvCxnSpPr>
            <a:cxnSpLocks/>
          </p:cNvCxnSpPr>
          <p:nvPr/>
        </p:nvCxnSpPr>
        <p:spPr>
          <a:xfrm>
            <a:off x="4037956" y="3887777"/>
            <a:ext cx="7524604" cy="0"/>
          </a:xfrm>
          <a:prstGeom prst="line">
            <a:avLst/>
          </a:prstGeom>
          <a:ln w="28575">
            <a:solidFill>
              <a:schemeClr val="accent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Arrow: Left 38">
            <a:extLst>
              <a:ext uri="{FF2B5EF4-FFF2-40B4-BE49-F238E27FC236}">
                <a16:creationId xmlns:a16="http://schemas.microsoft.com/office/drawing/2014/main" id="{DC15B61C-868D-45CE-83DE-01D6A2F99FDB}"/>
              </a:ext>
            </a:extLst>
          </p:cNvPr>
          <p:cNvSpPr/>
          <p:nvPr/>
        </p:nvSpPr>
        <p:spPr>
          <a:xfrm rot="16200000">
            <a:off x="10493460" y="4656742"/>
            <a:ext cx="1934618" cy="432048"/>
          </a:xfrm>
          <a:prstGeom prst="lef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accent5"/>
                </a:solidFill>
              </a:rPr>
              <a:t>Decreased risk</a:t>
            </a:r>
          </a:p>
        </p:txBody>
      </p:sp>
    </p:spTree>
    <p:extLst>
      <p:ext uri="{BB962C8B-B14F-4D97-AF65-F5344CB8AC3E}">
        <p14:creationId xmlns:p14="http://schemas.microsoft.com/office/powerpoint/2010/main" val="3399000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u Foundation colours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8B7F06F4DB3549B94736FD505CB356" ma:contentTypeVersion="10" ma:contentTypeDescription="Create a new document." ma:contentTypeScope="" ma:versionID="a5a2ac6dae2102e97ae70767c623f78a">
  <xsd:schema xmlns:xsd="http://www.w3.org/2001/XMLSchema" xmlns:xs="http://www.w3.org/2001/XMLSchema" xmlns:p="http://schemas.microsoft.com/office/2006/metadata/properties" xmlns:ns3="eeb652d5-4517-4776-9e6b-85ff002a99c0" targetNamespace="http://schemas.microsoft.com/office/2006/metadata/properties" ma:root="true" ma:fieldsID="08b922ea60357a6ef720f7406b172a3c" ns3:_="">
    <xsd:import namespace="eeb652d5-4517-4776-9e6b-85ff002a99c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b652d5-4517-4776-9e6b-85ff002a99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68D9F4-AF68-4E22-95E7-83E32D504C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b652d5-4517-4776-9e6b-85ff002a99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eeb652d5-4517-4776-9e6b-85ff002a99c0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8379</TotalTime>
  <Words>265</Words>
  <Application>Microsoft Office PowerPoint</Application>
  <PresentationFormat>Widescreen</PresentationFormat>
  <Paragraphs>35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The comorbidity burden associated with substance-use disorder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Michelle Dait</cp:lastModifiedBy>
  <cp:revision>328</cp:revision>
  <dcterms:created xsi:type="dcterms:W3CDTF">2022-02-04T12:28:06Z</dcterms:created>
  <dcterms:modified xsi:type="dcterms:W3CDTF">2022-08-09T09:34:44Z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0x010100868B7F06F4DB3549B94736FD505CB356</vt:lpwstr>
  </property>
</Properties>
</file>