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4"/>
  </p:sldMasterIdLst>
  <p:notesMasterIdLst>
    <p:notesMasterId r:id="rId6"/>
  </p:notesMasterIdLst>
  <p:handoutMasterIdLst>
    <p:handoutMasterId r:id="rId7"/>
  </p:handoutMasterIdLst>
  <p:sldIdLst>
    <p:sldId id="5867" r:id="rId5"/>
  </p:sldIdLst>
  <p:sldSz cx="12192000" cy="6858000"/>
  <p:notesSz cx="6797675" cy="9929813"/>
  <p:custDataLst>
    <p:tags r:id="rId8"/>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E33775B-2F7D-4C8F-97C9-B4C44A23A239}">
          <p14:sldIdLst>
            <p14:sldId id="586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User" initials="U" lastIdx="68" clrIdx="6">
    <p:extLst>
      <p:ext uri="{19B8F6BF-5375-455C-9EA6-DF929625EA0E}">
        <p15:presenceInfo xmlns:p15="http://schemas.microsoft.com/office/powerpoint/2012/main" userId="User" providerId="None"/>
      </p:ext>
    </p:extLst>
  </p:cmAuthor>
  <p:cmAuthor id="1" name="Christopher Edge" initials="CE" lastIdx="315" clrIdx="0"/>
  <p:cmAuthor id="8" name="Jenny Muiry" initials="JM" lastIdx="3" clrIdx="7">
    <p:extLst>
      <p:ext uri="{19B8F6BF-5375-455C-9EA6-DF929625EA0E}">
        <p15:presenceInfo xmlns:p15="http://schemas.microsoft.com/office/powerpoint/2012/main" userId="S::jenny.muiry@cambridgemedical.com::095d8a26-e1f4-4671-92b1-bc556f886371" providerId="AD"/>
      </p:ext>
    </p:extLst>
  </p:cmAuthor>
  <p:cmAuthor id="2" name="Chris Edge" initials="CE" lastIdx="22" clrIdx="1"/>
  <p:cmAuthor id="9" name="Bjarke Ebert" initials="BE" lastIdx="34" clrIdx="8">
    <p:extLst>
      <p:ext uri="{19B8F6BF-5375-455C-9EA6-DF929625EA0E}">
        <p15:presenceInfo xmlns:p15="http://schemas.microsoft.com/office/powerpoint/2012/main" userId="S-1-5-21-1839211835-619659539-556599288-6688" providerId="AD"/>
      </p:ext>
    </p:extLst>
  </p:cmAuthor>
  <p:cmAuthor id="3" name="Audrey Dufour" initials="AD" lastIdx="93" clrIdx="2"/>
  <p:cmAuthor id="10" name="Bjarke Ebert" initials="BE [2]" lastIdx="3" clrIdx="9">
    <p:extLst>
      <p:ext uri="{19B8F6BF-5375-455C-9EA6-DF929625EA0E}">
        <p15:presenceInfo xmlns:p15="http://schemas.microsoft.com/office/powerpoint/2012/main" userId="S::BJEB@lundbeck.com::72445cbb-e532-4bcc-a294-080a1e48009d" providerId="AD"/>
      </p:ext>
    </p:extLst>
  </p:cmAuthor>
  <p:cmAuthor id="4" name="Shen Yang Lim" initials="SYL" lastIdx="12" clrIdx="3">
    <p:extLst>
      <p:ext uri="{19B8F6BF-5375-455C-9EA6-DF929625EA0E}">
        <p15:presenceInfo xmlns:p15="http://schemas.microsoft.com/office/powerpoint/2012/main" userId="9812e3e6622eaa0d" providerId="Windows Live"/>
      </p:ext>
    </p:extLst>
  </p:cmAuthor>
  <p:cmAuthor id="11" name="Liz Kelly" initials="LK" lastIdx="1" clrIdx="10">
    <p:extLst>
      <p:ext uri="{19B8F6BF-5375-455C-9EA6-DF929625EA0E}">
        <p15:presenceInfo xmlns:p15="http://schemas.microsoft.com/office/powerpoint/2012/main" userId="S::liz.kelly@cambridgemedical.com::3e51dfe4-6c31-457e-a0b0-891272b478d7" providerId="AD"/>
      </p:ext>
    </p:extLst>
  </p:cmAuthor>
  <p:cmAuthor id="5" name="Ebru Karakoc Madsen" initials="EKM" lastIdx="5" clrIdx="4">
    <p:extLst>
      <p:ext uri="{19B8F6BF-5375-455C-9EA6-DF929625EA0E}">
        <p15:presenceInfo xmlns:p15="http://schemas.microsoft.com/office/powerpoint/2012/main" userId="S-1-5-21-1839211835-619659539-556599288-180377" providerId="AD"/>
      </p:ext>
    </p:extLst>
  </p:cmAuthor>
  <p:cmAuthor id="12" name="dawnbuse@outlook.com" initials="d" lastIdx="17" clrIdx="11">
    <p:extLst>
      <p:ext uri="{19B8F6BF-5375-455C-9EA6-DF929625EA0E}">
        <p15:presenceInfo xmlns:p15="http://schemas.microsoft.com/office/powerpoint/2012/main" userId="d08a969e2975c8b6" providerId="Windows Live"/>
      </p:ext>
    </p:extLst>
  </p:cmAuthor>
  <p:cmAuthor id="6" name="Mikko Kuoppamäki" initials="MK" lastIdx="49" clrIdx="5">
    <p:extLst>
      <p:ext uri="{19B8F6BF-5375-455C-9EA6-DF929625EA0E}">
        <p15:presenceInfo xmlns:p15="http://schemas.microsoft.com/office/powerpoint/2012/main" userId="S-1-5-21-1839211835-619659539-556599288-2236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851"/>
    <a:srgbClr val="CCD9D3"/>
    <a:srgbClr val="99B3A8"/>
    <a:srgbClr val="B59E5F"/>
    <a:srgbClr val="B2A499"/>
    <a:srgbClr val="8E7941"/>
    <a:srgbClr val="D9D1CC"/>
    <a:srgbClr val="004225"/>
    <a:srgbClr val="9B9B9D"/>
    <a:srgbClr val="E8E7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51" autoAdjust="0"/>
    <p:restoredTop sz="96224" autoAdjust="0"/>
  </p:normalViewPr>
  <p:slideViewPr>
    <p:cSldViewPr snapToGrid="0" snapToObjects="1">
      <p:cViewPr varScale="1">
        <p:scale>
          <a:sx n="81" d="100"/>
          <a:sy n="81" d="100"/>
        </p:scale>
        <p:origin x="156" y="84"/>
      </p:cViewPr>
      <p:guideLst>
        <p:guide orient="horz" pos="2160"/>
        <p:guide pos="3840"/>
      </p:guideLst>
    </p:cSldViewPr>
  </p:slideViewPr>
  <p:outlineViewPr>
    <p:cViewPr>
      <p:scale>
        <a:sx n="33" d="100"/>
        <a:sy n="33" d="100"/>
      </p:scale>
      <p:origin x="0" y="-21294"/>
    </p:cViewPr>
  </p:outlineViewPr>
  <p:notesTextViewPr>
    <p:cViewPr>
      <p:scale>
        <a:sx n="1" d="1"/>
        <a:sy n="1" d="1"/>
      </p:scale>
      <p:origin x="0" y="0"/>
    </p:cViewPr>
  </p:notesTextViewPr>
  <p:sorterViewPr>
    <p:cViewPr>
      <p:scale>
        <a:sx n="70" d="100"/>
        <a:sy n="70" d="100"/>
      </p:scale>
      <p:origin x="0" y="0"/>
    </p:cViewPr>
  </p:sorterViewPr>
  <p:notesViewPr>
    <p:cSldViewPr snapToGrid="0" snapToObjects="1">
      <p:cViewPr>
        <p:scale>
          <a:sx n="200" d="100"/>
          <a:sy n="200" d="100"/>
        </p:scale>
        <p:origin x="1350" y="-5472"/>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8215"/>
          </a:xfrm>
          <a:prstGeom prst="rect">
            <a:avLst/>
          </a:prstGeom>
        </p:spPr>
        <p:txBody>
          <a:bodyPr vert="horz" lIns="91440" tIns="45720" rIns="91440" bIns="45720" rtlCol="0"/>
          <a:lstStyle>
            <a:lvl1pPr algn="r">
              <a:defRPr sz="1200"/>
            </a:lvl1pPr>
          </a:lstStyle>
          <a:p>
            <a:fld id="{3B6579D3-62B4-4809-8D0C-4876020E209D}" type="datetimeFigureOut">
              <a:rPr lang="en-GB" smtClean="0"/>
              <a:t>12/07/2022</a:t>
            </a:fld>
            <a:endParaRPr lang="en-GB"/>
          </a:p>
        </p:txBody>
      </p:sp>
      <p:sp>
        <p:nvSpPr>
          <p:cNvPr id="4" name="Footer Placeholder 3"/>
          <p:cNvSpPr>
            <a:spLocks noGrp="1"/>
          </p:cNvSpPr>
          <p:nvPr>
            <p:ph type="ftr" sz="quarter" idx="2"/>
          </p:nvPr>
        </p:nvSpPr>
        <p:spPr>
          <a:xfrm>
            <a:off x="1" y="9431599"/>
            <a:ext cx="2945659" cy="49821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31599"/>
            <a:ext cx="2945659" cy="49821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21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0"/>
            <a:ext cx="2945659" cy="498215"/>
          </a:xfrm>
          <a:prstGeom prst="rect">
            <a:avLst/>
          </a:prstGeom>
        </p:spPr>
        <p:txBody>
          <a:bodyPr vert="horz" lIns="91440" tIns="45720" rIns="91440" bIns="45720" rtlCol="0"/>
          <a:lstStyle>
            <a:lvl1pPr algn="r">
              <a:defRPr sz="1200"/>
            </a:lvl1pPr>
          </a:lstStyle>
          <a:p>
            <a:fld id="{799FA8D8-D74F-5A4A-BB10-7F88E22CEF6D}" type="datetimeFigureOut">
              <a:rPr lang="en-US"/>
              <a:t>7/12/2022</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8723"/>
            <a:ext cx="5438140" cy="3909864"/>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 y="9431599"/>
            <a:ext cx="2945659" cy="49821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431599"/>
            <a:ext cx="2945659" cy="498214"/>
          </a:xfrm>
          <a:prstGeom prst="rect">
            <a:avLst/>
          </a:prstGeom>
        </p:spPr>
        <p:txBody>
          <a:bodyPr vert="horz" lIns="91440" tIns="45720" rIns="91440" bIns="45720" rtlCol="0" anchor="b"/>
          <a:lstStyle>
            <a:lvl1pPr algn="r">
              <a:defRPr sz="1200"/>
            </a:lvl1pPr>
          </a:lstStyle>
          <a:p>
            <a:fld id="{037C2873-EBE5-CF42-9E30-7832FC02D1D9}" type="slidenum">
              <a:rPr/>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8722"/>
            <a:ext cx="5438140" cy="4235237"/>
          </a:xfrm>
        </p:spPr>
        <p:txBody>
          <a:bodyPr/>
          <a:lstStyle/>
          <a:p>
            <a:r>
              <a:rPr lang="en-GB" dirty="0"/>
              <a:t>The thalamus is a structure in the brain that relays sensory information (including pain) from the body to the cerebral cortex.</a:t>
            </a:r>
            <a:r>
              <a:rPr lang="en-GB" baseline="30000" dirty="0"/>
              <a:t>[Purves et al., 2018]</a:t>
            </a:r>
            <a:r>
              <a:rPr lang="en-GB" dirty="0"/>
              <a:t> The thalamus is highly complex but organised, such that the incoming signals remain segregated, based on the type of somatosensory information that is conveyed.</a:t>
            </a:r>
            <a:r>
              <a:rPr lang="en-GB" baseline="30000" dirty="0"/>
              <a:t>[Purves et al., 2018]</a:t>
            </a:r>
            <a:r>
              <a:rPr lang="en-GB" dirty="0"/>
              <a:t> </a:t>
            </a:r>
          </a:p>
          <a:p>
            <a:r>
              <a:rPr lang="en-GB" dirty="0"/>
              <a:t>Experiments have shown that the cortical trajectories of trigeminovascular neurons are defined by the thalamic nucleus of origin, suggesting separate roles for these pathways in discriminating elements of migraine such as location and intensity of pain, and in symptoms such as phonophobia and photophobia.</a:t>
            </a:r>
            <a:r>
              <a:rPr lang="en-GB" baseline="30000" dirty="0"/>
              <a:t>[Noseda &amp; Burstein, 2013]</a:t>
            </a:r>
            <a:r>
              <a:rPr lang="en-GB" dirty="0"/>
              <a:t> </a:t>
            </a:r>
          </a:p>
          <a:p>
            <a:endParaRPr lang="en-GB" dirty="0"/>
          </a:p>
          <a:p>
            <a:r>
              <a:rPr lang="en-GB" dirty="0"/>
              <a:t>References:</a:t>
            </a:r>
          </a:p>
          <a:p>
            <a:r>
              <a:rPr lang="en-GB" dirty="0" err="1"/>
              <a:t>Noseda</a:t>
            </a:r>
            <a:r>
              <a:rPr lang="en-GB" dirty="0"/>
              <a:t> R, Burstein R. Migraine pathophysiology: anatomy of the trigeminovascular pathway and associated neurological symptoms, CSD, sensitization and modulation of pain. Pain 2013; 154 (</a:t>
            </a:r>
            <a:r>
              <a:rPr lang="en-GB" dirty="0" err="1"/>
              <a:t>Suppl</a:t>
            </a:r>
            <a:r>
              <a:rPr lang="en-GB" dirty="0"/>
              <a:t> 1).</a:t>
            </a:r>
          </a:p>
          <a:p>
            <a:r>
              <a:rPr lang="en-GB" dirty="0"/>
              <a:t>Purves D, Augustine </a:t>
            </a:r>
            <a:r>
              <a:rPr lang="en-GB" dirty="0" err="1"/>
              <a:t>GJ</a:t>
            </a:r>
            <a:r>
              <a:rPr lang="en-GB" dirty="0"/>
              <a:t>, Fitzpatrick D, et al. Neuroscience, 6</a:t>
            </a:r>
            <a:r>
              <a:rPr lang="en-GB" baseline="30000" dirty="0"/>
              <a:t>th</a:t>
            </a:r>
            <a:r>
              <a:rPr lang="en-GB" dirty="0"/>
              <a:t> edition. New York, New York: Oxford University Press, 2018.</a:t>
            </a:r>
          </a:p>
          <a:p>
            <a:endParaRPr lang="en-GB" dirty="0"/>
          </a:p>
          <a:p>
            <a:r>
              <a:rPr lang="en-GB" dirty="0"/>
              <a:t>Other references used on slide:</a:t>
            </a:r>
          </a:p>
          <a:p>
            <a:r>
              <a:rPr lang="en-US" dirty="0"/>
              <a:t>Russo AF.</a:t>
            </a:r>
            <a:r>
              <a:rPr lang="en-GB" dirty="0"/>
              <a:t> </a:t>
            </a:r>
            <a:r>
              <a:rPr lang="en-US" dirty="0"/>
              <a:t>Calcitonin gene-related peptide (CGRP): a new target for migraine. </a:t>
            </a:r>
            <a:r>
              <a:rPr lang="en-US" dirty="0" err="1"/>
              <a:t>Annu</a:t>
            </a:r>
            <a:r>
              <a:rPr lang="en-US" dirty="0"/>
              <a:t> Rev </a:t>
            </a:r>
            <a:r>
              <a:rPr lang="en-US" dirty="0" err="1"/>
              <a:t>Pharmacol</a:t>
            </a:r>
            <a:r>
              <a:rPr lang="en-US" dirty="0"/>
              <a:t> </a:t>
            </a:r>
            <a:r>
              <a:rPr lang="en-US" dirty="0" err="1"/>
              <a:t>Toxicol</a:t>
            </a:r>
            <a:r>
              <a:rPr lang="en-US" dirty="0"/>
              <a:t> 2015; 55: 533–552.</a:t>
            </a:r>
          </a:p>
          <a:p>
            <a:r>
              <a:rPr lang="en-US" dirty="0"/>
              <a:t>Younis S, </a:t>
            </a:r>
            <a:r>
              <a:rPr lang="en-US" dirty="0" err="1"/>
              <a:t>Hougaard</a:t>
            </a:r>
            <a:r>
              <a:rPr lang="en-US" dirty="0"/>
              <a:t> A, </a:t>
            </a:r>
            <a:r>
              <a:rPr lang="en-US" dirty="0" err="1"/>
              <a:t>Noseda</a:t>
            </a:r>
            <a:r>
              <a:rPr lang="en-US" dirty="0"/>
              <a:t> R, </a:t>
            </a:r>
            <a:r>
              <a:rPr lang="en-US" dirty="0" err="1"/>
              <a:t>Ashina</a:t>
            </a:r>
            <a:r>
              <a:rPr lang="en-US" dirty="0"/>
              <a:t> M.</a:t>
            </a:r>
            <a:r>
              <a:rPr lang="en-GB" dirty="0"/>
              <a:t> </a:t>
            </a:r>
            <a:r>
              <a:rPr lang="en-US" dirty="0"/>
              <a:t>Current understanding of thalamic structure and function in migraine. Cephalalgia 2019; 39 (13): 1675–1682. </a:t>
            </a:r>
            <a:endParaRPr lang="en-US" dirty="0">
              <a:highlight>
                <a:srgbClr val="FFFF00"/>
              </a:highlight>
            </a:endParaRPr>
          </a:p>
        </p:txBody>
      </p:sp>
      <p:sp>
        <p:nvSpPr>
          <p:cNvPr id="4" name="Slide Number Placeholder 3"/>
          <p:cNvSpPr>
            <a:spLocks noGrp="1"/>
          </p:cNvSpPr>
          <p:nvPr>
            <p:ph type="sldNum" sz="quarter" idx="5"/>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2485189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4.png"/></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548001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78184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7436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88110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75131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85875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4489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1907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0116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19479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387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75380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02645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408573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03778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49839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229207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441225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432954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5916116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92958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672848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7665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76115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425114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33380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488002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615688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85750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25221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867877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654329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01005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693317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627603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83365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Front page 0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baseline="0">
                <a:solidFill>
                  <a:schemeClr val="bg1"/>
                </a:solidFill>
              </a:defRPr>
            </a:lvl1pPr>
          </a:lstStyle>
          <a:p>
            <a:r>
              <a:rPr lang="da-DK"/>
              <a:t>Click to add presentation title</a:t>
            </a:r>
            <a:endParaRPr lang="en-US"/>
          </a:p>
        </p:txBody>
      </p:sp>
      <p:sp>
        <p:nvSpPr>
          <p:cNvPr id="3" name="Subtitle 2"/>
          <p:cNvSpPr>
            <a:spLocks noGrp="1"/>
          </p:cNvSpPr>
          <p:nvPr>
            <p:ph type="subTitle" idx="1" hasCustomPrompt="1"/>
          </p:nvPr>
        </p:nvSpPr>
        <p:spPr>
          <a:xfrm>
            <a:off x="838200" y="5128617"/>
            <a:ext cx="7260771" cy="1091208"/>
          </a:xfrm>
        </p:spPr>
        <p:txBody>
          <a:bodyPr>
            <a:normAutofit/>
          </a:bodyPr>
          <a:lstStyle>
            <a:lvl1pPr marL="0" indent="0" algn="l">
              <a:buNone/>
              <a:defRPr sz="18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add presentation subtitle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0" name="Straight Connector 9"/>
          <p:cNvCxnSpPr/>
          <p:nvPr userDrawn="1"/>
        </p:nvCxnSpPr>
        <p:spPr>
          <a:xfrm>
            <a:off x="879020" y="5055541"/>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642419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25850"/>
            <a:ext cx="10515600" cy="1127731"/>
          </a:xfrm>
        </p:spPr>
        <p:txBody>
          <a:bodyPr anchor="t">
            <a:normAutofit/>
          </a:bodyPr>
          <a:lstStyle>
            <a:lvl1pPr>
              <a:defRPr sz="4000"/>
            </a:lvl1pPr>
          </a:lstStyle>
          <a:p>
            <a:r>
              <a:rPr lang="da-DK"/>
              <a:t>Click to chapter title</a:t>
            </a:r>
            <a:br>
              <a:rPr lang="da-DK"/>
            </a:br>
            <a:r>
              <a:rPr lang="da-DK"/>
              <a:t>in two lines</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9" name="Straight Connector 8"/>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831850" y="5129213"/>
            <a:ext cx="10515600" cy="1100671"/>
          </a:xfrm>
        </p:spPr>
        <p:txBody>
          <a:bodyPr>
            <a:normAutofit/>
          </a:bodyPr>
          <a:lstStyle>
            <a:lvl1pPr marL="0" indent="0">
              <a:buNone/>
              <a:defRPr sz="18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Click to add chapter subtitle</a:t>
            </a:r>
          </a:p>
        </p:txBody>
      </p:sp>
    </p:spTree>
    <p:custDataLst>
      <p:tags r:id="rId1"/>
    </p:custDataLst>
    <p:extLst>
      <p:ext uri="{BB962C8B-B14F-4D97-AF65-F5344CB8AC3E}">
        <p14:creationId xmlns:p14="http://schemas.microsoft.com/office/powerpoint/2010/main" val="16520885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524782"/>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p:nvPr>
        </p:nvSpPr>
        <p:spPr>
          <a:xfrm>
            <a:off x="838200" y="1371600"/>
            <a:ext cx="10515600" cy="4351338"/>
          </a:xfrm>
        </p:spPr>
        <p:txBody>
          <a:bodyPr/>
          <a:lstStyle>
            <a:lvl1pPr>
              <a:defRPr sz="2400"/>
            </a:lvl1pPr>
            <a:lvl2pPr>
              <a:defRPr sz="1800"/>
            </a:lvl2pPr>
            <a:lvl3pPr>
              <a:defRPr sz="14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cxnSp>
        <p:nvCxnSpPr>
          <p:cNvPr id="7" name="Straight Connector 6"/>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2873207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07712"/>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42392120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tatement 02">
    <p:spTree>
      <p:nvGrpSpPr>
        <p:cNvPr id="1" name=""/>
        <p:cNvGrpSpPr/>
        <p:nvPr/>
      </p:nvGrpSpPr>
      <p:grpSpPr>
        <a:xfrm>
          <a:off x="0" y="0"/>
          <a:ext cx="0" cy="0"/>
          <a:chOff x="0" y="0"/>
          <a:chExt cx="0" cy="0"/>
        </a:xfrm>
      </p:grpSpPr>
      <p:sp>
        <p:nvSpPr>
          <p:cNvPr id="9" name="Rectangle 8"/>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bg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bg1"/>
                </a:solidFill>
              </a:defRPr>
            </a:lvl1pPr>
          </a:lstStyle>
          <a:p>
            <a:pPr lvl="0"/>
            <a:r>
              <a:rPr lang="da-DK"/>
              <a:t>Click to add Quote Byline</a:t>
            </a:r>
            <a:endParaRPr lang="en-US"/>
          </a:p>
        </p:txBody>
      </p:sp>
      <p:cxnSp>
        <p:nvCxnSpPr>
          <p:cNvPr id="10" name="Straight Connector 9"/>
          <p:cNvCxnSpPr/>
          <p:nvPr userDrawn="1"/>
        </p:nvCxnSpPr>
        <p:spPr>
          <a:xfrm>
            <a:off x="879020" y="5113927"/>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155803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ront page 02">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7239000" y="6356350"/>
            <a:ext cx="4114800" cy="365125"/>
          </a:xfrm>
          <a:prstGeom prst="rect">
            <a:avLst/>
          </a:prstGeom>
          <a:solidFill>
            <a:schemeClr val="bg1"/>
          </a:solidFill>
        </p:spPr>
        <p:txBody>
          <a:bodyPr/>
          <a:lstStyle/>
          <a:p>
            <a:endParaRPr lang="en-US"/>
          </a:p>
        </p:txBody>
      </p:sp>
      <p:sp>
        <p:nvSpPr>
          <p:cNvPr id="10" name="Rectangle 9"/>
          <p:cNvSpPr/>
          <p:nvPr userDrawn="1"/>
        </p:nvSpPr>
        <p:spPr>
          <a:xfrm>
            <a:off x="0" y="911407"/>
            <a:ext cx="12192000" cy="59465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presentation 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3" name="Straight Connector 12"/>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3" hasCustomPrompt="1"/>
          </p:nvPr>
        </p:nvSpPr>
        <p:spPr>
          <a:xfrm>
            <a:off x="839638" y="5129213"/>
            <a:ext cx="7261225" cy="1090612"/>
          </a:xfrm>
        </p:spPr>
        <p:txBody>
          <a:bodyPr>
            <a:noAutofit/>
          </a:bodyPr>
          <a:lstStyle>
            <a:lvl1pPr marL="0" indent="0">
              <a:buNone/>
              <a:defRPr sz="1800" b="1" baseline="0">
                <a:solidFill>
                  <a:schemeClr val="accent2"/>
                </a:solidFill>
              </a:defRPr>
            </a:lvl1pPr>
            <a:lvl2pPr marL="457200" indent="0">
              <a:buNone/>
              <a:defRPr sz="1800" b="1">
                <a:solidFill>
                  <a:schemeClr val="accent2"/>
                </a:solidFill>
              </a:defRPr>
            </a:lvl2pPr>
            <a:lvl3pPr marL="914400" indent="0">
              <a:buNone/>
              <a:defRPr sz="1800" b="1">
                <a:solidFill>
                  <a:schemeClr val="accent2"/>
                </a:solidFill>
              </a:defRPr>
            </a:lvl3pPr>
            <a:lvl4pPr marL="1371600" indent="0">
              <a:buNone/>
              <a:defRPr sz="1800" b="1">
                <a:solidFill>
                  <a:schemeClr val="accent2"/>
                </a:solidFill>
              </a:defRPr>
            </a:lvl4pPr>
            <a:lvl5pPr marL="1828800" indent="0">
              <a:buNone/>
              <a:defRPr sz="1800" b="1">
                <a:solidFill>
                  <a:schemeClr val="accent2"/>
                </a:solidFill>
              </a:defRPr>
            </a:lvl5pPr>
          </a:lstStyle>
          <a:p>
            <a:pPr lvl="0"/>
            <a:r>
              <a:rPr lang="da-DK"/>
              <a:t>Click to add presentation subtitle</a:t>
            </a:r>
            <a:endParaRPr lang="en-US"/>
          </a:p>
        </p:txBody>
      </p:sp>
    </p:spTree>
    <p:custDataLst>
      <p:tags r:id="rId1"/>
    </p:custDataLst>
    <p:extLst>
      <p:ext uri="{BB962C8B-B14F-4D97-AF65-F5344CB8AC3E}">
        <p14:creationId xmlns:p14="http://schemas.microsoft.com/office/powerpoint/2010/main" val="1806581548"/>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mp; 1 column bullets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4988065"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4988065" cy="4766254"/>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99070"/>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5197541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mp; 1 column content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5004250"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5004250" cy="4752228"/>
          </a:xfrm>
        </p:spPr>
        <p:txBody>
          <a:bodyPr/>
          <a:lstStyle>
            <a:lvl1pPr marL="0" indent="0">
              <a:buNone/>
              <a:defRPr sz="2400"/>
            </a:lvl1pPr>
          </a:lstStyle>
          <a:p>
            <a:pPr lvl="0"/>
            <a:r>
              <a:rPr lang="en-US"/>
              <a:t>Edit Master text styles</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82594"/>
          </a:xfrm>
        </p:spPr>
        <p:txBody>
          <a:bodyPr/>
          <a:lstStyle>
            <a:lvl1pPr marL="0" indent="0">
              <a:buNone/>
              <a:defRPr sz="2400"/>
            </a:lvl1pPr>
          </a:lstStyle>
          <a:p>
            <a:pPr lvl="0"/>
            <a:r>
              <a:rPr lang="en-US"/>
              <a:t>Edit Master text styles</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20200533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mp; 2 rows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457835"/>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sz="half" idx="1"/>
          </p:nvPr>
        </p:nvSpPr>
        <p:spPr>
          <a:xfrm>
            <a:off x="838200" y="1002347"/>
            <a:ext cx="10515600" cy="1958626"/>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38200" y="2960973"/>
            <a:ext cx="10515600" cy="2660493"/>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6DBC486D-4FAB-B746-8B02-8D7C842291C6}" type="slidenum">
              <a:rPr/>
              <a:t>‹#›</a:t>
            </a:fld>
            <a:endParaRPr lang="en-US"/>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15541934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atement 0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accent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accent2"/>
                </a:solidFill>
              </a:defRPr>
            </a:lvl1pPr>
          </a:lstStyle>
          <a:p>
            <a:pPr lvl="0"/>
            <a:r>
              <a:rPr lang="da-DK"/>
              <a:t>Click to add Quote Byline</a:t>
            </a:r>
            <a:endParaRPr lang="en-US"/>
          </a:p>
        </p:txBody>
      </p:sp>
      <p:sp>
        <p:nvSpPr>
          <p:cNvPr id="9" name="Rectangle 8"/>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10" name="Straight Connector 9"/>
          <p:cNvCxnSpPr/>
          <p:nvPr userDrawn="1"/>
        </p:nvCxnSpPr>
        <p:spPr>
          <a:xfrm>
            <a:off x="879020" y="5113927"/>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6714772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tatement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10" name="Picture Placeholder 9"/>
          <p:cNvSpPr>
            <a:spLocks noGrp="1"/>
          </p:cNvSpPr>
          <p:nvPr>
            <p:ph type="pic" sz="quarter" idx="13" hasCustomPrompt="1"/>
          </p:nvPr>
        </p:nvSpPr>
        <p:spPr>
          <a:xfrm>
            <a:off x="0" y="0"/>
            <a:ext cx="12192000" cy="6858000"/>
          </a:xfrm>
        </p:spPr>
        <p:txBody>
          <a:bodyPr/>
          <a:lstStyle>
            <a:lvl1pPr marL="0" indent="0">
              <a:buNone/>
              <a:defRPr/>
            </a:lvl1pPr>
          </a:lstStyle>
          <a:p>
            <a:r>
              <a:rPr lang="en-US"/>
              <a:t>Click to add a picture</a:t>
            </a:r>
          </a:p>
        </p:txBody>
      </p:sp>
    </p:spTree>
    <p:custDataLst>
      <p:tags r:id="rId1"/>
    </p:custDataLst>
    <p:extLst>
      <p:ext uri="{BB962C8B-B14F-4D97-AF65-F5344CB8AC3E}">
        <p14:creationId xmlns:p14="http://schemas.microsoft.com/office/powerpoint/2010/main" val="8559752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ank You">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thank you statement</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spTree>
    <p:custDataLst>
      <p:tags r:id="rId1"/>
    </p:custDataLst>
    <p:extLst>
      <p:ext uri="{BB962C8B-B14F-4D97-AF65-F5344CB8AC3E}">
        <p14:creationId xmlns:p14="http://schemas.microsoft.com/office/powerpoint/2010/main" val="50780933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2.sv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50">
            <a:extLst>
              <a:ext uri="{96DAC541-7B7A-43D3-8B79-37D633B846F1}">
                <asvg:svgBlip xmlns:asvg="http://schemas.microsoft.com/office/drawing/2016/SVG/main" r:embed="rId51"/>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63894818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7" r:id="rId37"/>
    <p:sldLayoutId id="2147483708" r:id="rId38"/>
    <p:sldLayoutId id="2147483709" r:id="rId39"/>
    <p:sldLayoutId id="2147483710" r:id="rId40"/>
    <p:sldLayoutId id="2147483711" r:id="rId41"/>
    <p:sldLayoutId id="2147483661" r:id="rId42"/>
    <p:sldLayoutId id="2147483664" r:id="rId43"/>
    <p:sldLayoutId id="2147483669" r:id="rId44"/>
    <p:sldLayoutId id="2147483652" r:id="rId45"/>
    <p:sldLayoutId id="2147483654" r:id="rId46"/>
    <p:sldLayoutId id="2147483666" r:id="rId47"/>
    <p:sldLayoutId id="2147483665" r:id="rId48"/>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14.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84EC7865-F209-4BFA-9F33-431578A40DC7}"/>
              </a:ext>
            </a:extLst>
          </p:cNvPr>
          <p:cNvPicPr>
            <a:picLocks noChangeAspect="1"/>
          </p:cNvPicPr>
          <p:nvPr/>
        </p:nvPicPr>
        <p:blipFill rotWithShape="1">
          <a:blip r:embed="rId4"/>
          <a:srcRect l="19759" r="23381"/>
          <a:stretch/>
        </p:blipFill>
        <p:spPr>
          <a:xfrm>
            <a:off x="1107198" y="1376363"/>
            <a:ext cx="4400157" cy="4352400"/>
          </a:xfrm>
          <a:prstGeom prst="rect">
            <a:avLst/>
          </a:prstGeom>
        </p:spPr>
      </p:pic>
      <p:sp>
        <p:nvSpPr>
          <p:cNvPr id="6" name="Text Placeholder 5">
            <a:extLst>
              <a:ext uri="{FF2B5EF4-FFF2-40B4-BE49-F238E27FC236}">
                <a16:creationId xmlns:a16="http://schemas.microsoft.com/office/drawing/2014/main" id="{2B4278C0-BF13-4D8C-8880-E4A4A72B538B}"/>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3B15B97C-0FE9-4F74-A623-149E8BEE2A3D}"/>
              </a:ext>
            </a:extLst>
          </p:cNvPr>
          <p:cNvSpPr>
            <a:spLocks noGrp="1"/>
          </p:cNvSpPr>
          <p:nvPr>
            <p:ph type="title"/>
          </p:nvPr>
        </p:nvSpPr>
        <p:spPr/>
        <p:txBody>
          <a:bodyPr/>
          <a:lstStyle/>
          <a:p>
            <a:r>
              <a:rPr lang="en-GB" dirty="0"/>
              <a:t>Migraine pathogenesis and the role of CGRP – thalamus</a:t>
            </a:r>
          </a:p>
        </p:txBody>
      </p:sp>
      <p:sp>
        <p:nvSpPr>
          <p:cNvPr id="8" name="Content Placeholder 7">
            <a:extLst>
              <a:ext uri="{FF2B5EF4-FFF2-40B4-BE49-F238E27FC236}">
                <a16:creationId xmlns:a16="http://schemas.microsoft.com/office/drawing/2014/main" id="{92751F0F-F136-4D3E-B832-7F239AD364DD}"/>
              </a:ext>
            </a:extLst>
          </p:cNvPr>
          <p:cNvSpPr>
            <a:spLocks noGrp="1"/>
          </p:cNvSpPr>
          <p:nvPr>
            <p:ph idx="21"/>
          </p:nvPr>
        </p:nvSpPr>
        <p:spPr/>
        <p:txBody>
          <a:bodyPr/>
          <a:lstStyle/>
          <a:p>
            <a:pPr marL="0" indent="0">
              <a:buNone/>
            </a:pPr>
            <a:r>
              <a:rPr lang="en-GB" sz="1800" b="1" dirty="0">
                <a:solidFill>
                  <a:schemeClr val="accent1"/>
                </a:solidFill>
              </a:rPr>
              <a:t>Thalamus</a:t>
            </a:r>
          </a:p>
          <a:p>
            <a:pPr lvl="0"/>
            <a:r>
              <a:rPr lang="en-GB" sz="1800" dirty="0"/>
              <a:t>Second-order neurons project from the TNC to third-order neurons in the thalamus</a:t>
            </a:r>
            <a:r>
              <a:rPr lang="en-GB" sz="1800" baseline="30000" dirty="0"/>
              <a:t>1,2</a:t>
            </a:r>
          </a:p>
          <a:p>
            <a:r>
              <a:rPr lang="en-GB" sz="1800" dirty="0"/>
              <a:t>From the thalamus, ascending inputs are integrated and relayed to the cortex</a:t>
            </a:r>
            <a:r>
              <a:rPr lang="en-GB" sz="1800" baseline="30000" dirty="0"/>
              <a:t>2</a:t>
            </a:r>
          </a:p>
          <a:p>
            <a:r>
              <a:rPr lang="en-GB" sz="1800" dirty="0"/>
              <a:t>The thalamus appears to be critical for several processes underlying migraine:</a:t>
            </a:r>
            <a:r>
              <a:rPr lang="en-GB" sz="1800" baseline="30000" dirty="0"/>
              <a:t>3</a:t>
            </a:r>
          </a:p>
          <a:p>
            <a:pPr lvl="1"/>
            <a:r>
              <a:rPr lang="en-GB" sz="1600" dirty="0"/>
              <a:t>Allodynia and central sensitisation – an increased neural response following normally non-painful stimulation</a:t>
            </a:r>
          </a:p>
          <a:p>
            <a:pPr lvl="1"/>
            <a:r>
              <a:rPr lang="en-GB" sz="1600" dirty="0"/>
              <a:t>Photophobia – experience of discomfort or pain on exposure to light</a:t>
            </a:r>
          </a:p>
          <a:p>
            <a:endParaRPr lang="en-GB" sz="1800" dirty="0"/>
          </a:p>
          <a:p>
            <a:pPr marL="0" indent="0">
              <a:buNone/>
            </a:pPr>
            <a:endParaRPr lang="da-DK" dirty="0"/>
          </a:p>
        </p:txBody>
      </p:sp>
      <p:sp>
        <p:nvSpPr>
          <p:cNvPr id="3" name="Text Placeholder 2">
            <a:extLst>
              <a:ext uri="{FF2B5EF4-FFF2-40B4-BE49-F238E27FC236}">
                <a16:creationId xmlns:a16="http://schemas.microsoft.com/office/drawing/2014/main" id="{02230235-66B4-40DC-8F2F-08F9C12B271C}"/>
              </a:ext>
            </a:extLst>
          </p:cNvPr>
          <p:cNvSpPr>
            <a:spLocks noGrp="1"/>
          </p:cNvSpPr>
          <p:nvPr>
            <p:ph type="body" sz="quarter" idx="18"/>
          </p:nvPr>
        </p:nvSpPr>
        <p:spPr/>
        <p:txBody>
          <a:bodyPr/>
          <a:lstStyle/>
          <a:p>
            <a:pPr marL="0" indent="0">
              <a:buNone/>
            </a:pPr>
            <a:r>
              <a:rPr lang="en-GB" dirty="0"/>
              <a:t>CGRP=calcitonin gene-related peptide; TNC=trigeminal nucleus </a:t>
            </a:r>
            <a:r>
              <a:rPr lang="en-GB" dirty="0" err="1"/>
              <a:t>caudalis</a:t>
            </a:r>
            <a:endParaRPr lang="en-GB" dirty="0"/>
          </a:p>
          <a:p>
            <a:pPr marL="0" indent="0">
              <a:buNone/>
            </a:pPr>
            <a:endParaRPr lang="en-GB" dirty="0"/>
          </a:p>
          <a:p>
            <a:pPr marL="0" indent="0">
              <a:buNone/>
            </a:pPr>
            <a:r>
              <a:rPr lang="en-GB" dirty="0"/>
              <a:t>1. Purves et al. Neuroscience. 6</a:t>
            </a:r>
            <a:r>
              <a:rPr lang="en-GB" baseline="30000" dirty="0"/>
              <a:t>th</a:t>
            </a:r>
            <a:r>
              <a:rPr lang="en-GB" dirty="0"/>
              <a:t> edition. 2018</a:t>
            </a:r>
          </a:p>
          <a:p>
            <a:pPr marL="0" indent="0">
              <a:buNone/>
            </a:pPr>
            <a:r>
              <a:rPr lang="en-GB" dirty="0"/>
              <a:t>2. Russo. </a:t>
            </a:r>
            <a:r>
              <a:rPr lang="en-GB" dirty="0" err="1"/>
              <a:t>Annu</a:t>
            </a:r>
            <a:r>
              <a:rPr lang="en-GB" dirty="0"/>
              <a:t> Rev </a:t>
            </a:r>
            <a:r>
              <a:rPr lang="en-GB" dirty="0" err="1"/>
              <a:t>Pharmacol</a:t>
            </a:r>
            <a:r>
              <a:rPr lang="en-GB" dirty="0"/>
              <a:t> </a:t>
            </a:r>
            <a:r>
              <a:rPr lang="en-GB" dirty="0" err="1"/>
              <a:t>Toxicol</a:t>
            </a:r>
            <a:r>
              <a:rPr lang="en-GB" dirty="0"/>
              <a:t> 2015;55:533–552</a:t>
            </a:r>
            <a:br>
              <a:rPr lang="en-GB" dirty="0"/>
            </a:br>
            <a:r>
              <a:rPr lang="en-GB" dirty="0"/>
              <a:t>3. </a:t>
            </a:r>
            <a:r>
              <a:rPr lang="en-US" dirty="0"/>
              <a:t>Younis </a:t>
            </a:r>
            <a:r>
              <a:rPr lang="en-GB" dirty="0"/>
              <a:t>et al. </a:t>
            </a:r>
            <a:r>
              <a:rPr lang="en-US" dirty="0"/>
              <a:t>Cephalalgia 2019;39(13):1675–1682</a:t>
            </a:r>
            <a:endParaRPr lang="en-GB" dirty="0"/>
          </a:p>
        </p:txBody>
      </p:sp>
    </p:spTree>
    <p:custDataLst/>
    <p:extLst>
      <p:ext uri="{BB962C8B-B14F-4D97-AF65-F5344CB8AC3E}">
        <p14:creationId xmlns:p14="http://schemas.microsoft.com/office/powerpoint/2010/main" val="29124333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fXQcB0C6"/>
  <p:tag name="ARTICULATE_SLIDE_COUNT" val="3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FF911B4432C6D64884FB6CBFD9A86A88" ma:contentTypeVersion="8" ma:contentTypeDescription="Opret et nyt dokument." ma:contentTypeScope="" ma:versionID="828e5ccf7f62d0298d3024a81b4de5d3">
  <xsd:schema xmlns:xsd="http://www.w3.org/2001/XMLSchema" xmlns:xs="http://www.w3.org/2001/XMLSchema" xmlns:p="http://schemas.microsoft.com/office/2006/metadata/properties" xmlns:ns2="6694566d-81f9-40eb-a629-7e03769744e1" xmlns:ns3="06cb444e-a3d9-4a5f-913d-6fa9f620ac5e" targetNamespace="http://schemas.microsoft.com/office/2006/metadata/properties" ma:root="true" ma:fieldsID="3c294a8e76d75721e19b78cd49f82e95" ns2:_="" ns3:_="">
    <xsd:import namespace="6694566d-81f9-40eb-a629-7e03769744e1"/>
    <xsd:import namespace="06cb444e-a3d9-4a5f-913d-6fa9f620ac5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94566d-81f9-40eb-a629-7e03769744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cb444e-a3d9-4a5f-913d-6fa9f620ac5e"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091100-0E2B-4D32-8C4B-AD6EC7DEE045}">
  <ds:schemaRefs>
    <ds:schemaRef ds:uri="http://purl.org/dc/terms/"/>
    <ds:schemaRef ds:uri="http://schemas.microsoft.com/office/2006/metadata/properties"/>
    <ds:schemaRef ds:uri="http://schemas.microsoft.com/office/2006/documentManagement/types"/>
    <ds:schemaRef ds:uri="6694566d-81f9-40eb-a629-7e03769744e1"/>
    <ds:schemaRef ds:uri="http://purl.org/dc/elements/1.1/"/>
    <ds:schemaRef ds:uri="06cb444e-a3d9-4a5f-913d-6fa9f620ac5e"/>
    <ds:schemaRef ds:uri="http://www.w3.org/XML/1998/namespace"/>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B111E7B9-B830-428C-96FF-E99A6602FC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94566d-81f9-40eb-a629-7e03769744e1"/>
    <ds:schemaRef ds:uri="06cb444e-a3d9-4a5f-913d-6fa9f620ac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592452-44C6-4F51-BB56-47BEEA4995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19487</TotalTime>
  <Words>361</Words>
  <Application>Microsoft Office PowerPoint</Application>
  <PresentationFormat>Widescreen</PresentationFormat>
  <Paragraphs>23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Migraine pathogenesis and the role of CGRP – thalamus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Michelle Dait</cp:lastModifiedBy>
  <cp:revision>2228</cp:revision>
  <cp:lastPrinted>2020-05-22T11:01:35Z</cp:lastPrinted>
  <dcterms:created xsi:type="dcterms:W3CDTF">2017-01-23T14:24:15Z</dcterms:created>
  <dcterms:modified xsi:type="dcterms:W3CDTF">2022-07-12T08:23:31Z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46037A0A-8216-4196-8276-A9048178043C</vt:lpwstr>
  </property>
  <property fmtid="{D5CDD505-2E9C-101B-9397-08002B2CF9AE}" pid="3" name="ArticulatePath">
    <vt:lpwstr>6 - Treatment principles 15-Aug-18</vt:lpwstr>
  </property>
  <property fmtid="{D5CDD505-2E9C-101B-9397-08002B2CF9AE}" pid="4" name="ContentTypeId">
    <vt:lpwstr>0x010100FF911B4432C6D64884FB6CBFD9A86A88</vt:lpwstr>
  </property>
</Properties>
</file>