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</p:sldMasterIdLst>
  <p:notesMasterIdLst>
    <p:notesMasterId r:id="rId6"/>
  </p:notesMasterIdLst>
  <p:handoutMasterIdLst>
    <p:handoutMasterId r:id="rId7"/>
  </p:handoutMasterIdLst>
  <p:sldIdLst>
    <p:sldId id="361" r:id="rId5"/>
  </p:sldIdLst>
  <p:sldSz cx="12192000" cy="6858000"/>
  <p:notesSz cx="6797675" cy="9929813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E33775B-2F7D-4C8F-97C9-B4C44A23A239}">
          <p14:sldIdLst>
            <p14:sldId id="3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1" name="Christopher Edge" initials="CE" lastIdx="315" clrIdx="0"/>
  <p:cmAuthor id="8" name="Jenny Muiry" initials="JM" lastIdx="3" clrIdx="7">
    <p:extLst>
      <p:ext uri="{19B8F6BF-5375-455C-9EA6-DF929625EA0E}">
        <p15:presenceInfo xmlns:p15="http://schemas.microsoft.com/office/powerpoint/2012/main" userId="S::jenny.muiry@cambridgemedical.com::095d8a26-e1f4-4671-92b1-bc556f886371" providerId="AD"/>
      </p:ext>
    </p:extLst>
  </p:cmAuthor>
  <p:cmAuthor id="2" name="Chris Edge" initials="CE" lastIdx="22" clrIdx="1"/>
  <p:cmAuthor id="9" name="Bjarke Ebert" initials="BE" lastIdx="34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93" clrIdx="2"/>
  <p:cmAuthor id="10" name="Bjarke Ebert" initials="BE [2]" lastIdx="3" clrIdx="9">
    <p:extLst>
      <p:ext uri="{19B8F6BF-5375-455C-9EA6-DF929625EA0E}">
        <p15:presenceInfo xmlns:p15="http://schemas.microsoft.com/office/powerpoint/2012/main" userId="S::BJEB@lundbeck.com::72445cbb-e532-4bcc-a294-080a1e48009d" providerId="AD"/>
      </p:ext>
    </p:extLst>
  </p:cmAuthor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11" name="Liz Kelly" initials="LK" lastIdx="1" clrIdx="10">
    <p:extLst>
      <p:ext uri="{19B8F6BF-5375-455C-9EA6-DF929625EA0E}">
        <p15:presenceInfo xmlns:p15="http://schemas.microsoft.com/office/powerpoint/2012/main" userId="S::liz.kelly@cambridgemedical.com::3e51dfe4-6c31-457e-a0b0-891272b478d7" providerId="AD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12" name="dawnbuse@outlook.com" initials="d" lastIdx="17" clrIdx="11">
    <p:extLst>
      <p:ext uri="{19B8F6BF-5375-455C-9EA6-DF929625EA0E}">
        <p15:presenceInfo xmlns:p15="http://schemas.microsoft.com/office/powerpoint/2012/main" userId="d08a969e2975c8b6" providerId="Windows Live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851"/>
    <a:srgbClr val="CCD9D3"/>
    <a:srgbClr val="99B3A8"/>
    <a:srgbClr val="B59E5F"/>
    <a:srgbClr val="B2A499"/>
    <a:srgbClr val="8E7941"/>
    <a:srgbClr val="D9D1CC"/>
    <a:srgbClr val="004225"/>
    <a:srgbClr val="9B9B9D"/>
    <a:srgbClr val="E8E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51" autoAdjust="0"/>
    <p:restoredTop sz="96224" autoAdjust="0"/>
  </p:normalViewPr>
  <p:slideViewPr>
    <p:cSldViewPr snapToGrid="0" snapToObjects="1">
      <p:cViewPr varScale="1">
        <p:scale>
          <a:sx n="81" d="100"/>
          <a:sy n="81" d="100"/>
        </p:scale>
        <p:origin x="156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12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 snapToObjects="1">
      <p:cViewPr>
        <p:scale>
          <a:sx n="200" d="100"/>
          <a:sy n="200" d="100"/>
        </p:scale>
        <p:origin x="1350" y="-5472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12/07/2022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rPr lang="en-US"/>
              <a:t>7/12/2022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Putting aside the arguments about which brain region is activated first, summarised on the slide, both cortical and brainstem signalling present appealing targets for migraine therapy.</a:t>
            </a:r>
            <a:r>
              <a:rPr lang="en-GB" baseline="30000" dirty="0"/>
              <a:t>[Charles &amp; Brennan, 2010]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r>
              <a:rPr lang="en-GB" dirty="0"/>
              <a:t>Charles A, Brennan KC. The neurobiology of migraine. </a:t>
            </a:r>
            <a:r>
              <a:rPr lang="en-GB" dirty="0" err="1"/>
              <a:t>Handb</a:t>
            </a:r>
            <a:r>
              <a:rPr lang="en-GB" dirty="0"/>
              <a:t> Clin </a:t>
            </a:r>
            <a:r>
              <a:rPr lang="en-GB" dirty="0" err="1"/>
              <a:t>Neurol</a:t>
            </a:r>
            <a:r>
              <a:rPr lang="en-GB" dirty="0"/>
              <a:t> 2010; 97: 99–108.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954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14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48001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184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36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10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131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75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489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7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16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79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7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38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45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08573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778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839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207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441225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43295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916116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929583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672848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76652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761152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425114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33380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488002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15688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50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5221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7877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4329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005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317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7603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3365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5642419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20885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32071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92120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155803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 row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457835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02347"/>
            <a:ext cx="10515600" cy="1958626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960973"/>
            <a:ext cx="10515600" cy="266049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41934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“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38948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  <p:sldLayoutId id="2147483707" r:id="rId37"/>
    <p:sldLayoutId id="2147483708" r:id="rId38"/>
    <p:sldLayoutId id="2147483709" r:id="rId39"/>
    <p:sldLayoutId id="2147483710" r:id="rId40"/>
    <p:sldLayoutId id="2147483711" r:id="rId41"/>
    <p:sldLayoutId id="2147483661" r:id="rId42"/>
    <p:sldLayoutId id="2147483664" r:id="rId43"/>
    <p:sldLayoutId id="2147483669" r:id="rId44"/>
    <p:sldLayoutId id="2147483652" r:id="rId45"/>
    <p:sldLayoutId id="2147483654" r:id="rId46"/>
    <p:sldLayoutId id="2147483666" r:id="rId47"/>
    <p:sldLayoutId id="2147483665" r:id="rId4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83890B-DDDE-4C50-B64B-81609B807EE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Migraine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E4C1B5-8A8C-47AC-8226-3598442ED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Cortical and brainstem activation alone or in combination?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2B2F9F7-3210-4822-9B76-6A0FB7FF5C1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CSD=cortical spreading depression (or depolarisation); TNC=trigeminal nucleus </a:t>
            </a:r>
            <a:r>
              <a:rPr lang="en-GB" dirty="0" err="1"/>
              <a:t>caudalis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Adapted from: Charles &amp; Brennan. </a:t>
            </a:r>
            <a:r>
              <a:rPr lang="en-GB" dirty="0" err="1"/>
              <a:t>Handb</a:t>
            </a:r>
            <a:r>
              <a:rPr lang="en-GB" dirty="0"/>
              <a:t> Clin </a:t>
            </a:r>
            <a:r>
              <a:rPr lang="en-GB" dirty="0" err="1"/>
              <a:t>Neurol</a:t>
            </a:r>
            <a:r>
              <a:rPr lang="en-GB" dirty="0"/>
              <a:t> 2010;97:99–108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0CE052-848B-4937-88A2-7AB8B3754EC3}"/>
              </a:ext>
            </a:extLst>
          </p:cNvPr>
          <p:cNvSpPr/>
          <p:nvPr/>
        </p:nvSpPr>
        <p:spPr>
          <a:xfrm>
            <a:off x="842478" y="2530465"/>
            <a:ext cx="3023844" cy="68874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GB" sz="1600" b="1" dirty="0">
                <a:solidFill>
                  <a:srgbClr val="33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Cortical activation precedes brainstem activation</a:t>
            </a:r>
            <a:endParaRPr lang="en-GB" sz="1600" dirty="0">
              <a:solidFill>
                <a:srgbClr val="3368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278FB1-9485-4B57-9038-CBCB4817133B}"/>
              </a:ext>
            </a:extLst>
          </p:cNvPr>
          <p:cNvSpPr/>
          <p:nvPr/>
        </p:nvSpPr>
        <p:spPr>
          <a:xfrm>
            <a:off x="914400" y="3171583"/>
            <a:ext cx="2880000" cy="148614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Supported by the typical occurrence of aura before headache, and experiments showing that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CSD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can activate neurons of the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TNC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EA8BCA-E401-4043-A6E6-B307136F9D08}"/>
              </a:ext>
            </a:extLst>
          </p:cNvPr>
          <p:cNvSpPr/>
          <p:nvPr/>
        </p:nvSpPr>
        <p:spPr>
          <a:xfrm>
            <a:off x="4698863" y="3463915"/>
            <a:ext cx="2880000" cy="68874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GB" sz="1600" b="1" dirty="0">
                <a:solidFill>
                  <a:srgbClr val="33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Brainstem activation precedes cortex activation</a:t>
            </a:r>
            <a:endParaRPr lang="en-GB" sz="1600" dirty="0">
              <a:solidFill>
                <a:srgbClr val="3368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B50C1E-4DD1-470C-A131-DA88173F7BE5}"/>
              </a:ext>
            </a:extLst>
          </p:cNvPr>
          <p:cNvSpPr/>
          <p:nvPr/>
        </p:nvSpPr>
        <p:spPr>
          <a:xfrm>
            <a:off x="4698863" y="4105033"/>
            <a:ext cx="2880000" cy="148614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Supported by experiments showing that brainstem activation can alter cortical blood flow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AE1193-B9EA-46B2-AC7B-F093BB650A09}"/>
              </a:ext>
            </a:extLst>
          </p:cNvPr>
          <p:cNvSpPr/>
          <p:nvPr/>
        </p:nvSpPr>
        <p:spPr>
          <a:xfrm>
            <a:off x="8483325" y="3400183"/>
            <a:ext cx="2880000" cy="148614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Supported by clinical observations in some people who experience migraine symptoms without any clear sequence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7B8F9D-B36D-47E3-965B-AB5A10BB3A61}"/>
              </a:ext>
            </a:extLst>
          </p:cNvPr>
          <p:cNvSpPr/>
          <p:nvPr/>
        </p:nvSpPr>
        <p:spPr>
          <a:xfrm>
            <a:off x="8483325" y="2530465"/>
            <a:ext cx="2880000" cy="68874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GB" sz="1600" b="1" dirty="0">
                <a:solidFill>
                  <a:srgbClr val="33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 the cortex and brainstem are activated simultaneously</a:t>
            </a:r>
            <a:endParaRPr lang="en-GB" sz="1600" dirty="0">
              <a:solidFill>
                <a:srgbClr val="3368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71DC1F-12D9-4D21-ABD8-357DAEEB9F98}"/>
              </a:ext>
            </a:extLst>
          </p:cNvPr>
          <p:cNvSpPr/>
          <p:nvPr/>
        </p:nvSpPr>
        <p:spPr>
          <a:xfrm>
            <a:off x="4714875" y="1444558"/>
            <a:ext cx="2762250" cy="6887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Is there an anatomic sequence to migraine?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A716A41-BF76-4220-A241-F892DCD8D8C2}"/>
              </a:ext>
            </a:extLst>
          </p:cNvPr>
          <p:cNvCxnSpPr>
            <a:cxnSpLocks/>
          </p:cNvCxnSpPr>
          <p:nvPr/>
        </p:nvCxnSpPr>
        <p:spPr>
          <a:xfrm>
            <a:off x="6096000" y="2342666"/>
            <a:ext cx="0" cy="82891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71FD410-5FDD-4FA7-9E78-6B6C702C2205}"/>
              </a:ext>
            </a:extLst>
          </p:cNvPr>
          <p:cNvCxnSpPr>
            <a:cxnSpLocks/>
          </p:cNvCxnSpPr>
          <p:nvPr/>
        </p:nvCxnSpPr>
        <p:spPr>
          <a:xfrm rot="3900000">
            <a:off x="4084302" y="1795447"/>
            <a:ext cx="0" cy="82891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6B10D6B-6BDA-4E72-998A-FD8081325F4C}"/>
              </a:ext>
            </a:extLst>
          </p:cNvPr>
          <p:cNvCxnSpPr>
            <a:cxnSpLocks/>
          </p:cNvCxnSpPr>
          <p:nvPr/>
        </p:nvCxnSpPr>
        <p:spPr>
          <a:xfrm rot="-3900000">
            <a:off x="8107698" y="1795448"/>
            <a:ext cx="0" cy="82891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/>
    <p:extLst>
      <p:ext uri="{BB962C8B-B14F-4D97-AF65-F5344CB8AC3E}">
        <p14:creationId xmlns:p14="http://schemas.microsoft.com/office/powerpoint/2010/main" val="16141387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3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911B4432C6D64884FB6CBFD9A86A88" ma:contentTypeVersion="8" ma:contentTypeDescription="Opret et nyt dokument." ma:contentTypeScope="" ma:versionID="828e5ccf7f62d0298d3024a81b4de5d3">
  <xsd:schema xmlns:xsd="http://www.w3.org/2001/XMLSchema" xmlns:xs="http://www.w3.org/2001/XMLSchema" xmlns:p="http://schemas.microsoft.com/office/2006/metadata/properties" xmlns:ns2="6694566d-81f9-40eb-a629-7e03769744e1" xmlns:ns3="06cb444e-a3d9-4a5f-913d-6fa9f620ac5e" targetNamespace="http://schemas.microsoft.com/office/2006/metadata/properties" ma:root="true" ma:fieldsID="3c294a8e76d75721e19b78cd49f82e95" ns2:_="" ns3:_="">
    <xsd:import namespace="6694566d-81f9-40eb-a629-7e03769744e1"/>
    <xsd:import namespace="06cb444e-a3d9-4a5f-913d-6fa9f620ac5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94566d-81f9-40eb-a629-7e03769744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b444e-a3d9-4a5f-913d-6fa9f620ac5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091100-0E2B-4D32-8C4B-AD6EC7DEE045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6694566d-81f9-40eb-a629-7e03769744e1"/>
    <ds:schemaRef ds:uri="http://purl.org/dc/elements/1.1/"/>
    <ds:schemaRef ds:uri="06cb444e-a3d9-4a5f-913d-6fa9f620ac5e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111E7B9-B830-428C-96FF-E99A6602FC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94566d-81f9-40eb-a629-7e03769744e1"/>
    <ds:schemaRef ds:uri="06cb444e-a3d9-4a5f-913d-6fa9f620ac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592452-44C6-4F51-BB56-47BEEA4995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19488</TotalTime>
  <Words>167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Cortical and brainstem activation alone or in combination?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Michelle Dait</cp:lastModifiedBy>
  <cp:revision>2231</cp:revision>
  <cp:lastPrinted>2020-05-22T11:01:35Z</cp:lastPrinted>
  <dcterms:created xsi:type="dcterms:W3CDTF">2017-01-23T14:24:15Z</dcterms:created>
  <dcterms:modified xsi:type="dcterms:W3CDTF">2022-07-12T08:24:50Z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  <property fmtid="{D5CDD505-2E9C-101B-9397-08002B2CF9AE}" pid="4" name="ContentTypeId">
    <vt:lpwstr>0x010100FF911B4432C6D64884FB6CBFD9A86A88</vt:lpwstr>
  </property>
</Properties>
</file>