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6"/>
  </p:notesMasterIdLst>
  <p:handoutMasterIdLst>
    <p:handoutMasterId r:id="rId7"/>
  </p:handoutMasterIdLst>
  <p:sldIdLst>
    <p:sldId id="335" r:id="rId5"/>
  </p:sldIdLst>
  <p:sldSz cx="12192000" cy="6858000"/>
  <p:notesSz cx="6797675" cy="9929813"/>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33775B-2F7D-4C8F-97C9-B4C44A23A239}">
          <p14:sldIdLst>
            <p14:sldId id="33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15"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22" clrIdx="1"/>
  <p:cmAuthor id="9" name="Bjarke Ebert" initials="BE" lastIdx="34"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3"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1"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buse@outlook.com" initials="d" lastIdx="17" clrIdx="11">
    <p:extLst>
      <p:ext uri="{19B8F6BF-5375-455C-9EA6-DF929625EA0E}">
        <p15:presenceInfo xmlns:p15="http://schemas.microsoft.com/office/powerpoint/2012/main" userId="d08a969e2975c8b6" providerId="Windows Liv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B59E5F"/>
    <a:srgbClr val="B2A499"/>
    <a:srgbClr val="8E7941"/>
    <a:srgbClr val="D9D1CC"/>
    <a:srgbClr val="004225"/>
    <a:srgbClr val="9B9B9D"/>
    <a:srgbClr val="E8E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1" autoAdjust="0"/>
    <p:restoredTop sz="96224" autoAdjust="0"/>
  </p:normalViewPr>
  <p:slideViewPr>
    <p:cSldViewPr snapToGrid="0" snapToObjects="1">
      <p:cViewPr varScale="1">
        <p:scale>
          <a:sx n="81" d="100"/>
          <a:sy n="81" d="100"/>
        </p:scale>
        <p:origin x="156" y="84"/>
      </p:cViewPr>
      <p:guideLst>
        <p:guide orient="horz" pos="2160"/>
        <p:guide pos="3840"/>
      </p:guideLst>
    </p:cSldViewPr>
  </p:slideViewPr>
  <p:outlineViewPr>
    <p:cViewPr>
      <p:scale>
        <a:sx n="33" d="100"/>
        <a:sy n="33" d="100"/>
      </p:scale>
      <p:origin x="0" y="-21294"/>
    </p:cViewPr>
  </p:outlineViewPr>
  <p:notesTextViewPr>
    <p:cViewPr>
      <p:scale>
        <a:sx n="1" d="1"/>
        <a:sy n="1" d="1"/>
      </p:scale>
      <p:origin x="0" y="0"/>
    </p:cViewPr>
  </p:notesTextViewPr>
  <p:sorterViewPr>
    <p:cViewPr>
      <p:scale>
        <a:sx n="70" d="100"/>
        <a:sy n="70" d="100"/>
      </p:scale>
      <p:origin x="0" y="0"/>
    </p:cViewPr>
  </p:sorterViewPr>
  <p:notesViewPr>
    <p:cSldViewPr snapToGrid="0" snapToObjects="1">
      <p:cViewPr>
        <p:scale>
          <a:sx n="200" d="100"/>
          <a:sy n="200" d="100"/>
        </p:scale>
        <p:origin x="1350" y="-54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12/07/2022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7/12/2022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8722"/>
            <a:ext cx="5438140" cy="4163508"/>
          </a:xfrm>
        </p:spPr>
        <p:txBody>
          <a:bodyPr/>
          <a:lstStyle/>
          <a:p>
            <a:r>
              <a:rPr lang="en-GB" dirty="0"/>
              <a:t>Hemiplegic migraine is a rare subtype of migraine with aura, characterised by episodes of severe migraine, along with motor weakness or numbness usually affecting one side of the body (hemiparesis).</a:t>
            </a:r>
            <a:r>
              <a:rPr lang="en-GB" baseline="30000" dirty="0"/>
              <a:t>[Pelzer et al., 2013]</a:t>
            </a:r>
            <a:r>
              <a:rPr lang="en-GB" dirty="0"/>
              <a:t> Visual, sensory, or speech disturbances may also be present.</a:t>
            </a:r>
            <a:r>
              <a:rPr lang="en-GB" baseline="30000" dirty="0"/>
              <a:t>[Pelzer et al., 2013]</a:t>
            </a:r>
            <a:r>
              <a:rPr lang="en-GB" dirty="0"/>
              <a:t> Although three genes are known to cause hemiplegic migraine, listed on slide, many other genes may be involved.</a:t>
            </a:r>
            <a:r>
              <a:rPr lang="en-GB" baseline="30000" dirty="0"/>
              <a:t>[Pelzer et al., 2013]</a:t>
            </a:r>
            <a:r>
              <a:rPr lang="en-GB" dirty="0"/>
              <a:t> </a:t>
            </a:r>
          </a:p>
          <a:p>
            <a:r>
              <a:rPr lang="en-GB" dirty="0"/>
              <a:t>There have been many attempts to explore the genetics of migraine using GWAS, whereby the genetic makeup of many individuals with migraine is compared with that of many control individuals, looking for differences between the two groups.</a:t>
            </a:r>
            <a:r>
              <a:rPr lang="en-GB" baseline="30000" dirty="0"/>
              <a:t>[Sutherland et al., 2019]</a:t>
            </a:r>
            <a:r>
              <a:rPr lang="en-GB" dirty="0"/>
              <a:t> GWAS have so far identified, amongst others, genes involved in synapse and neural function, as well as genes involved in vascular function, which appear to be associated with migraine.</a:t>
            </a:r>
            <a:r>
              <a:rPr lang="en-GB" baseline="30000" dirty="0"/>
              <a:t>[Sutherland et al., 2019]</a:t>
            </a:r>
            <a:endParaRPr lang="en-GB" dirty="0"/>
          </a:p>
          <a:p>
            <a:endParaRPr lang="en-GB" dirty="0"/>
          </a:p>
          <a:p>
            <a:r>
              <a:rPr lang="en-GB" dirty="0"/>
              <a:t>References:</a:t>
            </a:r>
          </a:p>
          <a:p>
            <a:r>
              <a:rPr lang="en-GB" dirty="0"/>
              <a:t>Pelzer N, Stam AH, </a:t>
            </a:r>
            <a:r>
              <a:rPr lang="en-GB" dirty="0" err="1"/>
              <a:t>Haan</a:t>
            </a:r>
            <a:r>
              <a:rPr lang="en-GB" dirty="0"/>
              <a:t> J, et al. Familial and sporadic hemiplegic migraine: diagnosis and treatment. </a:t>
            </a:r>
            <a:r>
              <a:rPr lang="en-GB" dirty="0" err="1"/>
              <a:t>Curr</a:t>
            </a:r>
            <a:r>
              <a:rPr lang="en-GB" dirty="0"/>
              <a:t> Treat Options </a:t>
            </a:r>
            <a:r>
              <a:rPr lang="en-GB" dirty="0" err="1"/>
              <a:t>Neurol</a:t>
            </a:r>
            <a:r>
              <a:rPr lang="en-GB" dirty="0"/>
              <a:t> 2013; 15 (1): 13–27. </a:t>
            </a:r>
          </a:p>
          <a:p>
            <a:r>
              <a:rPr lang="en-US" dirty="0"/>
              <a:t>Sutherland HG, Albury CL, Griffiths </a:t>
            </a:r>
            <a:r>
              <a:rPr lang="en-US" dirty="0" err="1"/>
              <a:t>LR</a:t>
            </a:r>
            <a:r>
              <a:rPr lang="en-US" dirty="0"/>
              <a:t>.</a:t>
            </a:r>
            <a:r>
              <a:rPr lang="en-GB" dirty="0"/>
              <a:t> </a:t>
            </a:r>
            <a:r>
              <a:rPr lang="en-US" dirty="0"/>
              <a:t>Advances in genetics of migraine. J Headache Pain 2019; 20 (1): 72.</a:t>
            </a:r>
          </a:p>
          <a:p>
            <a:endParaRPr lang="en-GB" dirty="0"/>
          </a:p>
          <a:p>
            <a:r>
              <a:rPr lang="en-GB" dirty="0"/>
              <a:t>Other references used on slide:</a:t>
            </a:r>
          </a:p>
          <a:p>
            <a:r>
              <a:rPr lang="en-GB" dirty="0"/>
              <a:t>de Boer I, van den </a:t>
            </a:r>
            <a:r>
              <a:rPr lang="en-GB" dirty="0" err="1"/>
              <a:t>Maagdenberg</a:t>
            </a:r>
            <a:r>
              <a:rPr lang="en-GB" dirty="0"/>
              <a:t> </a:t>
            </a:r>
            <a:r>
              <a:rPr lang="en-GB" dirty="0" err="1"/>
              <a:t>AMJM</a:t>
            </a:r>
            <a:r>
              <a:rPr lang="en-GB" dirty="0"/>
              <a:t>, </a:t>
            </a:r>
            <a:r>
              <a:rPr lang="en-GB" dirty="0" err="1"/>
              <a:t>Terwindt</a:t>
            </a:r>
            <a:r>
              <a:rPr lang="en-GB" dirty="0"/>
              <a:t> GM. Advance in genetics of migraine. </a:t>
            </a:r>
            <a:r>
              <a:rPr lang="en-GB" dirty="0" err="1"/>
              <a:t>Curr</a:t>
            </a:r>
            <a:r>
              <a:rPr lang="en-GB" dirty="0"/>
              <a:t> </a:t>
            </a:r>
            <a:r>
              <a:rPr lang="en-GB" dirty="0" err="1"/>
              <a:t>Opin</a:t>
            </a:r>
            <a:r>
              <a:rPr lang="en-GB" dirty="0"/>
              <a:t> </a:t>
            </a:r>
            <a:r>
              <a:rPr lang="en-GB" dirty="0" err="1"/>
              <a:t>Neurol</a:t>
            </a:r>
            <a:r>
              <a:rPr lang="en-GB" dirty="0"/>
              <a:t> 2019; 32 (3): 413–421.</a:t>
            </a:r>
          </a:p>
          <a:p>
            <a:r>
              <a:rPr lang="en-GB" dirty="0" err="1"/>
              <a:t>GeneCards</a:t>
            </a:r>
            <a:r>
              <a:rPr lang="en-GB" dirty="0"/>
              <a:t> website. https://www.genecards.org. Accessed Jan 2020.</a:t>
            </a:r>
            <a:endParaRPr lang="en-US" dirty="0"/>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989860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480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781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74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8110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513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858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44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1907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011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194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38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7538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0264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08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0377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9839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920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44122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43295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91611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92958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7284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7665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61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42511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3338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4880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6156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85750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2522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8678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65432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010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69331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76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36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4241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165208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873207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423921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5580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custDataLst>
      <p:tags r:id="rId1"/>
    </p:custDataLst>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389481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15C634E-6631-47C3-9F27-BF1DDDBA2CE1}"/>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BEA5F6FF-7F7D-4E31-B53E-44B52ADE2A8D}"/>
              </a:ext>
            </a:extLst>
          </p:cNvPr>
          <p:cNvSpPr>
            <a:spLocks noGrp="1"/>
          </p:cNvSpPr>
          <p:nvPr>
            <p:ph type="title"/>
          </p:nvPr>
        </p:nvSpPr>
        <p:spPr/>
        <p:txBody>
          <a:bodyPr/>
          <a:lstStyle/>
          <a:p>
            <a:r>
              <a:rPr lang="en-GB" dirty="0"/>
              <a:t>The genetics of migraine</a:t>
            </a:r>
          </a:p>
        </p:txBody>
      </p:sp>
      <p:sp>
        <p:nvSpPr>
          <p:cNvPr id="3" name="Content Placeholder 2">
            <a:extLst>
              <a:ext uri="{FF2B5EF4-FFF2-40B4-BE49-F238E27FC236}">
                <a16:creationId xmlns:a16="http://schemas.microsoft.com/office/drawing/2014/main" id="{AF435141-55CB-40D6-9E76-06853171B15A}"/>
              </a:ext>
            </a:extLst>
          </p:cNvPr>
          <p:cNvSpPr>
            <a:spLocks noGrp="1"/>
          </p:cNvSpPr>
          <p:nvPr>
            <p:ph idx="20"/>
          </p:nvPr>
        </p:nvSpPr>
        <p:spPr/>
        <p:txBody>
          <a:bodyPr>
            <a:normAutofit/>
          </a:bodyPr>
          <a:lstStyle/>
          <a:p>
            <a:r>
              <a:rPr lang="en-GB" sz="1800" dirty="0"/>
              <a:t>The genetic basis of migraine is complex, however, there are some known monogenetic causes of certain types of migraine</a:t>
            </a:r>
            <a:r>
              <a:rPr lang="en-GB" sz="1800" baseline="30000" dirty="0"/>
              <a:t>1</a:t>
            </a:r>
            <a:endParaRPr lang="en-GB" sz="1800" dirty="0"/>
          </a:p>
          <a:p>
            <a:r>
              <a:rPr lang="en-GB" sz="1800" dirty="0"/>
              <a:t>Three genes have been associated with </a:t>
            </a:r>
            <a:r>
              <a:rPr lang="en-GB" sz="1800" dirty="0" err="1"/>
              <a:t>hemiplegic</a:t>
            </a:r>
            <a:r>
              <a:rPr lang="en-GB" sz="1800" baseline="30000" dirty="0" err="1"/>
              <a:t>a</a:t>
            </a:r>
            <a:r>
              <a:rPr lang="en-GB" sz="1800" dirty="0"/>
              <a:t> migraine:</a:t>
            </a:r>
            <a:r>
              <a:rPr lang="en-GB" sz="1800" baseline="30000" dirty="0"/>
              <a:t>1-3</a:t>
            </a:r>
            <a:endParaRPr lang="en-GB" sz="1800" dirty="0"/>
          </a:p>
          <a:p>
            <a:pPr lvl="1"/>
            <a:r>
              <a:rPr lang="en-GB" sz="1500" b="1" i="1" dirty="0"/>
              <a:t>CACNA1A</a:t>
            </a:r>
            <a:r>
              <a:rPr lang="en-GB" sz="1500" dirty="0"/>
              <a:t> (</a:t>
            </a:r>
            <a:r>
              <a:rPr lang="en-US" sz="1500" dirty="0"/>
              <a:t>Ca</a:t>
            </a:r>
            <a:r>
              <a:rPr lang="en-US" sz="1500" baseline="30000" dirty="0"/>
              <a:t>2+</a:t>
            </a:r>
            <a:r>
              <a:rPr lang="en-US" sz="1500" dirty="0"/>
              <a:t> voltage-gated channel subunit alpha 1A)</a:t>
            </a:r>
            <a:endParaRPr lang="en-GB" sz="1500" dirty="0"/>
          </a:p>
          <a:p>
            <a:pPr lvl="1"/>
            <a:r>
              <a:rPr lang="en-GB" sz="1500" b="1" i="1" dirty="0"/>
              <a:t>ATP1A2</a:t>
            </a:r>
            <a:r>
              <a:rPr lang="en-GB" sz="1500" b="1" dirty="0"/>
              <a:t> </a:t>
            </a:r>
            <a:r>
              <a:rPr lang="en-GB" sz="1500" dirty="0"/>
              <a:t>(ATPase Na</a:t>
            </a:r>
            <a:r>
              <a:rPr lang="en-GB" sz="1500" baseline="30000" dirty="0"/>
              <a:t>+</a:t>
            </a:r>
            <a:r>
              <a:rPr lang="en-GB" sz="1500" dirty="0"/>
              <a:t>/K</a:t>
            </a:r>
            <a:r>
              <a:rPr lang="en-GB" sz="1500" baseline="30000" dirty="0"/>
              <a:t>+</a:t>
            </a:r>
            <a:r>
              <a:rPr lang="en-GB" sz="1500" dirty="0"/>
              <a:t> transporting subunit alpha 2)</a:t>
            </a:r>
          </a:p>
          <a:p>
            <a:pPr lvl="1"/>
            <a:r>
              <a:rPr lang="en-GB" sz="1500" b="1" i="1" dirty="0"/>
              <a:t>SCN1A</a:t>
            </a:r>
            <a:r>
              <a:rPr lang="en-GB" sz="1500" b="1" dirty="0"/>
              <a:t> </a:t>
            </a:r>
            <a:r>
              <a:rPr lang="en-GB" sz="1500" dirty="0"/>
              <a:t>(</a:t>
            </a:r>
            <a:r>
              <a:rPr lang="en-US" sz="1500" dirty="0"/>
              <a:t>Na</a:t>
            </a:r>
            <a:r>
              <a:rPr lang="en-US" sz="1500" baseline="30000" dirty="0"/>
              <a:t>+</a:t>
            </a:r>
            <a:r>
              <a:rPr lang="en-US" sz="1500" dirty="0"/>
              <a:t> voltage-gated channel alpha subunit 1</a:t>
            </a:r>
            <a:r>
              <a:rPr lang="en-GB" sz="1500" dirty="0"/>
              <a:t>)</a:t>
            </a:r>
          </a:p>
          <a:p>
            <a:r>
              <a:rPr lang="en-GB" sz="1800" dirty="0"/>
              <a:t>Additionally, the gene </a:t>
            </a:r>
            <a:r>
              <a:rPr lang="en-GB" sz="1800" i="1" dirty="0"/>
              <a:t>KCNK18</a:t>
            </a:r>
            <a:r>
              <a:rPr lang="en-GB" sz="1800" dirty="0"/>
              <a:t>, encoding a K</a:t>
            </a:r>
            <a:r>
              <a:rPr lang="en-GB" sz="1800" baseline="30000" dirty="0"/>
              <a:t>+</a:t>
            </a:r>
            <a:r>
              <a:rPr lang="en-GB" sz="1800" dirty="0"/>
              <a:t> channel, has been linked to another inheritable form of migraine</a:t>
            </a:r>
            <a:r>
              <a:rPr lang="en-GB" sz="1800" baseline="30000" dirty="0"/>
              <a:t>1</a:t>
            </a:r>
            <a:endParaRPr lang="en-GB" dirty="0"/>
          </a:p>
        </p:txBody>
      </p:sp>
      <p:sp>
        <p:nvSpPr>
          <p:cNvPr id="5" name="Content Placeholder 4">
            <a:extLst>
              <a:ext uri="{FF2B5EF4-FFF2-40B4-BE49-F238E27FC236}">
                <a16:creationId xmlns:a16="http://schemas.microsoft.com/office/drawing/2014/main" id="{1CF943ED-06B2-4134-810E-7FD66558F3D5}"/>
              </a:ext>
            </a:extLst>
          </p:cNvPr>
          <p:cNvSpPr>
            <a:spLocks noGrp="1"/>
          </p:cNvSpPr>
          <p:nvPr>
            <p:ph idx="21"/>
          </p:nvPr>
        </p:nvSpPr>
        <p:spPr/>
        <p:txBody>
          <a:bodyPr/>
          <a:lstStyle/>
          <a:p>
            <a:r>
              <a:rPr lang="en-GB" sz="1800" dirty="0"/>
              <a:t>Some specific clinical features of migraine appear to be determined by genetic factors, e.g., a greater family history of migraine is associated with:</a:t>
            </a:r>
            <a:r>
              <a:rPr lang="en-GB" sz="1800" baseline="30000" dirty="0"/>
              <a:t>2</a:t>
            </a:r>
            <a:endParaRPr lang="en-GB" sz="1800" dirty="0"/>
          </a:p>
          <a:p>
            <a:pPr lvl="1"/>
            <a:r>
              <a:rPr lang="en-GB" sz="1600" dirty="0"/>
              <a:t>Lower age at symptom onset</a:t>
            </a:r>
          </a:p>
          <a:p>
            <a:pPr lvl="1"/>
            <a:r>
              <a:rPr lang="en-GB" sz="1600" dirty="0"/>
              <a:t>Higher frequency of migraine </a:t>
            </a:r>
          </a:p>
          <a:p>
            <a:pPr lvl="1"/>
            <a:r>
              <a:rPr lang="en-GB" sz="1600" dirty="0"/>
              <a:t>Number of medication days</a:t>
            </a:r>
          </a:p>
          <a:p>
            <a:pPr lvl="1"/>
            <a:r>
              <a:rPr lang="en-GB" sz="1600" dirty="0"/>
              <a:t>Migraine with aura subtype</a:t>
            </a:r>
          </a:p>
          <a:p>
            <a:r>
              <a:rPr lang="en-GB" sz="1800" dirty="0"/>
              <a:t>Migraine shares some genetic risks with psychiatric diseases, including depression</a:t>
            </a:r>
            <a:r>
              <a:rPr lang="en-GB" sz="1800" baseline="30000" dirty="0"/>
              <a:t>2</a:t>
            </a:r>
            <a:endParaRPr lang="en-GB" sz="1800" dirty="0"/>
          </a:p>
        </p:txBody>
      </p:sp>
      <p:sp>
        <p:nvSpPr>
          <p:cNvPr id="7" name="Text Placeholder 6">
            <a:extLst>
              <a:ext uri="{FF2B5EF4-FFF2-40B4-BE49-F238E27FC236}">
                <a16:creationId xmlns:a16="http://schemas.microsoft.com/office/drawing/2014/main" id="{30D3C2F7-C231-48D2-A7EF-96EBF4244326}"/>
              </a:ext>
            </a:extLst>
          </p:cNvPr>
          <p:cNvSpPr>
            <a:spLocks noGrp="1"/>
          </p:cNvSpPr>
          <p:nvPr>
            <p:ph type="body" sz="quarter" idx="18"/>
          </p:nvPr>
        </p:nvSpPr>
        <p:spPr/>
        <p:txBody>
          <a:bodyPr/>
          <a:lstStyle/>
          <a:p>
            <a:pPr marL="0" indent="0">
              <a:buNone/>
            </a:pPr>
            <a:r>
              <a:rPr lang="en-US" baseline="30000" dirty="0" err="1"/>
              <a:t>a</a:t>
            </a:r>
            <a:r>
              <a:rPr lang="en-US" dirty="0" err="1"/>
              <a:t>A</a:t>
            </a:r>
            <a:r>
              <a:rPr lang="en-US" dirty="0"/>
              <a:t> rare subtype of migraine with aura</a:t>
            </a:r>
            <a:endParaRPr lang="en-US" baseline="30000" dirty="0"/>
          </a:p>
          <a:p>
            <a:pPr marL="0" indent="0">
              <a:buNone/>
            </a:pPr>
            <a:r>
              <a:rPr lang="en-US" dirty="0"/>
              <a:t>1. Sutherland </a:t>
            </a:r>
            <a:r>
              <a:rPr lang="en-GB" dirty="0"/>
              <a:t>et al. </a:t>
            </a:r>
            <a:r>
              <a:rPr lang="en-US" dirty="0"/>
              <a:t>J Headache Pain 2019;20(1):72</a:t>
            </a:r>
            <a:br>
              <a:rPr lang="en-US" dirty="0"/>
            </a:br>
            <a:r>
              <a:rPr lang="en-US" dirty="0"/>
              <a:t>2. </a:t>
            </a:r>
            <a:r>
              <a:rPr lang="en-GB" dirty="0"/>
              <a:t>de Boer et al. </a:t>
            </a:r>
            <a:r>
              <a:rPr lang="en-GB" dirty="0" err="1"/>
              <a:t>Curr</a:t>
            </a:r>
            <a:r>
              <a:rPr lang="en-GB" dirty="0"/>
              <a:t> </a:t>
            </a:r>
            <a:r>
              <a:rPr lang="en-GB" dirty="0" err="1"/>
              <a:t>Opin</a:t>
            </a:r>
            <a:r>
              <a:rPr lang="en-GB" dirty="0"/>
              <a:t> </a:t>
            </a:r>
            <a:r>
              <a:rPr lang="en-GB" dirty="0" err="1"/>
              <a:t>Neurol</a:t>
            </a:r>
            <a:r>
              <a:rPr lang="en-GB" dirty="0"/>
              <a:t> 2019;32(3):413–421</a:t>
            </a:r>
            <a:br>
              <a:rPr lang="en-GB" dirty="0"/>
            </a:br>
            <a:r>
              <a:rPr lang="en-GB" dirty="0"/>
              <a:t>3. </a:t>
            </a:r>
            <a:r>
              <a:rPr lang="en-GB" dirty="0" err="1"/>
              <a:t>GeneCards</a:t>
            </a:r>
            <a:r>
              <a:rPr lang="en-GB" dirty="0"/>
              <a:t> website. https://www.genecards.org. Accessed Jan 2020</a:t>
            </a:r>
          </a:p>
        </p:txBody>
      </p:sp>
      <p:sp>
        <p:nvSpPr>
          <p:cNvPr id="8" name="Rectangle: Rounded Corners 7">
            <a:extLst>
              <a:ext uri="{FF2B5EF4-FFF2-40B4-BE49-F238E27FC236}">
                <a16:creationId xmlns:a16="http://schemas.microsoft.com/office/drawing/2014/main" id="{BDD59EED-BA73-4849-B2B7-6536BAD26EA2}"/>
              </a:ext>
            </a:extLst>
          </p:cNvPr>
          <p:cNvSpPr/>
          <p:nvPr/>
        </p:nvSpPr>
        <p:spPr>
          <a:xfrm>
            <a:off x="1212846" y="5148165"/>
            <a:ext cx="9630460" cy="683835"/>
          </a:xfrm>
          <a:prstGeom prst="roundRect">
            <a:avLst>
              <a:gd name="adj" fmla="val 9581"/>
            </a:avLst>
          </a:prstGeom>
          <a:ln w="19050">
            <a:solidFill>
              <a:schemeClr val="accent1"/>
            </a:solidFill>
          </a:ln>
        </p:spPr>
        <p:txBody>
          <a:bodyPr wrap="square">
            <a:spAutoFit/>
          </a:bodyPr>
          <a:lstStyle/>
          <a:p>
            <a:pPr algn="ctr"/>
            <a:r>
              <a:rPr lang="en-US" dirty="0">
                <a:latin typeface="Arial" panose="020B0604020202020204" pitchFamily="34" charset="0"/>
                <a:cs typeface="Arial" panose="020B0604020202020204" pitchFamily="34" charset="0"/>
              </a:rPr>
              <a:t>Migraine is clearly a multifaceted disease, one in which genetics plays an important role in the susceptibility of an individual and in the symptomatology that they experience</a:t>
            </a:r>
            <a:r>
              <a:rPr lang="en-US" baseline="30000" dirty="0">
                <a:latin typeface="Arial" panose="020B0604020202020204" pitchFamily="34" charset="0"/>
                <a:cs typeface="Arial" panose="020B0604020202020204" pitchFamily="34" charset="0"/>
              </a:rPr>
              <a:t>1</a:t>
            </a:r>
          </a:p>
        </p:txBody>
      </p:sp>
    </p:spTree>
    <p:custDataLst/>
    <p:extLst>
      <p:ext uri="{BB962C8B-B14F-4D97-AF65-F5344CB8AC3E}">
        <p14:creationId xmlns:p14="http://schemas.microsoft.com/office/powerpoint/2010/main" val="15383269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F911B4432C6D64884FB6CBFD9A86A88" ma:contentTypeVersion="8" ma:contentTypeDescription="Opret et nyt dokument." ma:contentTypeScope="" ma:versionID="828e5ccf7f62d0298d3024a81b4de5d3">
  <xsd:schema xmlns:xsd="http://www.w3.org/2001/XMLSchema" xmlns:xs="http://www.w3.org/2001/XMLSchema" xmlns:p="http://schemas.microsoft.com/office/2006/metadata/properties" xmlns:ns2="6694566d-81f9-40eb-a629-7e03769744e1" xmlns:ns3="06cb444e-a3d9-4a5f-913d-6fa9f620ac5e" targetNamespace="http://schemas.microsoft.com/office/2006/metadata/properties" ma:root="true" ma:fieldsID="3c294a8e76d75721e19b78cd49f82e95" ns2:_="" ns3:_="">
    <xsd:import namespace="6694566d-81f9-40eb-a629-7e03769744e1"/>
    <xsd:import namespace="06cb444e-a3d9-4a5f-913d-6fa9f620ac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4566d-81f9-40eb-a629-7e03769744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b444e-a3d9-4a5f-913d-6fa9f620ac5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91100-0E2B-4D32-8C4B-AD6EC7DEE045}">
  <ds:schemaRefs>
    <ds:schemaRef ds:uri="http://purl.org/dc/terms/"/>
    <ds:schemaRef ds:uri="http://schemas.microsoft.com/office/2006/metadata/properties"/>
    <ds:schemaRef ds:uri="http://schemas.microsoft.com/office/2006/documentManagement/types"/>
    <ds:schemaRef ds:uri="6694566d-81f9-40eb-a629-7e03769744e1"/>
    <ds:schemaRef ds:uri="http://purl.org/dc/elements/1.1/"/>
    <ds:schemaRef ds:uri="06cb444e-a3d9-4a5f-913d-6fa9f620ac5e"/>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B111E7B9-B830-428C-96FF-E99A6602F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94566d-81f9-40eb-a629-7e03769744e1"/>
    <ds:schemaRef ds:uri="06cb444e-a3d9-4a5f-913d-6fa9f620a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592452-44C6-4F51-BB56-47BEEA4995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19490</TotalTime>
  <Words>508</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genetics of migraine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2234</cp:revision>
  <cp:lastPrinted>2020-05-22T11:01:35Z</cp:lastPrinted>
  <dcterms:created xsi:type="dcterms:W3CDTF">2017-01-23T14:24:15Z</dcterms:created>
  <dcterms:modified xsi:type="dcterms:W3CDTF">2022-07-12T08:26:43Z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0x010100FF911B4432C6D64884FB6CBFD9A86A88</vt:lpwstr>
  </property>
</Properties>
</file>