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ppt/tags/tag22.xml" ContentType="application/vnd.openxmlformats-officedocument.presentationml.tags+xml"/>
  <Override PartName="/ppt/notesSlides/notesSlide9.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tags/tag26.xml" ContentType="application/vnd.openxmlformats-officedocument.presentationml.tags+xml"/>
  <Override PartName="/ppt/notesSlides/notesSlide13.xml" ContentType="application/vnd.openxmlformats-officedocument.presentationml.notesSlide+xml"/>
  <Override PartName="/ppt/tags/tag27.xml" ContentType="application/vnd.openxmlformats-officedocument.presentationml.tags+xml"/>
  <Override PartName="/ppt/notesSlides/notesSlide14.xml" ContentType="application/vnd.openxmlformats-officedocument.presentationml.notesSlide+xml"/>
  <Override PartName="/ppt/tags/tag28.xml" ContentType="application/vnd.openxmlformats-officedocument.presentationml.tags+xml"/>
  <Override PartName="/ppt/notesSlides/notesSlide15.xml" ContentType="application/vnd.openxmlformats-officedocument.presentationml.notesSlide+xml"/>
  <Override PartName="/ppt/tags/tag29.xml" ContentType="application/vnd.openxmlformats-officedocument.presentationml.tags+xml"/>
  <Override PartName="/ppt/notesSlides/notesSlide16.xml" ContentType="application/vnd.openxmlformats-officedocument.presentationml.notesSlide+xml"/>
  <Override PartName="/ppt/tags/tag30.xml" ContentType="application/vnd.openxmlformats-officedocument.presentationml.tags+xml"/>
  <Override PartName="/ppt/notesSlides/notesSlide17.xml" ContentType="application/vnd.openxmlformats-officedocument.presentationml.notesSlide+xml"/>
  <Override PartName="/ppt/tags/tag31.xml" ContentType="application/vnd.openxmlformats-officedocument.presentationml.tags+xml"/>
  <Override PartName="/ppt/notesSlides/notesSlide18.xml" ContentType="application/vnd.openxmlformats-officedocument.presentationml.notesSlide+xml"/>
  <Override PartName="/ppt/tags/tag32.xml" ContentType="application/vnd.openxmlformats-officedocument.presentationml.tags+xml"/>
  <Override PartName="/ppt/notesSlides/notesSlide19.xml" ContentType="application/vnd.openxmlformats-officedocument.presentationml.notesSlide+xml"/>
  <Override PartName="/ppt/tags/tag33.xml" ContentType="application/vnd.openxmlformats-officedocument.presentationml.tags+xml"/>
  <Override PartName="/ppt/notesSlides/notesSlide20.xml" ContentType="application/vnd.openxmlformats-officedocument.presentationml.notesSlide+xml"/>
  <Override PartName="/ppt/tags/tag34.xml" ContentType="application/vnd.openxmlformats-officedocument.presentationml.tags+xml"/>
  <Override PartName="/ppt/notesSlides/notesSlide21.xml" ContentType="application/vnd.openxmlformats-officedocument.presentationml.notesSlide+xml"/>
  <Override PartName="/ppt/tags/tag35.xml" ContentType="application/vnd.openxmlformats-officedocument.presentationml.tags+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36.xml" ContentType="application/vnd.openxmlformats-officedocument.presentationml.tags+xml"/>
  <Override PartName="/ppt/notesSlides/notesSlide23.xml" ContentType="application/vnd.openxmlformats-officedocument.presentationml.notesSlide+xml"/>
  <Override PartName="/ppt/tags/tag37.xml" ContentType="application/vnd.openxmlformats-officedocument.presentationml.tags+xml"/>
  <Override PartName="/ppt/notesSlides/notesSlide24.xml" ContentType="application/vnd.openxmlformats-officedocument.presentationml.notesSlide+xml"/>
  <Override PartName="/ppt/tags/tag38.xml" ContentType="application/vnd.openxmlformats-officedocument.presentationml.tags+xml"/>
  <Override PartName="/ppt/notesSlides/notesSlide25.xml" ContentType="application/vnd.openxmlformats-officedocument.presentationml.notesSlide+xml"/>
  <Override PartName="/ppt/tags/tag39.xml" ContentType="application/vnd.openxmlformats-officedocument.presentationml.tags+xml"/>
  <Override PartName="/ppt/notesSlides/notesSlide26.xml" ContentType="application/vnd.openxmlformats-officedocument.presentationml.notesSlide+xml"/>
  <Override PartName="/ppt/tags/tag40.xml" ContentType="application/vnd.openxmlformats-officedocument.presentationml.tags+xml"/>
  <Override PartName="/ppt/notesSlides/notesSlide27.xml" ContentType="application/vnd.openxmlformats-officedocument.presentationml.notesSlide+xml"/>
  <Override PartName="/ppt/tags/tag41.xml" ContentType="application/vnd.openxmlformats-officedocument.presentationml.tags+xml"/>
  <Override PartName="/ppt/notesSlides/notesSlide28.xml" ContentType="application/vnd.openxmlformats-officedocument.presentationml.notesSlide+xml"/>
  <Override PartName="/ppt/tags/tag42.xml" ContentType="application/vnd.openxmlformats-officedocument.presentationml.tags+xml"/>
  <Override PartName="/ppt/notesSlides/notesSlide29.xml" ContentType="application/vnd.openxmlformats-officedocument.presentationml.notesSlide+xml"/>
  <Override PartName="/ppt/tags/tag43.xml" ContentType="application/vnd.openxmlformats-officedocument.presentationml.tags+xml"/>
  <Override PartName="/ppt/notesSlides/notesSlide30.xml" ContentType="application/vnd.openxmlformats-officedocument.presentationml.notesSlide+xml"/>
  <Override PartName="/ppt/tags/tag44.xml" ContentType="application/vnd.openxmlformats-officedocument.presentationml.tags+xml"/>
  <Override PartName="/ppt/notesSlides/notesSlide31.xml" ContentType="application/vnd.openxmlformats-officedocument.presentationml.notesSlide+xml"/>
  <Override PartName="/ppt/tags/tag45.xml" ContentType="application/vnd.openxmlformats-officedocument.presentationml.tags+xml"/>
  <Override PartName="/ppt/notesSlides/notesSlide32.xml" ContentType="application/vnd.openxmlformats-officedocument.presentationml.notesSlide+xml"/>
  <Override PartName="/ppt/tags/tag46.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47.xml" ContentType="application/vnd.openxmlformats-officedocument.presentationml.tags+xml"/>
  <Override PartName="/ppt/notesSlides/notesSlide35.xml" ContentType="application/vnd.openxmlformats-officedocument.presentationml.notesSlide+xml"/>
  <Override PartName="/ppt/tags/tag48.xml" ContentType="application/vnd.openxmlformats-officedocument.presentationml.tags+xml"/>
  <Override PartName="/ppt/notesSlides/notesSlide3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49.xml" ContentType="application/vnd.openxmlformats-officedocument.presentationml.tags+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4"/>
  </p:sldMasterIdLst>
  <p:notesMasterIdLst>
    <p:notesMasterId r:id="rId42"/>
  </p:notesMasterIdLst>
  <p:handoutMasterIdLst>
    <p:handoutMasterId r:id="rId43"/>
  </p:handoutMasterIdLst>
  <p:sldIdLst>
    <p:sldId id="256" r:id="rId5"/>
    <p:sldId id="307" r:id="rId6"/>
    <p:sldId id="5871" r:id="rId7"/>
    <p:sldId id="5861" r:id="rId8"/>
    <p:sldId id="5860" r:id="rId9"/>
    <p:sldId id="310" r:id="rId10"/>
    <p:sldId id="5862" r:id="rId11"/>
    <p:sldId id="313" r:id="rId12"/>
    <p:sldId id="329" r:id="rId13"/>
    <p:sldId id="348" r:id="rId14"/>
    <p:sldId id="5864" r:id="rId15"/>
    <p:sldId id="358" r:id="rId16"/>
    <p:sldId id="349" r:id="rId17"/>
    <p:sldId id="351" r:id="rId18"/>
    <p:sldId id="332" r:id="rId19"/>
    <p:sldId id="342" r:id="rId20"/>
    <p:sldId id="355" r:id="rId21"/>
    <p:sldId id="345" r:id="rId22"/>
    <p:sldId id="352" r:id="rId23"/>
    <p:sldId id="5872" r:id="rId24"/>
    <p:sldId id="5870" r:id="rId25"/>
    <p:sldId id="331" r:id="rId26"/>
    <p:sldId id="311" r:id="rId27"/>
    <p:sldId id="359" r:id="rId28"/>
    <p:sldId id="5911" r:id="rId29"/>
    <p:sldId id="5863" r:id="rId30"/>
    <p:sldId id="5866" r:id="rId31"/>
    <p:sldId id="5865" r:id="rId32"/>
    <p:sldId id="5867" r:id="rId33"/>
    <p:sldId id="5868" r:id="rId34"/>
    <p:sldId id="350" r:id="rId35"/>
    <p:sldId id="361" r:id="rId36"/>
    <p:sldId id="334" r:id="rId37"/>
    <p:sldId id="5878" r:id="rId38"/>
    <p:sldId id="335" r:id="rId39"/>
    <p:sldId id="346" r:id="rId40"/>
    <p:sldId id="354" r:id="rId41"/>
  </p:sldIdLst>
  <p:sldSz cx="12192000" cy="6858000"/>
  <p:notesSz cx="6797675" cy="9929813"/>
  <p:custDataLst>
    <p:tags r:id="rId44"/>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E33775B-2F7D-4C8F-97C9-B4C44A23A239}">
          <p14:sldIdLst>
            <p14:sldId id="256"/>
            <p14:sldId id="307"/>
            <p14:sldId id="5871"/>
            <p14:sldId id="5861"/>
            <p14:sldId id="5860"/>
            <p14:sldId id="310"/>
            <p14:sldId id="5862"/>
            <p14:sldId id="313"/>
            <p14:sldId id="329"/>
            <p14:sldId id="348"/>
            <p14:sldId id="5864"/>
            <p14:sldId id="358"/>
            <p14:sldId id="349"/>
            <p14:sldId id="351"/>
            <p14:sldId id="332"/>
            <p14:sldId id="342"/>
            <p14:sldId id="355"/>
            <p14:sldId id="345"/>
            <p14:sldId id="352"/>
            <p14:sldId id="5872"/>
            <p14:sldId id="5870"/>
            <p14:sldId id="331"/>
            <p14:sldId id="311"/>
            <p14:sldId id="359"/>
            <p14:sldId id="5911"/>
            <p14:sldId id="5863"/>
            <p14:sldId id="5866"/>
            <p14:sldId id="5865"/>
            <p14:sldId id="5867"/>
            <p14:sldId id="5868"/>
            <p14:sldId id="350"/>
            <p14:sldId id="361"/>
            <p14:sldId id="334"/>
            <p14:sldId id="5878"/>
            <p14:sldId id="335"/>
            <p14:sldId id="346"/>
            <p14:sldId id="354"/>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User" initials="U" lastIdx="68" clrIdx="6">
    <p:extLst>
      <p:ext uri="{19B8F6BF-5375-455C-9EA6-DF929625EA0E}">
        <p15:presenceInfo xmlns:p15="http://schemas.microsoft.com/office/powerpoint/2012/main" userId="User" providerId="None"/>
      </p:ext>
    </p:extLst>
  </p:cmAuthor>
  <p:cmAuthor id="1" name="Christopher Edge" initials="CE" lastIdx="315" clrIdx="0"/>
  <p:cmAuthor id="8" name="Jenny Muiry" initials="JM" lastIdx="3" clrIdx="7">
    <p:extLst>
      <p:ext uri="{19B8F6BF-5375-455C-9EA6-DF929625EA0E}">
        <p15:presenceInfo xmlns:p15="http://schemas.microsoft.com/office/powerpoint/2012/main" userId="S::jenny.muiry@cambridgemedical.com::095d8a26-e1f4-4671-92b1-bc556f886371" providerId="AD"/>
      </p:ext>
    </p:extLst>
  </p:cmAuthor>
  <p:cmAuthor id="2" name="Chris Edge" initials="CE" lastIdx="22" clrIdx="1"/>
  <p:cmAuthor id="9" name="Bjarke Ebert" initials="BE" lastIdx="34" clrIdx="8">
    <p:extLst>
      <p:ext uri="{19B8F6BF-5375-455C-9EA6-DF929625EA0E}">
        <p15:presenceInfo xmlns:p15="http://schemas.microsoft.com/office/powerpoint/2012/main" userId="S-1-5-21-1839211835-619659539-556599288-6688" providerId="AD"/>
      </p:ext>
    </p:extLst>
  </p:cmAuthor>
  <p:cmAuthor id="3" name="Audrey Dufour" initials="AD" lastIdx="93" clrIdx="2"/>
  <p:cmAuthor id="10" name="Bjarke Ebert" initials="BE [2]" lastIdx="3" clrIdx="9">
    <p:extLst>
      <p:ext uri="{19B8F6BF-5375-455C-9EA6-DF929625EA0E}">
        <p15:presenceInfo xmlns:p15="http://schemas.microsoft.com/office/powerpoint/2012/main" userId="S::BJEB@lundbeck.com::72445cbb-e532-4bcc-a294-080a1e48009d" providerId="AD"/>
      </p:ext>
    </p:extLst>
  </p:cmAuthor>
  <p:cmAuthor id="4" name="Shen Yang Lim" initials="SYL" lastIdx="12" clrIdx="3">
    <p:extLst>
      <p:ext uri="{19B8F6BF-5375-455C-9EA6-DF929625EA0E}">
        <p15:presenceInfo xmlns:p15="http://schemas.microsoft.com/office/powerpoint/2012/main" userId="9812e3e6622eaa0d" providerId="Windows Live"/>
      </p:ext>
    </p:extLst>
  </p:cmAuthor>
  <p:cmAuthor id="11" name="Liz Kelly" initials="LK" lastIdx="1" clrIdx="10">
    <p:extLst>
      <p:ext uri="{19B8F6BF-5375-455C-9EA6-DF929625EA0E}">
        <p15:presenceInfo xmlns:p15="http://schemas.microsoft.com/office/powerpoint/2012/main" userId="S::liz.kelly@cambridgemedical.com::3e51dfe4-6c31-457e-a0b0-891272b478d7" providerId="AD"/>
      </p:ext>
    </p:extLst>
  </p:cmAuthor>
  <p:cmAuthor id="5" name="Ebru Karakoc Madsen" initials="EKM" lastIdx="5" clrIdx="4">
    <p:extLst>
      <p:ext uri="{19B8F6BF-5375-455C-9EA6-DF929625EA0E}">
        <p15:presenceInfo xmlns:p15="http://schemas.microsoft.com/office/powerpoint/2012/main" userId="S-1-5-21-1839211835-619659539-556599288-180377" providerId="AD"/>
      </p:ext>
    </p:extLst>
  </p:cmAuthor>
  <p:cmAuthor id="12" name="dawnbuse@outlook.com" initials="d" lastIdx="17" clrIdx="11">
    <p:extLst>
      <p:ext uri="{19B8F6BF-5375-455C-9EA6-DF929625EA0E}">
        <p15:presenceInfo xmlns:p15="http://schemas.microsoft.com/office/powerpoint/2012/main" userId="d08a969e2975c8b6" providerId="Windows Live"/>
      </p:ext>
    </p:extLst>
  </p:cmAuthor>
  <p:cmAuthor id="6" name="Mikko Kuoppamäki" initials="MK" lastIdx="49" clrIdx="5">
    <p:extLst>
      <p:ext uri="{19B8F6BF-5375-455C-9EA6-DF929625EA0E}">
        <p15:presenceInfo xmlns:p15="http://schemas.microsoft.com/office/powerpoint/2012/main" userId="S-1-5-21-1839211835-619659539-556599288-2236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851"/>
    <a:srgbClr val="CCD9D3"/>
    <a:srgbClr val="99B3A8"/>
    <a:srgbClr val="B59E5F"/>
    <a:srgbClr val="B2A499"/>
    <a:srgbClr val="8E7941"/>
    <a:srgbClr val="D9D1CC"/>
    <a:srgbClr val="004225"/>
    <a:srgbClr val="9B9B9D"/>
    <a:srgbClr val="E8E7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51" autoAdjust="0"/>
    <p:restoredTop sz="96224" autoAdjust="0"/>
  </p:normalViewPr>
  <p:slideViewPr>
    <p:cSldViewPr snapToGrid="0" snapToObjects="1">
      <p:cViewPr varScale="1">
        <p:scale>
          <a:sx n="81" d="100"/>
          <a:sy n="81" d="100"/>
        </p:scale>
        <p:origin x="156" y="84"/>
      </p:cViewPr>
      <p:guideLst>
        <p:guide orient="horz" pos="2160"/>
        <p:guide pos="3840"/>
      </p:guideLst>
    </p:cSldViewPr>
  </p:slideViewPr>
  <p:outlineViewPr>
    <p:cViewPr>
      <p:scale>
        <a:sx n="33" d="100"/>
        <a:sy n="33" d="100"/>
      </p:scale>
      <p:origin x="0" y="-21294"/>
    </p:cViewPr>
  </p:outlineViewPr>
  <p:notesTextViewPr>
    <p:cViewPr>
      <p:scale>
        <a:sx n="1" d="1"/>
        <a:sy n="1" d="1"/>
      </p:scale>
      <p:origin x="0" y="0"/>
    </p:cViewPr>
  </p:notesTextViewPr>
  <p:sorterViewPr>
    <p:cViewPr>
      <p:scale>
        <a:sx n="70" d="100"/>
        <a:sy n="70" d="100"/>
      </p:scale>
      <p:origin x="0" y="0"/>
    </p:cViewPr>
  </p:sorterViewPr>
  <p:notesViewPr>
    <p:cSldViewPr snapToGrid="0" snapToObjects="1">
      <p:cViewPr>
        <p:scale>
          <a:sx n="200" d="100"/>
          <a:sy n="200" d="100"/>
        </p:scale>
        <p:origin x="1350" y="-5472"/>
      </p:cViewPr>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391973299456806E-2"/>
          <c:y val="6.4357594196115142E-2"/>
          <c:w val="0.89921605340108635"/>
          <c:h val="0.61040252749824486"/>
        </c:manualLayout>
      </c:layout>
      <c:scatterChart>
        <c:scatterStyle val="lineMarker"/>
        <c:varyColors val="0"/>
        <c:ser>
          <c:idx val="0"/>
          <c:order val="0"/>
          <c:tx>
            <c:strRef>
              <c:f>Sheet1!$B$1</c:f>
              <c:strCache>
                <c:ptCount val="1"/>
                <c:pt idx="0">
                  <c:v>Y-Values</c:v>
                </c:pt>
              </c:strCache>
            </c:strRef>
          </c:tx>
          <c:spPr>
            <a:ln w="19050" cap="rnd">
              <a:noFill/>
              <a:round/>
            </a:ln>
            <a:effectLst/>
          </c:spPr>
          <c:marker>
            <c:symbol val="square"/>
            <c:size val="16"/>
            <c:spPr>
              <a:solidFill>
                <a:schemeClr val="accent2"/>
              </a:solidFill>
              <a:ln w="6350">
                <a:noFill/>
              </a:ln>
              <a:effectLst/>
            </c:spPr>
          </c:marker>
          <c:errBars>
            <c:errDir val="x"/>
            <c:errBarType val="both"/>
            <c:errValType val="cust"/>
            <c:noEndCap val="0"/>
            <c:plus>
              <c:numRef>
                <c:f>Sheet1!$H$2:$H$3</c:f>
                <c:numCache>
                  <c:formatCode>General</c:formatCode>
                  <c:ptCount val="2"/>
                  <c:pt idx="0">
                    <c:v>0.97</c:v>
                  </c:pt>
                  <c:pt idx="1">
                    <c:v>0.53</c:v>
                  </c:pt>
                </c:numCache>
              </c:numRef>
            </c:plus>
            <c:minus>
              <c:numRef>
                <c:f>Sheet1!$G$2:$G$3</c:f>
                <c:numCache>
                  <c:formatCode>General</c:formatCode>
                  <c:ptCount val="2"/>
                  <c:pt idx="0">
                    <c:v>0.60999999999999988</c:v>
                  </c:pt>
                  <c:pt idx="1">
                    <c:v>0.38000000000000012</c:v>
                  </c:pt>
                </c:numCache>
              </c:numRef>
            </c:minus>
            <c:spPr>
              <a:noFill/>
              <a:ln w="19050" cap="flat" cmpd="sng" algn="ctr">
                <a:solidFill>
                  <a:schemeClr val="tx1"/>
                </a:solidFill>
                <a:round/>
              </a:ln>
              <a:effectLst/>
            </c:spPr>
          </c:errBars>
          <c:xVal>
            <c:numRef>
              <c:f>Sheet1!$A$2:$A$4</c:f>
              <c:numCache>
                <c:formatCode>General</c:formatCode>
                <c:ptCount val="3"/>
                <c:pt idx="0">
                  <c:v>1.68</c:v>
                </c:pt>
                <c:pt idx="1">
                  <c:v>1.34</c:v>
                </c:pt>
              </c:numCache>
            </c:numRef>
          </c:xVal>
          <c:yVal>
            <c:numRef>
              <c:f>Sheet1!$B$2:$B$4</c:f>
              <c:numCache>
                <c:formatCode>General</c:formatCode>
                <c:ptCount val="3"/>
                <c:pt idx="0">
                  <c:v>1.5</c:v>
                </c:pt>
                <c:pt idx="1">
                  <c:v>0.5</c:v>
                </c:pt>
              </c:numCache>
            </c:numRef>
          </c:yVal>
          <c:smooth val="0"/>
          <c:extLst>
            <c:ext xmlns:c16="http://schemas.microsoft.com/office/drawing/2014/chart" uri="{C3380CC4-5D6E-409C-BE32-E72D297353CC}">
              <c16:uniqueId val="{00000000-73AF-404E-B947-A061F36BC5A1}"/>
            </c:ext>
          </c:extLst>
        </c:ser>
        <c:dLbls>
          <c:showLegendKey val="0"/>
          <c:showVal val="0"/>
          <c:showCatName val="0"/>
          <c:showSerName val="0"/>
          <c:showPercent val="0"/>
          <c:showBubbleSize val="0"/>
        </c:dLbls>
        <c:axId val="695675200"/>
        <c:axId val="695673232"/>
      </c:scatterChart>
      <c:valAx>
        <c:axId val="695675200"/>
        <c:scaling>
          <c:orientation val="minMax"/>
          <c:max val="4"/>
        </c:scaling>
        <c:delete val="0"/>
        <c:axPos val="b"/>
        <c:title>
          <c:tx>
            <c:rich>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GB" sz="1400" dirty="0">
                    <a:solidFill>
                      <a:schemeClr val="tx1"/>
                    </a:solidFill>
                  </a:rPr>
                  <a:t>OR for association</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da-DK"/>
            </a:p>
          </c:txPr>
        </c:title>
        <c:numFmt formatCode="#,##0.0"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da-DK"/>
          </a:p>
        </c:txPr>
        <c:crossAx val="695673232"/>
        <c:crosses val="autoZero"/>
        <c:crossBetween val="midCat"/>
      </c:valAx>
      <c:valAx>
        <c:axId val="695673232"/>
        <c:scaling>
          <c:orientation val="minMax"/>
          <c:max val="2"/>
        </c:scaling>
        <c:delete val="1"/>
        <c:axPos val="l"/>
        <c:numFmt formatCode="General" sourceLinked="1"/>
        <c:majorTickMark val="none"/>
        <c:minorTickMark val="none"/>
        <c:tickLblPos val="nextTo"/>
        <c:crossAx val="69567520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latin typeface="Arial" panose="020B0604020202020204" pitchFamily="34" charset="0"/>
          <a:cs typeface="Arial" panose="020B0604020202020204" pitchFamily="34" charset="0"/>
        </a:defRPr>
      </a:pPr>
      <a:endParaRPr lang="da-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99443885322546"/>
          <c:y val="0.16034290150360683"/>
          <c:w val="0.80574688838774211"/>
          <c:h val="0.63745028252236036"/>
        </c:manualLayout>
      </c:layout>
      <c:barChart>
        <c:barDir val="col"/>
        <c:grouping val="clustered"/>
        <c:varyColors val="0"/>
        <c:ser>
          <c:idx val="0"/>
          <c:order val="0"/>
          <c:tx>
            <c:strRef>
              <c:f>Sheet1!$B$1</c:f>
              <c:strCache>
                <c:ptCount val="1"/>
                <c:pt idx="0">
                  <c:v>Series 1</c:v>
                </c:pt>
              </c:strCache>
            </c:strRef>
          </c:tx>
          <c:spPr>
            <a:solidFill>
              <a:schemeClr val="accent2"/>
            </a:solidFill>
            <a:ln>
              <a:noFill/>
            </a:ln>
            <a:effectLst/>
          </c:spPr>
          <c:invertIfNegative val="0"/>
          <c:dPt>
            <c:idx val="3"/>
            <c:invertIfNegative val="0"/>
            <c:bubble3D val="0"/>
            <c:spPr>
              <a:solidFill>
                <a:schemeClr val="tx2"/>
              </a:solidFill>
              <a:ln>
                <a:noFill/>
              </a:ln>
              <a:effectLst/>
            </c:spPr>
            <c:extLst>
              <c:ext xmlns:c16="http://schemas.microsoft.com/office/drawing/2014/chart" uri="{C3380CC4-5D6E-409C-BE32-E72D297353CC}">
                <c16:uniqueId val="{00000003-3071-4156-B287-FE424FEEFF55}"/>
              </c:ext>
            </c:extLst>
          </c:dPt>
          <c:errBars>
            <c:errBarType val="both"/>
            <c:errValType val="cust"/>
            <c:noEndCap val="0"/>
            <c:plus>
              <c:numRef>
                <c:f>Sheet1!$H$2:$H$5</c:f>
                <c:numCache>
                  <c:formatCode>General</c:formatCode>
                  <c:ptCount val="4"/>
                  <c:pt idx="0">
                    <c:v>0.24</c:v>
                  </c:pt>
                  <c:pt idx="1">
                    <c:v>0.24</c:v>
                  </c:pt>
                  <c:pt idx="2">
                    <c:v>0.43999999999999995</c:v>
                  </c:pt>
                  <c:pt idx="3">
                    <c:v>0.16000000000000014</c:v>
                  </c:pt>
                </c:numCache>
              </c:numRef>
            </c:plus>
            <c:minus>
              <c:numRef>
                <c:f>Sheet1!$G$2:$G$5</c:f>
                <c:numCache>
                  <c:formatCode>General</c:formatCode>
                  <c:ptCount val="4"/>
                  <c:pt idx="0">
                    <c:v>0.19999999999999996</c:v>
                  </c:pt>
                  <c:pt idx="1">
                    <c:v>0.19999999999999996</c:v>
                  </c:pt>
                  <c:pt idx="2">
                    <c:v>0.30999999999999994</c:v>
                  </c:pt>
                  <c:pt idx="3">
                    <c:v>0.1399999999999999</c:v>
                  </c:pt>
                </c:numCache>
              </c:numRef>
            </c:minus>
            <c:spPr>
              <a:noFill/>
              <a:ln w="19050" cap="flat" cmpd="sng" algn="ctr">
                <a:solidFill>
                  <a:schemeClr val="tx1"/>
                </a:solidFill>
                <a:round/>
              </a:ln>
              <a:effectLst/>
            </c:spPr>
          </c:errBars>
          <c:cat>
            <c:numRef>
              <c:f>Sheet1!$A$2:$A$5</c:f>
              <c:numCache>
                <c:formatCode>General</c:formatCode>
                <c:ptCount val="4"/>
              </c:numCache>
            </c:numRef>
          </c:cat>
          <c:val>
            <c:numRef>
              <c:f>Sheet1!$B$2:$B$5</c:f>
              <c:numCache>
                <c:formatCode>General</c:formatCode>
                <c:ptCount val="4"/>
                <c:pt idx="0">
                  <c:v>1.25</c:v>
                </c:pt>
                <c:pt idx="1">
                  <c:v>1.27</c:v>
                </c:pt>
                <c:pt idx="2">
                  <c:v>0.96</c:v>
                </c:pt>
                <c:pt idx="3">
                  <c:v>0.94</c:v>
                </c:pt>
              </c:numCache>
            </c:numRef>
          </c:val>
          <c:extLst>
            <c:ext xmlns:c16="http://schemas.microsoft.com/office/drawing/2014/chart" uri="{C3380CC4-5D6E-409C-BE32-E72D297353CC}">
              <c16:uniqueId val="{00000000-3071-4156-B287-FE424FEEFF55}"/>
            </c:ext>
          </c:extLst>
        </c:ser>
        <c:dLbls>
          <c:showLegendKey val="0"/>
          <c:showVal val="0"/>
          <c:showCatName val="0"/>
          <c:showSerName val="0"/>
          <c:showPercent val="0"/>
          <c:showBubbleSize val="0"/>
        </c:dLbls>
        <c:gapWidth val="100"/>
        <c:axId val="651439272"/>
        <c:axId val="651432384"/>
      </c:barChart>
      <c:catAx>
        <c:axId val="651439272"/>
        <c:scaling>
          <c:orientation val="minMax"/>
        </c:scaling>
        <c:delete val="0"/>
        <c:axPos val="b"/>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a-DK"/>
          </a:p>
        </c:txPr>
        <c:crossAx val="651432384"/>
        <c:crosses val="autoZero"/>
        <c:auto val="1"/>
        <c:lblAlgn val="ctr"/>
        <c:lblOffset val="100"/>
        <c:noMultiLvlLbl val="0"/>
      </c:catAx>
      <c:valAx>
        <c:axId val="651432384"/>
        <c:scaling>
          <c:orientation val="minMax"/>
          <c:max val="2"/>
        </c:scaling>
        <c:delete val="0"/>
        <c:axPos val="l"/>
        <c:title>
          <c:tx>
            <c:rich>
              <a:bodyPr rot="-54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r>
                  <a:rPr lang="en-GB" dirty="0"/>
                  <a:t>Odds ratio</a:t>
                </a:r>
              </a:p>
            </c:rich>
          </c:tx>
          <c:layout>
            <c:manualLayout>
              <c:xMode val="edge"/>
              <c:yMode val="edge"/>
              <c:x val="9.723556084487682E-3"/>
              <c:y val="0.33112506155997212"/>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a-DK"/>
            </a:p>
          </c:txPr>
        </c:title>
        <c:numFmt formatCode="#,##0.0" sourceLinked="0"/>
        <c:majorTickMark val="out"/>
        <c:minorTickMark val="none"/>
        <c:tickLblPos val="nextTo"/>
        <c:spPr>
          <a:noFill/>
          <a:ln w="19050">
            <a:solidFill>
              <a:schemeClr val="tx1"/>
            </a:solid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a-DK"/>
          </a:p>
        </c:txPr>
        <c:crossAx val="651439272"/>
        <c:crosses val="autoZero"/>
        <c:crossBetween val="between"/>
        <c:majorUnit val="0.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latin typeface="Arial" panose="020B0604020202020204" pitchFamily="34" charset="0"/>
          <a:cs typeface="Arial" panose="020B0604020202020204" pitchFamily="34" charset="0"/>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8215"/>
          </a:xfrm>
          <a:prstGeom prst="rect">
            <a:avLst/>
          </a:prstGeom>
        </p:spPr>
        <p:txBody>
          <a:bodyPr vert="horz" lIns="91440" tIns="45720" rIns="91440" bIns="45720" rtlCol="0"/>
          <a:lstStyle>
            <a:lvl1pPr algn="r">
              <a:defRPr sz="1200"/>
            </a:lvl1pPr>
          </a:lstStyle>
          <a:p>
            <a:fld id="{3B6579D3-62B4-4809-8D0C-4876020E209D}" type="datetimeFigureOut">
              <a:rPr lang="en-GB" smtClean="0"/>
              <a:t>12/07/2022</a:t>
            </a:fld>
            <a:endParaRPr lang="en-GB"/>
          </a:p>
        </p:txBody>
      </p:sp>
      <p:sp>
        <p:nvSpPr>
          <p:cNvPr id="4" name="Footer Placeholder 3"/>
          <p:cNvSpPr>
            <a:spLocks noGrp="1"/>
          </p:cNvSpPr>
          <p:nvPr>
            <p:ph type="ftr" sz="quarter" idx="2"/>
          </p:nvPr>
        </p:nvSpPr>
        <p:spPr>
          <a:xfrm>
            <a:off x="1" y="9431599"/>
            <a:ext cx="2945659" cy="49821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31599"/>
            <a:ext cx="2945659" cy="49821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21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0"/>
            <a:ext cx="2945659" cy="498215"/>
          </a:xfrm>
          <a:prstGeom prst="rect">
            <a:avLst/>
          </a:prstGeom>
        </p:spPr>
        <p:txBody>
          <a:bodyPr vert="horz" lIns="91440" tIns="45720" rIns="91440" bIns="45720" rtlCol="0"/>
          <a:lstStyle>
            <a:lvl1pPr algn="r">
              <a:defRPr sz="1200"/>
            </a:lvl1pPr>
          </a:lstStyle>
          <a:p>
            <a:fld id="{799FA8D8-D74F-5A4A-BB10-7F88E22CEF6D}" type="datetimeFigureOut">
              <a:rPr lang="en-US"/>
              <a:t>7/12/2022</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8723"/>
            <a:ext cx="5438140" cy="3909864"/>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 y="9431599"/>
            <a:ext cx="2945659" cy="49821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431599"/>
            <a:ext cx="2945659" cy="498214"/>
          </a:xfrm>
          <a:prstGeom prst="rect">
            <a:avLst/>
          </a:prstGeom>
        </p:spPr>
        <p:txBody>
          <a:bodyPr vert="horz" lIns="91440" tIns="45720" rIns="91440" bIns="45720" rtlCol="0" anchor="b"/>
          <a:lstStyle>
            <a:lvl1pPr algn="r">
              <a:defRPr sz="1200"/>
            </a:lvl1pPr>
          </a:lstStyle>
          <a:p>
            <a:fld id="{037C2873-EBE5-CF42-9E30-7832FC02D1D9}" type="slidenum">
              <a:rPr/>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youtube.com/watch?v=qVFIcF9lyk8"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1884370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7C2873-EBE5-CF42-9E30-7832FC02D1D9}" type="slidenum">
              <a:rPr lang="en-GB" smtClean="0"/>
              <a:t>2</a:t>
            </a:fld>
            <a:endParaRPr lang="en-GB"/>
          </a:p>
        </p:txBody>
      </p:sp>
    </p:spTree>
    <p:extLst>
      <p:ext uri="{BB962C8B-B14F-4D97-AF65-F5344CB8AC3E}">
        <p14:creationId xmlns:p14="http://schemas.microsoft.com/office/powerpoint/2010/main" val="1029740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8722"/>
            <a:ext cx="5438140" cy="4760503"/>
          </a:xfrm>
        </p:spPr>
        <p:txBody>
          <a:bodyPr/>
          <a:lstStyle/>
          <a:p>
            <a:r>
              <a:rPr lang="en-GB" dirty="0"/>
              <a:t>There have been many attempts to classify and define pain, and discussions about the nature of pain versus nociception.</a:t>
            </a:r>
            <a:r>
              <a:rPr lang="en-GB" baseline="30000" dirty="0"/>
              <a:t>[Kumar &amp; </a:t>
            </a:r>
            <a:r>
              <a:rPr lang="en-GB" baseline="30000" dirty="0" err="1"/>
              <a:t>Elavarasi</a:t>
            </a:r>
            <a:r>
              <a:rPr lang="en-GB" baseline="30000" dirty="0"/>
              <a:t>, 2016; </a:t>
            </a:r>
            <a:r>
              <a:rPr lang="en-GB" baseline="30000" dirty="0" err="1"/>
              <a:t>Treede</a:t>
            </a:r>
            <a:r>
              <a:rPr lang="en-GB" baseline="30000" dirty="0"/>
              <a:t>, 2018]</a:t>
            </a:r>
            <a:r>
              <a:rPr lang="en-GB" dirty="0"/>
              <a:t> </a:t>
            </a:r>
            <a:r>
              <a:rPr lang="en-US" dirty="0"/>
              <a:t>In 1979, the International Association for the Study of Pain (IASP) defined pain as “an unpleasant sensory and emotional experience associated with actual or potential tissue damage, or described in terms of such damage”.</a:t>
            </a:r>
            <a:r>
              <a:rPr lang="en-US" baseline="30000" dirty="0"/>
              <a:t>[</a:t>
            </a:r>
            <a:r>
              <a:rPr lang="en-GB" baseline="30000" dirty="0" err="1"/>
              <a:t>Merskey</a:t>
            </a:r>
            <a:r>
              <a:rPr lang="en-GB" baseline="30000" dirty="0"/>
              <a:t> et al., 1979</a:t>
            </a:r>
            <a:r>
              <a:rPr lang="en-US" baseline="30000" dirty="0"/>
              <a:t>]</a:t>
            </a:r>
            <a:r>
              <a:rPr lang="en-US" dirty="0"/>
              <a:t> Subsequent attempts have been made to reach a more exacting definition, including by introducing elements of the individual’s perception and interpretation of the feeling of pain.</a:t>
            </a:r>
            <a:r>
              <a:rPr lang="en-US" baseline="30000" dirty="0"/>
              <a:t>[Kumar &amp; </a:t>
            </a:r>
            <a:r>
              <a:rPr lang="en-US" baseline="30000" dirty="0" err="1"/>
              <a:t>Elavarasi</a:t>
            </a:r>
            <a:r>
              <a:rPr lang="en-US" baseline="30000" dirty="0"/>
              <a:t>, 2016; Cohen et al., 2018]</a:t>
            </a:r>
            <a:endParaRPr lang="en-GB" dirty="0"/>
          </a:p>
          <a:p>
            <a:r>
              <a:rPr lang="en-GB" dirty="0"/>
              <a:t>A distinction is sometimes drawn between pain and nociception: pain is a subjective experience,</a:t>
            </a:r>
            <a:r>
              <a:rPr lang="en-GB" baseline="30000" dirty="0"/>
              <a:t>[</a:t>
            </a:r>
            <a:r>
              <a:rPr lang="en-US" baseline="30000" dirty="0"/>
              <a:t>Kumar &amp; </a:t>
            </a:r>
            <a:r>
              <a:rPr lang="en-US" baseline="30000" dirty="0" err="1"/>
              <a:t>Elavarasi</a:t>
            </a:r>
            <a:r>
              <a:rPr lang="en-US" baseline="30000" dirty="0"/>
              <a:t>, 2016</a:t>
            </a:r>
            <a:r>
              <a:rPr lang="en-GB" baseline="30000" dirty="0"/>
              <a:t>]</a:t>
            </a:r>
            <a:r>
              <a:rPr lang="en-GB" dirty="0"/>
              <a:t> whereas nociception is the process within the nervous system that responds to the noxious stimuli.</a:t>
            </a:r>
            <a:r>
              <a:rPr lang="en-GB" baseline="30000" dirty="0"/>
              <a:t>[</a:t>
            </a:r>
            <a:r>
              <a:rPr lang="en-GB" baseline="30000" dirty="0" err="1"/>
              <a:t>Treede</a:t>
            </a:r>
            <a:r>
              <a:rPr lang="en-GB" baseline="30000" dirty="0"/>
              <a:t>, 2018]</a:t>
            </a:r>
            <a:r>
              <a:rPr lang="en-GB" dirty="0"/>
              <a:t> In this sense, pain is from the first-person perspective, whilst nociception is from the third-person perspective.</a:t>
            </a:r>
            <a:r>
              <a:rPr lang="en-GB" baseline="30000" dirty="0"/>
              <a:t>[</a:t>
            </a:r>
            <a:r>
              <a:rPr lang="en-GB" baseline="30000" dirty="0" err="1"/>
              <a:t>Treede</a:t>
            </a:r>
            <a:r>
              <a:rPr lang="en-GB" baseline="30000" dirty="0"/>
              <a:t>, 2018]</a:t>
            </a:r>
            <a:endParaRPr lang="en-GB" dirty="0"/>
          </a:p>
          <a:p>
            <a:endParaRPr lang="en-GB" dirty="0"/>
          </a:p>
          <a:p>
            <a:pPr defTabSz="915040">
              <a:defRPr/>
            </a:pPr>
            <a:r>
              <a:rPr lang="en-GB" dirty="0"/>
              <a:t>References:</a:t>
            </a:r>
          </a:p>
          <a:p>
            <a:r>
              <a:rPr lang="en-US" dirty="0"/>
              <a:t>Cohen M, </a:t>
            </a:r>
            <a:r>
              <a:rPr lang="en-US" dirty="0" err="1"/>
              <a:t>Quintner</a:t>
            </a:r>
            <a:r>
              <a:rPr lang="en-US" dirty="0"/>
              <a:t> J, van </a:t>
            </a:r>
            <a:r>
              <a:rPr lang="en-US" dirty="0" err="1"/>
              <a:t>Rysewyk</a:t>
            </a:r>
            <a:r>
              <a:rPr lang="en-US" dirty="0"/>
              <a:t> S. Reconsidering the International Association for the Study of Pain definition of pain. Pain Rep 2018; 3 (2): e634.</a:t>
            </a:r>
          </a:p>
          <a:p>
            <a:r>
              <a:rPr lang="en-US" dirty="0"/>
              <a:t>Kumar </a:t>
            </a:r>
            <a:r>
              <a:rPr lang="en-US" dirty="0" err="1"/>
              <a:t>KH</a:t>
            </a:r>
            <a:r>
              <a:rPr lang="en-US" dirty="0"/>
              <a:t>, </a:t>
            </a:r>
            <a:r>
              <a:rPr lang="en-US" dirty="0" err="1"/>
              <a:t>Elavarasi</a:t>
            </a:r>
            <a:r>
              <a:rPr lang="en-US" dirty="0"/>
              <a:t> P. Definition of pain and classification of pain disorders. J Adv Clin Res Insight 2016; 3 (3): 87–90.</a:t>
            </a:r>
          </a:p>
          <a:p>
            <a:r>
              <a:rPr lang="en-US" dirty="0" err="1"/>
              <a:t>Merskey</a:t>
            </a:r>
            <a:r>
              <a:rPr lang="en-US" dirty="0"/>
              <a:t> H, </a:t>
            </a:r>
            <a:r>
              <a:rPr lang="en-US" dirty="0" err="1"/>
              <a:t>Albe</a:t>
            </a:r>
            <a:r>
              <a:rPr lang="en-US" dirty="0"/>
              <a:t> </a:t>
            </a:r>
            <a:r>
              <a:rPr lang="en-US" dirty="0" err="1"/>
              <a:t>Fessard</a:t>
            </a:r>
            <a:r>
              <a:rPr lang="en-US" dirty="0"/>
              <a:t> D, </a:t>
            </a:r>
            <a:r>
              <a:rPr lang="en-US" dirty="0" err="1"/>
              <a:t>Bonica</a:t>
            </a:r>
            <a:r>
              <a:rPr lang="en-US" dirty="0"/>
              <a:t> JJ, et al. Pain terms: a list with definitions and notes on usage. Recommended by the </a:t>
            </a:r>
            <a:r>
              <a:rPr lang="en-US" dirty="0" err="1"/>
              <a:t>IASP</a:t>
            </a:r>
            <a:r>
              <a:rPr lang="en-US" dirty="0"/>
              <a:t> subcommittee on taxonomy. PAIN 1979; 6: 249–252. </a:t>
            </a:r>
          </a:p>
          <a:p>
            <a:r>
              <a:rPr lang="en-US" dirty="0" err="1"/>
              <a:t>Treede</a:t>
            </a:r>
            <a:r>
              <a:rPr lang="en-US" dirty="0"/>
              <a:t> RD. The International Association for the Study of Pain definition of pain: as valid in 2018 as in 1979, but in need of regularly updated footnotes. Pain Rep 2018; 3 (2): e643.</a:t>
            </a:r>
          </a:p>
          <a:p>
            <a:endParaRPr lang="en-GB" dirty="0"/>
          </a:p>
          <a:p>
            <a:r>
              <a:rPr lang="en-GB" dirty="0"/>
              <a:t>Other references used on slide:</a:t>
            </a:r>
          </a:p>
          <a:p>
            <a:pPr>
              <a:defRPr/>
            </a:pPr>
            <a:r>
              <a:rPr lang="en-GB" dirty="0"/>
              <a:t>Steeds CE. </a:t>
            </a:r>
            <a:r>
              <a:rPr lang="en-GB" sz="1000" b="0" i="0" u="none" strike="noStrike" kern="1200" baseline="0" dirty="0">
                <a:solidFill>
                  <a:schemeClr val="tx1"/>
                </a:solidFill>
                <a:latin typeface="+mn-lt"/>
                <a:ea typeface="+mn-ea"/>
                <a:cs typeface="+mn-cs"/>
              </a:rPr>
              <a:t>The anatomy and physiology of pain.</a:t>
            </a:r>
            <a:r>
              <a:rPr lang="en-GB" dirty="0"/>
              <a:t> Surgery 2016; 34 (2): 55–59. </a:t>
            </a:r>
          </a:p>
          <a:p>
            <a:pPr>
              <a:defRPr/>
            </a:pPr>
            <a:r>
              <a:rPr lang="en-GB" dirty="0" err="1"/>
              <a:t>Urch</a:t>
            </a:r>
            <a:r>
              <a:rPr lang="en-GB" dirty="0"/>
              <a:t> C. Normal pain transmission. Rev Pain 2007; 1 (1): 2–6.</a:t>
            </a:r>
          </a:p>
          <a:p>
            <a:pPr marL="0" marR="0" lvl="0" indent="0" algn="l" defTabSz="914400" rtl="0" eaLnBrk="1" fontAlgn="auto" latinLnBrk="0" hangingPunct="1">
              <a:lnSpc>
                <a:spcPct val="100000"/>
              </a:lnSpc>
              <a:spcBef>
                <a:spcPts val="36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037C2873-EBE5-CF42-9E30-7832FC02D1D9}" type="slidenum">
              <a:rPr lang="en-GB" smtClean="0"/>
              <a:t>3</a:t>
            </a:fld>
            <a:endParaRPr lang="en-GB"/>
          </a:p>
        </p:txBody>
      </p:sp>
    </p:spTree>
    <p:extLst>
      <p:ext uri="{BB962C8B-B14F-4D97-AF65-F5344CB8AC3E}">
        <p14:creationId xmlns:p14="http://schemas.microsoft.com/office/powerpoint/2010/main" val="2475321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Transmission of pain involves a complex series of interactions, described on the slide.</a:t>
            </a:r>
            <a:r>
              <a:rPr lang="en-GB" baseline="30000" dirty="0"/>
              <a:t>[Steeds, 2016]</a:t>
            </a:r>
            <a:r>
              <a:rPr lang="en-GB" dirty="0"/>
              <a:t> First-order, afferent neurons convey the signal from the site of injury, and synapse with second-order neurons in the dorsal horn of the spinal cord.</a:t>
            </a:r>
            <a:r>
              <a:rPr lang="en-GB" baseline="30000" dirty="0"/>
              <a:t>[Steeds, 2016]</a:t>
            </a:r>
            <a:r>
              <a:rPr lang="en-GB" dirty="0"/>
              <a:t> Tracts of neurons ascending the spinal cord convey the signal towards the brain, where it is processed in the thalamus, and sent onwards to the cortex.</a:t>
            </a:r>
            <a:r>
              <a:rPr lang="en-GB" baseline="30000" dirty="0"/>
              <a:t>[Steeds, 2016]</a:t>
            </a:r>
            <a:r>
              <a:rPr lang="en-GB" baseline="0" dirty="0"/>
              <a:t> </a:t>
            </a:r>
            <a:r>
              <a:rPr lang="en-GB" dirty="0"/>
              <a:t>The ascending pathway, which transmits sensations of pain to the brain, is regulated by neurons that descend from the brainstem – the descending pathway.</a:t>
            </a:r>
            <a:r>
              <a:rPr lang="en-GB" baseline="30000" dirty="0"/>
              <a:t>[Steeds, 2016]</a:t>
            </a:r>
            <a:r>
              <a:rPr lang="en-GB" dirty="0"/>
              <a:t> These noradrenergic and serotonergic neurons downregulate the activity of neurons of the dorsal horn, thereby modulating the feeling of pain.</a:t>
            </a:r>
            <a:r>
              <a:rPr lang="en-GB" baseline="30000" dirty="0"/>
              <a:t>[Steeds, 2016]</a:t>
            </a:r>
            <a:r>
              <a:rPr lang="en-GB" dirty="0"/>
              <a:t> </a:t>
            </a:r>
          </a:p>
          <a:p>
            <a:endParaRPr lang="en-GB" dirty="0"/>
          </a:p>
          <a:p>
            <a:pPr defTabSz="915040">
              <a:defRPr/>
            </a:pPr>
            <a:r>
              <a:rPr lang="en-GB" dirty="0"/>
              <a:t>Reference:</a:t>
            </a:r>
          </a:p>
          <a:p>
            <a:r>
              <a:rPr lang="en-GB" dirty="0"/>
              <a:t>Steeds CE. </a:t>
            </a:r>
            <a:r>
              <a:rPr lang="en-GB" sz="1000" b="0" i="0" u="none" strike="noStrike" kern="1200" baseline="0" dirty="0">
                <a:solidFill>
                  <a:schemeClr val="tx1"/>
                </a:solidFill>
                <a:latin typeface="+mn-lt"/>
                <a:ea typeface="+mn-ea"/>
                <a:cs typeface="+mn-cs"/>
              </a:rPr>
              <a:t>The anatomy and physiology of pain.</a:t>
            </a:r>
            <a:r>
              <a:rPr lang="en-GB" dirty="0"/>
              <a:t> Surgery 2016; 34 (2): 55–59.</a:t>
            </a:r>
          </a:p>
          <a:p>
            <a:endParaRPr lang="en-GB" dirty="0"/>
          </a:p>
          <a:p>
            <a:r>
              <a:rPr lang="en-GB" dirty="0"/>
              <a:t>Other references used on slide:</a:t>
            </a:r>
          </a:p>
          <a:p>
            <a:r>
              <a:rPr lang="en-GB" dirty="0"/>
              <a:t>Purves D, Augustine </a:t>
            </a:r>
            <a:r>
              <a:rPr lang="en-GB" dirty="0" err="1"/>
              <a:t>GJ</a:t>
            </a:r>
            <a:r>
              <a:rPr lang="en-GB" dirty="0"/>
              <a:t>, Fitzpatrick D, et al. Neuroscience, 6</a:t>
            </a:r>
            <a:r>
              <a:rPr lang="en-GB" baseline="30000" dirty="0"/>
              <a:t>th</a:t>
            </a:r>
            <a:r>
              <a:rPr lang="en-GB" dirty="0"/>
              <a:t> edition. New York, New York: Oxford University Press, 2018.</a:t>
            </a:r>
          </a:p>
          <a:p>
            <a:r>
              <a:rPr lang="en-GB" dirty="0" err="1"/>
              <a:t>Urch</a:t>
            </a:r>
            <a:r>
              <a:rPr lang="en-GB" dirty="0"/>
              <a:t> C. Normal pain transmission. Rev Pain 2007; 1 (1): 2–6.</a:t>
            </a:r>
          </a:p>
        </p:txBody>
      </p:sp>
      <p:sp>
        <p:nvSpPr>
          <p:cNvPr id="4" name="Slide Number Placeholder 3"/>
          <p:cNvSpPr>
            <a:spLocks noGrp="1"/>
          </p:cNvSpPr>
          <p:nvPr>
            <p:ph type="sldNum" sz="quarter" idx="5"/>
          </p:nvPr>
        </p:nvSpPr>
        <p:spPr/>
        <p:txBody>
          <a:bodyPr/>
          <a:lstStyle/>
          <a:p>
            <a:fld id="{037C2873-EBE5-CF42-9E30-7832FC02D1D9}" type="slidenum">
              <a:rPr lang="en-GB" smtClean="0"/>
              <a:t>4</a:t>
            </a:fld>
            <a:endParaRPr lang="en-GB" dirty="0"/>
          </a:p>
        </p:txBody>
      </p:sp>
    </p:spTree>
    <p:extLst>
      <p:ext uri="{BB962C8B-B14F-4D97-AF65-F5344CB8AC3E}">
        <p14:creationId xmlns:p14="http://schemas.microsoft.com/office/powerpoint/2010/main" val="2261785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Transmission of pain involves a complex series of interactions, described on the slide.</a:t>
            </a:r>
            <a:r>
              <a:rPr lang="en-GB" baseline="30000" dirty="0"/>
              <a:t>[Steeds, 2016]</a:t>
            </a:r>
            <a:r>
              <a:rPr lang="en-GB" dirty="0"/>
              <a:t> First-order, afferent neurons convey the signal from the site of injury, and synapse with second-order neurons in the dorsal horn of the spinal cord.</a:t>
            </a:r>
            <a:r>
              <a:rPr lang="en-GB" baseline="30000" dirty="0"/>
              <a:t>[Steeds, 2016]</a:t>
            </a:r>
            <a:r>
              <a:rPr lang="en-GB" dirty="0"/>
              <a:t> Tracts of neurons ascending the spinal cord convey the signal towards the brain, where it is processed in the thalamus, and sent onwards to the cortex.</a:t>
            </a:r>
            <a:r>
              <a:rPr lang="en-GB" baseline="30000" dirty="0"/>
              <a:t>[Steeds, 2016]</a:t>
            </a:r>
            <a:endParaRPr lang="en-GB" dirty="0"/>
          </a:p>
          <a:p>
            <a:endParaRPr lang="en-GB" dirty="0"/>
          </a:p>
          <a:p>
            <a:pPr defTabSz="915040">
              <a:defRPr/>
            </a:pPr>
            <a:r>
              <a:rPr lang="en-GB" dirty="0"/>
              <a:t>Reference:</a:t>
            </a:r>
          </a:p>
          <a:p>
            <a:r>
              <a:rPr lang="en-GB" dirty="0"/>
              <a:t>Steeds CE. </a:t>
            </a:r>
            <a:r>
              <a:rPr lang="en-GB" sz="1000" b="0" i="0" u="none" strike="noStrike" kern="1200" baseline="0" dirty="0">
                <a:solidFill>
                  <a:schemeClr val="tx1"/>
                </a:solidFill>
                <a:latin typeface="+mn-lt"/>
                <a:ea typeface="+mn-ea"/>
                <a:cs typeface="+mn-cs"/>
              </a:rPr>
              <a:t>The anatomy and physiology of pain.</a:t>
            </a:r>
            <a:r>
              <a:rPr lang="en-GB" dirty="0"/>
              <a:t> Surgery 2016; 34 (2): 55–59.</a:t>
            </a:r>
          </a:p>
          <a:p>
            <a:endParaRPr lang="en-GB" dirty="0"/>
          </a:p>
          <a:p>
            <a:r>
              <a:rPr lang="en-GB" dirty="0"/>
              <a:t>Other references used on slide:</a:t>
            </a:r>
          </a:p>
          <a:p>
            <a:r>
              <a:rPr lang="en-GB" dirty="0"/>
              <a:t>Purves D, Augustine </a:t>
            </a:r>
            <a:r>
              <a:rPr lang="en-GB" dirty="0" err="1"/>
              <a:t>GJ</a:t>
            </a:r>
            <a:r>
              <a:rPr lang="en-GB" dirty="0"/>
              <a:t>, Fitzpatrick D, et al. Neuroscience, 6</a:t>
            </a:r>
            <a:r>
              <a:rPr lang="en-GB" baseline="30000" dirty="0"/>
              <a:t>th</a:t>
            </a:r>
            <a:r>
              <a:rPr lang="en-GB" dirty="0"/>
              <a:t> edition. New York, New York: Oxford University Press, 2018.</a:t>
            </a:r>
          </a:p>
          <a:p>
            <a:r>
              <a:rPr lang="en-GB" dirty="0" err="1"/>
              <a:t>Urch</a:t>
            </a:r>
            <a:r>
              <a:rPr lang="en-GB" dirty="0"/>
              <a:t> C. Normal pain transmission. Rev Pain 2007; 1 (1): 2–6.</a:t>
            </a:r>
          </a:p>
        </p:txBody>
      </p:sp>
      <p:sp>
        <p:nvSpPr>
          <p:cNvPr id="4" name="Slide Number Placeholder 3"/>
          <p:cNvSpPr>
            <a:spLocks noGrp="1"/>
          </p:cNvSpPr>
          <p:nvPr>
            <p:ph type="sldNum" sz="quarter" idx="5"/>
          </p:nvPr>
        </p:nvSpPr>
        <p:spPr/>
        <p:txBody>
          <a:bodyPr/>
          <a:lstStyle/>
          <a:p>
            <a:fld id="{037C2873-EBE5-CF42-9E30-7832FC02D1D9}" type="slidenum">
              <a:rPr lang="en-GB" smtClean="0"/>
              <a:t>5</a:t>
            </a:fld>
            <a:endParaRPr lang="en-GB" dirty="0"/>
          </a:p>
        </p:txBody>
      </p:sp>
    </p:spTree>
    <p:extLst>
      <p:ext uri="{BB962C8B-B14F-4D97-AF65-F5344CB8AC3E}">
        <p14:creationId xmlns:p14="http://schemas.microsoft.com/office/powerpoint/2010/main" val="811335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ascending pathway, which transmits sensations of pain to the brain, is regulated by neurons that descend from the brainstem – the descending pathway.</a:t>
            </a:r>
            <a:r>
              <a:rPr lang="en-GB" baseline="30000" dirty="0"/>
              <a:t>[Steeds, 2016]</a:t>
            </a:r>
            <a:r>
              <a:rPr lang="en-GB" dirty="0"/>
              <a:t> These noradrenergic and serotonergic neurons downregulate the activity of neurons of the dorsal horn, thereby modulating the feeling of pain.</a:t>
            </a:r>
            <a:r>
              <a:rPr lang="en-GB" baseline="30000" dirty="0"/>
              <a:t>[Steeds, 2016]</a:t>
            </a:r>
            <a:r>
              <a:rPr lang="en-GB" dirty="0"/>
              <a:t> </a:t>
            </a:r>
          </a:p>
          <a:p>
            <a:endParaRPr lang="en-GB" dirty="0"/>
          </a:p>
          <a:p>
            <a:pPr defTabSz="915040">
              <a:defRPr/>
            </a:pPr>
            <a:r>
              <a:rPr lang="en-GB" dirty="0"/>
              <a:t>Reference:</a:t>
            </a:r>
          </a:p>
          <a:p>
            <a:r>
              <a:rPr lang="en-GB" dirty="0"/>
              <a:t>Steeds CE. The anatomy and physiology of pain. Surgery 2016; 34 (2): 55–59.</a:t>
            </a:r>
          </a:p>
          <a:p>
            <a:endParaRPr lang="en-GB" dirty="0"/>
          </a:p>
          <a:p>
            <a:r>
              <a:rPr lang="en-GB" dirty="0"/>
              <a:t>Other references used on slide:</a:t>
            </a:r>
          </a:p>
          <a:p>
            <a:r>
              <a:rPr lang="en-GB" dirty="0"/>
              <a:t>Purves D, Augustine </a:t>
            </a:r>
            <a:r>
              <a:rPr lang="en-GB" dirty="0" err="1"/>
              <a:t>GJ</a:t>
            </a:r>
            <a:r>
              <a:rPr lang="en-GB" dirty="0"/>
              <a:t>, Fitzpatrick D, et al. Neuroscience, 6</a:t>
            </a:r>
            <a:r>
              <a:rPr lang="en-GB" baseline="30000" dirty="0"/>
              <a:t>th</a:t>
            </a:r>
            <a:r>
              <a:rPr lang="en-GB" dirty="0"/>
              <a:t> edition. New York, New York: Oxford University Press, 2018.</a:t>
            </a:r>
          </a:p>
          <a:p>
            <a:r>
              <a:rPr lang="en-GB" dirty="0" err="1"/>
              <a:t>Urch</a:t>
            </a:r>
            <a:r>
              <a:rPr lang="en-GB" dirty="0"/>
              <a:t> C. Normal pain transmission. Rev Pain 2007; 1 (1): 2–6.</a:t>
            </a:r>
          </a:p>
        </p:txBody>
      </p:sp>
      <p:sp>
        <p:nvSpPr>
          <p:cNvPr id="4" name="Slide Number Placeholder 3"/>
          <p:cNvSpPr>
            <a:spLocks noGrp="1"/>
          </p:cNvSpPr>
          <p:nvPr>
            <p:ph type="sldNum" sz="quarter" idx="5"/>
          </p:nvPr>
        </p:nvSpPr>
        <p:spPr/>
        <p:txBody>
          <a:bodyPr/>
          <a:lstStyle/>
          <a:p>
            <a:fld id="{037C2873-EBE5-CF42-9E30-7832FC02D1D9}" type="slidenum">
              <a:rPr lang="en-GB" smtClean="0"/>
              <a:t>6</a:t>
            </a:fld>
            <a:endParaRPr lang="en-GB"/>
          </a:p>
        </p:txBody>
      </p:sp>
    </p:spTree>
    <p:extLst>
      <p:ext uri="{BB962C8B-B14F-4D97-AF65-F5344CB8AC3E}">
        <p14:creationId xmlns:p14="http://schemas.microsoft.com/office/powerpoint/2010/main" val="3627364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Modulation of pain signals in the spinal cord is achieved by fine-tuning the various positive and negative signals that control the interaction of the first-order neuron with the second-order neuron.</a:t>
            </a:r>
            <a:r>
              <a:rPr lang="en-GB" baseline="30000" dirty="0"/>
              <a:t>[Steeds, 2016; </a:t>
            </a:r>
            <a:r>
              <a:rPr lang="en-GB" baseline="30000" dirty="0" err="1"/>
              <a:t>Urch</a:t>
            </a:r>
            <a:r>
              <a:rPr lang="en-GB" baseline="30000" dirty="0"/>
              <a:t>, 2007; Purves et al., 2018]</a:t>
            </a:r>
            <a:r>
              <a:rPr lang="en-GB" dirty="0"/>
              <a:t> Within the dorsal horn of the spinal cord, there are some projections from the brainstem that directly interact with neurons of the pain pathway, whereas other modulatory projections interact indirectly, via enkephalin-releasing local circuit neurons.</a:t>
            </a:r>
            <a:r>
              <a:rPr lang="en-GB" baseline="30000" dirty="0"/>
              <a:t>[Purves et al., 2018; Yam et al., 2018; Diaz del Castillo et al., 2018]</a:t>
            </a:r>
            <a:endParaRPr lang="en-GB" dirty="0"/>
          </a:p>
          <a:p>
            <a:endParaRPr lang="en-GB" dirty="0"/>
          </a:p>
          <a:p>
            <a:pPr defTabSz="915040">
              <a:defRPr/>
            </a:pPr>
            <a:r>
              <a:rPr lang="en-GB" dirty="0"/>
              <a:t>References:</a:t>
            </a:r>
          </a:p>
          <a:p>
            <a:r>
              <a:rPr lang="en-GB" dirty="0"/>
              <a:t>Diaz del Castillo M, </a:t>
            </a:r>
            <a:r>
              <a:rPr lang="en-GB" dirty="0" err="1"/>
              <a:t>Woldbye</a:t>
            </a:r>
            <a:r>
              <a:rPr lang="en-GB" dirty="0"/>
              <a:t> DPD, Heegaard AM. Neuropeptide Y and its involvement in chronic pain. Neuroscience 2018; 387: 162–169.</a:t>
            </a:r>
          </a:p>
          <a:p>
            <a:r>
              <a:rPr lang="en-GB" dirty="0"/>
              <a:t>Purves D, Augustine </a:t>
            </a:r>
            <a:r>
              <a:rPr lang="en-GB" dirty="0" err="1"/>
              <a:t>GJ</a:t>
            </a:r>
            <a:r>
              <a:rPr lang="en-GB" dirty="0"/>
              <a:t>, Fitzpatrick D, et al. Neuroscience, 6</a:t>
            </a:r>
            <a:r>
              <a:rPr lang="en-GB" baseline="30000" dirty="0"/>
              <a:t>th</a:t>
            </a:r>
            <a:r>
              <a:rPr lang="en-GB" dirty="0"/>
              <a:t> edition. New York, New York: Oxford University Press, 2018.</a:t>
            </a:r>
          </a:p>
          <a:p>
            <a:r>
              <a:rPr lang="en-GB" dirty="0"/>
              <a:t>Steeds CE. The anatomy and physiology of pain. Surgery 2016; 34 (2): 55–59.</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err="1"/>
              <a:t>Urch</a:t>
            </a:r>
            <a:r>
              <a:rPr lang="en-GB" dirty="0"/>
              <a:t> C. Normal pain transmission. Rev Pain 2007; 1 (1): 2–6.</a:t>
            </a:r>
          </a:p>
          <a:p>
            <a:r>
              <a:rPr lang="en-GB" dirty="0"/>
              <a:t>Yam MF, </a:t>
            </a:r>
            <a:r>
              <a:rPr lang="en-GB" dirty="0" err="1"/>
              <a:t>Loh</a:t>
            </a:r>
            <a:r>
              <a:rPr lang="en-GB" dirty="0"/>
              <a:t> </a:t>
            </a:r>
            <a:r>
              <a:rPr lang="en-GB" dirty="0" err="1"/>
              <a:t>YC</a:t>
            </a:r>
            <a:r>
              <a:rPr lang="en-GB" dirty="0"/>
              <a:t>, Tan CS, et al. General pathways of pain sensation and the major neurotransmitters involved in pain regulation. Int J Mol Sci 2018; 19 (8): E2164.</a:t>
            </a:r>
          </a:p>
        </p:txBody>
      </p:sp>
      <p:sp>
        <p:nvSpPr>
          <p:cNvPr id="4" name="Slide Number Placeholder 3"/>
          <p:cNvSpPr>
            <a:spLocks noGrp="1"/>
          </p:cNvSpPr>
          <p:nvPr>
            <p:ph type="sldNum" sz="quarter" idx="5"/>
          </p:nvPr>
        </p:nvSpPr>
        <p:spPr/>
        <p:txBody>
          <a:bodyPr/>
          <a:lstStyle/>
          <a:p>
            <a:fld id="{037C2873-EBE5-CF42-9E30-7832FC02D1D9}" type="slidenum">
              <a:rPr lang="en-GB" smtClean="0"/>
              <a:t>7</a:t>
            </a:fld>
            <a:endParaRPr lang="en-GB"/>
          </a:p>
        </p:txBody>
      </p:sp>
    </p:spTree>
    <p:extLst>
      <p:ext uri="{BB962C8B-B14F-4D97-AF65-F5344CB8AC3E}">
        <p14:creationId xmlns:p14="http://schemas.microsoft.com/office/powerpoint/2010/main" val="1771829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8723"/>
            <a:ext cx="5438140" cy="3909864"/>
          </a:xfrm>
        </p:spPr>
        <p:txBody>
          <a:bodyPr/>
          <a:lstStyle/>
          <a:p>
            <a:pPr lvl="0">
              <a:defRPr/>
            </a:pPr>
            <a:r>
              <a:rPr lang="en-GB" sz="1000" b="0" i="0" u="none" strike="noStrike" kern="1200" dirty="0">
                <a:solidFill>
                  <a:schemeClr val="tx1"/>
                </a:solidFill>
                <a:effectLst/>
                <a:latin typeface="+mn-lt"/>
                <a:ea typeface="+mn-ea"/>
                <a:cs typeface="+mn-cs"/>
              </a:rPr>
              <a:t>In the last century, neurons have been classified according to conduction velocity, into groups A, B, and C.</a:t>
            </a:r>
            <a:r>
              <a:rPr lang="en-GB" baseline="30000" dirty="0"/>
              <a:t>[Purves et al., 2018]</a:t>
            </a:r>
            <a:r>
              <a:rPr lang="en-GB" sz="1000" b="0" i="0" u="none" strike="noStrike" kern="1200" dirty="0">
                <a:solidFill>
                  <a:schemeClr val="tx1"/>
                </a:solidFill>
                <a:effectLst/>
                <a:latin typeface="+mn-lt"/>
                <a:ea typeface="+mn-ea"/>
                <a:cs typeface="+mn-cs"/>
              </a:rPr>
              <a:t> However, as more became known about neurons, different classifications arose within the groups, and entirely different groups arose for classification of motor neurons.</a:t>
            </a:r>
            <a:r>
              <a:rPr lang="en-GB" baseline="30000" dirty="0"/>
              <a:t>[Purves et al., 2018]</a:t>
            </a:r>
            <a:r>
              <a:rPr lang="en-GB" sz="1000" b="0" i="0" u="none" strike="noStrike" kern="1200" dirty="0">
                <a:solidFill>
                  <a:schemeClr val="tx1"/>
                </a:solidFill>
                <a:effectLst/>
                <a:latin typeface="+mn-lt"/>
                <a:ea typeface="+mn-ea"/>
                <a:cs typeface="+mn-cs"/>
              </a:rPr>
              <a:t> The terms are still used for nociceptors; A-fibres are fast-conducting neurons that transmit sensory information about touch, pain, and temperature, whereas C-fibres are slow-conducting non-discriminating </a:t>
            </a:r>
            <a:r>
              <a:rPr lang="en-GB" dirty="0"/>
              <a:t>neurons that transmit sensory information about touch</a:t>
            </a:r>
            <a:r>
              <a:rPr lang="en-GB" sz="1000" b="0" i="0" u="none" strike="noStrike" kern="1200" dirty="0">
                <a:solidFill>
                  <a:schemeClr val="tx1"/>
                </a:solidFill>
                <a:effectLst/>
                <a:latin typeface="+mn-lt"/>
                <a:ea typeface="+mn-ea"/>
                <a:cs typeface="+mn-cs"/>
              </a:rPr>
              <a:t>, pain, temperature, and itch sensations.</a:t>
            </a:r>
            <a:r>
              <a:rPr lang="en-GB" sz="1000" b="0" i="0" u="none" strike="noStrike" kern="1200" baseline="30000" dirty="0">
                <a:solidFill>
                  <a:schemeClr val="tx1"/>
                </a:solidFill>
                <a:effectLst/>
                <a:latin typeface="+mn-lt"/>
                <a:ea typeface="+mn-ea"/>
                <a:cs typeface="+mn-cs"/>
              </a:rPr>
              <a:t>[Purves et al., 2018]</a:t>
            </a:r>
            <a:endParaRPr lang="en-GB" sz="10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360"/>
              </a:spcBef>
              <a:spcAft>
                <a:spcPts val="0"/>
              </a:spcAft>
              <a:buClrTx/>
              <a:buSzTx/>
              <a:buFontTx/>
              <a:buNone/>
              <a:tabLst/>
              <a:defRPr/>
            </a:pPr>
            <a:endParaRPr lang="en-GB" sz="1000" b="0" i="0" u="none" strike="noStrike" kern="1200" dirty="0">
              <a:solidFill>
                <a:schemeClr val="tx1"/>
              </a:solidFill>
              <a:effectLst/>
              <a:latin typeface="+mn-lt"/>
              <a:ea typeface="+mn-ea"/>
              <a:cs typeface="+mn-cs"/>
            </a:endParaRPr>
          </a:p>
          <a:p>
            <a:pPr defTabSz="915040">
              <a:defRPr/>
            </a:pPr>
            <a:r>
              <a:rPr lang="en-GB" dirty="0"/>
              <a:t>Reference:</a:t>
            </a:r>
          </a:p>
          <a:p>
            <a:r>
              <a:rPr lang="en-GB" dirty="0"/>
              <a:t>Purves D, Augustine </a:t>
            </a:r>
            <a:r>
              <a:rPr lang="en-GB" dirty="0" err="1"/>
              <a:t>GJ</a:t>
            </a:r>
            <a:r>
              <a:rPr lang="en-GB" dirty="0"/>
              <a:t>, Fitzpatrick D, et al. Neuroscience, 6</a:t>
            </a:r>
            <a:r>
              <a:rPr lang="en-GB" baseline="30000" dirty="0"/>
              <a:t>th</a:t>
            </a:r>
            <a:r>
              <a:rPr lang="en-GB" dirty="0"/>
              <a:t> edition. New York, New York: Oxford University Press, 2018.</a:t>
            </a:r>
          </a:p>
          <a:p>
            <a:endParaRPr lang="en-GB" dirty="0"/>
          </a:p>
          <a:p>
            <a:r>
              <a:rPr lang="en-GB" dirty="0"/>
              <a:t>Other references used on slide:</a:t>
            </a:r>
          </a:p>
          <a:p>
            <a:r>
              <a:rPr lang="en-GB" dirty="0"/>
              <a:t>Chakravarty A, Sen A. Migraine, neuropathic pain and nociceptive pain: towards a unifying concept. Med Hypotheses 2010; 74 (2): 225–231. </a:t>
            </a:r>
          </a:p>
          <a:p>
            <a:r>
              <a:rPr lang="en-GB" dirty="0"/>
              <a:t>Steeds CE. The anatomy and physiology of pain. Surgery 2016; 34 (2): 55–59.</a:t>
            </a:r>
          </a:p>
        </p:txBody>
      </p:sp>
      <p:sp>
        <p:nvSpPr>
          <p:cNvPr id="4" name="Slide Number Placeholder 3"/>
          <p:cNvSpPr>
            <a:spLocks noGrp="1"/>
          </p:cNvSpPr>
          <p:nvPr>
            <p:ph type="sldNum" sz="quarter" idx="5"/>
          </p:nvPr>
        </p:nvSpPr>
        <p:spPr/>
        <p:txBody>
          <a:bodyPr/>
          <a:lstStyle/>
          <a:p>
            <a:fld id="{037C2873-EBE5-CF42-9E30-7832FC02D1D9}" type="slidenum">
              <a:rPr lang="en-GB" smtClean="0"/>
              <a:t>8</a:t>
            </a:fld>
            <a:endParaRPr lang="en-GB"/>
          </a:p>
        </p:txBody>
      </p:sp>
    </p:spTree>
    <p:extLst>
      <p:ext uri="{BB962C8B-B14F-4D97-AF65-F5344CB8AC3E}">
        <p14:creationId xmlns:p14="http://schemas.microsoft.com/office/powerpoint/2010/main" val="4067923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7C2873-EBE5-CF42-9E30-7832FC02D1D9}" type="slidenum">
              <a:rPr lang="en-GB" smtClean="0"/>
              <a:t>9</a:t>
            </a:fld>
            <a:endParaRPr lang="en-GB"/>
          </a:p>
        </p:txBody>
      </p:sp>
    </p:spTree>
    <p:extLst>
      <p:ext uri="{BB962C8B-B14F-4D97-AF65-F5344CB8AC3E}">
        <p14:creationId xmlns:p14="http://schemas.microsoft.com/office/powerpoint/2010/main" val="695996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 used on slide:</a:t>
            </a:r>
          </a:p>
          <a:p>
            <a:r>
              <a:rPr lang="en-GB" dirty="0" err="1"/>
              <a:t>Goadsby</a:t>
            </a:r>
            <a:r>
              <a:rPr lang="en-GB" dirty="0"/>
              <a:t> PJ, Holland PR, Martins-Oliveira M, et al. Pathophysiology of migraine: a disorder of sensory processing. </a:t>
            </a:r>
            <a:r>
              <a:rPr lang="en-GB" dirty="0" err="1"/>
              <a:t>Physiol</a:t>
            </a:r>
            <a:r>
              <a:rPr lang="en-GB" dirty="0"/>
              <a:t> Rev 2017; 97 (2): 553–622.</a:t>
            </a:r>
          </a:p>
        </p:txBody>
      </p:sp>
      <p:sp>
        <p:nvSpPr>
          <p:cNvPr id="4" name="Slide Number Placeholder 3"/>
          <p:cNvSpPr>
            <a:spLocks noGrp="1"/>
          </p:cNvSpPr>
          <p:nvPr>
            <p:ph type="sldNum" sz="quarter" idx="5"/>
          </p:nvPr>
        </p:nvSpPr>
        <p:spPr/>
        <p:txBody>
          <a:bodyPr/>
          <a:lstStyle/>
          <a:p>
            <a:fld id="{037C2873-EBE5-CF42-9E30-7832FC02D1D9}" type="slidenum">
              <a:rPr lang="en-GB" smtClean="0"/>
              <a:t>10</a:t>
            </a:fld>
            <a:endParaRPr lang="en-GB"/>
          </a:p>
        </p:txBody>
      </p:sp>
    </p:spTree>
    <p:extLst>
      <p:ext uri="{BB962C8B-B14F-4D97-AF65-F5344CB8AC3E}">
        <p14:creationId xmlns:p14="http://schemas.microsoft.com/office/powerpoint/2010/main" val="1537421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 the last century, there has been much progress in understanding the pathology underlying migraine.</a:t>
            </a:r>
            <a:r>
              <a:rPr lang="en-GB" baseline="30000" dirty="0"/>
              <a:t>[</a:t>
            </a:r>
            <a:r>
              <a:rPr lang="en-GB" baseline="30000" dirty="0" err="1"/>
              <a:t>Tfelt</a:t>
            </a:r>
            <a:r>
              <a:rPr lang="en-GB" baseline="30000" dirty="0"/>
              <a:t>-Hansen &amp; Koehler, 2011]</a:t>
            </a:r>
            <a:r>
              <a:rPr lang="en-GB" dirty="0"/>
              <a:t> Key scientific and clinical milestones are detailed on the slide, including some of the key events in the development of migraine therapies that target CGRP.</a:t>
            </a:r>
            <a:r>
              <a:rPr lang="en-US" baseline="30000" dirty="0"/>
              <a:t>[</a:t>
            </a:r>
            <a:r>
              <a:rPr lang="en-GB" baseline="30000" dirty="0" err="1"/>
              <a:t>Tfelt</a:t>
            </a:r>
            <a:r>
              <a:rPr lang="en-GB" baseline="30000" dirty="0"/>
              <a:t>-Hansen &amp; Koehler, 2011; </a:t>
            </a:r>
            <a:r>
              <a:rPr lang="en-US" baseline="30000" dirty="0" err="1"/>
              <a:t>Edvinsson</a:t>
            </a:r>
            <a:r>
              <a:rPr lang="en-US" baseline="30000" dirty="0"/>
              <a:t> et al., 2018]</a:t>
            </a:r>
            <a:endParaRPr lang="en-GB" dirty="0"/>
          </a:p>
          <a:p>
            <a:endParaRPr lang="en-GB" dirty="0"/>
          </a:p>
          <a:p>
            <a:r>
              <a:rPr lang="en-GB" dirty="0"/>
              <a:t>References:</a:t>
            </a:r>
          </a:p>
          <a:p>
            <a:r>
              <a:rPr lang="en-GB" dirty="0" err="1"/>
              <a:t>Edvinsson</a:t>
            </a:r>
            <a:r>
              <a:rPr lang="en-GB" dirty="0"/>
              <a:t> L, </a:t>
            </a:r>
            <a:r>
              <a:rPr lang="en-GB" dirty="0" err="1"/>
              <a:t>Haanes</a:t>
            </a:r>
            <a:r>
              <a:rPr lang="en-GB" dirty="0"/>
              <a:t> KA, </a:t>
            </a:r>
            <a:r>
              <a:rPr lang="en-GB" dirty="0" err="1"/>
              <a:t>Warfvinge</a:t>
            </a:r>
            <a:r>
              <a:rPr lang="en-GB" dirty="0"/>
              <a:t> K, Krause DN. CGRP as the target of new migraine therapies - successful translation from bench to clinic. Nat Rev </a:t>
            </a:r>
            <a:r>
              <a:rPr lang="en-GB" dirty="0" err="1"/>
              <a:t>Neurol</a:t>
            </a:r>
            <a:r>
              <a:rPr lang="en-GB" dirty="0"/>
              <a:t> 2018; 14 (6): 338–350.</a:t>
            </a:r>
          </a:p>
          <a:p>
            <a:r>
              <a:rPr lang="en-US" dirty="0" err="1"/>
              <a:t>Tfelt</a:t>
            </a:r>
            <a:r>
              <a:rPr lang="en-US" dirty="0"/>
              <a:t>-Hansen PC, Koehler PJ.</a:t>
            </a:r>
            <a:r>
              <a:rPr lang="en-GB" dirty="0"/>
              <a:t> </a:t>
            </a:r>
            <a:r>
              <a:rPr lang="en-US" dirty="0"/>
              <a:t>One hundred years of migraine research: major clinical and scientific observations from 1910 to 2010. Headache 2011; 51 (5): 752–778.</a:t>
            </a:r>
          </a:p>
        </p:txBody>
      </p:sp>
      <p:sp>
        <p:nvSpPr>
          <p:cNvPr id="4" name="Slide Number Placeholder 3"/>
          <p:cNvSpPr>
            <a:spLocks noGrp="1"/>
          </p:cNvSpPr>
          <p:nvPr>
            <p:ph type="sldNum" sz="quarter" idx="5"/>
          </p:nvPr>
        </p:nvSpPr>
        <p:spPr/>
        <p:txBody>
          <a:bodyPr/>
          <a:lstStyle/>
          <a:p>
            <a:fld id="{037C2873-EBE5-CF42-9E30-7832FC02D1D9}" type="slidenum">
              <a:rPr lang="en-GB" smtClean="0"/>
              <a:t>11</a:t>
            </a:fld>
            <a:endParaRPr lang="en-GB"/>
          </a:p>
        </p:txBody>
      </p:sp>
    </p:spTree>
    <p:extLst>
      <p:ext uri="{BB962C8B-B14F-4D97-AF65-F5344CB8AC3E}">
        <p14:creationId xmlns:p14="http://schemas.microsoft.com/office/powerpoint/2010/main" val="17192823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8722"/>
            <a:ext cx="5438140" cy="4542982"/>
          </a:xfrm>
        </p:spPr>
        <p:txBody>
          <a:bodyPr/>
          <a:lstStyle/>
          <a:p>
            <a:r>
              <a:rPr lang="en-GB" dirty="0"/>
              <a:t>Critics of CSD have long pointed out that, although observed in animal studies, CSD has not been consistently observed using electroencephalograms (EEG) in humans with migraine.</a:t>
            </a:r>
            <a:r>
              <a:rPr lang="en-GB" baseline="30000" dirty="0"/>
              <a:t>[Charles &amp; Brennan, 2010]</a:t>
            </a:r>
            <a:r>
              <a:rPr lang="en-GB" dirty="0"/>
              <a:t> Furthermore, CSD would be expected to have quite profound effects on cognitive functioning – effects that are not universally observed in migraine.</a:t>
            </a:r>
            <a:r>
              <a:rPr lang="en-GB" baseline="30000" dirty="0"/>
              <a:t>[Charles &amp; Brennan, 2010]</a:t>
            </a:r>
            <a:r>
              <a:rPr lang="en-GB" dirty="0"/>
              <a:t> Taken together, it is argued that migraine may involve cortical waves that are related to the CSD observed in animal models, but also that different types of cortical waves may propagate a signal through the cortex: so-called ‘astrocyte waves’.</a:t>
            </a:r>
            <a:r>
              <a:rPr lang="en-GB" baseline="30000" dirty="0"/>
              <a:t>[Charles &amp; Brennan, 2010]</a:t>
            </a:r>
            <a:endParaRPr lang="en-GB" dirty="0"/>
          </a:p>
          <a:p>
            <a:endParaRPr lang="en-GB" dirty="0"/>
          </a:p>
          <a:p>
            <a:r>
              <a:rPr lang="en-GB" dirty="0"/>
              <a:t>Reference:</a:t>
            </a:r>
          </a:p>
          <a:p>
            <a:pPr>
              <a:defRPr/>
            </a:pPr>
            <a:r>
              <a:rPr lang="en-GB" dirty="0"/>
              <a:t>Charles A, Brennan KC. The neurobiology of migraine. </a:t>
            </a:r>
            <a:r>
              <a:rPr lang="en-GB" dirty="0" err="1"/>
              <a:t>Handb</a:t>
            </a:r>
            <a:r>
              <a:rPr lang="en-GB" dirty="0"/>
              <a:t> Clin </a:t>
            </a:r>
            <a:r>
              <a:rPr lang="en-GB" dirty="0" err="1"/>
              <a:t>Neurol</a:t>
            </a:r>
            <a:r>
              <a:rPr lang="en-GB" dirty="0"/>
              <a:t> 2010; 97: 99–108.</a:t>
            </a:r>
          </a:p>
          <a:p>
            <a:pPr>
              <a:defRPr/>
            </a:pPr>
            <a:endParaRPr lang="en-GB" dirty="0"/>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Other references used on slide:</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Charles A, Brennan KC. Cortical spreading depression – new insights and persistent questions. Cephalalgia 2009; 29 (10): 1115–1124.</a:t>
            </a:r>
          </a:p>
          <a:p>
            <a:pPr lvl="0"/>
            <a:r>
              <a:rPr lang="en-GB" dirty="0"/>
              <a:t>Close LN, </a:t>
            </a:r>
            <a:r>
              <a:rPr lang="en-GB" dirty="0" err="1"/>
              <a:t>Eftekhari</a:t>
            </a:r>
            <a:r>
              <a:rPr lang="en-GB" dirty="0"/>
              <a:t> S, Wang M, et al. Cortical spreading depression as a site of origin for migraine: role of CGRP. Cephalalgia 2019; 39 (3): 428–434.</a:t>
            </a:r>
          </a:p>
          <a:p>
            <a:pPr lvl="0"/>
            <a:r>
              <a:rPr lang="en-GB" dirty="0"/>
              <a:t>Lashley KS. </a:t>
            </a:r>
            <a:r>
              <a:rPr lang="en-US" dirty="0"/>
              <a:t>Patterns of cerebral integration indicated by the scotomas of migraine. </a:t>
            </a:r>
            <a:r>
              <a:rPr lang="en-GB" dirty="0"/>
              <a:t>Arch </a:t>
            </a:r>
            <a:r>
              <a:rPr lang="en-GB" dirty="0" err="1"/>
              <a:t>NeurPsych</a:t>
            </a:r>
            <a:r>
              <a:rPr lang="en-GB" dirty="0"/>
              <a:t> 1941; 46 (2): 331–339. </a:t>
            </a:r>
          </a:p>
          <a:p>
            <a:pPr lvl="0"/>
            <a:r>
              <a:rPr lang="en-US" dirty="0" err="1"/>
              <a:t>Leão</a:t>
            </a:r>
            <a:r>
              <a:rPr lang="en-US" dirty="0"/>
              <a:t> AAP. Spreading depression of activity in the cerebral cortex. J </a:t>
            </a:r>
            <a:r>
              <a:rPr lang="en-US" dirty="0" err="1"/>
              <a:t>Neurophysiol</a:t>
            </a:r>
            <a:r>
              <a:rPr lang="en-US" dirty="0"/>
              <a:t> 1944; 7 (6): 359–390.</a:t>
            </a:r>
          </a:p>
          <a:p>
            <a:pPr lvl="0"/>
            <a:r>
              <a:rPr lang="en-GB" dirty="0"/>
              <a:t>McComas AJ, Upton ARM. Cortical spreading depression in migraine – time to reconsider? </a:t>
            </a:r>
            <a:r>
              <a:rPr lang="en-GB" dirty="0" err="1"/>
              <a:t>Arq</a:t>
            </a:r>
            <a:r>
              <a:rPr lang="en-GB" dirty="0"/>
              <a:t> </a:t>
            </a:r>
            <a:r>
              <a:rPr lang="en-GB" dirty="0" err="1"/>
              <a:t>Neuropsiquiatr</a:t>
            </a:r>
            <a:r>
              <a:rPr lang="en-GB" dirty="0"/>
              <a:t> 2015; 73 (8): 714–721.</a:t>
            </a:r>
          </a:p>
          <a:p>
            <a:r>
              <a:rPr lang="en-GB" dirty="0" err="1"/>
              <a:t>Tolner</a:t>
            </a:r>
            <a:r>
              <a:rPr lang="en-GB" dirty="0"/>
              <a:t> EA, Chen SP, </a:t>
            </a:r>
            <a:r>
              <a:rPr lang="en-GB" dirty="0" err="1"/>
              <a:t>Eikermann-Haerter</a:t>
            </a:r>
            <a:r>
              <a:rPr lang="en-GB" dirty="0"/>
              <a:t> K. Current understanding of cortical structure and function in migraine. Cephalalgia 2019; 39 (13): 1683–1699.</a:t>
            </a:r>
          </a:p>
        </p:txBody>
      </p:sp>
      <p:sp>
        <p:nvSpPr>
          <p:cNvPr id="4" name="Slide Number Placeholder 3"/>
          <p:cNvSpPr>
            <a:spLocks noGrp="1"/>
          </p:cNvSpPr>
          <p:nvPr>
            <p:ph type="sldNum" sz="quarter" idx="5"/>
          </p:nvPr>
        </p:nvSpPr>
        <p:spPr/>
        <p:txBody>
          <a:bodyPr/>
          <a:lstStyle/>
          <a:p>
            <a:fld id="{037C2873-EBE5-CF42-9E30-7832FC02D1D9}" type="slidenum">
              <a:rPr lang="en-GB" smtClean="0"/>
              <a:t>12</a:t>
            </a:fld>
            <a:endParaRPr lang="en-GB"/>
          </a:p>
        </p:txBody>
      </p:sp>
    </p:spTree>
    <p:extLst>
      <p:ext uri="{BB962C8B-B14F-4D97-AF65-F5344CB8AC3E}">
        <p14:creationId xmlns:p14="http://schemas.microsoft.com/office/powerpoint/2010/main" val="2059084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seminal publication of Aristides </a:t>
            </a:r>
            <a:r>
              <a:rPr lang="en-US" dirty="0" err="1"/>
              <a:t>Leão</a:t>
            </a:r>
            <a:r>
              <a:rPr lang="en-US" dirty="0"/>
              <a:t> in 1944 reported the experimental ability to temporarily suppress electrical activity in an area of the brain (specifically, a rabbit brain), and this suppression then slowly spread into </a:t>
            </a:r>
            <a:r>
              <a:rPr lang="en-US" dirty="0" err="1"/>
              <a:t>neighbouring</a:t>
            </a:r>
            <a:r>
              <a:rPr lang="en-US" dirty="0"/>
              <a:t> areas.</a:t>
            </a:r>
            <a:r>
              <a:rPr lang="en-US" baseline="30000" dirty="0"/>
              <a:t>[</a:t>
            </a:r>
            <a:r>
              <a:rPr lang="en-US" baseline="30000" dirty="0" err="1"/>
              <a:t>Leão</a:t>
            </a:r>
            <a:r>
              <a:rPr lang="en-US" baseline="30000" dirty="0"/>
              <a:t>, 1944]</a:t>
            </a:r>
            <a:r>
              <a:rPr lang="en-US" dirty="0"/>
              <a:t> This spreading could be blocked by physical incision in the cortex.</a:t>
            </a:r>
            <a:r>
              <a:rPr lang="en-US" baseline="30000" dirty="0"/>
              <a:t>[</a:t>
            </a:r>
            <a:r>
              <a:rPr lang="en-US" baseline="30000" dirty="0" err="1"/>
              <a:t>Leão</a:t>
            </a:r>
            <a:r>
              <a:rPr lang="en-US" baseline="30000" dirty="0"/>
              <a:t>, 1944; McComas &amp; Upton, 2015]</a:t>
            </a:r>
            <a:r>
              <a:rPr lang="en-US" dirty="0"/>
              <a:t> Later experiments explored the phenomenon more thoroughly, linking this CSD with vascular changes, and showing that CSD could occur in more superficial layers of the cortex.</a:t>
            </a:r>
            <a:r>
              <a:rPr lang="en-US" baseline="30000" dirty="0"/>
              <a:t>[McComas &amp; Upton, 2015]</a:t>
            </a:r>
            <a:r>
              <a:rPr lang="en-US" dirty="0"/>
              <a:t> </a:t>
            </a:r>
            <a:endParaRPr lang="en-GB" dirty="0"/>
          </a:p>
          <a:p>
            <a:pPr marL="0" marR="0" lvl="0" indent="0" algn="l" defTabSz="914400" rtl="0" eaLnBrk="1" fontAlgn="auto" latinLnBrk="0" hangingPunct="1">
              <a:lnSpc>
                <a:spcPct val="100000"/>
              </a:lnSpc>
              <a:spcBef>
                <a:spcPts val="36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References:</a:t>
            </a:r>
          </a:p>
          <a:p>
            <a:pPr marL="0" marR="0" lvl="0" indent="0" algn="l" defTabSz="914400" rtl="0" eaLnBrk="1" fontAlgn="auto" latinLnBrk="0" hangingPunct="1">
              <a:lnSpc>
                <a:spcPct val="100000"/>
              </a:lnSpc>
              <a:spcBef>
                <a:spcPts val="360"/>
              </a:spcBef>
              <a:spcAft>
                <a:spcPts val="0"/>
              </a:spcAft>
              <a:buClrTx/>
              <a:buSzTx/>
              <a:buFontTx/>
              <a:buNone/>
              <a:tabLst/>
              <a:defRPr/>
            </a:pPr>
            <a:r>
              <a:rPr lang="en-US" dirty="0" err="1"/>
              <a:t>Leão</a:t>
            </a:r>
            <a:r>
              <a:rPr lang="en-US" dirty="0"/>
              <a:t> AAP. Spreading depression of activity in the cerebral cortex. J </a:t>
            </a:r>
            <a:r>
              <a:rPr lang="en-US" dirty="0" err="1"/>
              <a:t>Neurophysiol</a:t>
            </a:r>
            <a:r>
              <a:rPr lang="en-US" dirty="0"/>
              <a:t> 1944; 7 (6): 359–390.</a:t>
            </a:r>
          </a:p>
          <a:p>
            <a:r>
              <a:rPr lang="en-GB" dirty="0"/>
              <a:t>McComas AJ, Upton ARM. Cortical spreading depression in migraine – time to reconsider? </a:t>
            </a:r>
            <a:r>
              <a:rPr lang="en-GB" dirty="0" err="1"/>
              <a:t>Arq</a:t>
            </a:r>
            <a:r>
              <a:rPr lang="en-GB" dirty="0"/>
              <a:t> </a:t>
            </a:r>
            <a:r>
              <a:rPr lang="en-GB" dirty="0" err="1"/>
              <a:t>Neuropsiquiatr</a:t>
            </a:r>
            <a:r>
              <a:rPr lang="en-GB" dirty="0"/>
              <a:t> 2015; 73 (8): 714–721.</a:t>
            </a:r>
          </a:p>
          <a:p>
            <a:endParaRPr lang="en-GB" dirty="0"/>
          </a:p>
          <a:p>
            <a:r>
              <a:rPr lang="en-GB" dirty="0"/>
              <a:t>Other reference used on slide:</a:t>
            </a:r>
          </a:p>
          <a:p>
            <a:r>
              <a:rPr lang="en-GB" dirty="0"/>
              <a:t>Charles A, Brennan K. Cortical spreading depression – new insights and persistent questions. Cephalalgia 2009; 29 (10): 1115–1124.</a:t>
            </a:r>
          </a:p>
        </p:txBody>
      </p:sp>
      <p:sp>
        <p:nvSpPr>
          <p:cNvPr id="4" name="Slide Number Placeholder 3"/>
          <p:cNvSpPr>
            <a:spLocks noGrp="1"/>
          </p:cNvSpPr>
          <p:nvPr>
            <p:ph type="sldNum" sz="quarter" idx="5"/>
          </p:nvPr>
        </p:nvSpPr>
        <p:spPr/>
        <p:txBody>
          <a:bodyPr/>
          <a:lstStyle/>
          <a:p>
            <a:fld id="{037C2873-EBE5-CF42-9E30-7832FC02D1D9}" type="slidenum">
              <a:rPr lang="en-GB" smtClean="0"/>
              <a:t>13</a:t>
            </a:fld>
            <a:endParaRPr lang="en-GB"/>
          </a:p>
        </p:txBody>
      </p:sp>
    </p:spTree>
    <p:extLst>
      <p:ext uri="{BB962C8B-B14F-4D97-AF65-F5344CB8AC3E}">
        <p14:creationId xmlns:p14="http://schemas.microsoft.com/office/powerpoint/2010/main" val="1294069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8723"/>
            <a:ext cx="5438140" cy="3909864"/>
          </a:xfrm>
        </p:spPr>
        <p:txBody>
          <a:bodyPr/>
          <a:lstStyle/>
          <a:p>
            <a:r>
              <a:rPr lang="en-GB" dirty="0"/>
              <a:t>From the perspective of the patient, viewing migraine as a neural condition is potentially a good thing.</a:t>
            </a:r>
            <a:r>
              <a:rPr lang="en-GB" baseline="30000" dirty="0"/>
              <a:t>[</a:t>
            </a:r>
            <a:r>
              <a:rPr lang="en-GB" baseline="30000" dirty="0" err="1"/>
              <a:t>Goadsby</a:t>
            </a:r>
            <a:r>
              <a:rPr lang="en-GB" baseline="30000" dirty="0"/>
              <a:t>, 2009]</a:t>
            </a:r>
            <a:r>
              <a:rPr lang="en-GB" dirty="0"/>
              <a:t> The generation of vasoactive drugs that have been used in the treatment of migraine have the potential to cause vascular complications.</a:t>
            </a:r>
            <a:r>
              <a:rPr lang="en-GB" baseline="30000" dirty="0"/>
              <a:t>[</a:t>
            </a:r>
            <a:r>
              <a:rPr lang="en-GB" baseline="30000" dirty="0" err="1"/>
              <a:t>Goadsby</a:t>
            </a:r>
            <a:r>
              <a:rPr lang="en-GB" baseline="30000" dirty="0"/>
              <a:t>, 2009]</a:t>
            </a:r>
            <a:r>
              <a:rPr lang="en-GB" dirty="0"/>
              <a:t> Triptans, for example, carry prescribing precautions for individuals at risk of heart disease, who have cerebrovascular complications, or who have high blood pressure.</a:t>
            </a:r>
            <a:r>
              <a:rPr lang="en-GB" baseline="30000" dirty="0"/>
              <a:t>[</a:t>
            </a:r>
            <a:r>
              <a:rPr lang="en-GB" baseline="30000" dirty="0" err="1"/>
              <a:t>Imigran</a:t>
            </a:r>
            <a:r>
              <a:rPr lang="en-GB" baseline="30000" dirty="0"/>
              <a:t> </a:t>
            </a:r>
            <a:r>
              <a:rPr lang="en-GB" baseline="30000" dirty="0" err="1"/>
              <a:t>SPC</a:t>
            </a:r>
            <a:r>
              <a:rPr lang="en-GB" baseline="30000" dirty="0"/>
              <a:t>, 2019]</a:t>
            </a:r>
            <a:r>
              <a:rPr lang="en-GB" dirty="0"/>
              <a:t> Targeting the neurological processes underlying migraine, therefore, might lead to therapeutic options unhindered by vascular contraindications.</a:t>
            </a:r>
            <a:r>
              <a:rPr lang="en-GB" baseline="30000" dirty="0"/>
              <a:t>[</a:t>
            </a:r>
            <a:r>
              <a:rPr lang="en-GB" baseline="30000" dirty="0" err="1"/>
              <a:t>Goadsby</a:t>
            </a:r>
            <a:r>
              <a:rPr lang="en-GB" baseline="30000" dirty="0"/>
              <a:t>, 2009]</a:t>
            </a:r>
            <a:r>
              <a:rPr lang="en-GB" dirty="0"/>
              <a:t> </a:t>
            </a:r>
          </a:p>
          <a:p>
            <a:endParaRPr lang="en-GB" dirty="0"/>
          </a:p>
          <a:p>
            <a:r>
              <a:rPr lang="en-GB" dirty="0"/>
              <a:t>References:</a:t>
            </a:r>
          </a:p>
          <a:p>
            <a:r>
              <a:rPr lang="en-US" dirty="0" err="1"/>
              <a:t>Goadsby</a:t>
            </a:r>
            <a:r>
              <a:rPr lang="en-US" dirty="0"/>
              <a:t> PJ.</a:t>
            </a:r>
            <a:r>
              <a:rPr lang="en-GB" dirty="0"/>
              <a:t> </a:t>
            </a:r>
            <a:r>
              <a:rPr lang="en-US" dirty="0"/>
              <a:t>The vascular theory of migraine – a great story wrecked by the facts. Brain 2009; 132 (Pt 1): 6</a:t>
            </a:r>
            <a:r>
              <a:rPr lang="en-GB" dirty="0"/>
              <a:t>–</a:t>
            </a:r>
            <a:r>
              <a:rPr lang="en-US" dirty="0"/>
              <a:t>7.</a:t>
            </a:r>
          </a:p>
          <a:p>
            <a:r>
              <a:rPr lang="en-GB" dirty="0" err="1"/>
              <a:t>Imigran</a:t>
            </a:r>
            <a:r>
              <a:rPr lang="en-GB" dirty="0"/>
              <a:t> Radis 100 mg tablets. Summary of product characteristics. GlaxoSmithKline UK, October 2019. </a:t>
            </a:r>
          </a:p>
          <a:p>
            <a:endParaRPr lang="en-GB" dirty="0"/>
          </a:p>
          <a:p>
            <a:r>
              <a:rPr lang="en-GB" dirty="0"/>
              <a:t>Other references used on slide:</a:t>
            </a:r>
          </a:p>
          <a:p>
            <a:r>
              <a:rPr lang="en-GB" dirty="0"/>
              <a:t>Burstein R, </a:t>
            </a:r>
            <a:r>
              <a:rPr lang="en-GB" dirty="0" err="1"/>
              <a:t>Noseda</a:t>
            </a:r>
            <a:r>
              <a:rPr lang="en-GB" dirty="0"/>
              <a:t> R, </a:t>
            </a:r>
            <a:r>
              <a:rPr lang="en-GB" dirty="0" err="1"/>
              <a:t>Borsook</a:t>
            </a:r>
            <a:r>
              <a:rPr lang="en-GB" dirty="0"/>
              <a:t> D. Migraine: multiple processes, complex pathophysiology. J </a:t>
            </a:r>
            <a:r>
              <a:rPr lang="en-GB" dirty="0" err="1"/>
              <a:t>Neurosci</a:t>
            </a:r>
            <a:r>
              <a:rPr lang="en-GB" dirty="0"/>
              <a:t> 2015; 35 (17): 6619–6629.</a:t>
            </a:r>
          </a:p>
          <a:p>
            <a:r>
              <a:rPr lang="en-GB" dirty="0" err="1"/>
              <a:t>Goadsby</a:t>
            </a:r>
            <a:r>
              <a:rPr lang="en-GB" dirty="0"/>
              <a:t> PJ, Holland PR, Martins-Oliveira M, et al. Pathophysiology of migraine: a disorder of sensory processing. </a:t>
            </a:r>
            <a:r>
              <a:rPr lang="en-GB" dirty="0" err="1"/>
              <a:t>Physiol</a:t>
            </a:r>
            <a:r>
              <a:rPr lang="en-GB" dirty="0"/>
              <a:t> Rev 2017; 97 (2): 553–622.</a:t>
            </a:r>
          </a:p>
          <a:p>
            <a:r>
              <a:rPr lang="en-GB" dirty="0" err="1"/>
              <a:t>Schytz</a:t>
            </a:r>
            <a:r>
              <a:rPr lang="en-GB" dirty="0"/>
              <a:t> </a:t>
            </a:r>
            <a:r>
              <a:rPr lang="en-GB" dirty="0" err="1"/>
              <a:t>HW</a:t>
            </a:r>
            <a:r>
              <a:rPr lang="en-GB" dirty="0"/>
              <a:t>, Birk S, Wienecke T, et al. PACAP38 induces migraine-like attacks in patients with migraine without aura. Brain 2009; 132 (Pt 1): 16–25.</a:t>
            </a:r>
          </a:p>
        </p:txBody>
      </p:sp>
      <p:sp>
        <p:nvSpPr>
          <p:cNvPr id="4" name="Slide Number Placeholder 3"/>
          <p:cNvSpPr>
            <a:spLocks noGrp="1"/>
          </p:cNvSpPr>
          <p:nvPr>
            <p:ph type="sldNum" sz="quarter" idx="5"/>
          </p:nvPr>
        </p:nvSpPr>
        <p:spPr/>
        <p:txBody>
          <a:bodyPr/>
          <a:lstStyle/>
          <a:p>
            <a:fld id="{037C2873-EBE5-CF42-9E30-7832FC02D1D9}" type="slidenum">
              <a:rPr lang="en-GB" smtClean="0"/>
              <a:t>14</a:t>
            </a:fld>
            <a:endParaRPr lang="en-GB"/>
          </a:p>
        </p:txBody>
      </p:sp>
    </p:spTree>
    <p:extLst>
      <p:ext uri="{BB962C8B-B14F-4D97-AF65-F5344CB8AC3E}">
        <p14:creationId xmlns:p14="http://schemas.microsoft.com/office/powerpoint/2010/main" val="1573331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of the first therapies for migraine – an ergot alkaloid – works by vasoconstriction; this led to attempts to unravel the pathology of migraine by focussing on the vasculature.</a:t>
            </a:r>
            <a:r>
              <a:rPr lang="en-GB" baseline="30000" dirty="0"/>
              <a:t>[Mason &amp; Russo, 2018; Charles &amp; Brennan, 2010]</a:t>
            </a:r>
            <a:r>
              <a:rPr lang="en-GB" dirty="0"/>
              <a:t> However, although vascular changes do occur during a migraine, it is not yet clear to what extent these changes cause, or are a result of, the migraine pathology and the resulting pain.</a:t>
            </a:r>
            <a:r>
              <a:rPr lang="en-GB" baseline="30000" dirty="0"/>
              <a:t>[Mason &amp; Russo, 2018]</a:t>
            </a:r>
            <a:endParaRPr lang="en-GB" dirty="0"/>
          </a:p>
          <a:p>
            <a:endParaRPr lang="en-GB" dirty="0"/>
          </a:p>
          <a:p>
            <a:r>
              <a:rPr lang="en-GB" dirty="0"/>
              <a:t>References:</a:t>
            </a:r>
          </a:p>
          <a:p>
            <a:r>
              <a:rPr lang="en-GB" dirty="0"/>
              <a:t>Charles A, Brennan KC. The neurobiology of migraine. </a:t>
            </a:r>
            <a:r>
              <a:rPr lang="en-GB" dirty="0" err="1"/>
              <a:t>Handb</a:t>
            </a:r>
            <a:r>
              <a:rPr lang="en-GB" dirty="0"/>
              <a:t> Clin </a:t>
            </a:r>
            <a:r>
              <a:rPr lang="en-GB" dirty="0" err="1"/>
              <a:t>Neurol</a:t>
            </a:r>
            <a:r>
              <a:rPr lang="en-GB" dirty="0"/>
              <a:t> 2010; 97: 99–108.</a:t>
            </a:r>
          </a:p>
          <a:p>
            <a:r>
              <a:rPr lang="en-GB" dirty="0"/>
              <a:t>Mason BN, Russo AF. Vascular contributions to migraine: time to revisit? Front Cell </a:t>
            </a:r>
            <a:r>
              <a:rPr lang="en-GB" dirty="0" err="1"/>
              <a:t>Neurosci</a:t>
            </a:r>
            <a:r>
              <a:rPr lang="en-GB" dirty="0"/>
              <a:t> 2018; 12: 233.</a:t>
            </a:r>
          </a:p>
          <a:p>
            <a:endParaRPr lang="en-GB" dirty="0"/>
          </a:p>
          <a:p>
            <a:r>
              <a:rPr lang="en-GB" dirty="0"/>
              <a:t>Other reference used on slide:</a:t>
            </a:r>
          </a:p>
          <a:p>
            <a:r>
              <a:rPr lang="en-GB" dirty="0"/>
              <a:t>Olesen J, Friberg L, Olsen TS, et al. Timing and topography of cerebral blood flow, aura, and headache during migraine attacks. Ann </a:t>
            </a:r>
            <a:r>
              <a:rPr lang="en-GB" dirty="0" err="1"/>
              <a:t>Neurol</a:t>
            </a:r>
            <a:r>
              <a:rPr lang="en-GB" dirty="0"/>
              <a:t> 1990; 28 (6): 791–798. </a:t>
            </a:r>
            <a:endParaRPr lang="en-GB" dirty="0">
              <a:highlight>
                <a:srgbClr val="FFFF00"/>
              </a:highlight>
            </a:endParaRPr>
          </a:p>
        </p:txBody>
      </p:sp>
      <p:sp>
        <p:nvSpPr>
          <p:cNvPr id="4" name="Slide Number Placeholder 3"/>
          <p:cNvSpPr>
            <a:spLocks noGrp="1"/>
          </p:cNvSpPr>
          <p:nvPr>
            <p:ph type="sldNum" sz="quarter" idx="5"/>
          </p:nvPr>
        </p:nvSpPr>
        <p:spPr/>
        <p:txBody>
          <a:bodyPr/>
          <a:lstStyle/>
          <a:p>
            <a:fld id="{037C2873-EBE5-CF42-9E30-7832FC02D1D9}" type="slidenum">
              <a:rPr lang="en-GB" smtClean="0"/>
              <a:t>15</a:t>
            </a:fld>
            <a:endParaRPr lang="en-GB"/>
          </a:p>
        </p:txBody>
      </p:sp>
    </p:spTree>
    <p:extLst>
      <p:ext uri="{BB962C8B-B14F-4D97-AF65-F5344CB8AC3E}">
        <p14:creationId xmlns:p14="http://schemas.microsoft.com/office/powerpoint/2010/main" val="1429647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has been argued that the therapeutic value of some vasoactive chemicals to treat migraine symptoms, and the fact that other vasoactive chemicals can cause migraine, means that vascular contributions to the pathology of migraine are more than peripheral.</a:t>
            </a:r>
            <a:r>
              <a:rPr lang="en-GB" baseline="30000" dirty="0"/>
              <a:t>[Mason &amp; Russo, 2018]</a:t>
            </a:r>
            <a:r>
              <a:rPr lang="en-GB" dirty="0"/>
              <a:t> Indeed, whether or not the model outlined on the slide stands up against the new advances in migraine research, understanding the communication between blood vessels, neurons, and immune cells is important to fully comprehend migraine pathogenesis.</a:t>
            </a:r>
            <a:r>
              <a:rPr lang="en-GB" baseline="30000" dirty="0"/>
              <a:t>[Mason &amp; Russo, 2018]</a:t>
            </a:r>
            <a:endParaRPr lang="en-GB" dirty="0"/>
          </a:p>
          <a:p>
            <a:endParaRPr lang="en-GB" dirty="0"/>
          </a:p>
          <a:p>
            <a:r>
              <a:rPr lang="en-GB" dirty="0"/>
              <a:t>Reference:</a:t>
            </a:r>
          </a:p>
          <a:p>
            <a:r>
              <a:rPr lang="en-GB" dirty="0"/>
              <a:t>Mason BN, Russo AF. Vascular contributions to migraine: time to revisit? Front Cell </a:t>
            </a:r>
            <a:r>
              <a:rPr lang="en-GB" dirty="0" err="1"/>
              <a:t>Neurosci</a:t>
            </a:r>
            <a:r>
              <a:rPr lang="en-GB" dirty="0"/>
              <a:t> 2018; 12: 233.</a:t>
            </a:r>
          </a:p>
        </p:txBody>
      </p:sp>
      <p:sp>
        <p:nvSpPr>
          <p:cNvPr id="4" name="Slide Number Placeholder 3"/>
          <p:cNvSpPr>
            <a:spLocks noGrp="1"/>
          </p:cNvSpPr>
          <p:nvPr>
            <p:ph type="sldNum" sz="quarter" idx="5"/>
          </p:nvPr>
        </p:nvSpPr>
        <p:spPr/>
        <p:txBody>
          <a:bodyPr/>
          <a:lstStyle/>
          <a:p>
            <a:fld id="{037C2873-EBE5-CF42-9E30-7832FC02D1D9}" type="slidenum">
              <a:rPr lang="en-GB" smtClean="0"/>
              <a:t>16</a:t>
            </a:fld>
            <a:endParaRPr lang="en-GB"/>
          </a:p>
        </p:txBody>
      </p:sp>
    </p:spTree>
    <p:extLst>
      <p:ext uri="{BB962C8B-B14F-4D97-AF65-F5344CB8AC3E}">
        <p14:creationId xmlns:p14="http://schemas.microsoft.com/office/powerpoint/2010/main" val="36306173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Migraine has not classically been considered an inflammatory condition, perhaps because, other than pain, migraine is not obviously associated with signs of inflammation (redness, heat, and swelling).</a:t>
            </a:r>
            <a:r>
              <a:rPr lang="en-GB" baseline="30000" dirty="0"/>
              <a:t>[</a:t>
            </a:r>
            <a:r>
              <a:rPr lang="en-GB" baseline="30000" dirty="0" err="1"/>
              <a:t>Waeber</a:t>
            </a:r>
            <a:r>
              <a:rPr lang="en-GB" baseline="30000" dirty="0"/>
              <a:t> &amp; Moskowitz, 2005]</a:t>
            </a:r>
            <a:r>
              <a:rPr lang="en-GB" dirty="0"/>
              <a:t> A question that immediately arises, then, is how to define neurogenic inflammation. Neurogenic inflammation is usually considered a phenomenon of vasodilation and of increased vascular permeability, caused by the interaction of neuropeptide mediators and proinflammatory chemicals.</a:t>
            </a:r>
            <a:r>
              <a:rPr lang="en-GB" baseline="30000" dirty="0"/>
              <a:t>[Malhotra, 2016]</a:t>
            </a:r>
            <a:r>
              <a:rPr lang="en-GB" dirty="0"/>
              <a:t> Examples of neuropeptides that can promote neuroinflammation are CGRP, and substance P.</a:t>
            </a:r>
            <a:r>
              <a:rPr lang="en-GB" baseline="30000" dirty="0"/>
              <a:t>[Malhotra, 2016]</a:t>
            </a:r>
            <a:endParaRPr lang="en-GB" dirty="0"/>
          </a:p>
          <a:p>
            <a:endParaRPr lang="en-GB" dirty="0"/>
          </a:p>
          <a:p>
            <a:r>
              <a:rPr lang="en-GB" dirty="0"/>
              <a:t>References:</a:t>
            </a:r>
          </a:p>
          <a:p>
            <a:r>
              <a:rPr lang="en-GB" dirty="0"/>
              <a:t>Malhotra R. Understanding migraine: potential role of neurogenic inflammation. Ann Indian </a:t>
            </a:r>
            <a:r>
              <a:rPr lang="en-GB" dirty="0" err="1"/>
              <a:t>Acad</a:t>
            </a:r>
            <a:r>
              <a:rPr lang="en-GB" dirty="0"/>
              <a:t> </a:t>
            </a:r>
            <a:r>
              <a:rPr lang="en-GB" dirty="0" err="1"/>
              <a:t>Neurol</a:t>
            </a:r>
            <a:r>
              <a:rPr lang="en-GB" dirty="0"/>
              <a:t> 2016; 19 (2): 175–182.</a:t>
            </a:r>
          </a:p>
          <a:p>
            <a:r>
              <a:rPr lang="en-US" dirty="0" err="1"/>
              <a:t>Waeber</a:t>
            </a:r>
            <a:r>
              <a:rPr lang="en-US" dirty="0"/>
              <a:t> C, Moskowitz</a:t>
            </a:r>
            <a:r>
              <a:rPr lang="en-GB" dirty="0"/>
              <a:t> MA. </a:t>
            </a:r>
            <a:r>
              <a:rPr lang="en-US" dirty="0"/>
              <a:t>Migraine as an inflammatory disorder. Neurology 2005; 64 (10 Suppl. 2): S9–S15.</a:t>
            </a:r>
          </a:p>
          <a:p>
            <a:endParaRPr lang="en-US" dirty="0"/>
          </a:p>
          <a:p>
            <a:r>
              <a:rPr lang="en-US" dirty="0"/>
              <a:t>Other references used on slide:</a:t>
            </a:r>
          </a:p>
          <a:p>
            <a:r>
              <a:rPr lang="en-GB" dirty="0"/>
              <a:t>Charles A, Brennan KC. The neurobiology of migraine. </a:t>
            </a:r>
            <a:r>
              <a:rPr lang="en-GB" dirty="0" err="1"/>
              <a:t>Handb</a:t>
            </a:r>
            <a:r>
              <a:rPr lang="en-GB" dirty="0"/>
              <a:t> Clin </a:t>
            </a:r>
            <a:r>
              <a:rPr lang="en-GB" dirty="0" err="1"/>
              <a:t>Neurol</a:t>
            </a:r>
            <a:r>
              <a:rPr lang="en-GB" dirty="0"/>
              <a:t> 2010; 97: 99–108.</a:t>
            </a:r>
          </a:p>
          <a:p>
            <a:r>
              <a:rPr lang="en-GB" dirty="0" err="1"/>
              <a:t>Edvinsson</a:t>
            </a:r>
            <a:r>
              <a:rPr lang="en-GB" dirty="0"/>
              <a:t> L, </a:t>
            </a:r>
            <a:r>
              <a:rPr lang="en-GB" dirty="0" err="1"/>
              <a:t>Haanes</a:t>
            </a:r>
            <a:r>
              <a:rPr lang="en-GB" dirty="0"/>
              <a:t> KA, </a:t>
            </a:r>
            <a:r>
              <a:rPr lang="en-GB" dirty="0" err="1"/>
              <a:t>Warfvinge</a:t>
            </a:r>
            <a:r>
              <a:rPr lang="en-GB" dirty="0"/>
              <a:t> K. Does inflammation have a role in migraine? Nat Rev </a:t>
            </a:r>
            <a:r>
              <a:rPr lang="en-GB" dirty="0" err="1"/>
              <a:t>Neurol</a:t>
            </a:r>
            <a:r>
              <a:rPr lang="en-GB" dirty="0"/>
              <a:t> 2019; 15 (8): 483–490. </a:t>
            </a:r>
          </a:p>
          <a:p>
            <a:r>
              <a:rPr lang="en-GB" dirty="0" err="1"/>
              <a:t>Vanmolkot</a:t>
            </a:r>
            <a:r>
              <a:rPr lang="en-GB" dirty="0"/>
              <a:t> </a:t>
            </a:r>
            <a:r>
              <a:rPr lang="en-GB" dirty="0" err="1"/>
              <a:t>KRJ</a:t>
            </a:r>
            <a:r>
              <a:rPr lang="en-GB" dirty="0"/>
              <a:t>, Kors EE, Turk U, et al. Two </a:t>
            </a:r>
            <a:r>
              <a:rPr lang="en-GB" i="1" dirty="0"/>
              <a:t>de novo </a:t>
            </a:r>
            <a:r>
              <a:rPr lang="en-GB" dirty="0"/>
              <a:t>mutations in the Na, K-ATPase gene </a:t>
            </a:r>
            <a:r>
              <a:rPr lang="en-GB" i="1" dirty="0"/>
              <a:t>ATP1A2</a:t>
            </a:r>
            <a:r>
              <a:rPr lang="en-GB" dirty="0"/>
              <a:t> associated with pure familial hemiplegic migraine. Eur J Hum Genet 2006; 14 (5): 555–560. </a:t>
            </a:r>
            <a:endParaRPr lang="en-US" dirty="0"/>
          </a:p>
        </p:txBody>
      </p:sp>
      <p:sp>
        <p:nvSpPr>
          <p:cNvPr id="4" name="Slide Number Placeholder 3"/>
          <p:cNvSpPr>
            <a:spLocks noGrp="1"/>
          </p:cNvSpPr>
          <p:nvPr>
            <p:ph type="sldNum" sz="quarter" idx="5"/>
          </p:nvPr>
        </p:nvSpPr>
        <p:spPr/>
        <p:txBody>
          <a:bodyPr/>
          <a:lstStyle/>
          <a:p>
            <a:fld id="{037C2873-EBE5-CF42-9E30-7832FC02D1D9}" type="slidenum">
              <a:rPr lang="en-GB" smtClean="0"/>
              <a:t>17</a:t>
            </a:fld>
            <a:endParaRPr lang="en-GB"/>
          </a:p>
        </p:txBody>
      </p:sp>
    </p:spTree>
    <p:extLst>
      <p:ext uri="{BB962C8B-B14F-4D97-AF65-F5344CB8AC3E}">
        <p14:creationId xmlns:p14="http://schemas.microsoft.com/office/powerpoint/2010/main" val="1680434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8722"/>
            <a:ext cx="5438140" cy="3909467"/>
          </a:xfrm>
        </p:spPr>
        <p:txBody>
          <a:bodyPr/>
          <a:lstStyle/>
          <a:p>
            <a:r>
              <a:rPr lang="en-GB" dirty="0"/>
              <a:t>The </a:t>
            </a:r>
            <a:r>
              <a:rPr lang="en-GB" i="1" dirty="0" err="1"/>
              <a:t>CALCI</a:t>
            </a:r>
            <a:r>
              <a:rPr lang="en-GB" dirty="0"/>
              <a:t> gene encodes several different proteins.</a:t>
            </a:r>
            <a:r>
              <a:rPr lang="en-GB" baseline="30000" dirty="0"/>
              <a:t>[Russell et al., 2014]</a:t>
            </a:r>
            <a:r>
              <a:rPr lang="en-GB" dirty="0"/>
              <a:t> This is achieved by alternative splicing, whereby certain portions of the code are removed from the RNA transcript that is used to produce a protein.</a:t>
            </a:r>
            <a:r>
              <a:rPr lang="en-GB" baseline="30000" dirty="0"/>
              <a:t>[Russell et al., 2014]</a:t>
            </a:r>
            <a:r>
              <a:rPr lang="en-GB" dirty="0"/>
              <a:t> In the case of </a:t>
            </a:r>
            <a:r>
              <a:rPr lang="en-GB" i="1" dirty="0" err="1"/>
              <a:t>CALCI</a:t>
            </a:r>
            <a:r>
              <a:rPr lang="en-GB" dirty="0"/>
              <a:t>, splicing differs between tissue types – in the thyroid, the fourth exon is included in the final transcript, whereas in the nervous system (the peripheral and central nervous system) the fifth and sixth exons are included but the fourth is not.</a:t>
            </a:r>
            <a:r>
              <a:rPr lang="en-GB" baseline="30000" dirty="0"/>
              <a:t>[Russell et al., 2014]</a:t>
            </a:r>
            <a:r>
              <a:rPr lang="en-GB" dirty="0"/>
              <a:t> In the thyroid, inclusion of the fourth exon leads to production of the calcitonin protein.</a:t>
            </a:r>
            <a:r>
              <a:rPr lang="en-GB" baseline="30000" dirty="0"/>
              <a:t>[Russell et al., 2014]</a:t>
            </a:r>
            <a:r>
              <a:rPr lang="en-GB" dirty="0"/>
              <a:t> In the nervous system, inclusion of the fifth and sixth exons leads to production of a 121-amino acid pre-product, that is then cleaved by post-translational processes to produce the mature, 37-amino acid CGRP protein.</a:t>
            </a:r>
            <a:r>
              <a:rPr lang="en-GB" baseline="30000" dirty="0"/>
              <a:t>[Russell et al., 2014]</a:t>
            </a:r>
            <a:r>
              <a:rPr lang="en-GB" dirty="0"/>
              <a:t> However, the mechanism that controls this alternative splicing process is not entirely clear.</a:t>
            </a:r>
            <a:r>
              <a:rPr lang="en-GB" baseline="30000" dirty="0"/>
              <a:t>[Russell et al., 2014]</a:t>
            </a:r>
            <a:endParaRPr lang="en-GB" dirty="0"/>
          </a:p>
          <a:p>
            <a:endParaRPr lang="en-GB" dirty="0"/>
          </a:p>
          <a:p>
            <a:r>
              <a:rPr lang="en-GB" dirty="0"/>
              <a:t>Reference:</a:t>
            </a:r>
          </a:p>
          <a:p>
            <a:pPr lvl="0"/>
            <a:r>
              <a:rPr lang="en-GB" dirty="0"/>
              <a:t>Russell FA, King R, </a:t>
            </a:r>
            <a:r>
              <a:rPr lang="en-GB" dirty="0" err="1"/>
              <a:t>Smillie</a:t>
            </a:r>
            <a:r>
              <a:rPr lang="en-GB" dirty="0"/>
              <a:t> </a:t>
            </a:r>
            <a:r>
              <a:rPr lang="en-GB" dirty="0" err="1"/>
              <a:t>SJ</a:t>
            </a:r>
            <a:r>
              <a:rPr lang="en-GB" dirty="0"/>
              <a:t>, et al. Calcitonin gene-related peptide: physiology and pathophysiology. </a:t>
            </a:r>
            <a:r>
              <a:rPr lang="en-GB" dirty="0" err="1"/>
              <a:t>Physiol</a:t>
            </a:r>
            <a:r>
              <a:rPr lang="en-GB" dirty="0"/>
              <a:t> Rev 2014; 94 (4): 1099–1142. </a:t>
            </a:r>
          </a:p>
          <a:p>
            <a:pPr lvl="0"/>
            <a:endParaRPr lang="en-GB" dirty="0"/>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Other references used on slide:</a:t>
            </a:r>
          </a:p>
          <a:p>
            <a:r>
              <a:rPr lang="en-GB" dirty="0"/>
              <a:t>CGRP Forum website. https://www.cgrpforum.org. Accessed Jan 2020.</a:t>
            </a:r>
          </a:p>
          <a:p>
            <a:r>
              <a:rPr lang="en-GB" dirty="0" err="1"/>
              <a:t>GeneCards</a:t>
            </a:r>
            <a:r>
              <a:rPr lang="en-GB" dirty="0"/>
              <a:t> website. https://www.genecards.org. Accessed Jan 2020.</a:t>
            </a:r>
          </a:p>
          <a:p>
            <a:r>
              <a:rPr lang="en-GB" dirty="0"/>
              <a:t>Walker CS, Hay DL. CGRP in the trigeminovascular system: a role for CGRP, adrenomedullin and amylin receptors? Br J </a:t>
            </a:r>
            <a:r>
              <a:rPr lang="en-GB" dirty="0" err="1"/>
              <a:t>Pharmacol</a:t>
            </a:r>
            <a:r>
              <a:rPr lang="en-GB" dirty="0"/>
              <a:t> 2013; 170 (7): 1293–1307.</a:t>
            </a:r>
          </a:p>
        </p:txBody>
      </p:sp>
      <p:sp>
        <p:nvSpPr>
          <p:cNvPr id="4" name="Slide Number Placeholder 3"/>
          <p:cNvSpPr>
            <a:spLocks noGrp="1"/>
          </p:cNvSpPr>
          <p:nvPr>
            <p:ph type="sldNum" sz="quarter" idx="5"/>
          </p:nvPr>
        </p:nvSpPr>
        <p:spPr/>
        <p:txBody>
          <a:bodyPr/>
          <a:lstStyle/>
          <a:p>
            <a:fld id="{037C2873-EBE5-CF42-9E30-7832FC02D1D9}" type="slidenum">
              <a:rPr lang="en-GB" smtClean="0"/>
              <a:t>18</a:t>
            </a:fld>
            <a:endParaRPr lang="en-GB"/>
          </a:p>
        </p:txBody>
      </p:sp>
    </p:spTree>
    <p:extLst>
      <p:ext uri="{BB962C8B-B14F-4D97-AF65-F5344CB8AC3E}">
        <p14:creationId xmlns:p14="http://schemas.microsoft.com/office/powerpoint/2010/main" val="1702605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8722"/>
            <a:ext cx="5438140" cy="4563622"/>
          </a:xfrm>
        </p:spPr>
        <p:txBody>
          <a:bodyPr/>
          <a:lstStyle/>
          <a:p>
            <a:r>
              <a:rPr lang="en-GB" dirty="0"/>
              <a:t>A series of seminal experiments showed that CGRP was released into the blood during the headache phase of a migraine – in people with and without aura.</a:t>
            </a:r>
            <a:r>
              <a:rPr lang="en-GB" baseline="30000" dirty="0"/>
              <a:t>[</a:t>
            </a:r>
            <a:r>
              <a:rPr lang="en-GB" baseline="30000" dirty="0" err="1"/>
              <a:t>Goadsby</a:t>
            </a:r>
            <a:r>
              <a:rPr lang="en-GB" baseline="30000" dirty="0"/>
              <a:t> et al., 1988; </a:t>
            </a:r>
            <a:r>
              <a:rPr lang="en-GB" baseline="30000" dirty="0" err="1"/>
              <a:t>Goadsby</a:t>
            </a:r>
            <a:r>
              <a:rPr lang="en-GB" baseline="30000" dirty="0"/>
              <a:t> et al., 1990]</a:t>
            </a:r>
            <a:r>
              <a:rPr lang="en-GB" dirty="0"/>
              <a:t> The levels of other peptides, e.g., substance P or neuropeptide Y, were unaltered.</a:t>
            </a:r>
            <a:r>
              <a:rPr lang="en-GB" baseline="30000" dirty="0"/>
              <a:t>[</a:t>
            </a:r>
            <a:r>
              <a:rPr lang="en-GB" baseline="30000" dirty="0" err="1"/>
              <a:t>Goadsby</a:t>
            </a:r>
            <a:r>
              <a:rPr lang="en-GB" baseline="30000" dirty="0"/>
              <a:t> et al., 1990]</a:t>
            </a:r>
            <a:r>
              <a:rPr lang="en-GB" dirty="0"/>
              <a:t> In other experiments, CGRP was shown to be a potent vasodilator, as shown on the slide.</a:t>
            </a:r>
            <a:r>
              <a:rPr lang="en-GB" baseline="30000" dirty="0"/>
              <a:t>[McCulloch et al., 1986]</a:t>
            </a:r>
            <a:r>
              <a:rPr lang="en-GB" dirty="0"/>
              <a:t> </a:t>
            </a:r>
          </a:p>
          <a:p>
            <a:r>
              <a:rPr lang="en-GB" dirty="0"/>
              <a:t>Taken together, this evidence pointed to a central role for CGRP in the pathology of migraine, which led to interest in CGRP as a therapeutic target for migraine.</a:t>
            </a:r>
          </a:p>
          <a:p>
            <a:endParaRPr lang="en-GB" dirty="0"/>
          </a:p>
          <a:p>
            <a:r>
              <a:rPr lang="en-GB" dirty="0"/>
              <a:t>References:</a:t>
            </a:r>
          </a:p>
          <a:p>
            <a:r>
              <a:rPr lang="en-US" dirty="0" err="1"/>
              <a:t>Goadsby</a:t>
            </a:r>
            <a:r>
              <a:rPr lang="en-US" dirty="0"/>
              <a:t> PJ, </a:t>
            </a:r>
            <a:r>
              <a:rPr lang="en-US" dirty="0" err="1"/>
              <a:t>Edvinsson</a:t>
            </a:r>
            <a:r>
              <a:rPr lang="en-US" dirty="0"/>
              <a:t> L, Ekman R. Vasoactive peptide release in the extracerebral circulation of humans during migraine headache. Ann Neurol 1990; 28 (2): 183–187. </a:t>
            </a:r>
          </a:p>
          <a:p>
            <a:r>
              <a:rPr lang="en-US" dirty="0" err="1"/>
              <a:t>Goadsby</a:t>
            </a:r>
            <a:r>
              <a:rPr lang="en-US" dirty="0"/>
              <a:t> PJ, </a:t>
            </a:r>
            <a:r>
              <a:rPr lang="en-US" dirty="0" err="1"/>
              <a:t>Edvinsson</a:t>
            </a:r>
            <a:r>
              <a:rPr lang="en-US" dirty="0"/>
              <a:t> L, Ekman R.</a:t>
            </a:r>
            <a:r>
              <a:rPr lang="en-GB" dirty="0"/>
              <a:t> </a:t>
            </a:r>
            <a:r>
              <a:rPr lang="en-US" dirty="0"/>
              <a:t>Release of vasoactive peptides in the extracerebral circulation of humans and the cat during activation of the </a:t>
            </a:r>
            <a:r>
              <a:rPr lang="en-US" dirty="0" err="1"/>
              <a:t>trigeminovascular</a:t>
            </a:r>
            <a:r>
              <a:rPr lang="en-US" dirty="0"/>
              <a:t> system. Ann Neurol 1988; 23 (2): 193–196.</a:t>
            </a:r>
            <a:endParaRPr lang="en-US" dirty="0">
              <a:highlight>
                <a:srgbClr val="FFFF00"/>
              </a:highlight>
            </a:endParaRPr>
          </a:p>
          <a:p>
            <a:r>
              <a:rPr lang="en-US" dirty="0"/>
              <a:t>McCulloch J, </a:t>
            </a:r>
            <a:r>
              <a:rPr lang="en-US" dirty="0" err="1"/>
              <a:t>Uddman</a:t>
            </a:r>
            <a:r>
              <a:rPr lang="en-US" dirty="0"/>
              <a:t> R, Kingman TA, </a:t>
            </a:r>
            <a:r>
              <a:rPr lang="en-US" dirty="0" err="1"/>
              <a:t>Edvinsson</a:t>
            </a:r>
            <a:r>
              <a:rPr lang="en-US" dirty="0"/>
              <a:t> L. Calcitonin gene-related peptide: functional role in cerebrovascular regulation. </a:t>
            </a:r>
            <a:r>
              <a:rPr lang="pl-PL" dirty="0"/>
              <a:t>Proc Natl Acad Sci USA</a:t>
            </a:r>
            <a:r>
              <a:rPr lang="en-US" dirty="0"/>
              <a:t> 1986; 83 (15): 5731–5735.</a:t>
            </a:r>
          </a:p>
          <a:p>
            <a:endParaRPr lang="en-US" dirty="0"/>
          </a:p>
          <a:p>
            <a:r>
              <a:rPr lang="en-US" dirty="0"/>
              <a:t>Other references used on slide:</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CGRP Forum website. https://www.cgrpforum.org. Accessed Jan 2020.</a:t>
            </a:r>
          </a:p>
          <a:p>
            <a:r>
              <a:rPr lang="en-US" dirty="0"/>
              <a:t>Guo S, Christensen AF, Liu ML, et al. </a:t>
            </a:r>
            <a:r>
              <a:rPr lang="en-GB" dirty="0"/>
              <a:t>Calcitonin gene-related peptide induced migraine attacks in patients </a:t>
            </a:r>
            <a:r>
              <a:rPr lang="en-US" dirty="0"/>
              <a:t>with and without familial aggregation of migraine. Cephalalgia </a:t>
            </a:r>
            <a:r>
              <a:rPr lang="en-GB" dirty="0"/>
              <a:t>2017; 37 (2): 114–124.</a:t>
            </a:r>
          </a:p>
          <a:p>
            <a:r>
              <a:rPr lang="en-GB" dirty="0"/>
              <a:t>Holland PR, </a:t>
            </a:r>
            <a:r>
              <a:rPr lang="en-GB" dirty="0" err="1"/>
              <a:t>Goadsby</a:t>
            </a:r>
            <a:r>
              <a:rPr lang="en-GB" dirty="0"/>
              <a:t> PJ. Targeted CGRP small molecule antagonists for acute migraine therapy. Neurotherapeutics 2018; 15 (2): 304–312.</a:t>
            </a:r>
          </a:p>
          <a:p>
            <a:r>
              <a:rPr lang="en-GB" dirty="0" err="1"/>
              <a:t>Karsan</a:t>
            </a:r>
            <a:r>
              <a:rPr lang="en-GB" dirty="0"/>
              <a:t> N, </a:t>
            </a:r>
            <a:r>
              <a:rPr lang="en-GB" dirty="0" err="1"/>
              <a:t>Goadsby</a:t>
            </a:r>
            <a:r>
              <a:rPr lang="en-GB" dirty="0"/>
              <a:t> PJ. CGRP mechanism antagonists and migraine management. </a:t>
            </a:r>
            <a:r>
              <a:rPr lang="en-GB" dirty="0" err="1"/>
              <a:t>Curr</a:t>
            </a:r>
            <a:r>
              <a:rPr lang="en-GB" dirty="0"/>
              <a:t> </a:t>
            </a:r>
            <a:r>
              <a:rPr lang="en-GB" dirty="0" err="1"/>
              <a:t>Neurol</a:t>
            </a:r>
            <a:r>
              <a:rPr lang="en-GB" dirty="0"/>
              <a:t> </a:t>
            </a:r>
            <a:r>
              <a:rPr lang="en-GB" dirty="0" err="1"/>
              <a:t>Neurosci</a:t>
            </a:r>
            <a:r>
              <a:rPr lang="en-GB" dirty="0"/>
              <a:t> Rep 2015; 15 (5): 25. </a:t>
            </a:r>
          </a:p>
        </p:txBody>
      </p:sp>
      <p:sp>
        <p:nvSpPr>
          <p:cNvPr id="4" name="Slide Number Placeholder 3"/>
          <p:cNvSpPr>
            <a:spLocks noGrp="1"/>
          </p:cNvSpPr>
          <p:nvPr>
            <p:ph type="sldNum" sz="quarter" idx="5"/>
          </p:nvPr>
        </p:nvSpPr>
        <p:spPr/>
        <p:txBody>
          <a:bodyPr/>
          <a:lstStyle/>
          <a:p>
            <a:fld id="{037C2873-EBE5-CF42-9E30-7832FC02D1D9}" type="slidenum">
              <a:rPr lang="en-GB" smtClean="0"/>
              <a:t>19</a:t>
            </a:fld>
            <a:endParaRPr lang="en-GB" dirty="0"/>
          </a:p>
        </p:txBody>
      </p:sp>
    </p:spTree>
    <p:extLst>
      <p:ext uri="{BB962C8B-B14F-4D97-AF65-F5344CB8AC3E}">
        <p14:creationId xmlns:p14="http://schemas.microsoft.com/office/powerpoint/2010/main" val="25185584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8722"/>
            <a:ext cx="5438140" cy="4563622"/>
          </a:xfrm>
        </p:spPr>
        <p:txBody>
          <a:bodyPr/>
          <a:lstStyle/>
          <a:p>
            <a:r>
              <a:rPr lang="en-GB" dirty="0"/>
              <a:t>A series of seminal experiments showed that CGRP was released into the blood during the headache phase of a migraine – in people with and without aura.</a:t>
            </a:r>
            <a:r>
              <a:rPr lang="en-GB" baseline="30000" dirty="0"/>
              <a:t>[</a:t>
            </a:r>
            <a:r>
              <a:rPr lang="en-GB" baseline="30000" dirty="0" err="1"/>
              <a:t>Goadsby</a:t>
            </a:r>
            <a:r>
              <a:rPr lang="en-GB" baseline="30000" dirty="0"/>
              <a:t> et al., 1988; </a:t>
            </a:r>
            <a:r>
              <a:rPr lang="en-GB" baseline="30000" dirty="0" err="1"/>
              <a:t>Goadsby</a:t>
            </a:r>
            <a:r>
              <a:rPr lang="en-GB" baseline="30000" dirty="0"/>
              <a:t> et al., 1990]</a:t>
            </a:r>
            <a:r>
              <a:rPr lang="en-GB" dirty="0"/>
              <a:t> The levels of other peptides, e.g., substance P or neuropeptide Y, were unaltered.</a:t>
            </a:r>
            <a:r>
              <a:rPr lang="en-GB" baseline="30000" dirty="0"/>
              <a:t>[</a:t>
            </a:r>
            <a:r>
              <a:rPr lang="en-GB" baseline="30000" dirty="0" err="1"/>
              <a:t>Goadsby</a:t>
            </a:r>
            <a:r>
              <a:rPr lang="en-GB" baseline="30000" dirty="0"/>
              <a:t> et al., 1990]</a:t>
            </a:r>
            <a:r>
              <a:rPr lang="en-GB" baseline="0" dirty="0"/>
              <a:t> </a:t>
            </a:r>
            <a:endParaRPr lang="en-GB" baseline="30000" dirty="0"/>
          </a:p>
          <a:p>
            <a:r>
              <a:rPr lang="en-GB" dirty="0"/>
              <a:t>Taken together, this evidence pointed to a central role for CGRP in the pathology of migraine, which led to interest in CGRP as a therapeutic target for migraine.</a:t>
            </a:r>
          </a:p>
          <a:p>
            <a:endParaRPr lang="en-GB" dirty="0"/>
          </a:p>
          <a:p>
            <a:r>
              <a:rPr lang="en-GB" dirty="0"/>
              <a:t>References:</a:t>
            </a:r>
          </a:p>
          <a:p>
            <a:r>
              <a:rPr lang="en-US" dirty="0" err="1"/>
              <a:t>Goadsby</a:t>
            </a:r>
            <a:r>
              <a:rPr lang="en-US" dirty="0"/>
              <a:t> PJ, </a:t>
            </a:r>
            <a:r>
              <a:rPr lang="en-US" dirty="0" err="1"/>
              <a:t>Edvinsson</a:t>
            </a:r>
            <a:r>
              <a:rPr lang="en-US" dirty="0"/>
              <a:t> L, Ekman R. Vasoactive peptide release in the extracerebral circulation of humans during migraine headache. Ann Neurol 1990; 28 (2): 183–187. </a:t>
            </a:r>
          </a:p>
          <a:p>
            <a:r>
              <a:rPr lang="en-US" dirty="0" err="1"/>
              <a:t>Goadsby</a:t>
            </a:r>
            <a:r>
              <a:rPr lang="en-US" dirty="0"/>
              <a:t> PJ, </a:t>
            </a:r>
            <a:r>
              <a:rPr lang="en-US" dirty="0" err="1"/>
              <a:t>Edvinsson</a:t>
            </a:r>
            <a:r>
              <a:rPr lang="en-US" dirty="0"/>
              <a:t> L, Ekman R.</a:t>
            </a:r>
            <a:r>
              <a:rPr lang="en-GB" dirty="0"/>
              <a:t> </a:t>
            </a:r>
            <a:r>
              <a:rPr lang="en-US" dirty="0"/>
              <a:t>Release of vasoactive peptides in the extracerebral circulation of humans and the cat during activation of the </a:t>
            </a:r>
            <a:r>
              <a:rPr lang="en-US" dirty="0" err="1"/>
              <a:t>trigeminovascular</a:t>
            </a:r>
            <a:r>
              <a:rPr lang="en-US" dirty="0"/>
              <a:t> system. Ann Neurol 1988; 23 (2): 193–196. </a:t>
            </a:r>
          </a:p>
          <a:p>
            <a:endParaRPr lang="en-US" dirty="0"/>
          </a:p>
          <a:p>
            <a:r>
              <a:rPr lang="en-US" dirty="0"/>
              <a:t>Other references used on slide:</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CGRP Forum website. https://www.cgrpforum.org. Accessed Jan 2020.</a:t>
            </a:r>
          </a:p>
          <a:p>
            <a:r>
              <a:rPr lang="en-US" dirty="0"/>
              <a:t>Guo S, Christensen AF, Liu ML, et al. </a:t>
            </a:r>
            <a:r>
              <a:rPr lang="en-GB" dirty="0"/>
              <a:t>Calcitonin gene-related peptide induced migraine attacks in patients </a:t>
            </a:r>
            <a:r>
              <a:rPr lang="en-US" dirty="0"/>
              <a:t>with and without familial aggregation of migraine. Cephalalgia </a:t>
            </a:r>
            <a:r>
              <a:rPr lang="en-GB" dirty="0"/>
              <a:t>2017; 37 (2): 114–124.</a:t>
            </a:r>
          </a:p>
          <a:p>
            <a:r>
              <a:rPr lang="en-GB" dirty="0"/>
              <a:t>Holland PR, </a:t>
            </a:r>
            <a:r>
              <a:rPr lang="en-GB" dirty="0" err="1"/>
              <a:t>Goadsby</a:t>
            </a:r>
            <a:r>
              <a:rPr lang="en-GB" dirty="0"/>
              <a:t> PJ. Targeted CGRP small molecule antagonists for acute migraine therapy. Neurotherapeutics 2018; 15 (2): 304–312.</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err="1"/>
              <a:t>Karsan</a:t>
            </a:r>
            <a:r>
              <a:rPr lang="en-GB" dirty="0"/>
              <a:t> N, </a:t>
            </a:r>
            <a:r>
              <a:rPr lang="en-GB" dirty="0" err="1"/>
              <a:t>Goadsby</a:t>
            </a:r>
            <a:r>
              <a:rPr lang="en-GB" dirty="0"/>
              <a:t> PJ. CGRP mechanism antagonists and migraine management. </a:t>
            </a:r>
            <a:r>
              <a:rPr lang="en-GB" dirty="0" err="1"/>
              <a:t>Curr</a:t>
            </a:r>
            <a:r>
              <a:rPr lang="en-GB" dirty="0"/>
              <a:t> </a:t>
            </a:r>
            <a:r>
              <a:rPr lang="en-GB" dirty="0" err="1"/>
              <a:t>Neurol</a:t>
            </a:r>
            <a:r>
              <a:rPr lang="en-GB" dirty="0"/>
              <a:t> </a:t>
            </a:r>
            <a:r>
              <a:rPr lang="en-GB" dirty="0" err="1"/>
              <a:t>Neurosci</a:t>
            </a:r>
            <a:r>
              <a:rPr lang="en-GB" dirty="0"/>
              <a:t> Rep 2015; 15 (5): 25. </a:t>
            </a:r>
          </a:p>
          <a:p>
            <a:r>
              <a:rPr lang="en-US" dirty="0"/>
              <a:t>McCulloch J, </a:t>
            </a:r>
            <a:r>
              <a:rPr lang="en-US" dirty="0" err="1"/>
              <a:t>Uddman</a:t>
            </a:r>
            <a:r>
              <a:rPr lang="en-US" dirty="0"/>
              <a:t> R, Kingman TA, </a:t>
            </a:r>
            <a:r>
              <a:rPr lang="en-US" dirty="0" err="1"/>
              <a:t>Edvinsson</a:t>
            </a:r>
            <a:r>
              <a:rPr lang="en-US" dirty="0"/>
              <a:t> L. Calcitonin gene-related peptide: functional role in cerebrovascular regulation. </a:t>
            </a:r>
            <a:r>
              <a:rPr lang="pl-PL" dirty="0"/>
              <a:t>Proc Natl Acad Sci USA</a:t>
            </a:r>
            <a:r>
              <a:rPr lang="en-US" dirty="0"/>
              <a:t> 1986; 83 (15): 5731–5735.</a:t>
            </a:r>
            <a:endParaRPr lang="en-GB" dirty="0"/>
          </a:p>
        </p:txBody>
      </p:sp>
      <p:sp>
        <p:nvSpPr>
          <p:cNvPr id="4" name="Slide Number Placeholder 3"/>
          <p:cNvSpPr>
            <a:spLocks noGrp="1"/>
          </p:cNvSpPr>
          <p:nvPr>
            <p:ph type="sldNum" sz="quarter" idx="5"/>
          </p:nvPr>
        </p:nvSpPr>
        <p:spPr/>
        <p:txBody>
          <a:bodyPr/>
          <a:lstStyle/>
          <a:p>
            <a:fld id="{037C2873-EBE5-CF42-9E30-7832FC02D1D9}" type="slidenum">
              <a:rPr lang="en-GB" smtClean="0"/>
              <a:t>20</a:t>
            </a:fld>
            <a:endParaRPr lang="en-GB" dirty="0"/>
          </a:p>
        </p:txBody>
      </p:sp>
    </p:spTree>
    <p:extLst>
      <p:ext uri="{BB962C8B-B14F-4D97-AF65-F5344CB8AC3E}">
        <p14:creationId xmlns:p14="http://schemas.microsoft.com/office/powerpoint/2010/main" val="28105614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CGRP peptide exerts its influence by binding to a CGRP receptor and activating intracellular signalling pathways, such as the cAMP (cyclic adenosine monophosphate) pathway.</a:t>
            </a:r>
            <a:r>
              <a:rPr lang="en-GB" baseline="30000" dirty="0"/>
              <a:t>[Levin et al., 2018]</a:t>
            </a:r>
            <a:r>
              <a:rPr lang="en-GB" dirty="0"/>
              <a:t> By interacting with second-order neurons passing on a nociceptive signal, interacting with smooth muscle cells lining the cerebral artery, and interacting with inflammatory mediators such as mast cells, there are several potential points of intervention where anti-CGRP therapies might arrest migraine pathology.</a:t>
            </a:r>
            <a:r>
              <a:rPr lang="en-GB" baseline="30000" dirty="0"/>
              <a:t>[Levin et al., 2018; Durham, 2004]</a:t>
            </a:r>
            <a:endParaRPr lang="en-GB" dirty="0"/>
          </a:p>
          <a:p>
            <a:endParaRPr lang="en-GB" dirty="0"/>
          </a:p>
          <a:p>
            <a:r>
              <a:rPr lang="en-GB" dirty="0"/>
              <a:t>References:</a:t>
            </a:r>
          </a:p>
          <a:p>
            <a:r>
              <a:rPr lang="en-GB" dirty="0"/>
              <a:t>Durham PL. CGRP-receptor antagonists – a fresh approach to migraine therapy? N </a:t>
            </a:r>
            <a:r>
              <a:rPr lang="en-GB" dirty="0" err="1"/>
              <a:t>Engl</a:t>
            </a:r>
            <a:r>
              <a:rPr lang="en-GB" dirty="0"/>
              <a:t> J Med 2004; 350 (11): 1073–1175. </a:t>
            </a:r>
          </a:p>
          <a:p>
            <a:r>
              <a:rPr lang="en-GB" dirty="0"/>
              <a:t>Levin M, Silberstein SD, Gilbert R, et al. Basic considerations for the use of monoclonal antibodies in migraine. Headache 2018; 58 (10): 1689–1696.</a:t>
            </a:r>
          </a:p>
        </p:txBody>
      </p:sp>
      <p:sp>
        <p:nvSpPr>
          <p:cNvPr id="4" name="Slide Number Placeholder 3"/>
          <p:cNvSpPr>
            <a:spLocks noGrp="1"/>
          </p:cNvSpPr>
          <p:nvPr>
            <p:ph type="sldNum" sz="quarter" idx="5"/>
          </p:nvPr>
        </p:nvSpPr>
        <p:spPr/>
        <p:txBody>
          <a:bodyPr/>
          <a:lstStyle/>
          <a:p>
            <a:fld id="{037C2873-EBE5-CF42-9E30-7832FC02D1D9}" type="slidenum">
              <a:rPr lang="en-GB" smtClean="0"/>
              <a:t>21</a:t>
            </a:fld>
            <a:endParaRPr lang="en-GB"/>
          </a:p>
        </p:txBody>
      </p:sp>
    </p:spTree>
    <p:extLst>
      <p:ext uri="{BB962C8B-B14F-4D97-AF65-F5344CB8AC3E}">
        <p14:creationId xmlns:p14="http://schemas.microsoft.com/office/powerpoint/2010/main" val="42669334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has been much debated over the years whether or not the recurrent attacks that typify chronic migraine result in damage to the brain.</a:t>
            </a:r>
            <a:r>
              <a:rPr lang="en-GB" baseline="30000" dirty="0"/>
              <a:t>[Bashir et al., 2013; </a:t>
            </a:r>
            <a:r>
              <a:rPr lang="en-GB" baseline="30000" dirty="0" err="1"/>
              <a:t>Planchuelo</a:t>
            </a:r>
            <a:r>
              <a:rPr lang="en-GB" baseline="30000" dirty="0"/>
              <a:t>-Gómez et al., 2020]</a:t>
            </a:r>
            <a:r>
              <a:rPr lang="en-GB" dirty="0"/>
              <a:t> However, with mounting evidence that people with migraine are at an increased risk of clinically silent brain lesions, a meta-analysis attempted to answer this question with specific reference to three types of brain changes: white matter abnormalities, infarct-like lesions, and volumetric changes.</a:t>
            </a:r>
            <a:r>
              <a:rPr lang="en-GB" baseline="30000" dirty="0"/>
              <a:t>[Bashir et al., 2013]</a:t>
            </a:r>
            <a:r>
              <a:rPr lang="en-GB" dirty="0"/>
              <a:t> The results of the meta-analysis are shown on the slide. From a total of 19 studies, the meta-analysis suggested that people with migraine were at a greater risk of structural brain changes and lesions compared with control individuals.</a:t>
            </a:r>
            <a:r>
              <a:rPr lang="en-GB" baseline="30000" dirty="0"/>
              <a:t>[Bashir et al., 2013]</a:t>
            </a:r>
            <a:r>
              <a:rPr lang="en-GB" dirty="0"/>
              <a:t> The implications of these results are not clear; whilst more research is needed, one practical application of the result is to consider that people with infarct-like lesions should be evaluated for stroke risk factors.</a:t>
            </a:r>
            <a:r>
              <a:rPr lang="en-GB" baseline="30000" dirty="0"/>
              <a:t>[Bashir et al., 2013]</a:t>
            </a:r>
            <a:r>
              <a:rPr lang="en-GB" dirty="0"/>
              <a:t> </a:t>
            </a:r>
          </a:p>
          <a:p>
            <a:endParaRPr lang="en-GB" dirty="0"/>
          </a:p>
          <a:p>
            <a:r>
              <a:rPr lang="en-GB" dirty="0"/>
              <a:t>References:</a:t>
            </a:r>
          </a:p>
          <a:p>
            <a:r>
              <a:rPr lang="en-US" dirty="0"/>
              <a:t>Bashir A, Lipton RB, </a:t>
            </a:r>
            <a:r>
              <a:rPr lang="en-US" dirty="0" err="1"/>
              <a:t>Ashina</a:t>
            </a:r>
            <a:r>
              <a:rPr lang="en-US" dirty="0"/>
              <a:t> S, </a:t>
            </a:r>
            <a:r>
              <a:rPr lang="en-US" dirty="0" err="1"/>
              <a:t>Ashina</a:t>
            </a:r>
            <a:r>
              <a:rPr lang="en-US" dirty="0"/>
              <a:t> M. Migraine and structural changes in the brain: a systematic review and meta-analysis. Neurology 2013; 81 (14): 1260–1268.</a:t>
            </a:r>
            <a:endParaRPr lang="en-GB" dirty="0"/>
          </a:p>
          <a:p>
            <a:r>
              <a:rPr lang="en-GB" dirty="0" err="1"/>
              <a:t>Planchuelo</a:t>
            </a:r>
            <a:r>
              <a:rPr lang="en-GB" dirty="0"/>
              <a:t>-Gómez Á, García-</a:t>
            </a:r>
            <a:r>
              <a:rPr lang="en-GB" dirty="0" err="1"/>
              <a:t>Azorín</a:t>
            </a:r>
            <a:r>
              <a:rPr lang="en-GB" dirty="0"/>
              <a:t> D, Guerrero </a:t>
            </a:r>
            <a:r>
              <a:rPr lang="en-GB" dirty="0" err="1"/>
              <a:t>ÁL</a:t>
            </a:r>
            <a:r>
              <a:rPr lang="en-GB" dirty="0"/>
              <a:t>, et al. White matter changes in chronic and episodic migraine: a diffusion tensor imaging study. J Headache Pain 2020; 21 (1): 1.</a:t>
            </a:r>
          </a:p>
          <a:p>
            <a:endParaRPr lang="en-GB" dirty="0"/>
          </a:p>
          <a:p>
            <a:r>
              <a:rPr lang="en-GB" dirty="0"/>
              <a:t>Other reference used on slide:</a:t>
            </a:r>
          </a:p>
          <a:p>
            <a:r>
              <a:rPr lang="da-DK" dirty="0"/>
              <a:t>Edvinsson JCA, Warfvinge K, Krause DN, et al. C-fibers may modulate adjacent A</a:t>
            </a:r>
            <a:r>
              <a:rPr lang="el-GR" dirty="0"/>
              <a:t>δ-</a:t>
            </a:r>
            <a:r>
              <a:rPr lang="da-DK" dirty="0"/>
              <a:t>fibers through axon-axon CGRP signaling at nodes of Ranvier in the trigeminal system. J Headache Pain 2019; 20 (1): 105.</a:t>
            </a:r>
          </a:p>
        </p:txBody>
      </p:sp>
      <p:sp>
        <p:nvSpPr>
          <p:cNvPr id="4" name="Slide Number Placeholder 3"/>
          <p:cNvSpPr>
            <a:spLocks noGrp="1"/>
          </p:cNvSpPr>
          <p:nvPr>
            <p:ph type="sldNum" sz="quarter" idx="5"/>
          </p:nvPr>
        </p:nvSpPr>
        <p:spPr/>
        <p:txBody>
          <a:bodyPr/>
          <a:lstStyle/>
          <a:p>
            <a:fld id="{037C2873-EBE5-CF42-9E30-7832FC02D1D9}" type="slidenum">
              <a:rPr lang="en-GB" smtClean="0"/>
              <a:t>22</a:t>
            </a:fld>
            <a:endParaRPr lang="en-GB"/>
          </a:p>
        </p:txBody>
      </p:sp>
    </p:spTree>
    <p:extLst>
      <p:ext uri="{BB962C8B-B14F-4D97-AF65-F5344CB8AC3E}">
        <p14:creationId xmlns:p14="http://schemas.microsoft.com/office/powerpoint/2010/main" val="3284993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7C2873-EBE5-CF42-9E30-7832FC02D1D9}" type="slidenum">
              <a:rPr lang="en-GB" smtClean="0"/>
              <a:t>23</a:t>
            </a:fld>
            <a:endParaRPr lang="en-GB"/>
          </a:p>
        </p:txBody>
      </p:sp>
    </p:spTree>
    <p:extLst>
      <p:ext uri="{BB962C8B-B14F-4D97-AF65-F5344CB8AC3E}">
        <p14:creationId xmlns:p14="http://schemas.microsoft.com/office/powerpoint/2010/main" val="22642831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slide shows a schematic of how cortical spreading depression might interact with the trigeminovascular system in one proposed model of migraine pathology.</a:t>
            </a:r>
            <a:r>
              <a:rPr lang="en-GB" baseline="30000" dirty="0"/>
              <a:t>[</a:t>
            </a:r>
            <a:r>
              <a:rPr lang="en-GB" baseline="30000" dirty="0" err="1"/>
              <a:t>Tolner</a:t>
            </a:r>
            <a:r>
              <a:rPr lang="en-GB" baseline="30000" dirty="0"/>
              <a:t> et al., 2019]</a:t>
            </a:r>
            <a:r>
              <a:rPr lang="en-GB" dirty="0"/>
              <a:t> Of course, although the importance of the cortex in migraine is uncontroversial, there are many conflicting observations and experimental results in the field of migraine study that have yet to be satisfactorily integrated.</a:t>
            </a:r>
            <a:r>
              <a:rPr lang="en-GB" baseline="30000" dirty="0"/>
              <a:t>[</a:t>
            </a:r>
            <a:r>
              <a:rPr lang="en-GB" baseline="30000" dirty="0" err="1"/>
              <a:t>Tolner</a:t>
            </a:r>
            <a:r>
              <a:rPr lang="en-GB" baseline="30000" dirty="0"/>
              <a:t> et al., 2019]</a:t>
            </a:r>
            <a:r>
              <a:rPr lang="en-GB" dirty="0"/>
              <a:t> This uncertainty highlights the importance of hypothesis-driven study designs in future experiments investigating migraine pathology.</a:t>
            </a:r>
            <a:r>
              <a:rPr lang="en-GB" baseline="30000" dirty="0"/>
              <a:t>[</a:t>
            </a:r>
            <a:r>
              <a:rPr lang="en-GB" baseline="30000" dirty="0" err="1"/>
              <a:t>Tolner</a:t>
            </a:r>
            <a:r>
              <a:rPr lang="en-GB" baseline="30000" dirty="0"/>
              <a:t> et al., 2019]</a:t>
            </a:r>
            <a:endParaRPr lang="en-GB" dirty="0"/>
          </a:p>
          <a:p>
            <a:endParaRPr lang="en-GB" dirty="0"/>
          </a:p>
          <a:p>
            <a:r>
              <a:rPr lang="en-GB" dirty="0"/>
              <a:t>Reference:</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err="1"/>
              <a:t>Tolner</a:t>
            </a:r>
            <a:r>
              <a:rPr lang="en-GB" dirty="0"/>
              <a:t> EA, Chen SP, </a:t>
            </a:r>
            <a:r>
              <a:rPr lang="en-GB" dirty="0" err="1"/>
              <a:t>Eikermann-Haerter</a:t>
            </a:r>
            <a:r>
              <a:rPr lang="en-GB" dirty="0"/>
              <a:t> K. Current understanding of cortical structure and function in migraine. Cephalalgia 2019; 39 (13): 1683–1699.</a:t>
            </a:r>
          </a:p>
        </p:txBody>
      </p:sp>
      <p:sp>
        <p:nvSpPr>
          <p:cNvPr id="4" name="Slide Number Placeholder 3"/>
          <p:cNvSpPr>
            <a:spLocks noGrp="1"/>
          </p:cNvSpPr>
          <p:nvPr>
            <p:ph type="sldNum" sz="quarter" idx="5"/>
          </p:nvPr>
        </p:nvSpPr>
        <p:spPr/>
        <p:txBody>
          <a:bodyPr/>
          <a:lstStyle/>
          <a:p>
            <a:fld id="{037C2873-EBE5-CF42-9E30-7832FC02D1D9}" type="slidenum">
              <a:rPr lang="en-GB" smtClean="0"/>
              <a:t>24</a:t>
            </a:fld>
            <a:endParaRPr lang="en-GB"/>
          </a:p>
        </p:txBody>
      </p:sp>
    </p:spTree>
    <p:extLst>
      <p:ext uri="{BB962C8B-B14F-4D97-AF65-F5344CB8AC3E}">
        <p14:creationId xmlns:p14="http://schemas.microsoft.com/office/powerpoint/2010/main" val="18178632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73893"/>
            <a:ext cx="5505450" cy="3935225"/>
          </a:xfrm>
        </p:spPr>
        <p:txBody>
          <a:bodyPr/>
          <a:lstStyle/>
          <a:p>
            <a:r>
              <a:rPr lang="en-GB" dirty="0"/>
              <a:t>Migraine attacks can be broken down into four phases: premonitory, aura, headache, and postdrome, as shown on the slide.</a:t>
            </a:r>
            <a:r>
              <a:rPr lang="en-GB" baseline="30000" dirty="0"/>
              <a:t>[</a:t>
            </a:r>
            <a:r>
              <a:rPr lang="en-GB" baseline="30000" dirty="0" err="1"/>
              <a:t>Dodick</a:t>
            </a:r>
            <a:r>
              <a:rPr lang="en-GB" baseline="30000" dirty="0"/>
              <a:t>, 2018; IHS, 2018]</a:t>
            </a:r>
            <a:r>
              <a:rPr lang="en-GB" dirty="0"/>
              <a:t> The exact timing of each phase is highly variable; the headache phase of a migraine can range from 4–72 hours in adults, and 2–48 hours in children.</a:t>
            </a:r>
            <a:r>
              <a:rPr lang="en-GB" baseline="30000" dirty="0"/>
              <a:t>[</a:t>
            </a:r>
            <a:r>
              <a:rPr lang="en-GB" baseline="30000" dirty="0" err="1"/>
              <a:t>Dodick</a:t>
            </a:r>
            <a:r>
              <a:rPr lang="en-GB" baseline="30000" dirty="0"/>
              <a:t>, 2018]</a:t>
            </a:r>
            <a:r>
              <a:rPr lang="en-GB" dirty="0"/>
              <a:t> However, in most people, the median time to peak intensity of the headache pain is 1 hour, and the median duration of the pain is 24 hours.</a:t>
            </a:r>
            <a:r>
              <a:rPr lang="en-GB" baseline="30000" dirty="0"/>
              <a:t>[</a:t>
            </a:r>
            <a:r>
              <a:rPr lang="en-GB" baseline="30000" dirty="0" err="1"/>
              <a:t>Dodick</a:t>
            </a:r>
            <a:r>
              <a:rPr lang="en-GB" baseline="30000" dirty="0"/>
              <a:t>, 2018]</a:t>
            </a:r>
            <a:endParaRPr lang="en-GB" dirty="0"/>
          </a:p>
          <a:p>
            <a:r>
              <a:rPr lang="en-GB" dirty="0"/>
              <a:t>Follow this link for a one-minute video, showing what an aura may be like for people with migraine: </a:t>
            </a:r>
            <a:r>
              <a:rPr lang="en-GB" dirty="0">
                <a:hlinkClick r:id="rId3"/>
              </a:rPr>
              <a:t>https://www.youtube.com/watch?v=qVFIcF9lyk8</a:t>
            </a:r>
            <a:r>
              <a:rPr lang="en-GB" dirty="0"/>
              <a:t>.</a:t>
            </a:r>
          </a:p>
          <a:p>
            <a:endParaRPr lang="en-GB" dirty="0"/>
          </a:p>
          <a:p>
            <a:r>
              <a:rPr lang="en-GB" dirty="0"/>
              <a:t>References:</a:t>
            </a:r>
          </a:p>
          <a:p>
            <a:r>
              <a:rPr lang="en-US" dirty="0" err="1"/>
              <a:t>Dodick</a:t>
            </a:r>
            <a:r>
              <a:rPr lang="en-US" dirty="0"/>
              <a:t> </a:t>
            </a:r>
            <a:r>
              <a:rPr lang="en-US" dirty="0" err="1"/>
              <a:t>DW</a:t>
            </a:r>
            <a:r>
              <a:rPr lang="en-US" dirty="0"/>
              <a:t>. Migraine. </a:t>
            </a:r>
            <a:r>
              <a:rPr lang="en-GB" dirty="0"/>
              <a:t>Lancet 2018; 391 (10127): 1315–1330.</a:t>
            </a:r>
            <a:endParaRPr lang="en-US" dirty="0"/>
          </a:p>
          <a:p>
            <a:r>
              <a:rPr lang="en-US" dirty="0"/>
              <a:t>Headache Classification Committee of the International Headache Society (</a:t>
            </a:r>
            <a:r>
              <a:rPr lang="en-US" dirty="0" err="1"/>
              <a:t>IHS</a:t>
            </a:r>
            <a:r>
              <a:rPr lang="en-US" dirty="0"/>
              <a:t>). The International Classification of Headache Disorders, 3</a:t>
            </a:r>
            <a:r>
              <a:rPr lang="en-US" baseline="30000" dirty="0"/>
              <a:t>rd</a:t>
            </a:r>
            <a:r>
              <a:rPr lang="en-US" dirty="0"/>
              <a:t> edition. Cephalalgia 2018; 38 (1): 1–211.</a:t>
            </a:r>
          </a:p>
          <a:p>
            <a:endParaRPr lang="en-GB" dirty="0"/>
          </a:p>
          <a:p>
            <a:r>
              <a:rPr lang="en-GB" dirty="0"/>
              <a:t>Other references used on slide:</a:t>
            </a:r>
          </a:p>
          <a:p>
            <a:r>
              <a:rPr lang="en-GB" dirty="0"/>
              <a:t>Cady R, Schreiber C, Farmer K, </a:t>
            </a:r>
            <a:r>
              <a:rPr lang="en-GB" dirty="0" err="1"/>
              <a:t>Sheftell</a:t>
            </a:r>
            <a:r>
              <a:rPr lang="en-GB" dirty="0"/>
              <a:t> F. Primary headaches: a convergence hypothesis. Headache 2002; 42 (3): 204–216. </a:t>
            </a:r>
          </a:p>
          <a:p>
            <a:r>
              <a:rPr lang="en-GB" dirty="0" err="1"/>
              <a:t>Goadsby</a:t>
            </a:r>
            <a:r>
              <a:rPr lang="en-GB" dirty="0"/>
              <a:t> PJ, Holland PR, Martins-Oliveira M. Pathophysiology of migraine: a disorder of sensory processing. </a:t>
            </a:r>
            <a:r>
              <a:rPr lang="en-GB" dirty="0" err="1"/>
              <a:t>Physiol</a:t>
            </a:r>
            <a:r>
              <a:rPr lang="en-GB" dirty="0"/>
              <a:t> Rev 2017; 97 (2): 553–622.</a:t>
            </a:r>
          </a:p>
          <a:p>
            <a:r>
              <a:rPr lang="en-US" dirty="0"/>
              <a:t>Migraine Buddy website. https://migrainebuddy.com/migraine/2018/11/22/the-stages-of-a-migraine-postdrome-phase. Accessed May 2020.</a:t>
            </a:r>
          </a:p>
          <a:p>
            <a:r>
              <a:rPr lang="en-US" dirty="0"/>
              <a:t>The American Migraine Foundation website. https://americanmigrainefoundation.org/resource-library/timeline-migraine-attack/. Accessed May 2020</a:t>
            </a:r>
            <a:r>
              <a:rPr lang="en-GB" dirty="0"/>
              <a:t>.</a:t>
            </a:r>
            <a:endParaRPr lang="en-US" dirty="0"/>
          </a:p>
        </p:txBody>
      </p:sp>
      <p:sp>
        <p:nvSpPr>
          <p:cNvPr id="4" name="Slide Number Placeholder 3"/>
          <p:cNvSpPr>
            <a:spLocks noGrp="1"/>
          </p:cNvSpPr>
          <p:nvPr>
            <p:ph type="sldNum" sz="quarter" idx="5"/>
          </p:nvPr>
        </p:nvSpPr>
        <p:spPr/>
        <p:txBody>
          <a:bodyPr/>
          <a:lstStyle/>
          <a:p>
            <a:fld id="{037C2873-EBE5-CF42-9E30-7832FC02D1D9}" type="slidenum">
              <a:rPr lang="en-GB" smtClean="0"/>
              <a:t>25</a:t>
            </a:fld>
            <a:endParaRPr lang="en-GB"/>
          </a:p>
        </p:txBody>
      </p:sp>
    </p:spTree>
    <p:extLst>
      <p:ext uri="{BB962C8B-B14F-4D97-AF65-F5344CB8AC3E}">
        <p14:creationId xmlns:p14="http://schemas.microsoft.com/office/powerpoint/2010/main" val="677271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convergence hypothesis has been proposed that links the clinical features of a migraine attack with pathophysiological models, and suggests that successive symptoms reflect an escalating pathophysiological process, beginning with the premonitory period, progressing to a tension-type headache and – if uninterrupted – into a migraine.</a:t>
            </a:r>
            <a:r>
              <a:rPr lang="en-GB" baseline="30000" dirty="0"/>
              <a:t>[Cady et al., 2002]</a:t>
            </a:r>
            <a:r>
              <a:rPr lang="en-GB" dirty="0"/>
              <a:t> The symptoms experienced at each stage reflect this progressive pathology.</a:t>
            </a:r>
            <a:r>
              <a:rPr lang="en-GB" baseline="30000" dirty="0"/>
              <a:t>[Cady et al., 2002; </a:t>
            </a:r>
            <a:r>
              <a:rPr lang="en-GB" baseline="30000" dirty="0" err="1"/>
              <a:t>Goadsby</a:t>
            </a:r>
            <a:r>
              <a:rPr lang="en-GB" baseline="30000" dirty="0"/>
              <a:t> et al., 2017]</a:t>
            </a:r>
            <a:endParaRPr lang="en-GB" dirty="0"/>
          </a:p>
          <a:p>
            <a:endParaRPr lang="en-GB" dirty="0"/>
          </a:p>
          <a:p>
            <a:r>
              <a:rPr lang="en-GB" dirty="0"/>
              <a:t>References:</a:t>
            </a:r>
          </a:p>
          <a:p>
            <a:r>
              <a:rPr lang="en-GB" dirty="0"/>
              <a:t>Cady R, Schreiber C, Farmer K, </a:t>
            </a:r>
            <a:r>
              <a:rPr lang="en-GB" dirty="0" err="1"/>
              <a:t>Sheftell</a:t>
            </a:r>
            <a:r>
              <a:rPr lang="en-GB" dirty="0"/>
              <a:t> F. Primary headaches: a convergence hypothesis. Headache 2002; 42 (3): 204–216. </a:t>
            </a:r>
          </a:p>
          <a:p>
            <a:r>
              <a:rPr lang="en-GB" dirty="0" err="1"/>
              <a:t>Goadsby</a:t>
            </a:r>
            <a:r>
              <a:rPr lang="en-GB" dirty="0"/>
              <a:t> PJ, Holland PR, Martins-Oliveira M, et al. Pathophysiology of migraine: a disorder of sensory processing. </a:t>
            </a:r>
            <a:r>
              <a:rPr lang="en-GB" dirty="0" err="1"/>
              <a:t>Physiol</a:t>
            </a:r>
            <a:r>
              <a:rPr lang="en-GB" dirty="0"/>
              <a:t> Rev 2017; 97 (2): 553–622.</a:t>
            </a:r>
          </a:p>
        </p:txBody>
      </p:sp>
      <p:sp>
        <p:nvSpPr>
          <p:cNvPr id="4" name="Slide Number Placeholder 3"/>
          <p:cNvSpPr>
            <a:spLocks noGrp="1"/>
          </p:cNvSpPr>
          <p:nvPr>
            <p:ph type="sldNum" sz="quarter" idx="5"/>
          </p:nvPr>
        </p:nvSpPr>
        <p:spPr/>
        <p:txBody>
          <a:bodyPr/>
          <a:lstStyle/>
          <a:p>
            <a:fld id="{037C2873-EBE5-CF42-9E30-7832FC02D1D9}" type="slidenum">
              <a:rPr lang="en-GB" smtClean="0"/>
              <a:t>26</a:t>
            </a:fld>
            <a:endParaRPr lang="en-GB"/>
          </a:p>
        </p:txBody>
      </p:sp>
    </p:spTree>
    <p:extLst>
      <p:ext uri="{BB962C8B-B14F-4D97-AF65-F5344CB8AC3E}">
        <p14:creationId xmlns:p14="http://schemas.microsoft.com/office/powerpoint/2010/main" val="8943647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8722"/>
            <a:ext cx="5438140" cy="4342831"/>
          </a:xfrm>
        </p:spPr>
        <p:txBody>
          <a:bodyPr/>
          <a:lstStyle/>
          <a:p>
            <a:r>
              <a:rPr lang="en-GB" dirty="0"/>
              <a:t>The trigeminal nerve (the fifth cranial nerve), forms three peripheral processes (ophthalmic, maxillary, and mandibular branches, as shown on slide) each of which innervates a portion of the face.</a:t>
            </a:r>
            <a:r>
              <a:rPr lang="en-GB" baseline="30000" dirty="0"/>
              <a:t>[Purves et al., 2018]</a:t>
            </a:r>
            <a:r>
              <a:rPr lang="en-GB" dirty="0"/>
              <a:t> The central processes of the trigeminal nerve enter the brainstem, and form the ‘trigeminal brainstem complex’.</a:t>
            </a:r>
            <a:r>
              <a:rPr lang="en-GB" baseline="30000" dirty="0"/>
              <a:t>[Purves et al., 2018; </a:t>
            </a:r>
            <a:r>
              <a:rPr lang="en-GB" baseline="30000" dirty="0" err="1"/>
              <a:t>Noseda</a:t>
            </a:r>
            <a:r>
              <a:rPr lang="en-GB" baseline="30000" dirty="0"/>
              <a:t> &amp; Burstein, 2013]</a:t>
            </a:r>
            <a:endParaRPr lang="en-GB" dirty="0"/>
          </a:p>
          <a:p>
            <a:r>
              <a:rPr lang="en-GB" dirty="0"/>
              <a:t>Several lines of evidence point to the importance of the trigeminal system in migraine, reviewed in </a:t>
            </a:r>
            <a:r>
              <a:rPr lang="en-GB" dirty="0" err="1"/>
              <a:t>Andreou</a:t>
            </a:r>
            <a:r>
              <a:rPr lang="en-GB" dirty="0"/>
              <a:t> &amp; </a:t>
            </a:r>
            <a:r>
              <a:rPr lang="en-GB" dirty="0" err="1"/>
              <a:t>Edvinsson</a:t>
            </a:r>
            <a:r>
              <a:rPr lang="en-GB" dirty="0"/>
              <a:t>, 2019:</a:t>
            </a:r>
            <a:r>
              <a:rPr lang="en-GB" baseline="30000" dirty="0"/>
              <a:t>[</a:t>
            </a:r>
            <a:r>
              <a:rPr lang="en-GB" baseline="30000" dirty="0" err="1"/>
              <a:t>Andreou</a:t>
            </a:r>
            <a:r>
              <a:rPr lang="en-GB" baseline="30000" dirty="0"/>
              <a:t> &amp; </a:t>
            </a:r>
            <a:r>
              <a:rPr lang="en-GB" baseline="30000" dirty="0" err="1"/>
              <a:t>Edvinsson</a:t>
            </a:r>
            <a:r>
              <a:rPr lang="en-GB" baseline="30000" dirty="0"/>
              <a:t>, 2019]</a:t>
            </a:r>
            <a:endParaRPr lang="en-GB" dirty="0"/>
          </a:p>
          <a:p>
            <a:pPr marL="171450" indent="-171450">
              <a:buFont typeface="Arial" panose="020B0604020202020204" pitchFamily="34" charset="0"/>
              <a:buChar char="•"/>
            </a:pPr>
            <a:r>
              <a:rPr lang="en-GB" dirty="0"/>
              <a:t>The patterns of pain in migraine are similar to patterns of referred pain observed in certain surgeries after stimulation of meningeal and cerebral arteries. These arteries are innervated by trigeminal nerve fibres.</a:t>
            </a:r>
          </a:p>
          <a:p>
            <a:pPr marL="171450" indent="-171450">
              <a:buFont typeface="Arial" panose="020B0604020202020204" pitchFamily="34" charset="0"/>
              <a:buChar char="•"/>
            </a:pPr>
            <a:r>
              <a:rPr lang="en-GB" dirty="0"/>
              <a:t>Experiments suggest that the elevated CGRP found during migraine attacks originates from the trigeminal nerves.</a:t>
            </a:r>
          </a:p>
          <a:p>
            <a:pPr marL="171450" indent="-171450">
              <a:buFont typeface="Arial" panose="020B0604020202020204" pitchFamily="34" charset="0"/>
              <a:buChar char="•"/>
            </a:pPr>
            <a:r>
              <a:rPr lang="en-GB" dirty="0"/>
              <a:t>Agents that cannot cross the blood–brain barrier are capable of causing a migraine attack, and certain effective treatments for migraine cannot cross the blood–brain barrier. Peripheral trigeminal fibres and the trigeminal ganglion are not regions of the brain with a blood–brain barrier. </a:t>
            </a:r>
          </a:p>
          <a:p>
            <a:endParaRPr lang="en-GB" dirty="0"/>
          </a:p>
          <a:p>
            <a:r>
              <a:rPr lang="en-GB" dirty="0"/>
              <a:t>References:</a:t>
            </a:r>
          </a:p>
          <a:p>
            <a:r>
              <a:rPr lang="en-US" dirty="0" err="1"/>
              <a:t>Andreou</a:t>
            </a:r>
            <a:r>
              <a:rPr lang="en-US" dirty="0"/>
              <a:t> AP, </a:t>
            </a:r>
            <a:r>
              <a:rPr lang="en-US" dirty="0" err="1"/>
              <a:t>Edvinsson</a:t>
            </a:r>
            <a:r>
              <a:rPr lang="en-US" dirty="0"/>
              <a:t> L. Mechanisms of migraine as a chronic evolutive condition. J Headache Pain 2019; 20 (1): 117.</a:t>
            </a:r>
            <a:endParaRPr lang="en-GB" dirty="0"/>
          </a:p>
          <a:p>
            <a:r>
              <a:rPr lang="en-GB" dirty="0" err="1"/>
              <a:t>Noseda</a:t>
            </a:r>
            <a:r>
              <a:rPr lang="en-GB" dirty="0"/>
              <a:t> R, Burstein R. Migraine pathophysiology: anatomy of the trigeminovascular pathway and associated neurological symptoms, CSD, sensitization and modulation of pain. Pain 2013; 154 (</a:t>
            </a:r>
            <a:r>
              <a:rPr lang="en-GB" dirty="0" err="1"/>
              <a:t>Suppl</a:t>
            </a:r>
            <a:r>
              <a:rPr lang="en-GB" dirty="0"/>
              <a:t> 1).</a:t>
            </a:r>
          </a:p>
          <a:p>
            <a:r>
              <a:rPr lang="en-GB" dirty="0"/>
              <a:t>Purves D, Augustine GJ, Fitzpatrick D, et al. Neuroscience, 6</a:t>
            </a:r>
            <a:r>
              <a:rPr lang="en-GB" baseline="30000" dirty="0"/>
              <a:t>th</a:t>
            </a:r>
            <a:r>
              <a:rPr lang="en-GB" dirty="0"/>
              <a:t> edition. New York, New York: Oxford University Press, 2018.</a:t>
            </a:r>
          </a:p>
          <a:p>
            <a:endParaRPr lang="en-US" dirty="0"/>
          </a:p>
          <a:p>
            <a:r>
              <a:rPr lang="en-US" dirty="0"/>
              <a:t>Other references used on slide:</a:t>
            </a:r>
          </a:p>
          <a:p>
            <a:r>
              <a:rPr lang="en-US" dirty="0" err="1"/>
              <a:t>Eftekhari</a:t>
            </a:r>
            <a:r>
              <a:rPr lang="en-US" dirty="0"/>
              <a:t> S, Salvatore CA, Calamari A, et al. Differential distribution of calcitonin gene-related peptide and its receptor components in the human trigeminal ganglion. Neuroscience 2010; 169 (2): 683–696. </a:t>
            </a:r>
          </a:p>
          <a:p>
            <a:r>
              <a:rPr lang="en-US" dirty="0"/>
              <a:t>Levin M, Silberstein SD, Gilbert R, et al. Basic considerations for the use of monoclonal antibodies in migraine. Headache 2018; 58 (10): 1689–1696. </a:t>
            </a:r>
          </a:p>
          <a:p>
            <a:r>
              <a:rPr lang="en-US" dirty="0"/>
              <a:t>Russo AF.</a:t>
            </a:r>
            <a:r>
              <a:rPr lang="en-GB" dirty="0"/>
              <a:t> </a:t>
            </a:r>
            <a:r>
              <a:rPr lang="en-US" dirty="0"/>
              <a:t>Calcitonin gene-related peptide (CGRP): a new target for migraine. </a:t>
            </a:r>
            <a:r>
              <a:rPr lang="en-US" dirty="0" err="1"/>
              <a:t>Annu</a:t>
            </a:r>
            <a:r>
              <a:rPr lang="en-US" dirty="0"/>
              <a:t> Rev </a:t>
            </a:r>
            <a:r>
              <a:rPr lang="en-US" dirty="0" err="1"/>
              <a:t>Pharmacol</a:t>
            </a:r>
            <a:r>
              <a:rPr lang="en-US" dirty="0"/>
              <a:t> </a:t>
            </a:r>
            <a:r>
              <a:rPr lang="en-US" dirty="0" err="1"/>
              <a:t>Toxicol</a:t>
            </a:r>
            <a:r>
              <a:rPr lang="en-US" dirty="0"/>
              <a:t> 2015; 55: 533–552.</a:t>
            </a:r>
          </a:p>
        </p:txBody>
      </p:sp>
      <p:sp>
        <p:nvSpPr>
          <p:cNvPr id="4" name="Slide Number Placeholder 3"/>
          <p:cNvSpPr>
            <a:spLocks noGrp="1"/>
          </p:cNvSpPr>
          <p:nvPr>
            <p:ph type="sldNum" sz="quarter" idx="5"/>
          </p:nvPr>
        </p:nvSpPr>
        <p:spPr/>
        <p:txBody>
          <a:bodyPr/>
          <a:lstStyle/>
          <a:p>
            <a:fld id="{037C2873-EBE5-CF42-9E30-7832FC02D1D9}" type="slidenum">
              <a:rPr lang="en-GB" smtClean="0"/>
              <a:t>27</a:t>
            </a:fld>
            <a:endParaRPr lang="en-GB" dirty="0"/>
          </a:p>
        </p:txBody>
      </p:sp>
    </p:spTree>
    <p:extLst>
      <p:ext uri="{BB962C8B-B14F-4D97-AF65-F5344CB8AC3E}">
        <p14:creationId xmlns:p14="http://schemas.microsoft.com/office/powerpoint/2010/main" val="26653221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Neurons of the trigeminal ganglion (TG) project to the trigeminal nucleus </a:t>
            </a:r>
            <a:r>
              <a:rPr lang="en-GB" dirty="0" err="1"/>
              <a:t>caudalis</a:t>
            </a:r>
            <a:r>
              <a:rPr lang="en-GB" dirty="0"/>
              <a:t> (TNC) of the brainstem.</a:t>
            </a:r>
            <a:r>
              <a:rPr lang="en-GB" baseline="30000" dirty="0"/>
              <a:t>[Iyengar et al., 2019]</a:t>
            </a:r>
            <a:r>
              <a:rPr lang="en-GB" dirty="0"/>
              <a:t> With connections to the meninges, the trigeminovascular system, more broadly, is thought to mediate nociception in the dura mater of the meninges.</a:t>
            </a:r>
            <a:r>
              <a:rPr lang="en-GB" baseline="30000" dirty="0"/>
              <a:t>[Iyengar et al., 2019]</a:t>
            </a:r>
            <a:endParaRPr lang="en-GB" dirty="0"/>
          </a:p>
          <a:p>
            <a:endParaRPr lang="en-GB" dirty="0"/>
          </a:p>
          <a:p>
            <a:r>
              <a:rPr lang="en-GB" dirty="0"/>
              <a:t>Reference:</a:t>
            </a:r>
          </a:p>
          <a:p>
            <a:r>
              <a:rPr lang="en-GB" dirty="0"/>
              <a:t>Iyengar S, Johnson KW, </a:t>
            </a:r>
            <a:r>
              <a:rPr lang="en-GB" dirty="0" err="1"/>
              <a:t>Ossipov</a:t>
            </a:r>
            <a:r>
              <a:rPr lang="en-GB" dirty="0"/>
              <a:t> MH, Aurora SK. CGRP and the trigeminal system in migraine. Headache 2019; 59 (5): 659–681.</a:t>
            </a:r>
          </a:p>
          <a:p>
            <a:endParaRPr lang="en-GB" dirty="0"/>
          </a:p>
          <a:p>
            <a:r>
              <a:rPr lang="en-GB" dirty="0"/>
              <a:t>Other references used on slide:</a:t>
            </a:r>
          </a:p>
          <a:p>
            <a:r>
              <a:rPr lang="en-GB" dirty="0"/>
              <a:t>Jansen-Olesen I, </a:t>
            </a:r>
            <a:r>
              <a:rPr lang="en-GB" dirty="0" err="1"/>
              <a:t>Baun</a:t>
            </a:r>
            <a:r>
              <a:rPr lang="en-GB" dirty="0"/>
              <a:t> M, </a:t>
            </a:r>
            <a:r>
              <a:rPr lang="en-GB" dirty="0" err="1"/>
              <a:t>Amrutkar</a:t>
            </a:r>
            <a:r>
              <a:rPr lang="en-GB" dirty="0"/>
              <a:t> DV, et al. PACAP-38 but not VIP induces release of CGRP from trigeminal nucleus </a:t>
            </a:r>
            <a:r>
              <a:rPr lang="en-GB" dirty="0" err="1"/>
              <a:t>caudalis</a:t>
            </a:r>
            <a:r>
              <a:rPr lang="en-GB" dirty="0"/>
              <a:t> via a receptor distinct from the PAC1 receptor. Neuropeptides 2014; 48 (2): 53–64. </a:t>
            </a:r>
            <a:endParaRPr lang="en-GB" dirty="0">
              <a:highlight>
                <a:srgbClr val="FFFF00"/>
              </a:highlight>
            </a:endParaRPr>
          </a:p>
          <a:p>
            <a:r>
              <a:rPr lang="en-US" dirty="0"/>
              <a:t>Russo AF.</a:t>
            </a:r>
            <a:r>
              <a:rPr lang="en-GB" dirty="0"/>
              <a:t> </a:t>
            </a:r>
            <a:r>
              <a:rPr lang="en-US" dirty="0"/>
              <a:t>Calcitonin gene-related peptide (CGRP): a new target for migraine. </a:t>
            </a:r>
            <a:r>
              <a:rPr lang="en-US" dirty="0" err="1"/>
              <a:t>Annu</a:t>
            </a:r>
            <a:r>
              <a:rPr lang="en-US" dirty="0"/>
              <a:t> Rev </a:t>
            </a:r>
            <a:r>
              <a:rPr lang="en-US" dirty="0" err="1"/>
              <a:t>Pharmacol</a:t>
            </a:r>
            <a:r>
              <a:rPr lang="en-US" dirty="0"/>
              <a:t> </a:t>
            </a:r>
            <a:r>
              <a:rPr lang="en-US" dirty="0" err="1"/>
              <a:t>Toxicol</a:t>
            </a:r>
            <a:r>
              <a:rPr lang="en-US" dirty="0"/>
              <a:t> 2015; 55: 533–552.</a:t>
            </a:r>
          </a:p>
          <a:p>
            <a:r>
              <a:rPr lang="en-US" dirty="0" err="1"/>
              <a:t>Schytz</a:t>
            </a:r>
            <a:r>
              <a:rPr lang="en-US" dirty="0"/>
              <a:t> </a:t>
            </a:r>
            <a:r>
              <a:rPr lang="en-US" dirty="0" err="1"/>
              <a:t>HW</a:t>
            </a:r>
            <a:r>
              <a:rPr lang="en-US" dirty="0"/>
              <a:t>, </a:t>
            </a:r>
            <a:r>
              <a:rPr lang="en-US" dirty="0" err="1"/>
              <a:t>Birk</a:t>
            </a:r>
            <a:r>
              <a:rPr lang="en-US" dirty="0"/>
              <a:t> S, Wienecke T, et al. PACAP38 induces migraine-like attacks in patients with migraine without aura. Brain 2009; 132 (Pt 1): 16–25.</a:t>
            </a:r>
          </a:p>
        </p:txBody>
      </p:sp>
      <p:sp>
        <p:nvSpPr>
          <p:cNvPr id="4" name="Slide Number Placeholder 3"/>
          <p:cNvSpPr>
            <a:spLocks noGrp="1"/>
          </p:cNvSpPr>
          <p:nvPr>
            <p:ph type="sldNum" sz="quarter" idx="5"/>
          </p:nvPr>
        </p:nvSpPr>
        <p:spPr/>
        <p:txBody>
          <a:bodyPr/>
          <a:lstStyle/>
          <a:p>
            <a:fld id="{037C2873-EBE5-CF42-9E30-7832FC02D1D9}" type="slidenum">
              <a:rPr lang="en-GB" smtClean="0"/>
              <a:t>28</a:t>
            </a:fld>
            <a:endParaRPr lang="en-GB"/>
          </a:p>
        </p:txBody>
      </p:sp>
    </p:spTree>
    <p:extLst>
      <p:ext uri="{BB962C8B-B14F-4D97-AF65-F5344CB8AC3E}">
        <p14:creationId xmlns:p14="http://schemas.microsoft.com/office/powerpoint/2010/main" val="28234993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8722"/>
            <a:ext cx="5438140" cy="4235237"/>
          </a:xfrm>
        </p:spPr>
        <p:txBody>
          <a:bodyPr/>
          <a:lstStyle/>
          <a:p>
            <a:r>
              <a:rPr lang="en-GB" dirty="0"/>
              <a:t>The thalamus is a structure in the brain that relays sensory information (including pain) from the body to the cerebral cortex.</a:t>
            </a:r>
            <a:r>
              <a:rPr lang="en-GB" baseline="30000" dirty="0"/>
              <a:t>[Purves et al., 2018]</a:t>
            </a:r>
            <a:r>
              <a:rPr lang="en-GB" dirty="0"/>
              <a:t> The thalamus is highly complex but organised, such that the incoming signals remain segregated, based on the type of somatosensory information that is conveyed.</a:t>
            </a:r>
            <a:r>
              <a:rPr lang="en-GB" baseline="30000" dirty="0"/>
              <a:t>[Purves et al., 2018]</a:t>
            </a:r>
            <a:r>
              <a:rPr lang="en-GB" dirty="0"/>
              <a:t> </a:t>
            </a:r>
          </a:p>
          <a:p>
            <a:r>
              <a:rPr lang="en-GB" dirty="0"/>
              <a:t>Experiments have shown that the cortical trajectories of trigeminovascular neurons are defined by the thalamic nucleus of origin, suggesting separate roles for these pathways in discriminating elements of migraine such as location and intensity of pain, and in symptoms such as phonophobia and photophobia.</a:t>
            </a:r>
            <a:r>
              <a:rPr lang="en-GB" baseline="30000" dirty="0"/>
              <a:t>[Noseda &amp; Burstein, 2013]</a:t>
            </a:r>
            <a:r>
              <a:rPr lang="en-GB" dirty="0"/>
              <a:t> </a:t>
            </a:r>
          </a:p>
          <a:p>
            <a:endParaRPr lang="en-GB" dirty="0"/>
          </a:p>
          <a:p>
            <a:r>
              <a:rPr lang="en-GB" dirty="0"/>
              <a:t>References:</a:t>
            </a:r>
          </a:p>
          <a:p>
            <a:r>
              <a:rPr lang="en-GB" dirty="0" err="1"/>
              <a:t>Noseda</a:t>
            </a:r>
            <a:r>
              <a:rPr lang="en-GB" dirty="0"/>
              <a:t> R, Burstein R. Migraine pathophysiology: anatomy of the trigeminovascular pathway and associated neurological symptoms, CSD, sensitization and modulation of pain. Pain 2013; 154 (</a:t>
            </a:r>
            <a:r>
              <a:rPr lang="en-GB" dirty="0" err="1"/>
              <a:t>Suppl</a:t>
            </a:r>
            <a:r>
              <a:rPr lang="en-GB" dirty="0"/>
              <a:t> 1).</a:t>
            </a:r>
          </a:p>
          <a:p>
            <a:r>
              <a:rPr lang="en-GB" dirty="0"/>
              <a:t>Purves D, Augustine </a:t>
            </a:r>
            <a:r>
              <a:rPr lang="en-GB" dirty="0" err="1"/>
              <a:t>GJ</a:t>
            </a:r>
            <a:r>
              <a:rPr lang="en-GB" dirty="0"/>
              <a:t>, Fitzpatrick D, et al. Neuroscience, 6</a:t>
            </a:r>
            <a:r>
              <a:rPr lang="en-GB" baseline="30000" dirty="0"/>
              <a:t>th</a:t>
            </a:r>
            <a:r>
              <a:rPr lang="en-GB" dirty="0"/>
              <a:t> edition. New York, New York: Oxford University Press, 2018.</a:t>
            </a:r>
          </a:p>
          <a:p>
            <a:endParaRPr lang="en-GB" dirty="0"/>
          </a:p>
          <a:p>
            <a:r>
              <a:rPr lang="en-GB" dirty="0"/>
              <a:t>Other references used on slide:</a:t>
            </a:r>
          </a:p>
          <a:p>
            <a:r>
              <a:rPr lang="en-US" dirty="0"/>
              <a:t>Russo AF.</a:t>
            </a:r>
            <a:r>
              <a:rPr lang="en-GB" dirty="0"/>
              <a:t> </a:t>
            </a:r>
            <a:r>
              <a:rPr lang="en-US" dirty="0"/>
              <a:t>Calcitonin gene-related peptide (CGRP): a new target for migraine. </a:t>
            </a:r>
            <a:r>
              <a:rPr lang="en-US" dirty="0" err="1"/>
              <a:t>Annu</a:t>
            </a:r>
            <a:r>
              <a:rPr lang="en-US" dirty="0"/>
              <a:t> Rev </a:t>
            </a:r>
            <a:r>
              <a:rPr lang="en-US" dirty="0" err="1"/>
              <a:t>Pharmacol</a:t>
            </a:r>
            <a:r>
              <a:rPr lang="en-US" dirty="0"/>
              <a:t> </a:t>
            </a:r>
            <a:r>
              <a:rPr lang="en-US" dirty="0" err="1"/>
              <a:t>Toxicol</a:t>
            </a:r>
            <a:r>
              <a:rPr lang="en-US" dirty="0"/>
              <a:t> 2015; 55: 533–552.</a:t>
            </a:r>
          </a:p>
          <a:p>
            <a:r>
              <a:rPr lang="en-US" dirty="0"/>
              <a:t>Younis S, </a:t>
            </a:r>
            <a:r>
              <a:rPr lang="en-US" dirty="0" err="1"/>
              <a:t>Hougaard</a:t>
            </a:r>
            <a:r>
              <a:rPr lang="en-US" dirty="0"/>
              <a:t> A, </a:t>
            </a:r>
            <a:r>
              <a:rPr lang="en-US" dirty="0" err="1"/>
              <a:t>Noseda</a:t>
            </a:r>
            <a:r>
              <a:rPr lang="en-US" dirty="0"/>
              <a:t> R, </a:t>
            </a:r>
            <a:r>
              <a:rPr lang="en-US" dirty="0" err="1"/>
              <a:t>Ashina</a:t>
            </a:r>
            <a:r>
              <a:rPr lang="en-US" dirty="0"/>
              <a:t> M.</a:t>
            </a:r>
            <a:r>
              <a:rPr lang="en-GB" dirty="0"/>
              <a:t> </a:t>
            </a:r>
            <a:r>
              <a:rPr lang="en-US" dirty="0"/>
              <a:t>Current understanding of thalamic structure and function in migraine. Cephalalgia 2019; 39 (13): 1675–1682. </a:t>
            </a:r>
            <a:endParaRPr lang="en-US" dirty="0">
              <a:highlight>
                <a:srgbClr val="FFFF00"/>
              </a:highlight>
            </a:endParaRPr>
          </a:p>
        </p:txBody>
      </p:sp>
      <p:sp>
        <p:nvSpPr>
          <p:cNvPr id="4" name="Slide Number Placeholder 3"/>
          <p:cNvSpPr>
            <a:spLocks noGrp="1"/>
          </p:cNvSpPr>
          <p:nvPr>
            <p:ph type="sldNum" sz="quarter" idx="5"/>
          </p:nvPr>
        </p:nvSpPr>
        <p:spPr/>
        <p:txBody>
          <a:bodyPr/>
          <a:lstStyle/>
          <a:p>
            <a:fld id="{037C2873-EBE5-CF42-9E30-7832FC02D1D9}" type="slidenum">
              <a:rPr lang="en-GB" smtClean="0"/>
              <a:t>29</a:t>
            </a:fld>
            <a:endParaRPr lang="en-GB"/>
          </a:p>
        </p:txBody>
      </p:sp>
    </p:spTree>
    <p:extLst>
      <p:ext uri="{BB962C8B-B14F-4D97-AF65-F5344CB8AC3E}">
        <p14:creationId xmlns:p14="http://schemas.microsoft.com/office/powerpoint/2010/main" val="24851897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hypothalamus is a small structure, located at the base of the forebrain, comprising several distinct nuclei.</a:t>
            </a:r>
            <a:r>
              <a:rPr lang="en-GB" baseline="30000" dirty="0"/>
              <a:t>[Purves et al., 2018]</a:t>
            </a:r>
            <a:r>
              <a:rPr lang="en-GB" dirty="0"/>
              <a:t> It has multiple functions related to maintaining homeostasis, including controlling blood flow, regulating energy metabolism, and coordinating responses to threatening conditions via regulation of stress hormone release.</a:t>
            </a:r>
            <a:r>
              <a:rPr lang="en-GB" baseline="30000" dirty="0"/>
              <a:t>[Purves et al., 2018]</a:t>
            </a:r>
            <a:r>
              <a:rPr lang="en-GB" dirty="0"/>
              <a:t> Although the role of the hypothalamus in migraine is unclear, some aspects of the premonitory phase suggest involvement of the hypothalamus.</a:t>
            </a:r>
            <a:r>
              <a:rPr lang="en-GB" baseline="30000" dirty="0"/>
              <a:t>[Chen et al., 2019; Charles, 2018; </a:t>
            </a:r>
            <a:r>
              <a:rPr lang="en-GB" baseline="30000" dirty="0" err="1"/>
              <a:t>Maniyar</a:t>
            </a:r>
            <a:r>
              <a:rPr lang="en-GB" baseline="30000" dirty="0"/>
              <a:t> et al., 2014]</a:t>
            </a:r>
            <a:r>
              <a:rPr lang="en-GB" dirty="0"/>
              <a:t> </a:t>
            </a:r>
          </a:p>
          <a:p>
            <a:endParaRPr lang="en-GB" dirty="0"/>
          </a:p>
          <a:p>
            <a:r>
              <a:rPr lang="en-GB" dirty="0"/>
              <a:t>References:</a:t>
            </a:r>
          </a:p>
          <a:p>
            <a:r>
              <a:rPr lang="en-US" dirty="0"/>
              <a:t>Charles A.</a:t>
            </a:r>
            <a:r>
              <a:rPr lang="en-GB" dirty="0"/>
              <a:t> </a:t>
            </a:r>
            <a:r>
              <a:rPr lang="en-US" dirty="0"/>
              <a:t>The pathophysiology of migraine: implications for clinical management. Lancet Neurol 2018; 17 (2): 174</a:t>
            </a:r>
            <a:r>
              <a:rPr lang="en-GB" dirty="0"/>
              <a:t>–</a:t>
            </a:r>
            <a:r>
              <a:rPr lang="en-US" dirty="0"/>
              <a:t>182.</a:t>
            </a:r>
          </a:p>
          <a:p>
            <a:r>
              <a:rPr lang="en-GB" dirty="0"/>
              <a:t>Chen Z, Chen X, Liu M, et al. Volume of hypothalamus as a diagnostic biomarker of chronic migraine. Front </a:t>
            </a:r>
            <a:r>
              <a:rPr lang="en-GB" dirty="0" err="1"/>
              <a:t>Neurol</a:t>
            </a:r>
            <a:r>
              <a:rPr lang="en-GB" dirty="0"/>
              <a:t> 2019; 10: 606.</a:t>
            </a:r>
          </a:p>
          <a:p>
            <a:r>
              <a:rPr lang="en-GB" dirty="0" err="1"/>
              <a:t>Maniyar</a:t>
            </a:r>
            <a:r>
              <a:rPr lang="en-GB" dirty="0"/>
              <a:t> FH, Sprenger T, Monteith T, et al. Brain activations in the premonitory phase of </a:t>
            </a:r>
            <a:r>
              <a:rPr lang="en-GB" dirty="0" err="1"/>
              <a:t>nitroglycerin</a:t>
            </a:r>
            <a:r>
              <a:rPr lang="en-GB" dirty="0"/>
              <a:t>-triggered migraine attacks. Brain 2014; 137 (Pt 1): 232–241.</a:t>
            </a:r>
          </a:p>
          <a:p>
            <a:r>
              <a:rPr lang="en-GB" dirty="0"/>
              <a:t>Purves D, Augustine </a:t>
            </a:r>
            <a:r>
              <a:rPr lang="en-GB" dirty="0" err="1"/>
              <a:t>GJ</a:t>
            </a:r>
            <a:r>
              <a:rPr lang="en-GB" dirty="0"/>
              <a:t>, Fitzpatrick D, et al. Neuroscience, 6</a:t>
            </a:r>
            <a:r>
              <a:rPr lang="en-GB" baseline="30000" dirty="0"/>
              <a:t>th</a:t>
            </a:r>
            <a:r>
              <a:rPr lang="en-GB" dirty="0"/>
              <a:t> edition. New York, New York: Oxford University Press, 2018.</a:t>
            </a:r>
          </a:p>
        </p:txBody>
      </p:sp>
      <p:sp>
        <p:nvSpPr>
          <p:cNvPr id="4" name="Slide Number Placeholder 3"/>
          <p:cNvSpPr>
            <a:spLocks noGrp="1"/>
          </p:cNvSpPr>
          <p:nvPr>
            <p:ph type="sldNum" sz="quarter" idx="5"/>
          </p:nvPr>
        </p:nvSpPr>
        <p:spPr/>
        <p:txBody>
          <a:bodyPr/>
          <a:lstStyle/>
          <a:p>
            <a:fld id="{037C2873-EBE5-CF42-9E30-7832FC02D1D9}" type="slidenum">
              <a:rPr lang="en-GB" smtClean="0"/>
              <a:t>30</a:t>
            </a:fld>
            <a:endParaRPr lang="en-GB"/>
          </a:p>
        </p:txBody>
      </p:sp>
    </p:spTree>
    <p:extLst>
      <p:ext uri="{BB962C8B-B14F-4D97-AF65-F5344CB8AC3E}">
        <p14:creationId xmlns:p14="http://schemas.microsoft.com/office/powerpoint/2010/main" val="38863919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Several lines of evidence suggest activation of different regions of the brain at different stages of a migraine attack.</a:t>
            </a:r>
          </a:p>
          <a:p>
            <a:pPr marL="171450" indent="-171450">
              <a:buFont typeface="Arial" panose="020B0604020202020204" pitchFamily="34" charset="0"/>
              <a:buChar char="•"/>
            </a:pPr>
            <a:r>
              <a:rPr lang="en-GB" dirty="0"/>
              <a:t>During the premonitory phase, positron emission tomography (PET) studies have shown activation of the hypothalamus in individuals with </a:t>
            </a:r>
            <a:r>
              <a:rPr lang="en-GB" dirty="0" err="1"/>
              <a:t>nitroglycerin</a:t>
            </a:r>
            <a:r>
              <a:rPr lang="en-GB" dirty="0"/>
              <a:t>-triggered migraine attacks.</a:t>
            </a:r>
            <a:r>
              <a:rPr lang="en-GB" baseline="30000" dirty="0"/>
              <a:t>[</a:t>
            </a:r>
            <a:r>
              <a:rPr lang="en-GB" baseline="30000" dirty="0" err="1"/>
              <a:t>Maniyar</a:t>
            </a:r>
            <a:r>
              <a:rPr lang="en-GB" baseline="30000" dirty="0"/>
              <a:t> et al., 2014]</a:t>
            </a:r>
            <a:endParaRPr lang="en-GB" dirty="0"/>
          </a:p>
          <a:p>
            <a:pPr marL="171450" indent="-171450">
              <a:buFont typeface="Arial" panose="020B0604020202020204" pitchFamily="34" charset="0"/>
              <a:buChar char="•"/>
            </a:pPr>
            <a:r>
              <a:rPr lang="en-GB" dirty="0"/>
              <a:t>During aura, magnetic resonance imaging (MRI) studies have shown activation of the visual cortex in individuals who experience migraine attacks during the aura stage.</a:t>
            </a:r>
            <a:r>
              <a:rPr lang="en-GB" baseline="30000" dirty="0"/>
              <a:t>[</a:t>
            </a:r>
            <a:r>
              <a:rPr lang="en-GB" baseline="30000" dirty="0" err="1"/>
              <a:t>Hadjikhani</a:t>
            </a:r>
            <a:r>
              <a:rPr lang="en-GB" baseline="30000" dirty="0"/>
              <a:t> et al., 2001]</a:t>
            </a:r>
            <a:r>
              <a:rPr lang="en-GB" dirty="0"/>
              <a:t> Furthermore, the slow and contiguously progressive nature of blood oxygenation level-dependent (BOLD) signal activation has been linked to the cortical spreading depression phenomenon.</a:t>
            </a:r>
            <a:r>
              <a:rPr lang="en-GB" baseline="30000" dirty="0"/>
              <a:t>[</a:t>
            </a:r>
            <a:r>
              <a:rPr lang="en-GB" baseline="30000" dirty="0" err="1"/>
              <a:t>Hadjikhani</a:t>
            </a:r>
            <a:r>
              <a:rPr lang="en-GB" baseline="30000" dirty="0"/>
              <a:t> et al., 2001]</a:t>
            </a:r>
            <a:endParaRPr lang="en-GB" dirty="0"/>
          </a:p>
          <a:p>
            <a:pPr marL="171450" indent="-171450">
              <a:buFont typeface="Arial" panose="020B0604020202020204" pitchFamily="34" charset="0"/>
              <a:buChar char="•"/>
            </a:pPr>
            <a:r>
              <a:rPr lang="en-GB" dirty="0"/>
              <a:t>During the headache phase of the migraine attack, PET studies have shown increased blood flow in some cerebral regions of the brain as well as in the brainstem.</a:t>
            </a:r>
            <a:r>
              <a:rPr lang="en-GB" baseline="30000" dirty="0"/>
              <a:t>[</a:t>
            </a:r>
            <a:r>
              <a:rPr lang="en-GB" baseline="30000" dirty="0" err="1"/>
              <a:t>Weiller</a:t>
            </a:r>
            <a:r>
              <a:rPr lang="en-GB" baseline="30000" dirty="0"/>
              <a:t> et al., 1995]</a:t>
            </a:r>
            <a:r>
              <a:rPr lang="en-GB" dirty="0"/>
              <a:t> </a:t>
            </a:r>
          </a:p>
          <a:p>
            <a:endParaRPr lang="en-GB" dirty="0"/>
          </a:p>
          <a:p>
            <a:r>
              <a:rPr lang="en-GB" dirty="0"/>
              <a:t>References:</a:t>
            </a:r>
          </a:p>
          <a:p>
            <a:r>
              <a:rPr lang="en-GB" dirty="0" err="1"/>
              <a:t>Hadjikhani</a:t>
            </a:r>
            <a:r>
              <a:rPr lang="en-GB" dirty="0"/>
              <a:t> N, Sanchez Del Rio M, Wu O, et al. Mechanisms of migraine aura revealed by functional MRI in human visual cortex. Proc Natl </a:t>
            </a:r>
            <a:r>
              <a:rPr lang="en-GB" dirty="0" err="1"/>
              <a:t>Acad</a:t>
            </a:r>
            <a:r>
              <a:rPr lang="en-GB" dirty="0"/>
              <a:t> Sci USA 2001; 98 (8): 4687–4692.</a:t>
            </a:r>
          </a:p>
          <a:p>
            <a:r>
              <a:rPr lang="en-GB" dirty="0" err="1"/>
              <a:t>Maniyar</a:t>
            </a:r>
            <a:r>
              <a:rPr lang="en-GB" dirty="0"/>
              <a:t> FH, Sprenger T, Monteith T, et al. Brain activations in the premonitory phase of </a:t>
            </a:r>
            <a:r>
              <a:rPr lang="en-GB" dirty="0" err="1"/>
              <a:t>nitroglycerin</a:t>
            </a:r>
            <a:r>
              <a:rPr lang="en-GB" dirty="0"/>
              <a:t>-triggered migraine attacks. Brain 2014; 137 (Pt 1): 232–241.</a:t>
            </a:r>
          </a:p>
          <a:p>
            <a:r>
              <a:rPr lang="en-US" dirty="0" err="1"/>
              <a:t>Weiller</a:t>
            </a:r>
            <a:r>
              <a:rPr lang="en-US" dirty="0"/>
              <a:t> C, May A, </a:t>
            </a:r>
            <a:r>
              <a:rPr lang="en-US" dirty="0" err="1"/>
              <a:t>Limmroth</a:t>
            </a:r>
            <a:r>
              <a:rPr lang="en-US" dirty="0"/>
              <a:t> V, et al. Brain stem activation in spontaneous human migraine attacks. Nat Med 1995; 1 (7): 658–660. </a:t>
            </a:r>
            <a:endParaRPr lang="en-US" dirty="0">
              <a:highlight>
                <a:srgbClr val="FFFF00"/>
              </a:highlight>
            </a:endParaRPr>
          </a:p>
        </p:txBody>
      </p:sp>
      <p:sp>
        <p:nvSpPr>
          <p:cNvPr id="4" name="Slide Number Placeholder 3"/>
          <p:cNvSpPr>
            <a:spLocks noGrp="1"/>
          </p:cNvSpPr>
          <p:nvPr>
            <p:ph type="sldNum" sz="quarter" idx="5"/>
          </p:nvPr>
        </p:nvSpPr>
        <p:spPr/>
        <p:txBody>
          <a:bodyPr/>
          <a:lstStyle/>
          <a:p>
            <a:fld id="{037C2873-EBE5-CF42-9E30-7832FC02D1D9}" type="slidenum">
              <a:rPr lang="en-GB" smtClean="0"/>
              <a:t>31</a:t>
            </a:fld>
            <a:endParaRPr lang="en-GB"/>
          </a:p>
        </p:txBody>
      </p:sp>
    </p:spTree>
    <p:extLst>
      <p:ext uri="{BB962C8B-B14F-4D97-AF65-F5344CB8AC3E}">
        <p14:creationId xmlns:p14="http://schemas.microsoft.com/office/powerpoint/2010/main" val="15842817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Putting aside the arguments about which brain region is activated first, summarised on the slide, both cortical and brainstem signalling present appealing targets for migraine therapy.</a:t>
            </a:r>
            <a:r>
              <a:rPr lang="en-GB" baseline="30000" dirty="0"/>
              <a:t>[Charles &amp; Brennan, 2010]</a:t>
            </a:r>
            <a:endParaRPr lang="en-GB" dirty="0"/>
          </a:p>
          <a:p>
            <a:endParaRPr lang="en-GB" dirty="0"/>
          </a:p>
          <a:p>
            <a:r>
              <a:rPr lang="en-GB" dirty="0"/>
              <a:t>Reference:</a:t>
            </a:r>
          </a:p>
          <a:p>
            <a:r>
              <a:rPr lang="en-GB" dirty="0"/>
              <a:t>Charles A, Brennan KC. The neurobiology of migraine. </a:t>
            </a:r>
            <a:r>
              <a:rPr lang="en-GB" dirty="0" err="1"/>
              <a:t>Handb</a:t>
            </a:r>
            <a:r>
              <a:rPr lang="en-GB" dirty="0"/>
              <a:t> Clin </a:t>
            </a:r>
            <a:r>
              <a:rPr lang="en-GB" dirty="0" err="1"/>
              <a:t>Neurol</a:t>
            </a:r>
            <a:r>
              <a:rPr lang="en-GB" dirty="0"/>
              <a:t> 2010; 97: 99–108.</a:t>
            </a:r>
          </a:p>
        </p:txBody>
      </p:sp>
      <p:sp>
        <p:nvSpPr>
          <p:cNvPr id="4" name="Slide Number Placeholder 3"/>
          <p:cNvSpPr>
            <a:spLocks noGrp="1"/>
          </p:cNvSpPr>
          <p:nvPr>
            <p:ph type="sldNum" sz="quarter" idx="5"/>
          </p:nvPr>
        </p:nvSpPr>
        <p:spPr/>
        <p:txBody>
          <a:bodyPr/>
          <a:lstStyle/>
          <a:p>
            <a:fld id="{037C2873-EBE5-CF42-9E30-7832FC02D1D9}" type="slidenum">
              <a:rPr lang="en-GB" smtClean="0"/>
              <a:t>32</a:t>
            </a:fld>
            <a:endParaRPr lang="en-GB"/>
          </a:p>
        </p:txBody>
      </p:sp>
    </p:spTree>
    <p:extLst>
      <p:ext uri="{BB962C8B-B14F-4D97-AF65-F5344CB8AC3E}">
        <p14:creationId xmlns:p14="http://schemas.microsoft.com/office/powerpoint/2010/main" val="23839544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7C2873-EBE5-CF42-9E30-7832FC02D1D9}" type="slidenum">
              <a:rPr lang="en-GB" smtClean="0"/>
              <a:t>33</a:t>
            </a:fld>
            <a:endParaRPr lang="en-GB"/>
          </a:p>
        </p:txBody>
      </p:sp>
    </p:spTree>
    <p:extLst>
      <p:ext uri="{BB962C8B-B14F-4D97-AF65-F5344CB8AC3E}">
        <p14:creationId xmlns:p14="http://schemas.microsoft.com/office/powerpoint/2010/main" val="20001058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Migraine is known to have a genetic component, be it as an autosomal dominant familial trait or as so-called common migraine, as outlined on the slide.</a:t>
            </a:r>
            <a:r>
              <a:rPr lang="en-GB" baseline="30000" dirty="0"/>
              <a:t>[Pelzer et al., 2013; Sutherland et al., 2019]</a:t>
            </a:r>
            <a:r>
              <a:rPr lang="en-GB" dirty="0"/>
              <a:t> Research focusing on known familial cases of inherited forms of migraine, using techniques such as DNA sequencing and linkage mapping, have been complimented more recently by larger-scale, hypothesis-generating techniques such as genome-wide association studies (GWAS).</a:t>
            </a:r>
            <a:r>
              <a:rPr lang="en-GB" baseline="30000" dirty="0"/>
              <a:t>[Sutherland et al., 2019]</a:t>
            </a:r>
            <a:r>
              <a:rPr lang="en-GB" dirty="0"/>
              <a:t> As technologies become more commonly used, and sample sizes increase, more gene loci linked to migraine will be unearthed.</a:t>
            </a:r>
            <a:r>
              <a:rPr lang="en-GB" baseline="30000" dirty="0"/>
              <a:t>[Sutherland et al., 2019]</a:t>
            </a:r>
            <a:r>
              <a:rPr lang="en-GB" dirty="0"/>
              <a:t> However, translating this progress in the genetics of migraine into understanding the pathology of, and ultimately treating, migraine will be the focus of much research.</a:t>
            </a:r>
            <a:r>
              <a:rPr lang="en-GB" baseline="30000" dirty="0"/>
              <a:t>[Sutherland et al., 2019]</a:t>
            </a:r>
            <a:endParaRPr lang="en-GB" dirty="0"/>
          </a:p>
          <a:p>
            <a:endParaRPr lang="en-GB" dirty="0"/>
          </a:p>
          <a:p>
            <a:r>
              <a:rPr lang="en-GB" dirty="0"/>
              <a:t>References:</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Pelzer N, Stam AH, </a:t>
            </a:r>
            <a:r>
              <a:rPr lang="en-GB" dirty="0" err="1"/>
              <a:t>Haan</a:t>
            </a:r>
            <a:r>
              <a:rPr lang="en-GB" dirty="0"/>
              <a:t> J, et al. Familial and sporadic hemiplegic migraine: diagnosis and treatment. </a:t>
            </a:r>
            <a:r>
              <a:rPr lang="en-GB" dirty="0" err="1"/>
              <a:t>Curr</a:t>
            </a:r>
            <a:r>
              <a:rPr lang="en-GB" dirty="0"/>
              <a:t> Treat Options </a:t>
            </a:r>
            <a:r>
              <a:rPr lang="en-GB" dirty="0" err="1"/>
              <a:t>Neurol</a:t>
            </a:r>
            <a:r>
              <a:rPr lang="en-GB" dirty="0"/>
              <a:t> 2013; 15 (1): 13–27. </a:t>
            </a:r>
          </a:p>
          <a:p>
            <a:r>
              <a:rPr lang="en-GB" dirty="0"/>
              <a:t>Sutherland HG, Albury CL, Griffiths LR. Advances in genetics of migraine. J Headache Pain 2019; 20 (1): 72.</a:t>
            </a:r>
          </a:p>
          <a:p>
            <a:endParaRPr lang="en-GB" dirty="0"/>
          </a:p>
        </p:txBody>
      </p:sp>
      <p:sp>
        <p:nvSpPr>
          <p:cNvPr id="4" name="Slide Number Placeholder 3"/>
          <p:cNvSpPr>
            <a:spLocks noGrp="1"/>
          </p:cNvSpPr>
          <p:nvPr>
            <p:ph type="sldNum" sz="quarter" idx="5"/>
          </p:nvPr>
        </p:nvSpPr>
        <p:spPr/>
        <p:txBody>
          <a:bodyPr/>
          <a:lstStyle/>
          <a:p>
            <a:fld id="{037C2873-EBE5-CF42-9E30-7832FC02D1D9}" type="slidenum">
              <a:rPr lang="en-GB" smtClean="0"/>
              <a:t>34</a:t>
            </a:fld>
            <a:endParaRPr lang="en-GB"/>
          </a:p>
        </p:txBody>
      </p:sp>
    </p:spTree>
    <p:extLst>
      <p:ext uri="{BB962C8B-B14F-4D97-AF65-F5344CB8AC3E}">
        <p14:creationId xmlns:p14="http://schemas.microsoft.com/office/powerpoint/2010/main" val="32378091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8722"/>
            <a:ext cx="5438140" cy="4163508"/>
          </a:xfrm>
        </p:spPr>
        <p:txBody>
          <a:bodyPr/>
          <a:lstStyle/>
          <a:p>
            <a:r>
              <a:rPr lang="en-GB" dirty="0"/>
              <a:t>Hemiplegic migraine is a rare subtype of migraine with aura, characterised by episodes of severe migraine, along with motor weakness or numbness usually affecting one side of the body (hemiparesis).</a:t>
            </a:r>
            <a:r>
              <a:rPr lang="en-GB" baseline="30000" dirty="0"/>
              <a:t>[Pelzer et al., 2013]</a:t>
            </a:r>
            <a:r>
              <a:rPr lang="en-GB" dirty="0"/>
              <a:t> Visual, sensory, or speech disturbances may also be present.</a:t>
            </a:r>
            <a:r>
              <a:rPr lang="en-GB" baseline="30000" dirty="0"/>
              <a:t>[Pelzer et al., 2013]</a:t>
            </a:r>
            <a:r>
              <a:rPr lang="en-GB" dirty="0"/>
              <a:t> Although three genes are known to cause hemiplegic migraine, listed on slide, many other genes may be involved.</a:t>
            </a:r>
            <a:r>
              <a:rPr lang="en-GB" baseline="30000" dirty="0"/>
              <a:t>[Pelzer et al., 2013]</a:t>
            </a:r>
            <a:r>
              <a:rPr lang="en-GB" dirty="0"/>
              <a:t> </a:t>
            </a:r>
          </a:p>
          <a:p>
            <a:r>
              <a:rPr lang="en-GB" dirty="0"/>
              <a:t>There have been many attempts to explore the genetics of migraine using GWAS, whereby the genetic makeup of many individuals with migraine is compared with that of many control individuals, looking for differences between the two groups.</a:t>
            </a:r>
            <a:r>
              <a:rPr lang="en-GB" baseline="30000" dirty="0"/>
              <a:t>[Sutherland et al., 2019]</a:t>
            </a:r>
            <a:r>
              <a:rPr lang="en-GB" dirty="0"/>
              <a:t> GWAS have so far identified, amongst others, genes involved in synapse and neural function, as well as genes involved in vascular function, which appear to be associated with migraine.</a:t>
            </a:r>
            <a:r>
              <a:rPr lang="en-GB" baseline="30000" dirty="0"/>
              <a:t>[Sutherland et al., 2019]</a:t>
            </a:r>
            <a:endParaRPr lang="en-GB" dirty="0"/>
          </a:p>
          <a:p>
            <a:endParaRPr lang="en-GB" dirty="0"/>
          </a:p>
          <a:p>
            <a:r>
              <a:rPr lang="en-GB" dirty="0"/>
              <a:t>References:</a:t>
            </a:r>
          </a:p>
          <a:p>
            <a:r>
              <a:rPr lang="en-GB" dirty="0"/>
              <a:t>Pelzer N, Stam AH, </a:t>
            </a:r>
            <a:r>
              <a:rPr lang="en-GB" dirty="0" err="1"/>
              <a:t>Haan</a:t>
            </a:r>
            <a:r>
              <a:rPr lang="en-GB" dirty="0"/>
              <a:t> J, et al. Familial and sporadic hemiplegic migraine: diagnosis and treatment. </a:t>
            </a:r>
            <a:r>
              <a:rPr lang="en-GB" dirty="0" err="1"/>
              <a:t>Curr</a:t>
            </a:r>
            <a:r>
              <a:rPr lang="en-GB" dirty="0"/>
              <a:t> Treat Options </a:t>
            </a:r>
            <a:r>
              <a:rPr lang="en-GB" dirty="0" err="1"/>
              <a:t>Neurol</a:t>
            </a:r>
            <a:r>
              <a:rPr lang="en-GB" dirty="0"/>
              <a:t> 2013; 15 (1): 13–27. </a:t>
            </a:r>
          </a:p>
          <a:p>
            <a:r>
              <a:rPr lang="en-US" dirty="0"/>
              <a:t>Sutherland HG, Albury CL, Griffiths </a:t>
            </a:r>
            <a:r>
              <a:rPr lang="en-US" dirty="0" err="1"/>
              <a:t>LR</a:t>
            </a:r>
            <a:r>
              <a:rPr lang="en-US" dirty="0"/>
              <a:t>.</a:t>
            </a:r>
            <a:r>
              <a:rPr lang="en-GB" dirty="0"/>
              <a:t> </a:t>
            </a:r>
            <a:r>
              <a:rPr lang="en-US" dirty="0"/>
              <a:t>Advances in genetics of migraine. J Headache Pain 2019; 20 (1): 72.</a:t>
            </a:r>
          </a:p>
          <a:p>
            <a:endParaRPr lang="en-GB" dirty="0"/>
          </a:p>
          <a:p>
            <a:r>
              <a:rPr lang="en-GB" dirty="0"/>
              <a:t>Other references used on slide:</a:t>
            </a:r>
          </a:p>
          <a:p>
            <a:r>
              <a:rPr lang="en-GB" dirty="0"/>
              <a:t>de Boer I, van den </a:t>
            </a:r>
            <a:r>
              <a:rPr lang="en-GB" dirty="0" err="1"/>
              <a:t>Maagdenberg</a:t>
            </a:r>
            <a:r>
              <a:rPr lang="en-GB" dirty="0"/>
              <a:t> </a:t>
            </a:r>
            <a:r>
              <a:rPr lang="en-GB" dirty="0" err="1"/>
              <a:t>AMJM</a:t>
            </a:r>
            <a:r>
              <a:rPr lang="en-GB" dirty="0"/>
              <a:t>, </a:t>
            </a:r>
            <a:r>
              <a:rPr lang="en-GB" dirty="0" err="1"/>
              <a:t>Terwindt</a:t>
            </a:r>
            <a:r>
              <a:rPr lang="en-GB" dirty="0"/>
              <a:t> GM. Advance in genetics of migraine. </a:t>
            </a:r>
            <a:r>
              <a:rPr lang="en-GB" dirty="0" err="1"/>
              <a:t>Curr</a:t>
            </a:r>
            <a:r>
              <a:rPr lang="en-GB" dirty="0"/>
              <a:t> </a:t>
            </a:r>
            <a:r>
              <a:rPr lang="en-GB" dirty="0" err="1"/>
              <a:t>Opin</a:t>
            </a:r>
            <a:r>
              <a:rPr lang="en-GB" dirty="0"/>
              <a:t> </a:t>
            </a:r>
            <a:r>
              <a:rPr lang="en-GB" dirty="0" err="1"/>
              <a:t>Neurol</a:t>
            </a:r>
            <a:r>
              <a:rPr lang="en-GB" dirty="0"/>
              <a:t> 2019; 32 (3): 413–421.</a:t>
            </a:r>
          </a:p>
          <a:p>
            <a:r>
              <a:rPr lang="en-GB" dirty="0" err="1"/>
              <a:t>GeneCards</a:t>
            </a:r>
            <a:r>
              <a:rPr lang="en-GB" dirty="0"/>
              <a:t> website. https://www.genecards.org. Accessed Jan 2020.</a:t>
            </a:r>
            <a:endParaRPr lang="en-US" dirty="0"/>
          </a:p>
        </p:txBody>
      </p:sp>
      <p:sp>
        <p:nvSpPr>
          <p:cNvPr id="4" name="Slide Number Placeholder 3"/>
          <p:cNvSpPr>
            <a:spLocks noGrp="1"/>
          </p:cNvSpPr>
          <p:nvPr>
            <p:ph type="sldNum" sz="quarter" idx="5"/>
          </p:nvPr>
        </p:nvSpPr>
        <p:spPr/>
        <p:txBody>
          <a:bodyPr/>
          <a:lstStyle/>
          <a:p>
            <a:fld id="{037C2873-EBE5-CF42-9E30-7832FC02D1D9}" type="slidenum">
              <a:rPr lang="en-GB" smtClean="0"/>
              <a:t>35</a:t>
            </a:fld>
            <a:endParaRPr lang="en-GB"/>
          </a:p>
        </p:txBody>
      </p:sp>
    </p:spTree>
    <p:extLst>
      <p:ext uri="{BB962C8B-B14F-4D97-AF65-F5344CB8AC3E}">
        <p14:creationId xmlns:p14="http://schemas.microsoft.com/office/powerpoint/2010/main" val="9898605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Polygenic risk scores (PRS) attempt to bring together risk contributions from a large number of genes and variations in genetics into a single number that quantifies an individual’s risk for a disease or state.</a:t>
            </a:r>
            <a:r>
              <a:rPr lang="en-GB" baseline="30000" dirty="0"/>
              <a:t>[</a:t>
            </a:r>
            <a:r>
              <a:rPr lang="en-GB" baseline="30000" dirty="0" err="1"/>
              <a:t>Vilhjálmsson</a:t>
            </a:r>
            <a:r>
              <a:rPr lang="en-GB" baseline="30000" dirty="0"/>
              <a:t> &amp; </a:t>
            </a:r>
            <a:r>
              <a:rPr lang="en-GB" baseline="30000" dirty="0" err="1"/>
              <a:t>Privé</a:t>
            </a:r>
            <a:r>
              <a:rPr lang="en-GB" baseline="30000" dirty="0"/>
              <a:t>, 2019]</a:t>
            </a:r>
            <a:r>
              <a:rPr lang="en-GB" dirty="0"/>
              <a:t> A Danish study established a PRS for migraine, which was shown to be associated with treatment response (as shown on slide).</a:t>
            </a:r>
            <a:r>
              <a:rPr lang="en-GB" baseline="30000" dirty="0"/>
              <a:t>[</a:t>
            </a:r>
            <a:r>
              <a:rPr lang="en-GB" baseline="30000" dirty="0" err="1"/>
              <a:t>Kogelman</a:t>
            </a:r>
            <a:r>
              <a:rPr lang="en-GB" baseline="30000" dirty="0"/>
              <a:t> et al., 2019]</a:t>
            </a:r>
            <a:r>
              <a:rPr lang="en-GB" dirty="0"/>
              <a:t> Whilst useful, the result has been criticised for several reasons:</a:t>
            </a:r>
            <a:r>
              <a:rPr lang="en-GB" baseline="30000" dirty="0"/>
              <a:t>[</a:t>
            </a:r>
            <a:r>
              <a:rPr lang="en-GB" baseline="30000" dirty="0" err="1"/>
              <a:t>Vilhjálmsson</a:t>
            </a:r>
            <a:r>
              <a:rPr lang="en-GB" baseline="30000" dirty="0"/>
              <a:t> &amp; </a:t>
            </a:r>
            <a:r>
              <a:rPr lang="en-GB" baseline="30000" dirty="0" err="1"/>
              <a:t>Privé</a:t>
            </a:r>
            <a:r>
              <a:rPr lang="en-GB" baseline="30000" dirty="0"/>
              <a:t>, 2019; </a:t>
            </a:r>
            <a:r>
              <a:rPr lang="en-GB" baseline="30000" dirty="0" err="1"/>
              <a:t>Kogelman</a:t>
            </a:r>
            <a:r>
              <a:rPr lang="en-GB" baseline="30000" dirty="0"/>
              <a:t> et al., 2019]</a:t>
            </a:r>
            <a:endParaRPr lang="en-GB" dirty="0"/>
          </a:p>
          <a:p>
            <a:pPr marL="171450" indent="-171450">
              <a:buFont typeface="Arial" panose="020B0604020202020204" pitchFamily="34" charset="0"/>
              <a:buChar char="•"/>
            </a:pPr>
            <a:r>
              <a:rPr lang="en-GB" dirty="0"/>
              <a:t>the treatment effect was quite small (an odds ratio of 1.25)</a:t>
            </a:r>
          </a:p>
          <a:p>
            <a:pPr marL="171450" indent="-171450">
              <a:buFont typeface="Arial" panose="020B0604020202020204" pitchFamily="34" charset="0"/>
              <a:buChar char="•"/>
            </a:pPr>
            <a:r>
              <a:rPr lang="en-GB" dirty="0"/>
              <a:t>although an attempt was made to do so, confounding sources are hard to rule out completely</a:t>
            </a:r>
          </a:p>
          <a:p>
            <a:pPr marL="171450" indent="-171450">
              <a:buFont typeface="Arial" panose="020B0604020202020204" pitchFamily="34" charset="0"/>
              <a:buChar char="•"/>
            </a:pPr>
            <a:r>
              <a:rPr lang="en-GB" dirty="0"/>
              <a:t>the sample was not a random sample.</a:t>
            </a:r>
          </a:p>
          <a:p>
            <a:r>
              <a:rPr lang="en-GB" dirty="0"/>
              <a:t>Furthermore, even if the treatment response is in doubt, some have argued that an individual might as well try a drug and see if it works.</a:t>
            </a:r>
            <a:r>
              <a:rPr lang="en-GB" baseline="30000" dirty="0"/>
              <a:t>[</a:t>
            </a:r>
            <a:r>
              <a:rPr lang="en-GB" baseline="30000" dirty="0" err="1"/>
              <a:t>Vilhjálmsson</a:t>
            </a:r>
            <a:r>
              <a:rPr lang="en-GB" baseline="30000" dirty="0"/>
              <a:t> &amp; </a:t>
            </a:r>
            <a:r>
              <a:rPr lang="en-GB" baseline="30000" dirty="0" err="1"/>
              <a:t>Privé</a:t>
            </a:r>
            <a:r>
              <a:rPr lang="en-GB" baseline="30000" dirty="0"/>
              <a:t>, 2019]</a:t>
            </a:r>
            <a:r>
              <a:rPr lang="en-GB" dirty="0"/>
              <a:t> It is important that the scientific value of studies, such as the GWAS outlined on slide, are balanced against the clinical relevance of any findings – genetic screening comes at a cost that might easily outweigh any benefits.</a:t>
            </a:r>
            <a:r>
              <a:rPr lang="en-GB" baseline="30000" dirty="0"/>
              <a:t>[</a:t>
            </a:r>
            <a:r>
              <a:rPr lang="en-GB" baseline="30000" dirty="0" err="1"/>
              <a:t>Vilhjálmsson</a:t>
            </a:r>
            <a:r>
              <a:rPr lang="en-GB" baseline="30000" dirty="0"/>
              <a:t> &amp; </a:t>
            </a:r>
            <a:r>
              <a:rPr lang="en-GB" baseline="30000" dirty="0" err="1"/>
              <a:t>Privé</a:t>
            </a:r>
            <a:r>
              <a:rPr lang="en-GB" baseline="30000" dirty="0"/>
              <a:t>, 2019]</a:t>
            </a:r>
            <a:endParaRPr lang="en-GB" dirty="0"/>
          </a:p>
          <a:p>
            <a:endParaRPr lang="en-GB" dirty="0"/>
          </a:p>
          <a:p>
            <a:r>
              <a:rPr lang="en-GB" dirty="0"/>
              <a:t>References:</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err="1"/>
              <a:t>Kogelman</a:t>
            </a:r>
            <a:r>
              <a:rPr lang="en-GB" dirty="0"/>
              <a:t> </a:t>
            </a:r>
            <a:r>
              <a:rPr lang="en-GB" dirty="0" err="1"/>
              <a:t>LJA</a:t>
            </a:r>
            <a:r>
              <a:rPr lang="en-GB" dirty="0"/>
              <a:t>, </a:t>
            </a:r>
            <a:r>
              <a:rPr lang="en-GB" dirty="0" err="1"/>
              <a:t>Esserlind</a:t>
            </a:r>
            <a:r>
              <a:rPr lang="en-GB" dirty="0"/>
              <a:t> AL, </a:t>
            </a:r>
            <a:r>
              <a:rPr lang="en-GB" dirty="0" err="1"/>
              <a:t>Francke</a:t>
            </a:r>
            <a:r>
              <a:rPr lang="en-GB" dirty="0"/>
              <a:t> Christensen A, et al. Migraine polygenic risk score associates with efficacy of migraine-specific drugs. </a:t>
            </a:r>
            <a:r>
              <a:rPr lang="en-GB" dirty="0" err="1"/>
              <a:t>Neurol</a:t>
            </a:r>
            <a:r>
              <a:rPr lang="en-GB" dirty="0"/>
              <a:t> Genet 2019; 5 (6): e364.</a:t>
            </a:r>
          </a:p>
          <a:p>
            <a:r>
              <a:rPr lang="en-GB" dirty="0" err="1"/>
              <a:t>Vilhjálmsson</a:t>
            </a:r>
            <a:r>
              <a:rPr lang="en-GB" dirty="0"/>
              <a:t> BJ, </a:t>
            </a:r>
            <a:r>
              <a:rPr lang="en-GB" dirty="0" err="1"/>
              <a:t>Privé</a:t>
            </a:r>
            <a:r>
              <a:rPr lang="en-GB" dirty="0"/>
              <a:t> F. Headaches and polygenic scores. </a:t>
            </a:r>
            <a:r>
              <a:rPr lang="en-GB" dirty="0" err="1"/>
              <a:t>Neurol</a:t>
            </a:r>
            <a:r>
              <a:rPr lang="en-GB" dirty="0"/>
              <a:t> Genet 2019; 5 (6): e368.</a:t>
            </a:r>
          </a:p>
        </p:txBody>
      </p:sp>
      <p:sp>
        <p:nvSpPr>
          <p:cNvPr id="4" name="Slide Number Placeholder 3"/>
          <p:cNvSpPr>
            <a:spLocks noGrp="1"/>
          </p:cNvSpPr>
          <p:nvPr>
            <p:ph type="sldNum" sz="quarter" idx="5"/>
          </p:nvPr>
        </p:nvSpPr>
        <p:spPr/>
        <p:txBody>
          <a:bodyPr/>
          <a:lstStyle/>
          <a:p>
            <a:fld id="{037C2873-EBE5-CF42-9E30-7832FC02D1D9}" type="slidenum">
              <a:rPr lang="en-GB" smtClean="0"/>
              <a:t>36</a:t>
            </a:fld>
            <a:endParaRPr lang="en-GB"/>
          </a:p>
        </p:txBody>
      </p:sp>
    </p:spTree>
    <p:extLst>
      <p:ext uri="{BB962C8B-B14F-4D97-AF65-F5344CB8AC3E}">
        <p14:creationId xmlns:p14="http://schemas.microsoft.com/office/powerpoint/2010/main" val="23111070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Initially, migraine genome-wide association studies (GWAS) had sample sizes of up to a few thousand patients, and compared migraine with aura and without aura against controls.</a:t>
            </a:r>
            <a:r>
              <a:rPr lang="en-GB" baseline="30000" dirty="0"/>
              <a:t>[van den </a:t>
            </a:r>
            <a:r>
              <a:rPr lang="en-GB" baseline="30000" dirty="0" err="1"/>
              <a:t>Maagdenberg</a:t>
            </a:r>
            <a:r>
              <a:rPr lang="en-GB" baseline="30000" dirty="0"/>
              <a:t> et al., 2019]</a:t>
            </a:r>
            <a:r>
              <a:rPr lang="en-GB" dirty="0"/>
              <a:t> GWAS conducted more recently have used increased samples sizes, with hundreds of thousands of individuals with migraine and relevant control groups.</a:t>
            </a:r>
            <a:r>
              <a:rPr lang="en-GB" baseline="30000" dirty="0"/>
              <a:t>[van den </a:t>
            </a:r>
            <a:r>
              <a:rPr lang="en-GB" baseline="30000" dirty="0" err="1"/>
              <a:t>Maagdenberg</a:t>
            </a:r>
            <a:r>
              <a:rPr lang="en-GB" baseline="30000" dirty="0"/>
              <a:t> et al., 2019]</a:t>
            </a:r>
            <a:r>
              <a:rPr lang="en-GB" dirty="0"/>
              <a:t> The combined efforts of these studies have identified several locations in the genome, SNPs (single nucleotide polymorphisms), that appear to be robustly associated with migraine.</a:t>
            </a:r>
            <a:r>
              <a:rPr lang="en-GB" baseline="30000" dirty="0"/>
              <a:t>[van den </a:t>
            </a:r>
            <a:r>
              <a:rPr lang="en-GB" baseline="30000" dirty="0" err="1"/>
              <a:t>Maagdenberg</a:t>
            </a:r>
            <a:r>
              <a:rPr lang="en-GB" baseline="30000" dirty="0"/>
              <a:t> et al., 2019]</a:t>
            </a:r>
            <a:r>
              <a:rPr lang="en-GB" dirty="0"/>
              <a:t> Importantly, all associated SNPs identified to date have small effect sizes – emphasising the fact that no single genetic factor seems to cause migraine.</a:t>
            </a:r>
            <a:r>
              <a:rPr lang="en-GB" baseline="30000" dirty="0"/>
              <a:t>[van den </a:t>
            </a:r>
            <a:r>
              <a:rPr lang="en-GB" baseline="30000" dirty="0" err="1"/>
              <a:t>Maagdenberg</a:t>
            </a:r>
            <a:r>
              <a:rPr lang="en-GB" baseline="30000" dirty="0"/>
              <a:t> et al., 2019]</a:t>
            </a:r>
            <a:endParaRPr lang="en-GB" dirty="0"/>
          </a:p>
          <a:p>
            <a:endParaRPr lang="en-GB" dirty="0"/>
          </a:p>
          <a:p>
            <a:r>
              <a:rPr lang="en-GB" dirty="0"/>
              <a:t>Reference:</a:t>
            </a:r>
          </a:p>
          <a:p>
            <a:r>
              <a:rPr lang="en-GB" dirty="0"/>
              <a:t>van den </a:t>
            </a:r>
            <a:r>
              <a:rPr lang="en-GB" dirty="0" err="1"/>
              <a:t>Maagdenberg</a:t>
            </a:r>
            <a:r>
              <a:rPr lang="en-GB" dirty="0"/>
              <a:t> </a:t>
            </a:r>
            <a:r>
              <a:rPr lang="en-GB" dirty="0" err="1"/>
              <a:t>AMJM</a:t>
            </a:r>
            <a:r>
              <a:rPr lang="en-GB" dirty="0"/>
              <a:t>, </a:t>
            </a:r>
            <a:r>
              <a:rPr lang="en-GB" dirty="0" err="1"/>
              <a:t>Nyholt</a:t>
            </a:r>
            <a:r>
              <a:rPr lang="en-GB" dirty="0"/>
              <a:t> DR, </a:t>
            </a:r>
            <a:r>
              <a:rPr lang="en-GB" dirty="0" err="1"/>
              <a:t>Anttila</a:t>
            </a:r>
            <a:r>
              <a:rPr lang="en-GB" dirty="0"/>
              <a:t> V. Novel hypotheses emerging from GWAS in migraine? J Headache Pain 2019; 20 (1): 5.</a:t>
            </a:r>
          </a:p>
          <a:p>
            <a:endParaRPr lang="en-GB" dirty="0"/>
          </a:p>
          <a:p>
            <a:r>
              <a:rPr lang="en-GB" dirty="0"/>
              <a:t>Other reference used on slide:</a:t>
            </a:r>
          </a:p>
          <a:p>
            <a:r>
              <a:rPr lang="en-GB" dirty="0" err="1"/>
              <a:t>Nyholt</a:t>
            </a:r>
            <a:r>
              <a:rPr lang="en-GB" dirty="0"/>
              <a:t> DR, van den </a:t>
            </a:r>
            <a:r>
              <a:rPr lang="en-GB" dirty="0" err="1"/>
              <a:t>Maagdenberg</a:t>
            </a:r>
            <a:r>
              <a:rPr lang="en-GB" dirty="0"/>
              <a:t> </a:t>
            </a:r>
            <a:r>
              <a:rPr lang="en-GB" dirty="0" err="1"/>
              <a:t>AMJM</a:t>
            </a:r>
            <a:r>
              <a:rPr lang="en-GB" dirty="0"/>
              <a:t>. Genome-wide association studies in migraine: current state and route to follow. </a:t>
            </a:r>
            <a:r>
              <a:rPr lang="en-GB" dirty="0" err="1"/>
              <a:t>Curr</a:t>
            </a:r>
            <a:r>
              <a:rPr lang="en-GB" dirty="0"/>
              <a:t> </a:t>
            </a:r>
            <a:r>
              <a:rPr lang="en-GB" dirty="0" err="1"/>
              <a:t>Opin</a:t>
            </a:r>
            <a:r>
              <a:rPr lang="en-GB" dirty="0"/>
              <a:t> </a:t>
            </a:r>
            <a:r>
              <a:rPr lang="en-GB" dirty="0" err="1"/>
              <a:t>Neurol</a:t>
            </a:r>
            <a:r>
              <a:rPr lang="en-GB" dirty="0"/>
              <a:t> 2016; 29 (3): 302–308.</a:t>
            </a:r>
          </a:p>
        </p:txBody>
      </p:sp>
      <p:sp>
        <p:nvSpPr>
          <p:cNvPr id="4" name="Slide Number Placeholder 3"/>
          <p:cNvSpPr>
            <a:spLocks noGrp="1"/>
          </p:cNvSpPr>
          <p:nvPr>
            <p:ph type="sldNum" sz="quarter" idx="5"/>
          </p:nvPr>
        </p:nvSpPr>
        <p:spPr/>
        <p:txBody>
          <a:bodyPr/>
          <a:lstStyle/>
          <a:p>
            <a:fld id="{037C2873-EBE5-CF42-9E30-7832FC02D1D9}" type="slidenum">
              <a:rPr lang="en-GB" smtClean="0"/>
              <a:t>37</a:t>
            </a:fld>
            <a:endParaRPr lang="en-GB"/>
          </a:p>
        </p:txBody>
      </p:sp>
    </p:spTree>
    <p:extLst>
      <p:ext uri="{BB962C8B-B14F-4D97-AF65-F5344CB8AC3E}">
        <p14:creationId xmlns:p14="http://schemas.microsoft.com/office/powerpoint/2010/main" val="3929376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4.png"/></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548001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78184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7436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88110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75131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85875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4489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1907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0116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19479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387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75380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02645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408573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03778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49839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229207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441225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432954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5916116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92958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672848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7665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76115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425114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33380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488002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615688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85750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25221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867877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654329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01005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693317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627603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83365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Front page 0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baseline="0">
                <a:solidFill>
                  <a:schemeClr val="bg1"/>
                </a:solidFill>
              </a:defRPr>
            </a:lvl1pPr>
          </a:lstStyle>
          <a:p>
            <a:r>
              <a:rPr lang="da-DK"/>
              <a:t>Click to add presentation title</a:t>
            </a:r>
            <a:endParaRPr lang="en-US"/>
          </a:p>
        </p:txBody>
      </p:sp>
      <p:sp>
        <p:nvSpPr>
          <p:cNvPr id="3" name="Subtitle 2"/>
          <p:cNvSpPr>
            <a:spLocks noGrp="1"/>
          </p:cNvSpPr>
          <p:nvPr>
            <p:ph type="subTitle" idx="1" hasCustomPrompt="1"/>
          </p:nvPr>
        </p:nvSpPr>
        <p:spPr>
          <a:xfrm>
            <a:off x="838200" y="5128617"/>
            <a:ext cx="7260771" cy="1091208"/>
          </a:xfrm>
        </p:spPr>
        <p:txBody>
          <a:bodyPr>
            <a:normAutofit/>
          </a:bodyPr>
          <a:lstStyle>
            <a:lvl1pPr marL="0" indent="0" algn="l">
              <a:buNone/>
              <a:defRPr sz="18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add presentation subtitle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0" name="Straight Connector 9"/>
          <p:cNvCxnSpPr/>
          <p:nvPr userDrawn="1"/>
        </p:nvCxnSpPr>
        <p:spPr>
          <a:xfrm>
            <a:off x="879020" y="5055541"/>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642419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25850"/>
            <a:ext cx="10515600" cy="1127731"/>
          </a:xfrm>
        </p:spPr>
        <p:txBody>
          <a:bodyPr anchor="t">
            <a:normAutofit/>
          </a:bodyPr>
          <a:lstStyle>
            <a:lvl1pPr>
              <a:defRPr sz="4000"/>
            </a:lvl1pPr>
          </a:lstStyle>
          <a:p>
            <a:r>
              <a:rPr lang="da-DK"/>
              <a:t>Click to chapter title</a:t>
            </a:r>
            <a:br>
              <a:rPr lang="da-DK"/>
            </a:br>
            <a:r>
              <a:rPr lang="da-DK"/>
              <a:t>in two lines</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9" name="Straight Connector 8"/>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831850" y="5129213"/>
            <a:ext cx="10515600" cy="1100671"/>
          </a:xfrm>
        </p:spPr>
        <p:txBody>
          <a:bodyPr>
            <a:normAutofit/>
          </a:bodyPr>
          <a:lstStyle>
            <a:lvl1pPr marL="0" indent="0">
              <a:buNone/>
              <a:defRPr sz="18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Click to add chapter subtitle</a:t>
            </a:r>
          </a:p>
        </p:txBody>
      </p:sp>
    </p:spTree>
    <p:custDataLst>
      <p:tags r:id="rId1"/>
    </p:custDataLst>
    <p:extLst>
      <p:ext uri="{BB962C8B-B14F-4D97-AF65-F5344CB8AC3E}">
        <p14:creationId xmlns:p14="http://schemas.microsoft.com/office/powerpoint/2010/main" val="16520885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524782"/>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p:nvPr>
        </p:nvSpPr>
        <p:spPr>
          <a:xfrm>
            <a:off x="838200" y="1371600"/>
            <a:ext cx="10515600" cy="4351338"/>
          </a:xfrm>
        </p:spPr>
        <p:txBody>
          <a:bodyPr/>
          <a:lstStyle>
            <a:lvl1pPr>
              <a:defRPr sz="2400"/>
            </a:lvl1pPr>
            <a:lvl2pPr>
              <a:defRPr sz="1800"/>
            </a:lvl2pPr>
            <a:lvl3pPr>
              <a:defRPr sz="14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cxnSp>
        <p:nvCxnSpPr>
          <p:cNvPr id="7" name="Straight Connector 6"/>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2873207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07712"/>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42392120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tatement 02">
    <p:spTree>
      <p:nvGrpSpPr>
        <p:cNvPr id="1" name=""/>
        <p:cNvGrpSpPr/>
        <p:nvPr/>
      </p:nvGrpSpPr>
      <p:grpSpPr>
        <a:xfrm>
          <a:off x="0" y="0"/>
          <a:ext cx="0" cy="0"/>
          <a:chOff x="0" y="0"/>
          <a:chExt cx="0" cy="0"/>
        </a:xfrm>
      </p:grpSpPr>
      <p:sp>
        <p:nvSpPr>
          <p:cNvPr id="9" name="Rectangle 8"/>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bg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bg1"/>
                </a:solidFill>
              </a:defRPr>
            </a:lvl1pPr>
          </a:lstStyle>
          <a:p>
            <a:pPr lvl="0"/>
            <a:r>
              <a:rPr lang="da-DK"/>
              <a:t>Click to add Quote Byline</a:t>
            </a:r>
            <a:endParaRPr lang="en-US"/>
          </a:p>
        </p:txBody>
      </p:sp>
      <p:cxnSp>
        <p:nvCxnSpPr>
          <p:cNvPr id="10" name="Straight Connector 9"/>
          <p:cNvCxnSpPr/>
          <p:nvPr userDrawn="1"/>
        </p:nvCxnSpPr>
        <p:spPr>
          <a:xfrm>
            <a:off x="879020" y="5113927"/>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155803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ront page 02">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7239000" y="6356350"/>
            <a:ext cx="4114800" cy="365125"/>
          </a:xfrm>
          <a:prstGeom prst="rect">
            <a:avLst/>
          </a:prstGeom>
          <a:solidFill>
            <a:schemeClr val="bg1"/>
          </a:solidFill>
        </p:spPr>
        <p:txBody>
          <a:bodyPr/>
          <a:lstStyle/>
          <a:p>
            <a:endParaRPr lang="en-US"/>
          </a:p>
        </p:txBody>
      </p:sp>
      <p:sp>
        <p:nvSpPr>
          <p:cNvPr id="10" name="Rectangle 9"/>
          <p:cNvSpPr/>
          <p:nvPr userDrawn="1"/>
        </p:nvSpPr>
        <p:spPr>
          <a:xfrm>
            <a:off x="0" y="911407"/>
            <a:ext cx="12192000" cy="59465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presentation 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3" name="Straight Connector 12"/>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3" hasCustomPrompt="1"/>
          </p:nvPr>
        </p:nvSpPr>
        <p:spPr>
          <a:xfrm>
            <a:off x="839638" y="5129213"/>
            <a:ext cx="7261225" cy="1090612"/>
          </a:xfrm>
        </p:spPr>
        <p:txBody>
          <a:bodyPr>
            <a:noAutofit/>
          </a:bodyPr>
          <a:lstStyle>
            <a:lvl1pPr marL="0" indent="0">
              <a:buNone/>
              <a:defRPr sz="1800" b="1" baseline="0">
                <a:solidFill>
                  <a:schemeClr val="accent2"/>
                </a:solidFill>
              </a:defRPr>
            </a:lvl1pPr>
            <a:lvl2pPr marL="457200" indent="0">
              <a:buNone/>
              <a:defRPr sz="1800" b="1">
                <a:solidFill>
                  <a:schemeClr val="accent2"/>
                </a:solidFill>
              </a:defRPr>
            </a:lvl2pPr>
            <a:lvl3pPr marL="914400" indent="0">
              <a:buNone/>
              <a:defRPr sz="1800" b="1">
                <a:solidFill>
                  <a:schemeClr val="accent2"/>
                </a:solidFill>
              </a:defRPr>
            </a:lvl3pPr>
            <a:lvl4pPr marL="1371600" indent="0">
              <a:buNone/>
              <a:defRPr sz="1800" b="1">
                <a:solidFill>
                  <a:schemeClr val="accent2"/>
                </a:solidFill>
              </a:defRPr>
            </a:lvl4pPr>
            <a:lvl5pPr marL="1828800" indent="0">
              <a:buNone/>
              <a:defRPr sz="1800" b="1">
                <a:solidFill>
                  <a:schemeClr val="accent2"/>
                </a:solidFill>
              </a:defRPr>
            </a:lvl5pPr>
          </a:lstStyle>
          <a:p>
            <a:pPr lvl="0"/>
            <a:r>
              <a:rPr lang="da-DK"/>
              <a:t>Click to add presentation subtitle</a:t>
            </a:r>
            <a:endParaRPr lang="en-US"/>
          </a:p>
        </p:txBody>
      </p:sp>
    </p:spTree>
    <p:custDataLst>
      <p:tags r:id="rId1"/>
    </p:custDataLst>
    <p:extLst>
      <p:ext uri="{BB962C8B-B14F-4D97-AF65-F5344CB8AC3E}">
        <p14:creationId xmlns:p14="http://schemas.microsoft.com/office/powerpoint/2010/main" val="1806581548"/>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mp; 1 column bullets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4988065"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4988065" cy="4766254"/>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99070"/>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5197541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mp; 1 column content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5004250"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5004250" cy="4752228"/>
          </a:xfrm>
        </p:spPr>
        <p:txBody>
          <a:bodyPr/>
          <a:lstStyle>
            <a:lvl1pPr marL="0" indent="0">
              <a:buNone/>
              <a:defRPr sz="2400"/>
            </a:lvl1pPr>
          </a:lstStyle>
          <a:p>
            <a:pPr lvl="0"/>
            <a:r>
              <a:rPr lang="en-US"/>
              <a:t>Edit Master text styles</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82594"/>
          </a:xfrm>
        </p:spPr>
        <p:txBody>
          <a:bodyPr/>
          <a:lstStyle>
            <a:lvl1pPr marL="0" indent="0">
              <a:buNone/>
              <a:defRPr sz="2400"/>
            </a:lvl1pPr>
          </a:lstStyle>
          <a:p>
            <a:pPr lvl="0"/>
            <a:r>
              <a:rPr lang="en-US"/>
              <a:t>Edit Master text styles</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20200533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mp; 2 rows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457835"/>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sz="half" idx="1"/>
          </p:nvPr>
        </p:nvSpPr>
        <p:spPr>
          <a:xfrm>
            <a:off x="838200" y="1002347"/>
            <a:ext cx="10515600" cy="1958626"/>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38200" y="2960973"/>
            <a:ext cx="10515600" cy="2660493"/>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6DBC486D-4FAB-B746-8B02-8D7C842291C6}" type="slidenum">
              <a:rPr/>
              <a:t>‹#›</a:t>
            </a:fld>
            <a:endParaRPr lang="en-US"/>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15541934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atement 0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accent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accent2"/>
                </a:solidFill>
              </a:defRPr>
            </a:lvl1pPr>
          </a:lstStyle>
          <a:p>
            <a:pPr lvl="0"/>
            <a:r>
              <a:rPr lang="da-DK"/>
              <a:t>Click to add Quote Byline</a:t>
            </a:r>
            <a:endParaRPr lang="en-US"/>
          </a:p>
        </p:txBody>
      </p:sp>
      <p:sp>
        <p:nvSpPr>
          <p:cNvPr id="9" name="Rectangle 8"/>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10" name="Straight Connector 9"/>
          <p:cNvCxnSpPr/>
          <p:nvPr userDrawn="1"/>
        </p:nvCxnSpPr>
        <p:spPr>
          <a:xfrm>
            <a:off x="879020" y="5113927"/>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6714772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tatement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10" name="Picture Placeholder 9"/>
          <p:cNvSpPr>
            <a:spLocks noGrp="1"/>
          </p:cNvSpPr>
          <p:nvPr>
            <p:ph type="pic" sz="quarter" idx="13" hasCustomPrompt="1"/>
          </p:nvPr>
        </p:nvSpPr>
        <p:spPr>
          <a:xfrm>
            <a:off x="0" y="0"/>
            <a:ext cx="12192000" cy="6858000"/>
          </a:xfrm>
        </p:spPr>
        <p:txBody>
          <a:bodyPr/>
          <a:lstStyle>
            <a:lvl1pPr marL="0" indent="0">
              <a:buNone/>
              <a:defRPr/>
            </a:lvl1pPr>
          </a:lstStyle>
          <a:p>
            <a:r>
              <a:rPr lang="en-US"/>
              <a:t>Click to add a picture</a:t>
            </a:r>
          </a:p>
        </p:txBody>
      </p:sp>
    </p:spTree>
    <p:custDataLst>
      <p:tags r:id="rId1"/>
    </p:custDataLst>
    <p:extLst>
      <p:ext uri="{BB962C8B-B14F-4D97-AF65-F5344CB8AC3E}">
        <p14:creationId xmlns:p14="http://schemas.microsoft.com/office/powerpoint/2010/main" val="8559752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ank You">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thank you statement</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spTree>
    <p:custDataLst>
      <p:tags r:id="rId1"/>
    </p:custDataLst>
    <p:extLst>
      <p:ext uri="{BB962C8B-B14F-4D97-AF65-F5344CB8AC3E}">
        <p14:creationId xmlns:p14="http://schemas.microsoft.com/office/powerpoint/2010/main" val="50780933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2.sv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50">
            <a:extLst>
              <a:ext uri="{96DAC541-7B7A-43D3-8B79-37D633B846F1}">
                <asvg:svgBlip xmlns:asvg="http://schemas.microsoft.com/office/drawing/2016/SVG/main" r:embed="rId51"/>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63894818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7" r:id="rId37"/>
    <p:sldLayoutId id="2147483708" r:id="rId38"/>
    <p:sldLayoutId id="2147483709" r:id="rId39"/>
    <p:sldLayoutId id="2147483710" r:id="rId40"/>
    <p:sldLayoutId id="2147483711" r:id="rId41"/>
    <p:sldLayoutId id="2147483661" r:id="rId42"/>
    <p:sldLayoutId id="2147483664" r:id="rId43"/>
    <p:sldLayoutId id="2147483669" r:id="rId44"/>
    <p:sldLayoutId id="2147483652" r:id="rId45"/>
    <p:sldLayoutId id="2147483654" r:id="rId46"/>
    <p:sldLayoutId id="2147483666" r:id="rId47"/>
    <p:sldLayoutId id="2147483665" r:id="rId48"/>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15.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1.xml"/><Relationship Id="rId1"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4.xml"/><Relationship Id="rId7" Type="http://schemas.openxmlformats.org/officeDocument/2006/relationships/image" Target="../media/image19.svg"/><Relationship Id="rId2" Type="http://schemas.openxmlformats.org/officeDocument/2006/relationships/slideLayout" Target="../slideLayouts/slideLayout4.xml"/><Relationship Id="rId1" Type="http://schemas.openxmlformats.org/officeDocument/2006/relationships/tags" Target="../tags/tag17.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image" Target="../media/image16.emf"/><Relationship Id="rId9" Type="http://schemas.openxmlformats.org/officeDocument/2006/relationships/image" Target="../media/image21.sv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5.xml"/><Relationship Id="rId7" Type="http://schemas.openxmlformats.org/officeDocument/2006/relationships/image" Target="../media/image19.svg"/><Relationship Id="rId2" Type="http://schemas.openxmlformats.org/officeDocument/2006/relationships/slideLayout" Target="../slideLayouts/slideLayout4.xml"/><Relationship Id="rId1" Type="http://schemas.openxmlformats.org/officeDocument/2006/relationships/tags" Target="../tags/tag18.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image" Target="../media/image16.emf"/><Relationship Id="rId9" Type="http://schemas.openxmlformats.org/officeDocument/2006/relationships/image" Target="../media/image21.sv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6.xml"/><Relationship Id="rId7" Type="http://schemas.openxmlformats.org/officeDocument/2006/relationships/image" Target="../media/image19.svg"/><Relationship Id="rId2" Type="http://schemas.openxmlformats.org/officeDocument/2006/relationships/slideLayout" Target="../slideLayouts/slideLayout4.xml"/><Relationship Id="rId1" Type="http://schemas.openxmlformats.org/officeDocument/2006/relationships/tags" Target="../tags/tag19.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image" Target="../media/image16.emf"/><Relationship Id="rId9" Type="http://schemas.openxmlformats.org/officeDocument/2006/relationships/image" Target="../media/image21.sv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7.xml"/><Relationship Id="rId7" Type="http://schemas.openxmlformats.org/officeDocument/2006/relationships/image" Target="../media/image19.svg"/><Relationship Id="rId2" Type="http://schemas.openxmlformats.org/officeDocument/2006/relationships/slideLayout" Target="../slideLayouts/slideLayout4.xml"/><Relationship Id="rId1" Type="http://schemas.openxmlformats.org/officeDocument/2006/relationships/tags" Target="../tags/tag20.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image" Target="../media/image16.emf"/><Relationship Id="rId9"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1.xml"/><Relationship Id="rId1" Type="http://schemas.openxmlformats.org/officeDocument/2006/relationships/tags" Target="../tags/tag2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1.xml"/><Relationship Id="rId1" Type="http://schemas.openxmlformats.org/officeDocument/2006/relationships/tags" Target="../tags/tag2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6.xml"/><Relationship Id="rId1" Type="http://schemas.openxmlformats.org/officeDocument/2006/relationships/tags" Target="../tags/tag2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2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2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28.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29.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3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3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3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35.xml"/><Relationship Id="rId4" Type="http://schemas.openxmlformats.org/officeDocument/2006/relationships/chart" Target="../charts/char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1.xml"/><Relationship Id="rId1" Type="http://schemas.openxmlformats.org/officeDocument/2006/relationships/tags" Target="../tags/tag3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17.emf"/><Relationship Id="rId4" Type="http://schemas.openxmlformats.org/officeDocument/2006/relationships/image" Target="../media/image16.em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6.xml"/><Relationship Id="rId1" Type="http://schemas.openxmlformats.org/officeDocument/2006/relationships/tags" Target="../tags/tag3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40.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41.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42.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tags" Target="../tags/tag43.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1.xml"/><Relationship Id="rId1" Type="http://schemas.openxmlformats.org/officeDocument/2006/relationships/tags" Target="../tags/tag4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xml"/><Relationship Id="rId1" Type="http://schemas.openxmlformats.org/officeDocument/2006/relationships/tags" Target="../tags/tag4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48.xml"/><Relationship Id="rId4" Type="http://schemas.openxmlformats.org/officeDocument/2006/relationships/chart" Target="../charts/char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tags" Target="../tags/tag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text&#10;&#10;Description automatically generated">
            <a:extLst>
              <a:ext uri="{FF2B5EF4-FFF2-40B4-BE49-F238E27FC236}">
                <a16:creationId xmlns:a16="http://schemas.microsoft.com/office/drawing/2014/main" id="{0ECC3F06-142F-4E36-B63D-1FD054EC16B3}"/>
              </a:ext>
            </a:extLst>
          </p:cNvPr>
          <p:cNvPicPr>
            <a:picLocks noGrp="1" noChangeAspect="1"/>
          </p:cNvPicPr>
          <p:nvPr>
            <p:ph type="pic" sz="quarter" idx="16"/>
          </p:nvPr>
        </p:nvPicPr>
        <p:blipFill>
          <a:blip r:embed="rId4"/>
          <a:srcRect l="5741" r="5741"/>
          <a:stretch>
            <a:fillRect/>
          </a:stretch>
        </p:blipFill>
        <p:spPr/>
      </p:pic>
      <p:sp>
        <p:nvSpPr>
          <p:cNvPr id="12" name="Subtitle 11">
            <a:extLst>
              <a:ext uri="{FF2B5EF4-FFF2-40B4-BE49-F238E27FC236}">
                <a16:creationId xmlns:a16="http://schemas.microsoft.com/office/drawing/2014/main" id="{DF6ECA93-B489-4757-B10F-C484624291B0}"/>
              </a:ext>
            </a:extLst>
          </p:cNvPr>
          <p:cNvSpPr>
            <a:spLocks noGrp="1"/>
          </p:cNvSpPr>
          <p:nvPr>
            <p:ph type="body" sz="quarter" idx="17"/>
          </p:nvPr>
        </p:nvSpPr>
        <p:spPr/>
        <p:txBody>
          <a:bodyPr/>
          <a:lstStyle/>
          <a:p>
            <a:r>
              <a:rPr lang="en-GB" dirty="0"/>
              <a:t>Migraine</a:t>
            </a:r>
          </a:p>
        </p:txBody>
      </p:sp>
      <p:sp>
        <p:nvSpPr>
          <p:cNvPr id="3" name="Text Placeholder 2">
            <a:extLst>
              <a:ext uri="{FF2B5EF4-FFF2-40B4-BE49-F238E27FC236}">
                <a16:creationId xmlns:a16="http://schemas.microsoft.com/office/drawing/2014/main" id="{BC92FA4E-8856-4663-8862-9BDBEF78270F}"/>
              </a:ext>
            </a:extLst>
          </p:cNvPr>
          <p:cNvSpPr>
            <a:spLocks noGrp="1"/>
          </p:cNvSpPr>
          <p:nvPr>
            <p:ph type="body" sz="quarter" idx="18"/>
          </p:nvPr>
        </p:nvSpPr>
        <p:spPr/>
        <p:txBody>
          <a:bodyPr/>
          <a:lstStyle/>
          <a:p>
            <a:r>
              <a:rPr lang="en-GB" dirty="0"/>
              <a:t>Neurobiology and aetiology</a:t>
            </a:r>
            <a:endParaRPr lang="da-DK" dirty="0"/>
          </a:p>
        </p:txBody>
      </p:sp>
    </p:spTree>
    <p:custDataLst/>
    <p:extLst>
      <p:ext uri="{BB962C8B-B14F-4D97-AF65-F5344CB8AC3E}">
        <p14:creationId xmlns:p14="http://schemas.microsoft.com/office/powerpoint/2010/main" val="2911548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C9C47F-06D0-41B4-A598-17E8B11BE0D9}"/>
              </a:ext>
            </a:extLst>
          </p:cNvPr>
          <p:cNvSpPr>
            <a:spLocks noGrp="1"/>
          </p:cNvSpPr>
          <p:nvPr>
            <p:ph type="title"/>
          </p:nvPr>
        </p:nvSpPr>
        <p:spPr/>
        <p:txBody>
          <a:bodyPr/>
          <a:lstStyle/>
          <a:p>
            <a:r>
              <a:rPr lang="en-GB" dirty="0"/>
              <a:t>Pain and nociception </a:t>
            </a:r>
          </a:p>
        </p:txBody>
      </p:sp>
      <p:sp>
        <p:nvSpPr>
          <p:cNvPr id="2" name="Text Placeholder 1">
            <a:extLst>
              <a:ext uri="{FF2B5EF4-FFF2-40B4-BE49-F238E27FC236}">
                <a16:creationId xmlns:a16="http://schemas.microsoft.com/office/drawing/2014/main" id="{8A06ACB0-DF53-4A41-9B16-6BD4495B6997}"/>
              </a:ext>
            </a:extLst>
          </p:cNvPr>
          <p:cNvSpPr>
            <a:spLocks noGrp="1"/>
          </p:cNvSpPr>
          <p:nvPr>
            <p:ph type="body" idx="1"/>
          </p:nvPr>
        </p:nvSpPr>
        <p:spPr/>
        <p:txBody>
          <a:bodyPr/>
          <a:lstStyle/>
          <a:p>
            <a:r>
              <a:rPr lang="en-GB" dirty="0"/>
              <a:t>Migraine</a:t>
            </a:r>
            <a:endParaRPr lang="da-DK" dirty="0"/>
          </a:p>
        </p:txBody>
      </p:sp>
    </p:spTree>
    <p:custDataLst/>
    <p:extLst>
      <p:ext uri="{BB962C8B-B14F-4D97-AF65-F5344CB8AC3E}">
        <p14:creationId xmlns:p14="http://schemas.microsoft.com/office/powerpoint/2010/main" val="3887804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C1B043A5-94B2-475B-B1C1-0F0E05E473E4}"/>
              </a:ext>
            </a:extLst>
          </p:cNvPr>
          <p:cNvSpPr>
            <a:spLocks noGrp="1"/>
          </p:cNvSpPr>
          <p:nvPr>
            <p:ph type="body" sz="quarter" idx="17"/>
          </p:nvPr>
        </p:nvSpPr>
        <p:spPr/>
        <p:txBody>
          <a:bodyPr/>
          <a:lstStyle/>
          <a:p>
            <a:r>
              <a:rPr lang="en-GB" dirty="0"/>
              <a:t>Migraine</a:t>
            </a:r>
          </a:p>
        </p:txBody>
      </p:sp>
      <p:sp>
        <p:nvSpPr>
          <p:cNvPr id="11" name="Title 10">
            <a:extLst>
              <a:ext uri="{FF2B5EF4-FFF2-40B4-BE49-F238E27FC236}">
                <a16:creationId xmlns:a16="http://schemas.microsoft.com/office/drawing/2014/main" id="{F1F9658B-5F66-4FF0-8133-645666E3287F}"/>
              </a:ext>
            </a:extLst>
          </p:cNvPr>
          <p:cNvSpPr>
            <a:spLocks noGrp="1"/>
          </p:cNvSpPr>
          <p:nvPr>
            <p:ph type="title"/>
          </p:nvPr>
        </p:nvSpPr>
        <p:spPr/>
        <p:txBody>
          <a:bodyPr/>
          <a:lstStyle/>
          <a:p>
            <a:r>
              <a:rPr lang="en-GB" dirty="0"/>
              <a:t>Pain</a:t>
            </a:r>
          </a:p>
        </p:txBody>
      </p:sp>
      <p:sp>
        <p:nvSpPr>
          <p:cNvPr id="12" name="Content Placeholder 11">
            <a:extLst>
              <a:ext uri="{FF2B5EF4-FFF2-40B4-BE49-F238E27FC236}">
                <a16:creationId xmlns:a16="http://schemas.microsoft.com/office/drawing/2014/main" id="{8CC0D974-F396-4C31-A78D-43800557EF89}"/>
              </a:ext>
            </a:extLst>
          </p:cNvPr>
          <p:cNvSpPr>
            <a:spLocks noGrp="1"/>
          </p:cNvSpPr>
          <p:nvPr>
            <p:ph idx="19"/>
          </p:nvPr>
        </p:nvSpPr>
        <p:spPr/>
        <p:txBody>
          <a:bodyPr>
            <a:normAutofit/>
          </a:bodyPr>
          <a:lstStyle/>
          <a:p>
            <a:r>
              <a:rPr lang="en-GB" sz="2000" dirty="0"/>
              <a:t>The normal perception of pain is an important element of evolutionary survival – protecting from, and avoiding, tissue damage:</a:t>
            </a:r>
            <a:r>
              <a:rPr lang="en-GB" sz="2000" baseline="30000" dirty="0"/>
              <a:t>1</a:t>
            </a:r>
            <a:endParaRPr lang="en-GB" sz="2000" dirty="0"/>
          </a:p>
          <a:p>
            <a:pPr lvl="1"/>
            <a:r>
              <a:rPr lang="en-GB" sz="1800" dirty="0"/>
              <a:t>Allowing rapid detection of a noxious stimulus</a:t>
            </a:r>
          </a:p>
          <a:p>
            <a:pPr lvl="1"/>
            <a:r>
              <a:rPr lang="en-GB" sz="1800" dirty="0"/>
              <a:t>Leading to removal of noxious stimuli where possible</a:t>
            </a:r>
          </a:p>
          <a:p>
            <a:pPr lvl="1"/>
            <a:r>
              <a:rPr lang="en-GB" sz="1800" dirty="0"/>
              <a:t>Commonly resulting in learning and memory of the stimuli or action</a:t>
            </a:r>
          </a:p>
          <a:p>
            <a:r>
              <a:rPr lang="en-GB" sz="2000" dirty="0"/>
              <a:t>Acute pain is a warning sign, signalling that something is wrong, and that harm is occurring to the individual</a:t>
            </a:r>
            <a:r>
              <a:rPr lang="en-GB" sz="2000" baseline="30000" dirty="0"/>
              <a:t>2</a:t>
            </a:r>
          </a:p>
          <a:p>
            <a:r>
              <a:rPr lang="en-GB" sz="2000" dirty="0"/>
              <a:t>Acute pain would normally result in the individual stopping the activity that was causing pain</a:t>
            </a:r>
            <a:r>
              <a:rPr lang="en-GB" sz="2000" baseline="30000" dirty="0"/>
              <a:t>2</a:t>
            </a:r>
            <a:endParaRPr lang="en-GB" sz="2000" dirty="0"/>
          </a:p>
          <a:p>
            <a:r>
              <a:rPr lang="en-GB" sz="2000" dirty="0"/>
              <a:t>Over time, if the pain persists and becomes chronic, it is a less useful signal because the likelihood of injury occurring with the activity has ceased</a:t>
            </a:r>
            <a:r>
              <a:rPr lang="en-GB" sz="2000" baseline="30000" dirty="0"/>
              <a:t>2</a:t>
            </a:r>
            <a:endParaRPr lang="en-GB" sz="2000" dirty="0"/>
          </a:p>
        </p:txBody>
      </p:sp>
      <p:sp>
        <p:nvSpPr>
          <p:cNvPr id="2" name="Text Placeholder 1">
            <a:extLst>
              <a:ext uri="{FF2B5EF4-FFF2-40B4-BE49-F238E27FC236}">
                <a16:creationId xmlns:a16="http://schemas.microsoft.com/office/drawing/2014/main" id="{DA7947C5-B9DE-43C4-8B25-842CCC03D934}"/>
              </a:ext>
            </a:extLst>
          </p:cNvPr>
          <p:cNvSpPr>
            <a:spLocks noGrp="1"/>
          </p:cNvSpPr>
          <p:nvPr>
            <p:ph type="body" sz="quarter" idx="18"/>
          </p:nvPr>
        </p:nvSpPr>
        <p:spPr/>
        <p:txBody>
          <a:bodyPr/>
          <a:lstStyle/>
          <a:p>
            <a:pPr marL="0" indent="0">
              <a:buNone/>
            </a:pPr>
            <a:r>
              <a:rPr lang="en-GB" dirty="0"/>
              <a:t>1. </a:t>
            </a:r>
            <a:r>
              <a:rPr lang="en-GB" dirty="0" err="1"/>
              <a:t>Urch</a:t>
            </a:r>
            <a:r>
              <a:rPr lang="en-GB" dirty="0"/>
              <a:t>. Rev Pain 2007;1(1):2–6;</a:t>
            </a:r>
            <a:br>
              <a:rPr lang="en-GB" dirty="0"/>
            </a:br>
            <a:r>
              <a:rPr lang="en-GB" dirty="0"/>
              <a:t>2. Steeds. Surgery 2016;34(2):55–59</a:t>
            </a:r>
          </a:p>
        </p:txBody>
      </p:sp>
    </p:spTree>
    <p:custDataLst/>
    <p:extLst>
      <p:ext uri="{BB962C8B-B14F-4D97-AF65-F5344CB8AC3E}">
        <p14:creationId xmlns:p14="http://schemas.microsoft.com/office/powerpoint/2010/main" val="1047057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Explosion: 8 Points 149">
            <a:extLst>
              <a:ext uri="{FF2B5EF4-FFF2-40B4-BE49-F238E27FC236}">
                <a16:creationId xmlns:a16="http://schemas.microsoft.com/office/drawing/2014/main" id="{C38D35D0-F30F-4A28-8406-025DF640BEB8}"/>
              </a:ext>
            </a:extLst>
          </p:cNvPr>
          <p:cNvSpPr/>
          <p:nvPr/>
        </p:nvSpPr>
        <p:spPr>
          <a:xfrm rot="19857640">
            <a:off x="1113668" y="3479694"/>
            <a:ext cx="990283" cy="927282"/>
          </a:xfrm>
          <a:prstGeom prst="irregularSeal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BDB30CD3-AAAD-44F5-9262-350559744FE9}"/>
              </a:ext>
            </a:extLst>
          </p:cNvPr>
          <p:cNvSpPr/>
          <p:nvPr/>
        </p:nvSpPr>
        <p:spPr>
          <a:xfrm>
            <a:off x="3093775" y="3237172"/>
            <a:ext cx="1285597" cy="192408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6B2F39A2-4294-4C37-8BA8-BCCAEF4D7555}"/>
              </a:ext>
            </a:extLst>
          </p:cNvPr>
          <p:cNvSpPr/>
          <p:nvPr/>
        </p:nvSpPr>
        <p:spPr>
          <a:xfrm>
            <a:off x="2450192" y="2137446"/>
            <a:ext cx="2331204" cy="109972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638A4079-EA24-4C14-9FC2-CFEBB1552CF6}"/>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B326A72A-0C3C-4EBC-88BF-8C21455BA99D}"/>
              </a:ext>
            </a:extLst>
          </p:cNvPr>
          <p:cNvSpPr>
            <a:spLocks noGrp="1"/>
          </p:cNvSpPr>
          <p:nvPr>
            <p:ph type="title"/>
          </p:nvPr>
        </p:nvSpPr>
        <p:spPr/>
        <p:txBody>
          <a:bodyPr/>
          <a:lstStyle/>
          <a:p>
            <a:r>
              <a:rPr lang="en-GB" dirty="0"/>
              <a:t>Regulation of pain</a:t>
            </a:r>
          </a:p>
        </p:txBody>
      </p:sp>
      <p:sp>
        <p:nvSpPr>
          <p:cNvPr id="157" name="Content Placeholder 156">
            <a:extLst>
              <a:ext uri="{FF2B5EF4-FFF2-40B4-BE49-F238E27FC236}">
                <a16:creationId xmlns:a16="http://schemas.microsoft.com/office/drawing/2014/main" id="{C868954F-6E51-4F9B-9959-1B65BA82EA92}"/>
              </a:ext>
            </a:extLst>
          </p:cNvPr>
          <p:cNvSpPr>
            <a:spLocks noGrp="1"/>
          </p:cNvSpPr>
          <p:nvPr>
            <p:ph idx="20"/>
          </p:nvPr>
        </p:nvSpPr>
        <p:spPr/>
        <p:txBody>
          <a:bodyPr>
            <a:normAutofit/>
          </a:bodyPr>
          <a:lstStyle/>
          <a:p>
            <a:pPr marL="0" indent="0" algn="ctr">
              <a:buNone/>
            </a:pPr>
            <a:r>
              <a:rPr lang="en-GB" sz="1800" b="1" dirty="0">
                <a:solidFill>
                  <a:schemeClr val="accent1"/>
                </a:solidFill>
              </a:rPr>
              <a:t>Regulation of pain</a:t>
            </a:r>
            <a:r>
              <a:rPr lang="en-GB" sz="1800" b="1" baseline="30000" dirty="0">
                <a:solidFill>
                  <a:schemeClr val="accent1"/>
                </a:solidFill>
              </a:rPr>
              <a:t>1-3</a:t>
            </a:r>
          </a:p>
        </p:txBody>
      </p:sp>
      <p:sp>
        <p:nvSpPr>
          <p:cNvPr id="15" name="Content Placeholder 14">
            <a:extLst>
              <a:ext uri="{FF2B5EF4-FFF2-40B4-BE49-F238E27FC236}">
                <a16:creationId xmlns:a16="http://schemas.microsoft.com/office/drawing/2014/main" id="{91D9CDEC-8416-416F-8334-9B81096518E5}"/>
              </a:ext>
            </a:extLst>
          </p:cNvPr>
          <p:cNvSpPr>
            <a:spLocks noGrp="1"/>
          </p:cNvSpPr>
          <p:nvPr>
            <p:ph idx="21"/>
          </p:nvPr>
        </p:nvSpPr>
        <p:spPr/>
        <p:txBody>
          <a:bodyPr/>
          <a:lstStyle/>
          <a:p>
            <a:pPr marL="0" indent="0">
              <a:buNone/>
            </a:pPr>
            <a:endParaRPr lang="en-GB" b="1" dirty="0">
              <a:solidFill>
                <a:schemeClr val="accent1"/>
              </a:solidFill>
            </a:endParaRPr>
          </a:p>
          <a:p>
            <a:pPr marL="0" indent="0">
              <a:buNone/>
            </a:pPr>
            <a:r>
              <a:rPr lang="en-GB" b="1" dirty="0">
                <a:solidFill>
                  <a:schemeClr val="accent1"/>
                </a:solidFill>
              </a:rPr>
              <a:t>Ascending pathway</a:t>
            </a:r>
            <a:r>
              <a:rPr lang="en-GB" b="1" baseline="30000" dirty="0">
                <a:solidFill>
                  <a:schemeClr val="accent1"/>
                </a:solidFill>
              </a:rPr>
              <a:t>3</a:t>
            </a:r>
            <a:endParaRPr lang="en-GB" b="1" dirty="0">
              <a:solidFill>
                <a:schemeClr val="accent1"/>
              </a:solidFill>
            </a:endParaRPr>
          </a:p>
          <a:p>
            <a:r>
              <a:rPr lang="en-GB" dirty="0"/>
              <a:t>The ascending pathway transmits pain signals to the brain, where the sensation is localised</a:t>
            </a:r>
          </a:p>
          <a:p>
            <a:endParaRPr lang="en-GB" dirty="0"/>
          </a:p>
          <a:p>
            <a:pPr marL="0" indent="0">
              <a:buNone/>
            </a:pPr>
            <a:r>
              <a:rPr lang="en-GB" b="1" dirty="0">
                <a:ln>
                  <a:noFill/>
                  <a:prstDash val="dash"/>
                </a:ln>
                <a:solidFill>
                  <a:schemeClr val="accent1"/>
                </a:solidFill>
              </a:rPr>
              <a:t>Descending pathway</a:t>
            </a:r>
            <a:r>
              <a:rPr lang="en-GB" b="1" baseline="30000" dirty="0">
                <a:solidFill>
                  <a:schemeClr val="accent1"/>
                </a:solidFill>
              </a:rPr>
              <a:t>3</a:t>
            </a:r>
            <a:endParaRPr lang="en-GB" b="1" dirty="0">
              <a:solidFill>
                <a:schemeClr val="accent1"/>
              </a:solidFill>
            </a:endParaRPr>
          </a:p>
          <a:p>
            <a:r>
              <a:rPr lang="en-GB" dirty="0"/>
              <a:t>The descending pathway regulates the signals of the ascending pathway, thereby downregulating and modulating pain signals</a:t>
            </a:r>
          </a:p>
        </p:txBody>
      </p:sp>
      <p:sp>
        <p:nvSpPr>
          <p:cNvPr id="8" name="Text Placeholder 7">
            <a:extLst>
              <a:ext uri="{FF2B5EF4-FFF2-40B4-BE49-F238E27FC236}">
                <a16:creationId xmlns:a16="http://schemas.microsoft.com/office/drawing/2014/main" id="{3EFAC071-C9FC-4665-A22B-03707C77BBE9}"/>
              </a:ext>
            </a:extLst>
          </p:cNvPr>
          <p:cNvSpPr>
            <a:spLocks noGrp="1"/>
          </p:cNvSpPr>
          <p:nvPr>
            <p:ph type="body" sz="quarter" idx="18"/>
          </p:nvPr>
        </p:nvSpPr>
        <p:spPr/>
        <p:txBody>
          <a:bodyPr/>
          <a:lstStyle/>
          <a:p>
            <a:pPr marL="0" indent="0">
              <a:buNone/>
            </a:pPr>
            <a:r>
              <a:rPr lang="en-GB" dirty="0"/>
              <a:t>1. Purves et al. Neuroscience. 6</a:t>
            </a:r>
            <a:r>
              <a:rPr lang="en-GB" baseline="30000" dirty="0"/>
              <a:t>th</a:t>
            </a:r>
            <a:r>
              <a:rPr lang="en-GB" dirty="0"/>
              <a:t> edition. 2018; </a:t>
            </a:r>
            <a:br>
              <a:rPr lang="en-GB" dirty="0"/>
            </a:br>
            <a:r>
              <a:rPr lang="en-GB" dirty="0"/>
              <a:t>2. </a:t>
            </a:r>
            <a:r>
              <a:rPr lang="en-GB" dirty="0" err="1"/>
              <a:t>Urch</a:t>
            </a:r>
            <a:r>
              <a:rPr lang="en-GB" dirty="0"/>
              <a:t>. Rev Pain 2007;1(1):2–6; </a:t>
            </a:r>
            <a:br>
              <a:rPr lang="en-GB" dirty="0"/>
            </a:br>
            <a:r>
              <a:rPr lang="en-GB" dirty="0"/>
              <a:t>3. Steeds. Surgery 2016;34(2):55–59</a:t>
            </a:r>
          </a:p>
        </p:txBody>
      </p:sp>
      <p:grpSp>
        <p:nvGrpSpPr>
          <p:cNvPr id="7" name="Group 6">
            <a:extLst>
              <a:ext uri="{FF2B5EF4-FFF2-40B4-BE49-F238E27FC236}">
                <a16:creationId xmlns:a16="http://schemas.microsoft.com/office/drawing/2014/main" id="{AA7A62AD-9B36-4D7C-808A-0F9BE2EA387B}"/>
              </a:ext>
            </a:extLst>
          </p:cNvPr>
          <p:cNvGrpSpPr/>
          <p:nvPr/>
        </p:nvGrpSpPr>
        <p:grpSpPr>
          <a:xfrm>
            <a:off x="3224846" y="4639259"/>
            <a:ext cx="1069606" cy="750183"/>
            <a:chOff x="6811213" y="3314964"/>
            <a:chExt cx="1500490" cy="1052389"/>
          </a:xfrm>
        </p:grpSpPr>
        <p:sp>
          <p:nvSpPr>
            <p:cNvPr id="3" name="Oval 2">
              <a:extLst>
                <a:ext uri="{FF2B5EF4-FFF2-40B4-BE49-F238E27FC236}">
                  <a16:creationId xmlns:a16="http://schemas.microsoft.com/office/drawing/2014/main" id="{FD9472ED-A81B-4C7B-ACF6-FA4F1B9C35D3}"/>
                </a:ext>
              </a:extLst>
            </p:cNvPr>
            <p:cNvSpPr/>
            <p:nvPr/>
          </p:nvSpPr>
          <p:spPr>
            <a:xfrm>
              <a:off x="6811213" y="3314964"/>
              <a:ext cx="1500490" cy="1052389"/>
            </a:xfrm>
            <a:custGeom>
              <a:avLst/>
              <a:gdLst>
                <a:gd name="connsiteX0" fmla="*/ 0 w 1498386"/>
                <a:gd name="connsiteY0" fmla="*/ 537883 h 1075765"/>
                <a:gd name="connsiteX1" fmla="*/ 749193 w 1498386"/>
                <a:gd name="connsiteY1" fmla="*/ 0 h 1075765"/>
                <a:gd name="connsiteX2" fmla="*/ 1498386 w 1498386"/>
                <a:gd name="connsiteY2" fmla="*/ 537883 h 1075765"/>
                <a:gd name="connsiteX3" fmla="*/ 749193 w 1498386"/>
                <a:gd name="connsiteY3" fmla="*/ 1075766 h 1075765"/>
                <a:gd name="connsiteX4" fmla="*/ 0 w 1498386"/>
                <a:gd name="connsiteY4" fmla="*/ 537883 h 1075765"/>
                <a:gd name="connsiteX0" fmla="*/ 1 w 1498387"/>
                <a:gd name="connsiteY0" fmla="*/ 537883 h 980516"/>
                <a:gd name="connsiteX1" fmla="*/ 749194 w 1498387"/>
                <a:gd name="connsiteY1" fmla="*/ 0 h 980516"/>
                <a:gd name="connsiteX2" fmla="*/ 1498387 w 1498387"/>
                <a:gd name="connsiteY2" fmla="*/ 537883 h 980516"/>
                <a:gd name="connsiteX3" fmla="*/ 744431 w 1498387"/>
                <a:gd name="connsiteY3" fmla="*/ 980516 h 980516"/>
                <a:gd name="connsiteX4" fmla="*/ 1 w 1498387"/>
                <a:gd name="connsiteY4" fmla="*/ 537883 h 980516"/>
                <a:gd name="connsiteX0" fmla="*/ 1281 w 1499667"/>
                <a:gd name="connsiteY0" fmla="*/ 537883 h 1078081"/>
                <a:gd name="connsiteX1" fmla="*/ 750474 w 1499667"/>
                <a:gd name="connsiteY1" fmla="*/ 0 h 1078081"/>
                <a:gd name="connsiteX2" fmla="*/ 1499667 w 1499667"/>
                <a:gd name="connsiteY2" fmla="*/ 537883 h 1078081"/>
                <a:gd name="connsiteX3" fmla="*/ 745711 w 1499667"/>
                <a:gd name="connsiteY3" fmla="*/ 980516 h 1078081"/>
                <a:gd name="connsiteX4" fmla="*/ 575132 w 1499667"/>
                <a:gd name="connsiteY4" fmla="*/ 1042723 h 1078081"/>
                <a:gd name="connsiteX5" fmla="*/ 1281 w 1499667"/>
                <a:gd name="connsiteY5" fmla="*/ 537883 h 1078081"/>
                <a:gd name="connsiteX0" fmla="*/ 1281 w 1500175"/>
                <a:gd name="connsiteY0" fmla="*/ 537883 h 1064698"/>
                <a:gd name="connsiteX1" fmla="*/ 750474 w 1500175"/>
                <a:gd name="connsiteY1" fmla="*/ 0 h 1064698"/>
                <a:gd name="connsiteX2" fmla="*/ 1499667 w 1500175"/>
                <a:gd name="connsiteY2" fmla="*/ 537883 h 1064698"/>
                <a:gd name="connsiteX3" fmla="*/ 884694 w 1500175"/>
                <a:gd name="connsiteY3" fmla="*/ 1040341 h 1064698"/>
                <a:gd name="connsiteX4" fmla="*/ 745711 w 1500175"/>
                <a:gd name="connsiteY4" fmla="*/ 980516 h 1064698"/>
                <a:gd name="connsiteX5" fmla="*/ 575132 w 1500175"/>
                <a:gd name="connsiteY5" fmla="*/ 1042723 h 1064698"/>
                <a:gd name="connsiteX6" fmla="*/ 1281 w 1500175"/>
                <a:gd name="connsiteY6" fmla="*/ 537883 h 1064698"/>
                <a:gd name="connsiteX0" fmla="*/ 1281 w 1500175"/>
                <a:gd name="connsiteY0" fmla="*/ 537883 h 1052366"/>
                <a:gd name="connsiteX1" fmla="*/ 750474 w 1500175"/>
                <a:gd name="connsiteY1" fmla="*/ 0 h 1052366"/>
                <a:gd name="connsiteX2" fmla="*/ 1499667 w 1500175"/>
                <a:gd name="connsiteY2" fmla="*/ 537883 h 1052366"/>
                <a:gd name="connsiteX3" fmla="*/ 884694 w 1500175"/>
                <a:gd name="connsiteY3" fmla="*/ 1040341 h 1052366"/>
                <a:gd name="connsiteX4" fmla="*/ 757617 w 1500175"/>
                <a:gd name="connsiteY4" fmla="*/ 742391 h 1052366"/>
                <a:gd name="connsiteX5" fmla="*/ 575132 w 1500175"/>
                <a:gd name="connsiteY5" fmla="*/ 1042723 h 1052366"/>
                <a:gd name="connsiteX6" fmla="*/ 1281 w 1500175"/>
                <a:gd name="connsiteY6" fmla="*/ 537883 h 1052366"/>
                <a:gd name="connsiteX0" fmla="*/ 1281 w 1500175"/>
                <a:gd name="connsiteY0" fmla="*/ 537883 h 1053656"/>
                <a:gd name="connsiteX1" fmla="*/ 750474 w 1500175"/>
                <a:gd name="connsiteY1" fmla="*/ 0 h 1053656"/>
                <a:gd name="connsiteX2" fmla="*/ 1499667 w 1500175"/>
                <a:gd name="connsiteY2" fmla="*/ 537883 h 1053656"/>
                <a:gd name="connsiteX3" fmla="*/ 884694 w 1500175"/>
                <a:gd name="connsiteY3" fmla="*/ 1040341 h 1053656"/>
                <a:gd name="connsiteX4" fmla="*/ 745710 w 1500175"/>
                <a:gd name="connsiteY4" fmla="*/ 792397 h 1053656"/>
                <a:gd name="connsiteX5" fmla="*/ 575132 w 1500175"/>
                <a:gd name="connsiteY5" fmla="*/ 1042723 h 1053656"/>
                <a:gd name="connsiteX6" fmla="*/ 1281 w 1500175"/>
                <a:gd name="connsiteY6" fmla="*/ 537883 h 1053656"/>
                <a:gd name="connsiteX0" fmla="*/ 1281 w 1500175"/>
                <a:gd name="connsiteY0" fmla="*/ 537883 h 1053797"/>
                <a:gd name="connsiteX1" fmla="*/ 750474 w 1500175"/>
                <a:gd name="connsiteY1" fmla="*/ 0 h 1053797"/>
                <a:gd name="connsiteX2" fmla="*/ 1499667 w 1500175"/>
                <a:gd name="connsiteY2" fmla="*/ 537883 h 1053797"/>
                <a:gd name="connsiteX3" fmla="*/ 884694 w 1500175"/>
                <a:gd name="connsiteY3" fmla="*/ 1040341 h 1053797"/>
                <a:gd name="connsiteX4" fmla="*/ 740948 w 1500175"/>
                <a:gd name="connsiteY4" fmla="*/ 797159 h 1053797"/>
                <a:gd name="connsiteX5" fmla="*/ 575132 w 1500175"/>
                <a:gd name="connsiteY5" fmla="*/ 1042723 h 1053797"/>
                <a:gd name="connsiteX6" fmla="*/ 1281 w 1500175"/>
                <a:gd name="connsiteY6" fmla="*/ 537883 h 1053797"/>
                <a:gd name="connsiteX0" fmla="*/ 1574 w 1500468"/>
                <a:gd name="connsiteY0" fmla="*/ 537883 h 1063087"/>
                <a:gd name="connsiteX1" fmla="*/ 750767 w 1500468"/>
                <a:gd name="connsiteY1" fmla="*/ 0 h 1063087"/>
                <a:gd name="connsiteX2" fmla="*/ 1499960 w 1500468"/>
                <a:gd name="connsiteY2" fmla="*/ 537883 h 1063087"/>
                <a:gd name="connsiteX3" fmla="*/ 884987 w 1500468"/>
                <a:gd name="connsiteY3" fmla="*/ 1040341 h 1063087"/>
                <a:gd name="connsiteX4" fmla="*/ 741241 w 1500468"/>
                <a:gd name="connsiteY4" fmla="*/ 797159 h 1063087"/>
                <a:gd name="connsiteX5" fmla="*/ 558756 w 1500468"/>
                <a:gd name="connsiteY5" fmla="*/ 1052248 h 1063087"/>
                <a:gd name="connsiteX6" fmla="*/ 1574 w 1500468"/>
                <a:gd name="connsiteY6" fmla="*/ 537883 h 1063087"/>
                <a:gd name="connsiteX0" fmla="*/ 1574 w 1500468"/>
                <a:gd name="connsiteY0" fmla="*/ 537883 h 1052390"/>
                <a:gd name="connsiteX1" fmla="*/ 750767 w 1500468"/>
                <a:gd name="connsiteY1" fmla="*/ 0 h 1052390"/>
                <a:gd name="connsiteX2" fmla="*/ 1499960 w 1500468"/>
                <a:gd name="connsiteY2" fmla="*/ 537883 h 1052390"/>
                <a:gd name="connsiteX3" fmla="*/ 884987 w 1500468"/>
                <a:gd name="connsiteY3" fmla="*/ 1040341 h 1052390"/>
                <a:gd name="connsiteX4" fmla="*/ 741241 w 1500468"/>
                <a:gd name="connsiteY4" fmla="*/ 797159 h 1052390"/>
                <a:gd name="connsiteX5" fmla="*/ 558756 w 1500468"/>
                <a:gd name="connsiteY5" fmla="*/ 1052248 h 1052390"/>
                <a:gd name="connsiteX6" fmla="*/ 1574 w 1500468"/>
                <a:gd name="connsiteY6" fmla="*/ 537883 h 1052390"/>
                <a:gd name="connsiteX0" fmla="*/ 1574 w 1500490"/>
                <a:gd name="connsiteY0" fmla="*/ 537883 h 1060708"/>
                <a:gd name="connsiteX1" fmla="*/ 750767 w 1500490"/>
                <a:gd name="connsiteY1" fmla="*/ 0 h 1060708"/>
                <a:gd name="connsiteX2" fmla="*/ 1499960 w 1500490"/>
                <a:gd name="connsiteY2" fmla="*/ 537883 h 1060708"/>
                <a:gd name="connsiteX3" fmla="*/ 906418 w 1500490"/>
                <a:gd name="connsiteY3" fmla="*/ 1049866 h 1060708"/>
                <a:gd name="connsiteX4" fmla="*/ 741241 w 1500490"/>
                <a:gd name="connsiteY4" fmla="*/ 797159 h 1060708"/>
                <a:gd name="connsiteX5" fmla="*/ 558756 w 1500490"/>
                <a:gd name="connsiteY5" fmla="*/ 1052248 h 1060708"/>
                <a:gd name="connsiteX6" fmla="*/ 1574 w 1500490"/>
                <a:gd name="connsiteY6" fmla="*/ 537883 h 1060708"/>
                <a:gd name="connsiteX0" fmla="*/ 1574 w 1500490"/>
                <a:gd name="connsiteY0" fmla="*/ 537883 h 1052389"/>
                <a:gd name="connsiteX1" fmla="*/ 750767 w 1500490"/>
                <a:gd name="connsiteY1" fmla="*/ 0 h 1052389"/>
                <a:gd name="connsiteX2" fmla="*/ 1499960 w 1500490"/>
                <a:gd name="connsiteY2" fmla="*/ 537883 h 1052389"/>
                <a:gd name="connsiteX3" fmla="*/ 906418 w 1500490"/>
                <a:gd name="connsiteY3" fmla="*/ 1049866 h 1052389"/>
                <a:gd name="connsiteX4" fmla="*/ 741241 w 1500490"/>
                <a:gd name="connsiteY4" fmla="*/ 797159 h 1052389"/>
                <a:gd name="connsiteX5" fmla="*/ 558756 w 1500490"/>
                <a:gd name="connsiteY5" fmla="*/ 1052248 h 1052389"/>
                <a:gd name="connsiteX6" fmla="*/ 1574 w 1500490"/>
                <a:gd name="connsiteY6" fmla="*/ 537883 h 10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0490" h="1052389">
                  <a:moveTo>
                    <a:pt x="1574" y="537883"/>
                  </a:moveTo>
                  <a:cubicBezTo>
                    <a:pt x="33576" y="362508"/>
                    <a:pt x="336999" y="0"/>
                    <a:pt x="750767" y="0"/>
                  </a:cubicBezTo>
                  <a:cubicBezTo>
                    <a:pt x="1164535" y="0"/>
                    <a:pt x="1481162" y="382352"/>
                    <a:pt x="1499960" y="537883"/>
                  </a:cubicBezTo>
                  <a:cubicBezTo>
                    <a:pt x="1518758" y="693414"/>
                    <a:pt x="1032077" y="976094"/>
                    <a:pt x="906418" y="1049866"/>
                  </a:cubicBezTo>
                  <a:cubicBezTo>
                    <a:pt x="773616" y="1056963"/>
                    <a:pt x="799185" y="796762"/>
                    <a:pt x="741241" y="797159"/>
                  </a:cubicBezTo>
                  <a:cubicBezTo>
                    <a:pt x="683297" y="797556"/>
                    <a:pt x="718546" y="1059345"/>
                    <a:pt x="558756" y="1052248"/>
                  </a:cubicBezTo>
                  <a:cubicBezTo>
                    <a:pt x="434684" y="978476"/>
                    <a:pt x="-30428" y="713258"/>
                    <a:pt x="1574" y="537883"/>
                  </a:cubicBezTo>
                  <a:close/>
                </a:path>
              </a:pathLst>
            </a:custGeom>
            <a:solidFill>
              <a:srgbClr val="ECEBE3"/>
            </a:solidFill>
            <a:ln w="9525">
              <a:solidFill>
                <a:srgbClr val="B1AF9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9" name="Oval 2">
              <a:extLst>
                <a:ext uri="{FF2B5EF4-FFF2-40B4-BE49-F238E27FC236}">
                  <a16:creationId xmlns:a16="http://schemas.microsoft.com/office/drawing/2014/main" id="{AA9D0116-9B51-46D5-8218-F119E1C140C7}"/>
                </a:ext>
              </a:extLst>
            </p:cNvPr>
            <p:cNvSpPr/>
            <p:nvPr/>
          </p:nvSpPr>
          <p:spPr>
            <a:xfrm>
              <a:off x="7006565" y="3504110"/>
              <a:ext cx="1075085" cy="673613"/>
            </a:xfrm>
            <a:custGeom>
              <a:avLst/>
              <a:gdLst>
                <a:gd name="connsiteX0" fmla="*/ 0 w 1498386"/>
                <a:gd name="connsiteY0" fmla="*/ 537883 h 1075765"/>
                <a:gd name="connsiteX1" fmla="*/ 749193 w 1498386"/>
                <a:gd name="connsiteY1" fmla="*/ 0 h 1075765"/>
                <a:gd name="connsiteX2" fmla="*/ 1498386 w 1498386"/>
                <a:gd name="connsiteY2" fmla="*/ 537883 h 1075765"/>
                <a:gd name="connsiteX3" fmla="*/ 749193 w 1498386"/>
                <a:gd name="connsiteY3" fmla="*/ 1075766 h 1075765"/>
                <a:gd name="connsiteX4" fmla="*/ 0 w 1498386"/>
                <a:gd name="connsiteY4" fmla="*/ 537883 h 1075765"/>
                <a:gd name="connsiteX0" fmla="*/ 1 w 1498387"/>
                <a:gd name="connsiteY0" fmla="*/ 537883 h 980516"/>
                <a:gd name="connsiteX1" fmla="*/ 749194 w 1498387"/>
                <a:gd name="connsiteY1" fmla="*/ 0 h 980516"/>
                <a:gd name="connsiteX2" fmla="*/ 1498387 w 1498387"/>
                <a:gd name="connsiteY2" fmla="*/ 537883 h 980516"/>
                <a:gd name="connsiteX3" fmla="*/ 744431 w 1498387"/>
                <a:gd name="connsiteY3" fmla="*/ 980516 h 980516"/>
                <a:gd name="connsiteX4" fmla="*/ 1 w 1498387"/>
                <a:gd name="connsiteY4" fmla="*/ 537883 h 980516"/>
                <a:gd name="connsiteX0" fmla="*/ 1281 w 1499667"/>
                <a:gd name="connsiteY0" fmla="*/ 537883 h 1078081"/>
                <a:gd name="connsiteX1" fmla="*/ 750474 w 1499667"/>
                <a:gd name="connsiteY1" fmla="*/ 0 h 1078081"/>
                <a:gd name="connsiteX2" fmla="*/ 1499667 w 1499667"/>
                <a:gd name="connsiteY2" fmla="*/ 537883 h 1078081"/>
                <a:gd name="connsiteX3" fmla="*/ 745711 w 1499667"/>
                <a:gd name="connsiteY3" fmla="*/ 980516 h 1078081"/>
                <a:gd name="connsiteX4" fmla="*/ 575132 w 1499667"/>
                <a:gd name="connsiteY4" fmla="*/ 1042723 h 1078081"/>
                <a:gd name="connsiteX5" fmla="*/ 1281 w 1499667"/>
                <a:gd name="connsiteY5" fmla="*/ 537883 h 1078081"/>
                <a:gd name="connsiteX0" fmla="*/ 1281 w 1500175"/>
                <a:gd name="connsiteY0" fmla="*/ 537883 h 1064698"/>
                <a:gd name="connsiteX1" fmla="*/ 750474 w 1500175"/>
                <a:gd name="connsiteY1" fmla="*/ 0 h 1064698"/>
                <a:gd name="connsiteX2" fmla="*/ 1499667 w 1500175"/>
                <a:gd name="connsiteY2" fmla="*/ 537883 h 1064698"/>
                <a:gd name="connsiteX3" fmla="*/ 884694 w 1500175"/>
                <a:gd name="connsiteY3" fmla="*/ 1040341 h 1064698"/>
                <a:gd name="connsiteX4" fmla="*/ 745711 w 1500175"/>
                <a:gd name="connsiteY4" fmla="*/ 980516 h 1064698"/>
                <a:gd name="connsiteX5" fmla="*/ 575132 w 1500175"/>
                <a:gd name="connsiteY5" fmla="*/ 1042723 h 1064698"/>
                <a:gd name="connsiteX6" fmla="*/ 1281 w 1500175"/>
                <a:gd name="connsiteY6" fmla="*/ 537883 h 1064698"/>
                <a:gd name="connsiteX0" fmla="*/ 1281 w 1500175"/>
                <a:gd name="connsiteY0" fmla="*/ 537883 h 1052366"/>
                <a:gd name="connsiteX1" fmla="*/ 750474 w 1500175"/>
                <a:gd name="connsiteY1" fmla="*/ 0 h 1052366"/>
                <a:gd name="connsiteX2" fmla="*/ 1499667 w 1500175"/>
                <a:gd name="connsiteY2" fmla="*/ 537883 h 1052366"/>
                <a:gd name="connsiteX3" fmla="*/ 884694 w 1500175"/>
                <a:gd name="connsiteY3" fmla="*/ 1040341 h 1052366"/>
                <a:gd name="connsiteX4" fmla="*/ 757617 w 1500175"/>
                <a:gd name="connsiteY4" fmla="*/ 742391 h 1052366"/>
                <a:gd name="connsiteX5" fmla="*/ 575132 w 1500175"/>
                <a:gd name="connsiteY5" fmla="*/ 1042723 h 1052366"/>
                <a:gd name="connsiteX6" fmla="*/ 1281 w 1500175"/>
                <a:gd name="connsiteY6" fmla="*/ 537883 h 1052366"/>
                <a:gd name="connsiteX0" fmla="*/ 1281 w 1500175"/>
                <a:gd name="connsiteY0" fmla="*/ 537883 h 1053656"/>
                <a:gd name="connsiteX1" fmla="*/ 750474 w 1500175"/>
                <a:gd name="connsiteY1" fmla="*/ 0 h 1053656"/>
                <a:gd name="connsiteX2" fmla="*/ 1499667 w 1500175"/>
                <a:gd name="connsiteY2" fmla="*/ 537883 h 1053656"/>
                <a:gd name="connsiteX3" fmla="*/ 884694 w 1500175"/>
                <a:gd name="connsiteY3" fmla="*/ 1040341 h 1053656"/>
                <a:gd name="connsiteX4" fmla="*/ 745710 w 1500175"/>
                <a:gd name="connsiteY4" fmla="*/ 792397 h 1053656"/>
                <a:gd name="connsiteX5" fmla="*/ 575132 w 1500175"/>
                <a:gd name="connsiteY5" fmla="*/ 1042723 h 1053656"/>
                <a:gd name="connsiteX6" fmla="*/ 1281 w 1500175"/>
                <a:gd name="connsiteY6" fmla="*/ 537883 h 1053656"/>
                <a:gd name="connsiteX0" fmla="*/ 1281 w 1500175"/>
                <a:gd name="connsiteY0" fmla="*/ 537883 h 1053797"/>
                <a:gd name="connsiteX1" fmla="*/ 750474 w 1500175"/>
                <a:gd name="connsiteY1" fmla="*/ 0 h 1053797"/>
                <a:gd name="connsiteX2" fmla="*/ 1499667 w 1500175"/>
                <a:gd name="connsiteY2" fmla="*/ 537883 h 1053797"/>
                <a:gd name="connsiteX3" fmla="*/ 884694 w 1500175"/>
                <a:gd name="connsiteY3" fmla="*/ 1040341 h 1053797"/>
                <a:gd name="connsiteX4" fmla="*/ 740948 w 1500175"/>
                <a:gd name="connsiteY4" fmla="*/ 797159 h 1053797"/>
                <a:gd name="connsiteX5" fmla="*/ 575132 w 1500175"/>
                <a:gd name="connsiteY5" fmla="*/ 1042723 h 1053797"/>
                <a:gd name="connsiteX6" fmla="*/ 1281 w 1500175"/>
                <a:gd name="connsiteY6" fmla="*/ 537883 h 1053797"/>
                <a:gd name="connsiteX0" fmla="*/ 1574 w 1500468"/>
                <a:gd name="connsiteY0" fmla="*/ 537883 h 1063087"/>
                <a:gd name="connsiteX1" fmla="*/ 750767 w 1500468"/>
                <a:gd name="connsiteY1" fmla="*/ 0 h 1063087"/>
                <a:gd name="connsiteX2" fmla="*/ 1499960 w 1500468"/>
                <a:gd name="connsiteY2" fmla="*/ 537883 h 1063087"/>
                <a:gd name="connsiteX3" fmla="*/ 884987 w 1500468"/>
                <a:gd name="connsiteY3" fmla="*/ 1040341 h 1063087"/>
                <a:gd name="connsiteX4" fmla="*/ 741241 w 1500468"/>
                <a:gd name="connsiteY4" fmla="*/ 797159 h 1063087"/>
                <a:gd name="connsiteX5" fmla="*/ 558756 w 1500468"/>
                <a:gd name="connsiteY5" fmla="*/ 1052248 h 1063087"/>
                <a:gd name="connsiteX6" fmla="*/ 1574 w 1500468"/>
                <a:gd name="connsiteY6" fmla="*/ 537883 h 1063087"/>
                <a:gd name="connsiteX0" fmla="*/ 1574 w 1500468"/>
                <a:gd name="connsiteY0" fmla="*/ 537883 h 1052390"/>
                <a:gd name="connsiteX1" fmla="*/ 750767 w 1500468"/>
                <a:gd name="connsiteY1" fmla="*/ 0 h 1052390"/>
                <a:gd name="connsiteX2" fmla="*/ 1499960 w 1500468"/>
                <a:gd name="connsiteY2" fmla="*/ 537883 h 1052390"/>
                <a:gd name="connsiteX3" fmla="*/ 884987 w 1500468"/>
                <a:gd name="connsiteY3" fmla="*/ 1040341 h 1052390"/>
                <a:gd name="connsiteX4" fmla="*/ 741241 w 1500468"/>
                <a:gd name="connsiteY4" fmla="*/ 797159 h 1052390"/>
                <a:gd name="connsiteX5" fmla="*/ 558756 w 1500468"/>
                <a:gd name="connsiteY5" fmla="*/ 1052248 h 1052390"/>
                <a:gd name="connsiteX6" fmla="*/ 1574 w 1500468"/>
                <a:gd name="connsiteY6" fmla="*/ 537883 h 1052390"/>
                <a:gd name="connsiteX0" fmla="*/ 1574 w 1500490"/>
                <a:gd name="connsiteY0" fmla="*/ 537883 h 1060708"/>
                <a:gd name="connsiteX1" fmla="*/ 750767 w 1500490"/>
                <a:gd name="connsiteY1" fmla="*/ 0 h 1060708"/>
                <a:gd name="connsiteX2" fmla="*/ 1499960 w 1500490"/>
                <a:gd name="connsiteY2" fmla="*/ 537883 h 1060708"/>
                <a:gd name="connsiteX3" fmla="*/ 906418 w 1500490"/>
                <a:gd name="connsiteY3" fmla="*/ 1049866 h 1060708"/>
                <a:gd name="connsiteX4" fmla="*/ 741241 w 1500490"/>
                <a:gd name="connsiteY4" fmla="*/ 797159 h 1060708"/>
                <a:gd name="connsiteX5" fmla="*/ 558756 w 1500490"/>
                <a:gd name="connsiteY5" fmla="*/ 1052248 h 1060708"/>
                <a:gd name="connsiteX6" fmla="*/ 1574 w 1500490"/>
                <a:gd name="connsiteY6" fmla="*/ 537883 h 1060708"/>
                <a:gd name="connsiteX0" fmla="*/ 1574 w 1500490"/>
                <a:gd name="connsiteY0" fmla="*/ 537883 h 1052389"/>
                <a:gd name="connsiteX1" fmla="*/ 750767 w 1500490"/>
                <a:gd name="connsiteY1" fmla="*/ 0 h 1052389"/>
                <a:gd name="connsiteX2" fmla="*/ 1499960 w 1500490"/>
                <a:gd name="connsiteY2" fmla="*/ 537883 h 1052389"/>
                <a:gd name="connsiteX3" fmla="*/ 906418 w 1500490"/>
                <a:gd name="connsiteY3" fmla="*/ 1049866 h 1052389"/>
                <a:gd name="connsiteX4" fmla="*/ 741241 w 1500490"/>
                <a:gd name="connsiteY4" fmla="*/ 797159 h 1052389"/>
                <a:gd name="connsiteX5" fmla="*/ 558756 w 1500490"/>
                <a:gd name="connsiteY5" fmla="*/ 1052248 h 1052389"/>
                <a:gd name="connsiteX6" fmla="*/ 1574 w 1500490"/>
                <a:gd name="connsiteY6" fmla="*/ 537883 h 1052389"/>
                <a:gd name="connsiteX0" fmla="*/ 1574 w 1500490"/>
                <a:gd name="connsiteY0" fmla="*/ 537883 h 1052338"/>
                <a:gd name="connsiteX1" fmla="*/ 750767 w 1500490"/>
                <a:gd name="connsiteY1" fmla="*/ 0 h 1052338"/>
                <a:gd name="connsiteX2" fmla="*/ 1499960 w 1500490"/>
                <a:gd name="connsiteY2" fmla="*/ 537883 h 1052338"/>
                <a:gd name="connsiteX3" fmla="*/ 906418 w 1500490"/>
                <a:gd name="connsiteY3" fmla="*/ 1049866 h 1052338"/>
                <a:gd name="connsiteX4" fmla="*/ 753413 w 1500490"/>
                <a:gd name="connsiteY4" fmla="*/ 645005 h 1052338"/>
                <a:gd name="connsiteX5" fmla="*/ 558756 w 1500490"/>
                <a:gd name="connsiteY5" fmla="*/ 1052248 h 1052338"/>
                <a:gd name="connsiteX6" fmla="*/ 1574 w 1500490"/>
                <a:gd name="connsiteY6" fmla="*/ 537883 h 1052338"/>
                <a:gd name="connsiteX0" fmla="*/ 2909 w 1501825"/>
                <a:gd name="connsiteY0" fmla="*/ 537883 h 1049958"/>
                <a:gd name="connsiteX1" fmla="*/ 752102 w 1501825"/>
                <a:gd name="connsiteY1" fmla="*/ 0 h 1049958"/>
                <a:gd name="connsiteX2" fmla="*/ 1501295 w 1501825"/>
                <a:gd name="connsiteY2" fmla="*/ 537883 h 1049958"/>
                <a:gd name="connsiteX3" fmla="*/ 907753 w 1501825"/>
                <a:gd name="connsiteY3" fmla="*/ 1049866 h 1049958"/>
                <a:gd name="connsiteX4" fmla="*/ 754748 w 1501825"/>
                <a:gd name="connsiteY4" fmla="*/ 645005 h 1049958"/>
                <a:gd name="connsiteX5" fmla="*/ 502272 w 1501825"/>
                <a:gd name="connsiteY5" fmla="*/ 976171 h 1049958"/>
                <a:gd name="connsiteX6" fmla="*/ 2909 w 1501825"/>
                <a:gd name="connsiteY6" fmla="*/ 537883 h 1049958"/>
                <a:gd name="connsiteX0" fmla="*/ 3547 w 1502463"/>
                <a:gd name="connsiteY0" fmla="*/ 537883 h 1049961"/>
                <a:gd name="connsiteX1" fmla="*/ 752740 w 1502463"/>
                <a:gd name="connsiteY1" fmla="*/ 0 h 1049961"/>
                <a:gd name="connsiteX2" fmla="*/ 1501933 w 1502463"/>
                <a:gd name="connsiteY2" fmla="*/ 537883 h 1049961"/>
                <a:gd name="connsiteX3" fmla="*/ 908391 w 1502463"/>
                <a:gd name="connsiteY3" fmla="*/ 1049866 h 1049961"/>
                <a:gd name="connsiteX4" fmla="*/ 755386 w 1502463"/>
                <a:gd name="connsiteY4" fmla="*/ 645005 h 1049961"/>
                <a:gd name="connsiteX5" fmla="*/ 481608 w 1502463"/>
                <a:gd name="connsiteY5" fmla="*/ 939655 h 1049961"/>
                <a:gd name="connsiteX6" fmla="*/ 3547 w 1502463"/>
                <a:gd name="connsiteY6" fmla="*/ 537883 h 1049961"/>
                <a:gd name="connsiteX0" fmla="*/ 3547 w 1502656"/>
                <a:gd name="connsiteY0" fmla="*/ 537883 h 939780"/>
                <a:gd name="connsiteX1" fmla="*/ 752740 w 1502656"/>
                <a:gd name="connsiteY1" fmla="*/ 0 h 939780"/>
                <a:gd name="connsiteX2" fmla="*/ 1501933 w 1502656"/>
                <a:gd name="connsiteY2" fmla="*/ 537883 h 939780"/>
                <a:gd name="connsiteX3" fmla="*/ 1042287 w 1502656"/>
                <a:gd name="connsiteY3" fmla="*/ 903799 h 939780"/>
                <a:gd name="connsiteX4" fmla="*/ 755386 w 1502656"/>
                <a:gd name="connsiteY4" fmla="*/ 645005 h 939780"/>
                <a:gd name="connsiteX5" fmla="*/ 481608 w 1502656"/>
                <a:gd name="connsiteY5" fmla="*/ 939655 h 939780"/>
                <a:gd name="connsiteX6" fmla="*/ 3547 w 1502656"/>
                <a:gd name="connsiteY6" fmla="*/ 537883 h 939780"/>
                <a:gd name="connsiteX0" fmla="*/ 3547 w 1502644"/>
                <a:gd name="connsiteY0" fmla="*/ 537883 h 939779"/>
                <a:gd name="connsiteX1" fmla="*/ 752740 w 1502644"/>
                <a:gd name="connsiteY1" fmla="*/ 0 h 939779"/>
                <a:gd name="connsiteX2" fmla="*/ 1501933 w 1502644"/>
                <a:gd name="connsiteY2" fmla="*/ 537883 h 939779"/>
                <a:gd name="connsiteX3" fmla="*/ 1036200 w 1502644"/>
                <a:gd name="connsiteY3" fmla="*/ 919014 h 939779"/>
                <a:gd name="connsiteX4" fmla="*/ 755386 w 1502644"/>
                <a:gd name="connsiteY4" fmla="*/ 645005 h 939779"/>
                <a:gd name="connsiteX5" fmla="*/ 481608 w 1502644"/>
                <a:gd name="connsiteY5" fmla="*/ 939655 h 939779"/>
                <a:gd name="connsiteX6" fmla="*/ 3547 w 1502644"/>
                <a:gd name="connsiteY6" fmla="*/ 537883 h 939779"/>
                <a:gd name="connsiteX0" fmla="*/ 3620 w 1502717"/>
                <a:gd name="connsiteY0" fmla="*/ 209231 h 611127"/>
                <a:gd name="connsiteX1" fmla="*/ 755858 w 1502717"/>
                <a:gd name="connsiteY1" fmla="*/ 0 h 611127"/>
                <a:gd name="connsiteX2" fmla="*/ 1502006 w 1502717"/>
                <a:gd name="connsiteY2" fmla="*/ 209231 h 611127"/>
                <a:gd name="connsiteX3" fmla="*/ 1036273 w 1502717"/>
                <a:gd name="connsiteY3" fmla="*/ 590362 h 611127"/>
                <a:gd name="connsiteX4" fmla="*/ 755459 w 1502717"/>
                <a:gd name="connsiteY4" fmla="*/ 316353 h 611127"/>
                <a:gd name="connsiteX5" fmla="*/ 481681 w 1502717"/>
                <a:gd name="connsiteY5" fmla="*/ 611003 h 611127"/>
                <a:gd name="connsiteX6" fmla="*/ 3620 w 1502717"/>
                <a:gd name="connsiteY6" fmla="*/ 209231 h 611127"/>
                <a:gd name="connsiteX0" fmla="*/ 187 w 1499284"/>
                <a:gd name="connsiteY0" fmla="*/ 511292 h 913188"/>
                <a:gd name="connsiteX1" fmla="*/ 425030 w 1499284"/>
                <a:gd name="connsiteY1" fmla="*/ 3325 h 913188"/>
                <a:gd name="connsiteX2" fmla="*/ 752425 w 1499284"/>
                <a:gd name="connsiteY2" fmla="*/ 302061 h 913188"/>
                <a:gd name="connsiteX3" fmla="*/ 1498573 w 1499284"/>
                <a:gd name="connsiteY3" fmla="*/ 511292 h 913188"/>
                <a:gd name="connsiteX4" fmla="*/ 1032840 w 1499284"/>
                <a:gd name="connsiteY4" fmla="*/ 892423 h 913188"/>
                <a:gd name="connsiteX5" fmla="*/ 752026 w 1499284"/>
                <a:gd name="connsiteY5" fmla="*/ 618414 h 913188"/>
                <a:gd name="connsiteX6" fmla="*/ 478248 w 1499284"/>
                <a:gd name="connsiteY6" fmla="*/ 913064 h 913188"/>
                <a:gd name="connsiteX7" fmla="*/ 187 w 1499284"/>
                <a:gd name="connsiteY7" fmla="*/ 511292 h 913188"/>
                <a:gd name="connsiteX0" fmla="*/ 187 w 1498783"/>
                <a:gd name="connsiteY0" fmla="*/ 510615 h 912511"/>
                <a:gd name="connsiteX1" fmla="*/ 425030 w 1498783"/>
                <a:gd name="connsiteY1" fmla="*/ 2648 h 912511"/>
                <a:gd name="connsiteX2" fmla="*/ 752425 w 1498783"/>
                <a:gd name="connsiteY2" fmla="*/ 301384 h 912511"/>
                <a:gd name="connsiteX3" fmla="*/ 988000 w 1498783"/>
                <a:gd name="connsiteY3" fmla="*/ 78726 h 912511"/>
                <a:gd name="connsiteX4" fmla="*/ 1498573 w 1498783"/>
                <a:gd name="connsiteY4" fmla="*/ 510615 h 912511"/>
                <a:gd name="connsiteX5" fmla="*/ 1032840 w 1498783"/>
                <a:gd name="connsiteY5" fmla="*/ 891746 h 912511"/>
                <a:gd name="connsiteX6" fmla="*/ 752026 w 1498783"/>
                <a:gd name="connsiteY6" fmla="*/ 617737 h 912511"/>
                <a:gd name="connsiteX7" fmla="*/ 478248 w 1498783"/>
                <a:gd name="connsiteY7" fmla="*/ 912387 h 912511"/>
                <a:gd name="connsiteX8" fmla="*/ 187 w 1498783"/>
                <a:gd name="connsiteY8" fmla="*/ 510615 h 912511"/>
                <a:gd name="connsiteX0" fmla="*/ 187 w 1498783"/>
                <a:gd name="connsiteY0" fmla="*/ 510555 h 912451"/>
                <a:gd name="connsiteX1" fmla="*/ 425030 w 1498783"/>
                <a:gd name="connsiteY1" fmla="*/ 2588 h 912451"/>
                <a:gd name="connsiteX2" fmla="*/ 752425 w 1498783"/>
                <a:gd name="connsiteY2" fmla="*/ 301324 h 912451"/>
                <a:gd name="connsiteX3" fmla="*/ 1085378 w 1498783"/>
                <a:gd name="connsiteY3" fmla="*/ 29977 h 912451"/>
                <a:gd name="connsiteX4" fmla="*/ 1498573 w 1498783"/>
                <a:gd name="connsiteY4" fmla="*/ 510555 h 912451"/>
                <a:gd name="connsiteX5" fmla="*/ 1032840 w 1498783"/>
                <a:gd name="connsiteY5" fmla="*/ 891686 h 912451"/>
                <a:gd name="connsiteX6" fmla="*/ 752026 w 1498783"/>
                <a:gd name="connsiteY6" fmla="*/ 617677 h 912451"/>
                <a:gd name="connsiteX7" fmla="*/ 478248 w 1498783"/>
                <a:gd name="connsiteY7" fmla="*/ 912327 h 912451"/>
                <a:gd name="connsiteX8" fmla="*/ 187 w 1498783"/>
                <a:gd name="connsiteY8" fmla="*/ 510555 h 912451"/>
                <a:gd name="connsiteX0" fmla="*/ 187 w 1419722"/>
                <a:gd name="connsiteY0" fmla="*/ 510555 h 912451"/>
                <a:gd name="connsiteX1" fmla="*/ 425030 w 1419722"/>
                <a:gd name="connsiteY1" fmla="*/ 2588 h 912451"/>
                <a:gd name="connsiteX2" fmla="*/ 752425 w 1419722"/>
                <a:gd name="connsiteY2" fmla="*/ 301324 h 912451"/>
                <a:gd name="connsiteX3" fmla="*/ 1085378 w 1419722"/>
                <a:gd name="connsiteY3" fmla="*/ 29977 h 912451"/>
                <a:gd name="connsiteX4" fmla="*/ 1419454 w 1419722"/>
                <a:gd name="connsiteY4" fmla="*/ 455780 h 912451"/>
                <a:gd name="connsiteX5" fmla="*/ 1032840 w 1419722"/>
                <a:gd name="connsiteY5" fmla="*/ 891686 h 912451"/>
                <a:gd name="connsiteX6" fmla="*/ 752026 w 1419722"/>
                <a:gd name="connsiteY6" fmla="*/ 617677 h 912451"/>
                <a:gd name="connsiteX7" fmla="*/ 478248 w 1419722"/>
                <a:gd name="connsiteY7" fmla="*/ 912327 h 912451"/>
                <a:gd name="connsiteX8" fmla="*/ 187 w 1419722"/>
                <a:gd name="connsiteY8" fmla="*/ 510555 h 912451"/>
                <a:gd name="connsiteX0" fmla="*/ 187 w 1419723"/>
                <a:gd name="connsiteY0" fmla="*/ 510575 h 912471"/>
                <a:gd name="connsiteX1" fmla="*/ 425030 w 1419723"/>
                <a:gd name="connsiteY1" fmla="*/ 2608 h 912471"/>
                <a:gd name="connsiteX2" fmla="*/ 752425 w 1419723"/>
                <a:gd name="connsiteY2" fmla="*/ 301344 h 912471"/>
                <a:gd name="connsiteX3" fmla="*/ 1088421 w 1419723"/>
                <a:gd name="connsiteY3" fmla="*/ 48254 h 912471"/>
                <a:gd name="connsiteX4" fmla="*/ 1419454 w 1419723"/>
                <a:gd name="connsiteY4" fmla="*/ 455800 h 912471"/>
                <a:gd name="connsiteX5" fmla="*/ 1032840 w 1419723"/>
                <a:gd name="connsiteY5" fmla="*/ 891706 h 912471"/>
                <a:gd name="connsiteX6" fmla="*/ 752026 w 1419723"/>
                <a:gd name="connsiteY6" fmla="*/ 617697 h 912471"/>
                <a:gd name="connsiteX7" fmla="*/ 478248 w 1419723"/>
                <a:gd name="connsiteY7" fmla="*/ 912347 h 912471"/>
                <a:gd name="connsiteX8" fmla="*/ 187 w 1419723"/>
                <a:gd name="connsiteY8" fmla="*/ 510575 h 912471"/>
                <a:gd name="connsiteX0" fmla="*/ 187 w 1419723"/>
                <a:gd name="connsiteY0" fmla="*/ 509995 h 911891"/>
                <a:gd name="connsiteX1" fmla="*/ 425030 w 1419723"/>
                <a:gd name="connsiteY1" fmla="*/ 2028 h 911891"/>
                <a:gd name="connsiteX2" fmla="*/ 731125 w 1419723"/>
                <a:gd name="connsiteY2" fmla="*/ 401186 h 911891"/>
                <a:gd name="connsiteX3" fmla="*/ 1088421 w 1419723"/>
                <a:gd name="connsiteY3" fmla="*/ 47674 h 911891"/>
                <a:gd name="connsiteX4" fmla="*/ 1419454 w 1419723"/>
                <a:gd name="connsiteY4" fmla="*/ 455220 h 911891"/>
                <a:gd name="connsiteX5" fmla="*/ 1032840 w 1419723"/>
                <a:gd name="connsiteY5" fmla="*/ 891126 h 911891"/>
                <a:gd name="connsiteX6" fmla="*/ 752026 w 1419723"/>
                <a:gd name="connsiteY6" fmla="*/ 617117 h 911891"/>
                <a:gd name="connsiteX7" fmla="*/ 478248 w 1419723"/>
                <a:gd name="connsiteY7" fmla="*/ 911767 h 911891"/>
                <a:gd name="connsiteX8" fmla="*/ 187 w 1419723"/>
                <a:gd name="connsiteY8" fmla="*/ 509995 h 911891"/>
                <a:gd name="connsiteX0" fmla="*/ 187 w 1419723"/>
                <a:gd name="connsiteY0" fmla="*/ 509929 h 911825"/>
                <a:gd name="connsiteX1" fmla="*/ 425030 w 1419723"/>
                <a:gd name="connsiteY1" fmla="*/ 1962 h 911825"/>
                <a:gd name="connsiteX2" fmla="*/ 746341 w 1419723"/>
                <a:gd name="connsiteY2" fmla="*/ 416335 h 911825"/>
                <a:gd name="connsiteX3" fmla="*/ 1088421 w 1419723"/>
                <a:gd name="connsiteY3" fmla="*/ 47608 h 911825"/>
                <a:gd name="connsiteX4" fmla="*/ 1419454 w 1419723"/>
                <a:gd name="connsiteY4" fmla="*/ 455154 h 911825"/>
                <a:gd name="connsiteX5" fmla="*/ 1032840 w 1419723"/>
                <a:gd name="connsiteY5" fmla="*/ 891060 h 911825"/>
                <a:gd name="connsiteX6" fmla="*/ 752026 w 1419723"/>
                <a:gd name="connsiteY6" fmla="*/ 617051 h 911825"/>
                <a:gd name="connsiteX7" fmla="*/ 478248 w 1419723"/>
                <a:gd name="connsiteY7" fmla="*/ 911701 h 911825"/>
                <a:gd name="connsiteX8" fmla="*/ 187 w 1419723"/>
                <a:gd name="connsiteY8" fmla="*/ 509929 h 911825"/>
                <a:gd name="connsiteX0" fmla="*/ 127 w 1419663"/>
                <a:gd name="connsiteY0" fmla="*/ 464473 h 866369"/>
                <a:gd name="connsiteX1" fmla="*/ 434099 w 1419663"/>
                <a:gd name="connsiteY1" fmla="*/ 20410 h 866369"/>
                <a:gd name="connsiteX2" fmla="*/ 746281 w 1419663"/>
                <a:gd name="connsiteY2" fmla="*/ 370879 h 866369"/>
                <a:gd name="connsiteX3" fmla="*/ 1088361 w 1419663"/>
                <a:gd name="connsiteY3" fmla="*/ 2152 h 866369"/>
                <a:gd name="connsiteX4" fmla="*/ 1419394 w 1419663"/>
                <a:gd name="connsiteY4" fmla="*/ 409698 h 866369"/>
                <a:gd name="connsiteX5" fmla="*/ 1032780 w 1419663"/>
                <a:gd name="connsiteY5" fmla="*/ 845604 h 866369"/>
                <a:gd name="connsiteX6" fmla="*/ 751966 w 1419663"/>
                <a:gd name="connsiteY6" fmla="*/ 571595 h 866369"/>
                <a:gd name="connsiteX7" fmla="*/ 478188 w 1419663"/>
                <a:gd name="connsiteY7" fmla="*/ 866245 h 866369"/>
                <a:gd name="connsiteX8" fmla="*/ 127 w 1419663"/>
                <a:gd name="connsiteY8" fmla="*/ 464473 h 866369"/>
                <a:gd name="connsiteX0" fmla="*/ 139 w 1389244"/>
                <a:gd name="connsiteY0" fmla="*/ 446214 h 866369"/>
                <a:gd name="connsiteX1" fmla="*/ 403680 w 1389244"/>
                <a:gd name="connsiteY1" fmla="*/ 20410 h 866369"/>
                <a:gd name="connsiteX2" fmla="*/ 715862 w 1389244"/>
                <a:gd name="connsiteY2" fmla="*/ 370879 h 866369"/>
                <a:gd name="connsiteX3" fmla="*/ 1057942 w 1389244"/>
                <a:gd name="connsiteY3" fmla="*/ 2152 h 866369"/>
                <a:gd name="connsiteX4" fmla="*/ 1388975 w 1389244"/>
                <a:gd name="connsiteY4" fmla="*/ 409698 h 866369"/>
                <a:gd name="connsiteX5" fmla="*/ 1002361 w 1389244"/>
                <a:gd name="connsiteY5" fmla="*/ 845604 h 866369"/>
                <a:gd name="connsiteX6" fmla="*/ 721547 w 1389244"/>
                <a:gd name="connsiteY6" fmla="*/ 571595 h 866369"/>
                <a:gd name="connsiteX7" fmla="*/ 447769 w 1389244"/>
                <a:gd name="connsiteY7" fmla="*/ 866245 h 866369"/>
                <a:gd name="connsiteX8" fmla="*/ 139 w 1389244"/>
                <a:gd name="connsiteY8" fmla="*/ 446214 h 866369"/>
                <a:gd name="connsiteX0" fmla="*/ 2 w 1389107"/>
                <a:gd name="connsiteY0" fmla="*/ 446214 h 845737"/>
                <a:gd name="connsiteX1" fmla="*/ 403543 w 1389107"/>
                <a:gd name="connsiteY1" fmla="*/ 20410 h 845737"/>
                <a:gd name="connsiteX2" fmla="*/ 715725 w 1389107"/>
                <a:gd name="connsiteY2" fmla="*/ 370879 h 845737"/>
                <a:gd name="connsiteX3" fmla="*/ 1057805 w 1389107"/>
                <a:gd name="connsiteY3" fmla="*/ 2152 h 845737"/>
                <a:gd name="connsiteX4" fmla="*/ 1388838 w 1389107"/>
                <a:gd name="connsiteY4" fmla="*/ 409698 h 845737"/>
                <a:gd name="connsiteX5" fmla="*/ 1002224 w 1389107"/>
                <a:gd name="connsiteY5" fmla="*/ 845604 h 845737"/>
                <a:gd name="connsiteX6" fmla="*/ 721410 w 1389107"/>
                <a:gd name="connsiteY6" fmla="*/ 571595 h 845737"/>
                <a:gd name="connsiteX7" fmla="*/ 398943 w 1389107"/>
                <a:gd name="connsiteY7" fmla="*/ 832771 h 845737"/>
                <a:gd name="connsiteX8" fmla="*/ 2 w 1389107"/>
                <a:gd name="connsiteY8" fmla="*/ 446214 h 845737"/>
                <a:gd name="connsiteX0" fmla="*/ 2 w 1389144"/>
                <a:gd name="connsiteY0" fmla="*/ 446214 h 832910"/>
                <a:gd name="connsiteX1" fmla="*/ 403543 w 1389144"/>
                <a:gd name="connsiteY1" fmla="*/ 20410 h 832910"/>
                <a:gd name="connsiteX2" fmla="*/ 715725 w 1389144"/>
                <a:gd name="connsiteY2" fmla="*/ 370879 h 832910"/>
                <a:gd name="connsiteX3" fmla="*/ 1057805 w 1389144"/>
                <a:gd name="connsiteY3" fmla="*/ 2152 h 832910"/>
                <a:gd name="connsiteX4" fmla="*/ 1388838 w 1389144"/>
                <a:gd name="connsiteY4" fmla="*/ 409698 h 832910"/>
                <a:gd name="connsiteX5" fmla="*/ 1035697 w 1389144"/>
                <a:gd name="connsiteY5" fmla="*/ 809087 h 832910"/>
                <a:gd name="connsiteX6" fmla="*/ 721410 w 1389144"/>
                <a:gd name="connsiteY6" fmla="*/ 571595 h 832910"/>
                <a:gd name="connsiteX7" fmla="*/ 398943 w 1389144"/>
                <a:gd name="connsiteY7" fmla="*/ 832771 h 832910"/>
                <a:gd name="connsiteX8" fmla="*/ 2 w 1389144"/>
                <a:gd name="connsiteY8" fmla="*/ 446214 h 832910"/>
                <a:gd name="connsiteX0" fmla="*/ 14 w 1389156"/>
                <a:gd name="connsiteY0" fmla="*/ 446226 h 832923"/>
                <a:gd name="connsiteX1" fmla="*/ 412684 w 1389156"/>
                <a:gd name="connsiteY1" fmla="*/ 35637 h 832923"/>
                <a:gd name="connsiteX2" fmla="*/ 715737 w 1389156"/>
                <a:gd name="connsiteY2" fmla="*/ 370891 h 832923"/>
                <a:gd name="connsiteX3" fmla="*/ 1057817 w 1389156"/>
                <a:gd name="connsiteY3" fmla="*/ 2164 h 832923"/>
                <a:gd name="connsiteX4" fmla="*/ 1388850 w 1389156"/>
                <a:gd name="connsiteY4" fmla="*/ 409710 h 832923"/>
                <a:gd name="connsiteX5" fmla="*/ 1035709 w 1389156"/>
                <a:gd name="connsiteY5" fmla="*/ 809099 h 832923"/>
                <a:gd name="connsiteX6" fmla="*/ 721422 w 1389156"/>
                <a:gd name="connsiteY6" fmla="*/ 571607 h 832923"/>
                <a:gd name="connsiteX7" fmla="*/ 398955 w 1389156"/>
                <a:gd name="connsiteY7" fmla="*/ 832783 h 832923"/>
                <a:gd name="connsiteX8" fmla="*/ 14 w 1389156"/>
                <a:gd name="connsiteY8" fmla="*/ 446226 h 832923"/>
                <a:gd name="connsiteX0" fmla="*/ 14 w 1380026"/>
                <a:gd name="connsiteY0" fmla="*/ 488828 h 832923"/>
                <a:gd name="connsiteX1" fmla="*/ 403554 w 1380026"/>
                <a:gd name="connsiteY1" fmla="*/ 35637 h 832923"/>
                <a:gd name="connsiteX2" fmla="*/ 706607 w 1380026"/>
                <a:gd name="connsiteY2" fmla="*/ 370891 h 832923"/>
                <a:gd name="connsiteX3" fmla="*/ 1048687 w 1380026"/>
                <a:gd name="connsiteY3" fmla="*/ 2164 h 832923"/>
                <a:gd name="connsiteX4" fmla="*/ 1379720 w 1380026"/>
                <a:gd name="connsiteY4" fmla="*/ 409710 h 832923"/>
                <a:gd name="connsiteX5" fmla="*/ 1026579 w 1380026"/>
                <a:gd name="connsiteY5" fmla="*/ 809099 h 832923"/>
                <a:gd name="connsiteX6" fmla="*/ 712292 w 1380026"/>
                <a:gd name="connsiteY6" fmla="*/ 571607 h 832923"/>
                <a:gd name="connsiteX7" fmla="*/ 389825 w 1380026"/>
                <a:gd name="connsiteY7" fmla="*/ 832783 h 832923"/>
                <a:gd name="connsiteX8" fmla="*/ 14 w 1380026"/>
                <a:gd name="connsiteY8" fmla="*/ 488828 h 832923"/>
                <a:gd name="connsiteX0" fmla="*/ 14 w 1373949"/>
                <a:gd name="connsiteY0" fmla="*/ 488828 h 832923"/>
                <a:gd name="connsiteX1" fmla="*/ 403554 w 1373949"/>
                <a:gd name="connsiteY1" fmla="*/ 35637 h 832923"/>
                <a:gd name="connsiteX2" fmla="*/ 706607 w 1373949"/>
                <a:gd name="connsiteY2" fmla="*/ 370891 h 832923"/>
                <a:gd name="connsiteX3" fmla="*/ 1048687 w 1373949"/>
                <a:gd name="connsiteY3" fmla="*/ 2164 h 832923"/>
                <a:gd name="connsiteX4" fmla="*/ 1373635 w 1373949"/>
                <a:gd name="connsiteY4" fmla="*/ 452314 h 832923"/>
                <a:gd name="connsiteX5" fmla="*/ 1026579 w 1373949"/>
                <a:gd name="connsiteY5" fmla="*/ 809099 h 832923"/>
                <a:gd name="connsiteX6" fmla="*/ 712292 w 1373949"/>
                <a:gd name="connsiteY6" fmla="*/ 571607 h 832923"/>
                <a:gd name="connsiteX7" fmla="*/ 389825 w 1373949"/>
                <a:gd name="connsiteY7" fmla="*/ 832783 h 832923"/>
                <a:gd name="connsiteX8" fmla="*/ 14 w 1373949"/>
                <a:gd name="connsiteY8" fmla="*/ 488828 h 832923"/>
                <a:gd name="connsiteX0" fmla="*/ 14 w 1373949"/>
                <a:gd name="connsiteY0" fmla="*/ 455512 h 799607"/>
                <a:gd name="connsiteX1" fmla="*/ 403554 w 1373949"/>
                <a:gd name="connsiteY1" fmla="*/ 2321 h 799607"/>
                <a:gd name="connsiteX2" fmla="*/ 706607 w 1373949"/>
                <a:gd name="connsiteY2" fmla="*/ 337575 h 799607"/>
                <a:gd name="connsiteX3" fmla="*/ 1015213 w 1373949"/>
                <a:gd name="connsiteY3" fmla="*/ 5364 h 799607"/>
                <a:gd name="connsiteX4" fmla="*/ 1373635 w 1373949"/>
                <a:gd name="connsiteY4" fmla="*/ 418998 h 799607"/>
                <a:gd name="connsiteX5" fmla="*/ 1026579 w 1373949"/>
                <a:gd name="connsiteY5" fmla="*/ 775783 h 799607"/>
                <a:gd name="connsiteX6" fmla="*/ 712292 w 1373949"/>
                <a:gd name="connsiteY6" fmla="*/ 538291 h 799607"/>
                <a:gd name="connsiteX7" fmla="*/ 389825 w 1373949"/>
                <a:gd name="connsiteY7" fmla="*/ 799467 h 799607"/>
                <a:gd name="connsiteX8" fmla="*/ 14 w 1373949"/>
                <a:gd name="connsiteY8" fmla="*/ 455512 h 799607"/>
                <a:gd name="connsiteX0" fmla="*/ 5 w 1373940"/>
                <a:gd name="connsiteY0" fmla="*/ 455512 h 857404"/>
                <a:gd name="connsiteX1" fmla="*/ 403545 w 1373940"/>
                <a:gd name="connsiteY1" fmla="*/ 2321 h 857404"/>
                <a:gd name="connsiteX2" fmla="*/ 706598 w 1373940"/>
                <a:gd name="connsiteY2" fmla="*/ 337575 h 857404"/>
                <a:gd name="connsiteX3" fmla="*/ 1015204 w 1373940"/>
                <a:gd name="connsiteY3" fmla="*/ 5364 h 857404"/>
                <a:gd name="connsiteX4" fmla="*/ 1373626 w 1373940"/>
                <a:gd name="connsiteY4" fmla="*/ 418998 h 857404"/>
                <a:gd name="connsiteX5" fmla="*/ 1026570 w 1373940"/>
                <a:gd name="connsiteY5" fmla="*/ 775783 h 857404"/>
                <a:gd name="connsiteX6" fmla="*/ 712283 w 1373940"/>
                <a:gd name="connsiteY6" fmla="*/ 538291 h 857404"/>
                <a:gd name="connsiteX7" fmla="*/ 395903 w 1373940"/>
                <a:gd name="connsiteY7" fmla="*/ 857285 h 857404"/>
                <a:gd name="connsiteX8" fmla="*/ 5 w 1373940"/>
                <a:gd name="connsiteY8" fmla="*/ 455512 h 857404"/>
                <a:gd name="connsiteX0" fmla="*/ 5 w 1373940"/>
                <a:gd name="connsiteY0" fmla="*/ 455512 h 860831"/>
                <a:gd name="connsiteX1" fmla="*/ 403545 w 1373940"/>
                <a:gd name="connsiteY1" fmla="*/ 2321 h 860831"/>
                <a:gd name="connsiteX2" fmla="*/ 706598 w 1373940"/>
                <a:gd name="connsiteY2" fmla="*/ 337575 h 860831"/>
                <a:gd name="connsiteX3" fmla="*/ 1015204 w 1373940"/>
                <a:gd name="connsiteY3" fmla="*/ 5364 h 860831"/>
                <a:gd name="connsiteX4" fmla="*/ 1373626 w 1373940"/>
                <a:gd name="connsiteY4" fmla="*/ 418998 h 860831"/>
                <a:gd name="connsiteX5" fmla="*/ 1026570 w 1373940"/>
                <a:gd name="connsiteY5" fmla="*/ 775783 h 860831"/>
                <a:gd name="connsiteX6" fmla="*/ 712283 w 1373940"/>
                <a:gd name="connsiteY6" fmla="*/ 538291 h 860831"/>
                <a:gd name="connsiteX7" fmla="*/ 561783 w 1373940"/>
                <a:gd name="connsiteY7" fmla="*/ 613051 h 860831"/>
                <a:gd name="connsiteX8" fmla="*/ 395903 w 1373940"/>
                <a:gd name="connsiteY8" fmla="*/ 857285 h 860831"/>
                <a:gd name="connsiteX9" fmla="*/ 5 w 1373940"/>
                <a:gd name="connsiteY9" fmla="*/ 455512 h 860831"/>
                <a:gd name="connsiteX0" fmla="*/ 5 w 1373899"/>
                <a:gd name="connsiteY0" fmla="*/ 455512 h 860831"/>
                <a:gd name="connsiteX1" fmla="*/ 403545 w 1373899"/>
                <a:gd name="connsiteY1" fmla="*/ 2321 h 860831"/>
                <a:gd name="connsiteX2" fmla="*/ 706598 w 1373899"/>
                <a:gd name="connsiteY2" fmla="*/ 337575 h 860831"/>
                <a:gd name="connsiteX3" fmla="*/ 1015204 w 1373899"/>
                <a:gd name="connsiteY3" fmla="*/ 5364 h 860831"/>
                <a:gd name="connsiteX4" fmla="*/ 1373626 w 1373899"/>
                <a:gd name="connsiteY4" fmla="*/ 418998 h 860831"/>
                <a:gd name="connsiteX5" fmla="*/ 1026570 w 1373899"/>
                <a:gd name="connsiteY5" fmla="*/ 775783 h 860831"/>
                <a:gd name="connsiteX6" fmla="*/ 896521 w 1373899"/>
                <a:gd name="connsiteY6" fmla="*/ 622180 h 860831"/>
                <a:gd name="connsiteX7" fmla="*/ 712283 w 1373899"/>
                <a:gd name="connsiteY7" fmla="*/ 538291 h 860831"/>
                <a:gd name="connsiteX8" fmla="*/ 561783 w 1373899"/>
                <a:gd name="connsiteY8" fmla="*/ 613051 h 860831"/>
                <a:gd name="connsiteX9" fmla="*/ 395903 w 1373899"/>
                <a:gd name="connsiteY9" fmla="*/ 857285 h 860831"/>
                <a:gd name="connsiteX10" fmla="*/ 5 w 1373899"/>
                <a:gd name="connsiteY10" fmla="*/ 455512 h 860831"/>
                <a:gd name="connsiteX0" fmla="*/ 5 w 1373884"/>
                <a:gd name="connsiteY0" fmla="*/ 455512 h 860831"/>
                <a:gd name="connsiteX1" fmla="*/ 403545 w 1373884"/>
                <a:gd name="connsiteY1" fmla="*/ 2321 h 860831"/>
                <a:gd name="connsiteX2" fmla="*/ 706598 w 1373884"/>
                <a:gd name="connsiteY2" fmla="*/ 337575 h 860831"/>
                <a:gd name="connsiteX3" fmla="*/ 1015204 w 1373884"/>
                <a:gd name="connsiteY3" fmla="*/ 5364 h 860831"/>
                <a:gd name="connsiteX4" fmla="*/ 1373626 w 1373884"/>
                <a:gd name="connsiteY4" fmla="*/ 418998 h 860831"/>
                <a:gd name="connsiteX5" fmla="*/ 1011355 w 1373884"/>
                <a:gd name="connsiteY5" fmla="*/ 809258 h 860831"/>
                <a:gd name="connsiteX6" fmla="*/ 896521 w 1373884"/>
                <a:gd name="connsiteY6" fmla="*/ 622180 h 860831"/>
                <a:gd name="connsiteX7" fmla="*/ 712283 w 1373884"/>
                <a:gd name="connsiteY7" fmla="*/ 538291 h 860831"/>
                <a:gd name="connsiteX8" fmla="*/ 561783 w 1373884"/>
                <a:gd name="connsiteY8" fmla="*/ 613051 h 860831"/>
                <a:gd name="connsiteX9" fmla="*/ 395903 w 1373884"/>
                <a:gd name="connsiteY9" fmla="*/ 857285 h 860831"/>
                <a:gd name="connsiteX10" fmla="*/ 5 w 1373884"/>
                <a:gd name="connsiteY10" fmla="*/ 455512 h 860831"/>
                <a:gd name="connsiteX0" fmla="*/ 5 w 1373884"/>
                <a:gd name="connsiteY0" fmla="*/ 455512 h 860831"/>
                <a:gd name="connsiteX1" fmla="*/ 403545 w 1373884"/>
                <a:gd name="connsiteY1" fmla="*/ 2321 h 860831"/>
                <a:gd name="connsiteX2" fmla="*/ 706598 w 1373884"/>
                <a:gd name="connsiteY2" fmla="*/ 337575 h 860831"/>
                <a:gd name="connsiteX3" fmla="*/ 1015204 w 1373884"/>
                <a:gd name="connsiteY3" fmla="*/ 5364 h 860831"/>
                <a:gd name="connsiteX4" fmla="*/ 1373626 w 1373884"/>
                <a:gd name="connsiteY4" fmla="*/ 418998 h 860831"/>
                <a:gd name="connsiteX5" fmla="*/ 1011355 w 1373884"/>
                <a:gd name="connsiteY5" fmla="*/ 809258 h 860831"/>
                <a:gd name="connsiteX6" fmla="*/ 878262 w 1373884"/>
                <a:gd name="connsiteY6" fmla="*/ 619136 h 860831"/>
                <a:gd name="connsiteX7" fmla="*/ 712283 w 1373884"/>
                <a:gd name="connsiteY7" fmla="*/ 538291 h 860831"/>
                <a:gd name="connsiteX8" fmla="*/ 561783 w 1373884"/>
                <a:gd name="connsiteY8" fmla="*/ 613051 h 860831"/>
                <a:gd name="connsiteX9" fmla="*/ 395903 w 1373884"/>
                <a:gd name="connsiteY9" fmla="*/ 857285 h 860831"/>
                <a:gd name="connsiteX10" fmla="*/ 5 w 1373884"/>
                <a:gd name="connsiteY10" fmla="*/ 455512 h 86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3884" h="860831">
                  <a:moveTo>
                    <a:pt x="5" y="455512"/>
                  </a:moveTo>
                  <a:cubicBezTo>
                    <a:pt x="1279" y="313018"/>
                    <a:pt x="278172" y="37193"/>
                    <a:pt x="403545" y="2321"/>
                  </a:cubicBezTo>
                  <a:cubicBezTo>
                    <a:pt x="528918" y="-32551"/>
                    <a:pt x="604655" y="337068"/>
                    <a:pt x="706598" y="337575"/>
                  </a:cubicBezTo>
                  <a:cubicBezTo>
                    <a:pt x="808541" y="338082"/>
                    <a:pt x="890846" y="-29508"/>
                    <a:pt x="1015204" y="5364"/>
                  </a:cubicBezTo>
                  <a:cubicBezTo>
                    <a:pt x="1139562" y="40236"/>
                    <a:pt x="1363617" y="328633"/>
                    <a:pt x="1373626" y="418998"/>
                  </a:cubicBezTo>
                  <a:cubicBezTo>
                    <a:pt x="1383635" y="509363"/>
                    <a:pt x="1100509" y="769815"/>
                    <a:pt x="1011355" y="809258"/>
                  </a:cubicBezTo>
                  <a:cubicBezTo>
                    <a:pt x="922201" y="848701"/>
                    <a:pt x="930643" y="658718"/>
                    <a:pt x="878262" y="619136"/>
                  </a:cubicBezTo>
                  <a:cubicBezTo>
                    <a:pt x="825881" y="579554"/>
                    <a:pt x="765029" y="539305"/>
                    <a:pt x="712283" y="538291"/>
                  </a:cubicBezTo>
                  <a:cubicBezTo>
                    <a:pt x="659537" y="537277"/>
                    <a:pt x="614513" y="559885"/>
                    <a:pt x="561783" y="613051"/>
                  </a:cubicBezTo>
                  <a:cubicBezTo>
                    <a:pt x="509053" y="666217"/>
                    <a:pt x="495619" y="891656"/>
                    <a:pt x="395903" y="857285"/>
                  </a:cubicBezTo>
                  <a:cubicBezTo>
                    <a:pt x="271831" y="783513"/>
                    <a:pt x="-1269" y="598006"/>
                    <a:pt x="5" y="455512"/>
                  </a:cubicBezTo>
                  <a:close/>
                </a:path>
              </a:pathLst>
            </a:custGeom>
            <a:solidFill>
              <a:srgbClr val="CECAB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6" name="Oval 5">
              <a:extLst>
                <a:ext uri="{FF2B5EF4-FFF2-40B4-BE49-F238E27FC236}">
                  <a16:creationId xmlns:a16="http://schemas.microsoft.com/office/drawing/2014/main" id="{4752FDFA-9D1D-410A-BFB9-55ED9278579A}"/>
                </a:ext>
              </a:extLst>
            </p:cNvPr>
            <p:cNvSpPr/>
            <p:nvPr/>
          </p:nvSpPr>
          <p:spPr>
            <a:xfrm>
              <a:off x="7514034" y="3793734"/>
              <a:ext cx="94848" cy="948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grpSp>
      <p:sp>
        <p:nvSpPr>
          <p:cNvPr id="12" name="TextBox 11">
            <a:extLst>
              <a:ext uri="{FF2B5EF4-FFF2-40B4-BE49-F238E27FC236}">
                <a16:creationId xmlns:a16="http://schemas.microsoft.com/office/drawing/2014/main" id="{432F961C-0BC9-42A4-813E-DE1B76C65266}"/>
              </a:ext>
            </a:extLst>
          </p:cNvPr>
          <p:cNvSpPr txBox="1"/>
          <p:nvPr/>
        </p:nvSpPr>
        <p:spPr>
          <a:xfrm rot="5400000">
            <a:off x="3587428" y="4060713"/>
            <a:ext cx="1924080" cy="276999"/>
          </a:xfrm>
          <a:prstGeom prst="rect">
            <a:avLst/>
          </a:prstGeom>
          <a:noFill/>
        </p:spPr>
        <p:txBody>
          <a:bodyPr wrap="square" rtlCol="0">
            <a:spAutoFit/>
          </a:bodyPr>
          <a:lstStyle/>
          <a:p>
            <a:pPr algn="ctr"/>
            <a:r>
              <a:rPr lang="en-GB" sz="1200" b="1" dirty="0">
                <a:solidFill>
                  <a:srgbClr val="336851"/>
                </a:solidFill>
                <a:latin typeface="Arial" panose="020B0604020202020204" pitchFamily="34" charset="0"/>
                <a:cs typeface="Arial" panose="020B0604020202020204" pitchFamily="34" charset="0"/>
              </a:rPr>
              <a:t>Spinal cord</a:t>
            </a:r>
          </a:p>
        </p:txBody>
      </p:sp>
      <p:sp>
        <p:nvSpPr>
          <p:cNvPr id="17" name="TextBox 16">
            <a:extLst>
              <a:ext uri="{FF2B5EF4-FFF2-40B4-BE49-F238E27FC236}">
                <a16:creationId xmlns:a16="http://schemas.microsoft.com/office/drawing/2014/main" id="{CD151E0C-B920-416B-81F7-60D1CC7A38E2}"/>
              </a:ext>
            </a:extLst>
          </p:cNvPr>
          <p:cNvSpPr txBox="1"/>
          <p:nvPr/>
        </p:nvSpPr>
        <p:spPr>
          <a:xfrm rot="5400000">
            <a:off x="4372104" y="2524143"/>
            <a:ext cx="1149059" cy="276999"/>
          </a:xfrm>
          <a:prstGeom prst="rect">
            <a:avLst/>
          </a:prstGeom>
          <a:noFill/>
        </p:spPr>
        <p:txBody>
          <a:bodyPr wrap="square" rtlCol="0">
            <a:spAutoFit/>
          </a:bodyPr>
          <a:lstStyle/>
          <a:p>
            <a:pPr algn="ctr"/>
            <a:r>
              <a:rPr lang="en-GB" sz="1200" b="1" dirty="0">
                <a:solidFill>
                  <a:schemeClr val="accent2"/>
                </a:solidFill>
                <a:latin typeface="Arial" panose="020B0604020202020204" pitchFamily="34" charset="0"/>
                <a:cs typeface="Arial" panose="020B0604020202020204" pitchFamily="34" charset="0"/>
              </a:rPr>
              <a:t>Brain</a:t>
            </a:r>
          </a:p>
        </p:txBody>
      </p:sp>
      <p:grpSp>
        <p:nvGrpSpPr>
          <p:cNvPr id="22" name="Group 21">
            <a:extLst>
              <a:ext uri="{FF2B5EF4-FFF2-40B4-BE49-F238E27FC236}">
                <a16:creationId xmlns:a16="http://schemas.microsoft.com/office/drawing/2014/main" id="{58F8C4D5-6511-4D2A-AFEC-ED7F2BF4D0DA}"/>
              </a:ext>
            </a:extLst>
          </p:cNvPr>
          <p:cNvGrpSpPr/>
          <p:nvPr/>
        </p:nvGrpSpPr>
        <p:grpSpPr>
          <a:xfrm>
            <a:off x="2540109" y="1877603"/>
            <a:ext cx="2367903" cy="1869537"/>
            <a:chOff x="3592514" y="1279525"/>
            <a:chExt cx="5641975" cy="4454525"/>
          </a:xfrm>
        </p:grpSpPr>
        <p:sp>
          <p:nvSpPr>
            <p:cNvPr id="23" name="Freeform 5">
              <a:extLst>
                <a:ext uri="{FF2B5EF4-FFF2-40B4-BE49-F238E27FC236}">
                  <a16:creationId xmlns:a16="http://schemas.microsoft.com/office/drawing/2014/main" id="{A3059849-1599-40C3-AD4D-D45604941DD2}"/>
                </a:ext>
              </a:extLst>
            </p:cNvPr>
            <p:cNvSpPr>
              <a:spLocks/>
            </p:cNvSpPr>
            <p:nvPr/>
          </p:nvSpPr>
          <p:spPr bwMode="auto">
            <a:xfrm>
              <a:off x="4384676" y="2003425"/>
              <a:ext cx="3205163" cy="2719388"/>
            </a:xfrm>
            <a:custGeom>
              <a:avLst/>
              <a:gdLst>
                <a:gd name="T0" fmla="*/ 194 w 425"/>
                <a:gd name="T1" fmla="*/ 358 h 360"/>
                <a:gd name="T2" fmla="*/ 159 w 425"/>
                <a:gd name="T3" fmla="*/ 358 h 360"/>
                <a:gd name="T4" fmla="*/ 106 w 425"/>
                <a:gd name="T5" fmla="*/ 342 h 360"/>
                <a:gd name="T6" fmla="*/ 76 w 425"/>
                <a:gd name="T7" fmla="*/ 323 h 360"/>
                <a:gd name="T8" fmla="*/ 64 w 425"/>
                <a:gd name="T9" fmla="*/ 307 h 360"/>
                <a:gd name="T10" fmla="*/ 69 w 425"/>
                <a:gd name="T11" fmla="*/ 287 h 360"/>
                <a:gd name="T12" fmla="*/ 128 w 425"/>
                <a:gd name="T13" fmla="*/ 201 h 360"/>
                <a:gd name="T14" fmla="*/ 71 w 425"/>
                <a:gd name="T15" fmla="*/ 217 h 360"/>
                <a:gd name="T16" fmla="*/ 0 w 425"/>
                <a:gd name="T17" fmla="*/ 149 h 360"/>
                <a:gd name="T18" fmla="*/ 0 w 425"/>
                <a:gd name="T19" fmla="*/ 148 h 360"/>
                <a:gd name="T20" fmla="*/ 13 w 425"/>
                <a:gd name="T21" fmla="*/ 130 h 360"/>
                <a:gd name="T22" fmla="*/ 14 w 425"/>
                <a:gd name="T23" fmla="*/ 127 h 360"/>
                <a:gd name="T24" fmla="*/ 15 w 425"/>
                <a:gd name="T25" fmla="*/ 125 h 360"/>
                <a:gd name="T26" fmla="*/ 15 w 425"/>
                <a:gd name="T27" fmla="*/ 122 h 360"/>
                <a:gd name="T28" fmla="*/ 16 w 425"/>
                <a:gd name="T29" fmla="*/ 120 h 360"/>
                <a:gd name="T30" fmla="*/ 16 w 425"/>
                <a:gd name="T31" fmla="*/ 118 h 360"/>
                <a:gd name="T32" fmla="*/ 16 w 425"/>
                <a:gd name="T33" fmla="*/ 115 h 360"/>
                <a:gd name="T34" fmla="*/ 16 w 425"/>
                <a:gd name="T35" fmla="*/ 112 h 360"/>
                <a:gd name="T36" fmla="*/ 16 w 425"/>
                <a:gd name="T37" fmla="*/ 109 h 360"/>
                <a:gd name="T38" fmla="*/ 15 w 425"/>
                <a:gd name="T39" fmla="*/ 105 h 360"/>
                <a:gd name="T40" fmla="*/ 15 w 425"/>
                <a:gd name="T41" fmla="*/ 104 h 360"/>
                <a:gd name="T42" fmla="*/ 61 w 425"/>
                <a:gd name="T43" fmla="*/ 51 h 360"/>
                <a:gd name="T44" fmla="*/ 63 w 425"/>
                <a:gd name="T45" fmla="*/ 50 h 360"/>
                <a:gd name="T46" fmla="*/ 65 w 425"/>
                <a:gd name="T47" fmla="*/ 49 h 360"/>
                <a:gd name="T48" fmla="*/ 69 w 425"/>
                <a:gd name="T49" fmla="*/ 47 h 360"/>
                <a:gd name="T50" fmla="*/ 75 w 425"/>
                <a:gd name="T51" fmla="*/ 44 h 360"/>
                <a:gd name="T52" fmla="*/ 93 w 425"/>
                <a:gd name="T53" fmla="*/ 35 h 360"/>
                <a:gd name="T54" fmla="*/ 93 w 425"/>
                <a:gd name="T55" fmla="*/ 35 h 360"/>
                <a:gd name="T56" fmla="*/ 100 w 425"/>
                <a:gd name="T57" fmla="*/ 27 h 360"/>
                <a:gd name="T58" fmla="*/ 101 w 425"/>
                <a:gd name="T59" fmla="*/ 27 h 360"/>
                <a:gd name="T60" fmla="*/ 139 w 425"/>
                <a:gd name="T61" fmla="*/ 16 h 360"/>
                <a:gd name="T62" fmla="*/ 139 w 425"/>
                <a:gd name="T63" fmla="*/ 16 h 360"/>
                <a:gd name="T64" fmla="*/ 173 w 425"/>
                <a:gd name="T65" fmla="*/ 9 h 360"/>
                <a:gd name="T66" fmla="*/ 284 w 425"/>
                <a:gd name="T67" fmla="*/ 23 h 360"/>
                <a:gd name="T68" fmla="*/ 346 w 425"/>
                <a:gd name="T69" fmla="*/ 65 h 360"/>
                <a:gd name="T70" fmla="*/ 370 w 425"/>
                <a:gd name="T71" fmla="*/ 156 h 360"/>
                <a:gd name="T72" fmla="*/ 391 w 425"/>
                <a:gd name="T73" fmla="*/ 207 h 360"/>
                <a:gd name="T74" fmla="*/ 365 w 425"/>
                <a:gd name="T75" fmla="*/ 324 h 360"/>
                <a:gd name="T76" fmla="*/ 296 w 425"/>
                <a:gd name="T77" fmla="*/ 269 h 360"/>
                <a:gd name="T78" fmla="*/ 266 w 425"/>
                <a:gd name="T79" fmla="*/ 271 h 360"/>
                <a:gd name="T80" fmla="*/ 209 w 425"/>
                <a:gd name="T81"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5" h="360">
                  <a:moveTo>
                    <a:pt x="209" y="360"/>
                  </a:moveTo>
                  <a:cubicBezTo>
                    <a:pt x="202" y="360"/>
                    <a:pt x="198" y="359"/>
                    <a:pt x="194" y="358"/>
                  </a:cubicBezTo>
                  <a:cubicBezTo>
                    <a:pt x="189" y="357"/>
                    <a:pt x="185" y="355"/>
                    <a:pt x="177" y="355"/>
                  </a:cubicBezTo>
                  <a:cubicBezTo>
                    <a:pt x="170" y="355"/>
                    <a:pt x="165" y="356"/>
                    <a:pt x="159" y="358"/>
                  </a:cubicBezTo>
                  <a:cubicBezTo>
                    <a:pt x="153" y="359"/>
                    <a:pt x="147" y="360"/>
                    <a:pt x="139" y="360"/>
                  </a:cubicBezTo>
                  <a:cubicBezTo>
                    <a:pt x="123" y="360"/>
                    <a:pt x="114" y="354"/>
                    <a:pt x="106" y="342"/>
                  </a:cubicBezTo>
                  <a:cubicBezTo>
                    <a:pt x="104" y="343"/>
                    <a:pt x="102" y="343"/>
                    <a:pt x="100" y="343"/>
                  </a:cubicBezTo>
                  <a:cubicBezTo>
                    <a:pt x="88" y="343"/>
                    <a:pt x="79" y="333"/>
                    <a:pt x="76" y="323"/>
                  </a:cubicBezTo>
                  <a:cubicBezTo>
                    <a:pt x="75" y="317"/>
                    <a:pt x="72" y="316"/>
                    <a:pt x="70" y="314"/>
                  </a:cubicBezTo>
                  <a:cubicBezTo>
                    <a:pt x="67" y="313"/>
                    <a:pt x="65" y="311"/>
                    <a:pt x="64" y="307"/>
                  </a:cubicBezTo>
                  <a:cubicBezTo>
                    <a:pt x="64" y="299"/>
                    <a:pt x="68" y="288"/>
                    <a:pt x="69" y="287"/>
                  </a:cubicBezTo>
                  <a:cubicBezTo>
                    <a:pt x="69" y="287"/>
                    <a:pt x="69" y="287"/>
                    <a:pt x="69" y="287"/>
                  </a:cubicBezTo>
                  <a:cubicBezTo>
                    <a:pt x="136" y="203"/>
                    <a:pt x="136" y="203"/>
                    <a:pt x="136" y="203"/>
                  </a:cubicBezTo>
                  <a:cubicBezTo>
                    <a:pt x="134" y="202"/>
                    <a:pt x="131" y="201"/>
                    <a:pt x="128" y="201"/>
                  </a:cubicBezTo>
                  <a:cubicBezTo>
                    <a:pt x="121" y="201"/>
                    <a:pt x="116" y="204"/>
                    <a:pt x="110" y="207"/>
                  </a:cubicBezTo>
                  <a:cubicBezTo>
                    <a:pt x="102" y="211"/>
                    <a:pt x="91" y="217"/>
                    <a:pt x="71" y="217"/>
                  </a:cubicBezTo>
                  <a:cubicBezTo>
                    <a:pt x="60" y="217"/>
                    <a:pt x="41" y="213"/>
                    <a:pt x="26" y="201"/>
                  </a:cubicBezTo>
                  <a:cubicBezTo>
                    <a:pt x="14" y="192"/>
                    <a:pt x="0" y="176"/>
                    <a:pt x="0" y="149"/>
                  </a:cubicBezTo>
                  <a:cubicBezTo>
                    <a:pt x="0" y="148"/>
                    <a:pt x="0" y="148"/>
                    <a:pt x="0" y="148"/>
                  </a:cubicBezTo>
                  <a:cubicBezTo>
                    <a:pt x="0" y="148"/>
                    <a:pt x="0" y="148"/>
                    <a:pt x="0" y="148"/>
                  </a:cubicBezTo>
                  <a:cubicBezTo>
                    <a:pt x="6" y="143"/>
                    <a:pt x="10" y="138"/>
                    <a:pt x="12" y="131"/>
                  </a:cubicBezTo>
                  <a:cubicBezTo>
                    <a:pt x="13" y="131"/>
                    <a:pt x="13" y="130"/>
                    <a:pt x="13" y="130"/>
                  </a:cubicBezTo>
                  <a:cubicBezTo>
                    <a:pt x="13" y="129"/>
                    <a:pt x="13" y="129"/>
                    <a:pt x="13" y="129"/>
                  </a:cubicBezTo>
                  <a:cubicBezTo>
                    <a:pt x="14" y="128"/>
                    <a:pt x="14" y="127"/>
                    <a:pt x="14" y="127"/>
                  </a:cubicBezTo>
                  <a:cubicBezTo>
                    <a:pt x="14" y="126"/>
                    <a:pt x="14" y="126"/>
                    <a:pt x="14" y="126"/>
                  </a:cubicBezTo>
                  <a:cubicBezTo>
                    <a:pt x="14" y="126"/>
                    <a:pt x="15" y="125"/>
                    <a:pt x="15" y="125"/>
                  </a:cubicBezTo>
                  <a:cubicBezTo>
                    <a:pt x="15" y="124"/>
                    <a:pt x="15" y="124"/>
                    <a:pt x="15" y="124"/>
                  </a:cubicBezTo>
                  <a:cubicBezTo>
                    <a:pt x="15" y="123"/>
                    <a:pt x="15" y="123"/>
                    <a:pt x="15" y="122"/>
                  </a:cubicBezTo>
                  <a:cubicBezTo>
                    <a:pt x="15" y="122"/>
                    <a:pt x="15" y="121"/>
                    <a:pt x="15" y="120"/>
                  </a:cubicBezTo>
                  <a:cubicBezTo>
                    <a:pt x="15" y="120"/>
                    <a:pt x="16" y="120"/>
                    <a:pt x="16" y="120"/>
                  </a:cubicBezTo>
                  <a:cubicBezTo>
                    <a:pt x="16" y="119"/>
                    <a:pt x="16" y="119"/>
                    <a:pt x="16" y="119"/>
                  </a:cubicBezTo>
                  <a:cubicBezTo>
                    <a:pt x="16" y="119"/>
                    <a:pt x="16" y="118"/>
                    <a:pt x="16" y="118"/>
                  </a:cubicBezTo>
                  <a:cubicBezTo>
                    <a:pt x="16" y="117"/>
                    <a:pt x="16" y="117"/>
                    <a:pt x="16" y="117"/>
                  </a:cubicBezTo>
                  <a:cubicBezTo>
                    <a:pt x="16" y="116"/>
                    <a:pt x="16" y="116"/>
                    <a:pt x="16" y="115"/>
                  </a:cubicBezTo>
                  <a:cubicBezTo>
                    <a:pt x="16" y="114"/>
                    <a:pt x="16" y="114"/>
                    <a:pt x="16" y="114"/>
                  </a:cubicBezTo>
                  <a:cubicBezTo>
                    <a:pt x="16" y="113"/>
                    <a:pt x="16" y="112"/>
                    <a:pt x="16" y="112"/>
                  </a:cubicBezTo>
                  <a:cubicBezTo>
                    <a:pt x="16" y="111"/>
                    <a:pt x="16" y="111"/>
                    <a:pt x="16" y="111"/>
                  </a:cubicBezTo>
                  <a:cubicBezTo>
                    <a:pt x="16" y="110"/>
                    <a:pt x="16" y="109"/>
                    <a:pt x="16" y="109"/>
                  </a:cubicBezTo>
                  <a:cubicBezTo>
                    <a:pt x="15" y="108"/>
                    <a:pt x="15" y="108"/>
                    <a:pt x="15" y="108"/>
                  </a:cubicBezTo>
                  <a:cubicBezTo>
                    <a:pt x="15" y="107"/>
                    <a:pt x="15" y="106"/>
                    <a:pt x="15" y="105"/>
                  </a:cubicBezTo>
                  <a:cubicBezTo>
                    <a:pt x="15" y="104"/>
                    <a:pt x="15" y="104"/>
                    <a:pt x="15" y="104"/>
                  </a:cubicBezTo>
                  <a:cubicBezTo>
                    <a:pt x="15" y="104"/>
                    <a:pt x="15" y="104"/>
                    <a:pt x="15" y="104"/>
                  </a:cubicBezTo>
                  <a:cubicBezTo>
                    <a:pt x="30" y="98"/>
                    <a:pt x="39" y="83"/>
                    <a:pt x="46" y="70"/>
                  </a:cubicBezTo>
                  <a:cubicBezTo>
                    <a:pt x="52" y="61"/>
                    <a:pt x="56" y="54"/>
                    <a:pt x="61" y="51"/>
                  </a:cubicBezTo>
                  <a:cubicBezTo>
                    <a:pt x="62" y="50"/>
                    <a:pt x="62" y="50"/>
                    <a:pt x="63" y="50"/>
                  </a:cubicBezTo>
                  <a:cubicBezTo>
                    <a:pt x="63" y="50"/>
                    <a:pt x="63" y="50"/>
                    <a:pt x="63" y="50"/>
                  </a:cubicBezTo>
                  <a:cubicBezTo>
                    <a:pt x="64" y="49"/>
                    <a:pt x="64" y="49"/>
                    <a:pt x="65" y="49"/>
                  </a:cubicBezTo>
                  <a:cubicBezTo>
                    <a:pt x="65" y="49"/>
                    <a:pt x="65" y="49"/>
                    <a:pt x="65" y="49"/>
                  </a:cubicBezTo>
                  <a:cubicBezTo>
                    <a:pt x="66" y="48"/>
                    <a:pt x="66" y="48"/>
                    <a:pt x="67" y="48"/>
                  </a:cubicBezTo>
                  <a:cubicBezTo>
                    <a:pt x="67" y="48"/>
                    <a:pt x="68" y="47"/>
                    <a:pt x="69" y="47"/>
                  </a:cubicBezTo>
                  <a:cubicBezTo>
                    <a:pt x="71" y="46"/>
                    <a:pt x="71" y="46"/>
                    <a:pt x="71" y="46"/>
                  </a:cubicBezTo>
                  <a:cubicBezTo>
                    <a:pt x="72" y="45"/>
                    <a:pt x="73" y="45"/>
                    <a:pt x="75" y="44"/>
                  </a:cubicBezTo>
                  <a:cubicBezTo>
                    <a:pt x="79" y="42"/>
                    <a:pt x="83" y="41"/>
                    <a:pt x="87" y="39"/>
                  </a:cubicBezTo>
                  <a:cubicBezTo>
                    <a:pt x="89" y="38"/>
                    <a:pt x="91" y="36"/>
                    <a:pt x="93" y="35"/>
                  </a:cubicBezTo>
                  <a:cubicBezTo>
                    <a:pt x="93" y="36"/>
                    <a:pt x="93" y="36"/>
                    <a:pt x="93" y="36"/>
                  </a:cubicBezTo>
                  <a:cubicBezTo>
                    <a:pt x="93" y="35"/>
                    <a:pt x="93" y="35"/>
                    <a:pt x="93" y="35"/>
                  </a:cubicBezTo>
                  <a:cubicBezTo>
                    <a:pt x="96" y="33"/>
                    <a:pt x="99" y="30"/>
                    <a:pt x="100" y="27"/>
                  </a:cubicBezTo>
                  <a:cubicBezTo>
                    <a:pt x="100" y="27"/>
                    <a:pt x="100" y="27"/>
                    <a:pt x="100" y="27"/>
                  </a:cubicBezTo>
                  <a:cubicBezTo>
                    <a:pt x="100" y="27"/>
                    <a:pt x="100" y="27"/>
                    <a:pt x="100" y="27"/>
                  </a:cubicBezTo>
                  <a:cubicBezTo>
                    <a:pt x="101" y="27"/>
                    <a:pt x="101" y="27"/>
                    <a:pt x="101" y="27"/>
                  </a:cubicBezTo>
                  <a:cubicBezTo>
                    <a:pt x="105" y="28"/>
                    <a:pt x="109" y="29"/>
                    <a:pt x="113" y="29"/>
                  </a:cubicBezTo>
                  <a:cubicBezTo>
                    <a:pt x="123" y="29"/>
                    <a:pt x="131" y="25"/>
                    <a:pt x="139" y="16"/>
                  </a:cubicBezTo>
                  <a:cubicBezTo>
                    <a:pt x="139" y="16"/>
                    <a:pt x="139" y="16"/>
                    <a:pt x="139" y="16"/>
                  </a:cubicBezTo>
                  <a:cubicBezTo>
                    <a:pt x="139" y="16"/>
                    <a:pt x="139" y="16"/>
                    <a:pt x="139" y="16"/>
                  </a:cubicBezTo>
                  <a:cubicBezTo>
                    <a:pt x="142" y="16"/>
                    <a:pt x="144" y="17"/>
                    <a:pt x="146" y="17"/>
                  </a:cubicBezTo>
                  <a:cubicBezTo>
                    <a:pt x="156" y="17"/>
                    <a:pt x="164" y="13"/>
                    <a:pt x="173" y="9"/>
                  </a:cubicBezTo>
                  <a:cubicBezTo>
                    <a:pt x="183" y="5"/>
                    <a:pt x="193" y="0"/>
                    <a:pt x="207" y="0"/>
                  </a:cubicBezTo>
                  <a:cubicBezTo>
                    <a:pt x="236" y="0"/>
                    <a:pt x="272" y="11"/>
                    <a:pt x="284" y="23"/>
                  </a:cubicBezTo>
                  <a:cubicBezTo>
                    <a:pt x="284" y="23"/>
                    <a:pt x="285" y="23"/>
                    <a:pt x="285" y="23"/>
                  </a:cubicBezTo>
                  <a:cubicBezTo>
                    <a:pt x="299" y="23"/>
                    <a:pt x="340" y="33"/>
                    <a:pt x="346" y="65"/>
                  </a:cubicBezTo>
                  <a:cubicBezTo>
                    <a:pt x="372" y="66"/>
                    <a:pt x="384" y="93"/>
                    <a:pt x="384" y="112"/>
                  </a:cubicBezTo>
                  <a:cubicBezTo>
                    <a:pt x="384" y="133"/>
                    <a:pt x="378" y="142"/>
                    <a:pt x="370" y="156"/>
                  </a:cubicBezTo>
                  <a:cubicBezTo>
                    <a:pt x="365" y="164"/>
                    <a:pt x="360" y="172"/>
                    <a:pt x="355" y="185"/>
                  </a:cubicBezTo>
                  <a:cubicBezTo>
                    <a:pt x="391" y="207"/>
                    <a:pt x="391" y="207"/>
                    <a:pt x="391" y="207"/>
                  </a:cubicBezTo>
                  <a:cubicBezTo>
                    <a:pt x="425" y="262"/>
                    <a:pt x="425" y="262"/>
                    <a:pt x="425" y="262"/>
                  </a:cubicBezTo>
                  <a:cubicBezTo>
                    <a:pt x="365" y="324"/>
                    <a:pt x="365" y="324"/>
                    <a:pt x="365" y="324"/>
                  </a:cubicBezTo>
                  <a:cubicBezTo>
                    <a:pt x="305" y="309"/>
                    <a:pt x="305" y="309"/>
                    <a:pt x="305" y="309"/>
                  </a:cubicBezTo>
                  <a:cubicBezTo>
                    <a:pt x="296" y="269"/>
                    <a:pt x="296" y="269"/>
                    <a:pt x="296" y="269"/>
                  </a:cubicBezTo>
                  <a:cubicBezTo>
                    <a:pt x="288" y="271"/>
                    <a:pt x="278" y="271"/>
                    <a:pt x="267" y="271"/>
                  </a:cubicBezTo>
                  <a:cubicBezTo>
                    <a:pt x="267" y="271"/>
                    <a:pt x="267" y="271"/>
                    <a:pt x="266" y="271"/>
                  </a:cubicBezTo>
                  <a:cubicBezTo>
                    <a:pt x="267" y="290"/>
                    <a:pt x="268" y="322"/>
                    <a:pt x="264" y="327"/>
                  </a:cubicBezTo>
                  <a:cubicBezTo>
                    <a:pt x="258" y="334"/>
                    <a:pt x="223" y="360"/>
                    <a:pt x="209" y="36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6">
              <a:extLst>
                <a:ext uri="{FF2B5EF4-FFF2-40B4-BE49-F238E27FC236}">
                  <a16:creationId xmlns:a16="http://schemas.microsoft.com/office/drawing/2014/main" id="{3AA21D2D-AC59-4A38-9157-0D62067E2AED}"/>
                </a:ext>
              </a:extLst>
            </p:cNvPr>
            <p:cNvSpPr>
              <a:spLocks noEditPoints="1"/>
            </p:cNvSpPr>
            <p:nvPr/>
          </p:nvSpPr>
          <p:spPr bwMode="auto">
            <a:xfrm>
              <a:off x="4376739" y="1997075"/>
              <a:ext cx="3221038" cy="2732088"/>
            </a:xfrm>
            <a:custGeom>
              <a:avLst/>
              <a:gdLst>
                <a:gd name="T0" fmla="*/ 286 w 427"/>
                <a:gd name="T1" fmla="*/ 24 h 362"/>
                <a:gd name="T2" fmla="*/ 355 w 427"/>
                <a:gd name="T3" fmla="*/ 186 h 362"/>
                <a:gd name="T4" fmla="*/ 366 w 427"/>
                <a:gd name="T5" fmla="*/ 324 h 362"/>
                <a:gd name="T6" fmla="*/ 268 w 427"/>
                <a:gd name="T7" fmla="*/ 272 h 362"/>
                <a:gd name="T8" fmla="*/ 210 w 427"/>
                <a:gd name="T9" fmla="*/ 361 h 362"/>
                <a:gd name="T10" fmla="*/ 107 w 427"/>
                <a:gd name="T11" fmla="*/ 343 h 362"/>
                <a:gd name="T12" fmla="*/ 66 w 427"/>
                <a:gd name="T13" fmla="*/ 308 h 362"/>
                <a:gd name="T14" fmla="*/ 129 w 427"/>
                <a:gd name="T15" fmla="*/ 202 h 362"/>
                <a:gd name="T16" fmla="*/ 14 w 427"/>
                <a:gd name="T17" fmla="*/ 133 h 362"/>
                <a:gd name="T18" fmla="*/ 15 w 427"/>
                <a:gd name="T19" fmla="*/ 131 h 362"/>
                <a:gd name="T20" fmla="*/ 16 w 427"/>
                <a:gd name="T21" fmla="*/ 126 h 362"/>
                <a:gd name="T22" fmla="*/ 17 w 427"/>
                <a:gd name="T23" fmla="*/ 122 h 362"/>
                <a:gd name="T24" fmla="*/ 17 w 427"/>
                <a:gd name="T25" fmla="*/ 118 h 362"/>
                <a:gd name="T26" fmla="*/ 17 w 427"/>
                <a:gd name="T27" fmla="*/ 113 h 362"/>
                <a:gd name="T28" fmla="*/ 17 w 427"/>
                <a:gd name="T29" fmla="*/ 109 h 362"/>
                <a:gd name="T30" fmla="*/ 64 w 427"/>
                <a:gd name="T31" fmla="*/ 51 h 362"/>
                <a:gd name="T32" fmla="*/ 67 w 427"/>
                <a:gd name="T33" fmla="*/ 50 h 362"/>
                <a:gd name="T34" fmla="*/ 70 w 427"/>
                <a:gd name="T35" fmla="*/ 48 h 362"/>
                <a:gd name="T36" fmla="*/ 88 w 427"/>
                <a:gd name="T37" fmla="*/ 40 h 362"/>
                <a:gd name="T38" fmla="*/ 94 w 427"/>
                <a:gd name="T39" fmla="*/ 37 h 362"/>
                <a:gd name="T40" fmla="*/ 114 w 427"/>
                <a:gd name="T41" fmla="*/ 30 h 362"/>
                <a:gd name="T42" fmla="*/ 208 w 427"/>
                <a:gd name="T43" fmla="*/ 2 h 362"/>
                <a:gd name="T44" fmla="*/ 147 w 427"/>
                <a:gd name="T45" fmla="*/ 17 h 362"/>
                <a:gd name="T46" fmla="*/ 139 w 427"/>
                <a:gd name="T47" fmla="*/ 17 h 362"/>
                <a:gd name="T48" fmla="*/ 101 w 427"/>
                <a:gd name="T49" fmla="*/ 27 h 362"/>
                <a:gd name="T50" fmla="*/ 100 w 427"/>
                <a:gd name="T51" fmla="*/ 28 h 362"/>
                <a:gd name="T52" fmla="*/ 88 w 427"/>
                <a:gd name="T53" fmla="*/ 39 h 362"/>
                <a:gd name="T54" fmla="*/ 76 w 427"/>
                <a:gd name="T55" fmla="*/ 45 h 362"/>
                <a:gd name="T56" fmla="*/ 70 w 427"/>
                <a:gd name="T57" fmla="*/ 47 h 362"/>
                <a:gd name="T58" fmla="*/ 68 w 427"/>
                <a:gd name="T59" fmla="*/ 48 h 362"/>
                <a:gd name="T60" fmla="*/ 65 w 427"/>
                <a:gd name="T61" fmla="*/ 49 h 362"/>
                <a:gd name="T62" fmla="*/ 62 w 427"/>
                <a:gd name="T63" fmla="*/ 51 h 362"/>
                <a:gd name="T64" fmla="*/ 15 w 427"/>
                <a:gd name="T65" fmla="*/ 105 h 362"/>
                <a:gd name="T66" fmla="*/ 16 w 427"/>
                <a:gd name="T67" fmla="*/ 110 h 362"/>
                <a:gd name="T68" fmla="*/ 16 w 427"/>
                <a:gd name="T69" fmla="*/ 112 h 362"/>
                <a:gd name="T70" fmla="*/ 16 w 427"/>
                <a:gd name="T71" fmla="*/ 116 h 362"/>
                <a:gd name="T72" fmla="*/ 16 w 427"/>
                <a:gd name="T73" fmla="*/ 119 h 362"/>
                <a:gd name="T74" fmla="*/ 16 w 427"/>
                <a:gd name="T75" fmla="*/ 121 h 362"/>
                <a:gd name="T76" fmla="*/ 15 w 427"/>
                <a:gd name="T77" fmla="*/ 125 h 362"/>
                <a:gd name="T78" fmla="*/ 15 w 427"/>
                <a:gd name="T79" fmla="*/ 127 h 362"/>
                <a:gd name="T80" fmla="*/ 14 w 427"/>
                <a:gd name="T81" fmla="*/ 130 h 362"/>
                <a:gd name="T82" fmla="*/ 13 w 427"/>
                <a:gd name="T83" fmla="*/ 132 h 362"/>
                <a:gd name="T84" fmla="*/ 0 w 427"/>
                <a:gd name="T85" fmla="*/ 150 h 362"/>
                <a:gd name="T86" fmla="*/ 112 w 427"/>
                <a:gd name="T87" fmla="*/ 209 h 362"/>
                <a:gd name="T88" fmla="*/ 69 w 427"/>
                <a:gd name="T89" fmla="*/ 288 h 362"/>
                <a:gd name="T90" fmla="*/ 65 w 427"/>
                <a:gd name="T91" fmla="*/ 308 h 362"/>
                <a:gd name="T92" fmla="*/ 101 w 427"/>
                <a:gd name="T93" fmla="*/ 345 h 362"/>
                <a:gd name="T94" fmla="*/ 160 w 427"/>
                <a:gd name="T95" fmla="*/ 359 h 362"/>
                <a:gd name="T96" fmla="*/ 210 w 427"/>
                <a:gd name="T97" fmla="*/ 362 h 362"/>
                <a:gd name="T98" fmla="*/ 268 w 427"/>
                <a:gd name="T99" fmla="*/ 273 h 362"/>
                <a:gd name="T100" fmla="*/ 305 w 427"/>
                <a:gd name="T101" fmla="*/ 311 h 362"/>
                <a:gd name="T102" fmla="*/ 366 w 427"/>
                <a:gd name="T103" fmla="*/ 326 h 362"/>
                <a:gd name="T104" fmla="*/ 427 w 427"/>
                <a:gd name="T105" fmla="*/ 263 h 362"/>
                <a:gd name="T106" fmla="*/ 392 w 427"/>
                <a:gd name="T107" fmla="*/ 207 h 362"/>
                <a:gd name="T108" fmla="*/ 372 w 427"/>
                <a:gd name="T109" fmla="*/ 157 h 362"/>
                <a:gd name="T110" fmla="*/ 286 w 427"/>
                <a:gd name="T111" fmla="*/ 2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7" h="362">
                  <a:moveTo>
                    <a:pt x="208" y="2"/>
                  </a:moveTo>
                  <a:cubicBezTo>
                    <a:pt x="238" y="2"/>
                    <a:pt x="274" y="13"/>
                    <a:pt x="284" y="24"/>
                  </a:cubicBezTo>
                  <a:cubicBezTo>
                    <a:pt x="285" y="24"/>
                    <a:pt x="286" y="24"/>
                    <a:pt x="286" y="24"/>
                  </a:cubicBezTo>
                  <a:cubicBezTo>
                    <a:pt x="300" y="24"/>
                    <a:pt x="341" y="35"/>
                    <a:pt x="346" y="67"/>
                  </a:cubicBezTo>
                  <a:cubicBezTo>
                    <a:pt x="373" y="67"/>
                    <a:pt x="384" y="95"/>
                    <a:pt x="384" y="113"/>
                  </a:cubicBezTo>
                  <a:cubicBezTo>
                    <a:pt x="384" y="146"/>
                    <a:pt x="369" y="151"/>
                    <a:pt x="355" y="186"/>
                  </a:cubicBezTo>
                  <a:cubicBezTo>
                    <a:pt x="391" y="208"/>
                    <a:pt x="391" y="208"/>
                    <a:pt x="391" y="208"/>
                  </a:cubicBezTo>
                  <a:cubicBezTo>
                    <a:pt x="425" y="263"/>
                    <a:pt x="425" y="263"/>
                    <a:pt x="425" y="263"/>
                  </a:cubicBezTo>
                  <a:cubicBezTo>
                    <a:pt x="366" y="324"/>
                    <a:pt x="366" y="324"/>
                    <a:pt x="366" y="324"/>
                  </a:cubicBezTo>
                  <a:cubicBezTo>
                    <a:pt x="306" y="310"/>
                    <a:pt x="306" y="310"/>
                    <a:pt x="306" y="310"/>
                  </a:cubicBezTo>
                  <a:cubicBezTo>
                    <a:pt x="298" y="269"/>
                    <a:pt x="298" y="269"/>
                    <a:pt x="298" y="269"/>
                  </a:cubicBezTo>
                  <a:cubicBezTo>
                    <a:pt x="288" y="271"/>
                    <a:pt x="278" y="272"/>
                    <a:pt x="268" y="272"/>
                  </a:cubicBezTo>
                  <a:cubicBezTo>
                    <a:pt x="268" y="272"/>
                    <a:pt x="267" y="272"/>
                    <a:pt x="267" y="272"/>
                  </a:cubicBezTo>
                  <a:cubicBezTo>
                    <a:pt x="267" y="289"/>
                    <a:pt x="269" y="323"/>
                    <a:pt x="264" y="328"/>
                  </a:cubicBezTo>
                  <a:cubicBezTo>
                    <a:pt x="258" y="334"/>
                    <a:pt x="224" y="361"/>
                    <a:pt x="210" y="361"/>
                  </a:cubicBezTo>
                  <a:cubicBezTo>
                    <a:pt x="197" y="361"/>
                    <a:pt x="193" y="356"/>
                    <a:pt x="178" y="356"/>
                  </a:cubicBezTo>
                  <a:cubicBezTo>
                    <a:pt x="164" y="356"/>
                    <a:pt x="156" y="361"/>
                    <a:pt x="140" y="361"/>
                  </a:cubicBezTo>
                  <a:cubicBezTo>
                    <a:pt x="125" y="361"/>
                    <a:pt x="116" y="355"/>
                    <a:pt x="107" y="343"/>
                  </a:cubicBezTo>
                  <a:cubicBezTo>
                    <a:pt x="105" y="343"/>
                    <a:pt x="103" y="343"/>
                    <a:pt x="101" y="343"/>
                  </a:cubicBezTo>
                  <a:cubicBezTo>
                    <a:pt x="89" y="343"/>
                    <a:pt x="81" y="333"/>
                    <a:pt x="78" y="324"/>
                  </a:cubicBezTo>
                  <a:cubicBezTo>
                    <a:pt x="75" y="313"/>
                    <a:pt x="67" y="316"/>
                    <a:pt x="66" y="308"/>
                  </a:cubicBezTo>
                  <a:cubicBezTo>
                    <a:pt x="65" y="300"/>
                    <a:pt x="70" y="289"/>
                    <a:pt x="70" y="289"/>
                  </a:cubicBezTo>
                  <a:cubicBezTo>
                    <a:pt x="138" y="204"/>
                    <a:pt x="138" y="204"/>
                    <a:pt x="138" y="204"/>
                  </a:cubicBezTo>
                  <a:cubicBezTo>
                    <a:pt x="136" y="203"/>
                    <a:pt x="133" y="202"/>
                    <a:pt x="129" y="202"/>
                  </a:cubicBezTo>
                  <a:cubicBezTo>
                    <a:pt x="112" y="202"/>
                    <a:pt x="106" y="217"/>
                    <a:pt x="72" y="217"/>
                  </a:cubicBezTo>
                  <a:cubicBezTo>
                    <a:pt x="47" y="217"/>
                    <a:pt x="1" y="198"/>
                    <a:pt x="1" y="150"/>
                  </a:cubicBezTo>
                  <a:cubicBezTo>
                    <a:pt x="6" y="146"/>
                    <a:pt x="11" y="140"/>
                    <a:pt x="14" y="133"/>
                  </a:cubicBezTo>
                  <a:cubicBezTo>
                    <a:pt x="14" y="132"/>
                    <a:pt x="14" y="132"/>
                    <a:pt x="14" y="132"/>
                  </a:cubicBezTo>
                  <a:cubicBezTo>
                    <a:pt x="14" y="132"/>
                    <a:pt x="15" y="131"/>
                    <a:pt x="15" y="131"/>
                  </a:cubicBezTo>
                  <a:cubicBezTo>
                    <a:pt x="15" y="131"/>
                    <a:pt x="15" y="131"/>
                    <a:pt x="15" y="131"/>
                  </a:cubicBezTo>
                  <a:cubicBezTo>
                    <a:pt x="15" y="130"/>
                    <a:pt x="15" y="129"/>
                    <a:pt x="16" y="128"/>
                  </a:cubicBezTo>
                  <a:cubicBezTo>
                    <a:pt x="16" y="128"/>
                    <a:pt x="16" y="127"/>
                    <a:pt x="16" y="127"/>
                  </a:cubicBezTo>
                  <a:cubicBezTo>
                    <a:pt x="16" y="127"/>
                    <a:pt x="16" y="126"/>
                    <a:pt x="16" y="126"/>
                  </a:cubicBezTo>
                  <a:cubicBezTo>
                    <a:pt x="16" y="125"/>
                    <a:pt x="16" y="125"/>
                    <a:pt x="17" y="125"/>
                  </a:cubicBezTo>
                  <a:cubicBezTo>
                    <a:pt x="17" y="124"/>
                    <a:pt x="17" y="124"/>
                    <a:pt x="17" y="124"/>
                  </a:cubicBezTo>
                  <a:cubicBezTo>
                    <a:pt x="17" y="123"/>
                    <a:pt x="17" y="122"/>
                    <a:pt x="17" y="122"/>
                  </a:cubicBezTo>
                  <a:cubicBezTo>
                    <a:pt x="17" y="121"/>
                    <a:pt x="17" y="121"/>
                    <a:pt x="17" y="121"/>
                  </a:cubicBezTo>
                  <a:cubicBezTo>
                    <a:pt x="17" y="120"/>
                    <a:pt x="17" y="119"/>
                    <a:pt x="17" y="119"/>
                  </a:cubicBezTo>
                  <a:cubicBezTo>
                    <a:pt x="17" y="119"/>
                    <a:pt x="17" y="118"/>
                    <a:pt x="17" y="118"/>
                  </a:cubicBezTo>
                  <a:cubicBezTo>
                    <a:pt x="18" y="117"/>
                    <a:pt x="18" y="117"/>
                    <a:pt x="18" y="116"/>
                  </a:cubicBezTo>
                  <a:cubicBezTo>
                    <a:pt x="18" y="116"/>
                    <a:pt x="18" y="115"/>
                    <a:pt x="18" y="115"/>
                  </a:cubicBezTo>
                  <a:cubicBezTo>
                    <a:pt x="18" y="114"/>
                    <a:pt x="18" y="113"/>
                    <a:pt x="17" y="113"/>
                  </a:cubicBezTo>
                  <a:cubicBezTo>
                    <a:pt x="17" y="112"/>
                    <a:pt x="17" y="112"/>
                    <a:pt x="17" y="112"/>
                  </a:cubicBezTo>
                  <a:cubicBezTo>
                    <a:pt x="17" y="111"/>
                    <a:pt x="17" y="110"/>
                    <a:pt x="17" y="110"/>
                  </a:cubicBezTo>
                  <a:cubicBezTo>
                    <a:pt x="17" y="109"/>
                    <a:pt x="17" y="109"/>
                    <a:pt x="17" y="109"/>
                  </a:cubicBezTo>
                  <a:cubicBezTo>
                    <a:pt x="17" y="108"/>
                    <a:pt x="17" y="107"/>
                    <a:pt x="17" y="106"/>
                  </a:cubicBezTo>
                  <a:cubicBezTo>
                    <a:pt x="42" y="95"/>
                    <a:pt x="50" y="60"/>
                    <a:pt x="63" y="52"/>
                  </a:cubicBezTo>
                  <a:cubicBezTo>
                    <a:pt x="63" y="52"/>
                    <a:pt x="64" y="52"/>
                    <a:pt x="64" y="51"/>
                  </a:cubicBezTo>
                  <a:cubicBezTo>
                    <a:pt x="64" y="51"/>
                    <a:pt x="65" y="51"/>
                    <a:pt x="65" y="51"/>
                  </a:cubicBezTo>
                  <a:cubicBezTo>
                    <a:pt x="65" y="51"/>
                    <a:pt x="66" y="51"/>
                    <a:pt x="66" y="50"/>
                  </a:cubicBezTo>
                  <a:cubicBezTo>
                    <a:pt x="66" y="50"/>
                    <a:pt x="66" y="50"/>
                    <a:pt x="67" y="50"/>
                  </a:cubicBezTo>
                  <a:cubicBezTo>
                    <a:pt x="67" y="50"/>
                    <a:pt x="68" y="50"/>
                    <a:pt x="68" y="49"/>
                  </a:cubicBezTo>
                  <a:cubicBezTo>
                    <a:pt x="68" y="49"/>
                    <a:pt x="69" y="49"/>
                    <a:pt x="69" y="49"/>
                  </a:cubicBezTo>
                  <a:cubicBezTo>
                    <a:pt x="69" y="49"/>
                    <a:pt x="70" y="49"/>
                    <a:pt x="70" y="48"/>
                  </a:cubicBezTo>
                  <a:cubicBezTo>
                    <a:pt x="70" y="48"/>
                    <a:pt x="71" y="48"/>
                    <a:pt x="71" y="48"/>
                  </a:cubicBezTo>
                  <a:cubicBezTo>
                    <a:pt x="71" y="48"/>
                    <a:pt x="72" y="48"/>
                    <a:pt x="72" y="48"/>
                  </a:cubicBezTo>
                  <a:cubicBezTo>
                    <a:pt x="77" y="45"/>
                    <a:pt x="83" y="43"/>
                    <a:pt x="88" y="40"/>
                  </a:cubicBezTo>
                  <a:cubicBezTo>
                    <a:pt x="88" y="40"/>
                    <a:pt x="88" y="40"/>
                    <a:pt x="88" y="40"/>
                  </a:cubicBezTo>
                  <a:cubicBezTo>
                    <a:pt x="90" y="39"/>
                    <a:pt x="92" y="38"/>
                    <a:pt x="94" y="37"/>
                  </a:cubicBezTo>
                  <a:cubicBezTo>
                    <a:pt x="94" y="37"/>
                    <a:pt x="94" y="37"/>
                    <a:pt x="94" y="37"/>
                  </a:cubicBezTo>
                  <a:cubicBezTo>
                    <a:pt x="97" y="34"/>
                    <a:pt x="100" y="32"/>
                    <a:pt x="101" y="29"/>
                  </a:cubicBezTo>
                  <a:cubicBezTo>
                    <a:pt x="101" y="29"/>
                    <a:pt x="101" y="29"/>
                    <a:pt x="101" y="29"/>
                  </a:cubicBezTo>
                  <a:cubicBezTo>
                    <a:pt x="106" y="30"/>
                    <a:pt x="110" y="30"/>
                    <a:pt x="114" y="30"/>
                  </a:cubicBezTo>
                  <a:cubicBezTo>
                    <a:pt x="126" y="30"/>
                    <a:pt x="134" y="25"/>
                    <a:pt x="140" y="18"/>
                  </a:cubicBezTo>
                  <a:cubicBezTo>
                    <a:pt x="143" y="18"/>
                    <a:pt x="145" y="18"/>
                    <a:pt x="147" y="18"/>
                  </a:cubicBezTo>
                  <a:cubicBezTo>
                    <a:pt x="169" y="18"/>
                    <a:pt x="181" y="2"/>
                    <a:pt x="208" y="2"/>
                  </a:cubicBezTo>
                  <a:moveTo>
                    <a:pt x="208" y="0"/>
                  </a:moveTo>
                  <a:cubicBezTo>
                    <a:pt x="194" y="0"/>
                    <a:pt x="183" y="5"/>
                    <a:pt x="173" y="9"/>
                  </a:cubicBezTo>
                  <a:cubicBezTo>
                    <a:pt x="165" y="13"/>
                    <a:pt x="157" y="17"/>
                    <a:pt x="147" y="17"/>
                  </a:cubicBezTo>
                  <a:cubicBezTo>
                    <a:pt x="145" y="17"/>
                    <a:pt x="143" y="17"/>
                    <a:pt x="140" y="16"/>
                  </a:cubicBezTo>
                  <a:cubicBezTo>
                    <a:pt x="140" y="16"/>
                    <a:pt x="140" y="16"/>
                    <a:pt x="140" y="16"/>
                  </a:cubicBezTo>
                  <a:cubicBezTo>
                    <a:pt x="139" y="17"/>
                    <a:pt x="139" y="17"/>
                    <a:pt x="139" y="17"/>
                  </a:cubicBezTo>
                  <a:cubicBezTo>
                    <a:pt x="131" y="25"/>
                    <a:pt x="124" y="29"/>
                    <a:pt x="114" y="29"/>
                  </a:cubicBezTo>
                  <a:cubicBezTo>
                    <a:pt x="110" y="29"/>
                    <a:pt x="106" y="29"/>
                    <a:pt x="102" y="27"/>
                  </a:cubicBezTo>
                  <a:cubicBezTo>
                    <a:pt x="101" y="27"/>
                    <a:pt x="101" y="27"/>
                    <a:pt x="101" y="27"/>
                  </a:cubicBezTo>
                  <a:cubicBezTo>
                    <a:pt x="100" y="28"/>
                    <a:pt x="100" y="28"/>
                    <a:pt x="100" y="28"/>
                  </a:cubicBezTo>
                  <a:cubicBezTo>
                    <a:pt x="100" y="28"/>
                    <a:pt x="100" y="28"/>
                    <a:pt x="100" y="28"/>
                  </a:cubicBezTo>
                  <a:cubicBezTo>
                    <a:pt x="100" y="28"/>
                    <a:pt x="100" y="28"/>
                    <a:pt x="100" y="28"/>
                  </a:cubicBezTo>
                  <a:cubicBezTo>
                    <a:pt x="99" y="31"/>
                    <a:pt x="97" y="33"/>
                    <a:pt x="93" y="36"/>
                  </a:cubicBezTo>
                  <a:cubicBezTo>
                    <a:pt x="93" y="36"/>
                    <a:pt x="93" y="36"/>
                    <a:pt x="93" y="36"/>
                  </a:cubicBezTo>
                  <a:cubicBezTo>
                    <a:pt x="92" y="37"/>
                    <a:pt x="90" y="38"/>
                    <a:pt x="88" y="39"/>
                  </a:cubicBezTo>
                  <a:cubicBezTo>
                    <a:pt x="88" y="39"/>
                    <a:pt x="88" y="39"/>
                    <a:pt x="88" y="39"/>
                  </a:cubicBezTo>
                  <a:cubicBezTo>
                    <a:pt x="88" y="39"/>
                    <a:pt x="88" y="39"/>
                    <a:pt x="88" y="39"/>
                  </a:cubicBezTo>
                  <a:cubicBezTo>
                    <a:pt x="84" y="41"/>
                    <a:pt x="80" y="43"/>
                    <a:pt x="76" y="45"/>
                  </a:cubicBezTo>
                  <a:cubicBezTo>
                    <a:pt x="74" y="45"/>
                    <a:pt x="73" y="46"/>
                    <a:pt x="71" y="46"/>
                  </a:cubicBezTo>
                  <a:cubicBezTo>
                    <a:pt x="71" y="47"/>
                    <a:pt x="71" y="47"/>
                    <a:pt x="70" y="47"/>
                  </a:cubicBezTo>
                  <a:cubicBezTo>
                    <a:pt x="70" y="47"/>
                    <a:pt x="70" y="47"/>
                    <a:pt x="70" y="47"/>
                  </a:cubicBezTo>
                  <a:cubicBezTo>
                    <a:pt x="69" y="47"/>
                    <a:pt x="69" y="48"/>
                    <a:pt x="68" y="48"/>
                  </a:cubicBezTo>
                  <a:cubicBezTo>
                    <a:pt x="68" y="48"/>
                    <a:pt x="68" y="48"/>
                    <a:pt x="68" y="48"/>
                  </a:cubicBezTo>
                  <a:cubicBezTo>
                    <a:pt x="68" y="48"/>
                    <a:pt x="68" y="48"/>
                    <a:pt x="68" y="48"/>
                  </a:cubicBezTo>
                  <a:cubicBezTo>
                    <a:pt x="67" y="48"/>
                    <a:pt x="66" y="49"/>
                    <a:pt x="66" y="49"/>
                  </a:cubicBezTo>
                  <a:cubicBezTo>
                    <a:pt x="66" y="49"/>
                    <a:pt x="66" y="49"/>
                    <a:pt x="66" y="49"/>
                  </a:cubicBezTo>
                  <a:cubicBezTo>
                    <a:pt x="65" y="49"/>
                    <a:pt x="65" y="49"/>
                    <a:pt x="65" y="49"/>
                  </a:cubicBezTo>
                  <a:cubicBezTo>
                    <a:pt x="65" y="49"/>
                    <a:pt x="65" y="50"/>
                    <a:pt x="64" y="50"/>
                  </a:cubicBezTo>
                  <a:cubicBezTo>
                    <a:pt x="64" y="50"/>
                    <a:pt x="64" y="50"/>
                    <a:pt x="64" y="50"/>
                  </a:cubicBezTo>
                  <a:cubicBezTo>
                    <a:pt x="63" y="50"/>
                    <a:pt x="63" y="51"/>
                    <a:pt x="62" y="51"/>
                  </a:cubicBezTo>
                  <a:cubicBezTo>
                    <a:pt x="56" y="54"/>
                    <a:pt x="52" y="62"/>
                    <a:pt x="47" y="71"/>
                  </a:cubicBezTo>
                  <a:cubicBezTo>
                    <a:pt x="39" y="84"/>
                    <a:pt x="31" y="98"/>
                    <a:pt x="16" y="104"/>
                  </a:cubicBezTo>
                  <a:cubicBezTo>
                    <a:pt x="15" y="105"/>
                    <a:pt x="15" y="105"/>
                    <a:pt x="15" y="105"/>
                  </a:cubicBezTo>
                  <a:cubicBezTo>
                    <a:pt x="15" y="106"/>
                    <a:pt x="15" y="106"/>
                    <a:pt x="15" y="106"/>
                  </a:cubicBezTo>
                  <a:cubicBezTo>
                    <a:pt x="16" y="107"/>
                    <a:pt x="16" y="108"/>
                    <a:pt x="16" y="109"/>
                  </a:cubicBezTo>
                  <a:cubicBezTo>
                    <a:pt x="16" y="109"/>
                    <a:pt x="16" y="109"/>
                    <a:pt x="16" y="110"/>
                  </a:cubicBezTo>
                  <a:cubicBezTo>
                    <a:pt x="16" y="110"/>
                    <a:pt x="16" y="110"/>
                    <a:pt x="16" y="110"/>
                  </a:cubicBezTo>
                  <a:cubicBezTo>
                    <a:pt x="16" y="110"/>
                    <a:pt x="16" y="111"/>
                    <a:pt x="16" y="112"/>
                  </a:cubicBezTo>
                  <a:cubicBezTo>
                    <a:pt x="16" y="112"/>
                    <a:pt x="16" y="112"/>
                    <a:pt x="16" y="112"/>
                  </a:cubicBezTo>
                  <a:cubicBezTo>
                    <a:pt x="16" y="112"/>
                    <a:pt x="16" y="112"/>
                    <a:pt x="16" y="113"/>
                  </a:cubicBezTo>
                  <a:cubicBezTo>
                    <a:pt x="16" y="114"/>
                    <a:pt x="16" y="114"/>
                    <a:pt x="16" y="115"/>
                  </a:cubicBezTo>
                  <a:cubicBezTo>
                    <a:pt x="16" y="115"/>
                    <a:pt x="16" y="115"/>
                    <a:pt x="16" y="116"/>
                  </a:cubicBezTo>
                  <a:cubicBezTo>
                    <a:pt x="16" y="116"/>
                    <a:pt x="16" y="116"/>
                    <a:pt x="16" y="116"/>
                  </a:cubicBezTo>
                  <a:cubicBezTo>
                    <a:pt x="16" y="117"/>
                    <a:pt x="16" y="117"/>
                    <a:pt x="16" y="118"/>
                  </a:cubicBezTo>
                  <a:cubicBezTo>
                    <a:pt x="16" y="118"/>
                    <a:pt x="16" y="118"/>
                    <a:pt x="16" y="119"/>
                  </a:cubicBezTo>
                  <a:cubicBezTo>
                    <a:pt x="16" y="119"/>
                    <a:pt x="16" y="120"/>
                    <a:pt x="16" y="120"/>
                  </a:cubicBezTo>
                  <a:cubicBezTo>
                    <a:pt x="16" y="121"/>
                    <a:pt x="16" y="121"/>
                    <a:pt x="16" y="121"/>
                  </a:cubicBezTo>
                  <a:cubicBezTo>
                    <a:pt x="16" y="121"/>
                    <a:pt x="16" y="121"/>
                    <a:pt x="16" y="121"/>
                  </a:cubicBezTo>
                  <a:cubicBezTo>
                    <a:pt x="16" y="122"/>
                    <a:pt x="16" y="123"/>
                    <a:pt x="15" y="123"/>
                  </a:cubicBezTo>
                  <a:cubicBezTo>
                    <a:pt x="15" y="124"/>
                    <a:pt x="15" y="124"/>
                    <a:pt x="15" y="124"/>
                  </a:cubicBezTo>
                  <a:cubicBezTo>
                    <a:pt x="15" y="125"/>
                    <a:pt x="15" y="125"/>
                    <a:pt x="15" y="125"/>
                  </a:cubicBezTo>
                  <a:cubicBezTo>
                    <a:pt x="15" y="125"/>
                    <a:pt x="15" y="125"/>
                    <a:pt x="15" y="126"/>
                  </a:cubicBezTo>
                  <a:cubicBezTo>
                    <a:pt x="15" y="126"/>
                    <a:pt x="15" y="126"/>
                    <a:pt x="15" y="127"/>
                  </a:cubicBezTo>
                  <a:cubicBezTo>
                    <a:pt x="15" y="127"/>
                    <a:pt x="15" y="127"/>
                    <a:pt x="15" y="127"/>
                  </a:cubicBezTo>
                  <a:cubicBezTo>
                    <a:pt x="15" y="127"/>
                    <a:pt x="15" y="127"/>
                    <a:pt x="15" y="127"/>
                  </a:cubicBezTo>
                  <a:cubicBezTo>
                    <a:pt x="14" y="128"/>
                    <a:pt x="14" y="129"/>
                    <a:pt x="14" y="130"/>
                  </a:cubicBezTo>
                  <a:cubicBezTo>
                    <a:pt x="14" y="130"/>
                    <a:pt x="14" y="130"/>
                    <a:pt x="14" y="130"/>
                  </a:cubicBezTo>
                  <a:cubicBezTo>
                    <a:pt x="13" y="130"/>
                    <a:pt x="13" y="130"/>
                    <a:pt x="13" y="130"/>
                  </a:cubicBezTo>
                  <a:cubicBezTo>
                    <a:pt x="13" y="131"/>
                    <a:pt x="13" y="131"/>
                    <a:pt x="13" y="132"/>
                  </a:cubicBezTo>
                  <a:cubicBezTo>
                    <a:pt x="13" y="132"/>
                    <a:pt x="13" y="132"/>
                    <a:pt x="13" y="132"/>
                  </a:cubicBezTo>
                  <a:cubicBezTo>
                    <a:pt x="10" y="138"/>
                    <a:pt x="6" y="144"/>
                    <a:pt x="1" y="149"/>
                  </a:cubicBezTo>
                  <a:cubicBezTo>
                    <a:pt x="0" y="149"/>
                    <a:pt x="0" y="149"/>
                    <a:pt x="0" y="149"/>
                  </a:cubicBezTo>
                  <a:cubicBezTo>
                    <a:pt x="0" y="150"/>
                    <a:pt x="0" y="150"/>
                    <a:pt x="0" y="150"/>
                  </a:cubicBezTo>
                  <a:cubicBezTo>
                    <a:pt x="0" y="177"/>
                    <a:pt x="14" y="194"/>
                    <a:pt x="27" y="203"/>
                  </a:cubicBezTo>
                  <a:cubicBezTo>
                    <a:pt x="42" y="214"/>
                    <a:pt x="60" y="219"/>
                    <a:pt x="72" y="219"/>
                  </a:cubicBezTo>
                  <a:cubicBezTo>
                    <a:pt x="92" y="219"/>
                    <a:pt x="103" y="213"/>
                    <a:pt x="112" y="209"/>
                  </a:cubicBezTo>
                  <a:cubicBezTo>
                    <a:pt x="118" y="206"/>
                    <a:pt x="122" y="203"/>
                    <a:pt x="129" y="203"/>
                  </a:cubicBezTo>
                  <a:cubicBezTo>
                    <a:pt x="131" y="203"/>
                    <a:pt x="134" y="204"/>
                    <a:pt x="136" y="204"/>
                  </a:cubicBezTo>
                  <a:cubicBezTo>
                    <a:pt x="69" y="288"/>
                    <a:pt x="69" y="288"/>
                    <a:pt x="69" y="288"/>
                  </a:cubicBezTo>
                  <a:cubicBezTo>
                    <a:pt x="69" y="288"/>
                    <a:pt x="69" y="288"/>
                    <a:pt x="69" y="288"/>
                  </a:cubicBezTo>
                  <a:cubicBezTo>
                    <a:pt x="69" y="288"/>
                    <a:pt x="69" y="288"/>
                    <a:pt x="69" y="288"/>
                  </a:cubicBezTo>
                  <a:cubicBezTo>
                    <a:pt x="69" y="289"/>
                    <a:pt x="64" y="299"/>
                    <a:pt x="65" y="308"/>
                  </a:cubicBezTo>
                  <a:cubicBezTo>
                    <a:pt x="65" y="312"/>
                    <a:pt x="68" y="314"/>
                    <a:pt x="70" y="316"/>
                  </a:cubicBezTo>
                  <a:cubicBezTo>
                    <a:pt x="73" y="317"/>
                    <a:pt x="75" y="319"/>
                    <a:pt x="77" y="324"/>
                  </a:cubicBezTo>
                  <a:cubicBezTo>
                    <a:pt x="80" y="334"/>
                    <a:pt x="88" y="345"/>
                    <a:pt x="101" y="345"/>
                  </a:cubicBezTo>
                  <a:cubicBezTo>
                    <a:pt x="103" y="345"/>
                    <a:pt x="105" y="345"/>
                    <a:pt x="107" y="344"/>
                  </a:cubicBezTo>
                  <a:cubicBezTo>
                    <a:pt x="115" y="355"/>
                    <a:pt x="124" y="362"/>
                    <a:pt x="140" y="362"/>
                  </a:cubicBezTo>
                  <a:cubicBezTo>
                    <a:pt x="148" y="362"/>
                    <a:pt x="154" y="361"/>
                    <a:pt x="160" y="359"/>
                  </a:cubicBezTo>
                  <a:cubicBezTo>
                    <a:pt x="166" y="358"/>
                    <a:pt x="171" y="357"/>
                    <a:pt x="178" y="357"/>
                  </a:cubicBezTo>
                  <a:cubicBezTo>
                    <a:pt x="186" y="357"/>
                    <a:pt x="190" y="358"/>
                    <a:pt x="194" y="360"/>
                  </a:cubicBezTo>
                  <a:cubicBezTo>
                    <a:pt x="199" y="361"/>
                    <a:pt x="203" y="362"/>
                    <a:pt x="210" y="362"/>
                  </a:cubicBezTo>
                  <a:cubicBezTo>
                    <a:pt x="225" y="362"/>
                    <a:pt x="260" y="335"/>
                    <a:pt x="265" y="329"/>
                  </a:cubicBezTo>
                  <a:cubicBezTo>
                    <a:pt x="269" y="324"/>
                    <a:pt x="269" y="296"/>
                    <a:pt x="268" y="273"/>
                  </a:cubicBezTo>
                  <a:cubicBezTo>
                    <a:pt x="268" y="273"/>
                    <a:pt x="268" y="273"/>
                    <a:pt x="268" y="273"/>
                  </a:cubicBezTo>
                  <a:cubicBezTo>
                    <a:pt x="279" y="273"/>
                    <a:pt x="288" y="272"/>
                    <a:pt x="297" y="271"/>
                  </a:cubicBezTo>
                  <a:cubicBezTo>
                    <a:pt x="305" y="310"/>
                    <a:pt x="305" y="310"/>
                    <a:pt x="305" y="310"/>
                  </a:cubicBezTo>
                  <a:cubicBezTo>
                    <a:pt x="305" y="311"/>
                    <a:pt x="305" y="311"/>
                    <a:pt x="305" y="311"/>
                  </a:cubicBezTo>
                  <a:cubicBezTo>
                    <a:pt x="306" y="311"/>
                    <a:pt x="306" y="311"/>
                    <a:pt x="306" y="311"/>
                  </a:cubicBezTo>
                  <a:cubicBezTo>
                    <a:pt x="366" y="326"/>
                    <a:pt x="366" y="326"/>
                    <a:pt x="366" y="326"/>
                  </a:cubicBezTo>
                  <a:cubicBezTo>
                    <a:pt x="366" y="326"/>
                    <a:pt x="366" y="326"/>
                    <a:pt x="366" y="326"/>
                  </a:cubicBezTo>
                  <a:cubicBezTo>
                    <a:pt x="367" y="325"/>
                    <a:pt x="367" y="325"/>
                    <a:pt x="367" y="325"/>
                  </a:cubicBezTo>
                  <a:cubicBezTo>
                    <a:pt x="426" y="264"/>
                    <a:pt x="426" y="264"/>
                    <a:pt x="426" y="264"/>
                  </a:cubicBezTo>
                  <a:cubicBezTo>
                    <a:pt x="427" y="263"/>
                    <a:pt x="427" y="263"/>
                    <a:pt x="427" y="263"/>
                  </a:cubicBezTo>
                  <a:cubicBezTo>
                    <a:pt x="426" y="263"/>
                    <a:pt x="426" y="263"/>
                    <a:pt x="426" y="263"/>
                  </a:cubicBezTo>
                  <a:cubicBezTo>
                    <a:pt x="393" y="208"/>
                    <a:pt x="393" y="208"/>
                    <a:pt x="393" y="208"/>
                  </a:cubicBezTo>
                  <a:cubicBezTo>
                    <a:pt x="392" y="207"/>
                    <a:pt x="392" y="207"/>
                    <a:pt x="392" y="207"/>
                  </a:cubicBezTo>
                  <a:cubicBezTo>
                    <a:pt x="392" y="207"/>
                    <a:pt x="392" y="207"/>
                    <a:pt x="392" y="207"/>
                  </a:cubicBezTo>
                  <a:cubicBezTo>
                    <a:pt x="357" y="186"/>
                    <a:pt x="357" y="186"/>
                    <a:pt x="357" y="186"/>
                  </a:cubicBezTo>
                  <a:cubicBezTo>
                    <a:pt x="362" y="173"/>
                    <a:pt x="367" y="165"/>
                    <a:pt x="372" y="157"/>
                  </a:cubicBezTo>
                  <a:cubicBezTo>
                    <a:pt x="380" y="144"/>
                    <a:pt x="386" y="134"/>
                    <a:pt x="386" y="113"/>
                  </a:cubicBezTo>
                  <a:cubicBezTo>
                    <a:pt x="386" y="94"/>
                    <a:pt x="374" y="66"/>
                    <a:pt x="347" y="66"/>
                  </a:cubicBezTo>
                  <a:cubicBezTo>
                    <a:pt x="341" y="34"/>
                    <a:pt x="300" y="23"/>
                    <a:pt x="286" y="23"/>
                  </a:cubicBezTo>
                  <a:cubicBezTo>
                    <a:pt x="286" y="23"/>
                    <a:pt x="285" y="23"/>
                    <a:pt x="285" y="23"/>
                  </a:cubicBezTo>
                  <a:cubicBezTo>
                    <a:pt x="273" y="11"/>
                    <a:pt x="237" y="0"/>
                    <a:pt x="208"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9">
              <a:extLst>
                <a:ext uri="{FF2B5EF4-FFF2-40B4-BE49-F238E27FC236}">
                  <a16:creationId xmlns:a16="http://schemas.microsoft.com/office/drawing/2014/main" id="{52375DF4-5F55-4522-992C-72471A65B70F}"/>
                </a:ext>
              </a:extLst>
            </p:cNvPr>
            <p:cNvSpPr>
              <a:spLocks/>
            </p:cNvSpPr>
            <p:nvPr/>
          </p:nvSpPr>
          <p:spPr bwMode="auto">
            <a:xfrm>
              <a:off x="5561014" y="3983038"/>
              <a:ext cx="739775" cy="558800"/>
            </a:xfrm>
            <a:custGeom>
              <a:avLst/>
              <a:gdLst>
                <a:gd name="T0" fmla="*/ 1 w 98"/>
                <a:gd name="T1" fmla="*/ 74 h 74"/>
                <a:gd name="T2" fmla="*/ 12 w 98"/>
                <a:gd name="T3" fmla="*/ 61 h 74"/>
                <a:gd name="T4" fmla="*/ 30 w 98"/>
                <a:gd name="T5" fmla="*/ 48 h 74"/>
                <a:gd name="T6" fmla="*/ 41 w 98"/>
                <a:gd name="T7" fmla="*/ 34 h 74"/>
                <a:gd name="T8" fmla="*/ 58 w 98"/>
                <a:gd name="T9" fmla="*/ 12 h 74"/>
                <a:gd name="T10" fmla="*/ 93 w 98"/>
                <a:gd name="T11" fmla="*/ 1 h 74"/>
                <a:gd name="T12" fmla="*/ 98 w 98"/>
                <a:gd name="T13" fmla="*/ 2 h 74"/>
                <a:gd name="T14" fmla="*/ 98 w 98"/>
                <a:gd name="T15" fmla="*/ 0 h 74"/>
                <a:gd name="T16" fmla="*/ 93 w 98"/>
                <a:gd name="T17" fmla="*/ 0 h 74"/>
                <a:gd name="T18" fmla="*/ 66 w 98"/>
                <a:gd name="T19" fmla="*/ 5 h 74"/>
                <a:gd name="T20" fmla="*/ 45 w 98"/>
                <a:gd name="T21" fmla="*/ 26 h 74"/>
                <a:gd name="T22" fmla="*/ 29 w 98"/>
                <a:gd name="T23" fmla="*/ 47 h 74"/>
                <a:gd name="T24" fmla="*/ 12 w 98"/>
                <a:gd name="T25" fmla="*/ 60 h 74"/>
                <a:gd name="T26" fmla="*/ 0 w 98"/>
                <a:gd name="T27" fmla="*/ 74 h 74"/>
                <a:gd name="T28" fmla="*/ 1 w 98"/>
                <a:gd name="T2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74">
                  <a:moveTo>
                    <a:pt x="1" y="74"/>
                  </a:moveTo>
                  <a:cubicBezTo>
                    <a:pt x="4" y="68"/>
                    <a:pt x="8" y="64"/>
                    <a:pt x="12" y="61"/>
                  </a:cubicBezTo>
                  <a:cubicBezTo>
                    <a:pt x="17" y="57"/>
                    <a:pt x="23" y="54"/>
                    <a:pt x="30" y="48"/>
                  </a:cubicBezTo>
                  <a:cubicBezTo>
                    <a:pt x="34" y="44"/>
                    <a:pt x="38" y="39"/>
                    <a:pt x="41" y="34"/>
                  </a:cubicBezTo>
                  <a:cubicBezTo>
                    <a:pt x="46" y="26"/>
                    <a:pt x="50" y="18"/>
                    <a:pt x="58" y="12"/>
                  </a:cubicBezTo>
                  <a:cubicBezTo>
                    <a:pt x="65" y="6"/>
                    <a:pt x="76" y="1"/>
                    <a:pt x="93" y="1"/>
                  </a:cubicBezTo>
                  <a:cubicBezTo>
                    <a:pt x="94" y="1"/>
                    <a:pt x="96" y="1"/>
                    <a:pt x="98" y="2"/>
                  </a:cubicBezTo>
                  <a:cubicBezTo>
                    <a:pt x="98" y="0"/>
                    <a:pt x="98" y="0"/>
                    <a:pt x="98" y="0"/>
                  </a:cubicBezTo>
                  <a:cubicBezTo>
                    <a:pt x="96" y="0"/>
                    <a:pt x="94" y="0"/>
                    <a:pt x="93" y="0"/>
                  </a:cubicBezTo>
                  <a:cubicBezTo>
                    <a:pt x="81" y="0"/>
                    <a:pt x="73" y="2"/>
                    <a:pt x="66" y="5"/>
                  </a:cubicBezTo>
                  <a:cubicBezTo>
                    <a:pt x="56" y="10"/>
                    <a:pt x="50" y="18"/>
                    <a:pt x="45" y="26"/>
                  </a:cubicBezTo>
                  <a:cubicBezTo>
                    <a:pt x="39" y="34"/>
                    <a:pt x="35" y="41"/>
                    <a:pt x="29" y="47"/>
                  </a:cubicBezTo>
                  <a:cubicBezTo>
                    <a:pt x="22" y="53"/>
                    <a:pt x="17" y="56"/>
                    <a:pt x="12" y="60"/>
                  </a:cubicBezTo>
                  <a:cubicBezTo>
                    <a:pt x="7" y="63"/>
                    <a:pt x="3" y="67"/>
                    <a:pt x="0" y="74"/>
                  </a:cubicBezTo>
                  <a:cubicBezTo>
                    <a:pt x="1" y="74"/>
                    <a:pt x="1" y="74"/>
                    <a:pt x="1" y="7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0">
              <a:extLst>
                <a:ext uri="{FF2B5EF4-FFF2-40B4-BE49-F238E27FC236}">
                  <a16:creationId xmlns:a16="http://schemas.microsoft.com/office/drawing/2014/main" id="{42E621A1-ADC5-4C42-9AA6-0C8A22A54B76}"/>
                </a:ext>
              </a:extLst>
            </p:cNvPr>
            <p:cNvSpPr>
              <a:spLocks/>
            </p:cNvSpPr>
            <p:nvPr/>
          </p:nvSpPr>
          <p:spPr bwMode="auto">
            <a:xfrm>
              <a:off x="5659439" y="4397375"/>
              <a:ext cx="52388" cy="150813"/>
            </a:xfrm>
            <a:custGeom>
              <a:avLst/>
              <a:gdLst>
                <a:gd name="T0" fmla="*/ 3 w 7"/>
                <a:gd name="T1" fmla="*/ 19 h 20"/>
                <a:gd name="T2" fmla="*/ 1 w 7"/>
                <a:gd name="T3" fmla="*/ 13 h 20"/>
                <a:gd name="T4" fmla="*/ 7 w 7"/>
                <a:gd name="T5" fmla="*/ 1 h 20"/>
                <a:gd name="T6" fmla="*/ 6 w 7"/>
                <a:gd name="T7" fmla="*/ 0 h 20"/>
                <a:gd name="T8" fmla="*/ 0 w 7"/>
                <a:gd name="T9" fmla="*/ 13 h 20"/>
                <a:gd name="T10" fmla="*/ 2 w 7"/>
                <a:gd name="T11" fmla="*/ 20 h 20"/>
                <a:gd name="T12" fmla="*/ 3 w 7"/>
                <a:gd name="T13" fmla="*/ 19 h 20"/>
              </a:gdLst>
              <a:ahLst/>
              <a:cxnLst>
                <a:cxn ang="0">
                  <a:pos x="T0" y="T1"/>
                </a:cxn>
                <a:cxn ang="0">
                  <a:pos x="T2" y="T3"/>
                </a:cxn>
                <a:cxn ang="0">
                  <a:pos x="T4" y="T5"/>
                </a:cxn>
                <a:cxn ang="0">
                  <a:pos x="T6" y="T7"/>
                </a:cxn>
                <a:cxn ang="0">
                  <a:pos x="T8" y="T9"/>
                </a:cxn>
                <a:cxn ang="0">
                  <a:pos x="T10" y="T11"/>
                </a:cxn>
                <a:cxn ang="0">
                  <a:pos x="T12" y="T13"/>
                </a:cxn>
              </a:cxnLst>
              <a:rect l="0" t="0" r="r" b="b"/>
              <a:pathLst>
                <a:path w="7" h="20">
                  <a:moveTo>
                    <a:pt x="3" y="19"/>
                  </a:moveTo>
                  <a:cubicBezTo>
                    <a:pt x="2" y="17"/>
                    <a:pt x="1" y="15"/>
                    <a:pt x="1" y="13"/>
                  </a:cubicBezTo>
                  <a:cubicBezTo>
                    <a:pt x="1" y="8"/>
                    <a:pt x="4" y="4"/>
                    <a:pt x="7" y="1"/>
                  </a:cubicBezTo>
                  <a:cubicBezTo>
                    <a:pt x="6" y="0"/>
                    <a:pt x="6" y="0"/>
                    <a:pt x="6" y="0"/>
                  </a:cubicBezTo>
                  <a:cubicBezTo>
                    <a:pt x="3" y="3"/>
                    <a:pt x="0" y="7"/>
                    <a:pt x="0" y="13"/>
                  </a:cubicBezTo>
                  <a:cubicBezTo>
                    <a:pt x="0" y="15"/>
                    <a:pt x="0" y="17"/>
                    <a:pt x="2" y="20"/>
                  </a:cubicBezTo>
                  <a:cubicBezTo>
                    <a:pt x="3" y="19"/>
                    <a:pt x="3" y="19"/>
                    <a:pt x="3" y="1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1">
              <a:extLst>
                <a:ext uri="{FF2B5EF4-FFF2-40B4-BE49-F238E27FC236}">
                  <a16:creationId xmlns:a16="http://schemas.microsoft.com/office/drawing/2014/main" id="{06F60A3D-ED46-44AC-9442-E4BB4A5CF00F}"/>
                </a:ext>
              </a:extLst>
            </p:cNvPr>
            <p:cNvSpPr>
              <a:spLocks/>
            </p:cNvSpPr>
            <p:nvPr/>
          </p:nvSpPr>
          <p:spPr bwMode="auto">
            <a:xfrm>
              <a:off x="5870576" y="4367213"/>
              <a:ext cx="369888" cy="136525"/>
            </a:xfrm>
            <a:custGeom>
              <a:avLst/>
              <a:gdLst>
                <a:gd name="T0" fmla="*/ 0 w 49"/>
                <a:gd name="T1" fmla="*/ 18 h 18"/>
                <a:gd name="T2" fmla="*/ 3 w 49"/>
                <a:gd name="T3" fmla="*/ 18 h 18"/>
                <a:gd name="T4" fmla="*/ 11 w 49"/>
                <a:gd name="T5" fmla="*/ 15 h 18"/>
                <a:gd name="T6" fmla="*/ 44 w 49"/>
                <a:gd name="T7" fmla="*/ 2 h 18"/>
                <a:gd name="T8" fmla="*/ 48 w 49"/>
                <a:gd name="T9" fmla="*/ 2 h 18"/>
                <a:gd name="T10" fmla="*/ 49 w 49"/>
                <a:gd name="T11" fmla="*/ 1 h 18"/>
                <a:gd name="T12" fmla="*/ 44 w 49"/>
                <a:gd name="T13" fmla="*/ 0 h 18"/>
                <a:gd name="T14" fmla="*/ 20 w 49"/>
                <a:gd name="T15" fmla="*/ 8 h 18"/>
                <a:gd name="T16" fmla="*/ 11 w 49"/>
                <a:gd name="T17" fmla="*/ 14 h 18"/>
                <a:gd name="T18" fmla="*/ 3 w 49"/>
                <a:gd name="T19" fmla="*/ 16 h 18"/>
                <a:gd name="T20" fmla="*/ 0 w 49"/>
                <a:gd name="T21" fmla="*/ 16 h 18"/>
                <a:gd name="T22" fmla="*/ 0 w 49"/>
                <a:gd name="T23" fmla="*/ 18 h 18"/>
                <a:gd name="T24" fmla="*/ 0 w 49"/>
                <a:gd name="T2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8">
                  <a:moveTo>
                    <a:pt x="0" y="18"/>
                  </a:moveTo>
                  <a:cubicBezTo>
                    <a:pt x="1" y="18"/>
                    <a:pt x="2" y="18"/>
                    <a:pt x="3" y="18"/>
                  </a:cubicBezTo>
                  <a:cubicBezTo>
                    <a:pt x="6" y="18"/>
                    <a:pt x="8" y="17"/>
                    <a:pt x="11" y="15"/>
                  </a:cubicBezTo>
                  <a:cubicBezTo>
                    <a:pt x="20" y="11"/>
                    <a:pt x="29" y="2"/>
                    <a:pt x="44" y="2"/>
                  </a:cubicBezTo>
                  <a:cubicBezTo>
                    <a:pt x="45" y="2"/>
                    <a:pt x="47" y="2"/>
                    <a:pt x="48" y="2"/>
                  </a:cubicBezTo>
                  <a:cubicBezTo>
                    <a:pt x="49" y="1"/>
                    <a:pt x="49" y="1"/>
                    <a:pt x="49" y="1"/>
                  </a:cubicBezTo>
                  <a:cubicBezTo>
                    <a:pt x="47" y="0"/>
                    <a:pt x="45" y="0"/>
                    <a:pt x="44" y="0"/>
                  </a:cubicBezTo>
                  <a:cubicBezTo>
                    <a:pt x="34" y="0"/>
                    <a:pt x="26" y="4"/>
                    <a:pt x="20" y="8"/>
                  </a:cubicBezTo>
                  <a:cubicBezTo>
                    <a:pt x="17" y="10"/>
                    <a:pt x="14" y="12"/>
                    <a:pt x="11" y="14"/>
                  </a:cubicBezTo>
                  <a:cubicBezTo>
                    <a:pt x="8" y="15"/>
                    <a:pt x="5" y="16"/>
                    <a:pt x="3" y="16"/>
                  </a:cubicBezTo>
                  <a:cubicBezTo>
                    <a:pt x="2" y="16"/>
                    <a:pt x="1" y="16"/>
                    <a:pt x="0" y="16"/>
                  </a:cubicBezTo>
                  <a:cubicBezTo>
                    <a:pt x="0" y="18"/>
                    <a:pt x="0" y="18"/>
                    <a:pt x="0" y="18"/>
                  </a:cubicBezTo>
                  <a:cubicBezTo>
                    <a:pt x="0" y="18"/>
                    <a:pt x="0" y="18"/>
                    <a:pt x="0" y="1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2">
              <a:extLst>
                <a:ext uri="{FF2B5EF4-FFF2-40B4-BE49-F238E27FC236}">
                  <a16:creationId xmlns:a16="http://schemas.microsoft.com/office/drawing/2014/main" id="{A79C112F-388D-48A5-9D55-91FC3BE0980E}"/>
                </a:ext>
              </a:extLst>
            </p:cNvPr>
            <p:cNvSpPr>
              <a:spLocks/>
            </p:cNvSpPr>
            <p:nvPr/>
          </p:nvSpPr>
          <p:spPr bwMode="auto">
            <a:xfrm>
              <a:off x="5915026" y="4465638"/>
              <a:ext cx="68263" cy="90488"/>
            </a:xfrm>
            <a:custGeom>
              <a:avLst/>
              <a:gdLst>
                <a:gd name="T0" fmla="*/ 1 w 9"/>
                <a:gd name="T1" fmla="*/ 12 h 12"/>
                <a:gd name="T2" fmla="*/ 7 w 9"/>
                <a:gd name="T3" fmla="*/ 6 h 12"/>
                <a:gd name="T4" fmla="*/ 9 w 9"/>
                <a:gd name="T5" fmla="*/ 0 h 12"/>
                <a:gd name="T6" fmla="*/ 8 w 9"/>
                <a:gd name="T7" fmla="*/ 0 h 12"/>
                <a:gd name="T8" fmla="*/ 6 w 9"/>
                <a:gd name="T9" fmla="*/ 5 h 12"/>
                <a:gd name="T10" fmla="*/ 0 w 9"/>
                <a:gd name="T11" fmla="*/ 11 h 12"/>
                <a:gd name="T12" fmla="*/ 1 w 9"/>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9" h="12">
                  <a:moveTo>
                    <a:pt x="1" y="12"/>
                  </a:moveTo>
                  <a:cubicBezTo>
                    <a:pt x="4" y="10"/>
                    <a:pt x="5" y="8"/>
                    <a:pt x="7" y="6"/>
                  </a:cubicBezTo>
                  <a:cubicBezTo>
                    <a:pt x="8" y="4"/>
                    <a:pt x="9" y="2"/>
                    <a:pt x="9" y="0"/>
                  </a:cubicBezTo>
                  <a:cubicBezTo>
                    <a:pt x="8" y="0"/>
                    <a:pt x="8" y="0"/>
                    <a:pt x="8" y="0"/>
                  </a:cubicBezTo>
                  <a:cubicBezTo>
                    <a:pt x="7" y="1"/>
                    <a:pt x="7" y="3"/>
                    <a:pt x="6" y="5"/>
                  </a:cubicBezTo>
                  <a:cubicBezTo>
                    <a:pt x="4" y="7"/>
                    <a:pt x="3" y="9"/>
                    <a:pt x="0" y="11"/>
                  </a:cubicBezTo>
                  <a:cubicBezTo>
                    <a:pt x="1" y="12"/>
                    <a:pt x="1" y="12"/>
                    <a:pt x="1" y="1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3">
              <a:extLst>
                <a:ext uri="{FF2B5EF4-FFF2-40B4-BE49-F238E27FC236}">
                  <a16:creationId xmlns:a16="http://schemas.microsoft.com/office/drawing/2014/main" id="{D4209BF3-9E7F-4548-833F-B87952457B8B}"/>
                </a:ext>
              </a:extLst>
            </p:cNvPr>
            <p:cNvSpPr>
              <a:spLocks/>
            </p:cNvSpPr>
            <p:nvPr/>
          </p:nvSpPr>
          <p:spPr bwMode="auto">
            <a:xfrm>
              <a:off x="5470526" y="4133850"/>
              <a:ext cx="173038" cy="195263"/>
            </a:xfrm>
            <a:custGeom>
              <a:avLst/>
              <a:gdLst>
                <a:gd name="T0" fmla="*/ 23 w 23"/>
                <a:gd name="T1" fmla="*/ 0 h 26"/>
                <a:gd name="T2" fmla="*/ 8 w 23"/>
                <a:gd name="T3" fmla="*/ 8 h 26"/>
                <a:gd name="T4" fmla="*/ 0 w 23"/>
                <a:gd name="T5" fmla="*/ 25 h 26"/>
                <a:gd name="T6" fmla="*/ 0 w 23"/>
                <a:gd name="T7" fmla="*/ 26 h 26"/>
                <a:gd name="T8" fmla="*/ 2 w 23"/>
                <a:gd name="T9" fmla="*/ 26 h 26"/>
                <a:gd name="T10" fmla="*/ 2 w 23"/>
                <a:gd name="T11" fmla="*/ 25 h 26"/>
                <a:gd name="T12" fmla="*/ 9 w 23"/>
                <a:gd name="T13" fmla="*/ 9 h 26"/>
                <a:gd name="T14" fmla="*/ 23 w 23"/>
                <a:gd name="T15" fmla="*/ 1 h 26"/>
                <a:gd name="T16" fmla="*/ 23 w 23"/>
                <a:gd name="T17" fmla="*/ 0 h 26"/>
                <a:gd name="T18" fmla="*/ 23 w 23"/>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6">
                  <a:moveTo>
                    <a:pt x="23" y="0"/>
                  </a:moveTo>
                  <a:cubicBezTo>
                    <a:pt x="18" y="2"/>
                    <a:pt x="13" y="4"/>
                    <a:pt x="8" y="8"/>
                  </a:cubicBezTo>
                  <a:cubicBezTo>
                    <a:pt x="4" y="12"/>
                    <a:pt x="0" y="17"/>
                    <a:pt x="0" y="25"/>
                  </a:cubicBezTo>
                  <a:cubicBezTo>
                    <a:pt x="0" y="25"/>
                    <a:pt x="0" y="26"/>
                    <a:pt x="0" y="26"/>
                  </a:cubicBezTo>
                  <a:cubicBezTo>
                    <a:pt x="2" y="26"/>
                    <a:pt x="2" y="26"/>
                    <a:pt x="2" y="26"/>
                  </a:cubicBezTo>
                  <a:cubicBezTo>
                    <a:pt x="2" y="26"/>
                    <a:pt x="2" y="25"/>
                    <a:pt x="2" y="25"/>
                  </a:cubicBezTo>
                  <a:cubicBezTo>
                    <a:pt x="2" y="18"/>
                    <a:pt x="5" y="13"/>
                    <a:pt x="9" y="9"/>
                  </a:cubicBezTo>
                  <a:cubicBezTo>
                    <a:pt x="13" y="6"/>
                    <a:pt x="19" y="3"/>
                    <a:pt x="23" y="1"/>
                  </a:cubicBezTo>
                  <a:cubicBezTo>
                    <a:pt x="23" y="0"/>
                    <a:pt x="23" y="0"/>
                    <a:pt x="23" y="0"/>
                  </a:cubicBezTo>
                  <a:cubicBezTo>
                    <a:pt x="23" y="0"/>
                    <a:pt x="23" y="0"/>
                    <a:pt x="23"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4">
              <a:extLst>
                <a:ext uri="{FF2B5EF4-FFF2-40B4-BE49-F238E27FC236}">
                  <a16:creationId xmlns:a16="http://schemas.microsoft.com/office/drawing/2014/main" id="{83891D3B-C589-4E7E-B736-EFCBD2BAC24A}"/>
                </a:ext>
              </a:extLst>
            </p:cNvPr>
            <p:cNvSpPr>
              <a:spLocks/>
            </p:cNvSpPr>
            <p:nvPr/>
          </p:nvSpPr>
          <p:spPr bwMode="auto">
            <a:xfrm>
              <a:off x="5311776" y="3937000"/>
              <a:ext cx="271463" cy="355600"/>
            </a:xfrm>
            <a:custGeom>
              <a:avLst/>
              <a:gdLst>
                <a:gd name="T0" fmla="*/ 35 w 36"/>
                <a:gd name="T1" fmla="*/ 0 h 47"/>
                <a:gd name="T2" fmla="*/ 25 w 36"/>
                <a:gd name="T3" fmla="*/ 17 h 47"/>
                <a:gd name="T4" fmla="*/ 0 w 36"/>
                <a:gd name="T5" fmla="*/ 46 h 47"/>
                <a:gd name="T6" fmla="*/ 1 w 36"/>
                <a:gd name="T7" fmla="*/ 47 h 47"/>
                <a:gd name="T8" fmla="*/ 26 w 36"/>
                <a:gd name="T9" fmla="*/ 17 h 47"/>
                <a:gd name="T10" fmla="*/ 36 w 36"/>
                <a:gd name="T11" fmla="*/ 1 h 47"/>
                <a:gd name="T12" fmla="*/ 35 w 36"/>
                <a:gd name="T13" fmla="*/ 0 h 47"/>
                <a:gd name="T14" fmla="*/ 35 w 36"/>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7">
                  <a:moveTo>
                    <a:pt x="35" y="0"/>
                  </a:moveTo>
                  <a:cubicBezTo>
                    <a:pt x="32" y="4"/>
                    <a:pt x="29" y="9"/>
                    <a:pt x="25" y="17"/>
                  </a:cubicBezTo>
                  <a:cubicBezTo>
                    <a:pt x="20" y="24"/>
                    <a:pt x="13" y="34"/>
                    <a:pt x="0" y="46"/>
                  </a:cubicBezTo>
                  <a:cubicBezTo>
                    <a:pt x="1" y="47"/>
                    <a:pt x="1" y="47"/>
                    <a:pt x="1" y="47"/>
                  </a:cubicBezTo>
                  <a:cubicBezTo>
                    <a:pt x="14" y="35"/>
                    <a:pt x="21" y="25"/>
                    <a:pt x="26" y="17"/>
                  </a:cubicBezTo>
                  <a:cubicBezTo>
                    <a:pt x="30" y="10"/>
                    <a:pt x="33" y="4"/>
                    <a:pt x="36" y="1"/>
                  </a:cubicBezTo>
                  <a:cubicBezTo>
                    <a:pt x="35" y="0"/>
                    <a:pt x="35" y="0"/>
                    <a:pt x="35" y="0"/>
                  </a:cubicBezTo>
                  <a:cubicBezTo>
                    <a:pt x="35" y="0"/>
                    <a:pt x="35" y="0"/>
                    <a:pt x="35"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5">
              <a:extLst>
                <a:ext uri="{FF2B5EF4-FFF2-40B4-BE49-F238E27FC236}">
                  <a16:creationId xmlns:a16="http://schemas.microsoft.com/office/drawing/2014/main" id="{6DF75285-EA3A-4F06-A679-D9A89FF28A7D}"/>
                </a:ext>
              </a:extLst>
            </p:cNvPr>
            <p:cNvSpPr>
              <a:spLocks/>
            </p:cNvSpPr>
            <p:nvPr/>
          </p:nvSpPr>
          <p:spPr bwMode="auto">
            <a:xfrm>
              <a:off x="4941889" y="4314825"/>
              <a:ext cx="15875" cy="112713"/>
            </a:xfrm>
            <a:custGeom>
              <a:avLst/>
              <a:gdLst>
                <a:gd name="T0" fmla="*/ 0 w 2"/>
                <a:gd name="T1" fmla="*/ 0 h 15"/>
                <a:gd name="T2" fmla="*/ 0 w 2"/>
                <a:gd name="T3" fmla="*/ 5 h 15"/>
                <a:gd name="T4" fmla="*/ 1 w 2"/>
                <a:gd name="T5" fmla="*/ 15 h 15"/>
                <a:gd name="T6" fmla="*/ 2 w 2"/>
                <a:gd name="T7" fmla="*/ 15 h 15"/>
                <a:gd name="T8" fmla="*/ 1 w 2"/>
                <a:gd name="T9" fmla="*/ 5 h 15"/>
                <a:gd name="T10" fmla="*/ 2 w 2"/>
                <a:gd name="T11" fmla="*/ 0 h 15"/>
                <a:gd name="T12" fmla="*/ 0 w 2"/>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2" h="15">
                  <a:moveTo>
                    <a:pt x="0" y="0"/>
                  </a:moveTo>
                  <a:cubicBezTo>
                    <a:pt x="0" y="2"/>
                    <a:pt x="0" y="4"/>
                    <a:pt x="0" y="5"/>
                  </a:cubicBezTo>
                  <a:cubicBezTo>
                    <a:pt x="0" y="8"/>
                    <a:pt x="0" y="11"/>
                    <a:pt x="1" y="15"/>
                  </a:cubicBezTo>
                  <a:cubicBezTo>
                    <a:pt x="2" y="15"/>
                    <a:pt x="2" y="15"/>
                    <a:pt x="2" y="15"/>
                  </a:cubicBezTo>
                  <a:cubicBezTo>
                    <a:pt x="2" y="11"/>
                    <a:pt x="1" y="8"/>
                    <a:pt x="1" y="5"/>
                  </a:cubicBezTo>
                  <a:cubicBezTo>
                    <a:pt x="1" y="4"/>
                    <a:pt x="1" y="2"/>
                    <a:pt x="2" y="0"/>
                  </a:cubicBezTo>
                  <a:cubicBezTo>
                    <a:pt x="0" y="0"/>
                    <a:pt x="0" y="0"/>
                    <a:pt x="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16">
              <a:extLst>
                <a:ext uri="{FF2B5EF4-FFF2-40B4-BE49-F238E27FC236}">
                  <a16:creationId xmlns:a16="http://schemas.microsoft.com/office/drawing/2014/main" id="{B5EEB0F7-6C68-4D4F-98AF-6306A8652598}"/>
                </a:ext>
              </a:extLst>
            </p:cNvPr>
            <p:cNvSpPr>
              <a:spLocks/>
            </p:cNvSpPr>
            <p:nvPr/>
          </p:nvSpPr>
          <p:spPr bwMode="auto">
            <a:xfrm>
              <a:off x="5116514" y="4208463"/>
              <a:ext cx="74613" cy="385763"/>
            </a:xfrm>
            <a:custGeom>
              <a:avLst/>
              <a:gdLst>
                <a:gd name="T0" fmla="*/ 10 w 10"/>
                <a:gd name="T1" fmla="*/ 50 h 51"/>
                <a:gd name="T2" fmla="*/ 2 w 10"/>
                <a:gd name="T3" fmla="*/ 22 h 51"/>
                <a:gd name="T4" fmla="*/ 6 w 10"/>
                <a:gd name="T5" fmla="*/ 1 h 51"/>
                <a:gd name="T6" fmla="*/ 5 w 10"/>
                <a:gd name="T7" fmla="*/ 0 h 51"/>
                <a:gd name="T8" fmla="*/ 0 w 10"/>
                <a:gd name="T9" fmla="*/ 22 h 51"/>
                <a:gd name="T10" fmla="*/ 9 w 10"/>
                <a:gd name="T11" fmla="*/ 51 h 51"/>
                <a:gd name="T12" fmla="*/ 10 w 10"/>
                <a:gd name="T13" fmla="*/ 50 h 51"/>
              </a:gdLst>
              <a:ahLst/>
              <a:cxnLst>
                <a:cxn ang="0">
                  <a:pos x="T0" y="T1"/>
                </a:cxn>
                <a:cxn ang="0">
                  <a:pos x="T2" y="T3"/>
                </a:cxn>
                <a:cxn ang="0">
                  <a:pos x="T4" y="T5"/>
                </a:cxn>
                <a:cxn ang="0">
                  <a:pos x="T6" y="T7"/>
                </a:cxn>
                <a:cxn ang="0">
                  <a:pos x="T8" y="T9"/>
                </a:cxn>
                <a:cxn ang="0">
                  <a:pos x="T10" y="T11"/>
                </a:cxn>
                <a:cxn ang="0">
                  <a:pos x="T12" y="T13"/>
                </a:cxn>
              </a:cxnLst>
              <a:rect l="0" t="0" r="r" b="b"/>
              <a:pathLst>
                <a:path w="10" h="51">
                  <a:moveTo>
                    <a:pt x="10" y="50"/>
                  </a:moveTo>
                  <a:cubicBezTo>
                    <a:pt x="4" y="41"/>
                    <a:pt x="2" y="31"/>
                    <a:pt x="2" y="22"/>
                  </a:cubicBezTo>
                  <a:cubicBezTo>
                    <a:pt x="2" y="15"/>
                    <a:pt x="3" y="7"/>
                    <a:pt x="6" y="1"/>
                  </a:cubicBezTo>
                  <a:cubicBezTo>
                    <a:pt x="5" y="0"/>
                    <a:pt x="5" y="0"/>
                    <a:pt x="5" y="0"/>
                  </a:cubicBezTo>
                  <a:cubicBezTo>
                    <a:pt x="2" y="7"/>
                    <a:pt x="0" y="14"/>
                    <a:pt x="0" y="22"/>
                  </a:cubicBezTo>
                  <a:cubicBezTo>
                    <a:pt x="0" y="32"/>
                    <a:pt x="3" y="42"/>
                    <a:pt x="9" y="51"/>
                  </a:cubicBezTo>
                  <a:cubicBezTo>
                    <a:pt x="10" y="50"/>
                    <a:pt x="10" y="50"/>
                    <a:pt x="10" y="5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7">
              <a:extLst>
                <a:ext uri="{FF2B5EF4-FFF2-40B4-BE49-F238E27FC236}">
                  <a16:creationId xmlns:a16="http://schemas.microsoft.com/office/drawing/2014/main" id="{BE974A0E-2417-49CC-8A81-4F5387D4FF8C}"/>
                </a:ext>
              </a:extLst>
            </p:cNvPr>
            <p:cNvSpPr>
              <a:spLocks/>
            </p:cNvSpPr>
            <p:nvPr/>
          </p:nvSpPr>
          <p:spPr bwMode="auto">
            <a:xfrm>
              <a:off x="6496051" y="3136900"/>
              <a:ext cx="460375" cy="611188"/>
            </a:xfrm>
            <a:custGeom>
              <a:avLst/>
              <a:gdLst>
                <a:gd name="T0" fmla="*/ 0 w 61"/>
                <a:gd name="T1" fmla="*/ 2 h 81"/>
                <a:gd name="T2" fmla="*/ 10 w 61"/>
                <a:gd name="T3" fmla="*/ 15 h 81"/>
                <a:gd name="T4" fmla="*/ 20 w 61"/>
                <a:gd name="T5" fmla="*/ 26 h 81"/>
                <a:gd name="T6" fmla="*/ 41 w 61"/>
                <a:gd name="T7" fmla="*/ 56 h 81"/>
                <a:gd name="T8" fmla="*/ 47 w 61"/>
                <a:gd name="T9" fmla="*/ 73 h 81"/>
                <a:gd name="T10" fmla="*/ 59 w 61"/>
                <a:gd name="T11" fmla="*/ 81 h 81"/>
                <a:gd name="T12" fmla="*/ 61 w 61"/>
                <a:gd name="T13" fmla="*/ 81 h 81"/>
                <a:gd name="T14" fmla="*/ 61 w 61"/>
                <a:gd name="T15" fmla="*/ 79 h 81"/>
                <a:gd name="T16" fmla="*/ 59 w 61"/>
                <a:gd name="T17" fmla="*/ 80 h 81"/>
                <a:gd name="T18" fmla="*/ 48 w 61"/>
                <a:gd name="T19" fmla="*/ 73 h 81"/>
                <a:gd name="T20" fmla="*/ 43 w 61"/>
                <a:gd name="T21" fmla="*/ 56 h 81"/>
                <a:gd name="T22" fmla="*/ 21 w 61"/>
                <a:gd name="T23" fmla="*/ 25 h 81"/>
                <a:gd name="T24" fmla="*/ 11 w 61"/>
                <a:gd name="T25" fmla="*/ 14 h 81"/>
                <a:gd name="T26" fmla="*/ 1 w 61"/>
                <a:gd name="T27" fmla="*/ 0 h 81"/>
                <a:gd name="T28" fmla="*/ 0 w 61"/>
                <a:gd name="T29" fmla="*/ 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81">
                  <a:moveTo>
                    <a:pt x="0" y="2"/>
                  </a:moveTo>
                  <a:cubicBezTo>
                    <a:pt x="6" y="6"/>
                    <a:pt x="8" y="10"/>
                    <a:pt x="10" y="15"/>
                  </a:cubicBezTo>
                  <a:cubicBezTo>
                    <a:pt x="12" y="19"/>
                    <a:pt x="15" y="23"/>
                    <a:pt x="20" y="26"/>
                  </a:cubicBezTo>
                  <a:cubicBezTo>
                    <a:pt x="32" y="32"/>
                    <a:pt x="40" y="43"/>
                    <a:pt x="41" y="56"/>
                  </a:cubicBezTo>
                  <a:cubicBezTo>
                    <a:pt x="42" y="63"/>
                    <a:pt x="44" y="69"/>
                    <a:pt x="47" y="73"/>
                  </a:cubicBezTo>
                  <a:cubicBezTo>
                    <a:pt x="50" y="78"/>
                    <a:pt x="55" y="81"/>
                    <a:pt x="59" y="81"/>
                  </a:cubicBezTo>
                  <a:cubicBezTo>
                    <a:pt x="60" y="81"/>
                    <a:pt x="61" y="81"/>
                    <a:pt x="61" y="81"/>
                  </a:cubicBezTo>
                  <a:cubicBezTo>
                    <a:pt x="61" y="79"/>
                    <a:pt x="61" y="79"/>
                    <a:pt x="61" y="79"/>
                  </a:cubicBezTo>
                  <a:cubicBezTo>
                    <a:pt x="60" y="80"/>
                    <a:pt x="60" y="80"/>
                    <a:pt x="59" y="80"/>
                  </a:cubicBezTo>
                  <a:cubicBezTo>
                    <a:pt x="55" y="80"/>
                    <a:pt x="51" y="77"/>
                    <a:pt x="48" y="73"/>
                  </a:cubicBezTo>
                  <a:cubicBezTo>
                    <a:pt x="45" y="68"/>
                    <a:pt x="43" y="62"/>
                    <a:pt x="43" y="56"/>
                  </a:cubicBezTo>
                  <a:cubicBezTo>
                    <a:pt x="42" y="42"/>
                    <a:pt x="32" y="31"/>
                    <a:pt x="21" y="25"/>
                  </a:cubicBezTo>
                  <a:cubicBezTo>
                    <a:pt x="16" y="22"/>
                    <a:pt x="14" y="18"/>
                    <a:pt x="11" y="14"/>
                  </a:cubicBezTo>
                  <a:cubicBezTo>
                    <a:pt x="9" y="10"/>
                    <a:pt x="7" y="5"/>
                    <a:pt x="1" y="0"/>
                  </a:cubicBezTo>
                  <a:cubicBezTo>
                    <a:pt x="0" y="2"/>
                    <a:pt x="0" y="2"/>
                    <a:pt x="0" y="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8">
              <a:extLst>
                <a:ext uri="{FF2B5EF4-FFF2-40B4-BE49-F238E27FC236}">
                  <a16:creationId xmlns:a16="http://schemas.microsoft.com/office/drawing/2014/main" id="{E6CCA8C6-AA53-4615-BD55-1CCBD63A7064}"/>
                </a:ext>
              </a:extLst>
            </p:cNvPr>
            <p:cNvSpPr>
              <a:spLocks/>
            </p:cNvSpPr>
            <p:nvPr/>
          </p:nvSpPr>
          <p:spPr bwMode="auto">
            <a:xfrm>
              <a:off x="6805614" y="3121025"/>
              <a:ext cx="128588" cy="438150"/>
            </a:xfrm>
            <a:custGeom>
              <a:avLst/>
              <a:gdLst>
                <a:gd name="T0" fmla="*/ 15 w 17"/>
                <a:gd name="T1" fmla="*/ 0 h 58"/>
                <a:gd name="T2" fmla="*/ 8 w 17"/>
                <a:gd name="T3" fmla="*/ 23 h 58"/>
                <a:gd name="T4" fmla="*/ 0 w 17"/>
                <a:gd name="T5" fmla="*/ 54 h 58"/>
                <a:gd name="T6" fmla="*/ 0 w 17"/>
                <a:gd name="T7" fmla="*/ 58 h 58"/>
                <a:gd name="T8" fmla="*/ 2 w 17"/>
                <a:gd name="T9" fmla="*/ 58 h 58"/>
                <a:gd name="T10" fmla="*/ 2 w 17"/>
                <a:gd name="T11" fmla="*/ 54 h 58"/>
                <a:gd name="T12" fmla="*/ 9 w 17"/>
                <a:gd name="T13" fmla="*/ 23 h 58"/>
                <a:gd name="T14" fmla="*/ 17 w 17"/>
                <a:gd name="T15" fmla="*/ 0 h 58"/>
                <a:gd name="T16" fmla="*/ 15 w 17"/>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8">
                  <a:moveTo>
                    <a:pt x="15" y="0"/>
                  </a:moveTo>
                  <a:cubicBezTo>
                    <a:pt x="15" y="9"/>
                    <a:pt x="11" y="15"/>
                    <a:pt x="8" y="23"/>
                  </a:cubicBezTo>
                  <a:cubicBezTo>
                    <a:pt x="4" y="31"/>
                    <a:pt x="0" y="40"/>
                    <a:pt x="0" y="54"/>
                  </a:cubicBezTo>
                  <a:cubicBezTo>
                    <a:pt x="0" y="55"/>
                    <a:pt x="0" y="57"/>
                    <a:pt x="0" y="58"/>
                  </a:cubicBezTo>
                  <a:cubicBezTo>
                    <a:pt x="2" y="58"/>
                    <a:pt x="2" y="58"/>
                    <a:pt x="2" y="58"/>
                  </a:cubicBezTo>
                  <a:cubicBezTo>
                    <a:pt x="2" y="57"/>
                    <a:pt x="2" y="55"/>
                    <a:pt x="2" y="54"/>
                  </a:cubicBezTo>
                  <a:cubicBezTo>
                    <a:pt x="2" y="40"/>
                    <a:pt x="5" y="31"/>
                    <a:pt x="9" y="23"/>
                  </a:cubicBezTo>
                  <a:cubicBezTo>
                    <a:pt x="12" y="16"/>
                    <a:pt x="16" y="9"/>
                    <a:pt x="17" y="0"/>
                  </a:cubicBezTo>
                  <a:cubicBezTo>
                    <a:pt x="15" y="0"/>
                    <a:pt x="15" y="0"/>
                    <a:pt x="15"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19">
              <a:extLst>
                <a:ext uri="{FF2B5EF4-FFF2-40B4-BE49-F238E27FC236}">
                  <a16:creationId xmlns:a16="http://schemas.microsoft.com/office/drawing/2014/main" id="{050A154A-B68F-4475-B472-85F5EA47F99D}"/>
                </a:ext>
              </a:extLst>
            </p:cNvPr>
            <p:cNvSpPr>
              <a:spLocks/>
            </p:cNvSpPr>
            <p:nvPr/>
          </p:nvSpPr>
          <p:spPr bwMode="auto">
            <a:xfrm>
              <a:off x="5719764" y="2774950"/>
              <a:ext cx="852488" cy="603250"/>
            </a:xfrm>
            <a:custGeom>
              <a:avLst/>
              <a:gdLst>
                <a:gd name="T0" fmla="*/ 113 w 113"/>
                <a:gd name="T1" fmla="*/ 20 h 80"/>
                <a:gd name="T2" fmla="*/ 72 w 113"/>
                <a:gd name="T3" fmla="*/ 0 h 80"/>
                <a:gd name="T4" fmla="*/ 37 w 113"/>
                <a:gd name="T5" fmla="*/ 8 h 80"/>
                <a:gd name="T6" fmla="*/ 10 w 113"/>
                <a:gd name="T7" fmla="*/ 26 h 80"/>
                <a:gd name="T8" fmla="*/ 0 w 113"/>
                <a:gd name="T9" fmla="*/ 50 h 80"/>
                <a:gd name="T10" fmla="*/ 0 w 113"/>
                <a:gd name="T11" fmla="*/ 54 h 80"/>
                <a:gd name="T12" fmla="*/ 9 w 113"/>
                <a:gd name="T13" fmla="*/ 69 h 80"/>
                <a:gd name="T14" fmla="*/ 23 w 113"/>
                <a:gd name="T15" fmla="*/ 74 h 80"/>
                <a:gd name="T16" fmla="*/ 29 w 113"/>
                <a:gd name="T17" fmla="*/ 73 h 80"/>
                <a:gd name="T18" fmla="*/ 49 w 113"/>
                <a:gd name="T19" fmla="*/ 69 h 80"/>
                <a:gd name="T20" fmla="*/ 59 w 113"/>
                <a:gd name="T21" fmla="*/ 71 h 80"/>
                <a:gd name="T22" fmla="*/ 68 w 113"/>
                <a:gd name="T23" fmla="*/ 80 h 80"/>
                <a:gd name="T24" fmla="*/ 69 w 113"/>
                <a:gd name="T25" fmla="*/ 79 h 80"/>
                <a:gd name="T26" fmla="*/ 60 w 113"/>
                <a:gd name="T27" fmla="*/ 70 h 80"/>
                <a:gd name="T28" fmla="*/ 49 w 113"/>
                <a:gd name="T29" fmla="*/ 68 h 80"/>
                <a:gd name="T30" fmla="*/ 28 w 113"/>
                <a:gd name="T31" fmla="*/ 72 h 80"/>
                <a:gd name="T32" fmla="*/ 23 w 113"/>
                <a:gd name="T33" fmla="*/ 72 h 80"/>
                <a:gd name="T34" fmla="*/ 10 w 113"/>
                <a:gd name="T35" fmla="*/ 68 h 80"/>
                <a:gd name="T36" fmla="*/ 2 w 113"/>
                <a:gd name="T37" fmla="*/ 54 h 80"/>
                <a:gd name="T38" fmla="*/ 1 w 113"/>
                <a:gd name="T39" fmla="*/ 50 h 80"/>
                <a:gd name="T40" fmla="*/ 11 w 113"/>
                <a:gd name="T41" fmla="*/ 27 h 80"/>
                <a:gd name="T42" fmla="*/ 38 w 113"/>
                <a:gd name="T43" fmla="*/ 9 h 80"/>
                <a:gd name="T44" fmla="*/ 72 w 113"/>
                <a:gd name="T45" fmla="*/ 1 h 80"/>
                <a:gd name="T46" fmla="*/ 112 w 113"/>
                <a:gd name="T47" fmla="*/ 21 h 80"/>
                <a:gd name="T48" fmla="*/ 113 w 113"/>
                <a:gd name="T49" fmla="*/ 2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80">
                  <a:moveTo>
                    <a:pt x="113" y="20"/>
                  </a:moveTo>
                  <a:cubicBezTo>
                    <a:pt x="100" y="5"/>
                    <a:pt x="86" y="0"/>
                    <a:pt x="72" y="0"/>
                  </a:cubicBezTo>
                  <a:cubicBezTo>
                    <a:pt x="60" y="0"/>
                    <a:pt x="49" y="3"/>
                    <a:pt x="37" y="8"/>
                  </a:cubicBezTo>
                  <a:cubicBezTo>
                    <a:pt x="25" y="12"/>
                    <a:pt x="16" y="19"/>
                    <a:pt x="10" y="26"/>
                  </a:cubicBezTo>
                  <a:cubicBezTo>
                    <a:pt x="3" y="34"/>
                    <a:pt x="0" y="43"/>
                    <a:pt x="0" y="50"/>
                  </a:cubicBezTo>
                  <a:cubicBezTo>
                    <a:pt x="0" y="52"/>
                    <a:pt x="0" y="53"/>
                    <a:pt x="0" y="54"/>
                  </a:cubicBezTo>
                  <a:cubicBezTo>
                    <a:pt x="2" y="61"/>
                    <a:pt x="5" y="66"/>
                    <a:pt x="9" y="69"/>
                  </a:cubicBezTo>
                  <a:cubicBezTo>
                    <a:pt x="13" y="72"/>
                    <a:pt x="18" y="74"/>
                    <a:pt x="23" y="74"/>
                  </a:cubicBezTo>
                  <a:cubicBezTo>
                    <a:pt x="25" y="74"/>
                    <a:pt x="27" y="73"/>
                    <a:pt x="29" y="73"/>
                  </a:cubicBezTo>
                  <a:cubicBezTo>
                    <a:pt x="34" y="72"/>
                    <a:pt x="41" y="69"/>
                    <a:pt x="49" y="69"/>
                  </a:cubicBezTo>
                  <a:cubicBezTo>
                    <a:pt x="52" y="69"/>
                    <a:pt x="56" y="70"/>
                    <a:pt x="59" y="71"/>
                  </a:cubicBezTo>
                  <a:cubicBezTo>
                    <a:pt x="62" y="73"/>
                    <a:pt x="65" y="75"/>
                    <a:pt x="68" y="80"/>
                  </a:cubicBezTo>
                  <a:cubicBezTo>
                    <a:pt x="69" y="79"/>
                    <a:pt x="69" y="79"/>
                    <a:pt x="69" y="79"/>
                  </a:cubicBezTo>
                  <a:cubicBezTo>
                    <a:pt x="66" y="75"/>
                    <a:pt x="63" y="72"/>
                    <a:pt x="60" y="70"/>
                  </a:cubicBezTo>
                  <a:cubicBezTo>
                    <a:pt x="56" y="68"/>
                    <a:pt x="52" y="68"/>
                    <a:pt x="49" y="68"/>
                  </a:cubicBezTo>
                  <a:cubicBezTo>
                    <a:pt x="41" y="68"/>
                    <a:pt x="33" y="70"/>
                    <a:pt x="28" y="72"/>
                  </a:cubicBezTo>
                  <a:cubicBezTo>
                    <a:pt x="26" y="72"/>
                    <a:pt x="25" y="72"/>
                    <a:pt x="23" y="72"/>
                  </a:cubicBezTo>
                  <a:cubicBezTo>
                    <a:pt x="18" y="72"/>
                    <a:pt x="14" y="71"/>
                    <a:pt x="10" y="68"/>
                  </a:cubicBezTo>
                  <a:cubicBezTo>
                    <a:pt x="6" y="65"/>
                    <a:pt x="3" y="61"/>
                    <a:pt x="2" y="54"/>
                  </a:cubicBezTo>
                  <a:cubicBezTo>
                    <a:pt x="1" y="53"/>
                    <a:pt x="1" y="52"/>
                    <a:pt x="1" y="50"/>
                  </a:cubicBezTo>
                  <a:cubicBezTo>
                    <a:pt x="1" y="43"/>
                    <a:pt x="5" y="35"/>
                    <a:pt x="11" y="27"/>
                  </a:cubicBezTo>
                  <a:cubicBezTo>
                    <a:pt x="17" y="20"/>
                    <a:pt x="26" y="13"/>
                    <a:pt x="38" y="9"/>
                  </a:cubicBezTo>
                  <a:cubicBezTo>
                    <a:pt x="49" y="5"/>
                    <a:pt x="61" y="1"/>
                    <a:pt x="72" y="1"/>
                  </a:cubicBezTo>
                  <a:cubicBezTo>
                    <a:pt x="86" y="1"/>
                    <a:pt x="99" y="6"/>
                    <a:pt x="112" y="21"/>
                  </a:cubicBezTo>
                  <a:cubicBezTo>
                    <a:pt x="113" y="20"/>
                    <a:pt x="113" y="20"/>
                    <a:pt x="113" y="2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0">
              <a:extLst>
                <a:ext uri="{FF2B5EF4-FFF2-40B4-BE49-F238E27FC236}">
                  <a16:creationId xmlns:a16="http://schemas.microsoft.com/office/drawing/2014/main" id="{ACC9915D-1579-4445-BF07-379F85B86EBC}"/>
                </a:ext>
              </a:extLst>
            </p:cNvPr>
            <p:cNvSpPr>
              <a:spLocks/>
            </p:cNvSpPr>
            <p:nvPr/>
          </p:nvSpPr>
          <p:spPr bwMode="auto">
            <a:xfrm>
              <a:off x="6262689" y="2208213"/>
              <a:ext cx="249238" cy="22225"/>
            </a:xfrm>
            <a:custGeom>
              <a:avLst/>
              <a:gdLst>
                <a:gd name="T0" fmla="*/ 33 w 33"/>
                <a:gd name="T1" fmla="*/ 0 h 3"/>
                <a:gd name="T2" fmla="*/ 0 w 33"/>
                <a:gd name="T3" fmla="*/ 2 h 3"/>
                <a:gd name="T4" fmla="*/ 33 w 33"/>
                <a:gd name="T5" fmla="*/ 0 h 3"/>
              </a:gdLst>
              <a:ahLst/>
              <a:cxnLst>
                <a:cxn ang="0">
                  <a:pos x="T0" y="T1"/>
                </a:cxn>
                <a:cxn ang="0">
                  <a:pos x="T2" y="T3"/>
                </a:cxn>
                <a:cxn ang="0">
                  <a:pos x="T4" y="T5"/>
                </a:cxn>
              </a:cxnLst>
              <a:rect l="0" t="0" r="r" b="b"/>
              <a:pathLst>
                <a:path w="33" h="3">
                  <a:moveTo>
                    <a:pt x="33" y="0"/>
                  </a:moveTo>
                  <a:cubicBezTo>
                    <a:pt x="9" y="1"/>
                    <a:pt x="14" y="3"/>
                    <a:pt x="0" y="2"/>
                  </a:cubicBezTo>
                  <a:cubicBezTo>
                    <a:pt x="33" y="0"/>
                    <a:pt x="33" y="0"/>
                    <a:pt x="33"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1">
              <a:extLst>
                <a:ext uri="{FF2B5EF4-FFF2-40B4-BE49-F238E27FC236}">
                  <a16:creationId xmlns:a16="http://schemas.microsoft.com/office/drawing/2014/main" id="{820BCD48-613D-43A0-BC21-EE0F6B5106DA}"/>
                </a:ext>
              </a:extLst>
            </p:cNvPr>
            <p:cNvSpPr>
              <a:spLocks/>
            </p:cNvSpPr>
            <p:nvPr/>
          </p:nvSpPr>
          <p:spPr bwMode="auto">
            <a:xfrm>
              <a:off x="6262689" y="2200275"/>
              <a:ext cx="249238" cy="30163"/>
            </a:xfrm>
            <a:custGeom>
              <a:avLst/>
              <a:gdLst>
                <a:gd name="T0" fmla="*/ 33 w 33"/>
                <a:gd name="T1" fmla="*/ 0 h 4"/>
                <a:gd name="T2" fmla="*/ 15 w 33"/>
                <a:gd name="T3" fmla="*/ 2 h 4"/>
                <a:gd name="T4" fmla="*/ 6 w 33"/>
                <a:gd name="T5" fmla="*/ 2 h 4"/>
                <a:gd name="T6" fmla="*/ 0 w 33"/>
                <a:gd name="T7" fmla="*/ 2 h 4"/>
                <a:gd name="T8" fmla="*/ 0 w 33"/>
                <a:gd name="T9" fmla="*/ 3 h 4"/>
                <a:gd name="T10" fmla="*/ 6 w 33"/>
                <a:gd name="T11" fmla="*/ 4 h 4"/>
                <a:gd name="T12" fmla="*/ 15 w 33"/>
                <a:gd name="T13" fmla="*/ 3 h 4"/>
                <a:gd name="T14" fmla="*/ 33 w 33"/>
                <a:gd name="T15" fmla="*/ 2 h 4"/>
                <a:gd name="T16" fmla="*/ 33 w 3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
                  <a:moveTo>
                    <a:pt x="33" y="0"/>
                  </a:moveTo>
                  <a:cubicBezTo>
                    <a:pt x="23" y="1"/>
                    <a:pt x="19" y="1"/>
                    <a:pt x="15" y="2"/>
                  </a:cubicBezTo>
                  <a:cubicBezTo>
                    <a:pt x="12" y="2"/>
                    <a:pt x="10" y="2"/>
                    <a:pt x="6" y="2"/>
                  </a:cubicBezTo>
                  <a:cubicBezTo>
                    <a:pt x="5" y="2"/>
                    <a:pt x="3" y="2"/>
                    <a:pt x="0" y="2"/>
                  </a:cubicBezTo>
                  <a:cubicBezTo>
                    <a:pt x="0" y="3"/>
                    <a:pt x="0" y="3"/>
                    <a:pt x="0" y="3"/>
                  </a:cubicBezTo>
                  <a:cubicBezTo>
                    <a:pt x="3" y="4"/>
                    <a:pt x="5" y="4"/>
                    <a:pt x="6" y="4"/>
                  </a:cubicBezTo>
                  <a:cubicBezTo>
                    <a:pt x="10" y="4"/>
                    <a:pt x="12" y="3"/>
                    <a:pt x="15" y="3"/>
                  </a:cubicBezTo>
                  <a:cubicBezTo>
                    <a:pt x="19" y="3"/>
                    <a:pt x="24" y="2"/>
                    <a:pt x="33" y="2"/>
                  </a:cubicBezTo>
                  <a:cubicBezTo>
                    <a:pt x="33" y="0"/>
                    <a:pt x="33" y="0"/>
                    <a:pt x="33"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2">
              <a:extLst>
                <a:ext uri="{FF2B5EF4-FFF2-40B4-BE49-F238E27FC236}">
                  <a16:creationId xmlns:a16="http://schemas.microsoft.com/office/drawing/2014/main" id="{78C85AAD-2112-4301-9C2C-4071C687ADB6}"/>
                </a:ext>
              </a:extLst>
            </p:cNvPr>
            <p:cNvSpPr>
              <a:spLocks/>
            </p:cNvSpPr>
            <p:nvPr/>
          </p:nvSpPr>
          <p:spPr bwMode="auto">
            <a:xfrm>
              <a:off x="6948489" y="2525713"/>
              <a:ext cx="15875" cy="52388"/>
            </a:xfrm>
            <a:custGeom>
              <a:avLst/>
              <a:gdLst>
                <a:gd name="T0" fmla="*/ 2 w 2"/>
                <a:gd name="T1" fmla="*/ 0 h 7"/>
                <a:gd name="T2" fmla="*/ 0 w 2"/>
                <a:gd name="T3" fmla="*/ 7 h 7"/>
                <a:gd name="T4" fmla="*/ 2 w 2"/>
                <a:gd name="T5" fmla="*/ 0 h 7"/>
              </a:gdLst>
              <a:ahLst/>
              <a:cxnLst>
                <a:cxn ang="0">
                  <a:pos x="T0" y="T1"/>
                </a:cxn>
                <a:cxn ang="0">
                  <a:pos x="T2" y="T3"/>
                </a:cxn>
                <a:cxn ang="0">
                  <a:pos x="T4" y="T5"/>
                </a:cxn>
              </a:cxnLst>
              <a:rect l="0" t="0" r="r" b="b"/>
              <a:pathLst>
                <a:path w="2" h="7">
                  <a:moveTo>
                    <a:pt x="2" y="0"/>
                  </a:moveTo>
                  <a:cubicBezTo>
                    <a:pt x="2" y="3"/>
                    <a:pt x="1" y="6"/>
                    <a:pt x="0" y="7"/>
                  </a:cubicBezTo>
                  <a:cubicBezTo>
                    <a:pt x="2" y="0"/>
                    <a:pt x="2" y="0"/>
                    <a:pt x="2"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3">
              <a:extLst>
                <a:ext uri="{FF2B5EF4-FFF2-40B4-BE49-F238E27FC236}">
                  <a16:creationId xmlns:a16="http://schemas.microsoft.com/office/drawing/2014/main" id="{8E6F9BD5-6FD6-4859-8DC2-4E0C468589ED}"/>
                </a:ext>
              </a:extLst>
            </p:cNvPr>
            <p:cNvSpPr>
              <a:spLocks/>
            </p:cNvSpPr>
            <p:nvPr/>
          </p:nvSpPr>
          <p:spPr bwMode="auto">
            <a:xfrm>
              <a:off x="6942139" y="2525713"/>
              <a:ext cx="22225" cy="60325"/>
            </a:xfrm>
            <a:custGeom>
              <a:avLst/>
              <a:gdLst>
                <a:gd name="T0" fmla="*/ 2 w 3"/>
                <a:gd name="T1" fmla="*/ 0 h 8"/>
                <a:gd name="T2" fmla="*/ 2 w 3"/>
                <a:gd name="T3" fmla="*/ 0 h 8"/>
                <a:gd name="T4" fmla="*/ 0 w 3"/>
                <a:gd name="T5" fmla="*/ 7 h 8"/>
                <a:gd name="T6" fmla="*/ 2 w 3"/>
                <a:gd name="T7" fmla="*/ 8 h 8"/>
                <a:gd name="T8" fmla="*/ 3 w 3"/>
                <a:gd name="T9" fmla="*/ 0 h 8"/>
                <a:gd name="T10" fmla="*/ 3 w 3"/>
                <a:gd name="T11" fmla="*/ 0 h 8"/>
                <a:gd name="T12" fmla="*/ 2 w 3"/>
                <a:gd name="T13" fmla="*/ 0 h 8"/>
                <a:gd name="T14" fmla="*/ 2 w 3"/>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8">
                  <a:moveTo>
                    <a:pt x="2" y="0"/>
                  </a:moveTo>
                  <a:cubicBezTo>
                    <a:pt x="2" y="0"/>
                    <a:pt x="2" y="0"/>
                    <a:pt x="2" y="0"/>
                  </a:cubicBezTo>
                  <a:cubicBezTo>
                    <a:pt x="2" y="3"/>
                    <a:pt x="1" y="5"/>
                    <a:pt x="0" y="7"/>
                  </a:cubicBezTo>
                  <a:cubicBezTo>
                    <a:pt x="2" y="8"/>
                    <a:pt x="2" y="8"/>
                    <a:pt x="2" y="8"/>
                  </a:cubicBezTo>
                  <a:cubicBezTo>
                    <a:pt x="2" y="6"/>
                    <a:pt x="3" y="3"/>
                    <a:pt x="3" y="0"/>
                  </a:cubicBezTo>
                  <a:cubicBezTo>
                    <a:pt x="3" y="0"/>
                    <a:pt x="3" y="0"/>
                    <a:pt x="3" y="0"/>
                  </a:cubicBezTo>
                  <a:cubicBezTo>
                    <a:pt x="2" y="0"/>
                    <a:pt x="2" y="0"/>
                    <a:pt x="2" y="0"/>
                  </a:cubicBezTo>
                  <a:cubicBezTo>
                    <a:pt x="2" y="0"/>
                    <a:pt x="2" y="0"/>
                    <a:pt x="2"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4">
              <a:extLst>
                <a:ext uri="{FF2B5EF4-FFF2-40B4-BE49-F238E27FC236}">
                  <a16:creationId xmlns:a16="http://schemas.microsoft.com/office/drawing/2014/main" id="{0E35A4A7-84BA-4AAA-B9ED-8F930A9955D7}"/>
                </a:ext>
              </a:extLst>
            </p:cNvPr>
            <p:cNvSpPr>
              <a:spLocks/>
            </p:cNvSpPr>
            <p:nvPr/>
          </p:nvSpPr>
          <p:spPr bwMode="auto">
            <a:xfrm>
              <a:off x="5794376" y="2312988"/>
              <a:ext cx="180975" cy="152400"/>
            </a:xfrm>
            <a:custGeom>
              <a:avLst/>
              <a:gdLst>
                <a:gd name="T0" fmla="*/ 0 w 24"/>
                <a:gd name="T1" fmla="*/ 1 h 20"/>
                <a:gd name="T2" fmla="*/ 24 w 24"/>
                <a:gd name="T3" fmla="*/ 20 h 20"/>
                <a:gd name="T4" fmla="*/ 24 w 24"/>
                <a:gd name="T5" fmla="*/ 19 h 20"/>
                <a:gd name="T6" fmla="*/ 1 w 24"/>
                <a:gd name="T7" fmla="*/ 0 h 20"/>
                <a:gd name="T8" fmla="*/ 0 w 24"/>
                <a:gd name="T9" fmla="*/ 1 h 20"/>
              </a:gdLst>
              <a:ahLst/>
              <a:cxnLst>
                <a:cxn ang="0">
                  <a:pos x="T0" y="T1"/>
                </a:cxn>
                <a:cxn ang="0">
                  <a:pos x="T2" y="T3"/>
                </a:cxn>
                <a:cxn ang="0">
                  <a:pos x="T4" y="T5"/>
                </a:cxn>
                <a:cxn ang="0">
                  <a:pos x="T6" y="T7"/>
                </a:cxn>
                <a:cxn ang="0">
                  <a:pos x="T8" y="T9"/>
                </a:cxn>
              </a:cxnLst>
              <a:rect l="0" t="0" r="r" b="b"/>
              <a:pathLst>
                <a:path w="24" h="20">
                  <a:moveTo>
                    <a:pt x="0" y="1"/>
                  </a:moveTo>
                  <a:cubicBezTo>
                    <a:pt x="3" y="8"/>
                    <a:pt x="11" y="17"/>
                    <a:pt x="24" y="20"/>
                  </a:cubicBezTo>
                  <a:cubicBezTo>
                    <a:pt x="24" y="19"/>
                    <a:pt x="24" y="19"/>
                    <a:pt x="24" y="19"/>
                  </a:cubicBezTo>
                  <a:cubicBezTo>
                    <a:pt x="11" y="16"/>
                    <a:pt x="4" y="7"/>
                    <a:pt x="1"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5">
              <a:extLst>
                <a:ext uri="{FF2B5EF4-FFF2-40B4-BE49-F238E27FC236}">
                  <a16:creationId xmlns:a16="http://schemas.microsoft.com/office/drawing/2014/main" id="{41C75056-1EBE-41B8-99B4-6007AC006F76}"/>
                </a:ext>
              </a:extLst>
            </p:cNvPr>
            <p:cNvSpPr>
              <a:spLocks/>
            </p:cNvSpPr>
            <p:nvPr/>
          </p:nvSpPr>
          <p:spPr bwMode="auto">
            <a:xfrm>
              <a:off x="4881564" y="2706688"/>
              <a:ext cx="30163" cy="142875"/>
            </a:xfrm>
            <a:custGeom>
              <a:avLst/>
              <a:gdLst>
                <a:gd name="T0" fmla="*/ 3 w 4"/>
                <a:gd name="T1" fmla="*/ 0 h 19"/>
                <a:gd name="T2" fmla="*/ 0 w 4"/>
                <a:gd name="T3" fmla="*/ 19 h 19"/>
                <a:gd name="T4" fmla="*/ 3 w 4"/>
                <a:gd name="T5" fmla="*/ 0 h 19"/>
              </a:gdLst>
              <a:ahLst/>
              <a:cxnLst>
                <a:cxn ang="0">
                  <a:pos x="T0" y="T1"/>
                </a:cxn>
                <a:cxn ang="0">
                  <a:pos x="T2" y="T3"/>
                </a:cxn>
                <a:cxn ang="0">
                  <a:pos x="T4" y="T5"/>
                </a:cxn>
              </a:cxnLst>
              <a:rect l="0" t="0" r="r" b="b"/>
              <a:pathLst>
                <a:path w="4" h="19">
                  <a:moveTo>
                    <a:pt x="3" y="0"/>
                  </a:moveTo>
                  <a:cubicBezTo>
                    <a:pt x="4" y="6"/>
                    <a:pt x="4" y="11"/>
                    <a:pt x="0" y="19"/>
                  </a:cubicBezTo>
                  <a:cubicBezTo>
                    <a:pt x="3" y="0"/>
                    <a:pt x="3" y="0"/>
                    <a:pt x="3"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26">
              <a:extLst>
                <a:ext uri="{FF2B5EF4-FFF2-40B4-BE49-F238E27FC236}">
                  <a16:creationId xmlns:a16="http://schemas.microsoft.com/office/drawing/2014/main" id="{CCA8D082-A21E-400F-B8EA-BA4E43D6AEA8}"/>
                </a:ext>
              </a:extLst>
            </p:cNvPr>
            <p:cNvSpPr>
              <a:spLocks/>
            </p:cNvSpPr>
            <p:nvPr/>
          </p:nvSpPr>
          <p:spPr bwMode="auto">
            <a:xfrm>
              <a:off x="4875214" y="2698750"/>
              <a:ext cx="36513" cy="150813"/>
            </a:xfrm>
            <a:custGeom>
              <a:avLst/>
              <a:gdLst>
                <a:gd name="T0" fmla="*/ 3 w 5"/>
                <a:gd name="T1" fmla="*/ 1 h 20"/>
                <a:gd name="T2" fmla="*/ 4 w 5"/>
                <a:gd name="T3" fmla="*/ 7 h 20"/>
                <a:gd name="T4" fmla="*/ 0 w 5"/>
                <a:gd name="T5" fmla="*/ 20 h 20"/>
                <a:gd name="T6" fmla="*/ 1 w 5"/>
                <a:gd name="T7" fmla="*/ 20 h 20"/>
                <a:gd name="T8" fmla="*/ 5 w 5"/>
                <a:gd name="T9" fmla="*/ 7 h 20"/>
                <a:gd name="T10" fmla="*/ 4 w 5"/>
                <a:gd name="T11" fmla="*/ 0 h 20"/>
                <a:gd name="T12" fmla="*/ 3 w 5"/>
                <a:gd name="T13" fmla="*/ 1 h 20"/>
              </a:gdLst>
              <a:ahLst/>
              <a:cxnLst>
                <a:cxn ang="0">
                  <a:pos x="T0" y="T1"/>
                </a:cxn>
                <a:cxn ang="0">
                  <a:pos x="T2" y="T3"/>
                </a:cxn>
                <a:cxn ang="0">
                  <a:pos x="T4" y="T5"/>
                </a:cxn>
                <a:cxn ang="0">
                  <a:pos x="T6" y="T7"/>
                </a:cxn>
                <a:cxn ang="0">
                  <a:pos x="T8" y="T9"/>
                </a:cxn>
                <a:cxn ang="0">
                  <a:pos x="T10" y="T11"/>
                </a:cxn>
                <a:cxn ang="0">
                  <a:pos x="T12" y="T13"/>
                </a:cxn>
              </a:cxnLst>
              <a:rect l="0" t="0" r="r" b="b"/>
              <a:pathLst>
                <a:path w="5" h="20">
                  <a:moveTo>
                    <a:pt x="3" y="1"/>
                  </a:moveTo>
                  <a:cubicBezTo>
                    <a:pt x="4" y="3"/>
                    <a:pt x="4" y="5"/>
                    <a:pt x="4" y="7"/>
                  </a:cubicBezTo>
                  <a:cubicBezTo>
                    <a:pt x="4" y="11"/>
                    <a:pt x="3" y="15"/>
                    <a:pt x="0" y="20"/>
                  </a:cubicBezTo>
                  <a:cubicBezTo>
                    <a:pt x="1" y="20"/>
                    <a:pt x="1" y="20"/>
                    <a:pt x="1" y="20"/>
                  </a:cubicBezTo>
                  <a:cubicBezTo>
                    <a:pt x="4" y="15"/>
                    <a:pt x="5" y="11"/>
                    <a:pt x="5" y="7"/>
                  </a:cubicBezTo>
                  <a:cubicBezTo>
                    <a:pt x="5" y="5"/>
                    <a:pt x="5" y="3"/>
                    <a:pt x="4" y="0"/>
                  </a:cubicBezTo>
                  <a:cubicBezTo>
                    <a:pt x="3" y="1"/>
                    <a:pt x="3" y="1"/>
                    <a:pt x="3"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27">
              <a:extLst>
                <a:ext uri="{FF2B5EF4-FFF2-40B4-BE49-F238E27FC236}">
                  <a16:creationId xmlns:a16="http://schemas.microsoft.com/office/drawing/2014/main" id="{AC7A6ED3-9699-4D69-84FE-5F4033B3AE6D}"/>
                </a:ext>
              </a:extLst>
            </p:cNvPr>
            <p:cNvSpPr>
              <a:spLocks/>
            </p:cNvSpPr>
            <p:nvPr/>
          </p:nvSpPr>
          <p:spPr bwMode="auto">
            <a:xfrm>
              <a:off x="4664076" y="3257550"/>
              <a:ext cx="96838" cy="142875"/>
            </a:xfrm>
            <a:custGeom>
              <a:avLst/>
              <a:gdLst>
                <a:gd name="T0" fmla="*/ 0 w 13"/>
                <a:gd name="T1" fmla="*/ 0 h 19"/>
                <a:gd name="T2" fmla="*/ 12 w 13"/>
                <a:gd name="T3" fmla="*/ 19 h 19"/>
              </a:gdLst>
              <a:ahLst/>
              <a:cxnLst>
                <a:cxn ang="0">
                  <a:pos x="T0" y="T1"/>
                </a:cxn>
                <a:cxn ang="0">
                  <a:pos x="T2" y="T3"/>
                </a:cxn>
              </a:cxnLst>
              <a:rect l="0" t="0" r="r" b="b"/>
              <a:pathLst>
                <a:path w="13" h="19">
                  <a:moveTo>
                    <a:pt x="0" y="0"/>
                  </a:moveTo>
                  <a:cubicBezTo>
                    <a:pt x="0" y="0"/>
                    <a:pt x="13" y="4"/>
                    <a:pt x="12" y="19"/>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a:extLst>
                <a:ext uri="{FF2B5EF4-FFF2-40B4-BE49-F238E27FC236}">
                  <a16:creationId xmlns:a16="http://schemas.microsoft.com/office/drawing/2014/main" id="{0AC20AA5-C97D-48C4-821C-D31ECCD4AD91}"/>
                </a:ext>
              </a:extLst>
            </p:cNvPr>
            <p:cNvSpPr>
              <a:spLocks/>
            </p:cNvSpPr>
            <p:nvPr/>
          </p:nvSpPr>
          <p:spPr bwMode="auto">
            <a:xfrm>
              <a:off x="4664076" y="3257550"/>
              <a:ext cx="96838" cy="142875"/>
            </a:xfrm>
            <a:custGeom>
              <a:avLst/>
              <a:gdLst>
                <a:gd name="T0" fmla="*/ 0 w 13"/>
                <a:gd name="T1" fmla="*/ 1 h 19"/>
                <a:gd name="T2" fmla="*/ 0 w 13"/>
                <a:gd name="T3" fmla="*/ 1 h 19"/>
                <a:gd name="T4" fmla="*/ 6 w 13"/>
                <a:gd name="T5" fmla="*/ 4 h 19"/>
                <a:gd name="T6" fmla="*/ 11 w 13"/>
                <a:gd name="T7" fmla="*/ 17 h 19"/>
                <a:gd name="T8" fmla="*/ 11 w 13"/>
                <a:gd name="T9" fmla="*/ 19 h 19"/>
                <a:gd name="T10" fmla="*/ 12 w 13"/>
                <a:gd name="T11" fmla="*/ 19 h 19"/>
                <a:gd name="T12" fmla="*/ 13 w 13"/>
                <a:gd name="T13" fmla="*/ 17 h 19"/>
                <a:gd name="T14" fmla="*/ 6 w 13"/>
                <a:gd name="T15" fmla="*/ 3 h 19"/>
                <a:gd name="T16" fmla="*/ 0 w 13"/>
                <a:gd name="T17" fmla="*/ 0 h 19"/>
                <a:gd name="T18" fmla="*/ 0 w 13"/>
                <a:gd name="T19"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9">
                  <a:moveTo>
                    <a:pt x="0" y="1"/>
                  </a:moveTo>
                  <a:cubicBezTo>
                    <a:pt x="0" y="1"/>
                    <a:pt x="0" y="1"/>
                    <a:pt x="0" y="1"/>
                  </a:cubicBezTo>
                  <a:cubicBezTo>
                    <a:pt x="0" y="1"/>
                    <a:pt x="3" y="2"/>
                    <a:pt x="6" y="4"/>
                  </a:cubicBezTo>
                  <a:cubicBezTo>
                    <a:pt x="9" y="7"/>
                    <a:pt x="11" y="11"/>
                    <a:pt x="11" y="17"/>
                  </a:cubicBezTo>
                  <a:cubicBezTo>
                    <a:pt x="11" y="18"/>
                    <a:pt x="11" y="18"/>
                    <a:pt x="11" y="19"/>
                  </a:cubicBezTo>
                  <a:cubicBezTo>
                    <a:pt x="12" y="19"/>
                    <a:pt x="12" y="19"/>
                    <a:pt x="12" y="19"/>
                  </a:cubicBezTo>
                  <a:cubicBezTo>
                    <a:pt x="12" y="19"/>
                    <a:pt x="13" y="18"/>
                    <a:pt x="13" y="17"/>
                  </a:cubicBezTo>
                  <a:cubicBezTo>
                    <a:pt x="13" y="10"/>
                    <a:pt x="9" y="6"/>
                    <a:pt x="6" y="3"/>
                  </a:cubicBezTo>
                  <a:cubicBezTo>
                    <a:pt x="3" y="1"/>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a:extLst>
                <a:ext uri="{FF2B5EF4-FFF2-40B4-BE49-F238E27FC236}">
                  <a16:creationId xmlns:a16="http://schemas.microsoft.com/office/drawing/2014/main" id="{49ADB0A0-F3D1-4700-AF6D-420122BC01C2}"/>
                </a:ext>
              </a:extLst>
            </p:cNvPr>
            <p:cNvSpPr>
              <a:spLocks/>
            </p:cNvSpPr>
            <p:nvPr/>
          </p:nvSpPr>
          <p:spPr bwMode="auto">
            <a:xfrm>
              <a:off x="5237164" y="2132013"/>
              <a:ext cx="285750" cy="273050"/>
            </a:xfrm>
            <a:custGeom>
              <a:avLst/>
              <a:gdLst>
                <a:gd name="T0" fmla="*/ 1 w 38"/>
                <a:gd name="T1" fmla="*/ 36 h 36"/>
                <a:gd name="T2" fmla="*/ 23 w 38"/>
                <a:gd name="T3" fmla="*/ 24 h 36"/>
                <a:gd name="T4" fmla="*/ 38 w 38"/>
                <a:gd name="T5" fmla="*/ 0 h 36"/>
                <a:gd name="T6" fmla="*/ 37 w 38"/>
                <a:gd name="T7" fmla="*/ 0 h 36"/>
                <a:gd name="T8" fmla="*/ 22 w 38"/>
                <a:gd name="T9" fmla="*/ 23 h 36"/>
                <a:gd name="T10" fmla="*/ 0 w 38"/>
                <a:gd name="T11" fmla="*/ 35 h 36"/>
                <a:gd name="T12" fmla="*/ 1 w 38"/>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38" h="36">
                  <a:moveTo>
                    <a:pt x="1" y="36"/>
                  </a:moveTo>
                  <a:cubicBezTo>
                    <a:pt x="9" y="33"/>
                    <a:pt x="17" y="30"/>
                    <a:pt x="23" y="24"/>
                  </a:cubicBezTo>
                  <a:cubicBezTo>
                    <a:pt x="29" y="19"/>
                    <a:pt x="34" y="11"/>
                    <a:pt x="38" y="0"/>
                  </a:cubicBezTo>
                  <a:cubicBezTo>
                    <a:pt x="37" y="0"/>
                    <a:pt x="37" y="0"/>
                    <a:pt x="37" y="0"/>
                  </a:cubicBezTo>
                  <a:cubicBezTo>
                    <a:pt x="33" y="11"/>
                    <a:pt x="28" y="18"/>
                    <a:pt x="22" y="23"/>
                  </a:cubicBezTo>
                  <a:cubicBezTo>
                    <a:pt x="16" y="29"/>
                    <a:pt x="9" y="32"/>
                    <a:pt x="0" y="35"/>
                  </a:cubicBezTo>
                  <a:cubicBezTo>
                    <a:pt x="1" y="36"/>
                    <a:pt x="1" y="36"/>
                    <a:pt x="1" y="3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30">
              <a:extLst>
                <a:ext uri="{FF2B5EF4-FFF2-40B4-BE49-F238E27FC236}">
                  <a16:creationId xmlns:a16="http://schemas.microsoft.com/office/drawing/2014/main" id="{9FF2F078-677C-4499-999D-4B606CEC1CDD}"/>
                </a:ext>
              </a:extLst>
            </p:cNvPr>
            <p:cNvSpPr>
              <a:spLocks/>
            </p:cNvSpPr>
            <p:nvPr/>
          </p:nvSpPr>
          <p:spPr bwMode="auto">
            <a:xfrm>
              <a:off x="3600451" y="1287463"/>
              <a:ext cx="5159375" cy="3049588"/>
            </a:xfrm>
            <a:custGeom>
              <a:avLst/>
              <a:gdLst>
                <a:gd name="T0" fmla="*/ 665 w 684"/>
                <a:gd name="T1" fmla="*/ 230 h 404"/>
                <a:gd name="T2" fmla="*/ 652 w 684"/>
                <a:gd name="T3" fmla="*/ 149 h 404"/>
                <a:gd name="T4" fmla="*/ 581 w 684"/>
                <a:gd name="T5" fmla="*/ 92 h 404"/>
                <a:gd name="T6" fmla="*/ 500 w 684"/>
                <a:gd name="T7" fmla="*/ 40 h 404"/>
                <a:gd name="T8" fmla="*/ 417 w 684"/>
                <a:gd name="T9" fmla="*/ 5 h 404"/>
                <a:gd name="T10" fmla="*/ 357 w 684"/>
                <a:gd name="T11" fmla="*/ 5 h 404"/>
                <a:gd name="T12" fmla="*/ 301 w 684"/>
                <a:gd name="T13" fmla="*/ 0 h 404"/>
                <a:gd name="T14" fmla="*/ 255 w 684"/>
                <a:gd name="T15" fmla="*/ 1 h 404"/>
                <a:gd name="T16" fmla="*/ 176 w 684"/>
                <a:gd name="T17" fmla="*/ 25 h 404"/>
                <a:gd name="T18" fmla="*/ 82 w 684"/>
                <a:gd name="T19" fmla="*/ 91 h 404"/>
                <a:gd name="T20" fmla="*/ 7 w 684"/>
                <a:gd name="T21" fmla="*/ 213 h 404"/>
                <a:gd name="T22" fmla="*/ 102 w 684"/>
                <a:gd name="T23" fmla="*/ 401 h 404"/>
                <a:gd name="T24" fmla="*/ 181 w 684"/>
                <a:gd name="T25" fmla="*/ 397 h 404"/>
                <a:gd name="T26" fmla="*/ 254 w 684"/>
                <a:gd name="T27" fmla="*/ 324 h 404"/>
                <a:gd name="T28" fmla="*/ 177 w 684"/>
                <a:gd name="T29" fmla="*/ 311 h 404"/>
                <a:gd name="T30" fmla="*/ 120 w 684"/>
                <a:gd name="T31" fmla="*/ 228 h 404"/>
                <a:gd name="T32" fmla="*/ 120 w 684"/>
                <a:gd name="T33" fmla="*/ 226 h 404"/>
                <a:gd name="T34" fmla="*/ 122 w 684"/>
                <a:gd name="T35" fmla="*/ 223 h 404"/>
                <a:gd name="T36" fmla="*/ 122 w 684"/>
                <a:gd name="T37" fmla="*/ 221 h 404"/>
                <a:gd name="T38" fmla="*/ 122 w 684"/>
                <a:gd name="T39" fmla="*/ 219 h 404"/>
                <a:gd name="T40" fmla="*/ 123 w 684"/>
                <a:gd name="T41" fmla="*/ 216 h 404"/>
                <a:gd name="T42" fmla="*/ 123 w 684"/>
                <a:gd name="T43" fmla="*/ 214 h 404"/>
                <a:gd name="T44" fmla="*/ 123 w 684"/>
                <a:gd name="T45" fmla="*/ 211 h 404"/>
                <a:gd name="T46" fmla="*/ 123 w 684"/>
                <a:gd name="T47" fmla="*/ 208 h 404"/>
                <a:gd name="T48" fmla="*/ 123 w 684"/>
                <a:gd name="T49" fmla="*/ 205 h 404"/>
                <a:gd name="T50" fmla="*/ 168 w 684"/>
                <a:gd name="T51" fmla="*/ 149 h 404"/>
                <a:gd name="T52" fmla="*/ 170 w 684"/>
                <a:gd name="T53" fmla="*/ 148 h 404"/>
                <a:gd name="T54" fmla="*/ 171 w 684"/>
                <a:gd name="T55" fmla="*/ 147 h 404"/>
                <a:gd name="T56" fmla="*/ 173 w 684"/>
                <a:gd name="T57" fmla="*/ 146 h 404"/>
                <a:gd name="T58" fmla="*/ 176 w 684"/>
                <a:gd name="T59" fmla="*/ 145 h 404"/>
                <a:gd name="T60" fmla="*/ 192 w 684"/>
                <a:gd name="T61" fmla="*/ 138 h 404"/>
                <a:gd name="T62" fmla="*/ 198 w 684"/>
                <a:gd name="T63" fmla="*/ 134 h 404"/>
                <a:gd name="T64" fmla="*/ 206 w 684"/>
                <a:gd name="T65" fmla="*/ 126 h 404"/>
                <a:gd name="T66" fmla="*/ 243 w 684"/>
                <a:gd name="T67" fmla="*/ 115 h 404"/>
                <a:gd name="T68" fmla="*/ 385 w 684"/>
                <a:gd name="T69" fmla="*/ 122 h 404"/>
                <a:gd name="T70" fmla="*/ 483 w 684"/>
                <a:gd name="T71" fmla="*/ 208 h 404"/>
                <a:gd name="T72" fmla="*/ 530 w 684"/>
                <a:gd name="T73" fmla="*/ 359 h 404"/>
                <a:gd name="T74" fmla="*/ 595 w 684"/>
                <a:gd name="T75" fmla="*/ 333 h 404"/>
                <a:gd name="T76" fmla="*/ 671 w 684"/>
                <a:gd name="T77" fmla="*/ 28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 h="404">
                  <a:moveTo>
                    <a:pt x="675" y="253"/>
                  </a:moveTo>
                  <a:cubicBezTo>
                    <a:pt x="676" y="245"/>
                    <a:pt x="675" y="237"/>
                    <a:pt x="665" y="230"/>
                  </a:cubicBezTo>
                  <a:cubicBezTo>
                    <a:pt x="678" y="214"/>
                    <a:pt x="667" y="192"/>
                    <a:pt x="655" y="184"/>
                  </a:cubicBezTo>
                  <a:cubicBezTo>
                    <a:pt x="667" y="172"/>
                    <a:pt x="664" y="157"/>
                    <a:pt x="652" y="149"/>
                  </a:cubicBezTo>
                  <a:cubicBezTo>
                    <a:pt x="640" y="141"/>
                    <a:pt x="640" y="132"/>
                    <a:pt x="624" y="133"/>
                  </a:cubicBezTo>
                  <a:cubicBezTo>
                    <a:pt x="622" y="104"/>
                    <a:pt x="599" y="91"/>
                    <a:pt x="581" y="92"/>
                  </a:cubicBezTo>
                  <a:cubicBezTo>
                    <a:pt x="574" y="69"/>
                    <a:pt x="551" y="69"/>
                    <a:pt x="539" y="55"/>
                  </a:cubicBezTo>
                  <a:cubicBezTo>
                    <a:pt x="526" y="40"/>
                    <a:pt x="506" y="44"/>
                    <a:pt x="500" y="40"/>
                  </a:cubicBezTo>
                  <a:cubicBezTo>
                    <a:pt x="495" y="36"/>
                    <a:pt x="482" y="24"/>
                    <a:pt x="464" y="24"/>
                  </a:cubicBezTo>
                  <a:cubicBezTo>
                    <a:pt x="452" y="10"/>
                    <a:pt x="434" y="5"/>
                    <a:pt x="417" y="5"/>
                  </a:cubicBezTo>
                  <a:cubicBezTo>
                    <a:pt x="401" y="5"/>
                    <a:pt x="389" y="13"/>
                    <a:pt x="389" y="13"/>
                  </a:cubicBezTo>
                  <a:cubicBezTo>
                    <a:pt x="389" y="13"/>
                    <a:pt x="375" y="5"/>
                    <a:pt x="357" y="5"/>
                  </a:cubicBezTo>
                  <a:cubicBezTo>
                    <a:pt x="339" y="5"/>
                    <a:pt x="331" y="8"/>
                    <a:pt x="331" y="8"/>
                  </a:cubicBezTo>
                  <a:cubicBezTo>
                    <a:pt x="331" y="8"/>
                    <a:pt x="319" y="0"/>
                    <a:pt x="301" y="0"/>
                  </a:cubicBezTo>
                  <a:cubicBezTo>
                    <a:pt x="283" y="0"/>
                    <a:pt x="277" y="5"/>
                    <a:pt x="277" y="5"/>
                  </a:cubicBezTo>
                  <a:cubicBezTo>
                    <a:pt x="277" y="5"/>
                    <a:pt x="270" y="1"/>
                    <a:pt x="255" y="1"/>
                  </a:cubicBezTo>
                  <a:cubicBezTo>
                    <a:pt x="241" y="1"/>
                    <a:pt x="234" y="7"/>
                    <a:pt x="234" y="7"/>
                  </a:cubicBezTo>
                  <a:cubicBezTo>
                    <a:pt x="234" y="7"/>
                    <a:pt x="202" y="5"/>
                    <a:pt x="176" y="25"/>
                  </a:cubicBezTo>
                  <a:cubicBezTo>
                    <a:pt x="151" y="46"/>
                    <a:pt x="141" y="47"/>
                    <a:pt x="123" y="51"/>
                  </a:cubicBezTo>
                  <a:cubicBezTo>
                    <a:pt x="105" y="56"/>
                    <a:pt x="95" y="85"/>
                    <a:pt x="82" y="91"/>
                  </a:cubicBezTo>
                  <a:cubicBezTo>
                    <a:pt x="70" y="96"/>
                    <a:pt x="42" y="114"/>
                    <a:pt x="37" y="154"/>
                  </a:cubicBezTo>
                  <a:cubicBezTo>
                    <a:pt x="21" y="159"/>
                    <a:pt x="0" y="178"/>
                    <a:pt x="7" y="213"/>
                  </a:cubicBezTo>
                  <a:cubicBezTo>
                    <a:pt x="12" y="237"/>
                    <a:pt x="0" y="258"/>
                    <a:pt x="0" y="276"/>
                  </a:cubicBezTo>
                  <a:cubicBezTo>
                    <a:pt x="0" y="333"/>
                    <a:pt x="57" y="397"/>
                    <a:pt x="102" y="401"/>
                  </a:cubicBezTo>
                  <a:cubicBezTo>
                    <a:pt x="131" y="404"/>
                    <a:pt x="147" y="391"/>
                    <a:pt x="153" y="391"/>
                  </a:cubicBezTo>
                  <a:cubicBezTo>
                    <a:pt x="159" y="391"/>
                    <a:pt x="163" y="397"/>
                    <a:pt x="181" y="397"/>
                  </a:cubicBezTo>
                  <a:cubicBezTo>
                    <a:pt x="185" y="397"/>
                    <a:pt x="190" y="396"/>
                    <a:pt x="194" y="395"/>
                  </a:cubicBezTo>
                  <a:cubicBezTo>
                    <a:pt x="207" y="391"/>
                    <a:pt x="254" y="354"/>
                    <a:pt x="254" y="324"/>
                  </a:cubicBezTo>
                  <a:cubicBezTo>
                    <a:pt x="254" y="311"/>
                    <a:pt x="249" y="296"/>
                    <a:pt x="232" y="296"/>
                  </a:cubicBezTo>
                  <a:cubicBezTo>
                    <a:pt x="216" y="296"/>
                    <a:pt x="210" y="311"/>
                    <a:pt x="177" y="311"/>
                  </a:cubicBezTo>
                  <a:cubicBezTo>
                    <a:pt x="152" y="311"/>
                    <a:pt x="107" y="293"/>
                    <a:pt x="107" y="245"/>
                  </a:cubicBezTo>
                  <a:cubicBezTo>
                    <a:pt x="112" y="241"/>
                    <a:pt x="117" y="235"/>
                    <a:pt x="120" y="228"/>
                  </a:cubicBezTo>
                  <a:cubicBezTo>
                    <a:pt x="120" y="228"/>
                    <a:pt x="120" y="228"/>
                    <a:pt x="120" y="228"/>
                  </a:cubicBezTo>
                  <a:cubicBezTo>
                    <a:pt x="120" y="227"/>
                    <a:pt x="120" y="227"/>
                    <a:pt x="120" y="226"/>
                  </a:cubicBezTo>
                  <a:cubicBezTo>
                    <a:pt x="121" y="226"/>
                    <a:pt x="121" y="226"/>
                    <a:pt x="121" y="226"/>
                  </a:cubicBezTo>
                  <a:cubicBezTo>
                    <a:pt x="121" y="225"/>
                    <a:pt x="121" y="224"/>
                    <a:pt x="122" y="223"/>
                  </a:cubicBezTo>
                  <a:cubicBezTo>
                    <a:pt x="122" y="223"/>
                    <a:pt x="122" y="223"/>
                    <a:pt x="122" y="223"/>
                  </a:cubicBezTo>
                  <a:cubicBezTo>
                    <a:pt x="122" y="222"/>
                    <a:pt x="122" y="222"/>
                    <a:pt x="122" y="221"/>
                  </a:cubicBezTo>
                  <a:cubicBezTo>
                    <a:pt x="122" y="221"/>
                    <a:pt x="122" y="221"/>
                    <a:pt x="122" y="220"/>
                  </a:cubicBezTo>
                  <a:cubicBezTo>
                    <a:pt x="122" y="220"/>
                    <a:pt x="122" y="220"/>
                    <a:pt x="122" y="219"/>
                  </a:cubicBezTo>
                  <a:cubicBezTo>
                    <a:pt x="123" y="219"/>
                    <a:pt x="123" y="218"/>
                    <a:pt x="123" y="217"/>
                  </a:cubicBezTo>
                  <a:cubicBezTo>
                    <a:pt x="123" y="217"/>
                    <a:pt x="123" y="217"/>
                    <a:pt x="123" y="216"/>
                  </a:cubicBezTo>
                  <a:cubicBezTo>
                    <a:pt x="123" y="216"/>
                    <a:pt x="123" y="215"/>
                    <a:pt x="123" y="215"/>
                  </a:cubicBezTo>
                  <a:cubicBezTo>
                    <a:pt x="123" y="214"/>
                    <a:pt x="123" y="214"/>
                    <a:pt x="123" y="214"/>
                  </a:cubicBezTo>
                  <a:cubicBezTo>
                    <a:pt x="123" y="213"/>
                    <a:pt x="123" y="212"/>
                    <a:pt x="123" y="212"/>
                  </a:cubicBezTo>
                  <a:cubicBezTo>
                    <a:pt x="123" y="211"/>
                    <a:pt x="123" y="211"/>
                    <a:pt x="123" y="211"/>
                  </a:cubicBezTo>
                  <a:cubicBezTo>
                    <a:pt x="123" y="210"/>
                    <a:pt x="123" y="209"/>
                    <a:pt x="123" y="208"/>
                  </a:cubicBezTo>
                  <a:cubicBezTo>
                    <a:pt x="123" y="208"/>
                    <a:pt x="123" y="208"/>
                    <a:pt x="123" y="208"/>
                  </a:cubicBezTo>
                  <a:cubicBezTo>
                    <a:pt x="123" y="207"/>
                    <a:pt x="123" y="206"/>
                    <a:pt x="123" y="205"/>
                  </a:cubicBezTo>
                  <a:cubicBezTo>
                    <a:pt x="123" y="205"/>
                    <a:pt x="123" y="205"/>
                    <a:pt x="123" y="205"/>
                  </a:cubicBezTo>
                  <a:cubicBezTo>
                    <a:pt x="123" y="204"/>
                    <a:pt x="123" y="203"/>
                    <a:pt x="122" y="202"/>
                  </a:cubicBezTo>
                  <a:cubicBezTo>
                    <a:pt x="147" y="191"/>
                    <a:pt x="155" y="157"/>
                    <a:pt x="168" y="149"/>
                  </a:cubicBezTo>
                  <a:cubicBezTo>
                    <a:pt x="168" y="149"/>
                    <a:pt x="169" y="149"/>
                    <a:pt x="169" y="148"/>
                  </a:cubicBezTo>
                  <a:cubicBezTo>
                    <a:pt x="169" y="148"/>
                    <a:pt x="169" y="148"/>
                    <a:pt x="170" y="148"/>
                  </a:cubicBezTo>
                  <a:cubicBezTo>
                    <a:pt x="170" y="148"/>
                    <a:pt x="170" y="148"/>
                    <a:pt x="171" y="147"/>
                  </a:cubicBezTo>
                  <a:cubicBezTo>
                    <a:pt x="171" y="147"/>
                    <a:pt x="171" y="147"/>
                    <a:pt x="171" y="147"/>
                  </a:cubicBezTo>
                  <a:cubicBezTo>
                    <a:pt x="172" y="147"/>
                    <a:pt x="172" y="147"/>
                    <a:pt x="173" y="146"/>
                  </a:cubicBezTo>
                  <a:cubicBezTo>
                    <a:pt x="173" y="146"/>
                    <a:pt x="173" y="146"/>
                    <a:pt x="173" y="146"/>
                  </a:cubicBezTo>
                  <a:cubicBezTo>
                    <a:pt x="174" y="146"/>
                    <a:pt x="174" y="146"/>
                    <a:pt x="175" y="146"/>
                  </a:cubicBezTo>
                  <a:cubicBezTo>
                    <a:pt x="175" y="145"/>
                    <a:pt x="175" y="145"/>
                    <a:pt x="176" y="145"/>
                  </a:cubicBezTo>
                  <a:cubicBezTo>
                    <a:pt x="176" y="145"/>
                    <a:pt x="176" y="145"/>
                    <a:pt x="177" y="145"/>
                  </a:cubicBezTo>
                  <a:cubicBezTo>
                    <a:pt x="182" y="142"/>
                    <a:pt x="187" y="140"/>
                    <a:pt x="192" y="138"/>
                  </a:cubicBezTo>
                  <a:cubicBezTo>
                    <a:pt x="192" y="138"/>
                    <a:pt x="192" y="138"/>
                    <a:pt x="192" y="138"/>
                  </a:cubicBezTo>
                  <a:cubicBezTo>
                    <a:pt x="195" y="136"/>
                    <a:pt x="196" y="135"/>
                    <a:pt x="198" y="134"/>
                  </a:cubicBezTo>
                  <a:cubicBezTo>
                    <a:pt x="198" y="134"/>
                    <a:pt x="198" y="134"/>
                    <a:pt x="198" y="134"/>
                  </a:cubicBezTo>
                  <a:cubicBezTo>
                    <a:pt x="202" y="132"/>
                    <a:pt x="204" y="129"/>
                    <a:pt x="206" y="126"/>
                  </a:cubicBezTo>
                  <a:cubicBezTo>
                    <a:pt x="206" y="126"/>
                    <a:pt x="206" y="126"/>
                    <a:pt x="206" y="126"/>
                  </a:cubicBezTo>
                  <a:cubicBezTo>
                    <a:pt x="224" y="131"/>
                    <a:pt x="235" y="125"/>
                    <a:pt x="243" y="115"/>
                  </a:cubicBezTo>
                  <a:cubicBezTo>
                    <a:pt x="269" y="120"/>
                    <a:pt x="281" y="100"/>
                    <a:pt x="310" y="100"/>
                  </a:cubicBezTo>
                  <a:cubicBezTo>
                    <a:pt x="340" y="100"/>
                    <a:pt x="374" y="111"/>
                    <a:pt x="385" y="122"/>
                  </a:cubicBezTo>
                  <a:cubicBezTo>
                    <a:pt x="397" y="121"/>
                    <a:pt x="440" y="131"/>
                    <a:pt x="446" y="164"/>
                  </a:cubicBezTo>
                  <a:cubicBezTo>
                    <a:pt x="472" y="164"/>
                    <a:pt x="483" y="191"/>
                    <a:pt x="483" y="208"/>
                  </a:cubicBezTo>
                  <a:cubicBezTo>
                    <a:pt x="483" y="237"/>
                    <a:pt x="472" y="244"/>
                    <a:pt x="459" y="270"/>
                  </a:cubicBezTo>
                  <a:cubicBezTo>
                    <a:pt x="530" y="359"/>
                    <a:pt x="530" y="359"/>
                    <a:pt x="530" y="359"/>
                  </a:cubicBezTo>
                  <a:cubicBezTo>
                    <a:pt x="539" y="354"/>
                    <a:pt x="551" y="343"/>
                    <a:pt x="562" y="343"/>
                  </a:cubicBezTo>
                  <a:cubicBezTo>
                    <a:pt x="577" y="343"/>
                    <a:pt x="584" y="333"/>
                    <a:pt x="595" y="333"/>
                  </a:cubicBezTo>
                  <a:cubicBezTo>
                    <a:pt x="606" y="333"/>
                    <a:pt x="619" y="311"/>
                    <a:pt x="634" y="311"/>
                  </a:cubicBezTo>
                  <a:cubicBezTo>
                    <a:pt x="649" y="311"/>
                    <a:pt x="673" y="308"/>
                    <a:pt x="671" y="280"/>
                  </a:cubicBezTo>
                  <a:cubicBezTo>
                    <a:pt x="684" y="263"/>
                    <a:pt x="675" y="261"/>
                    <a:pt x="675" y="253"/>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31">
              <a:extLst>
                <a:ext uri="{FF2B5EF4-FFF2-40B4-BE49-F238E27FC236}">
                  <a16:creationId xmlns:a16="http://schemas.microsoft.com/office/drawing/2014/main" id="{D585DDA0-0577-4F13-B6DE-1F0CC25BEE0F}"/>
                </a:ext>
              </a:extLst>
            </p:cNvPr>
            <p:cNvSpPr>
              <a:spLocks/>
            </p:cNvSpPr>
            <p:nvPr/>
          </p:nvSpPr>
          <p:spPr bwMode="auto">
            <a:xfrm>
              <a:off x="3592514" y="1279525"/>
              <a:ext cx="5129213" cy="3043238"/>
            </a:xfrm>
            <a:custGeom>
              <a:avLst/>
              <a:gdLst>
                <a:gd name="T0" fmla="*/ 666 w 680"/>
                <a:gd name="T1" fmla="*/ 232 h 403"/>
                <a:gd name="T2" fmla="*/ 642 w 680"/>
                <a:gd name="T3" fmla="*/ 138 h 403"/>
                <a:gd name="T4" fmla="*/ 585 w 680"/>
                <a:gd name="T5" fmla="*/ 92 h 403"/>
                <a:gd name="T6" fmla="*/ 508 w 680"/>
                <a:gd name="T7" fmla="*/ 42 h 403"/>
                <a:gd name="T8" fmla="*/ 418 w 680"/>
                <a:gd name="T9" fmla="*/ 6 h 403"/>
                <a:gd name="T10" fmla="*/ 333 w 680"/>
                <a:gd name="T11" fmla="*/ 8 h 403"/>
                <a:gd name="T12" fmla="*/ 235 w 680"/>
                <a:gd name="T13" fmla="*/ 8 h 403"/>
                <a:gd name="T14" fmla="*/ 92 w 680"/>
                <a:gd name="T15" fmla="*/ 83 h 403"/>
                <a:gd name="T16" fmla="*/ 6 w 680"/>
                <a:gd name="T17" fmla="*/ 200 h 403"/>
                <a:gd name="T18" fmla="*/ 110 w 680"/>
                <a:gd name="T19" fmla="*/ 403 h 403"/>
                <a:gd name="T20" fmla="*/ 195 w 680"/>
                <a:gd name="T21" fmla="*/ 396 h 403"/>
                <a:gd name="T22" fmla="*/ 222 w 680"/>
                <a:gd name="T23" fmla="*/ 299 h 403"/>
                <a:gd name="T24" fmla="*/ 121 w 680"/>
                <a:gd name="T25" fmla="*/ 229 h 403"/>
                <a:gd name="T26" fmla="*/ 123 w 680"/>
                <a:gd name="T27" fmla="*/ 224 h 403"/>
                <a:gd name="T28" fmla="*/ 125 w 680"/>
                <a:gd name="T29" fmla="*/ 216 h 403"/>
                <a:gd name="T30" fmla="*/ 124 w 680"/>
                <a:gd name="T31" fmla="*/ 206 h 403"/>
                <a:gd name="T32" fmla="*/ 170 w 680"/>
                <a:gd name="T33" fmla="*/ 150 h 403"/>
                <a:gd name="T34" fmla="*/ 176 w 680"/>
                <a:gd name="T35" fmla="*/ 147 h 403"/>
                <a:gd name="T36" fmla="*/ 194 w 680"/>
                <a:gd name="T37" fmla="*/ 139 h 403"/>
                <a:gd name="T38" fmla="*/ 207 w 680"/>
                <a:gd name="T39" fmla="*/ 127 h 403"/>
                <a:gd name="T40" fmla="*/ 245 w 680"/>
                <a:gd name="T41" fmla="*/ 117 h 403"/>
                <a:gd name="T42" fmla="*/ 385 w 680"/>
                <a:gd name="T43" fmla="*/ 123 h 403"/>
                <a:gd name="T44" fmla="*/ 446 w 680"/>
                <a:gd name="T45" fmla="*/ 165 h 403"/>
                <a:gd name="T46" fmla="*/ 531 w 680"/>
                <a:gd name="T47" fmla="*/ 361 h 403"/>
                <a:gd name="T48" fmla="*/ 620 w 680"/>
                <a:gd name="T49" fmla="*/ 320 h 403"/>
                <a:gd name="T50" fmla="*/ 673 w 680"/>
                <a:gd name="T51" fmla="*/ 282 h 403"/>
                <a:gd name="T52" fmla="*/ 676 w 680"/>
                <a:gd name="T53" fmla="*/ 255 h 403"/>
                <a:gd name="T54" fmla="*/ 668 w 680"/>
                <a:gd name="T55" fmla="*/ 299 h 403"/>
                <a:gd name="T56" fmla="*/ 581 w 680"/>
                <a:gd name="T57" fmla="*/ 338 h 403"/>
                <a:gd name="T58" fmla="*/ 460 w 680"/>
                <a:gd name="T59" fmla="*/ 271 h 403"/>
                <a:gd name="T60" fmla="*/ 447 w 680"/>
                <a:gd name="T61" fmla="*/ 165 h 403"/>
                <a:gd name="T62" fmla="*/ 356 w 680"/>
                <a:gd name="T63" fmla="*/ 107 h 403"/>
                <a:gd name="T64" fmla="*/ 219 w 680"/>
                <a:gd name="T65" fmla="*/ 128 h 403"/>
                <a:gd name="T66" fmla="*/ 199 w 680"/>
                <a:gd name="T67" fmla="*/ 135 h 403"/>
                <a:gd name="T68" fmla="*/ 177 w 680"/>
                <a:gd name="T69" fmla="*/ 145 h 403"/>
                <a:gd name="T70" fmla="*/ 174 w 680"/>
                <a:gd name="T71" fmla="*/ 147 h 403"/>
                <a:gd name="T72" fmla="*/ 159 w 680"/>
                <a:gd name="T73" fmla="*/ 160 h 403"/>
                <a:gd name="T74" fmla="*/ 123 w 680"/>
                <a:gd name="T75" fmla="*/ 209 h 403"/>
                <a:gd name="T76" fmla="*/ 123 w 680"/>
                <a:gd name="T77" fmla="*/ 218 h 403"/>
                <a:gd name="T78" fmla="*/ 121 w 680"/>
                <a:gd name="T79" fmla="*/ 227 h 403"/>
                <a:gd name="T80" fmla="*/ 108 w 680"/>
                <a:gd name="T81" fmla="*/ 245 h 403"/>
                <a:gd name="T82" fmla="*/ 233 w 680"/>
                <a:gd name="T83" fmla="*/ 298 h 403"/>
                <a:gd name="T84" fmla="*/ 195 w 680"/>
                <a:gd name="T85" fmla="*/ 395 h 403"/>
                <a:gd name="T86" fmla="*/ 103 w 680"/>
                <a:gd name="T87" fmla="*/ 401 h 403"/>
                <a:gd name="T88" fmla="*/ 18 w 680"/>
                <a:gd name="T89" fmla="*/ 170 h 403"/>
                <a:gd name="T90" fmla="*/ 107 w 680"/>
                <a:gd name="T91" fmla="*/ 66 h 403"/>
                <a:gd name="T92" fmla="*/ 235 w 680"/>
                <a:gd name="T93" fmla="*/ 9 h 403"/>
                <a:gd name="T94" fmla="*/ 278 w 680"/>
                <a:gd name="T95" fmla="*/ 7 h 403"/>
                <a:gd name="T96" fmla="*/ 278 w 680"/>
                <a:gd name="T97" fmla="*/ 6 h 403"/>
                <a:gd name="T98" fmla="*/ 332 w 680"/>
                <a:gd name="T99" fmla="*/ 9 h 403"/>
                <a:gd name="T100" fmla="*/ 387 w 680"/>
                <a:gd name="T101" fmla="*/ 14 h 403"/>
                <a:gd name="T102" fmla="*/ 418 w 680"/>
                <a:gd name="T103" fmla="*/ 7 h 403"/>
                <a:gd name="T104" fmla="*/ 508 w 680"/>
                <a:gd name="T105" fmla="*/ 43 h 403"/>
                <a:gd name="T106" fmla="*/ 585 w 680"/>
                <a:gd name="T107" fmla="*/ 94 h 403"/>
                <a:gd name="T108" fmla="*/ 643 w 680"/>
                <a:gd name="T109" fmla="*/ 142 h 403"/>
                <a:gd name="T110" fmla="*/ 665 w 680"/>
                <a:gd name="T111" fmla="*/ 231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0" h="403">
                  <a:moveTo>
                    <a:pt x="676" y="254"/>
                  </a:moveTo>
                  <a:cubicBezTo>
                    <a:pt x="677" y="254"/>
                    <a:pt x="677" y="254"/>
                    <a:pt x="677" y="254"/>
                  </a:cubicBezTo>
                  <a:cubicBezTo>
                    <a:pt x="677" y="253"/>
                    <a:pt x="677" y="251"/>
                    <a:pt x="677" y="250"/>
                  </a:cubicBezTo>
                  <a:cubicBezTo>
                    <a:pt x="677" y="247"/>
                    <a:pt x="677" y="243"/>
                    <a:pt x="675" y="240"/>
                  </a:cubicBezTo>
                  <a:cubicBezTo>
                    <a:pt x="674" y="237"/>
                    <a:pt x="671" y="234"/>
                    <a:pt x="666" y="231"/>
                  </a:cubicBezTo>
                  <a:cubicBezTo>
                    <a:pt x="666" y="231"/>
                    <a:pt x="666" y="231"/>
                    <a:pt x="666" y="231"/>
                  </a:cubicBezTo>
                  <a:cubicBezTo>
                    <a:pt x="666" y="232"/>
                    <a:pt x="666" y="232"/>
                    <a:pt x="666" y="232"/>
                  </a:cubicBezTo>
                  <a:cubicBezTo>
                    <a:pt x="671" y="226"/>
                    <a:pt x="672" y="220"/>
                    <a:pt x="672" y="215"/>
                  </a:cubicBezTo>
                  <a:cubicBezTo>
                    <a:pt x="672" y="202"/>
                    <a:pt x="665" y="190"/>
                    <a:pt x="657" y="184"/>
                  </a:cubicBezTo>
                  <a:cubicBezTo>
                    <a:pt x="656" y="185"/>
                    <a:pt x="656" y="185"/>
                    <a:pt x="656" y="185"/>
                  </a:cubicBezTo>
                  <a:cubicBezTo>
                    <a:pt x="657" y="185"/>
                    <a:pt x="657" y="185"/>
                    <a:pt x="657" y="185"/>
                  </a:cubicBezTo>
                  <a:cubicBezTo>
                    <a:pt x="662" y="180"/>
                    <a:pt x="664" y="174"/>
                    <a:pt x="664" y="168"/>
                  </a:cubicBezTo>
                  <a:cubicBezTo>
                    <a:pt x="664" y="161"/>
                    <a:pt x="660" y="154"/>
                    <a:pt x="653" y="149"/>
                  </a:cubicBezTo>
                  <a:cubicBezTo>
                    <a:pt x="648" y="146"/>
                    <a:pt x="645" y="142"/>
                    <a:pt x="642" y="138"/>
                  </a:cubicBezTo>
                  <a:cubicBezTo>
                    <a:pt x="640" y="137"/>
                    <a:pt x="638" y="135"/>
                    <a:pt x="636" y="134"/>
                  </a:cubicBezTo>
                  <a:cubicBezTo>
                    <a:pt x="633" y="133"/>
                    <a:pt x="630" y="133"/>
                    <a:pt x="627" y="133"/>
                  </a:cubicBezTo>
                  <a:cubicBezTo>
                    <a:pt x="626" y="133"/>
                    <a:pt x="626" y="133"/>
                    <a:pt x="625" y="133"/>
                  </a:cubicBezTo>
                  <a:cubicBezTo>
                    <a:pt x="625" y="134"/>
                    <a:pt x="625" y="134"/>
                    <a:pt x="625" y="134"/>
                  </a:cubicBezTo>
                  <a:cubicBezTo>
                    <a:pt x="626" y="133"/>
                    <a:pt x="626" y="133"/>
                    <a:pt x="626" y="133"/>
                  </a:cubicBezTo>
                  <a:cubicBezTo>
                    <a:pt x="625" y="120"/>
                    <a:pt x="619" y="109"/>
                    <a:pt x="611" y="103"/>
                  </a:cubicBezTo>
                  <a:cubicBezTo>
                    <a:pt x="603" y="96"/>
                    <a:pt x="594" y="92"/>
                    <a:pt x="585" y="92"/>
                  </a:cubicBezTo>
                  <a:cubicBezTo>
                    <a:pt x="584" y="92"/>
                    <a:pt x="583" y="92"/>
                    <a:pt x="582" y="93"/>
                  </a:cubicBezTo>
                  <a:cubicBezTo>
                    <a:pt x="582" y="93"/>
                    <a:pt x="582" y="93"/>
                    <a:pt x="582" y="93"/>
                  </a:cubicBezTo>
                  <a:cubicBezTo>
                    <a:pt x="583" y="93"/>
                    <a:pt x="583" y="93"/>
                    <a:pt x="583" y="93"/>
                  </a:cubicBezTo>
                  <a:cubicBezTo>
                    <a:pt x="579" y="81"/>
                    <a:pt x="572" y="75"/>
                    <a:pt x="563" y="71"/>
                  </a:cubicBezTo>
                  <a:cubicBezTo>
                    <a:pt x="555" y="66"/>
                    <a:pt x="546" y="62"/>
                    <a:pt x="540" y="55"/>
                  </a:cubicBezTo>
                  <a:cubicBezTo>
                    <a:pt x="534" y="48"/>
                    <a:pt x="525" y="45"/>
                    <a:pt x="518" y="43"/>
                  </a:cubicBezTo>
                  <a:cubicBezTo>
                    <a:pt x="514" y="43"/>
                    <a:pt x="511" y="42"/>
                    <a:pt x="508" y="42"/>
                  </a:cubicBezTo>
                  <a:cubicBezTo>
                    <a:pt x="505" y="42"/>
                    <a:pt x="503" y="41"/>
                    <a:pt x="502" y="40"/>
                  </a:cubicBezTo>
                  <a:cubicBezTo>
                    <a:pt x="499" y="38"/>
                    <a:pt x="495" y="34"/>
                    <a:pt x="489" y="31"/>
                  </a:cubicBezTo>
                  <a:cubicBezTo>
                    <a:pt x="483" y="28"/>
                    <a:pt x="476" y="25"/>
                    <a:pt x="467" y="25"/>
                  </a:cubicBezTo>
                  <a:cubicBezTo>
                    <a:pt x="466" y="25"/>
                    <a:pt x="466" y="25"/>
                    <a:pt x="465" y="25"/>
                  </a:cubicBezTo>
                  <a:cubicBezTo>
                    <a:pt x="465" y="25"/>
                    <a:pt x="465" y="25"/>
                    <a:pt x="465" y="25"/>
                  </a:cubicBezTo>
                  <a:cubicBezTo>
                    <a:pt x="466" y="25"/>
                    <a:pt x="466" y="25"/>
                    <a:pt x="466" y="25"/>
                  </a:cubicBezTo>
                  <a:cubicBezTo>
                    <a:pt x="453" y="10"/>
                    <a:pt x="435" y="6"/>
                    <a:pt x="418" y="6"/>
                  </a:cubicBezTo>
                  <a:cubicBezTo>
                    <a:pt x="402" y="6"/>
                    <a:pt x="390" y="14"/>
                    <a:pt x="390" y="14"/>
                  </a:cubicBezTo>
                  <a:cubicBezTo>
                    <a:pt x="390" y="14"/>
                    <a:pt x="390" y="14"/>
                    <a:pt x="390" y="14"/>
                  </a:cubicBezTo>
                  <a:cubicBezTo>
                    <a:pt x="391" y="14"/>
                    <a:pt x="391" y="14"/>
                    <a:pt x="391" y="14"/>
                  </a:cubicBezTo>
                  <a:cubicBezTo>
                    <a:pt x="390" y="14"/>
                    <a:pt x="376" y="6"/>
                    <a:pt x="358" y="6"/>
                  </a:cubicBezTo>
                  <a:cubicBezTo>
                    <a:pt x="340" y="6"/>
                    <a:pt x="332" y="8"/>
                    <a:pt x="332" y="8"/>
                  </a:cubicBezTo>
                  <a:cubicBezTo>
                    <a:pt x="332" y="9"/>
                    <a:pt x="332" y="9"/>
                    <a:pt x="332" y="9"/>
                  </a:cubicBezTo>
                  <a:cubicBezTo>
                    <a:pt x="333" y="8"/>
                    <a:pt x="333" y="8"/>
                    <a:pt x="333" y="8"/>
                  </a:cubicBezTo>
                  <a:cubicBezTo>
                    <a:pt x="333" y="8"/>
                    <a:pt x="320" y="0"/>
                    <a:pt x="302" y="0"/>
                  </a:cubicBezTo>
                  <a:cubicBezTo>
                    <a:pt x="284" y="0"/>
                    <a:pt x="278" y="5"/>
                    <a:pt x="278" y="5"/>
                  </a:cubicBezTo>
                  <a:cubicBezTo>
                    <a:pt x="278" y="6"/>
                    <a:pt x="278" y="6"/>
                    <a:pt x="278" y="6"/>
                  </a:cubicBezTo>
                  <a:cubicBezTo>
                    <a:pt x="278" y="5"/>
                    <a:pt x="278" y="5"/>
                    <a:pt x="278" y="5"/>
                  </a:cubicBezTo>
                  <a:cubicBezTo>
                    <a:pt x="278" y="5"/>
                    <a:pt x="271" y="2"/>
                    <a:pt x="256" y="2"/>
                  </a:cubicBezTo>
                  <a:cubicBezTo>
                    <a:pt x="241" y="2"/>
                    <a:pt x="235" y="8"/>
                    <a:pt x="235" y="8"/>
                  </a:cubicBezTo>
                  <a:cubicBezTo>
                    <a:pt x="235" y="8"/>
                    <a:pt x="235" y="8"/>
                    <a:pt x="235" y="8"/>
                  </a:cubicBezTo>
                  <a:cubicBezTo>
                    <a:pt x="235" y="8"/>
                    <a:pt x="235" y="8"/>
                    <a:pt x="235" y="8"/>
                  </a:cubicBezTo>
                  <a:cubicBezTo>
                    <a:pt x="235" y="8"/>
                    <a:pt x="234" y="8"/>
                    <a:pt x="232" y="8"/>
                  </a:cubicBezTo>
                  <a:cubicBezTo>
                    <a:pt x="224" y="8"/>
                    <a:pt x="198" y="9"/>
                    <a:pt x="177" y="26"/>
                  </a:cubicBezTo>
                  <a:cubicBezTo>
                    <a:pt x="164" y="36"/>
                    <a:pt x="155" y="41"/>
                    <a:pt x="147" y="45"/>
                  </a:cubicBezTo>
                  <a:cubicBezTo>
                    <a:pt x="140" y="48"/>
                    <a:pt x="133" y="49"/>
                    <a:pt x="124" y="52"/>
                  </a:cubicBezTo>
                  <a:cubicBezTo>
                    <a:pt x="115" y="54"/>
                    <a:pt x="108" y="63"/>
                    <a:pt x="101" y="71"/>
                  </a:cubicBezTo>
                  <a:cubicBezTo>
                    <a:pt x="98" y="76"/>
                    <a:pt x="95" y="80"/>
                    <a:pt x="92" y="83"/>
                  </a:cubicBezTo>
                  <a:cubicBezTo>
                    <a:pt x="89" y="87"/>
                    <a:pt x="86" y="90"/>
                    <a:pt x="83" y="91"/>
                  </a:cubicBezTo>
                  <a:cubicBezTo>
                    <a:pt x="77" y="94"/>
                    <a:pt x="67" y="100"/>
                    <a:pt x="57" y="110"/>
                  </a:cubicBezTo>
                  <a:cubicBezTo>
                    <a:pt x="48" y="120"/>
                    <a:pt x="40" y="135"/>
                    <a:pt x="37" y="155"/>
                  </a:cubicBezTo>
                  <a:cubicBezTo>
                    <a:pt x="38" y="155"/>
                    <a:pt x="38" y="155"/>
                    <a:pt x="38" y="155"/>
                  </a:cubicBezTo>
                  <a:cubicBezTo>
                    <a:pt x="38" y="154"/>
                    <a:pt x="38" y="154"/>
                    <a:pt x="38" y="154"/>
                  </a:cubicBezTo>
                  <a:cubicBezTo>
                    <a:pt x="31" y="157"/>
                    <a:pt x="23" y="161"/>
                    <a:pt x="17" y="169"/>
                  </a:cubicBezTo>
                  <a:cubicBezTo>
                    <a:pt x="11" y="177"/>
                    <a:pt x="6" y="187"/>
                    <a:pt x="6" y="200"/>
                  </a:cubicBezTo>
                  <a:cubicBezTo>
                    <a:pt x="6" y="205"/>
                    <a:pt x="7" y="209"/>
                    <a:pt x="8" y="214"/>
                  </a:cubicBezTo>
                  <a:cubicBezTo>
                    <a:pt x="8" y="218"/>
                    <a:pt x="9" y="222"/>
                    <a:pt x="9" y="226"/>
                  </a:cubicBezTo>
                  <a:cubicBezTo>
                    <a:pt x="9" y="236"/>
                    <a:pt x="7" y="244"/>
                    <a:pt x="5" y="253"/>
                  </a:cubicBezTo>
                  <a:cubicBezTo>
                    <a:pt x="3" y="261"/>
                    <a:pt x="0" y="269"/>
                    <a:pt x="0" y="277"/>
                  </a:cubicBezTo>
                  <a:cubicBezTo>
                    <a:pt x="0" y="306"/>
                    <a:pt x="15" y="336"/>
                    <a:pt x="34" y="360"/>
                  </a:cubicBezTo>
                  <a:cubicBezTo>
                    <a:pt x="54" y="384"/>
                    <a:pt x="80" y="401"/>
                    <a:pt x="103" y="403"/>
                  </a:cubicBezTo>
                  <a:cubicBezTo>
                    <a:pt x="105" y="403"/>
                    <a:pt x="108" y="403"/>
                    <a:pt x="110" y="403"/>
                  </a:cubicBezTo>
                  <a:cubicBezTo>
                    <a:pt x="123" y="403"/>
                    <a:pt x="132" y="400"/>
                    <a:pt x="140" y="398"/>
                  </a:cubicBezTo>
                  <a:cubicBezTo>
                    <a:pt x="143" y="396"/>
                    <a:pt x="146" y="395"/>
                    <a:pt x="148" y="394"/>
                  </a:cubicBezTo>
                  <a:cubicBezTo>
                    <a:pt x="151" y="393"/>
                    <a:pt x="153" y="392"/>
                    <a:pt x="154" y="392"/>
                  </a:cubicBezTo>
                  <a:cubicBezTo>
                    <a:pt x="155" y="392"/>
                    <a:pt x="156" y="393"/>
                    <a:pt x="158" y="393"/>
                  </a:cubicBezTo>
                  <a:cubicBezTo>
                    <a:pt x="160" y="394"/>
                    <a:pt x="163" y="395"/>
                    <a:pt x="167" y="396"/>
                  </a:cubicBezTo>
                  <a:cubicBezTo>
                    <a:pt x="170" y="398"/>
                    <a:pt x="175" y="398"/>
                    <a:pt x="182" y="398"/>
                  </a:cubicBezTo>
                  <a:cubicBezTo>
                    <a:pt x="186" y="398"/>
                    <a:pt x="191" y="398"/>
                    <a:pt x="195" y="396"/>
                  </a:cubicBezTo>
                  <a:cubicBezTo>
                    <a:pt x="199" y="395"/>
                    <a:pt x="204" y="392"/>
                    <a:pt x="210" y="388"/>
                  </a:cubicBezTo>
                  <a:cubicBezTo>
                    <a:pt x="220" y="381"/>
                    <a:pt x="231" y="371"/>
                    <a:pt x="240" y="360"/>
                  </a:cubicBezTo>
                  <a:cubicBezTo>
                    <a:pt x="249" y="349"/>
                    <a:pt x="256" y="336"/>
                    <a:pt x="256" y="325"/>
                  </a:cubicBezTo>
                  <a:cubicBezTo>
                    <a:pt x="256" y="318"/>
                    <a:pt x="254" y="311"/>
                    <a:pt x="251" y="306"/>
                  </a:cubicBezTo>
                  <a:cubicBezTo>
                    <a:pt x="249" y="303"/>
                    <a:pt x="247" y="301"/>
                    <a:pt x="244" y="299"/>
                  </a:cubicBezTo>
                  <a:cubicBezTo>
                    <a:pt x="241" y="297"/>
                    <a:pt x="238" y="296"/>
                    <a:pt x="233" y="296"/>
                  </a:cubicBezTo>
                  <a:cubicBezTo>
                    <a:pt x="229" y="296"/>
                    <a:pt x="226" y="297"/>
                    <a:pt x="222" y="299"/>
                  </a:cubicBezTo>
                  <a:cubicBezTo>
                    <a:pt x="212" y="303"/>
                    <a:pt x="203" y="311"/>
                    <a:pt x="178" y="311"/>
                  </a:cubicBezTo>
                  <a:cubicBezTo>
                    <a:pt x="166" y="311"/>
                    <a:pt x="148" y="307"/>
                    <a:pt x="134" y="296"/>
                  </a:cubicBezTo>
                  <a:cubicBezTo>
                    <a:pt x="120" y="286"/>
                    <a:pt x="109" y="269"/>
                    <a:pt x="109" y="246"/>
                  </a:cubicBezTo>
                  <a:cubicBezTo>
                    <a:pt x="108" y="246"/>
                    <a:pt x="108" y="246"/>
                    <a:pt x="108" y="246"/>
                  </a:cubicBezTo>
                  <a:cubicBezTo>
                    <a:pt x="109" y="246"/>
                    <a:pt x="109" y="246"/>
                    <a:pt x="109" y="246"/>
                  </a:cubicBezTo>
                  <a:cubicBezTo>
                    <a:pt x="113" y="242"/>
                    <a:pt x="118" y="237"/>
                    <a:pt x="121" y="229"/>
                  </a:cubicBezTo>
                  <a:cubicBezTo>
                    <a:pt x="121" y="229"/>
                    <a:pt x="121" y="229"/>
                    <a:pt x="121" y="229"/>
                  </a:cubicBezTo>
                  <a:cubicBezTo>
                    <a:pt x="121" y="229"/>
                    <a:pt x="121" y="229"/>
                    <a:pt x="121" y="229"/>
                  </a:cubicBezTo>
                  <a:cubicBezTo>
                    <a:pt x="121" y="229"/>
                    <a:pt x="121" y="229"/>
                    <a:pt x="121" y="229"/>
                  </a:cubicBezTo>
                  <a:cubicBezTo>
                    <a:pt x="122" y="229"/>
                    <a:pt x="122" y="228"/>
                    <a:pt x="122" y="228"/>
                  </a:cubicBezTo>
                  <a:cubicBezTo>
                    <a:pt x="122" y="228"/>
                    <a:pt x="122" y="228"/>
                    <a:pt x="122" y="228"/>
                  </a:cubicBezTo>
                  <a:cubicBezTo>
                    <a:pt x="122" y="227"/>
                    <a:pt x="122" y="227"/>
                    <a:pt x="122" y="227"/>
                  </a:cubicBezTo>
                  <a:cubicBezTo>
                    <a:pt x="122" y="227"/>
                    <a:pt x="122" y="227"/>
                    <a:pt x="122" y="227"/>
                  </a:cubicBezTo>
                  <a:cubicBezTo>
                    <a:pt x="123" y="226"/>
                    <a:pt x="123" y="225"/>
                    <a:pt x="123" y="224"/>
                  </a:cubicBezTo>
                  <a:cubicBezTo>
                    <a:pt x="123" y="224"/>
                    <a:pt x="123" y="224"/>
                    <a:pt x="123" y="224"/>
                  </a:cubicBezTo>
                  <a:cubicBezTo>
                    <a:pt x="123" y="223"/>
                    <a:pt x="124" y="223"/>
                    <a:pt x="124" y="223"/>
                  </a:cubicBezTo>
                  <a:cubicBezTo>
                    <a:pt x="124" y="222"/>
                    <a:pt x="124" y="222"/>
                    <a:pt x="124" y="222"/>
                  </a:cubicBezTo>
                  <a:cubicBezTo>
                    <a:pt x="124" y="221"/>
                    <a:pt x="124" y="221"/>
                    <a:pt x="124" y="220"/>
                  </a:cubicBezTo>
                  <a:cubicBezTo>
                    <a:pt x="124" y="220"/>
                    <a:pt x="124" y="219"/>
                    <a:pt x="124" y="218"/>
                  </a:cubicBezTo>
                  <a:cubicBezTo>
                    <a:pt x="125" y="218"/>
                    <a:pt x="125" y="218"/>
                    <a:pt x="125" y="217"/>
                  </a:cubicBezTo>
                  <a:cubicBezTo>
                    <a:pt x="125" y="217"/>
                    <a:pt x="125" y="216"/>
                    <a:pt x="125" y="216"/>
                  </a:cubicBezTo>
                  <a:cubicBezTo>
                    <a:pt x="125" y="215"/>
                    <a:pt x="125" y="215"/>
                    <a:pt x="125" y="215"/>
                  </a:cubicBezTo>
                  <a:cubicBezTo>
                    <a:pt x="125" y="214"/>
                    <a:pt x="125" y="213"/>
                    <a:pt x="125" y="213"/>
                  </a:cubicBezTo>
                  <a:cubicBezTo>
                    <a:pt x="125" y="212"/>
                    <a:pt x="125" y="212"/>
                    <a:pt x="125" y="212"/>
                  </a:cubicBezTo>
                  <a:cubicBezTo>
                    <a:pt x="125" y="211"/>
                    <a:pt x="125" y="210"/>
                    <a:pt x="125" y="209"/>
                  </a:cubicBezTo>
                  <a:cubicBezTo>
                    <a:pt x="125" y="209"/>
                    <a:pt x="125" y="209"/>
                    <a:pt x="125" y="209"/>
                  </a:cubicBezTo>
                  <a:cubicBezTo>
                    <a:pt x="125" y="208"/>
                    <a:pt x="125" y="207"/>
                    <a:pt x="125" y="206"/>
                  </a:cubicBezTo>
                  <a:cubicBezTo>
                    <a:pt x="125" y="206"/>
                    <a:pt x="125" y="206"/>
                    <a:pt x="124" y="206"/>
                  </a:cubicBezTo>
                  <a:cubicBezTo>
                    <a:pt x="124" y="205"/>
                    <a:pt x="124" y="204"/>
                    <a:pt x="124" y="203"/>
                  </a:cubicBezTo>
                  <a:cubicBezTo>
                    <a:pt x="123" y="203"/>
                    <a:pt x="123" y="203"/>
                    <a:pt x="123" y="203"/>
                  </a:cubicBezTo>
                  <a:cubicBezTo>
                    <a:pt x="124" y="203"/>
                    <a:pt x="124" y="203"/>
                    <a:pt x="124" y="203"/>
                  </a:cubicBezTo>
                  <a:cubicBezTo>
                    <a:pt x="136" y="198"/>
                    <a:pt x="144" y="187"/>
                    <a:pt x="151" y="176"/>
                  </a:cubicBezTo>
                  <a:cubicBezTo>
                    <a:pt x="154" y="170"/>
                    <a:pt x="157" y="165"/>
                    <a:pt x="160" y="161"/>
                  </a:cubicBezTo>
                  <a:cubicBezTo>
                    <a:pt x="163" y="156"/>
                    <a:pt x="166" y="153"/>
                    <a:pt x="169" y="151"/>
                  </a:cubicBezTo>
                  <a:cubicBezTo>
                    <a:pt x="169" y="151"/>
                    <a:pt x="170" y="150"/>
                    <a:pt x="170" y="150"/>
                  </a:cubicBezTo>
                  <a:cubicBezTo>
                    <a:pt x="171" y="150"/>
                    <a:pt x="171" y="150"/>
                    <a:pt x="171" y="150"/>
                  </a:cubicBezTo>
                  <a:cubicBezTo>
                    <a:pt x="171" y="150"/>
                    <a:pt x="171" y="150"/>
                    <a:pt x="171" y="150"/>
                  </a:cubicBezTo>
                  <a:cubicBezTo>
                    <a:pt x="171" y="149"/>
                    <a:pt x="172" y="149"/>
                    <a:pt x="172" y="149"/>
                  </a:cubicBezTo>
                  <a:cubicBezTo>
                    <a:pt x="172" y="149"/>
                    <a:pt x="172" y="149"/>
                    <a:pt x="173" y="149"/>
                  </a:cubicBezTo>
                  <a:cubicBezTo>
                    <a:pt x="173" y="149"/>
                    <a:pt x="174" y="148"/>
                    <a:pt x="174" y="148"/>
                  </a:cubicBezTo>
                  <a:cubicBezTo>
                    <a:pt x="174" y="148"/>
                    <a:pt x="175" y="148"/>
                    <a:pt x="175" y="148"/>
                  </a:cubicBezTo>
                  <a:cubicBezTo>
                    <a:pt x="175" y="148"/>
                    <a:pt x="176" y="147"/>
                    <a:pt x="176" y="147"/>
                  </a:cubicBezTo>
                  <a:cubicBezTo>
                    <a:pt x="176" y="147"/>
                    <a:pt x="176" y="147"/>
                    <a:pt x="176" y="147"/>
                  </a:cubicBezTo>
                  <a:cubicBezTo>
                    <a:pt x="176" y="147"/>
                    <a:pt x="177" y="147"/>
                    <a:pt x="177" y="147"/>
                  </a:cubicBezTo>
                  <a:cubicBezTo>
                    <a:pt x="177" y="147"/>
                    <a:pt x="177" y="147"/>
                    <a:pt x="177" y="147"/>
                  </a:cubicBezTo>
                  <a:cubicBezTo>
                    <a:pt x="177" y="147"/>
                    <a:pt x="177" y="147"/>
                    <a:pt x="177" y="147"/>
                  </a:cubicBezTo>
                  <a:cubicBezTo>
                    <a:pt x="177" y="147"/>
                    <a:pt x="178" y="146"/>
                    <a:pt x="178" y="146"/>
                  </a:cubicBezTo>
                  <a:cubicBezTo>
                    <a:pt x="183" y="144"/>
                    <a:pt x="189" y="142"/>
                    <a:pt x="194" y="139"/>
                  </a:cubicBezTo>
                  <a:cubicBezTo>
                    <a:pt x="194" y="139"/>
                    <a:pt x="194" y="139"/>
                    <a:pt x="194" y="139"/>
                  </a:cubicBezTo>
                  <a:cubicBezTo>
                    <a:pt x="194" y="139"/>
                    <a:pt x="194" y="139"/>
                    <a:pt x="194" y="139"/>
                  </a:cubicBezTo>
                  <a:cubicBezTo>
                    <a:pt x="193" y="139"/>
                    <a:pt x="193" y="139"/>
                    <a:pt x="193" y="139"/>
                  </a:cubicBezTo>
                  <a:cubicBezTo>
                    <a:pt x="194" y="139"/>
                    <a:pt x="194" y="139"/>
                    <a:pt x="194" y="139"/>
                  </a:cubicBezTo>
                  <a:cubicBezTo>
                    <a:pt x="196" y="138"/>
                    <a:pt x="198" y="137"/>
                    <a:pt x="200" y="136"/>
                  </a:cubicBezTo>
                  <a:cubicBezTo>
                    <a:pt x="200" y="136"/>
                    <a:pt x="200" y="136"/>
                    <a:pt x="200" y="136"/>
                  </a:cubicBezTo>
                  <a:cubicBezTo>
                    <a:pt x="200" y="136"/>
                    <a:pt x="200" y="136"/>
                    <a:pt x="200" y="136"/>
                  </a:cubicBezTo>
                  <a:cubicBezTo>
                    <a:pt x="203" y="133"/>
                    <a:pt x="206" y="131"/>
                    <a:pt x="207" y="127"/>
                  </a:cubicBezTo>
                  <a:cubicBezTo>
                    <a:pt x="207" y="127"/>
                    <a:pt x="207" y="127"/>
                    <a:pt x="207" y="127"/>
                  </a:cubicBezTo>
                  <a:cubicBezTo>
                    <a:pt x="207" y="128"/>
                    <a:pt x="207" y="128"/>
                    <a:pt x="207" y="128"/>
                  </a:cubicBezTo>
                  <a:cubicBezTo>
                    <a:pt x="207" y="127"/>
                    <a:pt x="207" y="127"/>
                    <a:pt x="207" y="127"/>
                  </a:cubicBezTo>
                  <a:cubicBezTo>
                    <a:pt x="207" y="127"/>
                    <a:pt x="207" y="127"/>
                    <a:pt x="207" y="127"/>
                  </a:cubicBezTo>
                  <a:cubicBezTo>
                    <a:pt x="206" y="128"/>
                    <a:pt x="206" y="128"/>
                    <a:pt x="206" y="128"/>
                  </a:cubicBezTo>
                  <a:cubicBezTo>
                    <a:pt x="211" y="129"/>
                    <a:pt x="215" y="130"/>
                    <a:pt x="219" y="130"/>
                  </a:cubicBezTo>
                  <a:cubicBezTo>
                    <a:pt x="231" y="130"/>
                    <a:pt x="238" y="124"/>
                    <a:pt x="245" y="117"/>
                  </a:cubicBezTo>
                  <a:cubicBezTo>
                    <a:pt x="244" y="116"/>
                    <a:pt x="244" y="116"/>
                    <a:pt x="244" y="116"/>
                  </a:cubicBezTo>
                  <a:cubicBezTo>
                    <a:pt x="244" y="117"/>
                    <a:pt x="244" y="117"/>
                    <a:pt x="244" y="117"/>
                  </a:cubicBezTo>
                  <a:cubicBezTo>
                    <a:pt x="247" y="117"/>
                    <a:pt x="249" y="118"/>
                    <a:pt x="252" y="118"/>
                  </a:cubicBezTo>
                  <a:cubicBezTo>
                    <a:pt x="262" y="118"/>
                    <a:pt x="271" y="113"/>
                    <a:pt x="280" y="109"/>
                  </a:cubicBezTo>
                  <a:cubicBezTo>
                    <a:pt x="289" y="105"/>
                    <a:pt x="298" y="101"/>
                    <a:pt x="311" y="101"/>
                  </a:cubicBezTo>
                  <a:cubicBezTo>
                    <a:pt x="326" y="101"/>
                    <a:pt x="342" y="104"/>
                    <a:pt x="356" y="108"/>
                  </a:cubicBezTo>
                  <a:cubicBezTo>
                    <a:pt x="369" y="112"/>
                    <a:pt x="380" y="118"/>
                    <a:pt x="385" y="123"/>
                  </a:cubicBezTo>
                  <a:cubicBezTo>
                    <a:pt x="386" y="124"/>
                    <a:pt x="386" y="124"/>
                    <a:pt x="386" y="124"/>
                  </a:cubicBezTo>
                  <a:cubicBezTo>
                    <a:pt x="386" y="124"/>
                    <a:pt x="386" y="124"/>
                    <a:pt x="386" y="124"/>
                  </a:cubicBezTo>
                  <a:cubicBezTo>
                    <a:pt x="387" y="124"/>
                    <a:pt x="387" y="124"/>
                    <a:pt x="388" y="124"/>
                  </a:cubicBezTo>
                  <a:cubicBezTo>
                    <a:pt x="394" y="124"/>
                    <a:pt x="408" y="126"/>
                    <a:pt x="420" y="133"/>
                  </a:cubicBezTo>
                  <a:cubicBezTo>
                    <a:pt x="426" y="136"/>
                    <a:pt x="432" y="140"/>
                    <a:pt x="436" y="146"/>
                  </a:cubicBezTo>
                  <a:cubicBezTo>
                    <a:pt x="441" y="151"/>
                    <a:pt x="445" y="157"/>
                    <a:pt x="446" y="165"/>
                  </a:cubicBezTo>
                  <a:cubicBezTo>
                    <a:pt x="446" y="165"/>
                    <a:pt x="446" y="165"/>
                    <a:pt x="446" y="165"/>
                  </a:cubicBezTo>
                  <a:cubicBezTo>
                    <a:pt x="447" y="165"/>
                    <a:pt x="447" y="165"/>
                    <a:pt x="447" y="165"/>
                  </a:cubicBezTo>
                  <a:cubicBezTo>
                    <a:pt x="459" y="165"/>
                    <a:pt x="469" y="172"/>
                    <a:pt x="475" y="181"/>
                  </a:cubicBezTo>
                  <a:cubicBezTo>
                    <a:pt x="481" y="190"/>
                    <a:pt x="483" y="201"/>
                    <a:pt x="483" y="209"/>
                  </a:cubicBezTo>
                  <a:cubicBezTo>
                    <a:pt x="483" y="224"/>
                    <a:pt x="481" y="233"/>
                    <a:pt x="476" y="241"/>
                  </a:cubicBezTo>
                  <a:cubicBezTo>
                    <a:pt x="472" y="250"/>
                    <a:pt x="466" y="258"/>
                    <a:pt x="459" y="271"/>
                  </a:cubicBezTo>
                  <a:cubicBezTo>
                    <a:pt x="459" y="271"/>
                    <a:pt x="459" y="271"/>
                    <a:pt x="459" y="271"/>
                  </a:cubicBezTo>
                  <a:cubicBezTo>
                    <a:pt x="531" y="361"/>
                    <a:pt x="531" y="361"/>
                    <a:pt x="531" y="361"/>
                  </a:cubicBezTo>
                  <a:cubicBezTo>
                    <a:pt x="531" y="361"/>
                    <a:pt x="531" y="361"/>
                    <a:pt x="531" y="361"/>
                  </a:cubicBezTo>
                  <a:cubicBezTo>
                    <a:pt x="536" y="358"/>
                    <a:pt x="541" y="354"/>
                    <a:pt x="547" y="351"/>
                  </a:cubicBezTo>
                  <a:cubicBezTo>
                    <a:pt x="552" y="347"/>
                    <a:pt x="558" y="344"/>
                    <a:pt x="563" y="344"/>
                  </a:cubicBezTo>
                  <a:cubicBezTo>
                    <a:pt x="571" y="344"/>
                    <a:pt x="576" y="342"/>
                    <a:pt x="581" y="340"/>
                  </a:cubicBezTo>
                  <a:cubicBezTo>
                    <a:pt x="586" y="337"/>
                    <a:pt x="591" y="335"/>
                    <a:pt x="596" y="335"/>
                  </a:cubicBezTo>
                  <a:cubicBezTo>
                    <a:pt x="599" y="335"/>
                    <a:pt x="602" y="333"/>
                    <a:pt x="605" y="331"/>
                  </a:cubicBezTo>
                  <a:cubicBezTo>
                    <a:pt x="610" y="328"/>
                    <a:pt x="615" y="323"/>
                    <a:pt x="620" y="320"/>
                  </a:cubicBezTo>
                  <a:cubicBezTo>
                    <a:pt x="625" y="316"/>
                    <a:pt x="630" y="313"/>
                    <a:pt x="635" y="313"/>
                  </a:cubicBezTo>
                  <a:cubicBezTo>
                    <a:pt x="643" y="313"/>
                    <a:pt x="652" y="312"/>
                    <a:pt x="659" y="308"/>
                  </a:cubicBezTo>
                  <a:cubicBezTo>
                    <a:pt x="663" y="306"/>
                    <a:pt x="667" y="303"/>
                    <a:pt x="669" y="299"/>
                  </a:cubicBezTo>
                  <a:cubicBezTo>
                    <a:pt x="671" y="295"/>
                    <a:pt x="673" y="290"/>
                    <a:pt x="673" y="284"/>
                  </a:cubicBezTo>
                  <a:cubicBezTo>
                    <a:pt x="673" y="283"/>
                    <a:pt x="673" y="282"/>
                    <a:pt x="673" y="281"/>
                  </a:cubicBezTo>
                  <a:cubicBezTo>
                    <a:pt x="672" y="281"/>
                    <a:pt x="672" y="281"/>
                    <a:pt x="672" y="281"/>
                  </a:cubicBezTo>
                  <a:cubicBezTo>
                    <a:pt x="673" y="282"/>
                    <a:pt x="673" y="282"/>
                    <a:pt x="673" y="282"/>
                  </a:cubicBezTo>
                  <a:cubicBezTo>
                    <a:pt x="678" y="274"/>
                    <a:pt x="680" y="270"/>
                    <a:pt x="680" y="266"/>
                  </a:cubicBezTo>
                  <a:cubicBezTo>
                    <a:pt x="680" y="264"/>
                    <a:pt x="679" y="262"/>
                    <a:pt x="678" y="260"/>
                  </a:cubicBezTo>
                  <a:cubicBezTo>
                    <a:pt x="678" y="258"/>
                    <a:pt x="677" y="257"/>
                    <a:pt x="677" y="255"/>
                  </a:cubicBezTo>
                  <a:cubicBezTo>
                    <a:pt x="677" y="254"/>
                    <a:pt x="677" y="254"/>
                    <a:pt x="677" y="254"/>
                  </a:cubicBezTo>
                  <a:cubicBezTo>
                    <a:pt x="676" y="254"/>
                    <a:pt x="676" y="254"/>
                    <a:pt x="676" y="254"/>
                  </a:cubicBezTo>
                  <a:cubicBezTo>
                    <a:pt x="676" y="254"/>
                    <a:pt x="676" y="254"/>
                    <a:pt x="676" y="254"/>
                  </a:cubicBezTo>
                  <a:cubicBezTo>
                    <a:pt x="676" y="254"/>
                    <a:pt x="676" y="254"/>
                    <a:pt x="676" y="255"/>
                  </a:cubicBezTo>
                  <a:cubicBezTo>
                    <a:pt x="676" y="257"/>
                    <a:pt x="676" y="259"/>
                    <a:pt x="677" y="261"/>
                  </a:cubicBezTo>
                  <a:cubicBezTo>
                    <a:pt x="678" y="262"/>
                    <a:pt x="678" y="264"/>
                    <a:pt x="678" y="266"/>
                  </a:cubicBezTo>
                  <a:cubicBezTo>
                    <a:pt x="678" y="269"/>
                    <a:pt x="677" y="274"/>
                    <a:pt x="671" y="281"/>
                  </a:cubicBezTo>
                  <a:cubicBezTo>
                    <a:pt x="671" y="281"/>
                    <a:pt x="671" y="281"/>
                    <a:pt x="671" y="281"/>
                  </a:cubicBezTo>
                  <a:cubicBezTo>
                    <a:pt x="671" y="281"/>
                    <a:pt x="671" y="281"/>
                    <a:pt x="671" y="281"/>
                  </a:cubicBezTo>
                  <a:cubicBezTo>
                    <a:pt x="671" y="282"/>
                    <a:pt x="671" y="283"/>
                    <a:pt x="671" y="284"/>
                  </a:cubicBezTo>
                  <a:cubicBezTo>
                    <a:pt x="671" y="290"/>
                    <a:pt x="670" y="295"/>
                    <a:pt x="668" y="299"/>
                  </a:cubicBezTo>
                  <a:cubicBezTo>
                    <a:pt x="664" y="304"/>
                    <a:pt x="659" y="307"/>
                    <a:pt x="653" y="309"/>
                  </a:cubicBezTo>
                  <a:cubicBezTo>
                    <a:pt x="647" y="311"/>
                    <a:pt x="641" y="311"/>
                    <a:pt x="635" y="311"/>
                  </a:cubicBezTo>
                  <a:cubicBezTo>
                    <a:pt x="631" y="311"/>
                    <a:pt x="628" y="313"/>
                    <a:pt x="624" y="315"/>
                  </a:cubicBezTo>
                  <a:cubicBezTo>
                    <a:pt x="619" y="318"/>
                    <a:pt x="614" y="323"/>
                    <a:pt x="609" y="327"/>
                  </a:cubicBezTo>
                  <a:cubicBezTo>
                    <a:pt x="607" y="329"/>
                    <a:pt x="604" y="330"/>
                    <a:pt x="602" y="332"/>
                  </a:cubicBezTo>
                  <a:cubicBezTo>
                    <a:pt x="600" y="333"/>
                    <a:pt x="598" y="334"/>
                    <a:pt x="596" y="334"/>
                  </a:cubicBezTo>
                  <a:cubicBezTo>
                    <a:pt x="590" y="334"/>
                    <a:pt x="586" y="336"/>
                    <a:pt x="581" y="338"/>
                  </a:cubicBezTo>
                  <a:cubicBezTo>
                    <a:pt x="576" y="341"/>
                    <a:pt x="570" y="343"/>
                    <a:pt x="563" y="343"/>
                  </a:cubicBezTo>
                  <a:cubicBezTo>
                    <a:pt x="557" y="343"/>
                    <a:pt x="552" y="346"/>
                    <a:pt x="546" y="349"/>
                  </a:cubicBezTo>
                  <a:cubicBezTo>
                    <a:pt x="541" y="353"/>
                    <a:pt x="535" y="357"/>
                    <a:pt x="531" y="359"/>
                  </a:cubicBezTo>
                  <a:cubicBezTo>
                    <a:pt x="531" y="360"/>
                    <a:pt x="531" y="360"/>
                    <a:pt x="531" y="360"/>
                  </a:cubicBezTo>
                  <a:cubicBezTo>
                    <a:pt x="532" y="360"/>
                    <a:pt x="532" y="360"/>
                    <a:pt x="532" y="360"/>
                  </a:cubicBezTo>
                  <a:cubicBezTo>
                    <a:pt x="461" y="270"/>
                    <a:pt x="461" y="270"/>
                    <a:pt x="461" y="270"/>
                  </a:cubicBezTo>
                  <a:cubicBezTo>
                    <a:pt x="460" y="271"/>
                    <a:pt x="460" y="271"/>
                    <a:pt x="460" y="271"/>
                  </a:cubicBezTo>
                  <a:cubicBezTo>
                    <a:pt x="461" y="271"/>
                    <a:pt x="461" y="271"/>
                    <a:pt x="461" y="271"/>
                  </a:cubicBezTo>
                  <a:cubicBezTo>
                    <a:pt x="467" y="259"/>
                    <a:pt x="473" y="250"/>
                    <a:pt x="477" y="242"/>
                  </a:cubicBezTo>
                  <a:cubicBezTo>
                    <a:pt x="482" y="233"/>
                    <a:pt x="485" y="224"/>
                    <a:pt x="485" y="209"/>
                  </a:cubicBezTo>
                  <a:cubicBezTo>
                    <a:pt x="485" y="201"/>
                    <a:pt x="482" y="189"/>
                    <a:pt x="476" y="180"/>
                  </a:cubicBezTo>
                  <a:cubicBezTo>
                    <a:pt x="469" y="171"/>
                    <a:pt x="460" y="164"/>
                    <a:pt x="447" y="164"/>
                  </a:cubicBezTo>
                  <a:cubicBezTo>
                    <a:pt x="447" y="165"/>
                    <a:pt x="447" y="165"/>
                    <a:pt x="447" y="165"/>
                  </a:cubicBezTo>
                  <a:cubicBezTo>
                    <a:pt x="447" y="165"/>
                    <a:pt x="447" y="165"/>
                    <a:pt x="447" y="165"/>
                  </a:cubicBezTo>
                  <a:cubicBezTo>
                    <a:pt x="446" y="157"/>
                    <a:pt x="442" y="150"/>
                    <a:pt x="437" y="145"/>
                  </a:cubicBezTo>
                  <a:cubicBezTo>
                    <a:pt x="430" y="137"/>
                    <a:pt x="420" y="131"/>
                    <a:pt x="411" y="127"/>
                  </a:cubicBezTo>
                  <a:cubicBezTo>
                    <a:pt x="402" y="124"/>
                    <a:pt x="393" y="122"/>
                    <a:pt x="388" y="122"/>
                  </a:cubicBezTo>
                  <a:cubicBezTo>
                    <a:pt x="387" y="122"/>
                    <a:pt x="386" y="122"/>
                    <a:pt x="386" y="122"/>
                  </a:cubicBezTo>
                  <a:cubicBezTo>
                    <a:pt x="386" y="123"/>
                    <a:pt x="386" y="123"/>
                    <a:pt x="386" y="123"/>
                  </a:cubicBezTo>
                  <a:cubicBezTo>
                    <a:pt x="386" y="122"/>
                    <a:pt x="386" y="122"/>
                    <a:pt x="386" y="122"/>
                  </a:cubicBezTo>
                  <a:cubicBezTo>
                    <a:pt x="381" y="117"/>
                    <a:pt x="370" y="111"/>
                    <a:pt x="356" y="107"/>
                  </a:cubicBezTo>
                  <a:cubicBezTo>
                    <a:pt x="342" y="103"/>
                    <a:pt x="326" y="100"/>
                    <a:pt x="311" y="100"/>
                  </a:cubicBezTo>
                  <a:cubicBezTo>
                    <a:pt x="298" y="100"/>
                    <a:pt x="288" y="104"/>
                    <a:pt x="279" y="108"/>
                  </a:cubicBezTo>
                  <a:cubicBezTo>
                    <a:pt x="270" y="112"/>
                    <a:pt x="262" y="116"/>
                    <a:pt x="252" y="116"/>
                  </a:cubicBezTo>
                  <a:cubicBezTo>
                    <a:pt x="249" y="116"/>
                    <a:pt x="247" y="116"/>
                    <a:pt x="244" y="116"/>
                  </a:cubicBezTo>
                  <a:cubicBezTo>
                    <a:pt x="244" y="116"/>
                    <a:pt x="244" y="116"/>
                    <a:pt x="244" y="116"/>
                  </a:cubicBezTo>
                  <a:cubicBezTo>
                    <a:pt x="244" y="116"/>
                    <a:pt x="244" y="116"/>
                    <a:pt x="244" y="116"/>
                  </a:cubicBezTo>
                  <a:cubicBezTo>
                    <a:pt x="238" y="123"/>
                    <a:pt x="230" y="128"/>
                    <a:pt x="219" y="128"/>
                  </a:cubicBezTo>
                  <a:cubicBezTo>
                    <a:pt x="215" y="128"/>
                    <a:pt x="211" y="128"/>
                    <a:pt x="207" y="126"/>
                  </a:cubicBezTo>
                  <a:cubicBezTo>
                    <a:pt x="206" y="126"/>
                    <a:pt x="206" y="126"/>
                    <a:pt x="206" y="126"/>
                  </a:cubicBezTo>
                  <a:cubicBezTo>
                    <a:pt x="206" y="127"/>
                    <a:pt x="206" y="127"/>
                    <a:pt x="206" y="127"/>
                  </a:cubicBezTo>
                  <a:cubicBezTo>
                    <a:pt x="206" y="127"/>
                    <a:pt x="206" y="127"/>
                    <a:pt x="206" y="127"/>
                  </a:cubicBezTo>
                  <a:cubicBezTo>
                    <a:pt x="206" y="127"/>
                    <a:pt x="206" y="127"/>
                    <a:pt x="206" y="127"/>
                  </a:cubicBezTo>
                  <a:cubicBezTo>
                    <a:pt x="205" y="130"/>
                    <a:pt x="202" y="132"/>
                    <a:pt x="199" y="135"/>
                  </a:cubicBezTo>
                  <a:cubicBezTo>
                    <a:pt x="199" y="135"/>
                    <a:pt x="199" y="135"/>
                    <a:pt x="199" y="135"/>
                  </a:cubicBezTo>
                  <a:cubicBezTo>
                    <a:pt x="199" y="135"/>
                    <a:pt x="199" y="135"/>
                    <a:pt x="199" y="135"/>
                  </a:cubicBezTo>
                  <a:cubicBezTo>
                    <a:pt x="197" y="136"/>
                    <a:pt x="195" y="137"/>
                    <a:pt x="193" y="138"/>
                  </a:cubicBezTo>
                  <a:cubicBezTo>
                    <a:pt x="193" y="138"/>
                    <a:pt x="193" y="138"/>
                    <a:pt x="193" y="138"/>
                  </a:cubicBezTo>
                  <a:cubicBezTo>
                    <a:pt x="193" y="138"/>
                    <a:pt x="193" y="138"/>
                    <a:pt x="193" y="138"/>
                  </a:cubicBezTo>
                  <a:cubicBezTo>
                    <a:pt x="193" y="139"/>
                    <a:pt x="193" y="139"/>
                    <a:pt x="193" y="139"/>
                  </a:cubicBezTo>
                  <a:cubicBezTo>
                    <a:pt x="193" y="138"/>
                    <a:pt x="193" y="138"/>
                    <a:pt x="193" y="138"/>
                  </a:cubicBezTo>
                  <a:cubicBezTo>
                    <a:pt x="188" y="141"/>
                    <a:pt x="183" y="143"/>
                    <a:pt x="177" y="145"/>
                  </a:cubicBezTo>
                  <a:cubicBezTo>
                    <a:pt x="177" y="145"/>
                    <a:pt x="177" y="145"/>
                    <a:pt x="176" y="146"/>
                  </a:cubicBezTo>
                  <a:cubicBezTo>
                    <a:pt x="176" y="146"/>
                    <a:pt x="176" y="146"/>
                    <a:pt x="176" y="146"/>
                  </a:cubicBezTo>
                  <a:cubicBezTo>
                    <a:pt x="176" y="146"/>
                    <a:pt x="176" y="146"/>
                    <a:pt x="175" y="146"/>
                  </a:cubicBezTo>
                  <a:cubicBezTo>
                    <a:pt x="175" y="146"/>
                    <a:pt x="175" y="146"/>
                    <a:pt x="175" y="146"/>
                  </a:cubicBezTo>
                  <a:cubicBezTo>
                    <a:pt x="175" y="146"/>
                    <a:pt x="175" y="146"/>
                    <a:pt x="175" y="146"/>
                  </a:cubicBezTo>
                  <a:cubicBezTo>
                    <a:pt x="175" y="146"/>
                    <a:pt x="175" y="146"/>
                    <a:pt x="174" y="147"/>
                  </a:cubicBezTo>
                  <a:cubicBezTo>
                    <a:pt x="174" y="147"/>
                    <a:pt x="174" y="147"/>
                    <a:pt x="174" y="147"/>
                  </a:cubicBezTo>
                  <a:cubicBezTo>
                    <a:pt x="173" y="147"/>
                    <a:pt x="173" y="147"/>
                    <a:pt x="172" y="148"/>
                  </a:cubicBezTo>
                  <a:cubicBezTo>
                    <a:pt x="172" y="148"/>
                    <a:pt x="172" y="148"/>
                    <a:pt x="171" y="148"/>
                  </a:cubicBezTo>
                  <a:cubicBezTo>
                    <a:pt x="171" y="148"/>
                    <a:pt x="171" y="148"/>
                    <a:pt x="170" y="149"/>
                  </a:cubicBezTo>
                  <a:cubicBezTo>
                    <a:pt x="170" y="149"/>
                    <a:pt x="170" y="149"/>
                    <a:pt x="170" y="149"/>
                  </a:cubicBezTo>
                  <a:cubicBezTo>
                    <a:pt x="170" y="149"/>
                    <a:pt x="170" y="149"/>
                    <a:pt x="170" y="149"/>
                  </a:cubicBezTo>
                  <a:cubicBezTo>
                    <a:pt x="169" y="149"/>
                    <a:pt x="169" y="149"/>
                    <a:pt x="168" y="150"/>
                  </a:cubicBezTo>
                  <a:cubicBezTo>
                    <a:pt x="165" y="152"/>
                    <a:pt x="162" y="155"/>
                    <a:pt x="159" y="160"/>
                  </a:cubicBezTo>
                  <a:cubicBezTo>
                    <a:pt x="155" y="167"/>
                    <a:pt x="150" y="175"/>
                    <a:pt x="145" y="183"/>
                  </a:cubicBezTo>
                  <a:cubicBezTo>
                    <a:pt x="139" y="191"/>
                    <a:pt x="132" y="198"/>
                    <a:pt x="123" y="202"/>
                  </a:cubicBezTo>
                  <a:cubicBezTo>
                    <a:pt x="123" y="202"/>
                    <a:pt x="123" y="202"/>
                    <a:pt x="123" y="202"/>
                  </a:cubicBezTo>
                  <a:cubicBezTo>
                    <a:pt x="123" y="203"/>
                    <a:pt x="123" y="203"/>
                    <a:pt x="123" y="203"/>
                  </a:cubicBezTo>
                  <a:cubicBezTo>
                    <a:pt x="123" y="204"/>
                    <a:pt x="123" y="205"/>
                    <a:pt x="123" y="206"/>
                  </a:cubicBezTo>
                  <a:cubicBezTo>
                    <a:pt x="123" y="206"/>
                    <a:pt x="123" y="206"/>
                    <a:pt x="123" y="207"/>
                  </a:cubicBezTo>
                  <a:cubicBezTo>
                    <a:pt x="123" y="207"/>
                    <a:pt x="123" y="208"/>
                    <a:pt x="123" y="209"/>
                  </a:cubicBezTo>
                  <a:cubicBezTo>
                    <a:pt x="123" y="209"/>
                    <a:pt x="123" y="209"/>
                    <a:pt x="124" y="209"/>
                  </a:cubicBezTo>
                  <a:cubicBezTo>
                    <a:pt x="124" y="210"/>
                    <a:pt x="124" y="211"/>
                    <a:pt x="124" y="212"/>
                  </a:cubicBezTo>
                  <a:cubicBezTo>
                    <a:pt x="124" y="212"/>
                    <a:pt x="124" y="212"/>
                    <a:pt x="124" y="213"/>
                  </a:cubicBezTo>
                  <a:cubicBezTo>
                    <a:pt x="124" y="213"/>
                    <a:pt x="124" y="214"/>
                    <a:pt x="124" y="215"/>
                  </a:cubicBezTo>
                  <a:cubicBezTo>
                    <a:pt x="123" y="215"/>
                    <a:pt x="123" y="215"/>
                    <a:pt x="123" y="216"/>
                  </a:cubicBezTo>
                  <a:cubicBezTo>
                    <a:pt x="123" y="216"/>
                    <a:pt x="123" y="217"/>
                    <a:pt x="123" y="217"/>
                  </a:cubicBezTo>
                  <a:cubicBezTo>
                    <a:pt x="123" y="217"/>
                    <a:pt x="123" y="218"/>
                    <a:pt x="123" y="218"/>
                  </a:cubicBezTo>
                  <a:cubicBezTo>
                    <a:pt x="123" y="219"/>
                    <a:pt x="123" y="219"/>
                    <a:pt x="123" y="220"/>
                  </a:cubicBezTo>
                  <a:cubicBezTo>
                    <a:pt x="123" y="220"/>
                    <a:pt x="123" y="221"/>
                    <a:pt x="123" y="221"/>
                  </a:cubicBezTo>
                  <a:cubicBezTo>
                    <a:pt x="123" y="222"/>
                    <a:pt x="122" y="222"/>
                    <a:pt x="122" y="222"/>
                  </a:cubicBezTo>
                  <a:cubicBezTo>
                    <a:pt x="122" y="223"/>
                    <a:pt x="122" y="223"/>
                    <a:pt x="122" y="223"/>
                  </a:cubicBezTo>
                  <a:cubicBezTo>
                    <a:pt x="122" y="224"/>
                    <a:pt x="122" y="224"/>
                    <a:pt x="122" y="224"/>
                  </a:cubicBezTo>
                  <a:cubicBezTo>
                    <a:pt x="122" y="225"/>
                    <a:pt x="121" y="226"/>
                    <a:pt x="121" y="227"/>
                  </a:cubicBezTo>
                  <a:cubicBezTo>
                    <a:pt x="121" y="227"/>
                    <a:pt x="121" y="227"/>
                    <a:pt x="121" y="227"/>
                  </a:cubicBezTo>
                  <a:cubicBezTo>
                    <a:pt x="121" y="227"/>
                    <a:pt x="121" y="227"/>
                    <a:pt x="121" y="227"/>
                  </a:cubicBezTo>
                  <a:cubicBezTo>
                    <a:pt x="121" y="227"/>
                    <a:pt x="121" y="227"/>
                    <a:pt x="121" y="227"/>
                  </a:cubicBezTo>
                  <a:cubicBezTo>
                    <a:pt x="121" y="227"/>
                    <a:pt x="121" y="227"/>
                    <a:pt x="121" y="227"/>
                  </a:cubicBezTo>
                  <a:cubicBezTo>
                    <a:pt x="121" y="228"/>
                    <a:pt x="120" y="228"/>
                    <a:pt x="120" y="229"/>
                  </a:cubicBezTo>
                  <a:cubicBezTo>
                    <a:pt x="120" y="229"/>
                    <a:pt x="120" y="229"/>
                    <a:pt x="120" y="229"/>
                  </a:cubicBezTo>
                  <a:cubicBezTo>
                    <a:pt x="120" y="229"/>
                    <a:pt x="120" y="229"/>
                    <a:pt x="120" y="229"/>
                  </a:cubicBezTo>
                  <a:cubicBezTo>
                    <a:pt x="117" y="236"/>
                    <a:pt x="112" y="241"/>
                    <a:pt x="108" y="245"/>
                  </a:cubicBezTo>
                  <a:cubicBezTo>
                    <a:pt x="108" y="245"/>
                    <a:pt x="108" y="245"/>
                    <a:pt x="108" y="245"/>
                  </a:cubicBezTo>
                  <a:cubicBezTo>
                    <a:pt x="108" y="246"/>
                    <a:pt x="108" y="246"/>
                    <a:pt x="108" y="246"/>
                  </a:cubicBezTo>
                  <a:cubicBezTo>
                    <a:pt x="108" y="270"/>
                    <a:pt x="119" y="287"/>
                    <a:pt x="133" y="297"/>
                  </a:cubicBezTo>
                  <a:cubicBezTo>
                    <a:pt x="148" y="308"/>
                    <a:pt x="165" y="313"/>
                    <a:pt x="178" y="313"/>
                  </a:cubicBezTo>
                  <a:cubicBezTo>
                    <a:pt x="195" y="313"/>
                    <a:pt x="205" y="309"/>
                    <a:pt x="212" y="305"/>
                  </a:cubicBezTo>
                  <a:cubicBezTo>
                    <a:pt x="216" y="303"/>
                    <a:pt x="220" y="301"/>
                    <a:pt x="223" y="300"/>
                  </a:cubicBezTo>
                  <a:cubicBezTo>
                    <a:pt x="226" y="298"/>
                    <a:pt x="230" y="298"/>
                    <a:pt x="233" y="298"/>
                  </a:cubicBezTo>
                  <a:cubicBezTo>
                    <a:pt x="237" y="298"/>
                    <a:pt x="241" y="298"/>
                    <a:pt x="243" y="300"/>
                  </a:cubicBezTo>
                  <a:cubicBezTo>
                    <a:pt x="247" y="302"/>
                    <a:pt x="250" y="306"/>
                    <a:pt x="252" y="311"/>
                  </a:cubicBezTo>
                  <a:cubicBezTo>
                    <a:pt x="254" y="315"/>
                    <a:pt x="254" y="320"/>
                    <a:pt x="254" y="325"/>
                  </a:cubicBezTo>
                  <a:cubicBezTo>
                    <a:pt x="254" y="332"/>
                    <a:pt x="251" y="340"/>
                    <a:pt x="247" y="348"/>
                  </a:cubicBezTo>
                  <a:cubicBezTo>
                    <a:pt x="240" y="359"/>
                    <a:pt x="229" y="370"/>
                    <a:pt x="219" y="379"/>
                  </a:cubicBezTo>
                  <a:cubicBezTo>
                    <a:pt x="214" y="383"/>
                    <a:pt x="209" y="387"/>
                    <a:pt x="205" y="390"/>
                  </a:cubicBezTo>
                  <a:cubicBezTo>
                    <a:pt x="201" y="392"/>
                    <a:pt x="197" y="394"/>
                    <a:pt x="195" y="395"/>
                  </a:cubicBezTo>
                  <a:cubicBezTo>
                    <a:pt x="191" y="396"/>
                    <a:pt x="186" y="397"/>
                    <a:pt x="182" y="397"/>
                  </a:cubicBezTo>
                  <a:cubicBezTo>
                    <a:pt x="173" y="397"/>
                    <a:pt x="168" y="396"/>
                    <a:pt x="164" y="394"/>
                  </a:cubicBezTo>
                  <a:cubicBezTo>
                    <a:pt x="162" y="393"/>
                    <a:pt x="160" y="393"/>
                    <a:pt x="158" y="392"/>
                  </a:cubicBezTo>
                  <a:cubicBezTo>
                    <a:pt x="157" y="391"/>
                    <a:pt x="155" y="391"/>
                    <a:pt x="154" y="391"/>
                  </a:cubicBezTo>
                  <a:cubicBezTo>
                    <a:pt x="152" y="391"/>
                    <a:pt x="150" y="392"/>
                    <a:pt x="148" y="393"/>
                  </a:cubicBezTo>
                  <a:cubicBezTo>
                    <a:pt x="141" y="396"/>
                    <a:pt x="129" y="402"/>
                    <a:pt x="110" y="402"/>
                  </a:cubicBezTo>
                  <a:cubicBezTo>
                    <a:pt x="108" y="402"/>
                    <a:pt x="105" y="402"/>
                    <a:pt x="103" y="401"/>
                  </a:cubicBezTo>
                  <a:cubicBezTo>
                    <a:pt x="80" y="399"/>
                    <a:pt x="55" y="383"/>
                    <a:pt x="35" y="359"/>
                  </a:cubicBezTo>
                  <a:cubicBezTo>
                    <a:pt x="16" y="336"/>
                    <a:pt x="2" y="306"/>
                    <a:pt x="2" y="277"/>
                  </a:cubicBezTo>
                  <a:cubicBezTo>
                    <a:pt x="2" y="270"/>
                    <a:pt x="4" y="262"/>
                    <a:pt x="6" y="253"/>
                  </a:cubicBezTo>
                  <a:cubicBezTo>
                    <a:pt x="8" y="245"/>
                    <a:pt x="10" y="236"/>
                    <a:pt x="10" y="226"/>
                  </a:cubicBezTo>
                  <a:cubicBezTo>
                    <a:pt x="10" y="222"/>
                    <a:pt x="10" y="218"/>
                    <a:pt x="9" y="214"/>
                  </a:cubicBezTo>
                  <a:cubicBezTo>
                    <a:pt x="8" y="209"/>
                    <a:pt x="7" y="204"/>
                    <a:pt x="7" y="200"/>
                  </a:cubicBezTo>
                  <a:cubicBezTo>
                    <a:pt x="7" y="187"/>
                    <a:pt x="12" y="177"/>
                    <a:pt x="18" y="170"/>
                  </a:cubicBezTo>
                  <a:cubicBezTo>
                    <a:pt x="24" y="163"/>
                    <a:pt x="31" y="158"/>
                    <a:pt x="38" y="155"/>
                  </a:cubicBezTo>
                  <a:cubicBezTo>
                    <a:pt x="39" y="155"/>
                    <a:pt x="39" y="155"/>
                    <a:pt x="39" y="155"/>
                  </a:cubicBezTo>
                  <a:cubicBezTo>
                    <a:pt x="39" y="155"/>
                    <a:pt x="39" y="155"/>
                    <a:pt x="39" y="155"/>
                  </a:cubicBezTo>
                  <a:cubicBezTo>
                    <a:pt x="41" y="135"/>
                    <a:pt x="49" y="121"/>
                    <a:pt x="58" y="111"/>
                  </a:cubicBezTo>
                  <a:cubicBezTo>
                    <a:pt x="68" y="101"/>
                    <a:pt x="78" y="95"/>
                    <a:pt x="84" y="92"/>
                  </a:cubicBezTo>
                  <a:cubicBezTo>
                    <a:pt x="87" y="91"/>
                    <a:pt x="90" y="88"/>
                    <a:pt x="93" y="84"/>
                  </a:cubicBezTo>
                  <a:cubicBezTo>
                    <a:pt x="98" y="79"/>
                    <a:pt x="102" y="72"/>
                    <a:pt x="107" y="66"/>
                  </a:cubicBezTo>
                  <a:cubicBezTo>
                    <a:pt x="112" y="60"/>
                    <a:pt x="118" y="55"/>
                    <a:pt x="124" y="53"/>
                  </a:cubicBezTo>
                  <a:cubicBezTo>
                    <a:pt x="133" y="51"/>
                    <a:pt x="140" y="49"/>
                    <a:pt x="148" y="46"/>
                  </a:cubicBezTo>
                  <a:cubicBezTo>
                    <a:pt x="156" y="42"/>
                    <a:pt x="165" y="37"/>
                    <a:pt x="178" y="27"/>
                  </a:cubicBezTo>
                  <a:cubicBezTo>
                    <a:pt x="198" y="11"/>
                    <a:pt x="224" y="9"/>
                    <a:pt x="232" y="9"/>
                  </a:cubicBezTo>
                  <a:cubicBezTo>
                    <a:pt x="233" y="9"/>
                    <a:pt x="234" y="9"/>
                    <a:pt x="234" y="9"/>
                  </a:cubicBezTo>
                  <a:cubicBezTo>
                    <a:pt x="235" y="9"/>
                    <a:pt x="235" y="9"/>
                    <a:pt x="235" y="9"/>
                  </a:cubicBezTo>
                  <a:cubicBezTo>
                    <a:pt x="235" y="9"/>
                    <a:pt x="235" y="9"/>
                    <a:pt x="235" y="9"/>
                  </a:cubicBezTo>
                  <a:cubicBezTo>
                    <a:pt x="236" y="9"/>
                    <a:pt x="236" y="9"/>
                    <a:pt x="236" y="9"/>
                  </a:cubicBezTo>
                  <a:cubicBezTo>
                    <a:pt x="236" y="9"/>
                    <a:pt x="236" y="9"/>
                    <a:pt x="236" y="9"/>
                  </a:cubicBezTo>
                  <a:cubicBezTo>
                    <a:pt x="236" y="9"/>
                    <a:pt x="242" y="3"/>
                    <a:pt x="256" y="3"/>
                  </a:cubicBezTo>
                  <a:cubicBezTo>
                    <a:pt x="264" y="3"/>
                    <a:pt x="269" y="4"/>
                    <a:pt x="273" y="5"/>
                  </a:cubicBezTo>
                  <a:cubicBezTo>
                    <a:pt x="274" y="5"/>
                    <a:pt x="276" y="6"/>
                    <a:pt x="276" y="6"/>
                  </a:cubicBezTo>
                  <a:cubicBezTo>
                    <a:pt x="277" y="6"/>
                    <a:pt x="277" y="6"/>
                    <a:pt x="277" y="6"/>
                  </a:cubicBezTo>
                  <a:cubicBezTo>
                    <a:pt x="278" y="7"/>
                    <a:pt x="278" y="7"/>
                    <a:pt x="278" y="7"/>
                  </a:cubicBezTo>
                  <a:cubicBezTo>
                    <a:pt x="278" y="7"/>
                    <a:pt x="278" y="7"/>
                    <a:pt x="278" y="7"/>
                  </a:cubicBezTo>
                  <a:cubicBezTo>
                    <a:pt x="278" y="7"/>
                    <a:pt x="278" y="7"/>
                    <a:pt x="278" y="7"/>
                  </a:cubicBezTo>
                  <a:cubicBezTo>
                    <a:pt x="278" y="7"/>
                    <a:pt x="278" y="7"/>
                    <a:pt x="278" y="7"/>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84" y="2"/>
                    <a:pt x="302" y="2"/>
                  </a:cubicBezTo>
                  <a:cubicBezTo>
                    <a:pt x="311" y="2"/>
                    <a:pt x="318" y="4"/>
                    <a:pt x="324" y="6"/>
                  </a:cubicBezTo>
                  <a:cubicBezTo>
                    <a:pt x="326" y="7"/>
                    <a:pt x="328" y="8"/>
                    <a:pt x="330" y="8"/>
                  </a:cubicBezTo>
                  <a:cubicBezTo>
                    <a:pt x="330" y="9"/>
                    <a:pt x="331" y="9"/>
                    <a:pt x="331" y="9"/>
                  </a:cubicBezTo>
                  <a:cubicBezTo>
                    <a:pt x="332" y="9"/>
                    <a:pt x="332" y="9"/>
                    <a:pt x="332" y="9"/>
                  </a:cubicBezTo>
                  <a:cubicBezTo>
                    <a:pt x="332" y="9"/>
                    <a:pt x="332" y="9"/>
                    <a:pt x="332" y="9"/>
                  </a:cubicBezTo>
                  <a:cubicBezTo>
                    <a:pt x="332" y="10"/>
                    <a:pt x="332" y="10"/>
                    <a:pt x="332" y="10"/>
                  </a:cubicBezTo>
                  <a:cubicBezTo>
                    <a:pt x="333" y="10"/>
                    <a:pt x="333" y="10"/>
                    <a:pt x="333" y="10"/>
                  </a:cubicBezTo>
                  <a:cubicBezTo>
                    <a:pt x="333" y="10"/>
                    <a:pt x="333" y="10"/>
                    <a:pt x="333" y="10"/>
                  </a:cubicBezTo>
                  <a:cubicBezTo>
                    <a:pt x="333" y="9"/>
                    <a:pt x="341" y="7"/>
                    <a:pt x="358" y="7"/>
                  </a:cubicBezTo>
                  <a:cubicBezTo>
                    <a:pt x="367" y="7"/>
                    <a:pt x="375" y="9"/>
                    <a:pt x="381" y="11"/>
                  </a:cubicBezTo>
                  <a:cubicBezTo>
                    <a:pt x="383" y="12"/>
                    <a:pt x="386" y="13"/>
                    <a:pt x="387" y="14"/>
                  </a:cubicBezTo>
                  <a:cubicBezTo>
                    <a:pt x="388" y="14"/>
                    <a:pt x="389" y="14"/>
                    <a:pt x="389" y="14"/>
                  </a:cubicBezTo>
                  <a:cubicBezTo>
                    <a:pt x="389" y="15"/>
                    <a:pt x="390" y="15"/>
                    <a:pt x="390" y="15"/>
                  </a:cubicBezTo>
                  <a:cubicBezTo>
                    <a:pt x="390" y="15"/>
                    <a:pt x="390" y="15"/>
                    <a:pt x="390" y="15"/>
                  </a:cubicBezTo>
                  <a:cubicBezTo>
                    <a:pt x="390" y="15"/>
                    <a:pt x="390" y="15"/>
                    <a:pt x="390" y="15"/>
                  </a:cubicBezTo>
                  <a:cubicBezTo>
                    <a:pt x="391" y="15"/>
                    <a:pt x="391" y="15"/>
                    <a:pt x="391" y="15"/>
                  </a:cubicBezTo>
                  <a:cubicBezTo>
                    <a:pt x="391" y="15"/>
                    <a:pt x="391" y="15"/>
                    <a:pt x="391" y="15"/>
                  </a:cubicBezTo>
                  <a:cubicBezTo>
                    <a:pt x="392" y="14"/>
                    <a:pt x="403" y="7"/>
                    <a:pt x="418" y="7"/>
                  </a:cubicBezTo>
                  <a:cubicBezTo>
                    <a:pt x="435" y="7"/>
                    <a:pt x="452" y="12"/>
                    <a:pt x="465" y="26"/>
                  </a:cubicBezTo>
                  <a:cubicBezTo>
                    <a:pt x="465" y="26"/>
                    <a:pt x="465" y="26"/>
                    <a:pt x="465" y="26"/>
                  </a:cubicBezTo>
                  <a:cubicBezTo>
                    <a:pt x="465" y="26"/>
                    <a:pt x="465" y="26"/>
                    <a:pt x="465" y="26"/>
                  </a:cubicBezTo>
                  <a:cubicBezTo>
                    <a:pt x="466" y="26"/>
                    <a:pt x="466" y="26"/>
                    <a:pt x="467" y="26"/>
                  </a:cubicBezTo>
                  <a:cubicBezTo>
                    <a:pt x="475" y="26"/>
                    <a:pt x="482" y="29"/>
                    <a:pt x="488" y="32"/>
                  </a:cubicBezTo>
                  <a:cubicBezTo>
                    <a:pt x="494" y="35"/>
                    <a:pt x="498" y="39"/>
                    <a:pt x="501" y="41"/>
                  </a:cubicBezTo>
                  <a:cubicBezTo>
                    <a:pt x="502" y="42"/>
                    <a:pt x="505" y="43"/>
                    <a:pt x="508" y="43"/>
                  </a:cubicBezTo>
                  <a:cubicBezTo>
                    <a:pt x="512" y="44"/>
                    <a:pt x="518" y="44"/>
                    <a:pt x="523" y="46"/>
                  </a:cubicBezTo>
                  <a:cubicBezTo>
                    <a:pt x="529" y="48"/>
                    <a:pt x="535" y="51"/>
                    <a:pt x="539" y="56"/>
                  </a:cubicBezTo>
                  <a:cubicBezTo>
                    <a:pt x="546" y="64"/>
                    <a:pt x="555" y="67"/>
                    <a:pt x="563" y="72"/>
                  </a:cubicBezTo>
                  <a:cubicBezTo>
                    <a:pt x="571" y="76"/>
                    <a:pt x="578" y="82"/>
                    <a:pt x="581" y="93"/>
                  </a:cubicBezTo>
                  <a:cubicBezTo>
                    <a:pt x="581" y="94"/>
                    <a:pt x="581" y="94"/>
                    <a:pt x="581" y="94"/>
                  </a:cubicBezTo>
                  <a:cubicBezTo>
                    <a:pt x="582" y="94"/>
                    <a:pt x="582" y="94"/>
                    <a:pt x="582" y="94"/>
                  </a:cubicBezTo>
                  <a:cubicBezTo>
                    <a:pt x="583" y="94"/>
                    <a:pt x="584" y="94"/>
                    <a:pt x="585" y="94"/>
                  </a:cubicBezTo>
                  <a:cubicBezTo>
                    <a:pt x="593" y="94"/>
                    <a:pt x="603" y="97"/>
                    <a:pt x="610" y="104"/>
                  </a:cubicBezTo>
                  <a:cubicBezTo>
                    <a:pt x="618" y="110"/>
                    <a:pt x="623" y="120"/>
                    <a:pt x="625" y="134"/>
                  </a:cubicBezTo>
                  <a:cubicBezTo>
                    <a:pt x="625" y="134"/>
                    <a:pt x="625" y="134"/>
                    <a:pt x="625" y="134"/>
                  </a:cubicBezTo>
                  <a:cubicBezTo>
                    <a:pt x="625" y="134"/>
                    <a:pt x="625" y="134"/>
                    <a:pt x="625" y="134"/>
                  </a:cubicBezTo>
                  <a:cubicBezTo>
                    <a:pt x="626" y="134"/>
                    <a:pt x="626" y="134"/>
                    <a:pt x="627" y="134"/>
                  </a:cubicBezTo>
                  <a:cubicBezTo>
                    <a:pt x="630" y="134"/>
                    <a:pt x="633" y="135"/>
                    <a:pt x="635" y="136"/>
                  </a:cubicBezTo>
                  <a:cubicBezTo>
                    <a:pt x="638" y="137"/>
                    <a:pt x="641" y="139"/>
                    <a:pt x="643" y="142"/>
                  </a:cubicBezTo>
                  <a:cubicBezTo>
                    <a:pt x="646" y="145"/>
                    <a:pt x="648" y="148"/>
                    <a:pt x="653" y="151"/>
                  </a:cubicBezTo>
                  <a:cubicBezTo>
                    <a:pt x="659" y="155"/>
                    <a:pt x="663" y="161"/>
                    <a:pt x="663" y="168"/>
                  </a:cubicBezTo>
                  <a:cubicBezTo>
                    <a:pt x="663" y="174"/>
                    <a:pt x="661" y="179"/>
                    <a:pt x="656" y="184"/>
                  </a:cubicBezTo>
                  <a:cubicBezTo>
                    <a:pt x="655" y="185"/>
                    <a:pt x="655" y="185"/>
                    <a:pt x="655" y="185"/>
                  </a:cubicBezTo>
                  <a:cubicBezTo>
                    <a:pt x="656" y="185"/>
                    <a:pt x="656" y="185"/>
                    <a:pt x="656" y="185"/>
                  </a:cubicBezTo>
                  <a:cubicBezTo>
                    <a:pt x="664" y="191"/>
                    <a:pt x="671" y="203"/>
                    <a:pt x="671" y="215"/>
                  </a:cubicBezTo>
                  <a:cubicBezTo>
                    <a:pt x="671" y="220"/>
                    <a:pt x="669" y="226"/>
                    <a:pt x="665" y="231"/>
                  </a:cubicBezTo>
                  <a:cubicBezTo>
                    <a:pt x="665" y="231"/>
                    <a:pt x="665" y="231"/>
                    <a:pt x="665" y="231"/>
                  </a:cubicBezTo>
                  <a:cubicBezTo>
                    <a:pt x="666" y="232"/>
                    <a:pt x="666" y="232"/>
                    <a:pt x="666" y="232"/>
                  </a:cubicBezTo>
                  <a:cubicBezTo>
                    <a:pt x="670" y="235"/>
                    <a:pt x="673" y="238"/>
                    <a:pt x="674" y="241"/>
                  </a:cubicBezTo>
                  <a:cubicBezTo>
                    <a:pt x="676" y="244"/>
                    <a:pt x="676" y="247"/>
                    <a:pt x="676" y="250"/>
                  </a:cubicBezTo>
                  <a:cubicBezTo>
                    <a:pt x="676" y="251"/>
                    <a:pt x="676" y="253"/>
                    <a:pt x="676" y="254"/>
                  </a:cubicBezTo>
                  <a:cubicBezTo>
                    <a:pt x="676" y="254"/>
                    <a:pt x="676" y="254"/>
                    <a:pt x="676" y="25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34">
              <a:extLst>
                <a:ext uri="{FF2B5EF4-FFF2-40B4-BE49-F238E27FC236}">
                  <a16:creationId xmlns:a16="http://schemas.microsoft.com/office/drawing/2014/main" id="{2EB3C58D-3A90-4CFE-A1B0-EC450D32071B}"/>
                </a:ext>
              </a:extLst>
            </p:cNvPr>
            <p:cNvSpPr>
              <a:spLocks/>
            </p:cNvSpPr>
            <p:nvPr/>
          </p:nvSpPr>
          <p:spPr bwMode="auto">
            <a:xfrm>
              <a:off x="7446964" y="4035425"/>
              <a:ext cx="46038" cy="30163"/>
            </a:xfrm>
            <a:custGeom>
              <a:avLst/>
              <a:gdLst>
                <a:gd name="T0" fmla="*/ 0 w 6"/>
                <a:gd name="T1" fmla="*/ 4 h 4"/>
                <a:gd name="T2" fmla="*/ 6 w 6"/>
                <a:gd name="T3" fmla="*/ 4 h 4"/>
                <a:gd name="T4" fmla="*/ 6 w 6"/>
                <a:gd name="T5" fmla="*/ 0 h 4"/>
                <a:gd name="T6" fmla="*/ 0 w 6"/>
                <a:gd name="T7" fmla="*/ 4 h 4"/>
              </a:gdLst>
              <a:ahLst/>
              <a:cxnLst>
                <a:cxn ang="0">
                  <a:pos x="T0" y="T1"/>
                </a:cxn>
                <a:cxn ang="0">
                  <a:pos x="T2" y="T3"/>
                </a:cxn>
                <a:cxn ang="0">
                  <a:pos x="T4" y="T5"/>
                </a:cxn>
                <a:cxn ang="0">
                  <a:pos x="T6" y="T7"/>
                </a:cxn>
              </a:cxnLst>
              <a:rect l="0" t="0" r="r" b="b"/>
              <a:pathLst>
                <a:path w="6" h="4">
                  <a:moveTo>
                    <a:pt x="0" y="4"/>
                  </a:moveTo>
                  <a:cubicBezTo>
                    <a:pt x="6" y="4"/>
                    <a:pt x="6" y="4"/>
                    <a:pt x="6" y="4"/>
                  </a:cubicBezTo>
                  <a:cubicBezTo>
                    <a:pt x="6" y="4"/>
                    <a:pt x="6" y="2"/>
                    <a:pt x="6" y="0"/>
                  </a:cubicBezTo>
                  <a:cubicBezTo>
                    <a:pt x="4" y="1"/>
                    <a:pt x="2" y="3"/>
                    <a:pt x="0" y="4"/>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35">
              <a:extLst>
                <a:ext uri="{FF2B5EF4-FFF2-40B4-BE49-F238E27FC236}">
                  <a16:creationId xmlns:a16="http://schemas.microsoft.com/office/drawing/2014/main" id="{967C7ABE-B217-4F6A-B69D-A1CCB8F57A5B}"/>
                </a:ext>
              </a:extLst>
            </p:cNvPr>
            <p:cNvSpPr>
              <a:spLocks/>
            </p:cNvSpPr>
            <p:nvPr/>
          </p:nvSpPr>
          <p:spPr bwMode="auto">
            <a:xfrm>
              <a:off x="6564314" y="3476625"/>
              <a:ext cx="1817688" cy="1411288"/>
            </a:xfrm>
            <a:custGeom>
              <a:avLst/>
              <a:gdLst>
                <a:gd name="T0" fmla="*/ 0 w 241"/>
                <a:gd name="T1" fmla="*/ 137 h 187"/>
                <a:gd name="T2" fmla="*/ 81 w 241"/>
                <a:gd name="T3" fmla="*/ 187 h 187"/>
                <a:gd name="T4" fmla="*/ 188 w 241"/>
                <a:gd name="T5" fmla="*/ 148 h 187"/>
                <a:gd name="T6" fmla="*/ 230 w 241"/>
                <a:gd name="T7" fmla="*/ 105 h 187"/>
                <a:gd name="T8" fmla="*/ 231 w 241"/>
                <a:gd name="T9" fmla="*/ 31 h 187"/>
                <a:gd name="T10" fmla="*/ 95 w 241"/>
                <a:gd name="T11" fmla="*/ 59 h 187"/>
                <a:gd name="T12" fmla="*/ 0 w 241"/>
                <a:gd name="T13" fmla="*/ 137 h 187"/>
              </a:gdLst>
              <a:ahLst/>
              <a:cxnLst>
                <a:cxn ang="0">
                  <a:pos x="T0" y="T1"/>
                </a:cxn>
                <a:cxn ang="0">
                  <a:pos x="T2" y="T3"/>
                </a:cxn>
                <a:cxn ang="0">
                  <a:pos x="T4" y="T5"/>
                </a:cxn>
                <a:cxn ang="0">
                  <a:pos x="T6" y="T7"/>
                </a:cxn>
                <a:cxn ang="0">
                  <a:pos x="T8" y="T9"/>
                </a:cxn>
                <a:cxn ang="0">
                  <a:pos x="T10" y="T11"/>
                </a:cxn>
                <a:cxn ang="0">
                  <a:pos x="T12" y="T13"/>
                </a:cxn>
              </a:cxnLst>
              <a:rect l="0" t="0" r="r" b="b"/>
              <a:pathLst>
                <a:path w="241" h="187">
                  <a:moveTo>
                    <a:pt x="0" y="137"/>
                  </a:moveTo>
                  <a:cubicBezTo>
                    <a:pt x="0" y="137"/>
                    <a:pt x="20" y="187"/>
                    <a:pt x="81" y="187"/>
                  </a:cubicBezTo>
                  <a:cubicBezTo>
                    <a:pt x="142" y="187"/>
                    <a:pt x="167" y="166"/>
                    <a:pt x="188" y="148"/>
                  </a:cubicBezTo>
                  <a:cubicBezTo>
                    <a:pt x="209" y="130"/>
                    <a:pt x="221" y="128"/>
                    <a:pt x="230" y="105"/>
                  </a:cubicBezTo>
                  <a:cubicBezTo>
                    <a:pt x="239" y="81"/>
                    <a:pt x="241" y="51"/>
                    <a:pt x="231" y="31"/>
                  </a:cubicBezTo>
                  <a:cubicBezTo>
                    <a:pt x="217" y="0"/>
                    <a:pt x="169" y="16"/>
                    <a:pt x="95" y="59"/>
                  </a:cubicBezTo>
                  <a:cubicBezTo>
                    <a:pt x="22" y="102"/>
                    <a:pt x="0" y="137"/>
                    <a:pt x="0" y="137"/>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36">
              <a:extLst>
                <a:ext uri="{FF2B5EF4-FFF2-40B4-BE49-F238E27FC236}">
                  <a16:creationId xmlns:a16="http://schemas.microsoft.com/office/drawing/2014/main" id="{1642C3FB-229A-444D-B15C-2E044643A574}"/>
                </a:ext>
              </a:extLst>
            </p:cNvPr>
            <p:cNvSpPr>
              <a:spLocks/>
            </p:cNvSpPr>
            <p:nvPr/>
          </p:nvSpPr>
          <p:spPr bwMode="auto">
            <a:xfrm>
              <a:off x="6556376" y="3582988"/>
              <a:ext cx="1803400" cy="1304925"/>
            </a:xfrm>
            <a:custGeom>
              <a:avLst/>
              <a:gdLst>
                <a:gd name="T0" fmla="*/ 1 w 239"/>
                <a:gd name="T1" fmla="*/ 123 h 173"/>
                <a:gd name="T2" fmla="*/ 0 w 239"/>
                <a:gd name="T3" fmla="*/ 124 h 173"/>
                <a:gd name="T4" fmla="*/ 18 w 239"/>
                <a:gd name="T5" fmla="*/ 148 h 173"/>
                <a:gd name="T6" fmla="*/ 82 w 239"/>
                <a:gd name="T7" fmla="*/ 173 h 173"/>
                <a:gd name="T8" fmla="*/ 151 w 239"/>
                <a:gd name="T9" fmla="*/ 161 h 173"/>
                <a:gd name="T10" fmla="*/ 190 w 239"/>
                <a:gd name="T11" fmla="*/ 135 h 173"/>
                <a:gd name="T12" fmla="*/ 215 w 239"/>
                <a:gd name="T13" fmla="*/ 115 h 173"/>
                <a:gd name="T14" fmla="*/ 232 w 239"/>
                <a:gd name="T15" fmla="*/ 91 h 173"/>
                <a:gd name="T16" fmla="*/ 239 w 239"/>
                <a:gd name="T17" fmla="*/ 49 h 173"/>
                <a:gd name="T18" fmla="*/ 233 w 239"/>
                <a:gd name="T19" fmla="*/ 16 h 173"/>
                <a:gd name="T20" fmla="*/ 222 w 239"/>
                <a:gd name="T21" fmla="*/ 4 h 173"/>
                <a:gd name="T22" fmla="*/ 205 w 239"/>
                <a:gd name="T23" fmla="*/ 0 h 173"/>
                <a:gd name="T24" fmla="*/ 159 w 239"/>
                <a:gd name="T25" fmla="*/ 12 h 173"/>
                <a:gd name="T26" fmla="*/ 96 w 239"/>
                <a:gd name="T27" fmla="*/ 45 h 173"/>
                <a:gd name="T28" fmla="*/ 0 w 239"/>
                <a:gd name="T29" fmla="*/ 123 h 173"/>
                <a:gd name="T30" fmla="*/ 0 w 239"/>
                <a:gd name="T31" fmla="*/ 123 h 173"/>
                <a:gd name="T32" fmla="*/ 0 w 239"/>
                <a:gd name="T33" fmla="*/ 124 h 173"/>
                <a:gd name="T34" fmla="*/ 1 w 239"/>
                <a:gd name="T35" fmla="*/ 123 h 173"/>
                <a:gd name="T36" fmla="*/ 1 w 239"/>
                <a:gd name="T37" fmla="*/ 124 h 173"/>
                <a:gd name="T38" fmla="*/ 1 w 239"/>
                <a:gd name="T39" fmla="*/ 124 h 173"/>
                <a:gd name="T40" fmla="*/ 97 w 239"/>
                <a:gd name="T41" fmla="*/ 46 h 173"/>
                <a:gd name="T42" fmla="*/ 160 w 239"/>
                <a:gd name="T43" fmla="*/ 13 h 173"/>
                <a:gd name="T44" fmla="*/ 205 w 239"/>
                <a:gd name="T45" fmla="*/ 2 h 173"/>
                <a:gd name="T46" fmla="*/ 221 w 239"/>
                <a:gd name="T47" fmla="*/ 5 h 173"/>
                <a:gd name="T48" fmla="*/ 232 w 239"/>
                <a:gd name="T49" fmla="*/ 17 h 173"/>
                <a:gd name="T50" fmla="*/ 238 w 239"/>
                <a:gd name="T51" fmla="*/ 49 h 173"/>
                <a:gd name="T52" fmla="*/ 230 w 239"/>
                <a:gd name="T53" fmla="*/ 90 h 173"/>
                <a:gd name="T54" fmla="*/ 214 w 239"/>
                <a:gd name="T55" fmla="*/ 114 h 173"/>
                <a:gd name="T56" fmla="*/ 189 w 239"/>
                <a:gd name="T57" fmla="*/ 134 h 173"/>
                <a:gd name="T58" fmla="*/ 150 w 239"/>
                <a:gd name="T59" fmla="*/ 160 h 173"/>
                <a:gd name="T60" fmla="*/ 82 w 239"/>
                <a:gd name="T61" fmla="*/ 172 h 173"/>
                <a:gd name="T62" fmla="*/ 19 w 239"/>
                <a:gd name="T63" fmla="*/ 147 h 173"/>
                <a:gd name="T64" fmla="*/ 6 w 239"/>
                <a:gd name="T65" fmla="*/ 131 h 173"/>
                <a:gd name="T66" fmla="*/ 2 w 239"/>
                <a:gd name="T67" fmla="*/ 125 h 173"/>
                <a:gd name="T68" fmla="*/ 2 w 239"/>
                <a:gd name="T69" fmla="*/ 124 h 173"/>
                <a:gd name="T70" fmla="*/ 1 w 239"/>
                <a:gd name="T71" fmla="*/ 123 h 173"/>
                <a:gd name="T72" fmla="*/ 1 w 239"/>
                <a:gd name="T73" fmla="*/ 123 h 173"/>
                <a:gd name="T74" fmla="*/ 1 w 239"/>
                <a:gd name="T75" fmla="*/ 123 h 173"/>
                <a:gd name="T76" fmla="*/ 1 w 239"/>
                <a:gd name="T77" fmla="*/ 124 h 173"/>
                <a:gd name="T78" fmla="*/ 1 w 239"/>
                <a:gd name="T79" fmla="*/ 12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9" h="173">
                  <a:moveTo>
                    <a:pt x="1" y="123"/>
                  </a:moveTo>
                  <a:cubicBezTo>
                    <a:pt x="0" y="124"/>
                    <a:pt x="0" y="124"/>
                    <a:pt x="0" y="124"/>
                  </a:cubicBezTo>
                  <a:cubicBezTo>
                    <a:pt x="0" y="124"/>
                    <a:pt x="5" y="136"/>
                    <a:pt x="18" y="148"/>
                  </a:cubicBezTo>
                  <a:cubicBezTo>
                    <a:pt x="31" y="161"/>
                    <a:pt x="52" y="173"/>
                    <a:pt x="82" y="173"/>
                  </a:cubicBezTo>
                  <a:cubicBezTo>
                    <a:pt x="113" y="173"/>
                    <a:pt x="134" y="168"/>
                    <a:pt x="151" y="161"/>
                  </a:cubicBezTo>
                  <a:cubicBezTo>
                    <a:pt x="167" y="153"/>
                    <a:pt x="179" y="144"/>
                    <a:pt x="190" y="135"/>
                  </a:cubicBezTo>
                  <a:cubicBezTo>
                    <a:pt x="200" y="125"/>
                    <a:pt x="208" y="120"/>
                    <a:pt x="215" y="115"/>
                  </a:cubicBezTo>
                  <a:cubicBezTo>
                    <a:pt x="222" y="109"/>
                    <a:pt x="227" y="103"/>
                    <a:pt x="232" y="91"/>
                  </a:cubicBezTo>
                  <a:cubicBezTo>
                    <a:pt x="237" y="78"/>
                    <a:pt x="239" y="63"/>
                    <a:pt x="239" y="49"/>
                  </a:cubicBezTo>
                  <a:cubicBezTo>
                    <a:pt x="239" y="37"/>
                    <a:pt x="237" y="26"/>
                    <a:pt x="233" y="16"/>
                  </a:cubicBezTo>
                  <a:cubicBezTo>
                    <a:pt x="230" y="11"/>
                    <a:pt x="226" y="7"/>
                    <a:pt x="222" y="4"/>
                  </a:cubicBezTo>
                  <a:cubicBezTo>
                    <a:pt x="217" y="2"/>
                    <a:pt x="211" y="0"/>
                    <a:pt x="205" y="0"/>
                  </a:cubicBezTo>
                  <a:cubicBezTo>
                    <a:pt x="192" y="0"/>
                    <a:pt x="177" y="4"/>
                    <a:pt x="159" y="12"/>
                  </a:cubicBezTo>
                  <a:cubicBezTo>
                    <a:pt x="141" y="20"/>
                    <a:pt x="120" y="31"/>
                    <a:pt x="96" y="45"/>
                  </a:cubicBezTo>
                  <a:cubicBezTo>
                    <a:pt x="23" y="87"/>
                    <a:pt x="0" y="123"/>
                    <a:pt x="0" y="123"/>
                  </a:cubicBezTo>
                  <a:cubicBezTo>
                    <a:pt x="0" y="123"/>
                    <a:pt x="0" y="123"/>
                    <a:pt x="0" y="123"/>
                  </a:cubicBezTo>
                  <a:cubicBezTo>
                    <a:pt x="0" y="124"/>
                    <a:pt x="0" y="124"/>
                    <a:pt x="0" y="124"/>
                  </a:cubicBezTo>
                  <a:cubicBezTo>
                    <a:pt x="1" y="123"/>
                    <a:pt x="1" y="123"/>
                    <a:pt x="1" y="123"/>
                  </a:cubicBezTo>
                  <a:cubicBezTo>
                    <a:pt x="1" y="124"/>
                    <a:pt x="1" y="124"/>
                    <a:pt x="1" y="124"/>
                  </a:cubicBezTo>
                  <a:cubicBezTo>
                    <a:pt x="1" y="124"/>
                    <a:pt x="1" y="124"/>
                    <a:pt x="1" y="124"/>
                  </a:cubicBezTo>
                  <a:cubicBezTo>
                    <a:pt x="3" y="122"/>
                    <a:pt x="26" y="87"/>
                    <a:pt x="97" y="46"/>
                  </a:cubicBezTo>
                  <a:cubicBezTo>
                    <a:pt x="121" y="32"/>
                    <a:pt x="142" y="21"/>
                    <a:pt x="160" y="13"/>
                  </a:cubicBezTo>
                  <a:cubicBezTo>
                    <a:pt x="178" y="6"/>
                    <a:pt x="193" y="2"/>
                    <a:pt x="205" y="2"/>
                  </a:cubicBezTo>
                  <a:cubicBezTo>
                    <a:pt x="211" y="2"/>
                    <a:pt x="217" y="3"/>
                    <a:pt x="221" y="5"/>
                  </a:cubicBezTo>
                  <a:cubicBezTo>
                    <a:pt x="226" y="8"/>
                    <a:pt x="229" y="12"/>
                    <a:pt x="232" y="17"/>
                  </a:cubicBezTo>
                  <a:cubicBezTo>
                    <a:pt x="236" y="26"/>
                    <a:pt x="238" y="37"/>
                    <a:pt x="238" y="49"/>
                  </a:cubicBezTo>
                  <a:cubicBezTo>
                    <a:pt x="238" y="63"/>
                    <a:pt x="235" y="78"/>
                    <a:pt x="230" y="90"/>
                  </a:cubicBezTo>
                  <a:cubicBezTo>
                    <a:pt x="226" y="102"/>
                    <a:pt x="221" y="108"/>
                    <a:pt x="214" y="114"/>
                  </a:cubicBezTo>
                  <a:cubicBezTo>
                    <a:pt x="208" y="119"/>
                    <a:pt x="199" y="124"/>
                    <a:pt x="189" y="134"/>
                  </a:cubicBezTo>
                  <a:cubicBezTo>
                    <a:pt x="178" y="143"/>
                    <a:pt x="167" y="152"/>
                    <a:pt x="150" y="160"/>
                  </a:cubicBezTo>
                  <a:cubicBezTo>
                    <a:pt x="134" y="167"/>
                    <a:pt x="113" y="172"/>
                    <a:pt x="82" y="172"/>
                  </a:cubicBezTo>
                  <a:cubicBezTo>
                    <a:pt x="52" y="172"/>
                    <a:pt x="32" y="160"/>
                    <a:pt x="19" y="147"/>
                  </a:cubicBezTo>
                  <a:cubicBezTo>
                    <a:pt x="13" y="141"/>
                    <a:pt x="8" y="135"/>
                    <a:pt x="6" y="131"/>
                  </a:cubicBezTo>
                  <a:cubicBezTo>
                    <a:pt x="4" y="128"/>
                    <a:pt x="3" y="127"/>
                    <a:pt x="2" y="125"/>
                  </a:cubicBezTo>
                  <a:cubicBezTo>
                    <a:pt x="2" y="125"/>
                    <a:pt x="2" y="124"/>
                    <a:pt x="2" y="124"/>
                  </a:cubicBezTo>
                  <a:cubicBezTo>
                    <a:pt x="2" y="123"/>
                    <a:pt x="1" y="123"/>
                    <a:pt x="1" y="123"/>
                  </a:cubicBezTo>
                  <a:cubicBezTo>
                    <a:pt x="1" y="123"/>
                    <a:pt x="1" y="123"/>
                    <a:pt x="1" y="123"/>
                  </a:cubicBezTo>
                  <a:cubicBezTo>
                    <a:pt x="1" y="123"/>
                    <a:pt x="1" y="123"/>
                    <a:pt x="1" y="123"/>
                  </a:cubicBezTo>
                  <a:cubicBezTo>
                    <a:pt x="1" y="124"/>
                    <a:pt x="1" y="124"/>
                    <a:pt x="1" y="124"/>
                  </a:cubicBezTo>
                  <a:cubicBezTo>
                    <a:pt x="1" y="123"/>
                    <a:pt x="1" y="123"/>
                    <a:pt x="1" y="12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39">
              <a:extLst>
                <a:ext uri="{FF2B5EF4-FFF2-40B4-BE49-F238E27FC236}">
                  <a16:creationId xmlns:a16="http://schemas.microsoft.com/office/drawing/2014/main" id="{4DB5364B-658B-4F35-9404-8C3179C557DA}"/>
                </a:ext>
              </a:extLst>
            </p:cNvPr>
            <p:cNvSpPr>
              <a:spLocks/>
            </p:cNvSpPr>
            <p:nvPr/>
          </p:nvSpPr>
          <p:spPr bwMode="auto">
            <a:xfrm>
              <a:off x="6586539" y="4276725"/>
              <a:ext cx="1425575" cy="295275"/>
            </a:xfrm>
            <a:custGeom>
              <a:avLst/>
              <a:gdLst>
                <a:gd name="T0" fmla="*/ 0 w 189"/>
                <a:gd name="T1" fmla="*/ 38 h 39"/>
                <a:gd name="T2" fmla="*/ 4 w 189"/>
                <a:gd name="T3" fmla="*/ 39 h 39"/>
                <a:gd name="T4" fmla="*/ 32 w 189"/>
                <a:gd name="T5" fmla="*/ 33 h 39"/>
                <a:gd name="T6" fmla="*/ 61 w 189"/>
                <a:gd name="T7" fmla="*/ 28 h 39"/>
                <a:gd name="T8" fmla="*/ 81 w 189"/>
                <a:gd name="T9" fmla="*/ 29 h 39"/>
                <a:gd name="T10" fmla="*/ 99 w 189"/>
                <a:gd name="T11" fmla="*/ 29 h 39"/>
                <a:gd name="T12" fmla="*/ 143 w 189"/>
                <a:gd name="T13" fmla="*/ 15 h 39"/>
                <a:gd name="T14" fmla="*/ 189 w 189"/>
                <a:gd name="T15" fmla="*/ 2 h 39"/>
                <a:gd name="T16" fmla="*/ 189 w 189"/>
                <a:gd name="T17" fmla="*/ 0 h 39"/>
                <a:gd name="T18" fmla="*/ 143 w 189"/>
                <a:gd name="T19" fmla="*/ 14 h 39"/>
                <a:gd name="T20" fmla="*/ 99 w 189"/>
                <a:gd name="T21" fmla="*/ 28 h 39"/>
                <a:gd name="T22" fmla="*/ 81 w 189"/>
                <a:gd name="T23" fmla="*/ 27 h 39"/>
                <a:gd name="T24" fmla="*/ 61 w 189"/>
                <a:gd name="T25" fmla="*/ 26 h 39"/>
                <a:gd name="T26" fmla="*/ 32 w 189"/>
                <a:gd name="T27" fmla="*/ 32 h 39"/>
                <a:gd name="T28" fmla="*/ 4 w 189"/>
                <a:gd name="T29" fmla="*/ 37 h 39"/>
                <a:gd name="T30" fmla="*/ 0 w 189"/>
                <a:gd name="T31" fmla="*/ 37 h 39"/>
                <a:gd name="T32" fmla="*/ 0 w 189"/>
                <a:gd name="T33"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9" h="39">
                  <a:moveTo>
                    <a:pt x="0" y="38"/>
                  </a:moveTo>
                  <a:cubicBezTo>
                    <a:pt x="1" y="38"/>
                    <a:pt x="3" y="39"/>
                    <a:pt x="4" y="39"/>
                  </a:cubicBezTo>
                  <a:cubicBezTo>
                    <a:pt x="12" y="39"/>
                    <a:pt x="22" y="36"/>
                    <a:pt x="32" y="33"/>
                  </a:cubicBezTo>
                  <a:cubicBezTo>
                    <a:pt x="43" y="30"/>
                    <a:pt x="53" y="28"/>
                    <a:pt x="61" y="28"/>
                  </a:cubicBezTo>
                  <a:cubicBezTo>
                    <a:pt x="71" y="28"/>
                    <a:pt x="76" y="28"/>
                    <a:pt x="81" y="29"/>
                  </a:cubicBezTo>
                  <a:cubicBezTo>
                    <a:pt x="86" y="29"/>
                    <a:pt x="91" y="29"/>
                    <a:pt x="99" y="29"/>
                  </a:cubicBezTo>
                  <a:cubicBezTo>
                    <a:pt x="116" y="29"/>
                    <a:pt x="130" y="22"/>
                    <a:pt x="143" y="15"/>
                  </a:cubicBezTo>
                  <a:cubicBezTo>
                    <a:pt x="157" y="9"/>
                    <a:pt x="171" y="2"/>
                    <a:pt x="189" y="2"/>
                  </a:cubicBezTo>
                  <a:cubicBezTo>
                    <a:pt x="189" y="0"/>
                    <a:pt x="189" y="0"/>
                    <a:pt x="189" y="0"/>
                  </a:cubicBezTo>
                  <a:cubicBezTo>
                    <a:pt x="170" y="0"/>
                    <a:pt x="156" y="7"/>
                    <a:pt x="143" y="14"/>
                  </a:cubicBezTo>
                  <a:cubicBezTo>
                    <a:pt x="129" y="21"/>
                    <a:pt x="116" y="28"/>
                    <a:pt x="99" y="28"/>
                  </a:cubicBezTo>
                  <a:cubicBezTo>
                    <a:pt x="91" y="28"/>
                    <a:pt x="86" y="28"/>
                    <a:pt x="81" y="27"/>
                  </a:cubicBezTo>
                  <a:cubicBezTo>
                    <a:pt x="76" y="27"/>
                    <a:pt x="71" y="26"/>
                    <a:pt x="61" y="26"/>
                  </a:cubicBezTo>
                  <a:cubicBezTo>
                    <a:pt x="53" y="26"/>
                    <a:pt x="42" y="29"/>
                    <a:pt x="32" y="32"/>
                  </a:cubicBezTo>
                  <a:cubicBezTo>
                    <a:pt x="22" y="35"/>
                    <a:pt x="12" y="37"/>
                    <a:pt x="4" y="37"/>
                  </a:cubicBezTo>
                  <a:cubicBezTo>
                    <a:pt x="3" y="37"/>
                    <a:pt x="1" y="37"/>
                    <a:pt x="0" y="37"/>
                  </a:cubicBezTo>
                  <a:cubicBezTo>
                    <a:pt x="0" y="38"/>
                    <a:pt x="0" y="38"/>
                    <a:pt x="0" y="3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0">
              <a:extLst>
                <a:ext uri="{FF2B5EF4-FFF2-40B4-BE49-F238E27FC236}">
                  <a16:creationId xmlns:a16="http://schemas.microsoft.com/office/drawing/2014/main" id="{7055A479-88AE-451A-977E-639AC7F48D24}"/>
                </a:ext>
              </a:extLst>
            </p:cNvPr>
            <p:cNvSpPr>
              <a:spLocks/>
            </p:cNvSpPr>
            <p:nvPr/>
          </p:nvSpPr>
          <p:spPr bwMode="auto">
            <a:xfrm>
              <a:off x="7726364" y="3922713"/>
              <a:ext cx="633413" cy="346075"/>
            </a:xfrm>
            <a:custGeom>
              <a:avLst/>
              <a:gdLst>
                <a:gd name="T0" fmla="*/ 1 w 84"/>
                <a:gd name="T1" fmla="*/ 46 h 46"/>
                <a:gd name="T2" fmla="*/ 1 w 84"/>
                <a:gd name="T3" fmla="*/ 46 h 46"/>
                <a:gd name="T4" fmla="*/ 45 w 84"/>
                <a:gd name="T5" fmla="*/ 36 h 46"/>
                <a:gd name="T6" fmla="*/ 61 w 84"/>
                <a:gd name="T7" fmla="*/ 30 h 46"/>
                <a:gd name="T8" fmla="*/ 84 w 84"/>
                <a:gd name="T9" fmla="*/ 0 h 46"/>
                <a:gd name="T10" fmla="*/ 83 w 84"/>
                <a:gd name="T11" fmla="*/ 0 h 46"/>
                <a:gd name="T12" fmla="*/ 83 w 84"/>
                <a:gd name="T13" fmla="*/ 0 h 46"/>
                <a:gd name="T14" fmla="*/ 71 w 84"/>
                <a:gd name="T15" fmla="*/ 18 h 46"/>
                <a:gd name="T16" fmla="*/ 59 w 84"/>
                <a:gd name="T17" fmla="*/ 29 h 46"/>
                <a:gd name="T18" fmla="*/ 45 w 84"/>
                <a:gd name="T19" fmla="*/ 35 h 46"/>
                <a:gd name="T20" fmla="*/ 0 w 84"/>
                <a:gd name="T21" fmla="*/ 45 h 46"/>
                <a:gd name="T22" fmla="*/ 1 w 84"/>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46">
                  <a:moveTo>
                    <a:pt x="1" y="46"/>
                  </a:moveTo>
                  <a:cubicBezTo>
                    <a:pt x="1" y="46"/>
                    <a:pt x="1" y="46"/>
                    <a:pt x="1" y="46"/>
                  </a:cubicBezTo>
                  <a:cubicBezTo>
                    <a:pt x="3" y="45"/>
                    <a:pt x="18" y="38"/>
                    <a:pt x="45" y="36"/>
                  </a:cubicBezTo>
                  <a:cubicBezTo>
                    <a:pt x="51" y="36"/>
                    <a:pt x="56" y="33"/>
                    <a:pt x="61" y="30"/>
                  </a:cubicBezTo>
                  <a:cubicBezTo>
                    <a:pt x="75" y="20"/>
                    <a:pt x="84" y="0"/>
                    <a:pt x="84" y="0"/>
                  </a:cubicBezTo>
                  <a:cubicBezTo>
                    <a:pt x="83" y="0"/>
                    <a:pt x="83" y="0"/>
                    <a:pt x="83" y="0"/>
                  </a:cubicBezTo>
                  <a:cubicBezTo>
                    <a:pt x="83" y="0"/>
                    <a:pt x="83" y="0"/>
                    <a:pt x="83" y="0"/>
                  </a:cubicBezTo>
                  <a:cubicBezTo>
                    <a:pt x="82" y="2"/>
                    <a:pt x="78" y="10"/>
                    <a:pt x="71" y="18"/>
                  </a:cubicBezTo>
                  <a:cubicBezTo>
                    <a:pt x="68" y="22"/>
                    <a:pt x="64" y="26"/>
                    <a:pt x="59" y="29"/>
                  </a:cubicBezTo>
                  <a:cubicBezTo>
                    <a:pt x="55" y="32"/>
                    <a:pt x="50" y="34"/>
                    <a:pt x="45" y="35"/>
                  </a:cubicBezTo>
                  <a:cubicBezTo>
                    <a:pt x="16" y="36"/>
                    <a:pt x="0" y="45"/>
                    <a:pt x="0" y="45"/>
                  </a:cubicBezTo>
                  <a:cubicBezTo>
                    <a:pt x="1" y="46"/>
                    <a:pt x="1" y="46"/>
                    <a:pt x="1" y="4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1">
              <a:extLst>
                <a:ext uri="{FF2B5EF4-FFF2-40B4-BE49-F238E27FC236}">
                  <a16:creationId xmlns:a16="http://schemas.microsoft.com/office/drawing/2014/main" id="{FFEC604C-2246-4B98-A892-5184772DDD50}"/>
                </a:ext>
              </a:extLst>
            </p:cNvPr>
            <p:cNvSpPr>
              <a:spLocks/>
            </p:cNvSpPr>
            <p:nvPr/>
          </p:nvSpPr>
          <p:spPr bwMode="auto">
            <a:xfrm>
              <a:off x="6783389" y="4525963"/>
              <a:ext cx="800100" cy="173038"/>
            </a:xfrm>
            <a:custGeom>
              <a:avLst/>
              <a:gdLst>
                <a:gd name="T0" fmla="*/ 106 w 106"/>
                <a:gd name="T1" fmla="*/ 22 h 23"/>
                <a:gd name="T2" fmla="*/ 96 w 106"/>
                <a:gd name="T3" fmla="*/ 22 h 23"/>
                <a:gd name="T4" fmla="*/ 70 w 106"/>
                <a:gd name="T5" fmla="*/ 17 h 23"/>
                <a:gd name="T6" fmla="*/ 46 w 106"/>
                <a:gd name="T7" fmla="*/ 13 h 23"/>
                <a:gd name="T8" fmla="*/ 42 w 106"/>
                <a:gd name="T9" fmla="*/ 13 h 23"/>
                <a:gd name="T10" fmla="*/ 37 w 106"/>
                <a:gd name="T11" fmla="*/ 13 h 23"/>
                <a:gd name="T12" fmla="*/ 10 w 106"/>
                <a:gd name="T13" fmla="*/ 7 h 23"/>
                <a:gd name="T14" fmla="*/ 3 w 106"/>
                <a:gd name="T15" fmla="*/ 2 h 23"/>
                <a:gd name="T16" fmla="*/ 2 w 106"/>
                <a:gd name="T17" fmla="*/ 1 h 23"/>
                <a:gd name="T18" fmla="*/ 1 w 106"/>
                <a:gd name="T19" fmla="*/ 1 h 23"/>
                <a:gd name="T20" fmla="*/ 1 w 106"/>
                <a:gd name="T21" fmla="*/ 1 h 23"/>
                <a:gd name="T22" fmla="*/ 1 w 106"/>
                <a:gd name="T23" fmla="*/ 0 h 23"/>
                <a:gd name="T24" fmla="*/ 0 w 106"/>
                <a:gd name="T25" fmla="*/ 1 h 23"/>
                <a:gd name="T26" fmla="*/ 37 w 106"/>
                <a:gd name="T27" fmla="*/ 14 h 23"/>
                <a:gd name="T28" fmla="*/ 42 w 106"/>
                <a:gd name="T29" fmla="*/ 14 h 23"/>
                <a:gd name="T30" fmla="*/ 46 w 106"/>
                <a:gd name="T31" fmla="*/ 14 h 23"/>
                <a:gd name="T32" fmla="*/ 69 w 106"/>
                <a:gd name="T33" fmla="*/ 19 h 23"/>
                <a:gd name="T34" fmla="*/ 96 w 106"/>
                <a:gd name="T35" fmla="*/ 23 h 23"/>
                <a:gd name="T36" fmla="*/ 106 w 106"/>
                <a:gd name="T37" fmla="*/ 23 h 23"/>
                <a:gd name="T38" fmla="*/ 106 w 106"/>
                <a:gd name="T39"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23">
                  <a:moveTo>
                    <a:pt x="106" y="22"/>
                  </a:moveTo>
                  <a:cubicBezTo>
                    <a:pt x="102" y="22"/>
                    <a:pt x="99" y="22"/>
                    <a:pt x="96" y="22"/>
                  </a:cubicBezTo>
                  <a:cubicBezTo>
                    <a:pt x="83" y="22"/>
                    <a:pt x="76" y="20"/>
                    <a:pt x="70" y="17"/>
                  </a:cubicBezTo>
                  <a:cubicBezTo>
                    <a:pt x="63" y="15"/>
                    <a:pt x="57" y="13"/>
                    <a:pt x="46" y="13"/>
                  </a:cubicBezTo>
                  <a:cubicBezTo>
                    <a:pt x="45" y="13"/>
                    <a:pt x="43" y="13"/>
                    <a:pt x="42" y="13"/>
                  </a:cubicBezTo>
                  <a:cubicBezTo>
                    <a:pt x="40" y="13"/>
                    <a:pt x="39" y="13"/>
                    <a:pt x="37" y="13"/>
                  </a:cubicBezTo>
                  <a:cubicBezTo>
                    <a:pt x="25" y="13"/>
                    <a:pt x="16" y="10"/>
                    <a:pt x="10" y="7"/>
                  </a:cubicBezTo>
                  <a:cubicBezTo>
                    <a:pt x="7" y="5"/>
                    <a:pt x="5" y="4"/>
                    <a:pt x="3" y="2"/>
                  </a:cubicBezTo>
                  <a:cubicBezTo>
                    <a:pt x="2" y="2"/>
                    <a:pt x="2" y="1"/>
                    <a:pt x="2" y="1"/>
                  </a:cubicBezTo>
                  <a:cubicBezTo>
                    <a:pt x="1" y="1"/>
                    <a:pt x="1" y="1"/>
                    <a:pt x="1" y="1"/>
                  </a:cubicBezTo>
                  <a:cubicBezTo>
                    <a:pt x="1" y="1"/>
                    <a:pt x="1" y="1"/>
                    <a:pt x="1" y="1"/>
                  </a:cubicBezTo>
                  <a:cubicBezTo>
                    <a:pt x="1" y="0"/>
                    <a:pt x="1" y="0"/>
                    <a:pt x="1" y="0"/>
                  </a:cubicBezTo>
                  <a:cubicBezTo>
                    <a:pt x="0" y="1"/>
                    <a:pt x="0" y="1"/>
                    <a:pt x="0" y="1"/>
                  </a:cubicBezTo>
                  <a:cubicBezTo>
                    <a:pt x="0" y="1"/>
                    <a:pt x="12" y="14"/>
                    <a:pt x="37" y="14"/>
                  </a:cubicBezTo>
                  <a:cubicBezTo>
                    <a:pt x="39" y="14"/>
                    <a:pt x="40" y="14"/>
                    <a:pt x="42" y="14"/>
                  </a:cubicBezTo>
                  <a:cubicBezTo>
                    <a:pt x="43" y="14"/>
                    <a:pt x="45" y="14"/>
                    <a:pt x="46" y="14"/>
                  </a:cubicBezTo>
                  <a:cubicBezTo>
                    <a:pt x="57" y="14"/>
                    <a:pt x="63" y="16"/>
                    <a:pt x="69" y="19"/>
                  </a:cubicBezTo>
                  <a:cubicBezTo>
                    <a:pt x="76" y="21"/>
                    <a:pt x="83" y="23"/>
                    <a:pt x="96" y="23"/>
                  </a:cubicBezTo>
                  <a:cubicBezTo>
                    <a:pt x="99" y="23"/>
                    <a:pt x="102" y="23"/>
                    <a:pt x="106" y="23"/>
                  </a:cubicBezTo>
                  <a:cubicBezTo>
                    <a:pt x="106" y="22"/>
                    <a:pt x="106" y="22"/>
                    <a:pt x="106" y="2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2">
              <a:extLst>
                <a:ext uri="{FF2B5EF4-FFF2-40B4-BE49-F238E27FC236}">
                  <a16:creationId xmlns:a16="http://schemas.microsoft.com/office/drawing/2014/main" id="{F3EB54AD-7206-4F63-BDCC-B94E19D652F5}"/>
                </a:ext>
              </a:extLst>
            </p:cNvPr>
            <p:cNvSpPr>
              <a:spLocks/>
            </p:cNvSpPr>
            <p:nvPr/>
          </p:nvSpPr>
          <p:spPr bwMode="auto">
            <a:xfrm>
              <a:off x="6662739" y="4073525"/>
              <a:ext cx="588963" cy="784225"/>
            </a:xfrm>
            <a:custGeom>
              <a:avLst/>
              <a:gdLst>
                <a:gd name="T0" fmla="*/ 41 w 78"/>
                <a:gd name="T1" fmla="*/ 103 h 104"/>
                <a:gd name="T2" fmla="*/ 11 w 78"/>
                <a:gd name="T3" fmla="*/ 78 h 104"/>
                <a:gd name="T4" fmla="*/ 3 w 78"/>
                <a:gd name="T5" fmla="*/ 68 h 104"/>
                <a:gd name="T6" fmla="*/ 1 w 78"/>
                <a:gd name="T7" fmla="*/ 65 h 104"/>
                <a:gd name="T8" fmla="*/ 1 w 78"/>
                <a:gd name="T9" fmla="*/ 64 h 104"/>
                <a:gd name="T10" fmla="*/ 1 w 78"/>
                <a:gd name="T11" fmla="*/ 64 h 104"/>
                <a:gd name="T12" fmla="*/ 0 w 78"/>
                <a:gd name="T13" fmla="*/ 64 h 104"/>
                <a:gd name="T14" fmla="*/ 1 w 78"/>
                <a:gd name="T15" fmla="*/ 65 h 104"/>
                <a:gd name="T16" fmla="*/ 31 w 78"/>
                <a:gd name="T17" fmla="*/ 48 h 104"/>
                <a:gd name="T18" fmla="*/ 78 w 78"/>
                <a:gd name="T19" fmla="*/ 1 h 104"/>
                <a:gd name="T20" fmla="*/ 77 w 78"/>
                <a:gd name="T21" fmla="*/ 0 h 104"/>
                <a:gd name="T22" fmla="*/ 30 w 78"/>
                <a:gd name="T23" fmla="*/ 47 h 104"/>
                <a:gd name="T24" fmla="*/ 9 w 78"/>
                <a:gd name="T25" fmla="*/ 60 h 104"/>
                <a:gd name="T26" fmla="*/ 3 w 78"/>
                <a:gd name="T27" fmla="*/ 63 h 104"/>
                <a:gd name="T28" fmla="*/ 1 w 78"/>
                <a:gd name="T29" fmla="*/ 64 h 104"/>
                <a:gd name="T30" fmla="*/ 0 w 78"/>
                <a:gd name="T31" fmla="*/ 64 h 104"/>
                <a:gd name="T32" fmla="*/ 0 w 78"/>
                <a:gd name="T33" fmla="*/ 64 h 104"/>
                <a:gd name="T34" fmla="*/ 0 w 78"/>
                <a:gd name="T35" fmla="*/ 65 h 104"/>
                <a:gd name="T36" fmla="*/ 40 w 78"/>
                <a:gd name="T37" fmla="*/ 104 h 104"/>
                <a:gd name="T38" fmla="*/ 41 w 78"/>
                <a:gd name="T39" fmla="*/ 10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04">
                  <a:moveTo>
                    <a:pt x="41" y="103"/>
                  </a:moveTo>
                  <a:cubicBezTo>
                    <a:pt x="27" y="96"/>
                    <a:pt x="17" y="86"/>
                    <a:pt x="11" y="78"/>
                  </a:cubicBezTo>
                  <a:cubicBezTo>
                    <a:pt x="7" y="74"/>
                    <a:pt x="5" y="71"/>
                    <a:pt x="3" y="68"/>
                  </a:cubicBezTo>
                  <a:cubicBezTo>
                    <a:pt x="2" y="67"/>
                    <a:pt x="2" y="66"/>
                    <a:pt x="1" y="65"/>
                  </a:cubicBezTo>
                  <a:cubicBezTo>
                    <a:pt x="1" y="65"/>
                    <a:pt x="1" y="65"/>
                    <a:pt x="1" y="64"/>
                  </a:cubicBezTo>
                  <a:cubicBezTo>
                    <a:pt x="1" y="64"/>
                    <a:pt x="1" y="64"/>
                    <a:pt x="1" y="64"/>
                  </a:cubicBezTo>
                  <a:cubicBezTo>
                    <a:pt x="0" y="64"/>
                    <a:pt x="0" y="64"/>
                    <a:pt x="0" y="64"/>
                  </a:cubicBezTo>
                  <a:cubicBezTo>
                    <a:pt x="1" y="65"/>
                    <a:pt x="1" y="65"/>
                    <a:pt x="1" y="65"/>
                  </a:cubicBezTo>
                  <a:cubicBezTo>
                    <a:pt x="1" y="65"/>
                    <a:pt x="14" y="59"/>
                    <a:pt x="31" y="48"/>
                  </a:cubicBezTo>
                  <a:cubicBezTo>
                    <a:pt x="48" y="37"/>
                    <a:pt x="67" y="21"/>
                    <a:pt x="78" y="1"/>
                  </a:cubicBezTo>
                  <a:cubicBezTo>
                    <a:pt x="77" y="0"/>
                    <a:pt x="77" y="0"/>
                    <a:pt x="77" y="0"/>
                  </a:cubicBezTo>
                  <a:cubicBezTo>
                    <a:pt x="66" y="20"/>
                    <a:pt x="47" y="36"/>
                    <a:pt x="30" y="47"/>
                  </a:cubicBezTo>
                  <a:cubicBezTo>
                    <a:pt x="22" y="52"/>
                    <a:pt x="15" y="57"/>
                    <a:pt x="9" y="60"/>
                  </a:cubicBezTo>
                  <a:cubicBezTo>
                    <a:pt x="6" y="61"/>
                    <a:pt x="4" y="62"/>
                    <a:pt x="3" y="63"/>
                  </a:cubicBezTo>
                  <a:cubicBezTo>
                    <a:pt x="2" y="63"/>
                    <a:pt x="1" y="63"/>
                    <a:pt x="1" y="64"/>
                  </a:cubicBezTo>
                  <a:cubicBezTo>
                    <a:pt x="0" y="64"/>
                    <a:pt x="0" y="64"/>
                    <a:pt x="0" y="64"/>
                  </a:cubicBezTo>
                  <a:cubicBezTo>
                    <a:pt x="0" y="64"/>
                    <a:pt x="0" y="64"/>
                    <a:pt x="0" y="64"/>
                  </a:cubicBezTo>
                  <a:cubicBezTo>
                    <a:pt x="0" y="65"/>
                    <a:pt x="0" y="65"/>
                    <a:pt x="0" y="65"/>
                  </a:cubicBezTo>
                  <a:cubicBezTo>
                    <a:pt x="0" y="65"/>
                    <a:pt x="13" y="89"/>
                    <a:pt x="40" y="104"/>
                  </a:cubicBezTo>
                  <a:cubicBezTo>
                    <a:pt x="41" y="103"/>
                    <a:pt x="41" y="103"/>
                    <a:pt x="41" y="10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3">
              <a:extLst>
                <a:ext uri="{FF2B5EF4-FFF2-40B4-BE49-F238E27FC236}">
                  <a16:creationId xmlns:a16="http://schemas.microsoft.com/office/drawing/2014/main" id="{19FE0176-23BB-4963-A83B-6895B743A454}"/>
                </a:ext>
              </a:extLst>
            </p:cNvPr>
            <p:cNvSpPr>
              <a:spLocks/>
            </p:cNvSpPr>
            <p:nvPr/>
          </p:nvSpPr>
          <p:spPr bwMode="auto">
            <a:xfrm>
              <a:off x="6731001" y="4548188"/>
              <a:ext cx="301625" cy="325438"/>
            </a:xfrm>
            <a:custGeom>
              <a:avLst/>
              <a:gdLst>
                <a:gd name="T0" fmla="*/ 40 w 40"/>
                <a:gd name="T1" fmla="*/ 42 h 43"/>
                <a:gd name="T2" fmla="*/ 10 w 40"/>
                <a:gd name="T3" fmla="*/ 16 h 43"/>
                <a:gd name="T4" fmla="*/ 3 w 40"/>
                <a:gd name="T5" fmla="*/ 4 h 43"/>
                <a:gd name="T6" fmla="*/ 1 w 40"/>
                <a:gd name="T7" fmla="*/ 1 h 43"/>
                <a:gd name="T8" fmla="*/ 1 w 40"/>
                <a:gd name="T9" fmla="*/ 0 h 43"/>
                <a:gd name="T10" fmla="*/ 1 w 40"/>
                <a:gd name="T11" fmla="*/ 0 h 43"/>
                <a:gd name="T12" fmla="*/ 0 w 40"/>
                <a:gd name="T13" fmla="*/ 0 h 43"/>
                <a:gd name="T14" fmla="*/ 40 w 40"/>
                <a:gd name="T15" fmla="*/ 43 h 43"/>
                <a:gd name="T16" fmla="*/ 40 w 40"/>
                <a:gd name="T17"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3">
                  <a:moveTo>
                    <a:pt x="40" y="42"/>
                  </a:moveTo>
                  <a:cubicBezTo>
                    <a:pt x="26" y="35"/>
                    <a:pt x="17" y="25"/>
                    <a:pt x="10" y="16"/>
                  </a:cubicBezTo>
                  <a:cubicBezTo>
                    <a:pt x="7" y="11"/>
                    <a:pt x="4" y="7"/>
                    <a:pt x="3" y="4"/>
                  </a:cubicBezTo>
                  <a:cubicBezTo>
                    <a:pt x="2" y="3"/>
                    <a:pt x="1" y="2"/>
                    <a:pt x="1" y="1"/>
                  </a:cubicBezTo>
                  <a:cubicBezTo>
                    <a:pt x="1" y="0"/>
                    <a:pt x="1" y="0"/>
                    <a:pt x="1" y="0"/>
                  </a:cubicBezTo>
                  <a:cubicBezTo>
                    <a:pt x="1" y="0"/>
                    <a:pt x="1" y="0"/>
                    <a:pt x="1" y="0"/>
                  </a:cubicBezTo>
                  <a:cubicBezTo>
                    <a:pt x="0" y="0"/>
                    <a:pt x="0" y="0"/>
                    <a:pt x="0" y="0"/>
                  </a:cubicBezTo>
                  <a:cubicBezTo>
                    <a:pt x="0" y="0"/>
                    <a:pt x="12" y="29"/>
                    <a:pt x="40" y="43"/>
                  </a:cubicBezTo>
                  <a:cubicBezTo>
                    <a:pt x="40" y="42"/>
                    <a:pt x="40" y="42"/>
                    <a:pt x="40" y="4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44">
              <a:extLst>
                <a:ext uri="{FF2B5EF4-FFF2-40B4-BE49-F238E27FC236}">
                  <a16:creationId xmlns:a16="http://schemas.microsoft.com/office/drawing/2014/main" id="{7C2D1679-308D-4DB7-BA44-363BAD45B4AC}"/>
                </a:ext>
              </a:extLst>
            </p:cNvPr>
            <p:cNvSpPr>
              <a:spLocks/>
            </p:cNvSpPr>
            <p:nvPr/>
          </p:nvSpPr>
          <p:spPr bwMode="auto">
            <a:xfrm>
              <a:off x="6783389" y="4533900"/>
              <a:ext cx="369888" cy="354013"/>
            </a:xfrm>
            <a:custGeom>
              <a:avLst/>
              <a:gdLst>
                <a:gd name="T0" fmla="*/ 49 w 49"/>
                <a:gd name="T1" fmla="*/ 46 h 47"/>
                <a:gd name="T2" fmla="*/ 26 w 49"/>
                <a:gd name="T3" fmla="*/ 33 h 47"/>
                <a:gd name="T4" fmla="*/ 1 w 49"/>
                <a:gd name="T5" fmla="*/ 0 h 47"/>
                <a:gd name="T6" fmla="*/ 0 w 49"/>
                <a:gd name="T7" fmla="*/ 0 h 47"/>
                <a:gd name="T8" fmla="*/ 26 w 49"/>
                <a:gd name="T9" fmla="*/ 34 h 47"/>
                <a:gd name="T10" fmla="*/ 48 w 49"/>
                <a:gd name="T11" fmla="*/ 47 h 47"/>
                <a:gd name="T12" fmla="*/ 49 w 49"/>
                <a:gd name="T13" fmla="*/ 46 h 47"/>
              </a:gdLst>
              <a:ahLst/>
              <a:cxnLst>
                <a:cxn ang="0">
                  <a:pos x="T0" y="T1"/>
                </a:cxn>
                <a:cxn ang="0">
                  <a:pos x="T2" y="T3"/>
                </a:cxn>
                <a:cxn ang="0">
                  <a:pos x="T4" y="T5"/>
                </a:cxn>
                <a:cxn ang="0">
                  <a:pos x="T6" y="T7"/>
                </a:cxn>
                <a:cxn ang="0">
                  <a:pos x="T8" y="T9"/>
                </a:cxn>
                <a:cxn ang="0">
                  <a:pos x="T10" y="T11"/>
                </a:cxn>
                <a:cxn ang="0">
                  <a:pos x="T12" y="T13"/>
                </a:cxn>
              </a:cxnLst>
              <a:rect l="0" t="0" r="r" b="b"/>
              <a:pathLst>
                <a:path w="49" h="47">
                  <a:moveTo>
                    <a:pt x="49" y="46"/>
                  </a:moveTo>
                  <a:cubicBezTo>
                    <a:pt x="42" y="43"/>
                    <a:pt x="35" y="40"/>
                    <a:pt x="26" y="33"/>
                  </a:cubicBezTo>
                  <a:cubicBezTo>
                    <a:pt x="18" y="26"/>
                    <a:pt x="10" y="16"/>
                    <a:pt x="1" y="0"/>
                  </a:cubicBezTo>
                  <a:cubicBezTo>
                    <a:pt x="0" y="0"/>
                    <a:pt x="0" y="0"/>
                    <a:pt x="0" y="0"/>
                  </a:cubicBezTo>
                  <a:cubicBezTo>
                    <a:pt x="9" y="17"/>
                    <a:pt x="18" y="27"/>
                    <a:pt x="26" y="34"/>
                  </a:cubicBezTo>
                  <a:cubicBezTo>
                    <a:pt x="34" y="41"/>
                    <a:pt x="42" y="44"/>
                    <a:pt x="48" y="47"/>
                  </a:cubicBezTo>
                  <a:cubicBezTo>
                    <a:pt x="49" y="46"/>
                    <a:pt x="49" y="46"/>
                    <a:pt x="49" y="4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45">
              <a:extLst>
                <a:ext uri="{FF2B5EF4-FFF2-40B4-BE49-F238E27FC236}">
                  <a16:creationId xmlns:a16="http://schemas.microsoft.com/office/drawing/2014/main" id="{8422BBA4-F114-434B-A548-4C4B6C05E664}"/>
                </a:ext>
              </a:extLst>
            </p:cNvPr>
            <p:cNvSpPr>
              <a:spLocks/>
            </p:cNvSpPr>
            <p:nvPr/>
          </p:nvSpPr>
          <p:spPr bwMode="auto">
            <a:xfrm>
              <a:off x="6835776" y="4049713"/>
              <a:ext cx="512763" cy="838200"/>
            </a:xfrm>
            <a:custGeom>
              <a:avLst/>
              <a:gdLst>
                <a:gd name="T0" fmla="*/ 52 w 68"/>
                <a:gd name="T1" fmla="*/ 110 h 111"/>
                <a:gd name="T2" fmla="*/ 1 w 68"/>
                <a:gd name="T3" fmla="*/ 62 h 111"/>
                <a:gd name="T4" fmla="*/ 1 w 68"/>
                <a:gd name="T5" fmla="*/ 62 h 111"/>
                <a:gd name="T6" fmla="*/ 1 w 68"/>
                <a:gd name="T7" fmla="*/ 63 h 111"/>
                <a:gd name="T8" fmla="*/ 36 w 68"/>
                <a:gd name="T9" fmla="*/ 43 h 111"/>
                <a:gd name="T10" fmla="*/ 68 w 68"/>
                <a:gd name="T11" fmla="*/ 0 h 111"/>
                <a:gd name="T12" fmla="*/ 67 w 68"/>
                <a:gd name="T13" fmla="*/ 0 h 111"/>
                <a:gd name="T14" fmla="*/ 67 w 68"/>
                <a:gd name="T15" fmla="*/ 1 h 111"/>
                <a:gd name="T16" fmla="*/ 35 w 68"/>
                <a:gd name="T17" fmla="*/ 42 h 111"/>
                <a:gd name="T18" fmla="*/ 13 w 68"/>
                <a:gd name="T19" fmla="*/ 56 h 111"/>
                <a:gd name="T20" fmla="*/ 4 w 68"/>
                <a:gd name="T21" fmla="*/ 60 h 111"/>
                <a:gd name="T22" fmla="*/ 2 w 68"/>
                <a:gd name="T23" fmla="*/ 61 h 111"/>
                <a:gd name="T24" fmla="*/ 1 w 68"/>
                <a:gd name="T25" fmla="*/ 62 h 111"/>
                <a:gd name="T26" fmla="*/ 0 w 68"/>
                <a:gd name="T27" fmla="*/ 62 h 111"/>
                <a:gd name="T28" fmla="*/ 0 w 68"/>
                <a:gd name="T29" fmla="*/ 62 h 111"/>
                <a:gd name="T30" fmla="*/ 52 w 68"/>
                <a:gd name="T31" fmla="*/ 111 h 111"/>
                <a:gd name="T32" fmla="*/ 52 w 68"/>
                <a:gd name="T33" fmla="*/ 11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111">
                  <a:moveTo>
                    <a:pt x="52" y="110"/>
                  </a:moveTo>
                  <a:cubicBezTo>
                    <a:pt x="23" y="93"/>
                    <a:pt x="9" y="77"/>
                    <a:pt x="1" y="62"/>
                  </a:cubicBezTo>
                  <a:cubicBezTo>
                    <a:pt x="1" y="62"/>
                    <a:pt x="1" y="62"/>
                    <a:pt x="1" y="62"/>
                  </a:cubicBezTo>
                  <a:cubicBezTo>
                    <a:pt x="1" y="63"/>
                    <a:pt x="1" y="63"/>
                    <a:pt x="1" y="63"/>
                  </a:cubicBezTo>
                  <a:cubicBezTo>
                    <a:pt x="1" y="62"/>
                    <a:pt x="24" y="53"/>
                    <a:pt x="36" y="43"/>
                  </a:cubicBezTo>
                  <a:cubicBezTo>
                    <a:pt x="54" y="27"/>
                    <a:pt x="68" y="0"/>
                    <a:pt x="68" y="0"/>
                  </a:cubicBezTo>
                  <a:cubicBezTo>
                    <a:pt x="67" y="0"/>
                    <a:pt x="67" y="0"/>
                    <a:pt x="67" y="0"/>
                  </a:cubicBezTo>
                  <a:cubicBezTo>
                    <a:pt x="67" y="0"/>
                    <a:pt x="67" y="0"/>
                    <a:pt x="67" y="1"/>
                  </a:cubicBezTo>
                  <a:cubicBezTo>
                    <a:pt x="64" y="6"/>
                    <a:pt x="51" y="28"/>
                    <a:pt x="35" y="42"/>
                  </a:cubicBezTo>
                  <a:cubicBezTo>
                    <a:pt x="29" y="47"/>
                    <a:pt x="21" y="52"/>
                    <a:pt x="13" y="56"/>
                  </a:cubicBezTo>
                  <a:cubicBezTo>
                    <a:pt x="10" y="57"/>
                    <a:pt x="7" y="59"/>
                    <a:pt x="4" y="60"/>
                  </a:cubicBezTo>
                  <a:cubicBezTo>
                    <a:pt x="3" y="60"/>
                    <a:pt x="2" y="61"/>
                    <a:pt x="2" y="61"/>
                  </a:cubicBezTo>
                  <a:cubicBezTo>
                    <a:pt x="1" y="61"/>
                    <a:pt x="1" y="62"/>
                    <a:pt x="1" y="62"/>
                  </a:cubicBezTo>
                  <a:cubicBezTo>
                    <a:pt x="0" y="62"/>
                    <a:pt x="0" y="62"/>
                    <a:pt x="0" y="62"/>
                  </a:cubicBezTo>
                  <a:cubicBezTo>
                    <a:pt x="0" y="62"/>
                    <a:pt x="0" y="62"/>
                    <a:pt x="0" y="62"/>
                  </a:cubicBezTo>
                  <a:cubicBezTo>
                    <a:pt x="8" y="78"/>
                    <a:pt x="22" y="94"/>
                    <a:pt x="52" y="111"/>
                  </a:cubicBezTo>
                  <a:cubicBezTo>
                    <a:pt x="52" y="110"/>
                    <a:pt x="52" y="110"/>
                    <a:pt x="52" y="11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46">
              <a:extLst>
                <a:ext uri="{FF2B5EF4-FFF2-40B4-BE49-F238E27FC236}">
                  <a16:creationId xmlns:a16="http://schemas.microsoft.com/office/drawing/2014/main" id="{0A941EA2-086A-49E7-AC3D-7E34E5BA2424}"/>
                </a:ext>
              </a:extLst>
            </p:cNvPr>
            <p:cNvSpPr>
              <a:spLocks/>
            </p:cNvSpPr>
            <p:nvPr/>
          </p:nvSpPr>
          <p:spPr bwMode="auto">
            <a:xfrm>
              <a:off x="6911976" y="4503738"/>
              <a:ext cx="392113" cy="377825"/>
            </a:xfrm>
            <a:custGeom>
              <a:avLst/>
              <a:gdLst>
                <a:gd name="T0" fmla="*/ 0 w 52"/>
                <a:gd name="T1" fmla="*/ 0 h 50"/>
                <a:gd name="T2" fmla="*/ 19 w 52"/>
                <a:gd name="T3" fmla="*/ 24 h 50"/>
                <a:gd name="T4" fmla="*/ 51 w 52"/>
                <a:gd name="T5" fmla="*/ 50 h 50"/>
                <a:gd name="T6" fmla="*/ 52 w 52"/>
                <a:gd name="T7" fmla="*/ 50 h 50"/>
                <a:gd name="T8" fmla="*/ 19 w 52"/>
                <a:gd name="T9" fmla="*/ 24 h 50"/>
                <a:gd name="T10" fmla="*/ 0 w 52"/>
                <a:gd name="T11" fmla="*/ 0 h 50"/>
                <a:gd name="T12" fmla="*/ 0 w 52"/>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52" h="50">
                  <a:moveTo>
                    <a:pt x="0" y="0"/>
                  </a:moveTo>
                  <a:cubicBezTo>
                    <a:pt x="2" y="6"/>
                    <a:pt x="9" y="15"/>
                    <a:pt x="19" y="24"/>
                  </a:cubicBezTo>
                  <a:cubicBezTo>
                    <a:pt x="28" y="34"/>
                    <a:pt x="40" y="44"/>
                    <a:pt x="51" y="50"/>
                  </a:cubicBezTo>
                  <a:cubicBezTo>
                    <a:pt x="52" y="50"/>
                    <a:pt x="52" y="50"/>
                    <a:pt x="52" y="50"/>
                  </a:cubicBezTo>
                  <a:cubicBezTo>
                    <a:pt x="40" y="43"/>
                    <a:pt x="29" y="33"/>
                    <a:pt x="19" y="24"/>
                  </a:cubicBezTo>
                  <a:cubicBezTo>
                    <a:pt x="10" y="14"/>
                    <a:pt x="3" y="5"/>
                    <a:pt x="0" y="0"/>
                  </a:cubicBezTo>
                  <a:cubicBezTo>
                    <a:pt x="0" y="0"/>
                    <a:pt x="0" y="0"/>
                    <a:pt x="0"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47">
              <a:extLst>
                <a:ext uri="{FF2B5EF4-FFF2-40B4-BE49-F238E27FC236}">
                  <a16:creationId xmlns:a16="http://schemas.microsoft.com/office/drawing/2014/main" id="{F5AD2C4C-9304-4BC4-AE79-2580132E2A80}"/>
                </a:ext>
              </a:extLst>
            </p:cNvPr>
            <p:cNvSpPr>
              <a:spLocks/>
            </p:cNvSpPr>
            <p:nvPr/>
          </p:nvSpPr>
          <p:spPr bwMode="auto">
            <a:xfrm>
              <a:off x="6956426" y="4487863"/>
              <a:ext cx="422275" cy="393700"/>
            </a:xfrm>
            <a:custGeom>
              <a:avLst/>
              <a:gdLst>
                <a:gd name="T0" fmla="*/ 0 w 56"/>
                <a:gd name="T1" fmla="*/ 1 h 52"/>
                <a:gd name="T2" fmla="*/ 23 w 56"/>
                <a:gd name="T3" fmla="*/ 26 h 52"/>
                <a:gd name="T4" fmla="*/ 55 w 56"/>
                <a:gd name="T5" fmla="*/ 52 h 52"/>
                <a:gd name="T6" fmla="*/ 56 w 56"/>
                <a:gd name="T7" fmla="*/ 51 h 52"/>
                <a:gd name="T8" fmla="*/ 24 w 56"/>
                <a:gd name="T9" fmla="*/ 25 h 52"/>
                <a:gd name="T10" fmla="*/ 1 w 56"/>
                <a:gd name="T11" fmla="*/ 0 h 52"/>
                <a:gd name="T12" fmla="*/ 0 w 56"/>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56" h="52">
                  <a:moveTo>
                    <a:pt x="0" y="1"/>
                  </a:moveTo>
                  <a:cubicBezTo>
                    <a:pt x="9" y="7"/>
                    <a:pt x="16" y="16"/>
                    <a:pt x="23" y="26"/>
                  </a:cubicBezTo>
                  <a:cubicBezTo>
                    <a:pt x="31" y="36"/>
                    <a:pt x="41" y="45"/>
                    <a:pt x="55" y="52"/>
                  </a:cubicBezTo>
                  <a:cubicBezTo>
                    <a:pt x="56" y="51"/>
                    <a:pt x="56" y="51"/>
                    <a:pt x="56" y="51"/>
                  </a:cubicBezTo>
                  <a:cubicBezTo>
                    <a:pt x="41" y="44"/>
                    <a:pt x="32" y="35"/>
                    <a:pt x="24" y="25"/>
                  </a:cubicBezTo>
                  <a:cubicBezTo>
                    <a:pt x="16" y="16"/>
                    <a:pt x="10" y="6"/>
                    <a:pt x="1"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48">
              <a:extLst>
                <a:ext uri="{FF2B5EF4-FFF2-40B4-BE49-F238E27FC236}">
                  <a16:creationId xmlns:a16="http://schemas.microsoft.com/office/drawing/2014/main" id="{2AFF8162-9BFF-461C-BECD-05442501FD5C}"/>
                </a:ext>
              </a:extLst>
            </p:cNvPr>
            <p:cNvSpPr>
              <a:spLocks/>
            </p:cNvSpPr>
            <p:nvPr/>
          </p:nvSpPr>
          <p:spPr bwMode="auto">
            <a:xfrm>
              <a:off x="7038976" y="3959225"/>
              <a:ext cx="476250" cy="906463"/>
            </a:xfrm>
            <a:custGeom>
              <a:avLst/>
              <a:gdLst>
                <a:gd name="T0" fmla="*/ 58 w 63"/>
                <a:gd name="T1" fmla="*/ 119 h 120"/>
                <a:gd name="T2" fmla="*/ 29 w 63"/>
                <a:gd name="T3" fmla="*/ 94 h 120"/>
                <a:gd name="T4" fmla="*/ 2 w 63"/>
                <a:gd name="T5" fmla="*/ 69 h 120"/>
                <a:gd name="T6" fmla="*/ 1 w 63"/>
                <a:gd name="T7" fmla="*/ 69 h 120"/>
                <a:gd name="T8" fmla="*/ 2 w 63"/>
                <a:gd name="T9" fmla="*/ 69 h 120"/>
                <a:gd name="T10" fmla="*/ 63 w 63"/>
                <a:gd name="T11" fmla="*/ 0 h 120"/>
                <a:gd name="T12" fmla="*/ 62 w 63"/>
                <a:gd name="T13" fmla="*/ 0 h 120"/>
                <a:gd name="T14" fmla="*/ 1 w 63"/>
                <a:gd name="T15" fmla="*/ 69 h 120"/>
                <a:gd name="T16" fmla="*/ 0 w 63"/>
                <a:gd name="T17" fmla="*/ 69 h 120"/>
                <a:gd name="T18" fmla="*/ 1 w 63"/>
                <a:gd name="T19" fmla="*/ 69 h 120"/>
                <a:gd name="T20" fmla="*/ 28 w 63"/>
                <a:gd name="T21" fmla="*/ 95 h 120"/>
                <a:gd name="T22" fmla="*/ 57 w 63"/>
                <a:gd name="T23" fmla="*/ 120 h 120"/>
                <a:gd name="T24" fmla="*/ 58 w 63"/>
                <a:gd name="T25" fmla="*/ 11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120">
                  <a:moveTo>
                    <a:pt x="58" y="119"/>
                  </a:moveTo>
                  <a:cubicBezTo>
                    <a:pt x="47" y="114"/>
                    <a:pt x="38" y="104"/>
                    <a:pt x="29" y="94"/>
                  </a:cubicBezTo>
                  <a:cubicBezTo>
                    <a:pt x="20" y="84"/>
                    <a:pt x="12" y="74"/>
                    <a:pt x="2" y="69"/>
                  </a:cubicBezTo>
                  <a:cubicBezTo>
                    <a:pt x="1" y="69"/>
                    <a:pt x="1" y="69"/>
                    <a:pt x="1" y="69"/>
                  </a:cubicBezTo>
                  <a:cubicBezTo>
                    <a:pt x="2" y="69"/>
                    <a:pt x="2" y="69"/>
                    <a:pt x="2" y="69"/>
                  </a:cubicBezTo>
                  <a:cubicBezTo>
                    <a:pt x="22" y="59"/>
                    <a:pt x="50" y="35"/>
                    <a:pt x="63" y="0"/>
                  </a:cubicBezTo>
                  <a:cubicBezTo>
                    <a:pt x="62" y="0"/>
                    <a:pt x="62" y="0"/>
                    <a:pt x="62" y="0"/>
                  </a:cubicBezTo>
                  <a:cubicBezTo>
                    <a:pt x="49" y="34"/>
                    <a:pt x="21" y="58"/>
                    <a:pt x="1" y="69"/>
                  </a:cubicBezTo>
                  <a:cubicBezTo>
                    <a:pt x="0" y="69"/>
                    <a:pt x="0" y="69"/>
                    <a:pt x="0" y="69"/>
                  </a:cubicBezTo>
                  <a:cubicBezTo>
                    <a:pt x="1" y="69"/>
                    <a:pt x="1" y="69"/>
                    <a:pt x="1" y="69"/>
                  </a:cubicBezTo>
                  <a:cubicBezTo>
                    <a:pt x="11" y="75"/>
                    <a:pt x="20" y="85"/>
                    <a:pt x="28" y="95"/>
                  </a:cubicBezTo>
                  <a:cubicBezTo>
                    <a:pt x="37" y="104"/>
                    <a:pt x="46" y="114"/>
                    <a:pt x="57" y="120"/>
                  </a:cubicBezTo>
                  <a:cubicBezTo>
                    <a:pt x="58" y="119"/>
                    <a:pt x="58" y="119"/>
                    <a:pt x="58" y="119"/>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49">
              <a:extLst>
                <a:ext uri="{FF2B5EF4-FFF2-40B4-BE49-F238E27FC236}">
                  <a16:creationId xmlns:a16="http://schemas.microsoft.com/office/drawing/2014/main" id="{2A0BDA2F-7F30-4366-9CFE-E37D62E6C154}"/>
                </a:ext>
              </a:extLst>
            </p:cNvPr>
            <p:cNvSpPr>
              <a:spLocks/>
            </p:cNvSpPr>
            <p:nvPr/>
          </p:nvSpPr>
          <p:spPr bwMode="auto">
            <a:xfrm>
              <a:off x="7161214" y="3868738"/>
              <a:ext cx="519113" cy="974725"/>
            </a:xfrm>
            <a:custGeom>
              <a:avLst/>
              <a:gdLst>
                <a:gd name="T0" fmla="*/ 53 w 69"/>
                <a:gd name="T1" fmla="*/ 128 h 129"/>
                <a:gd name="T2" fmla="*/ 24 w 69"/>
                <a:gd name="T3" fmla="*/ 103 h 129"/>
                <a:gd name="T4" fmla="*/ 1 w 69"/>
                <a:gd name="T5" fmla="*/ 81 h 129"/>
                <a:gd name="T6" fmla="*/ 1 w 69"/>
                <a:gd name="T7" fmla="*/ 82 h 129"/>
                <a:gd name="T8" fmla="*/ 1 w 69"/>
                <a:gd name="T9" fmla="*/ 82 h 129"/>
                <a:gd name="T10" fmla="*/ 69 w 69"/>
                <a:gd name="T11" fmla="*/ 0 h 129"/>
                <a:gd name="T12" fmla="*/ 68 w 69"/>
                <a:gd name="T13" fmla="*/ 0 h 129"/>
                <a:gd name="T14" fmla="*/ 1 w 69"/>
                <a:gd name="T15" fmla="*/ 81 h 129"/>
                <a:gd name="T16" fmla="*/ 0 w 69"/>
                <a:gd name="T17" fmla="*/ 82 h 129"/>
                <a:gd name="T18" fmla="*/ 1 w 69"/>
                <a:gd name="T19" fmla="*/ 82 h 129"/>
                <a:gd name="T20" fmla="*/ 24 w 69"/>
                <a:gd name="T21" fmla="*/ 103 h 129"/>
                <a:gd name="T22" fmla="*/ 52 w 69"/>
                <a:gd name="T23" fmla="*/ 129 h 129"/>
                <a:gd name="T24" fmla="*/ 53 w 69"/>
                <a:gd name="T25" fmla="*/ 12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129">
                  <a:moveTo>
                    <a:pt x="53" y="128"/>
                  </a:moveTo>
                  <a:cubicBezTo>
                    <a:pt x="40" y="121"/>
                    <a:pt x="32" y="112"/>
                    <a:pt x="24" y="103"/>
                  </a:cubicBezTo>
                  <a:cubicBezTo>
                    <a:pt x="17" y="94"/>
                    <a:pt x="10" y="85"/>
                    <a:pt x="1" y="81"/>
                  </a:cubicBezTo>
                  <a:cubicBezTo>
                    <a:pt x="1" y="82"/>
                    <a:pt x="1" y="82"/>
                    <a:pt x="1" y="82"/>
                  </a:cubicBezTo>
                  <a:cubicBezTo>
                    <a:pt x="1" y="82"/>
                    <a:pt x="1" y="82"/>
                    <a:pt x="1" y="82"/>
                  </a:cubicBezTo>
                  <a:cubicBezTo>
                    <a:pt x="19" y="71"/>
                    <a:pt x="55" y="42"/>
                    <a:pt x="69" y="0"/>
                  </a:cubicBezTo>
                  <a:cubicBezTo>
                    <a:pt x="68" y="0"/>
                    <a:pt x="68" y="0"/>
                    <a:pt x="68" y="0"/>
                  </a:cubicBezTo>
                  <a:cubicBezTo>
                    <a:pt x="54" y="42"/>
                    <a:pt x="18" y="70"/>
                    <a:pt x="1" y="81"/>
                  </a:cubicBezTo>
                  <a:cubicBezTo>
                    <a:pt x="0" y="82"/>
                    <a:pt x="0" y="82"/>
                    <a:pt x="0" y="82"/>
                  </a:cubicBezTo>
                  <a:cubicBezTo>
                    <a:pt x="1" y="82"/>
                    <a:pt x="1" y="82"/>
                    <a:pt x="1" y="82"/>
                  </a:cubicBezTo>
                  <a:cubicBezTo>
                    <a:pt x="9" y="86"/>
                    <a:pt x="16" y="94"/>
                    <a:pt x="24" y="103"/>
                  </a:cubicBezTo>
                  <a:cubicBezTo>
                    <a:pt x="31" y="112"/>
                    <a:pt x="40" y="122"/>
                    <a:pt x="52" y="129"/>
                  </a:cubicBezTo>
                  <a:cubicBezTo>
                    <a:pt x="53" y="128"/>
                    <a:pt x="53" y="128"/>
                    <a:pt x="53" y="12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0">
              <a:extLst>
                <a:ext uri="{FF2B5EF4-FFF2-40B4-BE49-F238E27FC236}">
                  <a16:creationId xmlns:a16="http://schemas.microsoft.com/office/drawing/2014/main" id="{A44BE1A7-6E42-4C19-AC9C-8DD74F38CD36}"/>
                </a:ext>
              </a:extLst>
            </p:cNvPr>
            <p:cNvSpPr>
              <a:spLocks/>
            </p:cNvSpPr>
            <p:nvPr/>
          </p:nvSpPr>
          <p:spPr bwMode="auto">
            <a:xfrm>
              <a:off x="8096251" y="3922713"/>
              <a:ext cx="263525" cy="263525"/>
            </a:xfrm>
            <a:custGeom>
              <a:avLst/>
              <a:gdLst>
                <a:gd name="T0" fmla="*/ 1 w 35"/>
                <a:gd name="T1" fmla="*/ 35 h 35"/>
                <a:gd name="T2" fmla="*/ 22 w 35"/>
                <a:gd name="T3" fmla="*/ 10 h 35"/>
                <a:gd name="T4" fmla="*/ 31 w 35"/>
                <a:gd name="T5" fmla="*/ 3 h 35"/>
                <a:gd name="T6" fmla="*/ 34 w 35"/>
                <a:gd name="T7" fmla="*/ 1 h 35"/>
                <a:gd name="T8" fmla="*/ 35 w 35"/>
                <a:gd name="T9" fmla="*/ 1 h 35"/>
                <a:gd name="T10" fmla="*/ 34 w 35"/>
                <a:gd name="T11" fmla="*/ 0 h 35"/>
                <a:gd name="T12" fmla="*/ 0 w 35"/>
                <a:gd name="T13" fmla="*/ 34 h 35"/>
                <a:gd name="T14" fmla="*/ 1 w 35"/>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5">
                  <a:moveTo>
                    <a:pt x="1" y="35"/>
                  </a:moveTo>
                  <a:cubicBezTo>
                    <a:pt x="6" y="24"/>
                    <a:pt x="15" y="16"/>
                    <a:pt x="22" y="10"/>
                  </a:cubicBezTo>
                  <a:cubicBezTo>
                    <a:pt x="26" y="7"/>
                    <a:pt x="29" y="5"/>
                    <a:pt x="31" y="3"/>
                  </a:cubicBezTo>
                  <a:cubicBezTo>
                    <a:pt x="32" y="2"/>
                    <a:pt x="33" y="2"/>
                    <a:pt x="34" y="1"/>
                  </a:cubicBezTo>
                  <a:cubicBezTo>
                    <a:pt x="34" y="1"/>
                    <a:pt x="35" y="1"/>
                    <a:pt x="35" y="1"/>
                  </a:cubicBezTo>
                  <a:cubicBezTo>
                    <a:pt x="34" y="0"/>
                    <a:pt x="34" y="0"/>
                    <a:pt x="34" y="0"/>
                  </a:cubicBezTo>
                  <a:cubicBezTo>
                    <a:pt x="34" y="0"/>
                    <a:pt x="11" y="13"/>
                    <a:pt x="0" y="34"/>
                  </a:cubicBezTo>
                  <a:cubicBezTo>
                    <a:pt x="1" y="35"/>
                    <a:pt x="1" y="35"/>
                    <a:pt x="1" y="35"/>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1">
              <a:extLst>
                <a:ext uri="{FF2B5EF4-FFF2-40B4-BE49-F238E27FC236}">
                  <a16:creationId xmlns:a16="http://schemas.microsoft.com/office/drawing/2014/main" id="{7BE58C49-BD69-4187-B866-AF05371BCFF8}"/>
                </a:ext>
              </a:extLst>
            </p:cNvPr>
            <p:cNvSpPr>
              <a:spLocks/>
            </p:cNvSpPr>
            <p:nvPr/>
          </p:nvSpPr>
          <p:spPr bwMode="auto">
            <a:xfrm>
              <a:off x="7265989" y="3748088"/>
              <a:ext cx="769938" cy="747713"/>
            </a:xfrm>
            <a:custGeom>
              <a:avLst/>
              <a:gdLst>
                <a:gd name="T0" fmla="*/ 101 w 102"/>
                <a:gd name="T1" fmla="*/ 0 h 99"/>
                <a:gd name="T2" fmla="*/ 45 w 102"/>
                <a:gd name="T3" fmla="*/ 52 h 99"/>
                <a:gd name="T4" fmla="*/ 0 w 102"/>
                <a:gd name="T5" fmla="*/ 98 h 99"/>
                <a:gd name="T6" fmla="*/ 1 w 102"/>
                <a:gd name="T7" fmla="*/ 99 h 99"/>
                <a:gd name="T8" fmla="*/ 46 w 102"/>
                <a:gd name="T9" fmla="*/ 52 h 99"/>
                <a:gd name="T10" fmla="*/ 102 w 102"/>
                <a:gd name="T11" fmla="*/ 1 h 99"/>
                <a:gd name="T12" fmla="*/ 101 w 102"/>
                <a:gd name="T13" fmla="*/ 0 h 99"/>
                <a:gd name="T14" fmla="*/ 101 w 102"/>
                <a:gd name="T15" fmla="*/ 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9">
                  <a:moveTo>
                    <a:pt x="101" y="0"/>
                  </a:moveTo>
                  <a:cubicBezTo>
                    <a:pt x="77" y="15"/>
                    <a:pt x="60" y="34"/>
                    <a:pt x="45" y="52"/>
                  </a:cubicBezTo>
                  <a:cubicBezTo>
                    <a:pt x="30" y="70"/>
                    <a:pt x="17" y="86"/>
                    <a:pt x="0" y="98"/>
                  </a:cubicBezTo>
                  <a:cubicBezTo>
                    <a:pt x="1" y="99"/>
                    <a:pt x="1" y="99"/>
                    <a:pt x="1" y="99"/>
                  </a:cubicBezTo>
                  <a:cubicBezTo>
                    <a:pt x="17" y="87"/>
                    <a:pt x="31" y="70"/>
                    <a:pt x="46" y="52"/>
                  </a:cubicBezTo>
                  <a:cubicBezTo>
                    <a:pt x="61" y="35"/>
                    <a:pt x="78" y="16"/>
                    <a:pt x="102" y="1"/>
                  </a:cubicBezTo>
                  <a:cubicBezTo>
                    <a:pt x="101" y="0"/>
                    <a:pt x="101" y="0"/>
                    <a:pt x="101" y="0"/>
                  </a:cubicBezTo>
                  <a:cubicBezTo>
                    <a:pt x="101" y="0"/>
                    <a:pt x="101" y="0"/>
                    <a:pt x="101"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2">
              <a:extLst>
                <a:ext uri="{FF2B5EF4-FFF2-40B4-BE49-F238E27FC236}">
                  <a16:creationId xmlns:a16="http://schemas.microsoft.com/office/drawing/2014/main" id="{E4C34E77-561F-46A8-98E9-9B30A76C2B42}"/>
                </a:ext>
              </a:extLst>
            </p:cNvPr>
            <p:cNvSpPr>
              <a:spLocks/>
            </p:cNvSpPr>
            <p:nvPr/>
          </p:nvSpPr>
          <p:spPr bwMode="auto">
            <a:xfrm>
              <a:off x="7265989" y="4487863"/>
              <a:ext cx="384175" cy="325438"/>
            </a:xfrm>
            <a:custGeom>
              <a:avLst/>
              <a:gdLst>
                <a:gd name="T0" fmla="*/ 51 w 51"/>
                <a:gd name="T1" fmla="*/ 42 h 43"/>
                <a:gd name="T2" fmla="*/ 25 w 51"/>
                <a:gd name="T3" fmla="*/ 22 h 43"/>
                <a:gd name="T4" fmla="*/ 1 w 51"/>
                <a:gd name="T5" fmla="*/ 0 h 43"/>
                <a:gd name="T6" fmla="*/ 0 w 51"/>
                <a:gd name="T7" fmla="*/ 1 h 43"/>
                <a:gd name="T8" fmla="*/ 24 w 51"/>
                <a:gd name="T9" fmla="*/ 22 h 43"/>
                <a:gd name="T10" fmla="*/ 51 w 51"/>
                <a:gd name="T11" fmla="*/ 43 h 43"/>
                <a:gd name="T12" fmla="*/ 51 w 51"/>
                <a:gd name="T13" fmla="*/ 42 h 43"/>
              </a:gdLst>
              <a:ahLst/>
              <a:cxnLst>
                <a:cxn ang="0">
                  <a:pos x="T0" y="T1"/>
                </a:cxn>
                <a:cxn ang="0">
                  <a:pos x="T2" y="T3"/>
                </a:cxn>
                <a:cxn ang="0">
                  <a:pos x="T4" y="T5"/>
                </a:cxn>
                <a:cxn ang="0">
                  <a:pos x="T6" y="T7"/>
                </a:cxn>
                <a:cxn ang="0">
                  <a:pos x="T8" y="T9"/>
                </a:cxn>
                <a:cxn ang="0">
                  <a:pos x="T10" y="T11"/>
                </a:cxn>
                <a:cxn ang="0">
                  <a:pos x="T12" y="T13"/>
                </a:cxn>
              </a:cxnLst>
              <a:rect l="0" t="0" r="r" b="b"/>
              <a:pathLst>
                <a:path w="51" h="43">
                  <a:moveTo>
                    <a:pt x="51" y="42"/>
                  </a:moveTo>
                  <a:cubicBezTo>
                    <a:pt x="39" y="38"/>
                    <a:pt x="32" y="30"/>
                    <a:pt x="25" y="22"/>
                  </a:cubicBezTo>
                  <a:cubicBezTo>
                    <a:pt x="18" y="13"/>
                    <a:pt x="11" y="4"/>
                    <a:pt x="1" y="0"/>
                  </a:cubicBezTo>
                  <a:cubicBezTo>
                    <a:pt x="0" y="1"/>
                    <a:pt x="0" y="1"/>
                    <a:pt x="0" y="1"/>
                  </a:cubicBezTo>
                  <a:cubicBezTo>
                    <a:pt x="10" y="5"/>
                    <a:pt x="17" y="14"/>
                    <a:pt x="24" y="22"/>
                  </a:cubicBezTo>
                  <a:cubicBezTo>
                    <a:pt x="31" y="31"/>
                    <a:pt x="39" y="39"/>
                    <a:pt x="51" y="43"/>
                  </a:cubicBezTo>
                  <a:cubicBezTo>
                    <a:pt x="51" y="42"/>
                    <a:pt x="51" y="42"/>
                    <a:pt x="51" y="4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3">
              <a:extLst>
                <a:ext uri="{FF2B5EF4-FFF2-40B4-BE49-F238E27FC236}">
                  <a16:creationId xmlns:a16="http://schemas.microsoft.com/office/drawing/2014/main" id="{30AC2FCA-ADCC-4800-BBCB-89C3913C14FC}"/>
                </a:ext>
              </a:extLst>
            </p:cNvPr>
            <p:cNvSpPr>
              <a:spLocks/>
            </p:cNvSpPr>
            <p:nvPr/>
          </p:nvSpPr>
          <p:spPr bwMode="auto">
            <a:xfrm>
              <a:off x="7402514" y="3597275"/>
              <a:ext cx="776288" cy="890588"/>
            </a:xfrm>
            <a:custGeom>
              <a:avLst/>
              <a:gdLst>
                <a:gd name="T0" fmla="*/ 0 w 103"/>
                <a:gd name="T1" fmla="*/ 118 h 118"/>
                <a:gd name="T2" fmla="*/ 54 w 103"/>
                <a:gd name="T3" fmla="*/ 62 h 118"/>
                <a:gd name="T4" fmla="*/ 103 w 103"/>
                <a:gd name="T5" fmla="*/ 0 h 118"/>
                <a:gd name="T6" fmla="*/ 102 w 103"/>
                <a:gd name="T7" fmla="*/ 0 h 118"/>
                <a:gd name="T8" fmla="*/ 54 w 103"/>
                <a:gd name="T9" fmla="*/ 61 h 118"/>
                <a:gd name="T10" fmla="*/ 0 w 103"/>
                <a:gd name="T11" fmla="*/ 118 h 118"/>
                <a:gd name="T12" fmla="*/ 0 w 103"/>
                <a:gd name="T13" fmla="*/ 118 h 118"/>
              </a:gdLst>
              <a:ahLst/>
              <a:cxnLst>
                <a:cxn ang="0">
                  <a:pos x="T0" y="T1"/>
                </a:cxn>
                <a:cxn ang="0">
                  <a:pos x="T2" y="T3"/>
                </a:cxn>
                <a:cxn ang="0">
                  <a:pos x="T4" y="T5"/>
                </a:cxn>
                <a:cxn ang="0">
                  <a:pos x="T6" y="T7"/>
                </a:cxn>
                <a:cxn ang="0">
                  <a:pos x="T8" y="T9"/>
                </a:cxn>
                <a:cxn ang="0">
                  <a:pos x="T10" y="T11"/>
                </a:cxn>
                <a:cxn ang="0">
                  <a:pos x="T12" y="T13"/>
                </a:cxn>
              </a:cxnLst>
              <a:rect l="0" t="0" r="r" b="b"/>
              <a:pathLst>
                <a:path w="103" h="118">
                  <a:moveTo>
                    <a:pt x="0" y="118"/>
                  </a:moveTo>
                  <a:cubicBezTo>
                    <a:pt x="13" y="103"/>
                    <a:pt x="34" y="83"/>
                    <a:pt x="54" y="62"/>
                  </a:cubicBezTo>
                  <a:cubicBezTo>
                    <a:pt x="75" y="41"/>
                    <a:pt x="94" y="19"/>
                    <a:pt x="103" y="0"/>
                  </a:cubicBezTo>
                  <a:cubicBezTo>
                    <a:pt x="102" y="0"/>
                    <a:pt x="102" y="0"/>
                    <a:pt x="102" y="0"/>
                  </a:cubicBezTo>
                  <a:cubicBezTo>
                    <a:pt x="93" y="18"/>
                    <a:pt x="74" y="40"/>
                    <a:pt x="54" y="61"/>
                  </a:cubicBezTo>
                  <a:cubicBezTo>
                    <a:pt x="33" y="82"/>
                    <a:pt x="12" y="102"/>
                    <a:pt x="0" y="118"/>
                  </a:cubicBezTo>
                  <a:cubicBezTo>
                    <a:pt x="0" y="118"/>
                    <a:pt x="0" y="118"/>
                    <a:pt x="0" y="11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54">
              <a:extLst>
                <a:ext uri="{FF2B5EF4-FFF2-40B4-BE49-F238E27FC236}">
                  <a16:creationId xmlns:a16="http://schemas.microsoft.com/office/drawing/2014/main" id="{B2B34D14-492A-47E3-A5FF-CCF7C7490B61}"/>
                </a:ext>
              </a:extLst>
            </p:cNvPr>
            <p:cNvSpPr>
              <a:spLocks/>
            </p:cNvSpPr>
            <p:nvPr/>
          </p:nvSpPr>
          <p:spPr bwMode="auto">
            <a:xfrm>
              <a:off x="7402514" y="4487863"/>
              <a:ext cx="346075" cy="279400"/>
            </a:xfrm>
            <a:custGeom>
              <a:avLst/>
              <a:gdLst>
                <a:gd name="T0" fmla="*/ 46 w 46"/>
                <a:gd name="T1" fmla="*/ 36 h 37"/>
                <a:gd name="T2" fmla="*/ 18 w 46"/>
                <a:gd name="T3" fmla="*/ 17 h 37"/>
                <a:gd name="T4" fmla="*/ 0 w 46"/>
                <a:gd name="T5" fmla="*/ 0 h 37"/>
                <a:gd name="T6" fmla="*/ 0 w 46"/>
                <a:gd name="T7" fmla="*/ 0 h 37"/>
                <a:gd name="T8" fmla="*/ 18 w 46"/>
                <a:gd name="T9" fmla="*/ 18 h 37"/>
                <a:gd name="T10" fmla="*/ 45 w 46"/>
                <a:gd name="T11" fmla="*/ 37 h 37"/>
                <a:gd name="T12" fmla="*/ 46 w 46"/>
                <a:gd name="T13" fmla="*/ 36 h 37"/>
              </a:gdLst>
              <a:ahLst/>
              <a:cxnLst>
                <a:cxn ang="0">
                  <a:pos x="T0" y="T1"/>
                </a:cxn>
                <a:cxn ang="0">
                  <a:pos x="T2" y="T3"/>
                </a:cxn>
                <a:cxn ang="0">
                  <a:pos x="T4" y="T5"/>
                </a:cxn>
                <a:cxn ang="0">
                  <a:pos x="T6" y="T7"/>
                </a:cxn>
                <a:cxn ang="0">
                  <a:pos x="T8" y="T9"/>
                </a:cxn>
                <a:cxn ang="0">
                  <a:pos x="T10" y="T11"/>
                </a:cxn>
                <a:cxn ang="0">
                  <a:pos x="T12" y="T13"/>
                </a:cxn>
              </a:cxnLst>
              <a:rect l="0" t="0" r="r" b="b"/>
              <a:pathLst>
                <a:path w="46" h="37">
                  <a:moveTo>
                    <a:pt x="46" y="36"/>
                  </a:moveTo>
                  <a:cubicBezTo>
                    <a:pt x="33" y="30"/>
                    <a:pt x="25" y="23"/>
                    <a:pt x="18" y="17"/>
                  </a:cubicBezTo>
                  <a:cubicBezTo>
                    <a:pt x="12" y="10"/>
                    <a:pt x="7" y="4"/>
                    <a:pt x="0" y="0"/>
                  </a:cubicBezTo>
                  <a:cubicBezTo>
                    <a:pt x="0" y="0"/>
                    <a:pt x="0" y="0"/>
                    <a:pt x="0" y="0"/>
                  </a:cubicBezTo>
                  <a:cubicBezTo>
                    <a:pt x="6" y="5"/>
                    <a:pt x="11" y="11"/>
                    <a:pt x="18" y="18"/>
                  </a:cubicBezTo>
                  <a:cubicBezTo>
                    <a:pt x="24" y="24"/>
                    <a:pt x="32" y="31"/>
                    <a:pt x="45" y="37"/>
                  </a:cubicBezTo>
                  <a:cubicBezTo>
                    <a:pt x="46" y="36"/>
                    <a:pt x="46" y="36"/>
                    <a:pt x="46" y="3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55">
              <a:extLst>
                <a:ext uri="{FF2B5EF4-FFF2-40B4-BE49-F238E27FC236}">
                  <a16:creationId xmlns:a16="http://schemas.microsoft.com/office/drawing/2014/main" id="{0B722A4F-338B-4F3E-AB10-344161E658ED}"/>
                </a:ext>
              </a:extLst>
            </p:cNvPr>
            <p:cNvSpPr>
              <a:spLocks/>
            </p:cNvSpPr>
            <p:nvPr/>
          </p:nvSpPr>
          <p:spPr bwMode="auto">
            <a:xfrm>
              <a:off x="7493001" y="4465638"/>
              <a:ext cx="346075" cy="249238"/>
            </a:xfrm>
            <a:custGeom>
              <a:avLst/>
              <a:gdLst>
                <a:gd name="T0" fmla="*/ 0 w 46"/>
                <a:gd name="T1" fmla="*/ 1 h 33"/>
                <a:gd name="T2" fmla="*/ 20 w 46"/>
                <a:gd name="T3" fmla="*/ 19 h 33"/>
                <a:gd name="T4" fmla="*/ 46 w 46"/>
                <a:gd name="T5" fmla="*/ 33 h 33"/>
                <a:gd name="T6" fmla="*/ 46 w 46"/>
                <a:gd name="T7" fmla="*/ 32 h 33"/>
                <a:gd name="T8" fmla="*/ 20 w 46"/>
                <a:gd name="T9" fmla="*/ 18 h 33"/>
                <a:gd name="T10" fmla="*/ 0 w 46"/>
                <a:gd name="T11" fmla="*/ 0 h 33"/>
                <a:gd name="T12" fmla="*/ 0 w 46"/>
                <a:gd name="T13" fmla="*/ 1 h 33"/>
              </a:gdLst>
              <a:ahLst/>
              <a:cxnLst>
                <a:cxn ang="0">
                  <a:pos x="T0" y="T1"/>
                </a:cxn>
                <a:cxn ang="0">
                  <a:pos x="T2" y="T3"/>
                </a:cxn>
                <a:cxn ang="0">
                  <a:pos x="T4" y="T5"/>
                </a:cxn>
                <a:cxn ang="0">
                  <a:pos x="T6" y="T7"/>
                </a:cxn>
                <a:cxn ang="0">
                  <a:pos x="T8" y="T9"/>
                </a:cxn>
                <a:cxn ang="0">
                  <a:pos x="T10" y="T11"/>
                </a:cxn>
                <a:cxn ang="0">
                  <a:pos x="T12" y="T13"/>
                </a:cxn>
              </a:cxnLst>
              <a:rect l="0" t="0" r="r" b="b"/>
              <a:pathLst>
                <a:path w="46" h="33">
                  <a:moveTo>
                    <a:pt x="0" y="1"/>
                  </a:moveTo>
                  <a:cubicBezTo>
                    <a:pt x="6" y="6"/>
                    <a:pt x="12" y="12"/>
                    <a:pt x="20" y="19"/>
                  </a:cubicBezTo>
                  <a:cubicBezTo>
                    <a:pt x="27" y="25"/>
                    <a:pt x="35" y="31"/>
                    <a:pt x="46" y="33"/>
                  </a:cubicBezTo>
                  <a:cubicBezTo>
                    <a:pt x="46" y="32"/>
                    <a:pt x="46" y="32"/>
                    <a:pt x="46" y="32"/>
                  </a:cubicBezTo>
                  <a:cubicBezTo>
                    <a:pt x="36" y="30"/>
                    <a:pt x="28" y="24"/>
                    <a:pt x="20" y="18"/>
                  </a:cubicBezTo>
                  <a:cubicBezTo>
                    <a:pt x="13" y="12"/>
                    <a:pt x="7" y="5"/>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56">
              <a:extLst>
                <a:ext uri="{FF2B5EF4-FFF2-40B4-BE49-F238E27FC236}">
                  <a16:creationId xmlns:a16="http://schemas.microsoft.com/office/drawing/2014/main" id="{A8186F75-B18F-4C51-AC5E-DC438D61F5E5}"/>
                </a:ext>
              </a:extLst>
            </p:cNvPr>
            <p:cNvSpPr>
              <a:spLocks/>
            </p:cNvSpPr>
            <p:nvPr/>
          </p:nvSpPr>
          <p:spPr bwMode="auto">
            <a:xfrm>
              <a:off x="7559676" y="4435475"/>
              <a:ext cx="369888" cy="203200"/>
            </a:xfrm>
            <a:custGeom>
              <a:avLst/>
              <a:gdLst>
                <a:gd name="T0" fmla="*/ 0 w 49"/>
                <a:gd name="T1" fmla="*/ 1 h 27"/>
                <a:gd name="T2" fmla="*/ 49 w 49"/>
                <a:gd name="T3" fmla="*/ 27 h 27"/>
                <a:gd name="T4" fmla="*/ 49 w 49"/>
                <a:gd name="T5" fmla="*/ 26 h 27"/>
                <a:gd name="T6" fmla="*/ 0 w 49"/>
                <a:gd name="T7" fmla="*/ 0 h 27"/>
                <a:gd name="T8" fmla="*/ 0 w 49"/>
                <a:gd name="T9" fmla="*/ 1 h 27"/>
              </a:gdLst>
              <a:ahLst/>
              <a:cxnLst>
                <a:cxn ang="0">
                  <a:pos x="T0" y="T1"/>
                </a:cxn>
                <a:cxn ang="0">
                  <a:pos x="T2" y="T3"/>
                </a:cxn>
                <a:cxn ang="0">
                  <a:pos x="T4" y="T5"/>
                </a:cxn>
                <a:cxn ang="0">
                  <a:pos x="T6" y="T7"/>
                </a:cxn>
                <a:cxn ang="0">
                  <a:pos x="T8" y="T9"/>
                </a:cxn>
              </a:cxnLst>
              <a:rect l="0" t="0" r="r" b="b"/>
              <a:pathLst>
                <a:path w="49" h="27">
                  <a:moveTo>
                    <a:pt x="0" y="1"/>
                  </a:moveTo>
                  <a:cubicBezTo>
                    <a:pt x="13" y="10"/>
                    <a:pt x="29" y="26"/>
                    <a:pt x="49" y="27"/>
                  </a:cubicBezTo>
                  <a:cubicBezTo>
                    <a:pt x="49" y="26"/>
                    <a:pt x="49" y="26"/>
                    <a:pt x="49" y="26"/>
                  </a:cubicBezTo>
                  <a:cubicBezTo>
                    <a:pt x="30" y="25"/>
                    <a:pt x="14" y="10"/>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57">
              <a:extLst>
                <a:ext uri="{FF2B5EF4-FFF2-40B4-BE49-F238E27FC236}">
                  <a16:creationId xmlns:a16="http://schemas.microsoft.com/office/drawing/2014/main" id="{A1A47DD2-7DAD-418B-9DCD-0F7282F95C5B}"/>
                </a:ext>
              </a:extLst>
            </p:cNvPr>
            <p:cNvSpPr>
              <a:spLocks/>
            </p:cNvSpPr>
            <p:nvPr/>
          </p:nvSpPr>
          <p:spPr bwMode="auto">
            <a:xfrm>
              <a:off x="7620001" y="3613150"/>
              <a:ext cx="596900" cy="950913"/>
            </a:xfrm>
            <a:custGeom>
              <a:avLst/>
              <a:gdLst>
                <a:gd name="T0" fmla="*/ 54 w 79"/>
                <a:gd name="T1" fmla="*/ 124 h 126"/>
                <a:gd name="T2" fmla="*/ 50 w 79"/>
                <a:gd name="T3" fmla="*/ 125 h 126"/>
                <a:gd name="T4" fmla="*/ 0 w 79"/>
                <a:gd name="T5" fmla="*/ 105 h 126"/>
                <a:gd name="T6" fmla="*/ 0 w 79"/>
                <a:gd name="T7" fmla="*/ 106 h 126"/>
                <a:gd name="T8" fmla="*/ 1 w 79"/>
                <a:gd name="T9" fmla="*/ 106 h 126"/>
                <a:gd name="T10" fmla="*/ 16 w 79"/>
                <a:gd name="T11" fmla="*/ 79 h 126"/>
                <a:gd name="T12" fmla="*/ 52 w 79"/>
                <a:gd name="T13" fmla="*/ 47 h 126"/>
                <a:gd name="T14" fmla="*/ 79 w 79"/>
                <a:gd name="T15" fmla="*/ 0 h 126"/>
                <a:gd name="T16" fmla="*/ 78 w 79"/>
                <a:gd name="T17" fmla="*/ 0 h 126"/>
                <a:gd name="T18" fmla="*/ 40 w 79"/>
                <a:gd name="T19" fmla="*/ 57 h 126"/>
                <a:gd name="T20" fmla="*/ 16 w 79"/>
                <a:gd name="T21" fmla="*/ 78 h 126"/>
                <a:gd name="T22" fmla="*/ 0 w 79"/>
                <a:gd name="T23" fmla="*/ 106 h 126"/>
                <a:gd name="T24" fmla="*/ 0 w 79"/>
                <a:gd name="T25" fmla="*/ 106 h 126"/>
                <a:gd name="T26" fmla="*/ 0 w 79"/>
                <a:gd name="T27" fmla="*/ 106 h 126"/>
                <a:gd name="T28" fmla="*/ 50 w 79"/>
                <a:gd name="T29" fmla="*/ 126 h 126"/>
                <a:gd name="T30" fmla="*/ 54 w 79"/>
                <a:gd name="T31" fmla="*/ 125 h 126"/>
                <a:gd name="T32" fmla="*/ 54 w 79"/>
                <a:gd name="T33" fmla="*/ 1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 h="126">
                  <a:moveTo>
                    <a:pt x="54" y="124"/>
                  </a:moveTo>
                  <a:cubicBezTo>
                    <a:pt x="53" y="125"/>
                    <a:pt x="52" y="125"/>
                    <a:pt x="50" y="125"/>
                  </a:cubicBezTo>
                  <a:cubicBezTo>
                    <a:pt x="33" y="125"/>
                    <a:pt x="14" y="114"/>
                    <a:pt x="0" y="105"/>
                  </a:cubicBezTo>
                  <a:cubicBezTo>
                    <a:pt x="0" y="106"/>
                    <a:pt x="0" y="106"/>
                    <a:pt x="0" y="106"/>
                  </a:cubicBezTo>
                  <a:cubicBezTo>
                    <a:pt x="1" y="106"/>
                    <a:pt x="1" y="106"/>
                    <a:pt x="1" y="106"/>
                  </a:cubicBezTo>
                  <a:cubicBezTo>
                    <a:pt x="4" y="95"/>
                    <a:pt x="9" y="86"/>
                    <a:pt x="16" y="79"/>
                  </a:cubicBezTo>
                  <a:cubicBezTo>
                    <a:pt x="27" y="68"/>
                    <a:pt x="41" y="59"/>
                    <a:pt x="52" y="47"/>
                  </a:cubicBezTo>
                  <a:cubicBezTo>
                    <a:pt x="64" y="36"/>
                    <a:pt x="75" y="22"/>
                    <a:pt x="79" y="0"/>
                  </a:cubicBezTo>
                  <a:cubicBezTo>
                    <a:pt x="78" y="0"/>
                    <a:pt x="78" y="0"/>
                    <a:pt x="78" y="0"/>
                  </a:cubicBezTo>
                  <a:cubicBezTo>
                    <a:pt x="73" y="29"/>
                    <a:pt x="56" y="44"/>
                    <a:pt x="40" y="57"/>
                  </a:cubicBezTo>
                  <a:cubicBezTo>
                    <a:pt x="31" y="64"/>
                    <a:pt x="23" y="70"/>
                    <a:pt x="16" y="78"/>
                  </a:cubicBezTo>
                  <a:cubicBezTo>
                    <a:pt x="9" y="86"/>
                    <a:pt x="3" y="94"/>
                    <a:pt x="0" y="106"/>
                  </a:cubicBezTo>
                  <a:cubicBezTo>
                    <a:pt x="0" y="106"/>
                    <a:pt x="0" y="106"/>
                    <a:pt x="0" y="106"/>
                  </a:cubicBezTo>
                  <a:cubicBezTo>
                    <a:pt x="0" y="106"/>
                    <a:pt x="0" y="106"/>
                    <a:pt x="0" y="106"/>
                  </a:cubicBezTo>
                  <a:cubicBezTo>
                    <a:pt x="13" y="115"/>
                    <a:pt x="32" y="126"/>
                    <a:pt x="50" y="126"/>
                  </a:cubicBezTo>
                  <a:cubicBezTo>
                    <a:pt x="52" y="126"/>
                    <a:pt x="53" y="126"/>
                    <a:pt x="54" y="125"/>
                  </a:cubicBezTo>
                  <a:cubicBezTo>
                    <a:pt x="54" y="124"/>
                    <a:pt x="54" y="124"/>
                    <a:pt x="54" y="12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58">
              <a:extLst>
                <a:ext uri="{FF2B5EF4-FFF2-40B4-BE49-F238E27FC236}">
                  <a16:creationId xmlns:a16="http://schemas.microsoft.com/office/drawing/2014/main" id="{4B1C0A5E-8E55-4975-BBD5-C741DC993053}"/>
                </a:ext>
              </a:extLst>
            </p:cNvPr>
            <p:cNvSpPr>
              <a:spLocks/>
            </p:cNvSpPr>
            <p:nvPr/>
          </p:nvSpPr>
          <p:spPr bwMode="auto">
            <a:xfrm>
              <a:off x="7680326" y="4375150"/>
              <a:ext cx="476250" cy="112713"/>
            </a:xfrm>
            <a:custGeom>
              <a:avLst/>
              <a:gdLst>
                <a:gd name="T0" fmla="*/ 0 w 63"/>
                <a:gd name="T1" fmla="*/ 1 h 15"/>
                <a:gd name="T2" fmla="*/ 46 w 63"/>
                <a:gd name="T3" fmla="*/ 15 h 15"/>
                <a:gd name="T4" fmla="*/ 63 w 63"/>
                <a:gd name="T5" fmla="*/ 13 h 15"/>
                <a:gd name="T6" fmla="*/ 63 w 63"/>
                <a:gd name="T7" fmla="*/ 12 h 15"/>
                <a:gd name="T8" fmla="*/ 46 w 63"/>
                <a:gd name="T9" fmla="*/ 14 h 15"/>
                <a:gd name="T10" fmla="*/ 0 w 63"/>
                <a:gd name="T11" fmla="*/ 0 h 15"/>
                <a:gd name="T12" fmla="*/ 0 w 63"/>
                <a:gd name="T13" fmla="*/ 1 h 15"/>
              </a:gdLst>
              <a:ahLst/>
              <a:cxnLst>
                <a:cxn ang="0">
                  <a:pos x="T0" y="T1"/>
                </a:cxn>
                <a:cxn ang="0">
                  <a:pos x="T2" y="T3"/>
                </a:cxn>
                <a:cxn ang="0">
                  <a:pos x="T4" y="T5"/>
                </a:cxn>
                <a:cxn ang="0">
                  <a:pos x="T6" y="T7"/>
                </a:cxn>
                <a:cxn ang="0">
                  <a:pos x="T8" y="T9"/>
                </a:cxn>
                <a:cxn ang="0">
                  <a:pos x="T10" y="T11"/>
                </a:cxn>
                <a:cxn ang="0">
                  <a:pos x="T12" y="T13"/>
                </a:cxn>
              </a:cxnLst>
              <a:rect l="0" t="0" r="r" b="b"/>
              <a:pathLst>
                <a:path w="63" h="15">
                  <a:moveTo>
                    <a:pt x="0" y="1"/>
                  </a:moveTo>
                  <a:cubicBezTo>
                    <a:pt x="11" y="8"/>
                    <a:pt x="28" y="15"/>
                    <a:pt x="46" y="15"/>
                  </a:cubicBezTo>
                  <a:cubicBezTo>
                    <a:pt x="52" y="15"/>
                    <a:pt x="57" y="14"/>
                    <a:pt x="63" y="13"/>
                  </a:cubicBezTo>
                  <a:cubicBezTo>
                    <a:pt x="63" y="12"/>
                    <a:pt x="63" y="12"/>
                    <a:pt x="63" y="12"/>
                  </a:cubicBezTo>
                  <a:cubicBezTo>
                    <a:pt x="57" y="13"/>
                    <a:pt x="52" y="14"/>
                    <a:pt x="46" y="14"/>
                  </a:cubicBezTo>
                  <a:cubicBezTo>
                    <a:pt x="28" y="14"/>
                    <a:pt x="12" y="7"/>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59">
              <a:extLst>
                <a:ext uri="{FF2B5EF4-FFF2-40B4-BE49-F238E27FC236}">
                  <a16:creationId xmlns:a16="http://schemas.microsoft.com/office/drawing/2014/main" id="{E0D400D1-C98C-4946-8BCD-9D361FFB1FB7}"/>
                </a:ext>
              </a:extLst>
            </p:cNvPr>
            <p:cNvSpPr>
              <a:spLocks/>
            </p:cNvSpPr>
            <p:nvPr/>
          </p:nvSpPr>
          <p:spPr bwMode="auto">
            <a:xfrm>
              <a:off x="7756526" y="4344988"/>
              <a:ext cx="490538" cy="82550"/>
            </a:xfrm>
            <a:custGeom>
              <a:avLst/>
              <a:gdLst>
                <a:gd name="T0" fmla="*/ 0 w 65"/>
                <a:gd name="T1" fmla="*/ 1 h 11"/>
                <a:gd name="T2" fmla="*/ 36 w 65"/>
                <a:gd name="T3" fmla="*/ 11 h 11"/>
                <a:gd name="T4" fmla="*/ 65 w 65"/>
                <a:gd name="T5" fmla="*/ 4 h 11"/>
                <a:gd name="T6" fmla="*/ 65 w 65"/>
                <a:gd name="T7" fmla="*/ 3 h 11"/>
                <a:gd name="T8" fmla="*/ 36 w 65"/>
                <a:gd name="T9" fmla="*/ 10 h 11"/>
                <a:gd name="T10" fmla="*/ 0 w 65"/>
                <a:gd name="T11" fmla="*/ 0 h 11"/>
                <a:gd name="T12" fmla="*/ 0 w 65"/>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5" h="11">
                  <a:moveTo>
                    <a:pt x="0" y="1"/>
                  </a:moveTo>
                  <a:cubicBezTo>
                    <a:pt x="9" y="6"/>
                    <a:pt x="22" y="11"/>
                    <a:pt x="36" y="11"/>
                  </a:cubicBezTo>
                  <a:cubicBezTo>
                    <a:pt x="45" y="11"/>
                    <a:pt x="55" y="9"/>
                    <a:pt x="65" y="4"/>
                  </a:cubicBezTo>
                  <a:cubicBezTo>
                    <a:pt x="65" y="3"/>
                    <a:pt x="65" y="3"/>
                    <a:pt x="65" y="3"/>
                  </a:cubicBezTo>
                  <a:cubicBezTo>
                    <a:pt x="55" y="8"/>
                    <a:pt x="45" y="10"/>
                    <a:pt x="36" y="10"/>
                  </a:cubicBezTo>
                  <a:cubicBezTo>
                    <a:pt x="22" y="10"/>
                    <a:pt x="10" y="5"/>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0">
              <a:extLst>
                <a:ext uri="{FF2B5EF4-FFF2-40B4-BE49-F238E27FC236}">
                  <a16:creationId xmlns:a16="http://schemas.microsoft.com/office/drawing/2014/main" id="{5A30617F-BFEB-412E-9FE7-0EC4D605B49E}"/>
                </a:ext>
              </a:extLst>
            </p:cNvPr>
            <p:cNvSpPr>
              <a:spLocks/>
            </p:cNvSpPr>
            <p:nvPr/>
          </p:nvSpPr>
          <p:spPr bwMode="auto">
            <a:xfrm>
              <a:off x="7816851" y="4298950"/>
              <a:ext cx="468313" cy="76200"/>
            </a:xfrm>
            <a:custGeom>
              <a:avLst/>
              <a:gdLst>
                <a:gd name="T0" fmla="*/ 0 w 62"/>
                <a:gd name="T1" fmla="*/ 3 h 10"/>
                <a:gd name="T2" fmla="*/ 32 w 62"/>
                <a:gd name="T3" fmla="*/ 10 h 10"/>
                <a:gd name="T4" fmla="*/ 62 w 62"/>
                <a:gd name="T5" fmla="*/ 1 h 10"/>
                <a:gd name="T6" fmla="*/ 62 w 62"/>
                <a:gd name="T7" fmla="*/ 0 h 10"/>
                <a:gd name="T8" fmla="*/ 32 w 62"/>
                <a:gd name="T9" fmla="*/ 9 h 10"/>
                <a:gd name="T10" fmla="*/ 0 w 62"/>
                <a:gd name="T11" fmla="*/ 2 h 10"/>
                <a:gd name="T12" fmla="*/ 0 w 62"/>
                <a:gd name="T13" fmla="*/ 3 h 10"/>
                <a:gd name="T14" fmla="*/ 0 w 62"/>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10">
                  <a:moveTo>
                    <a:pt x="0" y="3"/>
                  </a:moveTo>
                  <a:cubicBezTo>
                    <a:pt x="9" y="7"/>
                    <a:pt x="20" y="10"/>
                    <a:pt x="32" y="10"/>
                  </a:cubicBezTo>
                  <a:cubicBezTo>
                    <a:pt x="43" y="10"/>
                    <a:pt x="54" y="8"/>
                    <a:pt x="62" y="1"/>
                  </a:cubicBezTo>
                  <a:cubicBezTo>
                    <a:pt x="62" y="0"/>
                    <a:pt x="62" y="0"/>
                    <a:pt x="62" y="0"/>
                  </a:cubicBezTo>
                  <a:cubicBezTo>
                    <a:pt x="53" y="7"/>
                    <a:pt x="42" y="9"/>
                    <a:pt x="32" y="9"/>
                  </a:cubicBezTo>
                  <a:cubicBezTo>
                    <a:pt x="20" y="9"/>
                    <a:pt x="9" y="6"/>
                    <a:pt x="0" y="2"/>
                  </a:cubicBezTo>
                  <a:cubicBezTo>
                    <a:pt x="0" y="3"/>
                    <a:pt x="0" y="3"/>
                    <a:pt x="0" y="3"/>
                  </a:cubicBezTo>
                  <a:cubicBezTo>
                    <a:pt x="0" y="3"/>
                    <a:pt x="0" y="3"/>
                    <a:pt x="0" y="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1">
              <a:extLst>
                <a:ext uri="{FF2B5EF4-FFF2-40B4-BE49-F238E27FC236}">
                  <a16:creationId xmlns:a16="http://schemas.microsoft.com/office/drawing/2014/main" id="{9B4F3FD9-9B30-49AA-A08A-20CF84815C2A}"/>
                </a:ext>
              </a:extLst>
            </p:cNvPr>
            <p:cNvSpPr>
              <a:spLocks/>
            </p:cNvSpPr>
            <p:nvPr/>
          </p:nvSpPr>
          <p:spPr bwMode="auto">
            <a:xfrm>
              <a:off x="7891464" y="4232275"/>
              <a:ext cx="423863" cy="104775"/>
            </a:xfrm>
            <a:custGeom>
              <a:avLst/>
              <a:gdLst>
                <a:gd name="T0" fmla="*/ 0 w 56"/>
                <a:gd name="T1" fmla="*/ 9 h 14"/>
                <a:gd name="T2" fmla="*/ 22 w 56"/>
                <a:gd name="T3" fmla="*/ 14 h 14"/>
                <a:gd name="T4" fmla="*/ 56 w 56"/>
                <a:gd name="T5" fmla="*/ 1 h 14"/>
                <a:gd name="T6" fmla="*/ 55 w 56"/>
                <a:gd name="T7" fmla="*/ 0 h 14"/>
                <a:gd name="T8" fmla="*/ 22 w 56"/>
                <a:gd name="T9" fmla="*/ 13 h 14"/>
                <a:gd name="T10" fmla="*/ 0 w 56"/>
                <a:gd name="T11" fmla="*/ 8 h 14"/>
                <a:gd name="T12" fmla="*/ 0 w 56"/>
                <a:gd name="T13" fmla="*/ 9 h 14"/>
              </a:gdLst>
              <a:ahLst/>
              <a:cxnLst>
                <a:cxn ang="0">
                  <a:pos x="T0" y="T1"/>
                </a:cxn>
                <a:cxn ang="0">
                  <a:pos x="T2" y="T3"/>
                </a:cxn>
                <a:cxn ang="0">
                  <a:pos x="T4" y="T5"/>
                </a:cxn>
                <a:cxn ang="0">
                  <a:pos x="T6" y="T7"/>
                </a:cxn>
                <a:cxn ang="0">
                  <a:pos x="T8" y="T9"/>
                </a:cxn>
                <a:cxn ang="0">
                  <a:pos x="T10" y="T11"/>
                </a:cxn>
                <a:cxn ang="0">
                  <a:pos x="T12" y="T13"/>
                </a:cxn>
              </a:cxnLst>
              <a:rect l="0" t="0" r="r" b="b"/>
              <a:pathLst>
                <a:path w="56" h="14">
                  <a:moveTo>
                    <a:pt x="0" y="9"/>
                  </a:moveTo>
                  <a:cubicBezTo>
                    <a:pt x="6" y="12"/>
                    <a:pt x="14" y="14"/>
                    <a:pt x="22" y="14"/>
                  </a:cubicBezTo>
                  <a:cubicBezTo>
                    <a:pt x="34" y="14"/>
                    <a:pt x="46" y="10"/>
                    <a:pt x="56" y="1"/>
                  </a:cubicBezTo>
                  <a:cubicBezTo>
                    <a:pt x="55" y="0"/>
                    <a:pt x="55" y="0"/>
                    <a:pt x="55" y="0"/>
                  </a:cubicBezTo>
                  <a:cubicBezTo>
                    <a:pt x="46" y="9"/>
                    <a:pt x="33" y="13"/>
                    <a:pt x="22" y="13"/>
                  </a:cubicBezTo>
                  <a:cubicBezTo>
                    <a:pt x="14" y="13"/>
                    <a:pt x="7" y="11"/>
                    <a:pt x="0" y="8"/>
                  </a:cubicBezTo>
                  <a:cubicBezTo>
                    <a:pt x="0" y="9"/>
                    <a:pt x="0" y="9"/>
                    <a:pt x="0" y="9"/>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2">
              <a:extLst>
                <a:ext uri="{FF2B5EF4-FFF2-40B4-BE49-F238E27FC236}">
                  <a16:creationId xmlns:a16="http://schemas.microsoft.com/office/drawing/2014/main" id="{B72BCBA8-0365-49F3-A9AB-FFF1121BE604}"/>
                </a:ext>
              </a:extLst>
            </p:cNvPr>
            <p:cNvSpPr>
              <a:spLocks/>
            </p:cNvSpPr>
            <p:nvPr/>
          </p:nvSpPr>
          <p:spPr bwMode="auto">
            <a:xfrm>
              <a:off x="8012114" y="4079875"/>
              <a:ext cx="333375" cy="212725"/>
            </a:xfrm>
            <a:custGeom>
              <a:avLst/>
              <a:gdLst>
                <a:gd name="T0" fmla="*/ 43 w 44"/>
                <a:gd name="T1" fmla="*/ 0 h 28"/>
                <a:gd name="T2" fmla="*/ 27 w 44"/>
                <a:gd name="T3" fmla="*/ 18 h 28"/>
                <a:gd name="T4" fmla="*/ 0 w 44"/>
                <a:gd name="T5" fmla="*/ 27 h 28"/>
                <a:gd name="T6" fmla="*/ 0 w 44"/>
                <a:gd name="T7" fmla="*/ 28 h 28"/>
                <a:gd name="T8" fmla="*/ 28 w 44"/>
                <a:gd name="T9" fmla="*/ 19 h 28"/>
                <a:gd name="T10" fmla="*/ 44 w 44"/>
                <a:gd name="T11" fmla="*/ 0 h 28"/>
                <a:gd name="T12" fmla="*/ 43 w 44"/>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44" h="28">
                  <a:moveTo>
                    <a:pt x="43" y="0"/>
                  </a:moveTo>
                  <a:cubicBezTo>
                    <a:pt x="39" y="7"/>
                    <a:pt x="34" y="14"/>
                    <a:pt x="27" y="18"/>
                  </a:cubicBezTo>
                  <a:cubicBezTo>
                    <a:pt x="21" y="23"/>
                    <a:pt x="12" y="25"/>
                    <a:pt x="0" y="27"/>
                  </a:cubicBezTo>
                  <a:cubicBezTo>
                    <a:pt x="0" y="28"/>
                    <a:pt x="0" y="28"/>
                    <a:pt x="0" y="28"/>
                  </a:cubicBezTo>
                  <a:cubicBezTo>
                    <a:pt x="12" y="26"/>
                    <a:pt x="21" y="23"/>
                    <a:pt x="28" y="19"/>
                  </a:cubicBezTo>
                  <a:cubicBezTo>
                    <a:pt x="35" y="14"/>
                    <a:pt x="40" y="8"/>
                    <a:pt x="44" y="0"/>
                  </a:cubicBezTo>
                  <a:cubicBezTo>
                    <a:pt x="43" y="0"/>
                    <a:pt x="43" y="0"/>
                    <a:pt x="43"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3">
              <a:extLst>
                <a:ext uri="{FF2B5EF4-FFF2-40B4-BE49-F238E27FC236}">
                  <a16:creationId xmlns:a16="http://schemas.microsoft.com/office/drawing/2014/main" id="{35A24F40-0D25-481A-85A4-6CF42B89DD4D}"/>
                </a:ext>
              </a:extLst>
            </p:cNvPr>
            <p:cNvSpPr>
              <a:spLocks/>
            </p:cNvSpPr>
            <p:nvPr/>
          </p:nvSpPr>
          <p:spPr bwMode="auto">
            <a:xfrm>
              <a:off x="7997826" y="3862388"/>
              <a:ext cx="361950" cy="331788"/>
            </a:xfrm>
            <a:custGeom>
              <a:avLst/>
              <a:gdLst>
                <a:gd name="T0" fmla="*/ 1 w 48"/>
                <a:gd name="T1" fmla="*/ 44 h 44"/>
                <a:gd name="T2" fmla="*/ 22 w 48"/>
                <a:gd name="T3" fmla="*/ 18 h 44"/>
                <a:gd name="T4" fmla="*/ 36 w 48"/>
                <a:gd name="T5" fmla="*/ 7 h 44"/>
                <a:gd name="T6" fmla="*/ 48 w 48"/>
                <a:gd name="T7" fmla="*/ 1 h 44"/>
                <a:gd name="T8" fmla="*/ 48 w 48"/>
                <a:gd name="T9" fmla="*/ 0 h 44"/>
                <a:gd name="T10" fmla="*/ 35 w 48"/>
                <a:gd name="T11" fmla="*/ 6 h 44"/>
                <a:gd name="T12" fmla="*/ 14 w 48"/>
                <a:gd name="T13" fmla="*/ 23 h 44"/>
                <a:gd name="T14" fmla="*/ 0 w 48"/>
                <a:gd name="T15" fmla="*/ 44 h 44"/>
                <a:gd name="T16" fmla="*/ 1 w 48"/>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4">
                  <a:moveTo>
                    <a:pt x="1" y="44"/>
                  </a:moveTo>
                  <a:cubicBezTo>
                    <a:pt x="4" y="36"/>
                    <a:pt x="12" y="26"/>
                    <a:pt x="22" y="18"/>
                  </a:cubicBezTo>
                  <a:cubicBezTo>
                    <a:pt x="26" y="13"/>
                    <a:pt x="31" y="10"/>
                    <a:pt x="36" y="7"/>
                  </a:cubicBezTo>
                  <a:cubicBezTo>
                    <a:pt x="40" y="4"/>
                    <a:pt x="45" y="2"/>
                    <a:pt x="48" y="1"/>
                  </a:cubicBezTo>
                  <a:cubicBezTo>
                    <a:pt x="48" y="0"/>
                    <a:pt x="48" y="0"/>
                    <a:pt x="48" y="0"/>
                  </a:cubicBezTo>
                  <a:cubicBezTo>
                    <a:pt x="44" y="1"/>
                    <a:pt x="40" y="3"/>
                    <a:pt x="35" y="6"/>
                  </a:cubicBezTo>
                  <a:cubicBezTo>
                    <a:pt x="28" y="10"/>
                    <a:pt x="21" y="17"/>
                    <a:pt x="14" y="23"/>
                  </a:cubicBezTo>
                  <a:cubicBezTo>
                    <a:pt x="7" y="30"/>
                    <a:pt x="2" y="38"/>
                    <a:pt x="0" y="44"/>
                  </a:cubicBezTo>
                  <a:cubicBezTo>
                    <a:pt x="1" y="44"/>
                    <a:pt x="1" y="44"/>
                    <a:pt x="1" y="44"/>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64">
              <a:extLst>
                <a:ext uri="{FF2B5EF4-FFF2-40B4-BE49-F238E27FC236}">
                  <a16:creationId xmlns:a16="http://schemas.microsoft.com/office/drawing/2014/main" id="{55654A49-11E4-48C8-8F53-BD3AF1799A11}"/>
                </a:ext>
              </a:extLst>
            </p:cNvPr>
            <p:cNvSpPr>
              <a:spLocks/>
            </p:cNvSpPr>
            <p:nvPr/>
          </p:nvSpPr>
          <p:spPr bwMode="auto">
            <a:xfrm>
              <a:off x="7854951" y="3673475"/>
              <a:ext cx="436563" cy="550863"/>
            </a:xfrm>
            <a:custGeom>
              <a:avLst/>
              <a:gdLst>
                <a:gd name="T0" fmla="*/ 1 w 58"/>
                <a:gd name="T1" fmla="*/ 73 h 73"/>
                <a:gd name="T2" fmla="*/ 29 w 58"/>
                <a:gd name="T3" fmla="*/ 46 h 73"/>
                <a:gd name="T4" fmla="*/ 58 w 58"/>
                <a:gd name="T5" fmla="*/ 0 h 73"/>
                <a:gd name="T6" fmla="*/ 57 w 58"/>
                <a:gd name="T7" fmla="*/ 0 h 73"/>
                <a:gd name="T8" fmla="*/ 29 w 58"/>
                <a:gd name="T9" fmla="*/ 45 h 73"/>
                <a:gd name="T10" fmla="*/ 0 w 58"/>
                <a:gd name="T11" fmla="*/ 72 h 73"/>
                <a:gd name="T12" fmla="*/ 1 w 58"/>
                <a:gd name="T13" fmla="*/ 73 h 73"/>
                <a:gd name="T14" fmla="*/ 1 w 58"/>
                <a:gd name="T15" fmla="*/ 73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73">
                  <a:moveTo>
                    <a:pt x="1" y="73"/>
                  </a:moveTo>
                  <a:cubicBezTo>
                    <a:pt x="7" y="62"/>
                    <a:pt x="18" y="56"/>
                    <a:pt x="29" y="46"/>
                  </a:cubicBezTo>
                  <a:cubicBezTo>
                    <a:pt x="41" y="37"/>
                    <a:pt x="52" y="24"/>
                    <a:pt x="58" y="0"/>
                  </a:cubicBezTo>
                  <a:cubicBezTo>
                    <a:pt x="57" y="0"/>
                    <a:pt x="57" y="0"/>
                    <a:pt x="57" y="0"/>
                  </a:cubicBezTo>
                  <a:cubicBezTo>
                    <a:pt x="51" y="23"/>
                    <a:pt x="40" y="36"/>
                    <a:pt x="29" y="45"/>
                  </a:cubicBezTo>
                  <a:cubicBezTo>
                    <a:pt x="17" y="55"/>
                    <a:pt x="6" y="61"/>
                    <a:pt x="0" y="72"/>
                  </a:cubicBezTo>
                  <a:cubicBezTo>
                    <a:pt x="1" y="73"/>
                    <a:pt x="1" y="73"/>
                    <a:pt x="1" y="73"/>
                  </a:cubicBezTo>
                  <a:cubicBezTo>
                    <a:pt x="1" y="73"/>
                    <a:pt x="1" y="73"/>
                    <a:pt x="1" y="7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65">
              <a:extLst>
                <a:ext uri="{FF2B5EF4-FFF2-40B4-BE49-F238E27FC236}">
                  <a16:creationId xmlns:a16="http://schemas.microsoft.com/office/drawing/2014/main" id="{B099677F-3FF4-4A7F-A343-BA92D883A53E}"/>
                </a:ext>
              </a:extLst>
            </p:cNvPr>
            <p:cNvSpPr>
              <a:spLocks/>
            </p:cNvSpPr>
            <p:nvPr/>
          </p:nvSpPr>
          <p:spPr bwMode="auto">
            <a:xfrm>
              <a:off x="8126414" y="3303588"/>
              <a:ext cx="534988" cy="195263"/>
            </a:xfrm>
            <a:custGeom>
              <a:avLst/>
              <a:gdLst>
                <a:gd name="T0" fmla="*/ 1 w 71"/>
                <a:gd name="T1" fmla="*/ 26 h 26"/>
                <a:gd name="T2" fmla="*/ 1 w 71"/>
                <a:gd name="T3" fmla="*/ 26 h 26"/>
                <a:gd name="T4" fmla="*/ 11 w 71"/>
                <a:gd name="T5" fmla="*/ 13 h 26"/>
                <a:gd name="T6" fmla="*/ 36 w 71"/>
                <a:gd name="T7" fmla="*/ 2 h 26"/>
                <a:gd name="T8" fmla="*/ 48 w 71"/>
                <a:gd name="T9" fmla="*/ 4 h 26"/>
                <a:gd name="T10" fmla="*/ 58 w 71"/>
                <a:gd name="T11" fmla="*/ 10 h 26"/>
                <a:gd name="T12" fmla="*/ 62 w 71"/>
                <a:gd name="T13" fmla="*/ 13 h 26"/>
                <a:gd name="T14" fmla="*/ 68 w 71"/>
                <a:gd name="T15" fmla="*/ 14 h 26"/>
                <a:gd name="T16" fmla="*/ 71 w 71"/>
                <a:gd name="T17" fmla="*/ 14 h 26"/>
                <a:gd name="T18" fmla="*/ 71 w 71"/>
                <a:gd name="T19" fmla="*/ 13 h 26"/>
                <a:gd name="T20" fmla="*/ 68 w 71"/>
                <a:gd name="T21" fmla="*/ 13 h 26"/>
                <a:gd name="T22" fmla="*/ 61 w 71"/>
                <a:gd name="T23" fmla="*/ 11 h 26"/>
                <a:gd name="T24" fmla="*/ 53 w 71"/>
                <a:gd name="T25" fmla="*/ 4 h 26"/>
                <a:gd name="T26" fmla="*/ 36 w 71"/>
                <a:gd name="T27" fmla="*/ 0 h 26"/>
                <a:gd name="T28" fmla="*/ 9 w 71"/>
                <a:gd name="T29" fmla="*/ 13 h 26"/>
                <a:gd name="T30" fmla="*/ 0 w 71"/>
                <a:gd name="T31" fmla="*/ 25 h 26"/>
                <a:gd name="T32" fmla="*/ 1 w 71"/>
                <a:gd name="T3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6">
                  <a:moveTo>
                    <a:pt x="1" y="26"/>
                  </a:moveTo>
                  <a:cubicBezTo>
                    <a:pt x="1" y="26"/>
                    <a:pt x="1" y="26"/>
                    <a:pt x="1" y="26"/>
                  </a:cubicBezTo>
                  <a:cubicBezTo>
                    <a:pt x="2" y="24"/>
                    <a:pt x="5" y="18"/>
                    <a:pt x="11" y="13"/>
                  </a:cubicBezTo>
                  <a:cubicBezTo>
                    <a:pt x="17" y="7"/>
                    <a:pt x="25" y="2"/>
                    <a:pt x="36" y="2"/>
                  </a:cubicBezTo>
                  <a:cubicBezTo>
                    <a:pt x="41" y="2"/>
                    <a:pt x="45" y="2"/>
                    <a:pt x="48" y="4"/>
                  </a:cubicBezTo>
                  <a:cubicBezTo>
                    <a:pt x="53" y="5"/>
                    <a:pt x="55" y="8"/>
                    <a:pt x="58" y="10"/>
                  </a:cubicBezTo>
                  <a:cubicBezTo>
                    <a:pt x="59" y="11"/>
                    <a:pt x="61" y="12"/>
                    <a:pt x="62" y="13"/>
                  </a:cubicBezTo>
                  <a:cubicBezTo>
                    <a:pt x="64" y="14"/>
                    <a:pt x="66" y="14"/>
                    <a:pt x="68" y="14"/>
                  </a:cubicBezTo>
                  <a:cubicBezTo>
                    <a:pt x="69" y="14"/>
                    <a:pt x="70" y="14"/>
                    <a:pt x="71" y="14"/>
                  </a:cubicBezTo>
                  <a:cubicBezTo>
                    <a:pt x="71" y="13"/>
                    <a:pt x="71" y="13"/>
                    <a:pt x="71" y="13"/>
                  </a:cubicBezTo>
                  <a:cubicBezTo>
                    <a:pt x="70" y="13"/>
                    <a:pt x="69" y="13"/>
                    <a:pt x="68" y="13"/>
                  </a:cubicBezTo>
                  <a:cubicBezTo>
                    <a:pt x="65" y="13"/>
                    <a:pt x="63" y="12"/>
                    <a:pt x="61" y="11"/>
                  </a:cubicBezTo>
                  <a:cubicBezTo>
                    <a:pt x="59" y="9"/>
                    <a:pt x="57" y="7"/>
                    <a:pt x="53" y="4"/>
                  </a:cubicBezTo>
                  <a:cubicBezTo>
                    <a:pt x="49" y="2"/>
                    <a:pt x="44" y="0"/>
                    <a:pt x="36" y="0"/>
                  </a:cubicBezTo>
                  <a:cubicBezTo>
                    <a:pt x="24" y="0"/>
                    <a:pt x="15" y="7"/>
                    <a:pt x="9" y="13"/>
                  </a:cubicBezTo>
                  <a:cubicBezTo>
                    <a:pt x="3" y="19"/>
                    <a:pt x="0" y="25"/>
                    <a:pt x="0" y="25"/>
                  </a:cubicBezTo>
                  <a:cubicBezTo>
                    <a:pt x="1" y="26"/>
                    <a:pt x="1" y="26"/>
                    <a:pt x="1" y="2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66">
              <a:extLst>
                <a:ext uri="{FF2B5EF4-FFF2-40B4-BE49-F238E27FC236}">
                  <a16:creationId xmlns:a16="http://schemas.microsoft.com/office/drawing/2014/main" id="{7AB775B7-889B-4714-808E-82F547D372D8}"/>
                </a:ext>
              </a:extLst>
            </p:cNvPr>
            <p:cNvSpPr>
              <a:spLocks/>
            </p:cNvSpPr>
            <p:nvPr/>
          </p:nvSpPr>
          <p:spPr bwMode="auto">
            <a:xfrm>
              <a:off x="8102601" y="3287713"/>
              <a:ext cx="144463" cy="76200"/>
            </a:xfrm>
            <a:custGeom>
              <a:avLst/>
              <a:gdLst>
                <a:gd name="T0" fmla="*/ 0 w 19"/>
                <a:gd name="T1" fmla="*/ 1 h 10"/>
                <a:gd name="T2" fmla="*/ 0 w 19"/>
                <a:gd name="T3" fmla="*/ 1 h 10"/>
                <a:gd name="T4" fmla="*/ 7 w 19"/>
                <a:gd name="T5" fmla="*/ 2 h 10"/>
                <a:gd name="T6" fmla="*/ 18 w 19"/>
                <a:gd name="T7" fmla="*/ 10 h 10"/>
                <a:gd name="T8" fmla="*/ 19 w 19"/>
                <a:gd name="T9" fmla="*/ 9 h 10"/>
                <a:gd name="T10" fmla="*/ 7 w 19"/>
                <a:gd name="T11" fmla="*/ 1 h 10"/>
                <a:gd name="T12" fmla="*/ 0 w 19"/>
                <a:gd name="T13" fmla="*/ 0 h 10"/>
                <a:gd name="T14" fmla="*/ 0 w 19"/>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0">
                  <a:moveTo>
                    <a:pt x="0" y="1"/>
                  </a:moveTo>
                  <a:cubicBezTo>
                    <a:pt x="0" y="1"/>
                    <a:pt x="0" y="1"/>
                    <a:pt x="0" y="1"/>
                  </a:cubicBezTo>
                  <a:cubicBezTo>
                    <a:pt x="1" y="1"/>
                    <a:pt x="4" y="1"/>
                    <a:pt x="7" y="2"/>
                  </a:cubicBezTo>
                  <a:cubicBezTo>
                    <a:pt x="11" y="4"/>
                    <a:pt x="15" y="6"/>
                    <a:pt x="18" y="10"/>
                  </a:cubicBezTo>
                  <a:cubicBezTo>
                    <a:pt x="19" y="9"/>
                    <a:pt x="19" y="9"/>
                    <a:pt x="19" y="9"/>
                  </a:cubicBezTo>
                  <a:cubicBezTo>
                    <a:pt x="16" y="4"/>
                    <a:pt x="11" y="2"/>
                    <a:pt x="7" y="1"/>
                  </a:cubicBezTo>
                  <a:cubicBezTo>
                    <a:pt x="3" y="0"/>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67">
              <a:extLst>
                <a:ext uri="{FF2B5EF4-FFF2-40B4-BE49-F238E27FC236}">
                  <a16:creationId xmlns:a16="http://schemas.microsoft.com/office/drawing/2014/main" id="{B460D661-A20F-40CF-939A-A47FDE8B3ABB}"/>
                </a:ext>
              </a:extLst>
            </p:cNvPr>
            <p:cNvSpPr>
              <a:spLocks/>
            </p:cNvSpPr>
            <p:nvPr/>
          </p:nvSpPr>
          <p:spPr bwMode="auto">
            <a:xfrm>
              <a:off x="8337551" y="3008313"/>
              <a:ext cx="279400" cy="120650"/>
            </a:xfrm>
            <a:custGeom>
              <a:avLst/>
              <a:gdLst>
                <a:gd name="T0" fmla="*/ 0 w 37"/>
                <a:gd name="T1" fmla="*/ 16 h 16"/>
                <a:gd name="T2" fmla="*/ 14 w 37"/>
                <a:gd name="T3" fmla="*/ 7 h 16"/>
                <a:gd name="T4" fmla="*/ 29 w 37"/>
                <a:gd name="T5" fmla="*/ 1 h 16"/>
                <a:gd name="T6" fmla="*/ 37 w 37"/>
                <a:gd name="T7" fmla="*/ 3 h 16"/>
                <a:gd name="T8" fmla="*/ 37 w 37"/>
                <a:gd name="T9" fmla="*/ 2 h 16"/>
                <a:gd name="T10" fmla="*/ 29 w 37"/>
                <a:gd name="T11" fmla="*/ 0 h 16"/>
                <a:gd name="T12" fmla="*/ 14 w 37"/>
                <a:gd name="T13" fmla="*/ 6 h 16"/>
                <a:gd name="T14" fmla="*/ 0 w 37"/>
                <a:gd name="T15" fmla="*/ 15 h 16"/>
                <a:gd name="T16" fmla="*/ 0 w 37"/>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6">
                  <a:moveTo>
                    <a:pt x="0" y="16"/>
                  </a:moveTo>
                  <a:cubicBezTo>
                    <a:pt x="5" y="14"/>
                    <a:pt x="10" y="10"/>
                    <a:pt x="14" y="7"/>
                  </a:cubicBezTo>
                  <a:cubicBezTo>
                    <a:pt x="19" y="4"/>
                    <a:pt x="24" y="1"/>
                    <a:pt x="29" y="1"/>
                  </a:cubicBezTo>
                  <a:cubicBezTo>
                    <a:pt x="31" y="1"/>
                    <a:pt x="34" y="1"/>
                    <a:pt x="37" y="3"/>
                  </a:cubicBezTo>
                  <a:cubicBezTo>
                    <a:pt x="37" y="2"/>
                    <a:pt x="37" y="2"/>
                    <a:pt x="37" y="2"/>
                  </a:cubicBezTo>
                  <a:cubicBezTo>
                    <a:pt x="34" y="0"/>
                    <a:pt x="32" y="0"/>
                    <a:pt x="29" y="0"/>
                  </a:cubicBezTo>
                  <a:cubicBezTo>
                    <a:pt x="23" y="0"/>
                    <a:pt x="18" y="3"/>
                    <a:pt x="14" y="6"/>
                  </a:cubicBezTo>
                  <a:cubicBezTo>
                    <a:pt x="9" y="9"/>
                    <a:pt x="4" y="13"/>
                    <a:pt x="0" y="15"/>
                  </a:cubicBezTo>
                  <a:cubicBezTo>
                    <a:pt x="0" y="16"/>
                    <a:pt x="0" y="16"/>
                    <a:pt x="0" y="1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68">
              <a:extLst>
                <a:ext uri="{FF2B5EF4-FFF2-40B4-BE49-F238E27FC236}">
                  <a16:creationId xmlns:a16="http://schemas.microsoft.com/office/drawing/2014/main" id="{E144E2CE-0B5D-4A3A-8906-9A99137C7C44}"/>
                </a:ext>
              </a:extLst>
            </p:cNvPr>
            <p:cNvSpPr>
              <a:spLocks/>
            </p:cNvSpPr>
            <p:nvPr/>
          </p:nvSpPr>
          <p:spPr bwMode="auto">
            <a:xfrm>
              <a:off x="7243764" y="3211513"/>
              <a:ext cx="534988" cy="166688"/>
            </a:xfrm>
            <a:custGeom>
              <a:avLst/>
              <a:gdLst>
                <a:gd name="T0" fmla="*/ 0 w 71"/>
                <a:gd name="T1" fmla="*/ 20 h 22"/>
                <a:gd name="T2" fmla="*/ 13 w 71"/>
                <a:gd name="T3" fmla="*/ 22 h 22"/>
                <a:gd name="T4" fmla="*/ 47 w 71"/>
                <a:gd name="T5" fmla="*/ 12 h 22"/>
                <a:gd name="T6" fmla="*/ 59 w 71"/>
                <a:gd name="T7" fmla="*/ 5 h 22"/>
                <a:gd name="T8" fmla="*/ 69 w 71"/>
                <a:gd name="T9" fmla="*/ 2 h 22"/>
                <a:gd name="T10" fmla="*/ 70 w 71"/>
                <a:gd name="T11" fmla="*/ 2 h 22"/>
                <a:gd name="T12" fmla="*/ 71 w 71"/>
                <a:gd name="T13" fmla="*/ 1 h 22"/>
                <a:gd name="T14" fmla="*/ 69 w 71"/>
                <a:gd name="T15" fmla="*/ 0 h 22"/>
                <a:gd name="T16" fmla="*/ 59 w 71"/>
                <a:gd name="T17" fmla="*/ 4 h 22"/>
                <a:gd name="T18" fmla="*/ 13 w 71"/>
                <a:gd name="T19" fmla="*/ 21 h 22"/>
                <a:gd name="T20" fmla="*/ 0 w 71"/>
                <a:gd name="T21" fmla="*/ 19 h 22"/>
                <a:gd name="T22" fmla="*/ 0 w 71"/>
                <a:gd name="T23" fmla="*/ 20 h 22"/>
                <a:gd name="T24" fmla="*/ 0 w 71"/>
                <a:gd name="T2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22">
                  <a:moveTo>
                    <a:pt x="0" y="20"/>
                  </a:moveTo>
                  <a:cubicBezTo>
                    <a:pt x="5" y="21"/>
                    <a:pt x="9" y="22"/>
                    <a:pt x="13" y="22"/>
                  </a:cubicBezTo>
                  <a:cubicBezTo>
                    <a:pt x="27" y="22"/>
                    <a:pt x="38" y="17"/>
                    <a:pt x="47" y="12"/>
                  </a:cubicBezTo>
                  <a:cubicBezTo>
                    <a:pt x="51" y="9"/>
                    <a:pt x="56" y="7"/>
                    <a:pt x="59" y="5"/>
                  </a:cubicBezTo>
                  <a:cubicBezTo>
                    <a:pt x="63" y="3"/>
                    <a:pt x="66" y="2"/>
                    <a:pt x="69" y="2"/>
                  </a:cubicBezTo>
                  <a:cubicBezTo>
                    <a:pt x="69" y="2"/>
                    <a:pt x="70" y="2"/>
                    <a:pt x="70" y="2"/>
                  </a:cubicBezTo>
                  <a:cubicBezTo>
                    <a:pt x="71" y="1"/>
                    <a:pt x="71" y="1"/>
                    <a:pt x="71" y="1"/>
                  </a:cubicBezTo>
                  <a:cubicBezTo>
                    <a:pt x="70" y="1"/>
                    <a:pt x="69" y="0"/>
                    <a:pt x="69" y="0"/>
                  </a:cubicBezTo>
                  <a:cubicBezTo>
                    <a:pt x="66" y="0"/>
                    <a:pt x="62" y="2"/>
                    <a:pt x="59" y="4"/>
                  </a:cubicBezTo>
                  <a:cubicBezTo>
                    <a:pt x="48" y="9"/>
                    <a:pt x="33" y="21"/>
                    <a:pt x="13" y="21"/>
                  </a:cubicBezTo>
                  <a:cubicBezTo>
                    <a:pt x="9" y="21"/>
                    <a:pt x="5" y="20"/>
                    <a:pt x="0" y="19"/>
                  </a:cubicBezTo>
                  <a:cubicBezTo>
                    <a:pt x="0" y="20"/>
                    <a:pt x="0" y="20"/>
                    <a:pt x="0" y="20"/>
                  </a:cubicBezTo>
                  <a:cubicBezTo>
                    <a:pt x="0" y="20"/>
                    <a:pt x="0" y="20"/>
                    <a:pt x="0" y="2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69">
              <a:extLst>
                <a:ext uri="{FF2B5EF4-FFF2-40B4-BE49-F238E27FC236}">
                  <a16:creationId xmlns:a16="http://schemas.microsoft.com/office/drawing/2014/main" id="{102C8344-784A-434A-904A-A09CFC03E256}"/>
                </a:ext>
              </a:extLst>
            </p:cNvPr>
            <p:cNvSpPr>
              <a:spLocks/>
            </p:cNvSpPr>
            <p:nvPr/>
          </p:nvSpPr>
          <p:spPr bwMode="auto">
            <a:xfrm>
              <a:off x="7432676" y="2216150"/>
              <a:ext cx="422275" cy="641350"/>
            </a:xfrm>
            <a:custGeom>
              <a:avLst/>
              <a:gdLst>
                <a:gd name="T0" fmla="*/ 32 w 56"/>
                <a:gd name="T1" fmla="*/ 0 h 85"/>
                <a:gd name="T2" fmla="*/ 33 w 56"/>
                <a:gd name="T3" fmla="*/ 8 h 85"/>
                <a:gd name="T4" fmla="*/ 26 w 56"/>
                <a:gd name="T5" fmla="*/ 28 h 85"/>
                <a:gd name="T6" fmla="*/ 3 w 56"/>
                <a:gd name="T7" fmla="*/ 44 h 85"/>
                <a:gd name="T8" fmla="*/ 0 w 56"/>
                <a:gd name="T9" fmla="*/ 45 h 85"/>
                <a:gd name="T10" fmla="*/ 4 w 56"/>
                <a:gd name="T11" fmla="*/ 45 h 85"/>
                <a:gd name="T12" fmla="*/ 48 w 56"/>
                <a:gd name="T13" fmla="*/ 64 h 85"/>
                <a:gd name="T14" fmla="*/ 55 w 56"/>
                <a:gd name="T15" fmla="*/ 85 h 85"/>
                <a:gd name="T16" fmla="*/ 55 w 56"/>
                <a:gd name="T17" fmla="*/ 85 h 85"/>
                <a:gd name="T18" fmla="*/ 56 w 56"/>
                <a:gd name="T19" fmla="*/ 85 h 85"/>
                <a:gd name="T20" fmla="*/ 56 w 56"/>
                <a:gd name="T21" fmla="*/ 85 h 85"/>
                <a:gd name="T22" fmla="*/ 49 w 56"/>
                <a:gd name="T23" fmla="*/ 63 h 85"/>
                <a:gd name="T24" fmla="*/ 4 w 56"/>
                <a:gd name="T25" fmla="*/ 44 h 85"/>
                <a:gd name="T26" fmla="*/ 4 w 56"/>
                <a:gd name="T27" fmla="*/ 45 h 85"/>
                <a:gd name="T28" fmla="*/ 4 w 56"/>
                <a:gd name="T29" fmla="*/ 45 h 85"/>
                <a:gd name="T30" fmla="*/ 27 w 56"/>
                <a:gd name="T31" fmla="*/ 29 h 85"/>
                <a:gd name="T32" fmla="*/ 35 w 56"/>
                <a:gd name="T33" fmla="*/ 8 h 85"/>
                <a:gd name="T34" fmla="*/ 34 w 56"/>
                <a:gd name="T35" fmla="*/ 0 h 85"/>
                <a:gd name="T36" fmla="*/ 32 w 56"/>
                <a:gd name="T3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85">
                  <a:moveTo>
                    <a:pt x="32" y="0"/>
                  </a:moveTo>
                  <a:cubicBezTo>
                    <a:pt x="33" y="3"/>
                    <a:pt x="33" y="5"/>
                    <a:pt x="33" y="8"/>
                  </a:cubicBezTo>
                  <a:cubicBezTo>
                    <a:pt x="33" y="15"/>
                    <a:pt x="31" y="22"/>
                    <a:pt x="26" y="28"/>
                  </a:cubicBezTo>
                  <a:cubicBezTo>
                    <a:pt x="21" y="34"/>
                    <a:pt x="13" y="40"/>
                    <a:pt x="3" y="44"/>
                  </a:cubicBezTo>
                  <a:cubicBezTo>
                    <a:pt x="0" y="45"/>
                    <a:pt x="0" y="45"/>
                    <a:pt x="0" y="45"/>
                  </a:cubicBezTo>
                  <a:cubicBezTo>
                    <a:pt x="4" y="45"/>
                    <a:pt x="4" y="45"/>
                    <a:pt x="4" y="45"/>
                  </a:cubicBezTo>
                  <a:cubicBezTo>
                    <a:pt x="29" y="45"/>
                    <a:pt x="41" y="55"/>
                    <a:pt x="48" y="64"/>
                  </a:cubicBezTo>
                  <a:cubicBezTo>
                    <a:pt x="54" y="74"/>
                    <a:pt x="55" y="84"/>
                    <a:pt x="55" y="85"/>
                  </a:cubicBezTo>
                  <a:cubicBezTo>
                    <a:pt x="55" y="85"/>
                    <a:pt x="55" y="85"/>
                    <a:pt x="55" y="85"/>
                  </a:cubicBezTo>
                  <a:cubicBezTo>
                    <a:pt x="56" y="85"/>
                    <a:pt x="56" y="85"/>
                    <a:pt x="56" y="85"/>
                  </a:cubicBezTo>
                  <a:cubicBezTo>
                    <a:pt x="56" y="85"/>
                    <a:pt x="56" y="85"/>
                    <a:pt x="56" y="85"/>
                  </a:cubicBezTo>
                  <a:cubicBezTo>
                    <a:pt x="56" y="84"/>
                    <a:pt x="56" y="73"/>
                    <a:pt x="49" y="63"/>
                  </a:cubicBezTo>
                  <a:cubicBezTo>
                    <a:pt x="42" y="53"/>
                    <a:pt x="29" y="44"/>
                    <a:pt x="4" y="44"/>
                  </a:cubicBezTo>
                  <a:cubicBezTo>
                    <a:pt x="4" y="45"/>
                    <a:pt x="4" y="45"/>
                    <a:pt x="4" y="45"/>
                  </a:cubicBezTo>
                  <a:cubicBezTo>
                    <a:pt x="4" y="45"/>
                    <a:pt x="4" y="45"/>
                    <a:pt x="4" y="45"/>
                  </a:cubicBezTo>
                  <a:cubicBezTo>
                    <a:pt x="14" y="41"/>
                    <a:pt x="22" y="35"/>
                    <a:pt x="27" y="29"/>
                  </a:cubicBezTo>
                  <a:cubicBezTo>
                    <a:pt x="32" y="23"/>
                    <a:pt x="35" y="15"/>
                    <a:pt x="35" y="8"/>
                  </a:cubicBezTo>
                  <a:cubicBezTo>
                    <a:pt x="35" y="5"/>
                    <a:pt x="34" y="2"/>
                    <a:pt x="34" y="0"/>
                  </a:cubicBezTo>
                  <a:cubicBezTo>
                    <a:pt x="32" y="0"/>
                    <a:pt x="32" y="0"/>
                    <a:pt x="32"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0">
              <a:extLst>
                <a:ext uri="{FF2B5EF4-FFF2-40B4-BE49-F238E27FC236}">
                  <a16:creationId xmlns:a16="http://schemas.microsoft.com/office/drawing/2014/main" id="{8A0F9F50-7AA2-4F1A-8236-D1B33918A35D}"/>
                </a:ext>
              </a:extLst>
            </p:cNvPr>
            <p:cNvSpPr>
              <a:spLocks/>
            </p:cNvSpPr>
            <p:nvPr/>
          </p:nvSpPr>
          <p:spPr bwMode="auto">
            <a:xfrm>
              <a:off x="6586539" y="1997075"/>
              <a:ext cx="725488" cy="369888"/>
            </a:xfrm>
            <a:custGeom>
              <a:avLst/>
              <a:gdLst>
                <a:gd name="T0" fmla="*/ 0 w 96"/>
                <a:gd name="T1" fmla="*/ 1 h 49"/>
                <a:gd name="T2" fmla="*/ 0 w 96"/>
                <a:gd name="T3" fmla="*/ 1 h 49"/>
                <a:gd name="T4" fmla="*/ 4 w 96"/>
                <a:gd name="T5" fmla="*/ 4 h 49"/>
                <a:gd name="T6" fmla="*/ 8 w 96"/>
                <a:gd name="T7" fmla="*/ 12 h 49"/>
                <a:gd name="T8" fmla="*/ 8 w 96"/>
                <a:gd name="T9" fmla="*/ 12 h 49"/>
                <a:gd name="T10" fmla="*/ 9 w 96"/>
                <a:gd name="T11" fmla="*/ 12 h 49"/>
                <a:gd name="T12" fmla="*/ 18 w 96"/>
                <a:gd name="T13" fmla="*/ 11 h 49"/>
                <a:gd name="T14" fmla="*/ 67 w 96"/>
                <a:gd name="T15" fmla="*/ 48 h 49"/>
                <a:gd name="T16" fmla="*/ 67 w 96"/>
                <a:gd name="T17" fmla="*/ 49 h 49"/>
                <a:gd name="T18" fmla="*/ 68 w 96"/>
                <a:gd name="T19" fmla="*/ 48 h 49"/>
                <a:gd name="T20" fmla="*/ 85 w 96"/>
                <a:gd name="T21" fmla="*/ 43 h 49"/>
                <a:gd name="T22" fmla="*/ 93 w 96"/>
                <a:gd name="T23" fmla="*/ 44 h 49"/>
                <a:gd name="T24" fmla="*/ 95 w 96"/>
                <a:gd name="T25" fmla="*/ 44 h 49"/>
                <a:gd name="T26" fmla="*/ 96 w 96"/>
                <a:gd name="T27" fmla="*/ 44 h 49"/>
                <a:gd name="T28" fmla="*/ 96 w 96"/>
                <a:gd name="T29" fmla="*/ 44 h 49"/>
                <a:gd name="T30" fmla="*/ 96 w 96"/>
                <a:gd name="T31" fmla="*/ 44 h 49"/>
                <a:gd name="T32" fmla="*/ 96 w 96"/>
                <a:gd name="T33" fmla="*/ 43 h 49"/>
                <a:gd name="T34" fmla="*/ 85 w 96"/>
                <a:gd name="T35" fmla="*/ 41 h 49"/>
                <a:gd name="T36" fmla="*/ 67 w 96"/>
                <a:gd name="T37" fmla="*/ 47 h 49"/>
                <a:gd name="T38" fmla="*/ 68 w 96"/>
                <a:gd name="T39" fmla="*/ 48 h 49"/>
                <a:gd name="T40" fmla="*/ 68 w 96"/>
                <a:gd name="T41" fmla="*/ 48 h 49"/>
                <a:gd name="T42" fmla="*/ 18 w 96"/>
                <a:gd name="T43" fmla="*/ 10 h 49"/>
                <a:gd name="T44" fmla="*/ 9 w 96"/>
                <a:gd name="T45" fmla="*/ 11 h 49"/>
                <a:gd name="T46" fmla="*/ 9 w 96"/>
                <a:gd name="T47" fmla="*/ 12 h 49"/>
                <a:gd name="T48" fmla="*/ 10 w 96"/>
                <a:gd name="T49" fmla="*/ 11 h 49"/>
                <a:gd name="T50" fmla="*/ 4 w 96"/>
                <a:gd name="T51" fmla="*/ 3 h 49"/>
                <a:gd name="T52" fmla="*/ 0 w 96"/>
                <a:gd name="T53" fmla="*/ 0 h 49"/>
                <a:gd name="T54" fmla="*/ 0 w 96"/>
                <a:gd name="T55"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49">
                  <a:moveTo>
                    <a:pt x="0" y="1"/>
                  </a:moveTo>
                  <a:cubicBezTo>
                    <a:pt x="0" y="1"/>
                    <a:pt x="0" y="1"/>
                    <a:pt x="0" y="1"/>
                  </a:cubicBezTo>
                  <a:cubicBezTo>
                    <a:pt x="0" y="1"/>
                    <a:pt x="2" y="3"/>
                    <a:pt x="4" y="4"/>
                  </a:cubicBezTo>
                  <a:cubicBezTo>
                    <a:pt x="6" y="6"/>
                    <a:pt x="8" y="9"/>
                    <a:pt x="8" y="12"/>
                  </a:cubicBezTo>
                  <a:cubicBezTo>
                    <a:pt x="8" y="12"/>
                    <a:pt x="8" y="12"/>
                    <a:pt x="8" y="12"/>
                  </a:cubicBezTo>
                  <a:cubicBezTo>
                    <a:pt x="9" y="12"/>
                    <a:pt x="9" y="12"/>
                    <a:pt x="9" y="12"/>
                  </a:cubicBezTo>
                  <a:cubicBezTo>
                    <a:pt x="12" y="11"/>
                    <a:pt x="15" y="11"/>
                    <a:pt x="18" y="11"/>
                  </a:cubicBezTo>
                  <a:cubicBezTo>
                    <a:pt x="39" y="11"/>
                    <a:pt x="61" y="26"/>
                    <a:pt x="67" y="48"/>
                  </a:cubicBezTo>
                  <a:cubicBezTo>
                    <a:pt x="67" y="49"/>
                    <a:pt x="67" y="49"/>
                    <a:pt x="67" y="49"/>
                  </a:cubicBezTo>
                  <a:cubicBezTo>
                    <a:pt x="68" y="48"/>
                    <a:pt x="68" y="48"/>
                    <a:pt x="68" y="48"/>
                  </a:cubicBezTo>
                  <a:cubicBezTo>
                    <a:pt x="74" y="44"/>
                    <a:pt x="80" y="43"/>
                    <a:pt x="85" y="43"/>
                  </a:cubicBezTo>
                  <a:cubicBezTo>
                    <a:pt x="88" y="43"/>
                    <a:pt x="91" y="43"/>
                    <a:pt x="93" y="44"/>
                  </a:cubicBezTo>
                  <a:cubicBezTo>
                    <a:pt x="94" y="44"/>
                    <a:pt x="94" y="44"/>
                    <a:pt x="95" y="44"/>
                  </a:cubicBezTo>
                  <a:cubicBezTo>
                    <a:pt x="95" y="44"/>
                    <a:pt x="95" y="44"/>
                    <a:pt x="96" y="44"/>
                  </a:cubicBezTo>
                  <a:cubicBezTo>
                    <a:pt x="96" y="44"/>
                    <a:pt x="96" y="44"/>
                    <a:pt x="96" y="44"/>
                  </a:cubicBezTo>
                  <a:cubicBezTo>
                    <a:pt x="96" y="44"/>
                    <a:pt x="96" y="44"/>
                    <a:pt x="96" y="44"/>
                  </a:cubicBezTo>
                  <a:cubicBezTo>
                    <a:pt x="96" y="43"/>
                    <a:pt x="96" y="43"/>
                    <a:pt x="96" y="43"/>
                  </a:cubicBezTo>
                  <a:cubicBezTo>
                    <a:pt x="96" y="43"/>
                    <a:pt x="92" y="41"/>
                    <a:pt x="85" y="41"/>
                  </a:cubicBezTo>
                  <a:cubicBezTo>
                    <a:pt x="80" y="41"/>
                    <a:pt x="73" y="43"/>
                    <a:pt x="67" y="47"/>
                  </a:cubicBezTo>
                  <a:cubicBezTo>
                    <a:pt x="68" y="48"/>
                    <a:pt x="68" y="48"/>
                    <a:pt x="68" y="48"/>
                  </a:cubicBezTo>
                  <a:cubicBezTo>
                    <a:pt x="68" y="48"/>
                    <a:pt x="68" y="48"/>
                    <a:pt x="68" y="48"/>
                  </a:cubicBezTo>
                  <a:cubicBezTo>
                    <a:pt x="62" y="25"/>
                    <a:pt x="40" y="10"/>
                    <a:pt x="18" y="10"/>
                  </a:cubicBezTo>
                  <a:cubicBezTo>
                    <a:pt x="15" y="10"/>
                    <a:pt x="12" y="10"/>
                    <a:pt x="9" y="11"/>
                  </a:cubicBezTo>
                  <a:cubicBezTo>
                    <a:pt x="9" y="12"/>
                    <a:pt x="9" y="12"/>
                    <a:pt x="9" y="12"/>
                  </a:cubicBezTo>
                  <a:cubicBezTo>
                    <a:pt x="10" y="11"/>
                    <a:pt x="10" y="11"/>
                    <a:pt x="10" y="11"/>
                  </a:cubicBezTo>
                  <a:cubicBezTo>
                    <a:pt x="9" y="8"/>
                    <a:pt x="6" y="5"/>
                    <a:pt x="4" y="3"/>
                  </a:cubicBezTo>
                  <a:cubicBezTo>
                    <a:pt x="2" y="1"/>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1">
              <a:extLst>
                <a:ext uri="{FF2B5EF4-FFF2-40B4-BE49-F238E27FC236}">
                  <a16:creationId xmlns:a16="http://schemas.microsoft.com/office/drawing/2014/main" id="{40E6C378-9F04-434B-91DB-317109A7C3EE}"/>
                </a:ext>
              </a:extLst>
            </p:cNvPr>
            <p:cNvSpPr>
              <a:spLocks/>
            </p:cNvSpPr>
            <p:nvPr/>
          </p:nvSpPr>
          <p:spPr bwMode="auto">
            <a:xfrm>
              <a:off x="4368801" y="3665538"/>
              <a:ext cx="928688" cy="233363"/>
            </a:xfrm>
            <a:custGeom>
              <a:avLst/>
              <a:gdLst>
                <a:gd name="T0" fmla="*/ 0 w 123"/>
                <a:gd name="T1" fmla="*/ 19 h 31"/>
                <a:gd name="T2" fmla="*/ 51 w 123"/>
                <a:gd name="T3" fmla="*/ 31 h 31"/>
                <a:gd name="T4" fmla="*/ 123 w 123"/>
                <a:gd name="T5" fmla="*/ 1 h 31"/>
                <a:gd name="T6" fmla="*/ 122 w 123"/>
                <a:gd name="T7" fmla="*/ 0 h 31"/>
                <a:gd name="T8" fmla="*/ 51 w 123"/>
                <a:gd name="T9" fmla="*/ 30 h 31"/>
                <a:gd name="T10" fmla="*/ 1 w 123"/>
                <a:gd name="T11" fmla="*/ 18 h 31"/>
                <a:gd name="T12" fmla="*/ 0 w 123"/>
                <a:gd name="T13" fmla="*/ 19 h 31"/>
              </a:gdLst>
              <a:ahLst/>
              <a:cxnLst>
                <a:cxn ang="0">
                  <a:pos x="T0" y="T1"/>
                </a:cxn>
                <a:cxn ang="0">
                  <a:pos x="T2" y="T3"/>
                </a:cxn>
                <a:cxn ang="0">
                  <a:pos x="T4" y="T5"/>
                </a:cxn>
                <a:cxn ang="0">
                  <a:pos x="T6" y="T7"/>
                </a:cxn>
                <a:cxn ang="0">
                  <a:pos x="T8" y="T9"/>
                </a:cxn>
                <a:cxn ang="0">
                  <a:pos x="T10" y="T11"/>
                </a:cxn>
                <a:cxn ang="0">
                  <a:pos x="T12" y="T13"/>
                </a:cxn>
              </a:cxnLst>
              <a:rect l="0" t="0" r="r" b="b"/>
              <a:pathLst>
                <a:path w="123" h="31">
                  <a:moveTo>
                    <a:pt x="0" y="19"/>
                  </a:moveTo>
                  <a:cubicBezTo>
                    <a:pt x="14" y="26"/>
                    <a:pt x="31" y="31"/>
                    <a:pt x="51" y="31"/>
                  </a:cubicBezTo>
                  <a:cubicBezTo>
                    <a:pt x="74" y="31"/>
                    <a:pt x="100" y="23"/>
                    <a:pt x="123" y="1"/>
                  </a:cubicBezTo>
                  <a:cubicBezTo>
                    <a:pt x="122" y="0"/>
                    <a:pt x="122" y="0"/>
                    <a:pt x="122" y="0"/>
                  </a:cubicBezTo>
                  <a:cubicBezTo>
                    <a:pt x="99" y="22"/>
                    <a:pt x="74" y="30"/>
                    <a:pt x="51" y="30"/>
                  </a:cubicBezTo>
                  <a:cubicBezTo>
                    <a:pt x="32" y="30"/>
                    <a:pt x="14" y="25"/>
                    <a:pt x="1" y="18"/>
                  </a:cubicBezTo>
                  <a:cubicBezTo>
                    <a:pt x="0" y="19"/>
                    <a:pt x="0" y="19"/>
                    <a:pt x="0" y="1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2">
              <a:extLst>
                <a:ext uri="{FF2B5EF4-FFF2-40B4-BE49-F238E27FC236}">
                  <a16:creationId xmlns:a16="http://schemas.microsoft.com/office/drawing/2014/main" id="{52C5AF55-8A58-46D6-820A-F9A521521106}"/>
                </a:ext>
              </a:extLst>
            </p:cNvPr>
            <p:cNvSpPr>
              <a:spLocks/>
            </p:cNvSpPr>
            <p:nvPr/>
          </p:nvSpPr>
          <p:spPr bwMode="auto">
            <a:xfrm>
              <a:off x="4368801" y="3854450"/>
              <a:ext cx="128588" cy="74613"/>
            </a:xfrm>
            <a:custGeom>
              <a:avLst/>
              <a:gdLst>
                <a:gd name="T0" fmla="*/ 0 w 17"/>
                <a:gd name="T1" fmla="*/ 10 h 10"/>
                <a:gd name="T2" fmla="*/ 0 w 17"/>
                <a:gd name="T3" fmla="*/ 10 h 10"/>
                <a:gd name="T4" fmla="*/ 7 w 17"/>
                <a:gd name="T5" fmla="*/ 8 h 10"/>
                <a:gd name="T6" fmla="*/ 17 w 17"/>
                <a:gd name="T7" fmla="*/ 0 h 10"/>
                <a:gd name="T8" fmla="*/ 16 w 17"/>
                <a:gd name="T9" fmla="*/ 0 h 10"/>
                <a:gd name="T10" fmla="*/ 6 w 17"/>
                <a:gd name="T11" fmla="*/ 7 h 10"/>
                <a:gd name="T12" fmla="*/ 0 w 17"/>
                <a:gd name="T13" fmla="*/ 8 h 10"/>
                <a:gd name="T14" fmla="*/ 0 w 17"/>
                <a:gd name="T15" fmla="*/ 8 h 10"/>
                <a:gd name="T16" fmla="*/ 0 w 17"/>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10"/>
                  </a:moveTo>
                  <a:cubicBezTo>
                    <a:pt x="0" y="10"/>
                    <a:pt x="0" y="10"/>
                    <a:pt x="0" y="10"/>
                  </a:cubicBezTo>
                  <a:cubicBezTo>
                    <a:pt x="1" y="10"/>
                    <a:pt x="3" y="9"/>
                    <a:pt x="7" y="8"/>
                  </a:cubicBezTo>
                  <a:cubicBezTo>
                    <a:pt x="10" y="7"/>
                    <a:pt x="14" y="5"/>
                    <a:pt x="17" y="0"/>
                  </a:cubicBezTo>
                  <a:cubicBezTo>
                    <a:pt x="16" y="0"/>
                    <a:pt x="16" y="0"/>
                    <a:pt x="16" y="0"/>
                  </a:cubicBezTo>
                  <a:cubicBezTo>
                    <a:pt x="13" y="4"/>
                    <a:pt x="9" y="6"/>
                    <a:pt x="6" y="7"/>
                  </a:cubicBezTo>
                  <a:cubicBezTo>
                    <a:pt x="3" y="8"/>
                    <a:pt x="1" y="8"/>
                    <a:pt x="0" y="8"/>
                  </a:cubicBezTo>
                  <a:cubicBezTo>
                    <a:pt x="0" y="8"/>
                    <a:pt x="0" y="8"/>
                    <a:pt x="0" y="8"/>
                  </a:cubicBezTo>
                  <a:cubicBezTo>
                    <a:pt x="0" y="10"/>
                    <a:pt x="0" y="10"/>
                    <a:pt x="0" y="1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3">
              <a:extLst>
                <a:ext uri="{FF2B5EF4-FFF2-40B4-BE49-F238E27FC236}">
                  <a16:creationId xmlns:a16="http://schemas.microsoft.com/office/drawing/2014/main" id="{51D94682-664C-4E68-AFAE-DB3B35AA5C3E}"/>
                </a:ext>
              </a:extLst>
            </p:cNvPr>
            <p:cNvSpPr>
              <a:spLocks/>
            </p:cNvSpPr>
            <p:nvPr/>
          </p:nvSpPr>
          <p:spPr bwMode="auto">
            <a:xfrm>
              <a:off x="5214939" y="3725863"/>
              <a:ext cx="120650" cy="82550"/>
            </a:xfrm>
            <a:custGeom>
              <a:avLst/>
              <a:gdLst>
                <a:gd name="T0" fmla="*/ 16 w 16"/>
                <a:gd name="T1" fmla="*/ 10 h 11"/>
                <a:gd name="T2" fmla="*/ 6 w 16"/>
                <a:gd name="T3" fmla="*/ 3 h 11"/>
                <a:gd name="T4" fmla="*/ 0 w 16"/>
                <a:gd name="T5" fmla="*/ 0 h 11"/>
                <a:gd name="T6" fmla="*/ 0 w 16"/>
                <a:gd name="T7" fmla="*/ 2 h 11"/>
                <a:gd name="T8" fmla="*/ 0 w 16"/>
                <a:gd name="T9" fmla="*/ 2 h 11"/>
                <a:gd name="T10" fmla="*/ 6 w 16"/>
                <a:gd name="T11" fmla="*/ 4 h 11"/>
                <a:gd name="T12" fmla="*/ 15 w 16"/>
                <a:gd name="T13" fmla="*/ 11 h 11"/>
                <a:gd name="T14" fmla="*/ 16 w 16"/>
                <a:gd name="T15" fmla="*/ 1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1">
                  <a:moveTo>
                    <a:pt x="16" y="10"/>
                  </a:moveTo>
                  <a:cubicBezTo>
                    <a:pt x="13" y="6"/>
                    <a:pt x="9" y="4"/>
                    <a:pt x="6" y="3"/>
                  </a:cubicBezTo>
                  <a:cubicBezTo>
                    <a:pt x="3" y="1"/>
                    <a:pt x="0" y="0"/>
                    <a:pt x="0" y="0"/>
                  </a:cubicBezTo>
                  <a:cubicBezTo>
                    <a:pt x="0" y="2"/>
                    <a:pt x="0" y="2"/>
                    <a:pt x="0" y="2"/>
                  </a:cubicBezTo>
                  <a:cubicBezTo>
                    <a:pt x="0" y="2"/>
                    <a:pt x="0" y="2"/>
                    <a:pt x="0" y="2"/>
                  </a:cubicBezTo>
                  <a:cubicBezTo>
                    <a:pt x="1" y="2"/>
                    <a:pt x="3" y="3"/>
                    <a:pt x="6" y="4"/>
                  </a:cubicBezTo>
                  <a:cubicBezTo>
                    <a:pt x="9" y="5"/>
                    <a:pt x="13" y="8"/>
                    <a:pt x="15" y="11"/>
                  </a:cubicBezTo>
                  <a:cubicBezTo>
                    <a:pt x="16" y="10"/>
                    <a:pt x="16" y="10"/>
                    <a:pt x="16" y="1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74">
              <a:extLst>
                <a:ext uri="{FF2B5EF4-FFF2-40B4-BE49-F238E27FC236}">
                  <a16:creationId xmlns:a16="http://schemas.microsoft.com/office/drawing/2014/main" id="{33F6139E-7BEF-440E-90C5-FCEDB772F50B}"/>
                </a:ext>
              </a:extLst>
            </p:cNvPr>
            <p:cNvSpPr>
              <a:spLocks/>
            </p:cNvSpPr>
            <p:nvPr/>
          </p:nvSpPr>
          <p:spPr bwMode="auto">
            <a:xfrm>
              <a:off x="4052889" y="3363913"/>
              <a:ext cx="414338" cy="528638"/>
            </a:xfrm>
            <a:custGeom>
              <a:avLst/>
              <a:gdLst>
                <a:gd name="T0" fmla="*/ 6 w 55"/>
                <a:gd name="T1" fmla="*/ 69 h 70"/>
                <a:gd name="T2" fmla="*/ 1 w 55"/>
                <a:gd name="T3" fmla="*/ 52 h 70"/>
                <a:gd name="T4" fmla="*/ 15 w 55"/>
                <a:gd name="T5" fmla="*/ 23 h 70"/>
                <a:gd name="T6" fmla="*/ 55 w 55"/>
                <a:gd name="T7" fmla="*/ 2 h 70"/>
                <a:gd name="T8" fmla="*/ 55 w 55"/>
                <a:gd name="T9" fmla="*/ 0 h 70"/>
                <a:gd name="T10" fmla="*/ 14 w 55"/>
                <a:gd name="T11" fmla="*/ 22 h 70"/>
                <a:gd name="T12" fmla="*/ 0 w 55"/>
                <a:gd name="T13" fmla="*/ 52 h 70"/>
                <a:gd name="T14" fmla="*/ 5 w 55"/>
                <a:gd name="T15" fmla="*/ 70 h 70"/>
                <a:gd name="T16" fmla="*/ 6 w 55"/>
                <a:gd name="T17"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70">
                  <a:moveTo>
                    <a:pt x="6" y="69"/>
                  </a:moveTo>
                  <a:cubicBezTo>
                    <a:pt x="3" y="63"/>
                    <a:pt x="1" y="58"/>
                    <a:pt x="1" y="52"/>
                  </a:cubicBezTo>
                  <a:cubicBezTo>
                    <a:pt x="1" y="41"/>
                    <a:pt x="6" y="31"/>
                    <a:pt x="15" y="23"/>
                  </a:cubicBezTo>
                  <a:cubicBezTo>
                    <a:pt x="24" y="14"/>
                    <a:pt x="38" y="6"/>
                    <a:pt x="55" y="2"/>
                  </a:cubicBezTo>
                  <a:cubicBezTo>
                    <a:pt x="55" y="0"/>
                    <a:pt x="55" y="0"/>
                    <a:pt x="55" y="0"/>
                  </a:cubicBezTo>
                  <a:cubicBezTo>
                    <a:pt x="37" y="5"/>
                    <a:pt x="23" y="13"/>
                    <a:pt x="14" y="22"/>
                  </a:cubicBezTo>
                  <a:cubicBezTo>
                    <a:pt x="5" y="31"/>
                    <a:pt x="0" y="41"/>
                    <a:pt x="0" y="52"/>
                  </a:cubicBezTo>
                  <a:cubicBezTo>
                    <a:pt x="0" y="58"/>
                    <a:pt x="2" y="64"/>
                    <a:pt x="5" y="70"/>
                  </a:cubicBezTo>
                  <a:cubicBezTo>
                    <a:pt x="6" y="69"/>
                    <a:pt x="6" y="69"/>
                    <a:pt x="6" y="6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75">
              <a:extLst>
                <a:ext uri="{FF2B5EF4-FFF2-40B4-BE49-F238E27FC236}">
                  <a16:creationId xmlns:a16="http://schemas.microsoft.com/office/drawing/2014/main" id="{18CDBB07-E355-43C1-A1F8-1CC0C0F9970B}"/>
                </a:ext>
              </a:extLst>
            </p:cNvPr>
            <p:cNvSpPr>
              <a:spLocks/>
            </p:cNvSpPr>
            <p:nvPr/>
          </p:nvSpPr>
          <p:spPr bwMode="auto">
            <a:xfrm>
              <a:off x="3795714" y="3559175"/>
              <a:ext cx="295275" cy="76200"/>
            </a:xfrm>
            <a:custGeom>
              <a:avLst/>
              <a:gdLst>
                <a:gd name="T0" fmla="*/ 0 w 39"/>
                <a:gd name="T1" fmla="*/ 1 h 10"/>
                <a:gd name="T2" fmla="*/ 5 w 39"/>
                <a:gd name="T3" fmla="*/ 6 h 10"/>
                <a:gd name="T4" fmla="*/ 26 w 39"/>
                <a:gd name="T5" fmla="*/ 10 h 10"/>
                <a:gd name="T6" fmla="*/ 39 w 39"/>
                <a:gd name="T7" fmla="*/ 9 h 10"/>
                <a:gd name="T8" fmla="*/ 39 w 39"/>
                <a:gd name="T9" fmla="*/ 8 h 10"/>
                <a:gd name="T10" fmla="*/ 26 w 39"/>
                <a:gd name="T11" fmla="*/ 8 h 10"/>
                <a:gd name="T12" fmla="*/ 6 w 39"/>
                <a:gd name="T13" fmla="*/ 4 h 10"/>
                <a:gd name="T14" fmla="*/ 2 w 39"/>
                <a:gd name="T15" fmla="*/ 2 h 10"/>
                <a:gd name="T16" fmla="*/ 1 w 39"/>
                <a:gd name="T17" fmla="*/ 1 h 10"/>
                <a:gd name="T18" fmla="*/ 1 w 39"/>
                <a:gd name="T19" fmla="*/ 1 h 10"/>
                <a:gd name="T20" fmla="*/ 1 w 39"/>
                <a:gd name="T21" fmla="*/ 0 h 10"/>
                <a:gd name="T22" fmla="*/ 1 w 39"/>
                <a:gd name="T23" fmla="*/ 0 h 10"/>
                <a:gd name="T24" fmla="*/ 1 w 39"/>
                <a:gd name="T25" fmla="*/ 1 h 10"/>
                <a:gd name="T26" fmla="*/ 1 w 39"/>
                <a:gd name="T27" fmla="*/ 0 h 10"/>
                <a:gd name="T28" fmla="*/ 1 w 39"/>
                <a:gd name="T29" fmla="*/ 0 h 10"/>
                <a:gd name="T30" fmla="*/ 1 w 39"/>
                <a:gd name="T31" fmla="*/ 1 h 10"/>
                <a:gd name="T32" fmla="*/ 1 w 39"/>
                <a:gd name="T33" fmla="*/ 0 h 10"/>
                <a:gd name="T34" fmla="*/ 0 w 39"/>
                <a:gd name="T35"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10">
                  <a:moveTo>
                    <a:pt x="0" y="1"/>
                  </a:moveTo>
                  <a:cubicBezTo>
                    <a:pt x="0" y="1"/>
                    <a:pt x="1" y="3"/>
                    <a:pt x="5" y="6"/>
                  </a:cubicBezTo>
                  <a:cubicBezTo>
                    <a:pt x="9" y="8"/>
                    <a:pt x="16" y="10"/>
                    <a:pt x="26" y="10"/>
                  </a:cubicBezTo>
                  <a:cubicBezTo>
                    <a:pt x="30" y="10"/>
                    <a:pt x="34" y="9"/>
                    <a:pt x="39" y="9"/>
                  </a:cubicBezTo>
                  <a:cubicBezTo>
                    <a:pt x="39" y="8"/>
                    <a:pt x="39" y="8"/>
                    <a:pt x="39" y="8"/>
                  </a:cubicBezTo>
                  <a:cubicBezTo>
                    <a:pt x="34" y="8"/>
                    <a:pt x="30" y="8"/>
                    <a:pt x="26" y="8"/>
                  </a:cubicBezTo>
                  <a:cubicBezTo>
                    <a:pt x="16" y="8"/>
                    <a:pt x="10" y="6"/>
                    <a:pt x="6" y="4"/>
                  </a:cubicBezTo>
                  <a:cubicBezTo>
                    <a:pt x="4" y="3"/>
                    <a:pt x="3" y="2"/>
                    <a:pt x="2" y="2"/>
                  </a:cubicBezTo>
                  <a:cubicBezTo>
                    <a:pt x="2" y="1"/>
                    <a:pt x="1" y="1"/>
                    <a:pt x="1" y="1"/>
                  </a:cubicBezTo>
                  <a:cubicBezTo>
                    <a:pt x="1" y="1"/>
                    <a:pt x="1" y="1"/>
                    <a:pt x="1" y="1"/>
                  </a:cubicBezTo>
                  <a:cubicBezTo>
                    <a:pt x="1" y="0"/>
                    <a:pt x="1" y="0"/>
                    <a:pt x="1" y="0"/>
                  </a:cubicBezTo>
                  <a:cubicBezTo>
                    <a:pt x="1" y="0"/>
                    <a:pt x="1" y="0"/>
                    <a:pt x="1" y="0"/>
                  </a:cubicBezTo>
                  <a:cubicBezTo>
                    <a:pt x="1" y="1"/>
                    <a:pt x="1" y="1"/>
                    <a:pt x="1" y="1"/>
                  </a:cubicBezTo>
                  <a:cubicBezTo>
                    <a:pt x="1" y="0"/>
                    <a:pt x="1" y="0"/>
                    <a:pt x="1" y="0"/>
                  </a:cubicBezTo>
                  <a:cubicBezTo>
                    <a:pt x="1" y="0"/>
                    <a:pt x="1" y="0"/>
                    <a:pt x="1" y="0"/>
                  </a:cubicBezTo>
                  <a:cubicBezTo>
                    <a:pt x="1" y="1"/>
                    <a:pt x="1" y="1"/>
                    <a:pt x="1" y="1"/>
                  </a:cubicBezTo>
                  <a:cubicBezTo>
                    <a:pt x="1" y="0"/>
                    <a:pt x="1" y="0"/>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76">
              <a:extLst>
                <a:ext uri="{FF2B5EF4-FFF2-40B4-BE49-F238E27FC236}">
                  <a16:creationId xmlns:a16="http://schemas.microsoft.com/office/drawing/2014/main" id="{785B09EF-3325-446B-9468-B499F5502262}"/>
                </a:ext>
              </a:extLst>
            </p:cNvPr>
            <p:cNvSpPr>
              <a:spLocks/>
            </p:cNvSpPr>
            <p:nvPr/>
          </p:nvSpPr>
          <p:spPr bwMode="auto">
            <a:xfrm>
              <a:off x="3795714" y="3605213"/>
              <a:ext cx="82550" cy="44450"/>
            </a:xfrm>
            <a:custGeom>
              <a:avLst/>
              <a:gdLst>
                <a:gd name="T0" fmla="*/ 0 w 11"/>
                <a:gd name="T1" fmla="*/ 6 h 6"/>
                <a:gd name="T2" fmla="*/ 1 w 11"/>
                <a:gd name="T3" fmla="*/ 6 h 6"/>
                <a:gd name="T4" fmla="*/ 8 w 11"/>
                <a:gd name="T5" fmla="*/ 4 h 6"/>
                <a:gd name="T6" fmla="*/ 11 w 11"/>
                <a:gd name="T7" fmla="*/ 1 h 6"/>
                <a:gd name="T8" fmla="*/ 10 w 11"/>
                <a:gd name="T9" fmla="*/ 0 h 6"/>
                <a:gd name="T10" fmla="*/ 10 w 11"/>
                <a:gd name="T11" fmla="*/ 1 h 6"/>
                <a:gd name="T12" fmla="*/ 7 w 11"/>
                <a:gd name="T13" fmla="*/ 3 h 6"/>
                <a:gd name="T14" fmla="*/ 1 w 11"/>
                <a:gd name="T15" fmla="*/ 5 h 6"/>
                <a:gd name="T16" fmla="*/ 0 w 11"/>
                <a:gd name="T17" fmla="*/ 5 h 6"/>
                <a:gd name="T18" fmla="*/ 0 w 11"/>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6">
                  <a:moveTo>
                    <a:pt x="0" y="6"/>
                  </a:moveTo>
                  <a:cubicBezTo>
                    <a:pt x="1" y="6"/>
                    <a:pt x="1" y="6"/>
                    <a:pt x="1" y="6"/>
                  </a:cubicBezTo>
                  <a:cubicBezTo>
                    <a:pt x="3" y="6"/>
                    <a:pt x="6" y="5"/>
                    <a:pt x="8" y="4"/>
                  </a:cubicBezTo>
                  <a:cubicBezTo>
                    <a:pt x="10" y="3"/>
                    <a:pt x="11" y="1"/>
                    <a:pt x="11" y="1"/>
                  </a:cubicBezTo>
                  <a:cubicBezTo>
                    <a:pt x="10" y="0"/>
                    <a:pt x="10" y="0"/>
                    <a:pt x="10" y="0"/>
                  </a:cubicBezTo>
                  <a:cubicBezTo>
                    <a:pt x="10" y="1"/>
                    <a:pt x="10" y="1"/>
                    <a:pt x="10" y="1"/>
                  </a:cubicBezTo>
                  <a:cubicBezTo>
                    <a:pt x="10" y="1"/>
                    <a:pt x="8" y="2"/>
                    <a:pt x="7" y="3"/>
                  </a:cubicBezTo>
                  <a:cubicBezTo>
                    <a:pt x="5" y="4"/>
                    <a:pt x="3" y="5"/>
                    <a:pt x="1" y="5"/>
                  </a:cubicBezTo>
                  <a:cubicBezTo>
                    <a:pt x="0" y="5"/>
                    <a:pt x="0" y="5"/>
                    <a:pt x="0" y="5"/>
                  </a:cubicBezTo>
                  <a:cubicBezTo>
                    <a:pt x="0" y="6"/>
                    <a:pt x="0" y="6"/>
                    <a:pt x="0" y="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77">
              <a:extLst>
                <a:ext uri="{FF2B5EF4-FFF2-40B4-BE49-F238E27FC236}">
                  <a16:creationId xmlns:a16="http://schemas.microsoft.com/office/drawing/2014/main" id="{A6613EF4-092A-405B-AC9E-C4B21CF9FCCC}"/>
                </a:ext>
              </a:extLst>
            </p:cNvPr>
            <p:cNvSpPr>
              <a:spLocks/>
            </p:cNvSpPr>
            <p:nvPr/>
          </p:nvSpPr>
          <p:spPr bwMode="auto">
            <a:xfrm>
              <a:off x="4527551" y="4148138"/>
              <a:ext cx="227013" cy="90488"/>
            </a:xfrm>
            <a:custGeom>
              <a:avLst/>
              <a:gdLst>
                <a:gd name="T0" fmla="*/ 0 w 30"/>
                <a:gd name="T1" fmla="*/ 1 h 12"/>
                <a:gd name="T2" fmla="*/ 27 w 30"/>
                <a:gd name="T3" fmla="*/ 12 h 12"/>
                <a:gd name="T4" fmla="*/ 30 w 30"/>
                <a:gd name="T5" fmla="*/ 12 h 12"/>
                <a:gd name="T6" fmla="*/ 30 w 30"/>
                <a:gd name="T7" fmla="*/ 11 h 12"/>
                <a:gd name="T8" fmla="*/ 29 w 30"/>
                <a:gd name="T9" fmla="*/ 11 h 12"/>
                <a:gd name="T10" fmla="*/ 27 w 30"/>
                <a:gd name="T11" fmla="*/ 11 h 12"/>
                <a:gd name="T12" fmla="*/ 1 w 30"/>
                <a:gd name="T13" fmla="*/ 0 h 12"/>
                <a:gd name="T14" fmla="*/ 0 w 30"/>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2">
                  <a:moveTo>
                    <a:pt x="0" y="1"/>
                  </a:moveTo>
                  <a:cubicBezTo>
                    <a:pt x="9" y="11"/>
                    <a:pt x="21" y="12"/>
                    <a:pt x="27" y="12"/>
                  </a:cubicBezTo>
                  <a:cubicBezTo>
                    <a:pt x="29" y="12"/>
                    <a:pt x="30" y="12"/>
                    <a:pt x="30" y="12"/>
                  </a:cubicBezTo>
                  <a:cubicBezTo>
                    <a:pt x="30" y="11"/>
                    <a:pt x="30" y="11"/>
                    <a:pt x="30" y="11"/>
                  </a:cubicBezTo>
                  <a:cubicBezTo>
                    <a:pt x="30" y="11"/>
                    <a:pt x="30" y="11"/>
                    <a:pt x="29" y="11"/>
                  </a:cubicBezTo>
                  <a:cubicBezTo>
                    <a:pt x="29" y="11"/>
                    <a:pt x="28" y="11"/>
                    <a:pt x="27" y="11"/>
                  </a:cubicBezTo>
                  <a:cubicBezTo>
                    <a:pt x="21" y="11"/>
                    <a:pt x="9" y="10"/>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78">
              <a:extLst>
                <a:ext uri="{FF2B5EF4-FFF2-40B4-BE49-F238E27FC236}">
                  <a16:creationId xmlns:a16="http://schemas.microsoft.com/office/drawing/2014/main" id="{BF0D9682-210D-4C41-B9FB-67107CD3B66D}"/>
                </a:ext>
              </a:extLst>
            </p:cNvPr>
            <p:cNvSpPr>
              <a:spLocks/>
            </p:cNvSpPr>
            <p:nvPr/>
          </p:nvSpPr>
          <p:spPr bwMode="auto">
            <a:xfrm>
              <a:off x="7975601" y="1981200"/>
              <a:ext cx="44450" cy="90488"/>
            </a:xfrm>
            <a:custGeom>
              <a:avLst/>
              <a:gdLst>
                <a:gd name="T0" fmla="*/ 0 w 6"/>
                <a:gd name="T1" fmla="*/ 0 h 12"/>
                <a:gd name="T2" fmla="*/ 5 w 6"/>
                <a:gd name="T3" fmla="*/ 12 h 12"/>
                <a:gd name="T4" fmla="*/ 6 w 6"/>
                <a:gd name="T5" fmla="*/ 12 h 12"/>
                <a:gd name="T6" fmla="*/ 6 w 6"/>
                <a:gd name="T7" fmla="*/ 11 h 12"/>
                <a:gd name="T8" fmla="*/ 2 w 6"/>
                <a:gd name="T9" fmla="*/ 0 h 12"/>
                <a:gd name="T10" fmla="*/ 0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0" y="0"/>
                  </a:moveTo>
                  <a:cubicBezTo>
                    <a:pt x="3" y="8"/>
                    <a:pt x="5" y="12"/>
                    <a:pt x="5" y="12"/>
                  </a:cubicBezTo>
                  <a:cubicBezTo>
                    <a:pt x="6" y="12"/>
                    <a:pt x="6" y="12"/>
                    <a:pt x="6" y="12"/>
                  </a:cubicBezTo>
                  <a:cubicBezTo>
                    <a:pt x="6" y="12"/>
                    <a:pt x="6" y="12"/>
                    <a:pt x="6" y="11"/>
                  </a:cubicBezTo>
                  <a:cubicBezTo>
                    <a:pt x="6" y="10"/>
                    <a:pt x="4" y="6"/>
                    <a:pt x="2" y="0"/>
                  </a:cubicBezTo>
                  <a:cubicBezTo>
                    <a:pt x="0" y="0"/>
                    <a:pt x="0" y="0"/>
                    <a:pt x="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79">
              <a:extLst>
                <a:ext uri="{FF2B5EF4-FFF2-40B4-BE49-F238E27FC236}">
                  <a16:creationId xmlns:a16="http://schemas.microsoft.com/office/drawing/2014/main" id="{FD072AD8-629B-4B8F-AE42-7127AD043292}"/>
                </a:ext>
              </a:extLst>
            </p:cNvPr>
            <p:cNvSpPr>
              <a:spLocks/>
            </p:cNvSpPr>
            <p:nvPr/>
          </p:nvSpPr>
          <p:spPr bwMode="auto">
            <a:xfrm>
              <a:off x="8307389" y="2282825"/>
              <a:ext cx="7938" cy="68263"/>
            </a:xfrm>
            <a:custGeom>
              <a:avLst/>
              <a:gdLst>
                <a:gd name="T0" fmla="*/ 0 w 1"/>
                <a:gd name="T1" fmla="*/ 1 h 9"/>
                <a:gd name="T2" fmla="*/ 0 w 1"/>
                <a:gd name="T3" fmla="*/ 4 h 9"/>
                <a:gd name="T4" fmla="*/ 0 w 1"/>
                <a:gd name="T5" fmla="*/ 8 h 9"/>
                <a:gd name="T6" fmla="*/ 0 w 1"/>
                <a:gd name="T7" fmla="*/ 9 h 9"/>
                <a:gd name="T8" fmla="*/ 1 w 1"/>
                <a:gd name="T9" fmla="*/ 9 h 9"/>
                <a:gd name="T10" fmla="*/ 1 w 1"/>
                <a:gd name="T11" fmla="*/ 4 h 9"/>
                <a:gd name="T12" fmla="*/ 1 w 1"/>
                <a:gd name="T13" fmla="*/ 0 h 9"/>
                <a:gd name="T14" fmla="*/ 0 w 1"/>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9">
                  <a:moveTo>
                    <a:pt x="0" y="1"/>
                  </a:moveTo>
                  <a:cubicBezTo>
                    <a:pt x="0" y="2"/>
                    <a:pt x="0" y="3"/>
                    <a:pt x="0" y="4"/>
                  </a:cubicBezTo>
                  <a:cubicBezTo>
                    <a:pt x="0" y="6"/>
                    <a:pt x="0" y="7"/>
                    <a:pt x="0" y="8"/>
                  </a:cubicBezTo>
                  <a:cubicBezTo>
                    <a:pt x="0" y="8"/>
                    <a:pt x="0" y="9"/>
                    <a:pt x="0" y="9"/>
                  </a:cubicBezTo>
                  <a:cubicBezTo>
                    <a:pt x="1" y="9"/>
                    <a:pt x="1" y="9"/>
                    <a:pt x="1" y="9"/>
                  </a:cubicBezTo>
                  <a:cubicBezTo>
                    <a:pt x="1" y="9"/>
                    <a:pt x="1" y="7"/>
                    <a:pt x="1" y="4"/>
                  </a:cubicBezTo>
                  <a:cubicBezTo>
                    <a:pt x="1" y="3"/>
                    <a:pt x="1" y="2"/>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0">
              <a:extLst>
                <a:ext uri="{FF2B5EF4-FFF2-40B4-BE49-F238E27FC236}">
                  <a16:creationId xmlns:a16="http://schemas.microsoft.com/office/drawing/2014/main" id="{391122B5-7545-4A7B-93A4-AAFE42C7C6E7}"/>
                </a:ext>
              </a:extLst>
            </p:cNvPr>
            <p:cNvSpPr>
              <a:spLocks/>
            </p:cNvSpPr>
            <p:nvPr/>
          </p:nvSpPr>
          <p:spPr bwMode="auto">
            <a:xfrm>
              <a:off x="8466139" y="2646363"/>
              <a:ext cx="82550" cy="30163"/>
            </a:xfrm>
            <a:custGeom>
              <a:avLst/>
              <a:gdLst>
                <a:gd name="T0" fmla="*/ 0 w 11"/>
                <a:gd name="T1" fmla="*/ 1 h 4"/>
                <a:gd name="T2" fmla="*/ 0 w 11"/>
                <a:gd name="T3" fmla="*/ 1 h 4"/>
                <a:gd name="T4" fmla="*/ 4 w 11"/>
                <a:gd name="T5" fmla="*/ 2 h 4"/>
                <a:gd name="T6" fmla="*/ 10 w 11"/>
                <a:gd name="T7" fmla="*/ 4 h 4"/>
                <a:gd name="T8" fmla="*/ 11 w 11"/>
                <a:gd name="T9" fmla="*/ 3 h 4"/>
                <a:gd name="T10" fmla="*/ 4 w 11"/>
                <a:gd name="T11" fmla="*/ 0 h 4"/>
                <a:gd name="T12" fmla="*/ 0 w 11"/>
                <a:gd name="T13" fmla="*/ 0 h 4"/>
                <a:gd name="T14" fmla="*/ 0 w 11"/>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
                  <a:moveTo>
                    <a:pt x="0" y="1"/>
                  </a:moveTo>
                  <a:cubicBezTo>
                    <a:pt x="0" y="1"/>
                    <a:pt x="0" y="1"/>
                    <a:pt x="0" y="1"/>
                  </a:cubicBezTo>
                  <a:cubicBezTo>
                    <a:pt x="1" y="1"/>
                    <a:pt x="3" y="1"/>
                    <a:pt x="4" y="2"/>
                  </a:cubicBezTo>
                  <a:cubicBezTo>
                    <a:pt x="6" y="2"/>
                    <a:pt x="9" y="3"/>
                    <a:pt x="10" y="4"/>
                  </a:cubicBezTo>
                  <a:cubicBezTo>
                    <a:pt x="11" y="3"/>
                    <a:pt x="11" y="3"/>
                    <a:pt x="11" y="3"/>
                  </a:cubicBezTo>
                  <a:cubicBezTo>
                    <a:pt x="9" y="2"/>
                    <a:pt x="6" y="1"/>
                    <a:pt x="4" y="0"/>
                  </a:cubicBezTo>
                  <a:cubicBezTo>
                    <a:pt x="2" y="0"/>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1">
              <a:extLst>
                <a:ext uri="{FF2B5EF4-FFF2-40B4-BE49-F238E27FC236}">
                  <a16:creationId xmlns:a16="http://schemas.microsoft.com/office/drawing/2014/main" id="{9F43FEB0-68BB-4E21-B55C-A5DA716FE0AA}"/>
                </a:ext>
              </a:extLst>
            </p:cNvPr>
            <p:cNvSpPr>
              <a:spLocks/>
            </p:cNvSpPr>
            <p:nvPr/>
          </p:nvSpPr>
          <p:spPr bwMode="auto">
            <a:xfrm>
              <a:off x="5305426" y="1339850"/>
              <a:ext cx="60325" cy="74613"/>
            </a:xfrm>
            <a:custGeom>
              <a:avLst/>
              <a:gdLst>
                <a:gd name="T0" fmla="*/ 8 w 8"/>
                <a:gd name="T1" fmla="*/ 0 h 10"/>
                <a:gd name="T2" fmla="*/ 0 w 8"/>
                <a:gd name="T3" fmla="*/ 10 h 10"/>
              </a:gdLst>
              <a:ahLst/>
              <a:cxnLst>
                <a:cxn ang="0">
                  <a:pos x="T0" y="T1"/>
                </a:cxn>
                <a:cxn ang="0">
                  <a:pos x="T2" y="T3"/>
                </a:cxn>
              </a:cxnLst>
              <a:rect l="0" t="0" r="r" b="b"/>
              <a:pathLst>
                <a:path w="8" h="10">
                  <a:moveTo>
                    <a:pt x="8" y="0"/>
                  </a:moveTo>
                  <a:cubicBezTo>
                    <a:pt x="3" y="5"/>
                    <a:pt x="0" y="10"/>
                    <a:pt x="0" y="10"/>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2">
              <a:extLst>
                <a:ext uri="{FF2B5EF4-FFF2-40B4-BE49-F238E27FC236}">
                  <a16:creationId xmlns:a16="http://schemas.microsoft.com/office/drawing/2014/main" id="{08223CB1-9C0A-4F49-B90E-F00A7E9F64DB}"/>
                </a:ext>
              </a:extLst>
            </p:cNvPr>
            <p:cNvSpPr>
              <a:spLocks/>
            </p:cNvSpPr>
            <p:nvPr/>
          </p:nvSpPr>
          <p:spPr bwMode="auto">
            <a:xfrm>
              <a:off x="5305426" y="1339850"/>
              <a:ext cx="66675" cy="74613"/>
            </a:xfrm>
            <a:custGeom>
              <a:avLst/>
              <a:gdLst>
                <a:gd name="T0" fmla="*/ 8 w 9"/>
                <a:gd name="T1" fmla="*/ 0 h 10"/>
                <a:gd name="T2" fmla="*/ 0 w 9"/>
                <a:gd name="T3" fmla="*/ 9 h 10"/>
                <a:gd name="T4" fmla="*/ 1 w 9"/>
                <a:gd name="T5" fmla="*/ 10 h 10"/>
                <a:gd name="T6" fmla="*/ 1 w 9"/>
                <a:gd name="T7" fmla="*/ 10 h 10"/>
                <a:gd name="T8" fmla="*/ 9 w 9"/>
                <a:gd name="T9" fmla="*/ 1 h 10"/>
                <a:gd name="T10" fmla="*/ 8 w 9"/>
                <a:gd name="T11" fmla="*/ 0 h 10"/>
              </a:gdLst>
              <a:ahLst/>
              <a:cxnLst>
                <a:cxn ang="0">
                  <a:pos x="T0" y="T1"/>
                </a:cxn>
                <a:cxn ang="0">
                  <a:pos x="T2" y="T3"/>
                </a:cxn>
                <a:cxn ang="0">
                  <a:pos x="T4" y="T5"/>
                </a:cxn>
                <a:cxn ang="0">
                  <a:pos x="T6" y="T7"/>
                </a:cxn>
                <a:cxn ang="0">
                  <a:pos x="T8" y="T9"/>
                </a:cxn>
                <a:cxn ang="0">
                  <a:pos x="T10" y="T11"/>
                </a:cxn>
              </a:cxnLst>
              <a:rect l="0" t="0" r="r" b="b"/>
              <a:pathLst>
                <a:path w="9" h="10">
                  <a:moveTo>
                    <a:pt x="8" y="0"/>
                  </a:moveTo>
                  <a:cubicBezTo>
                    <a:pt x="3" y="4"/>
                    <a:pt x="0" y="9"/>
                    <a:pt x="0" y="9"/>
                  </a:cubicBezTo>
                  <a:cubicBezTo>
                    <a:pt x="1" y="10"/>
                    <a:pt x="1" y="10"/>
                    <a:pt x="1" y="10"/>
                  </a:cubicBezTo>
                  <a:cubicBezTo>
                    <a:pt x="1" y="10"/>
                    <a:pt x="1" y="10"/>
                    <a:pt x="1" y="10"/>
                  </a:cubicBezTo>
                  <a:cubicBezTo>
                    <a:pt x="2" y="9"/>
                    <a:pt x="5" y="4"/>
                    <a:pt x="9" y="1"/>
                  </a:cubicBezTo>
                  <a:cubicBezTo>
                    <a:pt x="8" y="0"/>
                    <a:pt x="8" y="0"/>
                    <a:pt x="8"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3">
              <a:extLst>
                <a:ext uri="{FF2B5EF4-FFF2-40B4-BE49-F238E27FC236}">
                  <a16:creationId xmlns:a16="http://schemas.microsoft.com/office/drawing/2014/main" id="{6B9B4601-45A2-4702-99D2-388D32B2D7E1}"/>
                </a:ext>
              </a:extLst>
            </p:cNvPr>
            <p:cNvSpPr>
              <a:spLocks/>
            </p:cNvSpPr>
            <p:nvPr/>
          </p:nvSpPr>
          <p:spPr bwMode="auto">
            <a:xfrm>
              <a:off x="5561014" y="1317625"/>
              <a:ext cx="128588" cy="225425"/>
            </a:xfrm>
            <a:custGeom>
              <a:avLst/>
              <a:gdLst>
                <a:gd name="T0" fmla="*/ 17 w 17"/>
                <a:gd name="T1" fmla="*/ 0 h 30"/>
                <a:gd name="T2" fmla="*/ 0 w 17"/>
                <a:gd name="T3" fmla="*/ 30 h 30"/>
                <a:gd name="T4" fmla="*/ 2 w 17"/>
                <a:gd name="T5" fmla="*/ 30 h 30"/>
                <a:gd name="T6" fmla="*/ 17 w 17"/>
                <a:gd name="T7" fmla="*/ 1 h 30"/>
                <a:gd name="T8" fmla="*/ 17 w 17"/>
                <a:gd name="T9" fmla="*/ 0 h 30"/>
              </a:gdLst>
              <a:ahLst/>
              <a:cxnLst>
                <a:cxn ang="0">
                  <a:pos x="T0" y="T1"/>
                </a:cxn>
                <a:cxn ang="0">
                  <a:pos x="T2" y="T3"/>
                </a:cxn>
                <a:cxn ang="0">
                  <a:pos x="T4" y="T5"/>
                </a:cxn>
                <a:cxn ang="0">
                  <a:pos x="T6" y="T7"/>
                </a:cxn>
                <a:cxn ang="0">
                  <a:pos x="T8" y="T9"/>
                </a:cxn>
              </a:cxnLst>
              <a:rect l="0" t="0" r="r" b="b"/>
              <a:pathLst>
                <a:path w="17" h="30">
                  <a:moveTo>
                    <a:pt x="17" y="0"/>
                  </a:moveTo>
                  <a:cubicBezTo>
                    <a:pt x="11" y="5"/>
                    <a:pt x="1" y="14"/>
                    <a:pt x="0" y="30"/>
                  </a:cubicBezTo>
                  <a:cubicBezTo>
                    <a:pt x="2" y="30"/>
                    <a:pt x="2" y="30"/>
                    <a:pt x="2" y="30"/>
                  </a:cubicBezTo>
                  <a:cubicBezTo>
                    <a:pt x="3" y="14"/>
                    <a:pt x="12" y="6"/>
                    <a:pt x="17" y="1"/>
                  </a:cubicBezTo>
                  <a:cubicBezTo>
                    <a:pt x="17" y="0"/>
                    <a:pt x="17" y="0"/>
                    <a:pt x="17"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84">
              <a:extLst>
                <a:ext uri="{FF2B5EF4-FFF2-40B4-BE49-F238E27FC236}">
                  <a16:creationId xmlns:a16="http://schemas.microsoft.com/office/drawing/2014/main" id="{E4007100-3C7A-450C-A733-242B5EF059C3}"/>
                </a:ext>
              </a:extLst>
            </p:cNvPr>
            <p:cNvSpPr>
              <a:spLocks/>
            </p:cNvSpPr>
            <p:nvPr/>
          </p:nvSpPr>
          <p:spPr bwMode="auto">
            <a:xfrm>
              <a:off x="6459539" y="1384300"/>
              <a:ext cx="82550" cy="158750"/>
            </a:xfrm>
            <a:custGeom>
              <a:avLst/>
              <a:gdLst>
                <a:gd name="T0" fmla="*/ 10 w 11"/>
                <a:gd name="T1" fmla="*/ 0 h 21"/>
                <a:gd name="T2" fmla="*/ 10 w 11"/>
                <a:gd name="T3" fmla="*/ 3 h 21"/>
                <a:gd name="T4" fmla="*/ 5 w 11"/>
                <a:gd name="T5" fmla="*/ 16 h 21"/>
                <a:gd name="T6" fmla="*/ 1 w 11"/>
                <a:gd name="T7" fmla="*/ 19 h 21"/>
                <a:gd name="T8" fmla="*/ 0 w 11"/>
                <a:gd name="T9" fmla="*/ 20 h 21"/>
                <a:gd name="T10" fmla="*/ 0 w 11"/>
                <a:gd name="T11" fmla="*/ 20 h 21"/>
                <a:gd name="T12" fmla="*/ 0 w 11"/>
                <a:gd name="T13" fmla="*/ 20 h 21"/>
                <a:gd name="T14" fmla="*/ 0 w 11"/>
                <a:gd name="T15" fmla="*/ 20 h 21"/>
                <a:gd name="T16" fmla="*/ 0 w 11"/>
                <a:gd name="T17" fmla="*/ 21 h 21"/>
                <a:gd name="T18" fmla="*/ 6 w 11"/>
                <a:gd name="T19" fmla="*/ 17 h 21"/>
                <a:gd name="T20" fmla="*/ 11 w 11"/>
                <a:gd name="T21" fmla="*/ 3 h 21"/>
                <a:gd name="T22" fmla="*/ 11 w 11"/>
                <a:gd name="T23" fmla="*/ 0 h 21"/>
                <a:gd name="T24" fmla="*/ 10 w 11"/>
                <a:gd name="T2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21">
                  <a:moveTo>
                    <a:pt x="10" y="0"/>
                  </a:moveTo>
                  <a:cubicBezTo>
                    <a:pt x="10" y="1"/>
                    <a:pt x="10" y="2"/>
                    <a:pt x="10" y="3"/>
                  </a:cubicBezTo>
                  <a:cubicBezTo>
                    <a:pt x="10" y="9"/>
                    <a:pt x="7" y="14"/>
                    <a:pt x="5" y="16"/>
                  </a:cubicBezTo>
                  <a:cubicBezTo>
                    <a:pt x="3" y="18"/>
                    <a:pt x="2" y="18"/>
                    <a:pt x="1" y="19"/>
                  </a:cubicBezTo>
                  <a:cubicBezTo>
                    <a:pt x="1" y="19"/>
                    <a:pt x="0" y="19"/>
                    <a:pt x="0" y="20"/>
                  </a:cubicBezTo>
                  <a:cubicBezTo>
                    <a:pt x="0" y="20"/>
                    <a:pt x="0" y="20"/>
                    <a:pt x="0" y="20"/>
                  </a:cubicBezTo>
                  <a:cubicBezTo>
                    <a:pt x="0" y="20"/>
                    <a:pt x="0" y="20"/>
                    <a:pt x="0" y="20"/>
                  </a:cubicBezTo>
                  <a:cubicBezTo>
                    <a:pt x="0" y="20"/>
                    <a:pt x="0" y="20"/>
                    <a:pt x="0" y="20"/>
                  </a:cubicBezTo>
                  <a:cubicBezTo>
                    <a:pt x="0" y="21"/>
                    <a:pt x="0" y="21"/>
                    <a:pt x="0" y="21"/>
                  </a:cubicBezTo>
                  <a:cubicBezTo>
                    <a:pt x="0" y="21"/>
                    <a:pt x="3" y="20"/>
                    <a:pt x="6" y="17"/>
                  </a:cubicBezTo>
                  <a:cubicBezTo>
                    <a:pt x="8" y="14"/>
                    <a:pt x="11" y="10"/>
                    <a:pt x="11" y="3"/>
                  </a:cubicBezTo>
                  <a:cubicBezTo>
                    <a:pt x="11" y="2"/>
                    <a:pt x="11" y="1"/>
                    <a:pt x="11" y="0"/>
                  </a:cubicBezTo>
                  <a:cubicBezTo>
                    <a:pt x="10" y="0"/>
                    <a:pt x="10" y="0"/>
                    <a:pt x="1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85">
              <a:extLst>
                <a:ext uri="{FF2B5EF4-FFF2-40B4-BE49-F238E27FC236}">
                  <a16:creationId xmlns:a16="http://schemas.microsoft.com/office/drawing/2014/main" id="{40B2A30A-1591-47DC-B565-D2A1A9D3FCAB}"/>
                </a:ext>
              </a:extLst>
            </p:cNvPr>
            <p:cNvSpPr>
              <a:spLocks/>
            </p:cNvSpPr>
            <p:nvPr/>
          </p:nvSpPr>
          <p:spPr bwMode="auto">
            <a:xfrm>
              <a:off x="4217989" y="2065338"/>
              <a:ext cx="331788" cy="573088"/>
            </a:xfrm>
            <a:custGeom>
              <a:avLst/>
              <a:gdLst>
                <a:gd name="T0" fmla="*/ 44 w 44"/>
                <a:gd name="T1" fmla="*/ 0 h 76"/>
                <a:gd name="T2" fmla="*/ 12 w 44"/>
                <a:gd name="T3" fmla="*/ 15 h 76"/>
                <a:gd name="T4" fmla="*/ 0 w 44"/>
                <a:gd name="T5" fmla="*/ 44 h 76"/>
                <a:gd name="T6" fmla="*/ 11 w 44"/>
                <a:gd name="T7" fmla="*/ 69 h 76"/>
                <a:gd name="T8" fmla="*/ 33 w 44"/>
                <a:gd name="T9" fmla="*/ 76 h 76"/>
                <a:gd name="T10" fmla="*/ 33 w 44"/>
                <a:gd name="T11" fmla="*/ 74 h 76"/>
                <a:gd name="T12" fmla="*/ 12 w 44"/>
                <a:gd name="T13" fmla="*/ 67 h 76"/>
                <a:gd name="T14" fmla="*/ 1 w 44"/>
                <a:gd name="T15" fmla="*/ 44 h 76"/>
                <a:gd name="T16" fmla="*/ 13 w 44"/>
                <a:gd name="T17" fmla="*/ 16 h 76"/>
                <a:gd name="T18" fmla="*/ 44 w 44"/>
                <a:gd name="T19" fmla="*/ 2 h 76"/>
                <a:gd name="T20" fmla="*/ 44 w 44"/>
                <a:gd name="T2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76">
                  <a:moveTo>
                    <a:pt x="44" y="0"/>
                  </a:moveTo>
                  <a:cubicBezTo>
                    <a:pt x="31" y="2"/>
                    <a:pt x="20" y="7"/>
                    <a:pt x="12" y="15"/>
                  </a:cubicBezTo>
                  <a:cubicBezTo>
                    <a:pt x="4" y="23"/>
                    <a:pt x="0" y="33"/>
                    <a:pt x="0" y="44"/>
                  </a:cubicBezTo>
                  <a:cubicBezTo>
                    <a:pt x="0" y="56"/>
                    <a:pt x="4" y="64"/>
                    <a:pt x="11" y="69"/>
                  </a:cubicBezTo>
                  <a:cubicBezTo>
                    <a:pt x="17" y="73"/>
                    <a:pt x="26" y="76"/>
                    <a:pt x="33" y="76"/>
                  </a:cubicBezTo>
                  <a:cubicBezTo>
                    <a:pt x="33" y="74"/>
                    <a:pt x="33" y="74"/>
                    <a:pt x="33" y="74"/>
                  </a:cubicBezTo>
                  <a:cubicBezTo>
                    <a:pt x="26" y="74"/>
                    <a:pt x="18" y="72"/>
                    <a:pt x="12" y="67"/>
                  </a:cubicBezTo>
                  <a:cubicBezTo>
                    <a:pt x="6" y="63"/>
                    <a:pt x="1" y="55"/>
                    <a:pt x="1" y="44"/>
                  </a:cubicBezTo>
                  <a:cubicBezTo>
                    <a:pt x="1" y="33"/>
                    <a:pt x="5" y="24"/>
                    <a:pt x="13" y="16"/>
                  </a:cubicBezTo>
                  <a:cubicBezTo>
                    <a:pt x="21" y="9"/>
                    <a:pt x="31" y="3"/>
                    <a:pt x="44" y="2"/>
                  </a:cubicBezTo>
                  <a:cubicBezTo>
                    <a:pt x="44" y="0"/>
                    <a:pt x="44" y="0"/>
                    <a:pt x="44"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86">
              <a:extLst>
                <a:ext uri="{FF2B5EF4-FFF2-40B4-BE49-F238E27FC236}">
                  <a16:creationId xmlns:a16="http://schemas.microsoft.com/office/drawing/2014/main" id="{92791D7F-FD41-40C2-8D99-3844D208188B}"/>
                </a:ext>
              </a:extLst>
            </p:cNvPr>
            <p:cNvSpPr>
              <a:spLocks/>
            </p:cNvSpPr>
            <p:nvPr/>
          </p:nvSpPr>
          <p:spPr bwMode="auto">
            <a:xfrm>
              <a:off x="4067176" y="2397125"/>
              <a:ext cx="158750" cy="361950"/>
            </a:xfrm>
            <a:custGeom>
              <a:avLst/>
              <a:gdLst>
                <a:gd name="T0" fmla="*/ 20 w 21"/>
                <a:gd name="T1" fmla="*/ 0 h 48"/>
                <a:gd name="T2" fmla="*/ 0 w 21"/>
                <a:gd name="T3" fmla="*/ 33 h 48"/>
                <a:gd name="T4" fmla="*/ 2 w 21"/>
                <a:gd name="T5" fmla="*/ 48 h 48"/>
                <a:gd name="T6" fmla="*/ 4 w 21"/>
                <a:gd name="T7" fmla="*/ 48 h 48"/>
                <a:gd name="T8" fmla="*/ 1 w 21"/>
                <a:gd name="T9" fmla="*/ 33 h 48"/>
                <a:gd name="T10" fmla="*/ 21 w 21"/>
                <a:gd name="T11" fmla="*/ 1 h 48"/>
                <a:gd name="T12" fmla="*/ 20 w 21"/>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1" h="48">
                  <a:moveTo>
                    <a:pt x="20" y="0"/>
                  </a:moveTo>
                  <a:cubicBezTo>
                    <a:pt x="8" y="7"/>
                    <a:pt x="0" y="19"/>
                    <a:pt x="0" y="33"/>
                  </a:cubicBezTo>
                  <a:cubicBezTo>
                    <a:pt x="0" y="38"/>
                    <a:pt x="0" y="43"/>
                    <a:pt x="2" y="48"/>
                  </a:cubicBezTo>
                  <a:cubicBezTo>
                    <a:pt x="4" y="48"/>
                    <a:pt x="4" y="48"/>
                    <a:pt x="4" y="48"/>
                  </a:cubicBezTo>
                  <a:cubicBezTo>
                    <a:pt x="2" y="43"/>
                    <a:pt x="1" y="38"/>
                    <a:pt x="1" y="33"/>
                  </a:cubicBezTo>
                  <a:cubicBezTo>
                    <a:pt x="1" y="19"/>
                    <a:pt x="9" y="8"/>
                    <a:pt x="21" y="1"/>
                  </a:cubicBezTo>
                  <a:cubicBezTo>
                    <a:pt x="20" y="0"/>
                    <a:pt x="20" y="0"/>
                    <a:pt x="2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87">
              <a:extLst>
                <a:ext uri="{FF2B5EF4-FFF2-40B4-BE49-F238E27FC236}">
                  <a16:creationId xmlns:a16="http://schemas.microsoft.com/office/drawing/2014/main" id="{404BD7C6-16D8-4740-B4CA-39A465D99584}"/>
                </a:ext>
              </a:extLst>
            </p:cNvPr>
            <p:cNvSpPr>
              <a:spLocks/>
            </p:cNvSpPr>
            <p:nvPr/>
          </p:nvSpPr>
          <p:spPr bwMode="auto">
            <a:xfrm>
              <a:off x="3962401" y="2728913"/>
              <a:ext cx="249238" cy="415925"/>
            </a:xfrm>
            <a:custGeom>
              <a:avLst/>
              <a:gdLst>
                <a:gd name="T0" fmla="*/ 31 w 33"/>
                <a:gd name="T1" fmla="*/ 1 h 55"/>
                <a:gd name="T2" fmla="*/ 27 w 33"/>
                <a:gd name="T3" fmla="*/ 0 h 55"/>
                <a:gd name="T4" fmla="*/ 10 w 33"/>
                <a:gd name="T5" fmla="*/ 8 h 55"/>
                <a:gd name="T6" fmla="*/ 0 w 33"/>
                <a:gd name="T7" fmla="*/ 31 h 55"/>
                <a:gd name="T8" fmla="*/ 8 w 33"/>
                <a:gd name="T9" fmla="*/ 49 h 55"/>
                <a:gd name="T10" fmla="*/ 23 w 33"/>
                <a:gd name="T11" fmla="*/ 55 h 55"/>
                <a:gd name="T12" fmla="*/ 33 w 33"/>
                <a:gd name="T13" fmla="*/ 53 h 55"/>
                <a:gd name="T14" fmla="*/ 32 w 33"/>
                <a:gd name="T15" fmla="*/ 52 h 55"/>
                <a:gd name="T16" fmla="*/ 23 w 33"/>
                <a:gd name="T17" fmla="*/ 54 h 55"/>
                <a:gd name="T18" fmla="*/ 8 w 33"/>
                <a:gd name="T19" fmla="*/ 48 h 55"/>
                <a:gd name="T20" fmla="*/ 1 w 33"/>
                <a:gd name="T21" fmla="*/ 31 h 55"/>
                <a:gd name="T22" fmla="*/ 11 w 33"/>
                <a:gd name="T23" fmla="*/ 9 h 55"/>
                <a:gd name="T24" fmla="*/ 27 w 33"/>
                <a:gd name="T25" fmla="*/ 1 h 55"/>
                <a:gd name="T26" fmla="*/ 31 w 33"/>
                <a:gd name="T27" fmla="*/ 2 h 55"/>
                <a:gd name="T28" fmla="*/ 31 w 33"/>
                <a:gd name="T29"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55">
                  <a:moveTo>
                    <a:pt x="31" y="1"/>
                  </a:moveTo>
                  <a:cubicBezTo>
                    <a:pt x="30" y="0"/>
                    <a:pt x="29" y="0"/>
                    <a:pt x="27" y="0"/>
                  </a:cubicBezTo>
                  <a:cubicBezTo>
                    <a:pt x="22" y="0"/>
                    <a:pt x="16" y="3"/>
                    <a:pt x="10" y="8"/>
                  </a:cubicBezTo>
                  <a:cubicBezTo>
                    <a:pt x="4" y="14"/>
                    <a:pt x="0" y="21"/>
                    <a:pt x="0" y="31"/>
                  </a:cubicBezTo>
                  <a:cubicBezTo>
                    <a:pt x="0" y="39"/>
                    <a:pt x="3" y="45"/>
                    <a:pt x="8" y="49"/>
                  </a:cubicBezTo>
                  <a:cubicBezTo>
                    <a:pt x="12" y="53"/>
                    <a:pt x="18" y="55"/>
                    <a:pt x="23" y="55"/>
                  </a:cubicBezTo>
                  <a:cubicBezTo>
                    <a:pt x="27" y="55"/>
                    <a:pt x="30" y="55"/>
                    <a:pt x="33" y="53"/>
                  </a:cubicBezTo>
                  <a:cubicBezTo>
                    <a:pt x="32" y="52"/>
                    <a:pt x="32" y="52"/>
                    <a:pt x="32" y="52"/>
                  </a:cubicBezTo>
                  <a:cubicBezTo>
                    <a:pt x="30" y="53"/>
                    <a:pt x="27" y="54"/>
                    <a:pt x="23" y="54"/>
                  </a:cubicBezTo>
                  <a:cubicBezTo>
                    <a:pt x="18" y="54"/>
                    <a:pt x="13" y="52"/>
                    <a:pt x="8" y="48"/>
                  </a:cubicBezTo>
                  <a:cubicBezTo>
                    <a:pt x="4" y="44"/>
                    <a:pt x="1" y="39"/>
                    <a:pt x="1" y="31"/>
                  </a:cubicBezTo>
                  <a:cubicBezTo>
                    <a:pt x="1" y="22"/>
                    <a:pt x="6" y="14"/>
                    <a:pt x="11" y="9"/>
                  </a:cubicBezTo>
                  <a:cubicBezTo>
                    <a:pt x="16" y="4"/>
                    <a:pt x="23" y="1"/>
                    <a:pt x="27" y="1"/>
                  </a:cubicBezTo>
                  <a:cubicBezTo>
                    <a:pt x="29" y="1"/>
                    <a:pt x="30" y="2"/>
                    <a:pt x="31" y="2"/>
                  </a:cubicBezTo>
                  <a:cubicBezTo>
                    <a:pt x="31" y="1"/>
                    <a:pt x="31" y="1"/>
                    <a:pt x="31"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8">
              <a:extLst>
                <a:ext uri="{FF2B5EF4-FFF2-40B4-BE49-F238E27FC236}">
                  <a16:creationId xmlns:a16="http://schemas.microsoft.com/office/drawing/2014/main" id="{A1F211CD-90E2-45C4-919C-731D66650DA1}"/>
                </a:ext>
              </a:extLst>
            </p:cNvPr>
            <p:cNvSpPr>
              <a:spLocks/>
            </p:cNvSpPr>
            <p:nvPr/>
          </p:nvSpPr>
          <p:spPr bwMode="auto">
            <a:xfrm>
              <a:off x="3856039" y="2955925"/>
              <a:ext cx="112713" cy="44450"/>
            </a:xfrm>
            <a:custGeom>
              <a:avLst/>
              <a:gdLst>
                <a:gd name="T0" fmla="*/ 0 w 15"/>
                <a:gd name="T1" fmla="*/ 5 h 6"/>
                <a:gd name="T2" fmla="*/ 5 w 15"/>
                <a:gd name="T3" fmla="*/ 6 h 6"/>
                <a:gd name="T4" fmla="*/ 15 w 15"/>
                <a:gd name="T5" fmla="*/ 1 h 6"/>
                <a:gd name="T6" fmla="*/ 14 w 15"/>
                <a:gd name="T7" fmla="*/ 0 h 6"/>
                <a:gd name="T8" fmla="*/ 5 w 15"/>
                <a:gd name="T9" fmla="*/ 4 h 6"/>
                <a:gd name="T10" fmla="*/ 2 w 15"/>
                <a:gd name="T11" fmla="*/ 4 h 6"/>
                <a:gd name="T12" fmla="*/ 1 w 15"/>
                <a:gd name="T13" fmla="*/ 4 h 6"/>
                <a:gd name="T14" fmla="*/ 0 w 15"/>
                <a:gd name="T15" fmla="*/ 4 h 6"/>
                <a:gd name="T16" fmla="*/ 0 w 15"/>
                <a:gd name="T17" fmla="*/ 4 h 6"/>
                <a:gd name="T18" fmla="*/ 0 w 15"/>
                <a:gd name="T19" fmla="*/ 4 h 6"/>
                <a:gd name="T20" fmla="*/ 0 w 15"/>
                <a:gd name="T2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6">
                  <a:moveTo>
                    <a:pt x="0" y="5"/>
                  </a:moveTo>
                  <a:cubicBezTo>
                    <a:pt x="0" y="5"/>
                    <a:pt x="2" y="6"/>
                    <a:pt x="5" y="6"/>
                  </a:cubicBezTo>
                  <a:cubicBezTo>
                    <a:pt x="8" y="6"/>
                    <a:pt x="12" y="5"/>
                    <a:pt x="15" y="1"/>
                  </a:cubicBezTo>
                  <a:cubicBezTo>
                    <a:pt x="14" y="0"/>
                    <a:pt x="14" y="0"/>
                    <a:pt x="14" y="0"/>
                  </a:cubicBezTo>
                  <a:cubicBezTo>
                    <a:pt x="11" y="4"/>
                    <a:pt x="8" y="4"/>
                    <a:pt x="5" y="4"/>
                  </a:cubicBezTo>
                  <a:cubicBezTo>
                    <a:pt x="4" y="4"/>
                    <a:pt x="2" y="4"/>
                    <a:pt x="2" y="4"/>
                  </a:cubicBezTo>
                  <a:cubicBezTo>
                    <a:pt x="1" y="4"/>
                    <a:pt x="1" y="4"/>
                    <a:pt x="1" y="4"/>
                  </a:cubicBezTo>
                  <a:cubicBezTo>
                    <a:pt x="0" y="4"/>
                    <a:pt x="0" y="4"/>
                    <a:pt x="0" y="4"/>
                  </a:cubicBezTo>
                  <a:cubicBezTo>
                    <a:pt x="0" y="4"/>
                    <a:pt x="0" y="4"/>
                    <a:pt x="0" y="4"/>
                  </a:cubicBezTo>
                  <a:cubicBezTo>
                    <a:pt x="0" y="4"/>
                    <a:pt x="0" y="4"/>
                    <a:pt x="0" y="4"/>
                  </a:cubicBezTo>
                  <a:cubicBezTo>
                    <a:pt x="0" y="5"/>
                    <a:pt x="0" y="5"/>
                    <a:pt x="0" y="5"/>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89">
              <a:extLst>
                <a:ext uri="{FF2B5EF4-FFF2-40B4-BE49-F238E27FC236}">
                  <a16:creationId xmlns:a16="http://schemas.microsoft.com/office/drawing/2014/main" id="{06EDA213-4402-49B4-8A8E-FB96F66F0FEE}"/>
                </a:ext>
              </a:extLst>
            </p:cNvPr>
            <p:cNvSpPr>
              <a:spLocks/>
            </p:cNvSpPr>
            <p:nvPr/>
          </p:nvSpPr>
          <p:spPr bwMode="auto">
            <a:xfrm>
              <a:off x="5108576" y="2101850"/>
              <a:ext cx="52388" cy="136525"/>
            </a:xfrm>
            <a:custGeom>
              <a:avLst/>
              <a:gdLst>
                <a:gd name="T0" fmla="*/ 6 w 7"/>
                <a:gd name="T1" fmla="*/ 18 h 18"/>
                <a:gd name="T2" fmla="*/ 7 w 7"/>
                <a:gd name="T3" fmla="*/ 13 h 18"/>
                <a:gd name="T4" fmla="*/ 4 w 7"/>
                <a:gd name="T5" fmla="*/ 2 h 18"/>
                <a:gd name="T6" fmla="*/ 0 w 7"/>
                <a:gd name="T7" fmla="*/ 0 h 18"/>
                <a:gd name="T8" fmla="*/ 0 w 7"/>
                <a:gd name="T9" fmla="*/ 1 h 18"/>
                <a:gd name="T10" fmla="*/ 0 w 7"/>
                <a:gd name="T11" fmla="*/ 1 h 18"/>
                <a:gd name="T12" fmla="*/ 0 w 7"/>
                <a:gd name="T13" fmla="*/ 1 h 18"/>
                <a:gd name="T14" fmla="*/ 0 w 7"/>
                <a:gd name="T15" fmla="*/ 1 h 18"/>
                <a:gd name="T16" fmla="*/ 0 w 7"/>
                <a:gd name="T17" fmla="*/ 1 h 18"/>
                <a:gd name="T18" fmla="*/ 0 w 7"/>
                <a:gd name="T19" fmla="*/ 1 h 18"/>
                <a:gd name="T20" fmla="*/ 3 w 7"/>
                <a:gd name="T21" fmla="*/ 3 h 18"/>
                <a:gd name="T22" fmla="*/ 6 w 7"/>
                <a:gd name="T23" fmla="*/ 13 h 18"/>
                <a:gd name="T24" fmla="*/ 5 w 7"/>
                <a:gd name="T25" fmla="*/ 18 h 18"/>
                <a:gd name="T26" fmla="*/ 6 w 7"/>
                <a:gd name="T2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8">
                  <a:moveTo>
                    <a:pt x="6" y="18"/>
                  </a:moveTo>
                  <a:cubicBezTo>
                    <a:pt x="7" y="17"/>
                    <a:pt x="7" y="15"/>
                    <a:pt x="7" y="13"/>
                  </a:cubicBezTo>
                  <a:cubicBezTo>
                    <a:pt x="7" y="8"/>
                    <a:pt x="5" y="4"/>
                    <a:pt x="4" y="2"/>
                  </a:cubicBezTo>
                  <a:cubicBezTo>
                    <a:pt x="2"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3" y="3"/>
                  </a:cubicBezTo>
                  <a:cubicBezTo>
                    <a:pt x="4" y="5"/>
                    <a:pt x="6" y="8"/>
                    <a:pt x="6" y="13"/>
                  </a:cubicBezTo>
                  <a:cubicBezTo>
                    <a:pt x="6" y="15"/>
                    <a:pt x="6" y="16"/>
                    <a:pt x="5" y="18"/>
                  </a:cubicBezTo>
                  <a:cubicBezTo>
                    <a:pt x="6" y="18"/>
                    <a:pt x="6" y="18"/>
                    <a:pt x="6" y="18"/>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0">
              <a:extLst>
                <a:ext uri="{FF2B5EF4-FFF2-40B4-BE49-F238E27FC236}">
                  <a16:creationId xmlns:a16="http://schemas.microsoft.com/office/drawing/2014/main" id="{731BF6C6-A296-49A4-9D6A-AE696C5226F5}"/>
                </a:ext>
              </a:extLst>
            </p:cNvPr>
            <p:cNvSpPr>
              <a:spLocks/>
            </p:cNvSpPr>
            <p:nvPr/>
          </p:nvSpPr>
          <p:spPr bwMode="auto">
            <a:xfrm>
              <a:off x="5349876" y="1852613"/>
              <a:ext cx="120650" cy="309563"/>
            </a:xfrm>
            <a:custGeom>
              <a:avLst/>
              <a:gdLst>
                <a:gd name="T0" fmla="*/ 0 w 16"/>
                <a:gd name="T1" fmla="*/ 1 h 41"/>
                <a:gd name="T2" fmla="*/ 15 w 16"/>
                <a:gd name="T3" fmla="*/ 27 h 41"/>
                <a:gd name="T4" fmla="*/ 11 w 16"/>
                <a:gd name="T5" fmla="*/ 40 h 41"/>
                <a:gd name="T6" fmla="*/ 12 w 16"/>
                <a:gd name="T7" fmla="*/ 41 h 41"/>
                <a:gd name="T8" fmla="*/ 16 w 16"/>
                <a:gd name="T9" fmla="*/ 27 h 41"/>
                <a:gd name="T10" fmla="*/ 0 w 16"/>
                <a:gd name="T11" fmla="*/ 0 h 41"/>
                <a:gd name="T12" fmla="*/ 0 w 16"/>
                <a:gd name="T13" fmla="*/ 1 h 41"/>
              </a:gdLst>
              <a:ahLst/>
              <a:cxnLst>
                <a:cxn ang="0">
                  <a:pos x="T0" y="T1"/>
                </a:cxn>
                <a:cxn ang="0">
                  <a:pos x="T2" y="T3"/>
                </a:cxn>
                <a:cxn ang="0">
                  <a:pos x="T4" y="T5"/>
                </a:cxn>
                <a:cxn ang="0">
                  <a:pos x="T6" y="T7"/>
                </a:cxn>
                <a:cxn ang="0">
                  <a:pos x="T8" y="T9"/>
                </a:cxn>
                <a:cxn ang="0">
                  <a:pos x="T10" y="T11"/>
                </a:cxn>
                <a:cxn ang="0">
                  <a:pos x="T12" y="T13"/>
                </a:cxn>
              </a:cxnLst>
              <a:rect l="0" t="0" r="r" b="b"/>
              <a:pathLst>
                <a:path w="16" h="41">
                  <a:moveTo>
                    <a:pt x="0" y="1"/>
                  </a:moveTo>
                  <a:cubicBezTo>
                    <a:pt x="10" y="8"/>
                    <a:pt x="15" y="18"/>
                    <a:pt x="15" y="27"/>
                  </a:cubicBezTo>
                  <a:cubicBezTo>
                    <a:pt x="15" y="32"/>
                    <a:pt x="13" y="37"/>
                    <a:pt x="11" y="40"/>
                  </a:cubicBezTo>
                  <a:cubicBezTo>
                    <a:pt x="12" y="41"/>
                    <a:pt x="12" y="41"/>
                    <a:pt x="12" y="41"/>
                  </a:cubicBezTo>
                  <a:cubicBezTo>
                    <a:pt x="14" y="37"/>
                    <a:pt x="16" y="32"/>
                    <a:pt x="16" y="27"/>
                  </a:cubicBezTo>
                  <a:cubicBezTo>
                    <a:pt x="16" y="18"/>
                    <a:pt x="11" y="7"/>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1">
              <a:extLst>
                <a:ext uri="{FF2B5EF4-FFF2-40B4-BE49-F238E27FC236}">
                  <a16:creationId xmlns:a16="http://schemas.microsoft.com/office/drawing/2014/main" id="{006E2C01-47C8-4A03-B68D-ECFEAB82E01A}"/>
                </a:ext>
              </a:extLst>
            </p:cNvPr>
            <p:cNvSpPr>
              <a:spLocks/>
            </p:cNvSpPr>
            <p:nvPr/>
          </p:nvSpPr>
          <p:spPr bwMode="auto">
            <a:xfrm>
              <a:off x="3878264" y="2435225"/>
              <a:ext cx="98425" cy="14288"/>
            </a:xfrm>
            <a:custGeom>
              <a:avLst/>
              <a:gdLst>
                <a:gd name="T0" fmla="*/ 13 w 13"/>
                <a:gd name="T1" fmla="*/ 0 h 2"/>
                <a:gd name="T2" fmla="*/ 0 w 13"/>
                <a:gd name="T3" fmla="*/ 2 h 2"/>
              </a:gdLst>
              <a:ahLst/>
              <a:cxnLst>
                <a:cxn ang="0">
                  <a:pos x="T0" y="T1"/>
                </a:cxn>
                <a:cxn ang="0">
                  <a:pos x="T2" y="T3"/>
                </a:cxn>
              </a:cxnLst>
              <a:rect l="0" t="0" r="r" b="b"/>
              <a:pathLst>
                <a:path w="13" h="2">
                  <a:moveTo>
                    <a:pt x="13" y="0"/>
                  </a:moveTo>
                  <a:cubicBezTo>
                    <a:pt x="13" y="0"/>
                    <a:pt x="6" y="0"/>
                    <a:pt x="0" y="2"/>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92">
              <a:extLst>
                <a:ext uri="{FF2B5EF4-FFF2-40B4-BE49-F238E27FC236}">
                  <a16:creationId xmlns:a16="http://schemas.microsoft.com/office/drawing/2014/main" id="{725D9CA8-DFE5-4327-BC22-B568A0E91117}"/>
                </a:ext>
              </a:extLst>
            </p:cNvPr>
            <p:cNvSpPr>
              <a:spLocks/>
            </p:cNvSpPr>
            <p:nvPr/>
          </p:nvSpPr>
          <p:spPr bwMode="auto">
            <a:xfrm>
              <a:off x="3878264" y="2427288"/>
              <a:ext cx="98425" cy="22225"/>
            </a:xfrm>
            <a:custGeom>
              <a:avLst/>
              <a:gdLst>
                <a:gd name="T0" fmla="*/ 13 w 13"/>
                <a:gd name="T1" fmla="*/ 0 h 3"/>
                <a:gd name="T2" fmla="*/ 13 w 13"/>
                <a:gd name="T3" fmla="*/ 0 h 3"/>
                <a:gd name="T4" fmla="*/ 0 w 13"/>
                <a:gd name="T5" fmla="*/ 2 h 3"/>
                <a:gd name="T6" fmla="*/ 0 w 13"/>
                <a:gd name="T7" fmla="*/ 3 h 3"/>
                <a:gd name="T8" fmla="*/ 13 w 13"/>
                <a:gd name="T9" fmla="*/ 1 h 3"/>
                <a:gd name="T10" fmla="*/ 13 w 13"/>
                <a:gd name="T11" fmla="*/ 1 h 3"/>
                <a:gd name="T12" fmla="*/ 13 w 1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3" y="0"/>
                  </a:moveTo>
                  <a:cubicBezTo>
                    <a:pt x="13" y="0"/>
                    <a:pt x="13" y="0"/>
                    <a:pt x="13" y="0"/>
                  </a:cubicBezTo>
                  <a:cubicBezTo>
                    <a:pt x="12" y="0"/>
                    <a:pt x="6" y="0"/>
                    <a:pt x="0" y="2"/>
                  </a:cubicBezTo>
                  <a:cubicBezTo>
                    <a:pt x="0" y="3"/>
                    <a:pt x="0" y="3"/>
                    <a:pt x="0" y="3"/>
                  </a:cubicBezTo>
                  <a:cubicBezTo>
                    <a:pt x="6" y="2"/>
                    <a:pt x="12" y="1"/>
                    <a:pt x="13" y="1"/>
                  </a:cubicBezTo>
                  <a:cubicBezTo>
                    <a:pt x="13" y="1"/>
                    <a:pt x="13" y="1"/>
                    <a:pt x="13" y="1"/>
                  </a:cubicBezTo>
                  <a:cubicBezTo>
                    <a:pt x="13" y="0"/>
                    <a:pt x="13" y="0"/>
                    <a:pt x="13"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93">
              <a:extLst>
                <a:ext uri="{FF2B5EF4-FFF2-40B4-BE49-F238E27FC236}">
                  <a16:creationId xmlns:a16="http://schemas.microsoft.com/office/drawing/2014/main" id="{FE8A6B5B-5C88-43AC-B32A-AA0A4B91EC92}"/>
                </a:ext>
              </a:extLst>
            </p:cNvPr>
            <p:cNvSpPr>
              <a:spLocks/>
            </p:cNvSpPr>
            <p:nvPr/>
          </p:nvSpPr>
          <p:spPr bwMode="auto">
            <a:xfrm>
              <a:off x="6948489" y="1468438"/>
              <a:ext cx="158750" cy="180975"/>
            </a:xfrm>
            <a:custGeom>
              <a:avLst/>
              <a:gdLst>
                <a:gd name="T0" fmla="*/ 20 w 21"/>
                <a:gd name="T1" fmla="*/ 0 h 24"/>
                <a:gd name="T2" fmla="*/ 13 w 21"/>
                <a:gd name="T3" fmla="*/ 15 h 24"/>
                <a:gd name="T4" fmla="*/ 0 w 21"/>
                <a:gd name="T5" fmla="*/ 23 h 24"/>
                <a:gd name="T6" fmla="*/ 0 w 21"/>
                <a:gd name="T7" fmla="*/ 24 h 24"/>
                <a:gd name="T8" fmla="*/ 14 w 21"/>
                <a:gd name="T9" fmla="*/ 16 h 24"/>
                <a:gd name="T10" fmla="*/ 21 w 21"/>
                <a:gd name="T11" fmla="*/ 1 h 24"/>
                <a:gd name="T12" fmla="*/ 20 w 21"/>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 h="24">
                  <a:moveTo>
                    <a:pt x="20" y="0"/>
                  </a:moveTo>
                  <a:cubicBezTo>
                    <a:pt x="19" y="7"/>
                    <a:pt x="17" y="12"/>
                    <a:pt x="13" y="15"/>
                  </a:cubicBezTo>
                  <a:cubicBezTo>
                    <a:pt x="9" y="19"/>
                    <a:pt x="5" y="21"/>
                    <a:pt x="0" y="23"/>
                  </a:cubicBezTo>
                  <a:cubicBezTo>
                    <a:pt x="0" y="24"/>
                    <a:pt x="0" y="24"/>
                    <a:pt x="0" y="24"/>
                  </a:cubicBezTo>
                  <a:cubicBezTo>
                    <a:pt x="5" y="23"/>
                    <a:pt x="10" y="20"/>
                    <a:pt x="14" y="16"/>
                  </a:cubicBezTo>
                  <a:cubicBezTo>
                    <a:pt x="18" y="13"/>
                    <a:pt x="21" y="7"/>
                    <a:pt x="21" y="1"/>
                  </a:cubicBezTo>
                  <a:cubicBezTo>
                    <a:pt x="20" y="0"/>
                    <a:pt x="20" y="0"/>
                    <a:pt x="2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94">
              <a:extLst>
                <a:ext uri="{FF2B5EF4-FFF2-40B4-BE49-F238E27FC236}">
                  <a16:creationId xmlns:a16="http://schemas.microsoft.com/office/drawing/2014/main" id="{BB97AD40-A700-4163-964B-3FCBF699BD01}"/>
                </a:ext>
              </a:extLst>
            </p:cNvPr>
            <p:cNvSpPr>
              <a:spLocks/>
            </p:cNvSpPr>
            <p:nvPr/>
          </p:nvSpPr>
          <p:spPr bwMode="auto">
            <a:xfrm>
              <a:off x="7016751" y="1800225"/>
              <a:ext cx="573088" cy="98425"/>
            </a:xfrm>
            <a:custGeom>
              <a:avLst/>
              <a:gdLst>
                <a:gd name="T0" fmla="*/ 0 w 76"/>
                <a:gd name="T1" fmla="*/ 13 h 13"/>
                <a:gd name="T2" fmla="*/ 30 w 76"/>
                <a:gd name="T3" fmla="*/ 2 h 13"/>
                <a:gd name="T4" fmla="*/ 48 w 76"/>
                <a:gd name="T5" fmla="*/ 6 h 13"/>
                <a:gd name="T6" fmla="*/ 69 w 76"/>
                <a:gd name="T7" fmla="*/ 11 h 13"/>
                <a:gd name="T8" fmla="*/ 76 w 76"/>
                <a:gd name="T9" fmla="*/ 10 h 13"/>
                <a:gd name="T10" fmla="*/ 76 w 76"/>
                <a:gd name="T11" fmla="*/ 9 h 13"/>
                <a:gd name="T12" fmla="*/ 76 w 76"/>
                <a:gd name="T13" fmla="*/ 9 h 13"/>
                <a:gd name="T14" fmla="*/ 69 w 76"/>
                <a:gd name="T15" fmla="*/ 10 h 13"/>
                <a:gd name="T16" fmla="*/ 48 w 76"/>
                <a:gd name="T17" fmla="*/ 5 h 13"/>
                <a:gd name="T18" fmla="*/ 30 w 76"/>
                <a:gd name="T19" fmla="*/ 0 h 13"/>
                <a:gd name="T20" fmla="*/ 0 w 76"/>
                <a:gd name="T21" fmla="*/ 12 h 13"/>
                <a:gd name="T22" fmla="*/ 0 w 76"/>
                <a:gd name="T2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13">
                  <a:moveTo>
                    <a:pt x="0" y="13"/>
                  </a:moveTo>
                  <a:cubicBezTo>
                    <a:pt x="8" y="6"/>
                    <a:pt x="18" y="2"/>
                    <a:pt x="30" y="2"/>
                  </a:cubicBezTo>
                  <a:cubicBezTo>
                    <a:pt x="36" y="2"/>
                    <a:pt x="42" y="3"/>
                    <a:pt x="48" y="6"/>
                  </a:cubicBezTo>
                  <a:cubicBezTo>
                    <a:pt x="56" y="10"/>
                    <a:pt x="64" y="11"/>
                    <a:pt x="69" y="11"/>
                  </a:cubicBezTo>
                  <a:cubicBezTo>
                    <a:pt x="73" y="11"/>
                    <a:pt x="76" y="10"/>
                    <a:pt x="76" y="10"/>
                  </a:cubicBezTo>
                  <a:cubicBezTo>
                    <a:pt x="76" y="9"/>
                    <a:pt x="76" y="9"/>
                    <a:pt x="76" y="9"/>
                  </a:cubicBezTo>
                  <a:cubicBezTo>
                    <a:pt x="76" y="9"/>
                    <a:pt x="76" y="9"/>
                    <a:pt x="76" y="9"/>
                  </a:cubicBezTo>
                  <a:cubicBezTo>
                    <a:pt x="75" y="9"/>
                    <a:pt x="73" y="10"/>
                    <a:pt x="69" y="10"/>
                  </a:cubicBezTo>
                  <a:cubicBezTo>
                    <a:pt x="64" y="10"/>
                    <a:pt x="57" y="9"/>
                    <a:pt x="48" y="5"/>
                  </a:cubicBezTo>
                  <a:cubicBezTo>
                    <a:pt x="42" y="2"/>
                    <a:pt x="36" y="0"/>
                    <a:pt x="30" y="0"/>
                  </a:cubicBezTo>
                  <a:cubicBezTo>
                    <a:pt x="18" y="0"/>
                    <a:pt x="7" y="5"/>
                    <a:pt x="0" y="12"/>
                  </a:cubicBezTo>
                  <a:cubicBezTo>
                    <a:pt x="0" y="13"/>
                    <a:pt x="0" y="13"/>
                    <a:pt x="0" y="13"/>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95">
              <a:extLst>
                <a:ext uri="{FF2B5EF4-FFF2-40B4-BE49-F238E27FC236}">
                  <a16:creationId xmlns:a16="http://schemas.microsoft.com/office/drawing/2014/main" id="{C7E0565D-4557-45BC-BC21-6D333A6B7B45}"/>
                </a:ext>
              </a:extLst>
            </p:cNvPr>
            <p:cNvSpPr>
              <a:spLocks/>
            </p:cNvSpPr>
            <p:nvPr/>
          </p:nvSpPr>
          <p:spPr bwMode="auto">
            <a:xfrm>
              <a:off x="4324351" y="3128963"/>
              <a:ext cx="90488" cy="68263"/>
            </a:xfrm>
            <a:custGeom>
              <a:avLst/>
              <a:gdLst>
                <a:gd name="T0" fmla="*/ 0 w 12"/>
                <a:gd name="T1" fmla="*/ 9 h 9"/>
                <a:gd name="T2" fmla="*/ 12 w 12"/>
                <a:gd name="T3" fmla="*/ 1 h 9"/>
                <a:gd name="T4" fmla="*/ 11 w 12"/>
                <a:gd name="T5" fmla="*/ 0 h 9"/>
                <a:gd name="T6" fmla="*/ 3 w 12"/>
                <a:gd name="T7" fmla="*/ 6 h 9"/>
                <a:gd name="T8" fmla="*/ 1 w 12"/>
                <a:gd name="T9" fmla="*/ 7 h 9"/>
                <a:gd name="T10" fmla="*/ 0 w 12"/>
                <a:gd name="T11" fmla="*/ 8 h 9"/>
                <a:gd name="T12" fmla="*/ 0 w 12"/>
                <a:gd name="T13" fmla="*/ 8 h 9"/>
                <a:gd name="T14" fmla="*/ 0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0" y="9"/>
                  </a:moveTo>
                  <a:cubicBezTo>
                    <a:pt x="0" y="9"/>
                    <a:pt x="6" y="7"/>
                    <a:pt x="12" y="1"/>
                  </a:cubicBezTo>
                  <a:cubicBezTo>
                    <a:pt x="11" y="0"/>
                    <a:pt x="11" y="0"/>
                    <a:pt x="11" y="0"/>
                  </a:cubicBezTo>
                  <a:cubicBezTo>
                    <a:pt x="8" y="3"/>
                    <a:pt x="5" y="5"/>
                    <a:pt x="3" y="6"/>
                  </a:cubicBezTo>
                  <a:cubicBezTo>
                    <a:pt x="2" y="7"/>
                    <a:pt x="1" y="7"/>
                    <a:pt x="1" y="7"/>
                  </a:cubicBezTo>
                  <a:cubicBezTo>
                    <a:pt x="0" y="8"/>
                    <a:pt x="0" y="8"/>
                    <a:pt x="0" y="8"/>
                  </a:cubicBezTo>
                  <a:cubicBezTo>
                    <a:pt x="0" y="8"/>
                    <a:pt x="0" y="8"/>
                    <a:pt x="0" y="8"/>
                  </a:cubicBezTo>
                  <a:cubicBezTo>
                    <a:pt x="0" y="9"/>
                    <a:pt x="0" y="9"/>
                    <a:pt x="0" y="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96">
              <a:extLst>
                <a:ext uri="{FF2B5EF4-FFF2-40B4-BE49-F238E27FC236}">
                  <a16:creationId xmlns:a16="http://schemas.microsoft.com/office/drawing/2014/main" id="{72ED32B0-7EE4-4374-8045-9D5258F96790}"/>
                </a:ext>
              </a:extLst>
            </p:cNvPr>
            <p:cNvSpPr>
              <a:spLocks/>
            </p:cNvSpPr>
            <p:nvPr/>
          </p:nvSpPr>
          <p:spPr bwMode="auto">
            <a:xfrm>
              <a:off x="4806951" y="2449513"/>
              <a:ext cx="2889250" cy="3276600"/>
            </a:xfrm>
            <a:custGeom>
              <a:avLst/>
              <a:gdLst>
                <a:gd name="T0" fmla="*/ 308 w 383"/>
                <a:gd name="T1" fmla="*/ 274 h 434"/>
                <a:gd name="T2" fmla="*/ 330 w 383"/>
                <a:gd name="T3" fmla="*/ 200 h 434"/>
                <a:gd name="T4" fmla="*/ 274 w 383"/>
                <a:gd name="T5" fmla="*/ 201 h 434"/>
                <a:gd name="T6" fmla="*/ 256 w 383"/>
                <a:gd name="T7" fmla="*/ 161 h 434"/>
                <a:gd name="T8" fmla="*/ 207 w 383"/>
                <a:gd name="T9" fmla="*/ 110 h 434"/>
                <a:gd name="T10" fmla="*/ 134 w 383"/>
                <a:gd name="T11" fmla="*/ 170 h 434"/>
                <a:gd name="T12" fmla="*/ 81 w 383"/>
                <a:gd name="T13" fmla="*/ 114 h 434"/>
                <a:gd name="T14" fmla="*/ 145 w 383"/>
                <a:gd name="T15" fmla="*/ 36 h 434"/>
                <a:gd name="T16" fmla="*/ 152 w 383"/>
                <a:gd name="T17" fmla="*/ 41 h 434"/>
                <a:gd name="T18" fmla="*/ 129 w 383"/>
                <a:gd name="T19" fmla="*/ 54 h 434"/>
                <a:gd name="T20" fmla="*/ 116 w 383"/>
                <a:gd name="T21" fmla="*/ 76 h 434"/>
                <a:gd name="T22" fmla="*/ 115 w 383"/>
                <a:gd name="T23" fmla="*/ 97 h 434"/>
                <a:gd name="T24" fmla="*/ 126 w 383"/>
                <a:gd name="T25" fmla="*/ 79 h 434"/>
                <a:gd name="T26" fmla="*/ 143 w 383"/>
                <a:gd name="T27" fmla="*/ 59 h 434"/>
                <a:gd name="T28" fmla="*/ 167 w 383"/>
                <a:gd name="T29" fmla="*/ 50 h 434"/>
                <a:gd name="T30" fmla="*/ 193 w 383"/>
                <a:gd name="T31" fmla="*/ 48 h 434"/>
                <a:gd name="T32" fmla="*/ 220 w 383"/>
                <a:gd name="T33" fmla="*/ 54 h 434"/>
                <a:gd name="T34" fmla="*/ 245 w 383"/>
                <a:gd name="T35" fmla="*/ 94 h 434"/>
                <a:gd name="T36" fmla="*/ 254 w 383"/>
                <a:gd name="T37" fmla="*/ 105 h 434"/>
                <a:gd name="T38" fmla="*/ 272 w 383"/>
                <a:gd name="T39" fmla="*/ 105 h 434"/>
                <a:gd name="T40" fmla="*/ 270 w 383"/>
                <a:gd name="T41" fmla="*/ 59 h 434"/>
                <a:gd name="T42" fmla="*/ 0 w 383"/>
                <a:gd name="T43" fmla="*/ 84 h 434"/>
                <a:gd name="T44" fmla="*/ 79 w 383"/>
                <a:gd name="T45" fmla="*/ 126 h 434"/>
                <a:gd name="T46" fmla="*/ 100 w 383"/>
                <a:gd name="T47" fmla="*/ 194 h 434"/>
                <a:gd name="T48" fmla="*/ 111 w 383"/>
                <a:gd name="T49" fmla="*/ 186 h 434"/>
                <a:gd name="T50" fmla="*/ 101 w 383"/>
                <a:gd name="T51" fmla="*/ 224 h 434"/>
                <a:gd name="T52" fmla="*/ 133 w 383"/>
                <a:gd name="T53" fmla="*/ 212 h 434"/>
                <a:gd name="T54" fmla="*/ 153 w 383"/>
                <a:gd name="T55" fmla="*/ 164 h 434"/>
                <a:gd name="T56" fmla="*/ 198 w 383"/>
                <a:gd name="T57" fmla="*/ 163 h 434"/>
                <a:gd name="T58" fmla="*/ 189 w 383"/>
                <a:gd name="T59" fmla="*/ 247 h 434"/>
                <a:gd name="T60" fmla="*/ 257 w 383"/>
                <a:gd name="T61" fmla="*/ 304 h 434"/>
                <a:gd name="T62" fmla="*/ 333 w 383"/>
                <a:gd name="T63" fmla="*/ 386 h 434"/>
                <a:gd name="T64" fmla="*/ 383 w 383"/>
                <a:gd name="T65" fmla="*/ 427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3" h="434">
                  <a:moveTo>
                    <a:pt x="324" y="300"/>
                  </a:moveTo>
                  <a:cubicBezTo>
                    <a:pt x="319" y="291"/>
                    <a:pt x="313" y="282"/>
                    <a:pt x="308" y="274"/>
                  </a:cubicBezTo>
                  <a:cubicBezTo>
                    <a:pt x="308" y="274"/>
                    <a:pt x="308" y="274"/>
                    <a:pt x="308" y="274"/>
                  </a:cubicBezTo>
                  <a:cubicBezTo>
                    <a:pt x="294" y="250"/>
                    <a:pt x="300" y="213"/>
                    <a:pt x="330" y="200"/>
                  </a:cubicBezTo>
                  <a:cubicBezTo>
                    <a:pt x="354" y="191"/>
                    <a:pt x="318" y="192"/>
                    <a:pt x="294" y="209"/>
                  </a:cubicBezTo>
                  <a:cubicBezTo>
                    <a:pt x="286" y="214"/>
                    <a:pt x="275" y="210"/>
                    <a:pt x="274" y="201"/>
                  </a:cubicBezTo>
                  <a:cubicBezTo>
                    <a:pt x="274" y="201"/>
                    <a:pt x="274" y="201"/>
                    <a:pt x="274" y="201"/>
                  </a:cubicBezTo>
                  <a:cubicBezTo>
                    <a:pt x="272" y="187"/>
                    <a:pt x="262" y="178"/>
                    <a:pt x="256" y="161"/>
                  </a:cubicBezTo>
                  <a:cubicBezTo>
                    <a:pt x="252" y="151"/>
                    <a:pt x="258" y="137"/>
                    <a:pt x="236" y="129"/>
                  </a:cubicBezTo>
                  <a:cubicBezTo>
                    <a:pt x="227" y="125"/>
                    <a:pt x="226" y="111"/>
                    <a:pt x="207" y="110"/>
                  </a:cubicBezTo>
                  <a:cubicBezTo>
                    <a:pt x="188" y="110"/>
                    <a:pt x="186" y="119"/>
                    <a:pt x="170" y="122"/>
                  </a:cubicBezTo>
                  <a:cubicBezTo>
                    <a:pt x="149" y="127"/>
                    <a:pt x="153" y="156"/>
                    <a:pt x="134" y="170"/>
                  </a:cubicBezTo>
                  <a:cubicBezTo>
                    <a:pt x="134" y="164"/>
                    <a:pt x="126" y="157"/>
                    <a:pt x="116" y="163"/>
                  </a:cubicBezTo>
                  <a:cubicBezTo>
                    <a:pt x="117" y="149"/>
                    <a:pt x="113" y="118"/>
                    <a:pt x="81" y="114"/>
                  </a:cubicBezTo>
                  <a:cubicBezTo>
                    <a:pt x="70" y="113"/>
                    <a:pt x="49" y="102"/>
                    <a:pt x="49" y="84"/>
                  </a:cubicBezTo>
                  <a:cubicBezTo>
                    <a:pt x="49" y="56"/>
                    <a:pt x="85" y="36"/>
                    <a:pt x="145" y="36"/>
                  </a:cubicBezTo>
                  <a:cubicBezTo>
                    <a:pt x="152" y="36"/>
                    <a:pt x="158" y="36"/>
                    <a:pt x="164" y="37"/>
                  </a:cubicBezTo>
                  <a:cubicBezTo>
                    <a:pt x="160" y="37"/>
                    <a:pt x="156" y="40"/>
                    <a:pt x="152" y="41"/>
                  </a:cubicBezTo>
                  <a:cubicBezTo>
                    <a:pt x="148" y="43"/>
                    <a:pt x="144" y="44"/>
                    <a:pt x="140" y="46"/>
                  </a:cubicBezTo>
                  <a:cubicBezTo>
                    <a:pt x="136" y="49"/>
                    <a:pt x="132" y="51"/>
                    <a:pt x="129" y="54"/>
                  </a:cubicBezTo>
                  <a:cubicBezTo>
                    <a:pt x="126" y="57"/>
                    <a:pt x="124" y="61"/>
                    <a:pt x="122" y="65"/>
                  </a:cubicBezTo>
                  <a:cubicBezTo>
                    <a:pt x="120" y="68"/>
                    <a:pt x="117" y="72"/>
                    <a:pt x="116" y="76"/>
                  </a:cubicBezTo>
                  <a:cubicBezTo>
                    <a:pt x="114" y="80"/>
                    <a:pt x="113" y="84"/>
                    <a:pt x="112" y="89"/>
                  </a:cubicBezTo>
                  <a:cubicBezTo>
                    <a:pt x="111" y="92"/>
                    <a:pt x="112" y="96"/>
                    <a:pt x="115" y="97"/>
                  </a:cubicBezTo>
                  <a:cubicBezTo>
                    <a:pt x="119" y="97"/>
                    <a:pt x="122" y="95"/>
                    <a:pt x="123" y="92"/>
                  </a:cubicBezTo>
                  <a:cubicBezTo>
                    <a:pt x="124" y="87"/>
                    <a:pt x="124" y="83"/>
                    <a:pt x="126" y="79"/>
                  </a:cubicBezTo>
                  <a:cubicBezTo>
                    <a:pt x="128" y="75"/>
                    <a:pt x="131" y="72"/>
                    <a:pt x="134" y="68"/>
                  </a:cubicBezTo>
                  <a:cubicBezTo>
                    <a:pt x="136" y="65"/>
                    <a:pt x="140" y="62"/>
                    <a:pt x="143" y="59"/>
                  </a:cubicBezTo>
                  <a:cubicBezTo>
                    <a:pt x="147" y="57"/>
                    <a:pt x="151" y="55"/>
                    <a:pt x="155" y="53"/>
                  </a:cubicBezTo>
                  <a:cubicBezTo>
                    <a:pt x="159" y="51"/>
                    <a:pt x="163" y="50"/>
                    <a:pt x="167" y="50"/>
                  </a:cubicBezTo>
                  <a:cubicBezTo>
                    <a:pt x="171" y="49"/>
                    <a:pt x="176" y="47"/>
                    <a:pt x="180" y="47"/>
                  </a:cubicBezTo>
                  <a:cubicBezTo>
                    <a:pt x="185" y="47"/>
                    <a:pt x="189" y="48"/>
                    <a:pt x="193" y="48"/>
                  </a:cubicBezTo>
                  <a:cubicBezTo>
                    <a:pt x="197" y="49"/>
                    <a:pt x="203" y="48"/>
                    <a:pt x="209" y="50"/>
                  </a:cubicBezTo>
                  <a:cubicBezTo>
                    <a:pt x="212" y="51"/>
                    <a:pt x="216" y="52"/>
                    <a:pt x="220" y="54"/>
                  </a:cubicBezTo>
                  <a:cubicBezTo>
                    <a:pt x="230" y="61"/>
                    <a:pt x="237" y="71"/>
                    <a:pt x="241" y="82"/>
                  </a:cubicBezTo>
                  <a:cubicBezTo>
                    <a:pt x="245" y="94"/>
                    <a:pt x="245" y="94"/>
                    <a:pt x="245" y="94"/>
                  </a:cubicBezTo>
                  <a:cubicBezTo>
                    <a:pt x="246" y="98"/>
                    <a:pt x="249" y="102"/>
                    <a:pt x="253" y="104"/>
                  </a:cubicBezTo>
                  <a:cubicBezTo>
                    <a:pt x="254" y="105"/>
                    <a:pt x="254" y="105"/>
                    <a:pt x="254" y="105"/>
                  </a:cubicBezTo>
                  <a:cubicBezTo>
                    <a:pt x="260" y="108"/>
                    <a:pt x="267" y="108"/>
                    <a:pt x="272" y="105"/>
                  </a:cubicBezTo>
                  <a:cubicBezTo>
                    <a:pt x="272" y="105"/>
                    <a:pt x="272" y="105"/>
                    <a:pt x="272" y="105"/>
                  </a:cubicBezTo>
                  <a:cubicBezTo>
                    <a:pt x="278" y="101"/>
                    <a:pt x="281" y="95"/>
                    <a:pt x="281" y="89"/>
                  </a:cubicBezTo>
                  <a:cubicBezTo>
                    <a:pt x="281" y="78"/>
                    <a:pt x="277" y="68"/>
                    <a:pt x="270" y="59"/>
                  </a:cubicBezTo>
                  <a:cubicBezTo>
                    <a:pt x="252" y="38"/>
                    <a:pt x="208" y="0"/>
                    <a:pt x="126" y="0"/>
                  </a:cubicBezTo>
                  <a:cubicBezTo>
                    <a:pt x="50" y="0"/>
                    <a:pt x="0" y="44"/>
                    <a:pt x="0" y="84"/>
                  </a:cubicBezTo>
                  <a:cubicBezTo>
                    <a:pt x="0" y="124"/>
                    <a:pt x="29" y="130"/>
                    <a:pt x="42" y="130"/>
                  </a:cubicBezTo>
                  <a:cubicBezTo>
                    <a:pt x="55" y="130"/>
                    <a:pt x="63" y="126"/>
                    <a:pt x="79" y="126"/>
                  </a:cubicBezTo>
                  <a:cubicBezTo>
                    <a:pt x="106" y="126"/>
                    <a:pt x="110" y="158"/>
                    <a:pt x="110" y="166"/>
                  </a:cubicBezTo>
                  <a:cubicBezTo>
                    <a:pt x="110" y="178"/>
                    <a:pt x="106" y="188"/>
                    <a:pt x="100" y="194"/>
                  </a:cubicBezTo>
                  <a:cubicBezTo>
                    <a:pt x="94" y="199"/>
                    <a:pt x="94" y="206"/>
                    <a:pt x="99" y="206"/>
                  </a:cubicBezTo>
                  <a:cubicBezTo>
                    <a:pt x="109" y="206"/>
                    <a:pt x="109" y="195"/>
                    <a:pt x="111" y="186"/>
                  </a:cubicBezTo>
                  <a:cubicBezTo>
                    <a:pt x="114" y="175"/>
                    <a:pt x="124" y="170"/>
                    <a:pt x="124" y="181"/>
                  </a:cubicBezTo>
                  <a:cubicBezTo>
                    <a:pt x="124" y="195"/>
                    <a:pt x="101" y="216"/>
                    <a:pt x="101" y="224"/>
                  </a:cubicBezTo>
                  <a:cubicBezTo>
                    <a:pt x="101" y="231"/>
                    <a:pt x="105" y="233"/>
                    <a:pt x="110" y="233"/>
                  </a:cubicBezTo>
                  <a:cubicBezTo>
                    <a:pt x="124" y="234"/>
                    <a:pt x="132" y="220"/>
                    <a:pt x="133" y="212"/>
                  </a:cubicBezTo>
                  <a:cubicBezTo>
                    <a:pt x="133" y="204"/>
                    <a:pt x="126" y="202"/>
                    <a:pt x="126" y="195"/>
                  </a:cubicBezTo>
                  <a:cubicBezTo>
                    <a:pt x="126" y="188"/>
                    <a:pt x="143" y="177"/>
                    <a:pt x="153" y="164"/>
                  </a:cubicBezTo>
                  <a:cubicBezTo>
                    <a:pt x="164" y="152"/>
                    <a:pt x="166" y="138"/>
                    <a:pt x="175" y="139"/>
                  </a:cubicBezTo>
                  <a:cubicBezTo>
                    <a:pt x="185" y="139"/>
                    <a:pt x="190" y="149"/>
                    <a:pt x="198" y="163"/>
                  </a:cubicBezTo>
                  <a:cubicBezTo>
                    <a:pt x="202" y="170"/>
                    <a:pt x="207" y="174"/>
                    <a:pt x="211" y="176"/>
                  </a:cubicBezTo>
                  <a:cubicBezTo>
                    <a:pt x="193" y="188"/>
                    <a:pt x="184" y="216"/>
                    <a:pt x="189" y="247"/>
                  </a:cubicBezTo>
                  <a:cubicBezTo>
                    <a:pt x="196" y="284"/>
                    <a:pt x="223" y="311"/>
                    <a:pt x="250" y="306"/>
                  </a:cubicBezTo>
                  <a:cubicBezTo>
                    <a:pt x="252" y="305"/>
                    <a:pt x="254" y="305"/>
                    <a:pt x="257" y="304"/>
                  </a:cubicBezTo>
                  <a:cubicBezTo>
                    <a:pt x="255" y="318"/>
                    <a:pt x="267" y="336"/>
                    <a:pt x="275" y="344"/>
                  </a:cubicBezTo>
                  <a:cubicBezTo>
                    <a:pt x="295" y="363"/>
                    <a:pt x="318" y="369"/>
                    <a:pt x="333" y="386"/>
                  </a:cubicBezTo>
                  <a:cubicBezTo>
                    <a:pt x="344" y="399"/>
                    <a:pt x="374" y="434"/>
                    <a:pt x="374" y="434"/>
                  </a:cubicBezTo>
                  <a:cubicBezTo>
                    <a:pt x="383" y="427"/>
                    <a:pt x="383" y="427"/>
                    <a:pt x="383" y="427"/>
                  </a:cubicBezTo>
                  <a:cubicBezTo>
                    <a:pt x="345" y="380"/>
                    <a:pt x="341" y="331"/>
                    <a:pt x="324" y="30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97">
              <a:extLst>
                <a:ext uri="{FF2B5EF4-FFF2-40B4-BE49-F238E27FC236}">
                  <a16:creationId xmlns:a16="http://schemas.microsoft.com/office/drawing/2014/main" id="{C98EFB8F-F910-42F9-B97B-700C26E8FF16}"/>
                </a:ext>
              </a:extLst>
            </p:cNvPr>
            <p:cNvSpPr>
              <a:spLocks/>
            </p:cNvSpPr>
            <p:nvPr/>
          </p:nvSpPr>
          <p:spPr bwMode="auto">
            <a:xfrm>
              <a:off x="4806951" y="2441575"/>
              <a:ext cx="2897188" cy="3292475"/>
            </a:xfrm>
            <a:custGeom>
              <a:avLst/>
              <a:gdLst>
                <a:gd name="T0" fmla="*/ 307 w 384"/>
                <a:gd name="T1" fmla="*/ 275 h 436"/>
                <a:gd name="T2" fmla="*/ 338 w 384"/>
                <a:gd name="T3" fmla="*/ 198 h 436"/>
                <a:gd name="T4" fmla="*/ 293 w 384"/>
                <a:gd name="T5" fmla="*/ 210 h 436"/>
                <a:gd name="T6" fmla="*/ 267 w 384"/>
                <a:gd name="T7" fmla="*/ 183 h 436"/>
                <a:gd name="T8" fmla="*/ 222 w 384"/>
                <a:gd name="T9" fmla="*/ 116 h 436"/>
                <a:gd name="T10" fmla="*/ 148 w 384"/>
                <a:gd name="T11" fmla="*/ 151 h 436"/>
                <a:gd name="T12" fmla="*/ 116 w 384"/>
                <a:gd name="T13" fmla="*/ 164 h 436"/>
                <a:gd name="T14" fmla="*/ 61 w 384"/>
                <a:gd name="T15" fmla="*/ 106 h 436"/>
                <a:gd name="T16" fmla="*/ 164 w 384"/>
                <a:gd name="T17" fmla="*/ 38 h 436"/>
                <a:gd name="T18" fmla="*/ 115 w 384"/>
                <a:gd name="T19" fmla="*/ 77 h 436"/>
                <a:gd name="T20" fmla="*/ 115 w 384"/>
                <a:gd name="T21" fmla="*/ 98 h 436"/>
                <a:gd name="T22" fmla="*/ 155 w 384"/>
                <a:gd name="T23" fmla="*/ 55 h 436"/>
                <a:gd name="T24" fmla="*/ 220 w 384"/>
                <a:gd name="T25" fmla="*/ 56 h 436"/>
                <a:gd name="T26" fmla="*/ 254 w 384"/>
                <a:gd name="T27" fmla="*/ 106 h 436"/>
                <a:gd name="T28" fmla="*/ 273 w 384"/>
                <a:gd name="T29" fmla="*/ 106 h 436"/>
                <a:gd name="T30" fmla="*/ 34 w 384"/>
                <a:gd name="T31" fmla="*/ 27 h 436"/>
                <a:gd name="T32" fmla="*/ 95 w 384"/>
                <a:gd name="T33" fmla="*/ 132 h 436"/>
                <a:gd name="T34" fmla="*/ 96 w 384"/>
                <a:gd name="T35" fmla="*/ 207 h 436"/>
                <a:gd name="T36" fmla="*/ 116 w 384"/>
                <a:gd name="T37" fmla="*/ 179 h 436"/>
                <a:gd name="T38" fmla="*/ 108 w 384"/>
                <a:gd name="T39" fmla="*/ 211 h 436"/>
                <a:gd name="T40" fmla="*/ 110 w 384"/>
                <a:gd name="T41" fmla="*/ 235 h 436"/>
                <a:gd name="T42" fmla="*/ 128 w 384"/>
                <a:gd name="T43" fmla="*/ 201 h 436"/>
                <a:gd name="T44" fmla="*/ 165 w 384"/>
                <a:gd name="T45" fmla="*/ 148 h 436"/>
                <a:gd name="T46" fmla="*/ 197 w 384"/>
                <a:gd name="T47" fmla="*/ 164 h 436"/>
                <a:gd name="T48" fmla="*/ 209 w 384"/>
                <a:gd name="T49" fmla="*/ 291 h 436"/>
                <a:gd name="T50" fmla="*/ 256 w 384"/>
                <a:gd name="T51" fmla="*/ 307 h 436"/>
                <a:gd name="T52" fmla="*/ 368 w 384"/>
                <a:gd name="T53" fmla="*/ 430 h 436"/>
                <a:gd name="T54" fmla="*/ 346 w 384"/>
                <a:gd name="T55" fmla="*/ 358 h 436"/>
                <a:gd name="T56" fmla="*/ 383 w 384"/>
                <a:gd name="T57" fmla="*/ 428 h 436"/>
                <a:gd name="T58" fmla="*/ 306 w 384"/>
                <a:gd name="T59" fmla="*/ 366 h 436"/>
                <a:gd name="T60" fmla="*/ 256 w 384"/>
                <a:gd name="T61" fmla="*/ 304 h 436"/>
                <a:gd name="T62" fmla="*/ 211 w 384"/>
                <a:gd name="T63" fmla="*/ 178 h 436"/>
                <a:gd name="T64" fmla="*/ 175 w 384"/>
                <a:gd name="T65" fmla="*/ 139 h 436"/>
                <a:gd name="T66" fmla="*/ 125 w 384"/>
                <a:gd name="T67" fmla="*/ 196 h 436"/>
                <a:gd name="T68" fmla="*/ 126 w 384"/>
                <a:gd name="T69" fmla="*/ 226 h 436"/>
                <a:gd name="T70" fmla="*/ 102 w 384"/>
                <a:gd name="T71" fmla="*/ 225 h 436"/>
                <a:gd name="T72" fmla="*/ 124 w 384"/>
                <a:gd name="T73" fmla="*/ 177 h 436"/>
                <a:gd name="T74" fmla="*/ 99 w 384"/>
                <a:gd name="T75" fmla="*/ 207 h 436"/>
                <a:gd name="T76" fmla="*/ 111 w 384"/>
                <a:gd name="T77" fmla="*/ 167 h 436"/>
                <a:gd name="T78" fmla="*/ 17 w 384"/>
                <a:gd name="T79" fmla="*/ 122 h 436"/>
                <a:gd name="T80" fmla="*/ 280 w 384"/>
                <a:gd name="T81" fmla="*/ 90 h 436"/>
                <a:gd name="T82" fmla="*/ 272 w 384"/>
                <a:gd name="T83" fmla="*/ 105 h 436"/>
                <a:gd name="T84" fmla="*/ 221 w 384"/>
                <a:gd name="T85" fmla="*/ 55 h 436"/>
                <a:gd name="T86" fmla="*/ 180 w 384"/>
                <a:gd name="T87" fmla="*/ 47 h 436"/>
                <a:gd name="T88" fmla="*/ 122 w 384"/>
                <a:gd name="T89" fmla="*/ 93 h 436"/>
                <a:gd name="T90" fmla="*/ 112 w 384"/>
                <a:gd name="T91" fmla="*/ 92 h 436"/>
                <a:gd name="T92" fmla="*/ 152 w 384"/>
                <a:gd name="T93" fmla="*/ 43 h 436"/>
                <a:gd name="T94" fmla="*/ 55 w 384"/>
                <a:gd name="T95" fmla="*/ 65 h 436"/>
                <a:gd name="T96" fmla="*/ 115 w 384"/>
                <a:gd name="T97" fmla="*/ 164 h 436"/>
                <a:gd name="T98" fmla="*/ 134 w 384"/>
                <a:gd name="T99" fmla="*/ 172 h 436"/>
                <a:gd name="T100" fmla="*/ 205 w 384"/>
                <a:gd name="T101" fmla="*/ 112 h 436"/>
                <a:gd name="T102" fmla="*/ 253 w 384"/>
                <a:gd name="T103" fmla="*/ 150 h 436"/>
                <a:gd name="T104" fmla="*/ 286 w 384"/>
                <a:gd name="T105" fmla="*/ 213 h 436"/>
                <a:gd name="T106" fmla="*/ 337 w 384"/>
                <a:gd name="T107" fmla="*/ 197 h 436"/>
                <a:gd name="T108" fmla="*/ 337 w 384"/>
                <a:gd name="T109" fmla="*/ 197 h 436"/>
                <a:gd name="T110" fmla="*/ 307 w 384"/>
                <a:gd name="T111" fmla="*/ 275 h 436"/>
                <a:gd name="T112" fmla="*/ 324 w 384"/>
                <a:gd name="T113" fmla="*/ 301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436">
                  <a:moveTo>
                    <a:pt x="324" y="301"/>
                  </a:moveTo>
                  <a:cubicBezTo>
                    <a:pt x="325" y="301"/>
                    <a:pt x="325" y="301"/>
                    <a:pt x="325" y="301"/>
                  </a:cubicBezTo>
                  <a:cubicBezTo>
                    <a:pt x="320" y="292"/>
                    <a:pt x="314" y="283"/>
                    <a:pt x="308" y="274"/>
                  </a:cubicBezTo>
                  <a:cubicBezTo>
                    <a:pt x="308" y="275"/>
                    <a:pt x="308" y="275"/>
                    <a:pt x="308" y="275"/>
                  </a:cubicBezTo>
                  <a:cubicBezTo>
                    <a:pt x="307" y="275"/>
                    <a:pt x="307" y="275"/>
                    <a:pt x="307" y="275"/>
                  </a:cubicBezTo>
                  <a:cubicBezTo>
                    <a:pt x="307" y="275"/>
                    <a:pt x="307" y="275"/>
                    <a:pt x="307" y="275"/>
                  </a:cubicBezTo>
                  <a:cubicBezTo>
                    <a:pt x="308" y="275"/>
                    <a:pt x="308" y="275"/>
                    <a:pt x="308" y="275"/>
                  </a:cubicBezTo>
                  <a:cubicBezTo>
                    <a:pt x="304" y="267"/>
                    <a:pt x="301" y="257"/>
                    <a:pt x="301" y="248"/>
                  </a:cubicBezTo>
                  <a:cubicBezTo>
                    <a:pt x="301" y="238"/>
                    <a:pt x="304" y="229"/>
                    <a:pt x="308" y="221"/>
                  </a:cubicBezTo>
                  <a:cubicBezTo>
                    <a:pt x="313" y="213"/>
                    <a:pt x="321" y="206"/>
                    <a:pt x="331" y="202"/>
                  </a:cubicBezTo>
                  <a:cubicBezTo>
                    <a:pt x="333" y="201"/>
                    <a:pt x="335" y="200"/>
                    <a:pt x="337" y="199"/>
                  </a:cubicBezTo>
                  <a:cubicBezTo>
                    <a:pt x="337" y="199"/>
                    <a:pt x="338" y="198"/>
                    <a:pt x="338" y="198"/>
                  </a:cubicBezTo>
                  <a:cubicBezTo>
                    <a:pt x="338" y="198"/>
                    <a:pt x="339" y="197"/>
                    <a:pt x="339" y="197"/>
                  </a:cubicBezTo>
                  <a:cubicBezTo>
                    <a:pt x="339" y="196"/>
                    <a:pt x="338" y="196"/>
                    <a:pt x="338" y="196"/>
                  </a:cubicBezTo>
                  <a:cubicBezTo>
                    <a:pt x="338" y="195"/>
                    <a:pt x="337" y="195"/>
                    <a:pt x="337" y="195"/>
                  </a:cubicBezTo>
                  <a:cubicBezTo>
                    <a:pt x="336" y="195"/>
                    <a:pt x="335" y="195"/>
                    <a:pt x="335" y="195"/>
                  </a:cubicBezTo>
                  <a:cubicBezTo>
                    <a:pt x="331" y="195"/>
                    <a:pt x="324" y="196"/>
                    <a:pt x="317" y="198"/>
                  </a:cubicBezTo>
                  <a:cubicBezTo>
                    <a:pt x="309" y="201"/>
                    <a:pt x="301" y="205"/>
                    <a:pt x="293" y="210"/>
                  </a:cubicBezTo>
                  <a:cubicBezTo>
                    <a:pt x="291" y="211"/>
                    <a:pt x="289" y="212"/>
                    <a:pt x="286" y="212"/>
                  </a:cubicBezTo>
                  <a:cubicBezTo>
                    <a:pt x="281" y="212"/>
                    <a:pt x="276" y="208"/>
                    <a:pt x="274" y="202"/>
                  </a:cubicBezTo>
                  <a:cubicBezTo>
                    <a:pt x="274" y="202"/>
                    <a:pt x="274" y="202"/>
                    <a:pt x="274" y="202"/>
                  </a:cubicBezTo>
                  <a:cubicBezTo>
                    <a:pt x="274" y="202"/>
                    <a:pt x="274" y="202"/>
                    <a:pt x="274" y="202"/>
                  </a:cubicBezTo>
                  <a:cubicBezTo>
                    <a:pt x="274" y="202"/>
                    <a:pt x="274" y="202"/>
                    <a:pt x="274" y="202"/>
                  </a:cubicBezTo>
                  <a:cubicBezTo>
                    <a:pt x="273" y="195"/>
                    <a:pt x="270" y="189"/>
                    <a:pt x="267" y="183"/>
                  </a:cubicBezTo>
                  <a:cubicBezTo>
                    <a:pt x="263" y="177"/>
                    <a:pt x="259" y="170"/>
                    <a:pt x="256" y="162"/>
                  </a:cubicBezTo>
                  <a:cubicBezTo>
                    <a:pt x="255" y="157"/>
                    <a:pt x="255" y="151"/>
                    <a:pt x="253" y="145"/>
                  </a:cubicBezTo>
                  <a:cubicBezTo>
                    <a:pt x="252" y="142"/>
                    <a:pt x="251" y="139"/>
                    <a:pt x="248" y="136"/>
                  </a:cubicBezTo>
                  <a:cubicBezTo>
                    <a:pt x="246" y="134"/>
                    <a:pt x="242" y="131"/>
                    <a:pt x="236" y="129"/>
                  </a:cubicBezTo>
                  <a:cubicBezTo>
                    <a:pt x="234" y="128"/>
                    <a:pt x="232" y="127"/>
                    <a:pt x="231" y="125"/>
                  </a:cubicBezTo>
                  <a:cubicBezTo>
                    <a:pt x="228" y="122"/>
                    <a:pt x="226" y="119"/>
                    <a:pt x="222" y="116"/>
                  </a:cubicBezTo>
                  <a:cubicBezTo>
                    <a:pt x="219" y="113"/>
                    <a:pt x="214" y="111"/>
                    <a:pt x="207" y="111"/>
                  </a:cubicBezTo>
                  <a:cubicBezTo>
                    <a:pt x="206" y="111"/>
                    <a:pt x="206" y="111"/>
                    <a:pt x="205" y="111"/>
                  </a:cubicBezTo>
                  <a:cubicBezTo>
                    <a:pt x="196" y="111"/>
                    <a:pt x="191" y="113"/>
                    <a:pt x="187" y="116"/>
                  </a:cubicBezTo>
                  <a:cubicBezTo>
                    <a:pt x="182" y="118"/>
                    <a:pt x="178" y="121"/>
                    <a:pt x="170" y="123"/>
                  </a:cubicBezTo>
                  <a:cubicBezTo>
                    <a:pt x="164" y="124"/>
                    <a:pt x="161" y="127"/>
                    <a:pt x="158" y="130"/>
                  </a:cubicBezTo>
                  <a:cubicBezTo>
                    <a:pt x="153" y="136"/>
                    <a:pt x="151" y="143"/>
                    <a:pt x="148" y="151"/>
                  </a:cubicBezTo>
                  <a:cubicBezTo>
                    <a:pt x="144" y="158"/>
                    <a:pt x="141" y="165"/>
                    <a:pt x="134" y="170"/>
                  </a:cubicBezTo>
                  <a:cubicBezTo>
                    <a:pt x="134" y="171"/>
                    <a:pt x="134" y="171"/>
                    <a:pt x="134" y="171"/>
                  </a:cubicBezTo>
                  <a:cubicBezTo>
                    <a:pt x="135" y="171"/>
                    <a:pt x="135" y="171"/>
                    <a:pt x="135" y="171"/>
                  </a:cubicBezTo>
                  <a:cubicBezTo>
                    <a:pt x="135" y="168"/>
                    <a:pt x="133" y="166"/>
                    <a:pt x="131" y="164"/>
                  </a:cubicBezTo>
                  <a:cubicBezTo>
                    <a:pt x="129" y="162"/>
                    <a:pt x="127" y="161"/>
                    <a:pt x="124" y="161"/>
                  </a:cubicBezTo>
                  <a:cubicBezTo>
                    <a:pt x="121" y="161"/>
                    <a:pt x="118" y="162"/>
                    <a:pt x="116" y="164"/>
                  </a:cubicBezTo>
                  <a:cubicBezTo>
                    <a:pt x="116" y="164"/>
                    <a:pt x="116" y="164"/>
                    <a:pt x="116" y="164"/>
                  </a:cubicBezTo>
                  <a:cubicBezTo>
                    <a:pt x="117" y="164"/>
                    <a:pt x="117" y="164"/>
                    <a:pt x="117" y="164"/>
                  </a:cubicBezTo>
                  <a:cubicBezTo>
                    <a:pt x="117" y="163"/>
                    <a:pt x="117" y="161"/>
                    <a:pt x="117" y="160"/>
                  </a:cubicBezTo>
                  <a:cubicBezTo>
                    <a:pt x="117" y="152"/>
                    <a:pt x="115" y="141"/>
                    <a:pt x="110" y="132"/>
                  </a:cubicBezTo>
                  <a:cubicBezTo>
                    <a:pt x="105" y="123"/>
                    <a:pt x="96" y="116"/>
                    <a:pt x="81" y="114"/>
                  </a:cubicBezTo>
                  <a:cubicBezTo>
                    <a:pt x="75" y="114"/>
                    <a:pt x="68" y="111"/>
                    <a:pt x="61" y="106"/>
                  </a:cubicBezTo>
                  <a:cubicBezTo>
                    <a:pt x="55" y="101"/>
                    <a:pt x="50" y="93"/>
                    <a:pt x="50" y="85"/>
                  </a:cubicBezTo>
                  <a:cubicBezTo>
                    <a:pt x="50" y="78"/>
                    <a:pt x="52" y="72"/>
                    <a:pt x="56" y="66"/>
                  </a:cubicBezTo>
                  <a:cubicBezTo>
                    <a:pt x="63" y="58"/>
                    <a:pt x="74" y="50"/>
                    <a:pt x="89" y="45"/>
                  </a:cubicBezTo>
                  <a:cubicBezTo>
                    <a:pt x="104" y="40"/>
                    <a:pt x="123" y="37"/>
                    <a:pt x="145" y="37"/>
                  </a:cubicBezTo>
                  <a:cubicBezTo>
                    <a:pt x="152" y="37"/>
                    <a:pt x="158" y="38"/>
                    <a:pt x="164" y="38"/>
                  </a:cubicBezTo>
                  <a:cubicBezTo>
                    <a:pt x="164" y="38"/>
                    <a:pt x="164" y="38"/>
                    <a:pt x="164" y="38"/>
                  </a:cubicBezTo>
                  <a:cubicBezTo>
                    <a:pt x="164" y="37"/>
                    <a:pt x="164" y="37"/>
                    <a:pt x="164" y="37"/>
                  </a:cubicBezTo>
                  <a:cubicBezTo>
                    <a:pt x="159" y="38"/>
                    <a:pt x="156" y="40"/>
                    <a:pt x="152" y="42"/>
                  </a:cubicBezTo>
                  <a:cubicBezTo>
                    <a:pt x="147" y="43"/>
                    <a:pt x="143" y="45"/>
                    <a:pt x="140" y="47"/>
                  </a:cubicBezTo>
                  <a:cubicBezTo>
                    <a:pt x="136" y="49"/>
                    <a:pt x="132" y="51"/>
                    <a:pt x="128" y="54"/>
                  </a:cubicBezTo>
                  <a:cubicBezTo>
                    <a:pt x="125" y="57"/>
                    <a:pt x="124" y="62"/>
                    <a:pt x="121" y="66"/>
                  </a:cubicBezTo>
                  <a:cubicBezTo>
                    <a:pt x="119" y="69"/>
                    <a:pt x="117" y="73"/>
                    <a:pt x="115" y="77"/>
                  </a:cubicBezTo>
                  <a:cubicBezTo>
                    <a:pt x="113" y="81"/>
                    <a:pt x="112" y="85"/>
                    <a:pt x="111" y="90"/>
                  </a:cubicBezTo>
                  <a:cubicBezTo>
                    <a:pt x="111" y="90"/>
                    <a:pt x="111" y="91"/>
                    <a:pt x="111" y="92"/>
                  </a:cubicBezTo>
                  <a:cubicBezTo>
                    <a:pt x="111" y="93"/>
                    <a:pt x="111" y="95"/>
                    <a:pt x="112" y="96"/>
                  </a:cubicBezTo>
                  <a:cubicBezTo>
                    <a:pt x="112" y="97"/>
                    <a:pt x="113" y="98"/>
                    <a:pt x="115" y="98"/>
                  </a:cubicBezTo>
                  <a:cubicBezTo>
                    <a:pt x="115" y="98"/>
                    <a:pt x="115" y="98"/>
                    <a:pt x="115" y="98"/>
                  </a:cubicBezTo>
                  <a:cubicBezTo>
                    <a:pt x="115" y="98"/>
                    <a:pt x="115" y="98"/>
                    <a:pt x="115" y="98"/>
                  </a:cubicBezTo>
                  <a:cubicBezTo>
                    <a:pt x="115" y="98"/>
                    <a:pt x="116" y="98"/>
                    <a:pt x="116" y="98"/>
                  </a:cubicBezTo>
                  <a:cubicBezTo>
                    <a:pt x="120" y="98"/>
                    <a:pt x="123" y="96"/>
                    <a:pt x="123" y="93"/>
                  </a:cubicBezTo>
                  <a:cubicBezTo>
                    <a:pt x="125" y="88"/>
                    <a:pt x="125" y="84"/>
                    <a:pt x="127" y="80"/>
                  </a:cubicBezTo>
                  <a:cubicBezTo>
                    <a:pt x="129" y="76"/>
                    <a:pt x="132" y="73"/>
                    <a:pt x="134" y="70"/>
                  </a:cubicBezTo>
                  <a:cubicBezTo>
                    <a:pt x="137" y="66"/>
                    <a:pt x="140" y="63"/>
                    <a:pt x="144" y="61"/>
                  </a:cubicBezTo>
                  <a:cubicBezTo>
                    <a:pt x="147" y="58"/>
                    <a:pt x="151" y="56"/>
                    <a:pt x="155" y="55"/>
                  </a:cubicBezTo>
                  <a:cubicBezTo>
                    <a:pt x="159" y="53"/>
                    <a:pt x="163" y="52"/>
                    <a:pt x="167" y="51"/>
                  </a:cubicBezTo>
                  <a:cubicBezTo>
                    <a:pt x="172" y="50"/>
                    <a:pt x="176" y="49"/>
                    <a:pt x="180" y="49"/>
                  </a:cubicBezTo>
                  <a:cubicBezTo>
                    <a:pt x="180" y="49"/>
                    <a:pt x="181" y="49"/>
                    <a:pt x="181" y="49"/>
                  </a:cubicBezTo>
                  <a:cubicBezTo>
                    <a:pt x="185" y="49"/>
                    <a:pt x="189" y="50"/>
                    <a:pt x="193" y="50"/>
                  </a:cubicBezTo>
                  <a:cubicBezTo>
                    <a:pt x="197" y="50"/>
                    <a:pt x="203" y="50"/>
                    <a:pt x="209" y="51"/>
                  </a:cubicBezTo>
                  <a:cubicBezTo>
                    <a:pt x="212" y="52"/>
                    <a:pt x="216" y="54"/>
                    <a:pt x="220" y="56"/>
                  </a:cubicBezTo>
                  <a:cubicBezTo>
                    <a:pt x="220" y="55"/>
                    <a:pt x="220" y="55"/>
                    <a:pt x="220" y="55"/>
                  </a:cubicBezTo>
                  <a:cubicBezTo>
                    <a:pt x="220" y="56"/>
                    <a:pt x="220" y="56"/>
                    <a:pt x="220" y="56"/>
                  </a:cubicBezTo>
                  <a:cubicBezTo>
                    <a:pt x="229" y="62"/>
                    <a:pt x="236" y="72"/>
                    <a:pt x="240" y="83"/>
                  </a:cubicBezTo>
                  <a:cubicBezTo>
                    <a:pt x="244" y="96"/>
                    <a:pt x="244" y="96"/>
                    <a:pt x="244" y="96"/>
                  </a:cubicBezTo>
                  <a:cubicBezTo>
                    <a:pt x="246" y="100"/>
                    <a:pt x="249" y="103"/>
                    <a:pt x="253" y="106"/>
                  </a:cubicBezTo>
                  <a:cubicBezTo>
                    <a:pt x="254" y="106"/>
                    <a:pt x="254" y="106"/>
                    <a:pt x="254" y="106"/>
                  </a:cubicBezTo>
                  <a:cubicBezTo>
                    <a:pt x="257" y="108"/>
                    <a:pt x="260" y="109"/>
                    <a:pt x="263" y="109"/>
                  </a:cubicBezTo>
                  <a:cubicBezTo>
                    <a:pt x="266" y="109"/>
                    <a:pt x="270" y="108"/>
                    <a:pt x="273" y="106"/>
                  </a:cubicBezTo>
                  <a:cubicBezTo>
                    <a:pt x="272" y="106"/>
                    <a:pt x="272" y="106"/>
                    <a:pt x="272" y="106"/>
                  </a:cubicBezTo>
                  <a:cubicBezTo>
                    <a:pt x="272" y="106"/>
                    <a:pt x="272" y="106"/>
                    <a:pt x="272" y="106"/>
                  </a:cubicBezTo>
                  <a:cubicBezTo>
                    <a:pt x="272" y="106"/>
                    <a:pt x="272" y="106"/>
                    <a:pt x="272" y="106"/>
                  </a:cubicBezTo>
                  <a:cubicBezTo>
                    <a:pt x="273" y="106"/>
                    <a:pt x="273" y="106"/>
                    <a:pt x="273" y="106"/>
                  </a:cubicBezTo>
                  <a:cubicBezTo>
                    <a:pt x="273" y="106"/>
                    <a:pt x="273" y="106"/>
                    <a:pt x="273" y="106"/>
                  </a:cubicBezTo>
                  <a:cubicBezTo>
                    <a:pt x="278" y="103"/>
                    <a:pt x="282" y="97"/>
                    <a:pt x="282" y="90"/>
                  </a:cubicBezTo>
                  <a:cubicBezTo>
                    <a:pt x="282" y="90"/>
                    <a:pt x="282" y="90"/>
                    <a:pt x="282" y="90"/>
                  </a:cubicBezTo>
                  <a:cubicBezTo>
                    <a:pt x="282" y="79"/>
                    <a:pt x="278" y="68"/>
                    <a:pt x="271" y="60"/>
                  </a:cubicBezTo>
                  <a:cubicBezTo>
                    <a:pt x="252" y="38"/>
                    <a:pt x="208" y="0"/>
                    <a:pt x="126" y="0"/>
                  </a:cubicBezTo>
                  <a:cubicBezTo>
                    <a:pt x="88" y="0"/>
                    <a:pt x="57" y="11"/>
                    <a:pt x="34" y="27"/>
                  </a:cubicBezTo>
                  <a:cubicBezTo>
                    <a:pt x="12" y="44"/>
                    <a:pt x="0" y="65"/>
                    <a:pt x="0" y="85"/>
                  </a:cubicBezTo>
                  <a:cubicBezTo>
                    <a:pt x="0" y="105"/>
                    <a:pt x="7" y="117"/>
                    <a:pt x="16" y="123"/>
                  </a:cubicBezTo>
                  <a:cubicBezTo>
                    <a:pt x="25" y="130"/>
                    <a:pt x="36" y="132"/>
                    <a:pt x="42" y="132"/>
                  </a:cubicBezTo>
                  <a:cubicBezTo>
                    <a:pt x="49" y="132"/>
                    <a:pt x="54" y="131"/>
                    <a:pt x="59" y="130"/>
                  </a:cubicBezTo>
                  <a:cubicBezTo>
                    <a:pt x="65" y="128"/>
                    <a:pt x="71" y="127"/>
                    <a:pt x="79" y="127"/>
                  </a:cubicBezTo>
                  <a:cubicBezTo>
                    <a:pt x="85" y="127"/>
                    <a:pt x="90" y="129"/>
                    <a:pt x="95" y="132"/>
                  </a:cubicBezTo>
                  <a:cubicBezTo>
                    <a:pt x="101" y="137"/>
                    <a:pt x="104" y="144"/>
                    <a:pt x="106" y="150"/>
                  </a:cubicBezTo>
                  <a:cubicBezTo>
                    <a:pt x="109" y="157"/>
                    <a:pt x="109" y="163"/>
                    <a:pt x="109" y="167"/>
                  </a:cubicBezTo>
                  <a:cubicBezTo>
                    <a:pt x="109" y="167"/>
                    <a:pt x="109" y="167"/>
                    <a:pt x="109" y="167"/>
                  </a:cubicBezTo>
                  <a:cubicBezTo>
                    <a:pt x="109" y="179"/>
                    <a:pt x="105" y="189"/>
                    <a:pt x="99" y="195"/>
                  </a:cubicBezTo>
                  <a:cubicBezTo>
                    <a:pt x="96" y="197"/>
                    <a:pt x="95" y="201"/>
                    <a:pt x="95" y="203"/>
                  </a:cubicBezTo>
                  <a:cubicBezTo>
                    <a:pt x="95" y="205"/>
                    <a:pt x="95" y="206"/>
                    <a:pt x="96" y="207"/>
                  </a:cubicBezTo>
                  <a:cubicBezTo>
                    <a:pt x="96" y="207"/>
                    <a:pt x="97" y="208"/>
                    <a:pt x="99" y="208"/>
                  </a:cubicBezTo>
                  <a:cubicBezTo>
                    <a:pt x="99" y="208"/>
                    <a:pt x="99" y="208"/>
                    <a:pt x="99" y="208"/>
                  </a:cubicBezTo>
                  <a:cubicBezTo>
                    <a:pt x="102" y="208"/>
                    <a:pt x="104" y="207"/>
                    <a:pt x="105" y="206"/>
                  </a:cubicBezTo>
                  <a:cubicBezTo>
                    <a:pt x="107" y="204"/>
                    <a:pt x="109" y="201"/>
                    <a:pt x="109" y="198"/>
                  </a:cubicBezTo>
                  <a:cubicBezTo>
                    <a:pt x="110" y="194"/>
                    <a:pt x="111" y="191"/>
                    <a:pt x="112" y="188"/>
                  </a:cubicBezTo>
                  <a:cubicBezTo>
                    <a:pt x="113" y="184"/>
                    <a:pt x="114" y="181"/>
                    <a:pt x="116" y="179"/>
                  </a:cubicBezTo>
                  <a:cubicBezTo>
                    <a:pt x="118" y="177"/>
                    <a:pt x="119" y="176"/>
                    <a:pt x="121" y="176"/>
                  </a:cubicBezTo>
                  <a:cubicBezTo>
                    <a:pt x="121" y="176"/>
                    <a:pt x="122" y="177"/>
                    <a:pt x="122" y="177"/>
                  </a:cubicBezTo>
                  <a:cubicBezTo>
                    <a:pt x="123" y="178"/>
                    <a:pt x="123" y="179"/>
                    <a:pt x="123" y="181"/>
                  </a:cubicBezTo>
                  <a:cubicBezTo>
                    <a:pt x="123" y="181"/>
                    <a:pt x="123" y="181"/>
                    <a:pt x="123" y="182"/>
                  </a:cubicBezTo>
                  <a:cubicBezTo>
                    <a:pt x="123" y="185"/>
                    <a:pt x="122" y="189"/>
                    <a:pt x="120" y="193"/>
                  </a:cubicBezTo>
                  <a:cubicBezTo>
                    <a:pt x="116" y="199"/>
                    <a:pt x="112" y="205"/>
                    <a:pt x="108" y="211"/>
                  </a:cubicBezTo>
                  <a:cubicBezTo>
                    <a:pt x="106" y="214"/>
                    <a:pt x="104" y="216"/>
                    <a:pt x="103" y="218"/>
                  </a:cubicBezTo>
                  <a:cubicBezTo>
                    <a:pt x="101" y="221"/>
                    <a:pt x="101" y="223"/>
                    <a:pt x="100" y="224"/>
                  </a:cubicBezTo>
                  <a:cubicBezTo>
                    <a:pt x="100" y="225"/>
                    <a:pt x="100" y="225"/>
                    <a:pt x="100" y="225"/>
                  </a:cubicBezTo>
                  <a:cubicBezTo>
                    <a:pt x="100" y="227"/>
                    <a:pt x="101" y="229"/>
                    <a:pt x="101" y="230"/>
                  </a:cubicBezTo>
                  <a:cubicBezTo>
                    <a:pt x="102" y="232"/>
                    <a:pt x="103" y="233"/>
                    <a:pt x="105" y="234"/>
                  </a:cubicBezTo>
                  <a:cubicBezTo>
                    <a:pt x="106" y="235"/>
                    <a:pt x="108" y="235"/>
                    <a:pt x="110" y="235"/>
                  </a:cubicBezTo>
                  <a:cubicBezTo>
                    <a:pt x="110" y="235"/>
                    <a:pt x="111" y="235"/>
                    <a:pt x="111" y="235"/>
                  </a:cubicBezTo>
                  <a:cubicBezTo>
                    <a:pt x="118" y="235"/>
                    <a:pt x="123" y="231"/>
                    <a:pt x="127" y="227"/>
                  </a:cubicBezTo>
                  <a:cubicBezTo>
                    <a:pt x="131" y="222"/>
                    <a:pt x="133" y="217"/>
                    <a:pt x="133" y="213"/>
                  </a:cubicBezTo>
                  <a:cubicBezTo>
                    <a:pt x="133" y="213"/>
                    <a:pt x="133" y="213"/>
                    <a:pt x="133" y="213"/>
                  </a:cubicBezTo>
                  <a:cubicBezTo>
                    <a:pt x="133" y="209"/>
                    <a:pt x="131" y="206"/>
                    <a:pt x="130" y="204"/>
                  </a:cubicBezTo>
                  <a:cubicBezTo>
                    <a:pt x="129" y="203"/>
                    <a:pt x="128" y="202"/>
                    <a:pt x="128" y="201"/>
                  </a:cubicBezTo>
                  <a:cubicBezTo>
                    <a:pt x="127" y="199"/>
                    <a:pt x="127" y="198"/>
                    <a:pt x="127" y="197"/>
                  </a:cubicBezTo>
                  <a:cubicBezTo>
                    <a:pt x="127" y="196"/>
                    <a:pt x="127" y="196"/>
                    <a:pt x="127" y="196"/>
                  </a:cubicBezTo>
                  <a:cubicBezTo>
                    <a:pt x="127" y="195"/>
                    <a:pt x="128" y="193"/>
                    <a:pt x="129" y="191"/>
                  </a:cubicBezTo>
                  <a:cubicBezTo>
                    <a:pt x="132" y="187"/>
                    <a:pt x="136" y="183"/>
                    <a:pt x="141" y="179"/>
                  </a:cubicBezTo>
                  <a:cubicBezTo>
                    <a:pt x="145" y="175"/>
                    <a:pt x="150" y="171"/>
                    <a:pt x="154" y="166"/>
                  </a:cubicBezTo>
                  <a:cubicBezTo>
                    <a:pt x="159" y="159"/>
                    <a:pt x="162" y="153"/>
                    <a:pt x="165" y="148"/>
                  </a:cubicBezTo>
                  <a:cubicBezTo>
                    <a:pt x="167" y="146"/>
                    <a:pt x="168" y="144"/>
                    <a:pt x="170" y="142"/>
                  </a:cubicBezTo>
                  <a:cubicBezTo>
                    <a:pt x="171" y="141"/>
                    <a:pt x="173" y="140"/>
                    <a:pt x="175" y="140"/>
                  </a:cubicBezTo>
                  <a:cubicBezTo>
                    <a:pt x="175" y="140"/>
                    <a:pt x="175" y="140"/>
                    <a:pt x="175" y="140"/>
                  </a:cubicBezTo>
                  <a:cubicBezTo>
                    <a:pt x="178" y="140"/>
                    <a:pt x="180" y="141"/>
                    <a:pt x="181" y="142"/>
                  </a:cubicBezTo>
                  <a:cubicBezTo>
                    <a:pt x="184" y="144"/>
                    <a:pt x="187" y="147"/>
                    <a:pt x="189" y="150"/>
                  </a:cubicBezTo>
                  <a:cubicBezTo>
                    <a:pt x="192" y="154"/>
                    <a:pt x="194" y="159"/>
                    <a:pt x="197" y="164"/>
                  </a:cubicBezTo>
                  <a:cubicBezTo>
                    <a:pt x="201" y="171"/>
                    <a:pt x="206" y="175"/>
                    <a:pt x="211" y="178"/>
                  </a:cubicBezTo>
                  <a:cubicBezTo>
                    <a:pt x="211" y="177"/>
                    <a:pt x="211" y="177"/>
                    <a:pt x="211" y="177"/>
                  </a:cubicBezTo>
                  <a:cubicBezTo>
                    <a:pt x="211" y="176"/>
                    <a:pt x="211" y="176"/>
                    <a:pt x="211" y="176"/>
                  </a:cubicBezTo>
                  <a:cubicBezTo>
                    <a:pt x="196" y="187"/>
                    <a:pt x="187" y="207"/>
                    <a:pt x="187" y="231"/>
                  </a:cubicBezTo>
                  <a:cubicBezTo>
                    <a:pt x="187" y="236"/>
                    <a:pt x="187" y="242"/>
                    <a:pt x="188" y="248"/>
                  </a:cubicBezTo>
                  <a:cubicBezTo>
                    <a:pt x="192" y="265"/>
                    <a:pt x="199" y="280"/>
                    <a:pt x="209" y="291"/>
                  </a:cubicBezTo>
                  <a:cubicBezTo>
                    <a:pt x="219" y="302"/>
                    <a:pt x="231" y="308"/>
                    <a:pt x="243" y="308"/>
                  </a:cubicBezTo>
                  <a:cubicBezTo>
                    <a:pt x="246" y="308"/>
                    <a:pt x="248" y="308"/>
                    <a:pt x="250" y="307"/>
                  </a:cubicBezTo>
                  <a:cubicBezTo>
                    <a:pt x="252" y="307"/>
                    <a:pt x="255" y="306"/>
                    <a:pt x="257" y="305"/>
                  </a:cubicBezTo>
                  <a:cubicBezTo>
                    <a:pt x="257" y="305"/>
                    <a:pt x="257" y="305"/>
                    <a:pt x="257" y="305"/>
                  </a:cubicBezTo>
                  <a:cubicBezTo>
                    <a:pt x="256" y="305"/>
                    <a:pt x="256" y="305"/>
                    <a:pt x="256" y="305"/>
                  </a:cubicBezTo>
                  <a:cubicBezTo>
                    <a:pt x="256" y="306"/>
                    <a:pt x="256" y="306"/>
                    <a:pt x="256" y="307"/>
                  </a:cubicBezTo>
                  <a:cubicBezTo>
                    <a:pt x="256" y="314"/>
                    <a:pt x="259" y="322"/>
                    <a:pt x="262" y="329"/>
                  </a:cubicBezTo>
                  <a:cubicBezTo>
                    <a:pt x="266" y="336"/>
                    <a:pt x="271" y="342"/>
                    <a:pt x="275" y="346"/>
                  </a:cubicBezTo>
                  <a:cubicBezTo>
                    <a:pt x="285" y="355"/>
                    <a:pt x="295" y="362"/>
                    <a:pt x="306" y="367"/>
                  </a:cubicBezTo>
                  <a:cubicBezTo>
                    <a:pt x="316" y="373"/>
                    <a:pt x="325" y="379"/>
                    <a:pt x="332" y="387"/>
                  </a:cubicBezTo>
                  <a:cubicBezTo>
                    <a:pt x="338" y="394"/>
                    <a:pt x="348" y="406"/>
                    <a:pt x="357" y="416"/>
                  </a:cubicBezTo>
                  <a:cubicBezTo>
                    <a:pt x="361" y="422"/>
                    <a:pt x="365" y="426"/>
                    <a:pt x="368" y="430"/>
                  </a:cubicBezTo>
                  <a:cubicBezTo>
                    <a:pt x="370" y="432"/>
                    <a:pt x="371" y="433"/>
                    <a:pt x="372" y="434"/>
                  </a:cubicBezTo>
                  <a:cubicBezTo>
                    <a:pt x="373" y="435"/>
                    <a:pt x="373" y="436"/>
                    <a:pt x="373" y="436"/>
                  </a:cubicBezTo>
                  <a:cubicBezTo>
                    <a:pt x="373" y="436"/>
                    <a:pt x="373" y="436"/>
                    <a:pt x="373" y="436"/>
                  </a:cubicBezTo>
                  <a:cubicBezTo>
                    <a:pt x="384" y="428"/>
                    <a:pt x="384" y="428"/>
                    <a:pt x="384" y="428"/>
                  </a:cubicBezTo>
                  <a:cubicBezTo>
                    <a:pt x="384" y="428"/>
                    <a:pt x="384" y="428"/>
                    <a:pt x="384" y="428"/>
                  </a:cubicBezTo>
                  <a:cubicBezTo>
                    <a:pt x="364" y="404"/>
                    <a:pt x="354" y="380"/>
                    <a:pt x="346" y="358"/>
                  </a:cubicBezTo>
                  <a:cubicBezTo>
                    <a:pt x="339" y="336"/>
                    <a:pt x="334" y="316"/>
                    <a:pt x="325" y="301"/>
                  </a:cubicBezTo>
                  <a:cubicBezTo>
                    <a:pt x="324" y="301"/>
                    <a:pt x="324" y="301"/>
                    <a:pt x="324" y="301"/>
                  </a:cubicBezTo>
                  <a:cubicBezTo>
                    <a:pt x="324" y="302"/>
                    <a:pt x="324" y="302"/>
                    <a:pt x="324" y="302"/>
                  </a:cubicBezTo>
                  <a:cubicBezTo>
                    <a:pt x="332" y="317"/>
                    <a:pt x="337" y="337"/>
                    <a:pt x="345" y="359"/>
                  </a:cubicBezTo>
                  <a:cubicBezTo>
                    <a:pt x="353" y="381"/>
                    <a:pt x="363" y="405"/>
                    <a:pt x="383" y="429"/>
                  </a:cubicBezTo>
                  <a:cubicBezTo>
                    <a:pt x="383" y="428"/>
                    <a:pt x="383" y="428"/>
                    <a:pt x="383" y="428"/>
                  </a:cubicBezTo>
                  <a:cubicBezTo>
                    <a:pt x="383" y="428"/>
                    <a:pt x="383" y="428"/>
                    <a:pt x="383" y="428"/>
                  </a:cubicBezTo>
                  <a:cubicBezTo>
                    <a:pt x="373" y="435"/>
                    <a:pt x="373" y="435"/>
                    <a:pt x="373" y="435"/>
                  </a:cubicBezTo>
                  <a:cubicBezTo>
                    <a:pt x="374" y="435"/>
                    <a:pt x="374" y="435"/>
                    <a:pt x="374" y="435"/>
                  </a:cubicBezTo>
                  <a:cubicBezTo>
                    <a:pt x="374" y="435"/>
                    <a:pt x="374" y="435"/>
                    <a:pt x="374" y="435"/>
                  </a:cubicBezTo>
                  <a:cubicBezTo>
                    <a:pt x="374" y="435"/>
                    <a:pt x="345" y="399"/>
                    <a:pt x="333" y="387"/>
                  </a:cubicBezTo>
                  <a:cubicBezTo>
                    <a:pt x="326" y="378"/>
                    <a:pt x="316" y="372"/>
                    <a:pt x="306" y="366"/>
                  </a:cubicBezTo>
                  <a:cubicBezTo>
                    <a:pt x="296" y="360"/>
                    <a:pt x="285" y="354"/>
                    <a:pt x="276" y="345"/>
                  </a:cubicBezTo>
                  <a:cubicBezTo>
                    <a:pt x="272" y="341"/>
                    <a:pt x="267" y="335"/>
                    <a:pt x="264" y="328"/>
                  </a:cubicBezTo>
                  <a:cubicBezTo>
                    <a:pt x="260" y="321"/>
                    <a:pt x="257" y="314"/>
                    <a:pt x="257" y="307"/>
                  </a:cubicBezTo>
                  <a:cubicBezTo>
                    <a:pt x="257" y="306"/>
                    <a:pt x="257" y="306"/>
                    <a:pt x="257" y="305"/>
                  </a:cubicBezTo>
                  <a:cubicBezTo>
                    <a:pt x="257" y="304"/>
                    <a:pt x="257" y="304"/>
                    <a:pt x="257" y="304"/>
                  </a:cubicBezTo>
                  <a:cubicBezTo>
                    <a:pt x="256" y="304"/>
                    <a:pt x="256" y="304"/>
                    <a:pt x="256" y="304"/>
                  </a:cubicBezTo>
                  <a:cubicBezTo>
                    <a:pt x="254" y="305"/>
                    <a:pt x="252" y="306"/>
                    <a:pt x="250" y="306"/>
                  </a:cubicBezTo>
                  <a:cubicBezTo>
                    <a:pt x="248" y="307"/>
                    <a:pt x="245" y="307"/>
                    <a:pt x="243" y="307"/>
                  </a:cubicBezTo>
                  <a:cubicBezTo>
                    <a:pt x="231" y="307"/>
                    <a:pt x="219" y="301"/>
                    <a:pt x="210" y="290"/>
                  </a:cubicBezTo>
                  <a:cubicBezTo>
                    <a:pt x="200" y="280"/>
                    <a:pt x="193" y="265"/>
                    <a:pt x="190" y="248"/>
                  </a:cubicBezTo>
                  <a:cubicBezTo>
                    <a:pt x="189" y="242"/>
                    <a:pt x="188" y="236"/>
                    <a:pt x="188" y="231"/>
                  </a:cubicBezTo>
                  <a:cubicBezTo>
                    <a:pt x="188" y="207"/>
                    <a:pt x="197" y="187"/>
                    <a:pt x="211" y="178"/>
                  </a:cubicBezTo>
                  <a:cubicBezTo>
                    <a:pt x="212" y="177"/>
                    <a:pt x="212" y="177"/>
                    <a:pt x="212" y="177"/>
                  </a:cubicBezTo>
                  <a:cubicBezTo>
                    <a:pt x="211" y="176"/>
                    <a:pt x="211" y="176"/>
                    <a:pt x="211" y="176"/>
                  </a:cubicBezTo>
                  <a:cubicBezTo>
                    <a:pt x="207" y="174"/>
                    <a:pt x="202" y="170"/>
                    <a:pt x="198" y="163"/>
                  </a:cubicBezTo>
                  <a:cubicBezTo>
                    <a:pt x="194" y="156"/>
                    <a:pt x="191" y="150"/>
                    <a:pt x="188" y="146"/>
                  </a:cubicBezTo>
                  <a:cubicBezTo>
                    <a:pt x="184" y="142"/>
                    <a:pt x="180" y="139"/>
                    <a:pt x="175" y="139"/>
                  </a:cubicBezTo>
                  <a:cubicBezTo>
                    <a:pt x="175" y="139"/>
                    <a:pt x="175" y="139"/>
                    <a:pt x="175" y="139"/>
                  </a:cubicBezTo>
                  <a:cubicBezTo>
                    <a:pt x="173" y="139"/>
                    <a:pt x="170" y="140"/>
                    <a:pt x="169" y="141"/>
                  </a:cubicBezTo>
                  <a:cubicBezTo>
                    <a:pt x="166" y="144"/>
                    <a:pt x="164" y="147"/>
                    <a:pt x="162" y="151"/>
                  </a:cubicBezTo>
                  <a:cubicBezTo>
                    <a:pt x="159" y="155"/>
                    <a:pt x="157" y="160"/>
                    <a:pt x="153" y="165"/>
                  </a:cubicBezTo>
                  <a:cubicBezTo>
                    <a:pt x="148" y="171"/>
                    <a:pt x="141" y="177"/>
                    <a:pt x="135" y="182"/>
                  </a:cubicBezTo>
                  <a:cubicBezTo>
                    <a:pt x="133" y="185"/>
                    <a:pt x="130" y="188"/>
                    <a:pt x="128" y="190"/>
                  </a:cubicBezTo>
                  <a:cubicBezTo>
                    <a:pt x="127" y="192"/>
                    <a:pt x="125" y="194"/>
                    <a:pt x="125" y="196"/>
                  </a:cubicBezTo>
                  <a:cubicBezTo>
                    <a:pt x="125" y="197"/>
                    <a:pt x="125" y="197"/>
                    <a:pt x="125" y="197"/>
                  </a:cubicBezTo>
                  <a:cubicBezTo>
                    <a:pt x="125" y="198"/>
                    <a:pt x="126" y="200"/>
                    <a:pt x="126" y="201"/>
                  </a:cubicBezTo>
                  <a:cubicBezTo>
                    <a:pt x="127" y="203"/>
                    <a:pt x="129" y="205"/>
                    <a:pt x="130" y="206"/>
                  </a:cubicBezTo>
                  <a:cubicBezTo>
                    <a:pt x="131" y="208"/>
                    <a:pt x="132" y="210"/>
                    <a:pt x="132" y="213"/>
                  </a:cubicBezTo>
                  <a:cubicBezTo>
                    <a:pt x="132" y="213"/>
                    <a:pt x="132" y="213"/>
                    <a:pt x="132" y="213"/>
                  </a:cubicBezTo>
                  <a:cubicBezTo>
                    <a:pt x="132" y="216"/>
                    <a:pt x="130" y="222"/>
                    <a:pt x="126" y="226"/>
                  </a:cubicBezTo>
                  <a:cubicBezTo>
                    <a:pt x="123" y="230"/>
                    <a:pt x="117" y="234"/>
                    <a:pt x="111" y="234"/>
                  </a:cubicBezTo>
                  <a:cubicBezTo>
                    <a:pt x="111" y="234"/>
                    <a:pt x="110" y="234"/>
                    <a:pt x="110" y="234"/>
                  </a:cubicBezTo>
                  <a:cubicBezTo>
                    <a:pt x="108" y="234"/>
                    <a:pt x="106" y="233"/>
                    <a:pt x="104" y="232"/>
                  </a:cubicBezTo>
                  <a:cubicBezTo>
                    <a:pt x="103" y="231"/>
                    <a:pt x="103" y="231"/>
                    <a:pt x="102" y="229"/>
                  </a:cubicBezTo>
                  <a:cubicBezTo>
                    <a:pt x="102" y="228"/>
                    <a:pt x="102" y="227"/>
                    <a:pt x="102" y="225"/>
                  </a:cubicBezTo>
                  <a:cubicBezTo>
                    <a:pt x="102" y="225"/>
                    <a:pt x="102" y="225"/>
                    <a:pt x="102" y="225"/>
                  </a:cubicBezTo>
                  <a:cubicBezTo>
                    <a:pt x="102" y="224"/>
                    <a:pt x="102" y="223"/>
                    <a:pt x="103" y="221"/>
                  </a:cubicBezTo>
                  <a:cubicBezTo>
                    <a:pt x="105" y="217"/>
                    <a:pt x="110" y="210"/>
                    <a:pt x="115" y="203"/>
                  </a:cubicBezTo>
                  <a:cubicBezTo>
                    <a:pt x="118" y="199"/>
                    <a:pt x="120" y="195"/>
                    <a:pt x="122" y="192"/>
                  </a:cubicBezTo>
                  <a:cubicBezTo>
                    <a:pt x="123" y="188"/>
                    <a:pt x="124" y="185"/>
                    <a:pt x="125" y="182"/>
                  </a:cubicBezTo>
                  <a:cubicBezTo>
                    <a:pt x="125" y="182"/>
                    <a:pt x="125" y="181"/>
                    <a:pt x="125" y="181"/>
                  </a:cubicBezTo>
                  <a:cubicBezTo>
                    <a:pt x="125" y="179"/>
                    <a:pt x="124" y="178"/>
                    <a:pt x="124" y="177"/>
                  </a:cubicBezTo>
                  <a:cubicBezTo>
                    <a:pt x="123" y="176"/>
                    <a:pt x="122" y="175"/>
                    <a:pt x="121" y="175"/>
                  </a:cubicBezTo>
                  <a:cubicBezTo>
                    <a:pt x="119" y="175"/>
                    <a:pt x="117" y="176"/>
                    <a:pt x="115" y="178"/>
                  </a:cubicBezTo>
                  <a:cubicBezTo>
                    <a:pt x="113" y="181"/>
                    <a:pt x="111" y="184"/>
                    <a:pt x="110" y="187"/>
                  </a:cubicBezTo>
                  <a:cubicBezTo>
                    <a:pt x="109" y="192"/>
                    <a:pt x="109" y="197"/>
                    <a:pt x="107" y="200"/>
                  </a:cubicBezTo>
                  <a:cubicBezTo>
                    <a:pt x="106" y="202"/>
                    <a:pt x="106" y="204"/>
                    <a:pt x="104" y="205"/>
                  </a:cubicBezTo>
                  <a:cubicBezTo>
                    <a:pt x="103" y="206"/>
                    <a:pt x="101" y="207"/>
                    <a:pt x="99" y="207"/>
                  </a:cubicBezTo>
                  <a:cubicBezTo>
                    <a:pt x="99" y="207"/>
                    <a:pt x="99" y="207"/>
                    <a:pt x="99" y="207"/>
                  </a:cubicBezTo>
                  <a:cubicBezTo>
                    <a:pt x="98" y="206"/>
                    <a:pt x="97" y="206"/>
                    <a:pt x="97" y="206"/>
                  </a:cubicBezTo>
                  <a:cubicBezTo>
                    <a:pt x="96" y="205"/>
                    <a:pt x="96" y="204"/>
                    <a:pt x="96" y="203"/>
                  </a:cubicBezTo>
                  <a:cubicBezTo>
                    <a:pt x="96" y="201"/>
                    <a:pt x="97" y="198"/>
                    <a:pt x="100" y="196"/>
                  </a:cubicBezTo>
                  <a:cubicBezTo>
                    <a:pt x="106" y="190"/>
                    <a:pt x="110" y="179"/>
                    <a:pt x="111" y="167"/>
                  </a:cubicBezTo>
                  <a:cubicBezTo>
                    <a:pt x="111" y="167"/>
                    <a:pt x="111" y="167"/>
                    <a:pt x="111" y="167"/>
                  </a:cubicBezTo>
                  <a:cubicBezTo>
                    <a:pt x="111" y="162"/>
                    <a:pt x="109" y="152"/>
                    <a:pt x="105" y="143"/>
                  </a:cubicBezTo>
                  <a:cubicBezTo>
                    <a:pt x="103" y="138"/>
                    <a:pt x="100" y="134"/>
                    <a:pt x="95" y="131"/>
                  </a:cubicBezTo>
                  <a:cubicBezTo>
                    <a:pt x="91" y="128"/>
                    <a:pt x="86" y="126"/>
                    <a:pt x="79" y="126"/>
                  </a:cubicBezTo>
                  <a:cubicBezTo>
                    <a:pt x="71" y="126"/>
                    <a:pt x="65" y="127"/>
                    <a:pt x="59" y="128"/>
                  </a:cubicBezTo>
                  <a:cubicBezTo>
                    <a:pt x="54" y="129"/>
                    <a:pt x="49" y="130"/>
                    <a:pt x="42" y="130"/>
                  </a:cubicBezTo>
                  <a:cubicBezTo>
                    <a:pt x="36" y="130"/>
                    <a:pt x="26" y="129"/>
                    <a:pt x="17" y="122"/>
                  </a:cubicBezTo>
                  <a:cubicBezTo>
                    <a:pt x="8" y="116"/>
                    <a:pt x="1" y="105"/>
                    <a:pt x="1" y="85"/>
                  </a:cubicBezTo>
                  <a:cubicBezTo>
                    <a:pt x="1" y="65"/>
                    <a:pt x="13" y="45"/>
                    <a:pt x="35" y="29"/>
                  </a:cubicBezTo>
                  <a:cubicBezTo>
                    <a:pt x="57" y="13"/>
                    <a:pt x="88" y="1"/>
                    <a:pt x="126" y="1"/>
                  </a:cubicBezTo>
                  <a:cubicBezTo>
                    <a:pt x="208" y="1"/>
                    <a:pt x="251" y="39"/>
                    <a:pt x="270" y="61"/>
                  </a:cubicBezTo>
                  <a:cubicBezTo>
                    <a:pt x="276" y="69"/>
                    <a:pt x="280" y="79"/>
                    <a:pt x="280" y="90"/>
                  </a:cubicBezTo>
                  <a:cubicBezTo>
                    <a:pt x="280" y="90"/>
                    <a:pt x="280" y="90"/>
                    <a:pt x="280" y="90"/>
                  </a:cubicBezTo>
                  <a:cubicBezTo>
                    <a:pt x="280" y="96"/>
                    <a:pt x="277" y="102"/>
                    <a:pt x="272" y="105"/>
                  </a:cubicBezTo>
                  <a:cubicBezTo>
                    <a:pt x="272" y="106"/>
                    <a:pt x="272" y="106"/>
                    <a:pt x="272" y="106"/>
                  </a:cubicBezTo>
                  <a:cubicBezTo>
                    <a:pt x="272" y="105"/>
                    <a:pt x="272" y="105"/>
                    <a:pt x="272" y="105"/>
                  </a:cubicBezTo>
                  <a:cubicBezTo>
                    <a:pt x="272" y="105"/>
                    <a:pt x="272" y="105"/>
                    <a:pt x="272" y="105"/>
                  </a:cubicBezTo>
                  <a:cubicBezTo>
                    <a:pt x="272" y="105"/>
                    <a:pt x="272" y="105"/>
                    <a:pt x="272" y="105"/>
                  </a:cubicBezTo>
                  <a:cubicBezTo>
                    <a:pt x="272" y="105"/>
                    <a:pt x="272" y="105"/>
                    <a:pt x="272" y="105"/>
                  </a:cubicBezTo>
                  <a:cubicBezTo>
                    <a:pt x="269" y="107"/>
                    <a:pt x="266" y="108"/>
                    <a:pt x="263" y="108"/>
                  </a:cubicBezTo>
                  <a:cubicBezTo>
                    <a:pt x="260" y="108"/>
                    <a:pt x="257" y="107"/>
                    <a:pt x="254" y="105"/>
                  </a:cubicBezTo>
                  <a:cubicBezTo>
                    <a:pt x="253" y="104"/>
                    <a:pt x="253" y="104"/>
                    <a:pt x="253" y="104"/>
                  </a:cubicBezTo>
                  <a:cubicBezTo>
                    <a:pt x="250" y="102"/>
                    <a:pt x="247" y="99"/>
                    <a:pt x="246" y="95"/>
                  </a:cubicBezTo>
                  <a:cubicBezTo>
                    <a:pt x="241" y="82"/>
                    <a:pt x="241" y="82"/>
                    <a:pt x="241" y="82"/>
                  </a:cubicBezTo>
                  <a:cubicBezTo>
                    <a:pt x="237" y="71"/>
                    <a:pt x="230" y="61"/>
                    <a:pt x="221" y="55"/>
                  </a:cubicBezTo>
                  <a:cubicBezTo>
                    <a:pt x="221" y="55"/>
                    <a:pt x="221" y="55"/>
                    <a:pt x="221" y="55"/>
                  </a:cubicBezTo>
                  <a:cubicBezTo>
                    <a:pt x="221" y="55"/>
                    <a:pt x="221" y="55"/>
                    <a:pt x="221" y="55"/>
                  </a:cubicBezTo>
                  <a:cubicBezTo>
                    <a:pt x="217" y="53"/>
                    <a:pt x="213" y="51"/>
                    <a:pt x="209" y="50"/>
                  </a:cubicBezTo>
                  <a:cubicBezTo>
                    <a:pt x="203" y="49"/>
                    <a:pt x="197" y="49"/>
                    <a:pt x="193" y="49"/>
                  </a:cubicBezTo>
                  <a:cubicBezTo>
                    <a:pt x="189" y="48"/>
                    <a:pt x="185" y="47"/>
                    <a:pt x="181" y="47"/>
                  </a:cubicBezTo>
                  <a:cubicBezTo>
                    <a:pt x="181" y="47"/>
                    <a:pt x="180" y="47"/>
                    <a:pt x="180" y="47"/>
                  </a:cubicBezTo>
                  <a:cubicBezTo>
                    <a:pt x="176" y="47"/>
                    <a:pt x="171" y="49"/>
                    <a:pt x="167" y="50"/>
                  </a:cubicBezTo>
                  <a:cubicBezTo>
                    <a:pt x="163" y="51"/>
                    <a:pt x="158" y="52"/>
                    <a:pt x="154" y="53"/>
                  </a:cubicBezTo>
                  <a:cubicBezTo>
                    <a:pt x="150" y="55"/>
                    <a:pt x="146" y="57"/>
                    <a:pt x="143" y="60"/>
                  </a:cubicBezTo>
                  <a:cubicBezTo>
                    <a:pt x="139" y="62"/>
                    <a:pt x="136" y="65"/>
                    <a:pt x="133" y="69"/>
                  </a:cubicBezTo>
                  <a:cubicBezTo>
                    <a:pt x="131" y="72"/>
                    <a:pt x="128" y="76"/>
                    <a:pt x="126" y="80"/>
                  </a:cubicBezTo>
                  <a:cubicBezTo>
                    <a:pt x="124" y="84"/>
                    <a:pt x="123" y="88"/>
                    <a:pt x="122" y="93"/>
                  </a:cubicBezTo>
                  <a:cubicBezTo>
                    <a:pt x="122" y="95"/>
                    <a:pt x="119" y="97"/>
                    <a:pt x="116" y="97"/>
                  </a:cubicBezTo>
                  <a:cubicBezTo>
                    <a:pt x="116" y="97"/>
                    <a:pt x="116" y="97"/>
                    <a:pt x="115" y="97"/>
                  </a:cubicBezTo>
                  <a:cubicBezTo>
                    <a:pt x="115" y="98"/>
                    <a:pt x="115" y="98"/>
                    <a:pt x="115" y="98"/>
                  </a:cubicBezTo>
                  <a:cubicBezTo>
                    <a:pt x="115" y="97"/>
                    <a:pt x="115" y="97"/>
                    <a:pt x="115" y="97"/>
                  </a:cubicBezTo>
                  <a:cubicBezTo>
                    <a:pt x="114" y="97"/>
                    <a:pt x="113" y="96"/>
                    <a:pt x="113" y="95"/>
                  </a:cubicBezTo>
                  <a:cubicBezTo>
                    <a:pt x="112" y="94"/>
                    <a:pt x="112" y="93"/>
                    <a:pt x="112" y="92"/>
                  </a:cubicBezTo>
                  <a:cubicBezTo>
                    <a:pt x="112" y="91"/>
                    <a:pt x="112" y="91"/>
                    <a:pt x="112" y="90"/>
                  </a:cubicBezTo>
                  <a:cubicBezTo>
                    <a:pt x="113" y="85"/>
                    <a:pt x="115" y="81"/>
                    <a:pt x="116" y="78"/>
                  </a:cubicBezTo>
                  <a:cubicBezTo>
                    <a:pt x="118" y="73"/>
                    <a:pt x="120" y="70"/>
                    <a:pt x="122" y="66"/>
                  </a:cubicBezTo>
                  <a:cubicBezTo>
                    <a:pt x="125" y="62"/>
                    <a:pt x="126" y="58"/>
                    <a:pt x="129" y="55"/>
                  </a:cubicBezTo>
                  <a:cubicBezTo>
                    <a:pt x="132" y="52"/>
                    <a:pt x="136" y="50"/>
                    <a:pt x="140" y="48"/>
                  </a:cubicBezTo>
                  <a:cubicBezTo>
                    <a:pt x="144" y="46"/>
                    <a:pt x="148" y="44"/>
                    <a:pt x="152" y="43"/>
                  </a:cubicBezTo>
                  <a:cubicBezTo>
                    <a:pt x="156" y="41"/>
                    <a:pt x="160" y="39"/>
                    <a:pt x="164" y="38"/>
                  </a:cubicBezTo>
                  <a:cubicBezTo>
                    <a:pt x="169" y="37"/>
                    <a:pt x="169" y="37"/>
                    <a:pt x="169" y="37"/>
                  </a:cubicBezTo>
                  <a:cubicBezTo>
                    <a:pt x="164" y="37"/>
                    <a:pt x="164" y="37"/>
                    <a:pt x="164" y="37"/>
                  </a:cubicBezTo>
                  <a:cubicBezTo>
                    <a:pt x="158" y="36"/>
                    <a:pt x="152" y="36"/>
                    <a:pt x="145" y="36"/>
                  </a:cubicBezTo>
                  <a:cubicBezTo>
                    <a:pt x="115" y="36"/>
                    <a:pt x="91" y="41"/>
                    <a:pt x="74" y="50"/>
                  </a:cubicBezTo>
                  <a:cubicBezTo>
                    <a:pt x="66" y="54"/>
                    <a:pt x="60" y="59"/>
                    <a:pt x="55" y="65"/>
                  </a:cubicBezTo>
                  <a:cubicBezTo>
                    <a:pt x="51" y="71"/>
                    <a:pt x="49" y="78"/>
                    <a:pt x="49" y="85"/>
                  </a:cubicBezTo>
                  <a:cubicBezTo>
                    <a:pt x="49" y="94"/>
                    <a:pt x="54" y="102"/>
                    <a:pt x="60" y="107"/>
                  </a:cubicBezTo>
                  <a:cubicBezTo>
                    <a:pt x="67" y="112"/>
                    <a:pt x="75" y="115"/>
                    <a:pt x="81" y="116"/>
                  </a:cubicBezTo>
                  <a:cubicBezTo>
                    <a:pt x="95" y="117"/>
                    <a:pt x="104" y="124"/>
                    <a:pt x="109" y="133"/>
                  </a:cubicBezTo>
                  <a:cubicBezTo>
                    <a:pt x="114" y="142"/>
                    <a:pt x="115" y="152"/>
                    <a:pt x="115" y="160"/>
                  </a:cubicBezTo>
                  <a:cubicBezTo>
                    <a:pt x="115" y="161"/>
                    <a:pt x="115" y="163"/>
                    <a:pt x="115" y="164"/>
                  </a:cubicBezTo>
                  <a:cubicBezTo>
                    <a:pt x="115" y="166"/>
                    <a:pt x="115" y="166"/>
                    <a:pt x="115" y="166"/>
                  </a:cubicBezTo>
                  <a:cubicBezTo>
                    <a:pt x="116" y="165"/>
                    <a:pt x="116" y="165"/>
                    <a:pt x="116" y="165"/>
                  </a:cubicBezTo>
                  <a:cubicBezTo>
                    <a:pt x="119" y="163"/>
                    <a:pt x="121" y="163"/>
                    <a:pt x="124" y="163"/>
                  </a:cubicBezTo>
                  <a:cubicBezTo>
                    <a:pt x="126" y="163"/>
                    <a:pt x="129" y="164"/>
                    <a:pt x="130" y="165"/>
                  </a:cubicBezTo>
                  <a:cubicBezTo>
                    <a:pt x="132" y="167"/>
                    <a:pt x="133" y="169"/>
                    <a:pt x="133" y="171"/>
                  </a:cubicBezTo>
                  <a:cubicBezTo>
                    <a:pt x="134" y="172"/>
                    <a:pt x="134" y="172"/>
                    <a:pt x="134" y="172"/>
                  </a:cubicBezTo>
                  <a:cubicBezTo>
                    <a:pt x="135" y="171"/>
                    <a:pt x="135" y="171"/>
                    <a:pt x="135" y="171"/>
                  </a:cubicBezTo>
                  <a:cubicBezTo>
                    <a:pt x="144" y="164"/>
                    <a:pt x="148" y="153"/>
                    <a:pt x="152" y="144"/>
                  </a:cubicBezTo>
                  <a:cubicBezTo>
                    <a:pt x="154" y="139"/>
                    <a:pt x="156" y="135"/>
                    <a:pt x="159" y="131"/>
                  </a:cubicBezTo>
                  <a:cubicBezTo>
                    <a:pt x="161" y="128"/>
                    <a:pt x="165" y="125"/>
                    <a:pt x="170" y="124"/>
                  </a:cubicBezTo>
                  <a:cubicBezTo>
                    <a:pt x="178" y="122"/>
                    <a:pt x="183" y="119"/>
                    <a:pt x="187" y="117"/>
                  </a:cubicBezTo>
                  <a:cubicBezTo>
                    <a:pt x="192" y="114"/>
                    <a:pt x="197" y="112"/>
                    <a:pt x="205" y="112"/>
                  </a:cubicBezTo>
                  <a:cubicBezTo>
                    <a:pt x="206" y="112"/>
                    <a:pt x="206" y="112"/>
                    <a:pt x="207" y="112"/>
                  </a:cubicBezTo>
                  <a:cubicBezTo>
                    <a:pt x="211" y="112"/>
                    <a:pt x="215" y="113"/>
                    <a:pt x="218" y="115"/>
                  </a:cubicBezTo>
                  <a:cubicBezTo>
                    <a:pt x="222" y="117"/>
                    <a:pt x="225" y="120"/>
                    <a:pt x="227" y="123"/>
                  </a:cubicBezTo>
                  <a:cubicBezTo>
                    <a:pt x="230" y="126"/>
                    <a:pt x="232" y="129"/>
                    <a:pt x="236" y="130"/>
                  </a:cubicBezTo>
                  <a:cubicBezTo>
                    <a:pt x="241" y="132"/>
                    <a:pt x="245" y="135"/>
                    <a:pt x="247" y="137"/>
                  </a:cubicBezTo>
                  <a:cubicBezTo>
                    <a:pt x="251" y="141"/>
                    <a:pt x="252" y="145"/>
                    <a:pt x="253" y="150"/>
                  </a:cubicBezTo>
                  <a:cubicBezTo>
                    <a:pt x="254" y="154"/>
                    <a:pt x="254" y="159"/>
                    <a:pt x="255" y="162"/>
                  </a:cubicBezTo>
                  <a:cubicBezTo>
                    <a:pt x="258" y="171"/>
                    <a:pt x="262" y="177"/>
                    <a:pt x="266" y="183"/>
                  </a:cubicBezTo>
                  <a:cubicBezTo>
                    <a:pt x="269" y="189"/>
                    <a:pt x="272" y="195"/>
                    <a:pt x="273" y="202"/>
                  </a:cubicBezTo>
                  <a:cubicBezTo>
                    <a:pt x="273" y="202"/>
                    <a:pt x="273" y="202"/>
                    <a:pt x="273" y="202"/>
                  </a:cubicBezTo>
                  <a:cubicBezTo>
                    <a:pt x="273" y="202"/>
                    <a:pt x="273" y="202"/>
                    <a:pt x="273" y="202"/>
                  </a:cubicBezTo>
                  <a:cubicBezTo>
                    <a:pt x="274" y="209"/>
                    <a:pt x="280" y="213"/>
                    <a:pt x="286" y="213"/>
                  </a:cubicBezTo>
                  <a:cubicBezTo>
                    <a:pt x="289" y="213"/>
                    <a:pt x="292" y="212"/>
                    <a:pt x="294" y="211"/>
                  </a:cubicBezTo>
                  <a:cubicBezTo>
                    <a:pt x="301" y="206"/>
                    <a:pt x="310" y="202"/>
                    <a:pt x="317" y="200"/>
                  </a:cubicBezTo>
                  <a:cubicBezTo>
                    <a:pt x="324" y="197"/>
                    <a:pt x="331" y="196"/>
                    <a:pt x="335" y="196"/>
                  </a:cubicBezTo>
                  <a:cubicBezTo>
                    <a:pt x="336" y="196"/>
                    <a:pt x="336" y="196"/>
                    <a:pt x="337" y="196"/>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8"/>
                    <a:pt x="335" y="198"/>
                  </a:cubicBezTo>
                  <a:cubicBezTo>
                    <a:pt x="334" y="199"/>
                    <a:pt x="332" y="200"/>
                    <a:pt x="330" y="201"/>
                  </a:cubicBezTo>
                  <a:cubicBezTo>
                    <a:pt x="320" y="205"/>
                    <a:pt x="312" y="212"/>
                    <a:pt x="307" y="220"/>
                  </a:cubicBezTo>
                  <a:cubicBezTo>
                    <a:pt x="302" y="229"/>
                    <a:pt x="300" y="238"/>
                    <a:pt x="300" y="248"/>
                  </a:cubicBezTo>
                  <a:cubicBezTo>
                    <a:pt x="300" y="257"/>
                    <a:pt x="302" y="267"/>
                    <a:pt x="307" y="275"/>
                  </a:cubicBezTo>
                  <a:cubicBezTo>
                    <a:pt x="308" y="275"/>
                    <a:pt x="308" y="275"/>
                    <a:pt x="308" y="275"/>
                  </a:cubicBezTo>
                  <a:cubicBezTo>
                    <a:pt x="308" y="274"/>
                    <a:pt x="308" y="274"/>
                    <a:pt x="308" y="274"/>
                  </a:cubicBezTo>
                  <a:cubicBezTo>
                    <a:pt x="308" y="274"/>
                    <a:pt x="308" y="274"/>
                    <a:pt x="308" y="274"/>
                  </a:cubicBezTo>
                  <a:cubicBezTo>
                    <a:pt x="307" y="275"/>
                    <a:pt x="307" y="275"/>
                    <a:pt x="307" y="275"/>
                  </a:cubicBezTo>
                  <a:cubicBezTo>
                    <a:pt x="313" y="284"/>
                    <a:pt x="319" y="292"/>
                    <a:pt x="324" y="302"/>
                  </a:cubicBezTo>
                  <a:cubicBezTo>
                    <a:pt x="324" y="301"/>
                    <a:pt x="324" y="301"/>
                    <a:pt x="324" y="30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100">
              <a:extLst>
                <a:ext uri="{FF2B5EF4-FFF2-40B4-BE49-F238E27FC236}">
                  <a16:creationId xmlns:a16="http://schemas.microsoft.com/office/drawing/2014/main" id="{7D013C85-3A1A-417B-A691-D918BC17C072}"/>
                </a:ext>
              </a:extLst>
            </p:cNvPr>
            <p:cNvSpPr>
              <a:spLocks/>
            </p:cNvSpPr>
            <p:nvPr/>
          </p:nvSpPr>
          <p:spPr bwMode="auto">
            <a:xfrm>
              <a:off x="6399214" y="3770313"/>
              <a:ext cx="165100" cy="38100"/>
            </a:xfrm>
            <a:custGeom>
              <a:avLst/>
              <a:gdLst>
                <a:gd name="T0" fmla="*/ 0 w 22"/>
                <a:gd name="T1" fmla="*/ 2 h 5"/>
                <a:gd name="T2" fmla="*/ 12 w 22"/>
                <a:gd name="T3" fmla="*/ 5 h 5"/>
                <a:gd name="T4" fmla="*/ 22 w 22"/>
                <a:gd name="T5" fmla="*/ 2 h 5"/>
                <a:gd name="T6" fmla="*/ 21 w 22"/>
                <a:gd name="T7" fmla="*/ 1 h 5"/>
                <a:gd name="T8" fmla="*/ 21 w 22"/>
                <a:gd name="T9" fmla="*/ 1 h 5"/>
                <a:gd name="T10" fmla="*/ 12 w 22"/>
                <a:gd name="T11" fmla="*/ 3 h 5"/>
                <a:gd name="T12" fmla="*/ 0 w 22"/>
                <a:gd name="T13" fmla="*/ 0 h 5"/>
                <a:gd name="T14" fmla="*/ 0 w 22"/>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
                  <a:moveTo>
                    <a:pt x="0" y="2"/>
                  </a:moveTo>
                  <a:cubicBezTo>
                    <a:pt x="4" y="4"/>
                    <a:pt x="9" y="5"/>
                    <a:pt x="12" y="5"/>
                  </a:cubicBezTo>
                  <a:cubicBezTo>
                    <a:pt x="18" y="5"/>
                    <a:pt x="22" y="2"/>
                    <a:pt x="22" y="2"/>
                  </a:cubicBezTo>
                  <a:cubicBezTo>
                    <a:pt x="21" y="1"/>
                    <a:pt x="21" y="1"/>
                    <a:pt x="21" y="1"/>
                  </a:cubicBezTo>
                  <a:cubicBezTo>
                    <a:pt x="21" y="1"/>
                    <a:pt x="21" y="1"/>
                    <a:pt x="21" y="1"/>
                  </a:cubicBezTo>
                  <a:cubicBezTo>
                    <a:pt x="21" y="1"/>
                    <a:pt x="18" y="3"/>
                    <a:pt x="12" y="3"/>
                  </a:cubicBezTo>
                  <a:cubicBezTo>
                    <a:pt x="9" y="3"/>
                    <a:pt x="5" y="3"/>
                    <a:pt x="0" y="0"/>
                  </a:cubicBezTo>
                  <a:cubicBezTo>
                    <a:pt x="0" y="2"/>
                    <a:pt x="0" y="2"/>
                    <a:pt x="0" y="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101">
              <a:extLst>
                <a:ext uri="{FF2B5EF4-FFF2-40B4-BE49-F238E27FC236}">
                  <a16:creationId xmlns:a16="http://schemas.microsoft.com/office/drawing/2014/main" id="{FCEC9D25-7BE7-4F3F-BEDB-143310B8A0ED}"/>
                </a:ext>
              </a:extLst>
            </p:cNvPr>
            <p:cNvSpPr>
              <a:spLocks/>
            </p:cNvSpPr>
            <p:nvPr/>
          </p:nvSpPr>
          <p:spPr bwMode="auto">
            <a:xfrm>
              <a:off x="6813551" y="3197225"/>
              <a:ext cx="1244600" cy="1320800"/>
            </a:xfrm>
            <a:custGeom>
              <a:avLst/>
              <a:gdLst>
                <a:gd name="T0" fmla="*/ 122 w 165"/>
                <a:gd name="T1" fmla="*/ 28 h 175"/>
                <a:gd name="T2" fmla="*/ 55 w 165"/>
                <a:gd name="T3" fmla="*/ 4 h 175"/>
                <a:gd name="T4" fmla="*/ 9 w 165"/>
                <a:gd name="T5" fmla="*/ 41 h 175"/>
                <a:gd name="T6" fmla="*/ 64 w 165"/>
                <a:gd name="T7" fmla="*/ 98 h 175"/>
                <a:gd name="T8" fmla="*/ 59 w 165"/>
                <a:gd name="T9" fmla="*/ 149 h 175"/>
                <a:gd name="T10" fmla="*/ 120 w 165"/>
                <a:gd name="T11" fmla="*/ 167 h 175"/>
                <a:gd name="T12" fmla="*/ 159 w 165"/>
                <a:gd name="T13" fmla="*/ 104 h 175"/>
                <a:gd name="T14" fmla="*/ 122 w 165"/>
                <a:gd name="T15" fmla="*/ 28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75">
                  <a:moveTo>
                    <a:pt x="122" y="28"/>
                  </a:moveTo>
                  <a:cubicBezTo>
                    <a:pt x="98" y="18"/>
                    <a:pt x="84" y="0"/>
                    <a:pt x="55" y="4"/>
                  </a:cubicBezTo>
                  <a:cubicBezTo>
                    <a:pt x="33" y="6"/>
                    <a:pt x="14" y="19"/>
                    <a:pt x="9" y="41"/>
                  </a:cubicBezTo>
                  <a:cubicBezTo>
                    <a:pt x="0" y="78"/>
                    <a:pt x="32" y="95"/>
                    <a:pt x="64" y="98"/>
                  </a:cubicBezTo>
                  <a:cubicBezTo>
                    <a:pt x="41" y="110"/>
                    <a:pt x="49" y="132"/>
                    <a:pt x="59" y="149"/>
                  </a:cubicBezTo>
                  <a:cubicBezTo>
                    <a:pt x="70" y="170"/>
                    <a:pt x="99" y="175"/>
                    <a:pt x="120" y="167"/>
                  </a:cubicBezTo>
                  <a:cubicBezTo>
                    <a:pt x="144" y="157"/>
                    <a:pt x="154" y="127"/>
                    <a:pt x="159" y="104"/>
                  </a:cubicBezTo>
                  <a:cubicBezTo>
                    <a:pt x="165" y="68"/>
                    <a:pt x="158" y="42"/>
                    <a:pt x="122" y="28"/>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102">
              <a:extLst>
                <a:ext uri="{FF2B5EF4-FFF2-40B4-BE49-F238E27FC236}">
                  <a16:creationId xmlns:a16="http://schemas.microsoft.com/office/drawing/2014/main" id="{2232BE3F-F728-4F55-B422-A8A31B5F6D1B}"/>
                </a:ext>
              </a:extLst>
            </p:cNvPr>
            <p:cNvSpPr>
              <a:spLocks noEditPoints="1"/>
            </p:cNvSpPr>
            <p:nvPr/>
          </p:nvSpPr>
          <p:spPr bwMode="auto">
            <a:xfrm>
              <a:off x="6813551" y="3197225"/>
              <a:ext cx="1244600" cy="1320800"/>
            </a:xfrm>
            <a:custGeom>
              <a:avLst/>
              <a:gdLst>
                <a:gd name="T0" fmla="*/ 122 w 165"/>
                <a:gd name="T1" fmla="*/ 28 h 175"/>
                <a:gd name="T2" fmla="*/ 55 w 165"/>
                <a:gd name="T3" fmla="*/ 4 h 175"/>
                <a:gd name="T4" fmla="*/ 9 w 165"/>
                <a:gd name="T5" fmla="*/ 41 h 175"/>
                <a:gd name="T6" fmla="*/ 64 w 165"/>
                <a:gd name="T7" fmla="*/ 98 h 175"/>
                <a:gd name="T8" fmla="*/ 59 w 165"/>
                <a:gd name="T9" fmla="*/ 149 h 175"/>
                <a:gd name="T10" fmla="*/ 120 w 165"/>
                <a:gd name="T11" fmla="*/ 167 h 175"/>
                <a:gd name="T12" fmla="*/ 159 w 165"/>
                <a:gd name="T13" fmla="*/ 104 h 175"/>
                <a:gd name="T14" fmla="*/ 122 w 165"/>
                <a:gd name="T15" fmla="*/ 28 h 175"/>
                <a:gd name="T16" fmla="*/ 115 w 165"/>
                <a:gd name="T17" fmla="*/ 148 h 175"/>
                <a:gd name="T18" fmla="*/ 105 w 165"/>
                <a:gd name="T19" fmla="*/ 128 h 175"/>
                <a:gd name="T20" fmla="*/ 97 w 165"/>
                <a:gd name="T21" fmla="*/ 154 h 175"/>
                <a:gd name="T22" fmla="*/ 90 w 165"/>
                <a:gd name="T23" fmla="*/ 127 h 175"/>
                <a:gd name="T24" fmla="*/ 69 w 165"/>
                <a:gd name="T25" fmla="*/ 136 h 175"/>
                <a:gd name="T26" fmla="*/ 89 w 165"/>
                <a:gd name="T27" fmla="*/ 115 h 175"/>
                <a:gd name="T28" fmla="*/ 79 w 165"/>
                <a:gd name="T29" fmla="*/ 117 h 175"/>
                <a:gd name="T30" fmla="*/ 71 w 165"/>
                <a:gd name="T31" fmla="*/ 112 h 175"/>
                <a:gd name="T32" fmla="*/ 98 w 165"/>
                <a:gd name="T33" fmla="*/ 103 h 175"/>
                <a:gd name="T34" fmla="*/ 80 w 165"/>
                <a:gd name="T35" fmla="*/ 93 h 175"/>
                <a:gd name="T36" fmla="*/ 95 w 165"/>
                <a:gd name="T37" fmla="*/ 79 h 175"/>
                <a:gd name="T38" fmla="*/ 81 w 165"/>
                <a:gd name="T39" fmla="*/ 82 h 175"/>
                <a:gd name="T40" fmla="*/ 64 w 165"/>
                <a:gd name="T41" fmla="*/ 83 h 175"/>
                <a:gd name="T42" fmla="*/ 74 w 165"/>
                <a:gd name="T43" fmla="*/ 66 h 175"/>
                <a:gd name="T44" fmla="*/ 29 w 165"/>
                <a:gd name="T45" fmla="*/ 71 h 175"/>
                <a:gd name="T46" fmla="*/ 35 w 165"/>
                <a:gd name="T47" fmla="*/ 62 h 175"/>
                <a:gd name="T48" fmla="*/ 57 w 165"/>
                <a:gd name="T49" fmla="*/ 58 h 175"/>
                <a:gd name="T50" fmla="*/ 30 w 165"/>
                <a:gd name="T51" fmla="*/ 58 h 175"/>
                <a:gd name="T52" fmla="*/ 23 w 165"/>
                <a:gd name="T53" fmla="*/ 54 h 175"/>
                <a:gd name="T54" fmla="*/ 43 w 165"/>
                <a:gd name="T55" fmla="*/ 43 h 175"/>
                <a:gd name="T56" fmla="*/ 51 w 165"/>
                <a:gd name="T57" fmla="*/ 43 h 175"/>
                <a:gd name="T58" fmla="*/ 38 w 165"/>
                <a:gd name="T59" fmla="*/ 25 h 175"/>
                <a:gd name="T60" fmla="*/ 66 w 165"/>
                <a:gd name="T61" fmla="*/ 35 h 175"/>
                <a:gd name="T62" fmla="*/ 76 w 165"/>
                <a:gd name="T63" fmla="*/ 21 h 175"/>
                <a:gd name="T64" fmla="*/ 85 w 165"/>
                <a:gd name="T65" fmla="*/ 43 h 175"/>
                <a:gd name="T66" fmla="*/ 98 w 165"/>
                <a:gd name="T67" fmla="*/ 35 h 175"/>
                <a:gd name="T68" fmla="*/ 93 w 165"/>
                <a:gd name="T69" fmla="*/ 59 h 175"/>
                <a:gd name="T70" fmla="*/ 115 w 165"/>
                <a:gd name="T71" fmla="*/ 41 h 175"/>
                <a:gd name="T72" fmla="*/ 107 w 165"/>
                <a:gd name="T73" fmla="*/ 68 h 175"/>
                <a:gd name="T74" fmla="*/ 129 w 165"/>
                <a:gd name="T75" fmla="*/ 54 h 175"/>
                <a:gd name="T76" fmla="*/ 145 w 165"/>
                <a:gd name="T77" fmla="*/ 67 h 175"/>
                <a:gd name="T78" fmla="*/ 109 w 165"/>
                <a:gd name="T79" fmla="*/ 86 h 175"/>
                <a:gd name="T80" fmla="*/ 119 w 165"/>
                <a:gd name="T81" fmla="*/ 85 h 175"/>
                <a:gd name="T82" fmla="*/ 141 w 165"/>
                <a:gd name="T83" fmla="*/ 87 h 175"/>
                <a:gd name="T84" fmla="*/ 140 w 165"/>
                <a:gd name="T85" fmla="*/ 109 h 175"/>
                <a:gd name="T86" fmla="*/ 113 w 165"/>
                <a:gd name="T87" fmla="*/ 104 h 175"/>
                <a:gd name="T88" fmla="*/ 137 w 165"/>
                <a:gd name="T89" fmla="*/ 118 h 175"/>
                <a:gd name="T90" fmla="*/ 117 w 165"/>
                <a:gd name="T91" fmla="*/ 124 h 175"/>
                <a:gd name="T92" fmla="*/ 128 w 165"/>
                <a:gd name="T93" fmla="*/ 136 h 175"/>
                <a:gd name="T94" fmla="*/ 115 w 165"/>
                <a:gd name="T95" fmla="*/ 14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5" h="175">
                  <a:moveTo>
                    <a:pt x="122" y="28"/>
                  </a:moveTo>
                  <a:cubicBezTo>
                    <a:pt x="98" y="18"/>
                    <a:pt x="84" y="0"/>
                    <a:pt x="55" y="4"/>
                  </a:cubicBezTo>
                  <a:cubicBezTo>
                    <a:pt x="33" y="6"/>
                    <a:pt x="14" y="19"/>
                    <a:pt x="9" y="41"/>
                  </a:cubicBezTo>
                  <a:cubicBezTo>
                    <a:pt x="0" y="78"/>
                    <a:pt x="32" y="95"/>
                    <a:pt x="64" y="98"/>
                  </a:cubicBezTo>
                  <a:cubicBezTo>
                    <a:pt x="41" y="110"/>
                    <a:pt x="49" y="132"/>
                    <a:pt x="59" y="149"/>
                  </a:cubicBezTo>
                  <a:cubicBezTo>
                    <a:pt x="70" y="170"/>
                    <a:pt x="99" y="175"/>
                    <a:pt x="120" y="167"/>
                  </a:cubicBezTo>
                  <a:cubicBezTo>
                    <a:pt x="144" y="157"/>
                    <a:pt x="154" y="127"/>
                    <a:pt x="159" y="104"/>
                  </a:cubicBezTo>
                  <a:cubicBezTo>
                    <a:pt x="165" y="68"/>
                    <a:pt x="158" y="42"/>
                    <a:pt x="122" y="28"/>
                  </a:cubicBezTo>
                  <a:moveTo>
                    <a:pt x="115" y="148"/>
                  </a:moveTo>
                  <a:cubicBezTo>
                    <a:pt x="113" y="141"/>
                    <a:pt x="110" y="134"/>
                    <a:pt x="105" y="128"/>
                  </a:cubicBezTo>
                  <a:cubicBezTo>
                    <a:pt x="107" y="138"/>
                    <a:pt x="117" y="159"/>
                    <a:pt x="97" y="154"/>
                  </a:cubicBezTo>
                  <a:cubicBezTo>
                    <a:pt x="79" y="150"/>
                    <a:pt x="84" y="138"/>
                    <a:pt x="90" y="127"/>
                  </a:cubicBezTo>
                  <a:cubicBezTo>
                    <a:pt x="84" y="131"/>
                    <a:pt x="75" y="159"/>
                    <a:pt x="69" y="136"/>
                  </a:cubicBezTo>
                  <a:cubicBezTo>
                    <a:pt x="66" y="121"/>
                    <a:pt x="80" y="119"/>
                    <a:pt x="89" y="115"/>
                  </a:cubicBezTo>
                  <a:cubicBezTo>
                    <a:pt x="86" y="115"/>
                    <a:pt x="82" y="116"/>
                    <a:pt x="79" y="117"/>
                  </a:cubicBezTo>
                  <a:cubicBezTo>
                    <a:pt x="71" y="119"/>
                    <a:pt x="64" y="121"/>
                    <a:pt x="71" y="112"/>
                  </a:cubicBezTo>
                  <a:cubicBezTo>
                    <a:pt x="78" y="100"/>
                    <a:pt x="87" y="98"/>
                    <a:pt x="98" y="103"/>
                  </a:cubicBezTo>
                  <a:cubicBezTo>
                    <a:pt x="95" y="98"/>
                    <a:pt x="81" y="95"/>
                    <a:pt x="80" y="93"/>
                  </a:cubicBezTo>
                  <a:cubicBezTo>
                    <a:pt x="76" y="85"/>
                    <a:pt x="91" y="81"/>
                    <a:pt x="95" y="79"/>
                  </a:cubicBezTo>
                  <a:cubicBezTo>
                    <a:pt x="90" y="78"/>
                    <a:pt x="85" y="80"/>
                    <a:pt x="81" y="82"/>
                  </a:cubicBezTo>
                  <a:cubicBezTo>
                    <a:pt x="75" y="84"/>
                    <a:pt x="70" y="86"/>
                    <a:pt x="64" y="83"/>
                  </a:cubicBezTo>
                  <a:cubicBezTo>
                    <a:pt x="50" y="76"/>
                    <a:pt x="68" y="71"/>
                    <a:pt x="74" y="66"/>
                  </a:cubicBezTo>
                  <a:cubicBezTo>
                    <a:pt x="61" y="68"/>
                    <a:pt x="40" y="88"/>
                    <a:pt x="29" y="71"/>
                  </a:cubicBezTo>
                  <a:cubicBezTo>
                    <a:pt x="24" y="63"/>
                    <a:pt x="27" y="64"/>
                    <a:pt x="35" y="62"/>
                  </a:cubicBezTo>
                  <a:cubicBezTo>
                    <a:pt x="42" y="60"/>
                    <a:pt x="50" y="60"/>
                    <a:pt x="57" y="58"/>
                  </a:cubicBezTo>
                  <a:cubicBezTo>
                    <a:pt x="48" y="56"/>
                    <a:pt x="39" y="57"/>
                    <a:pt x="30" y="58"/>
                  </a:cubicBezTo>
                  <a:cubicBezTo>
                    <a:pt x="25" y="58"/>
                    <a:pt x="21" y="62"/>
                    <a:pt x="23" y="54"/>
                  </a:cubicBezTo>
                  <a:cubicBezTo>
                    <a:pt x="25" y="43"/>
                    <a:pt x="35" y="43"/>
                    <a:pt x="43" y="43"/>
                  </a:cubicBezTo>
                  <a:cubicBezTo>
                    <a:pt x="46" y="43"/>
                    <a:pt x="49" y="43"/>
                    <a:pt x="51" y="43"/>
                  </a:cubicBezTo>
                  <a:cubicBezTo>
                    <a:pt x="44" y="40"/>
                    <a:pt x="20" y="34"/>
                    <a:pt x="38" y="25"/>
                  </a:cubicBezTo>
                  <a:cubicBezTo>
                    <a:pt x="52" y="18"/>
                    <a:pt x="58" y="28"/>
                    <a:pt x="66" y="35"/>
                  </a:cubicBezTo>
                  <a:cubicBezTo>
                    <a:pt x="64" y="25"/>
                    <a:pt x="59" y="11"/>
                    <a:pt x="76" y="21"/>
                  </a:cubicBezTo>
                  <a:cubicBezTo>
                    <a:pt x="85" y="26"/>
                    <a:pt x="83" y="33"/>
                    <a:pt x="85" y="43"/>
                  </a:cubicBezTo>
                  <a:cubicBezTo>
                    <a:pt x="88" y="36"/>
                    <a:pt x="91" y="21"/>
                    <a:pt x="98" y="35"/>
                  </a:cubicBezTo>
                  <a:cubicBezTo>
                    <a:pt x="103" y="44"/>
                    <a:pt x="94" y="50"/>
                    <a:pt x="93" y="59"/>
                  </a:cubicBezTo>
                  <a:cubicBezTo>
                    <a:pt x="98" y="53"/>
                    <a:pt x="105" y="38"/>
                    <a:pt x="115" y="41"/>
                  </a:cubicBezTo>
                  <a:cubicBezTo>
                    <a:pt x="133" y="46"/>
                    <a:pt x="111" y="61"/>
                    <a:pt x="107" y="68"/>
                  </a:cubicBezTo>
                  <a:cubicBezTo>
                    <a:pt x="111" y="66"/>
                    <a:pt x="123" y="53"/>
                    <a:pt x="129" y="54"/>
                  </a:cubicBezTo>
                  <a:cubicBezTo>
                    <a:pt x="133" y="54"/>
                    <a:pt x="143" y="63"/>
                    <a:pt x="145" y="67"/>
                  </a:cubicBezTo>
                  <a:cubicBezTo>
                    <a:pt x="152" y="83"/>
                    <a:pt x="119" y="82"/>
                    <a:pt x="109" y="86"/>
                  </a:cubicBezTo>
                  <a:cubicBezTo>
                    <a:pt x="111" y="86"/>
                    <a:pt x="115" y="86"/>
                    <a:pt x="119" y="85"/>
                  </a:cubicBezTo>
                  <a:cubicBezTo>
                    <a:pt x="128" y="84"/>
                    <a:pt x="138" y="83"/>
                    <a:pt x="141" y="87"/>
                  </a:cubicBezTo>
                  <a:cubicBezTo>
                    <a:pt x="144" y="90"/>
                    <a:pt x="138" y="108"/>
                    <a:pt x="140" y="109"/>
                  </a:cubicBezTo>
                  <a:cubicBezTo>
                    <a:pt x="133" y="105"/>
                    <a:pt x="121" y="102"/>
                    <a:pt x="113" y="104"/>
                  </a:cubicBezTo>
                  <a:cubicBezTo>
                    <a:pt x="121" y="107"/>
                    <a:pt x="136" y="108"/>
                    <a:pt x="137" y="118"/>
                  </a:cubicBezTo>
                  <a:cubicBezTo>
                    <a:pt x="141" y="140"/>
                    <a:pt x="126" y="126"/>
                    <a:pt x="117" y="124"/>
                  </a:cubicBezTo>
                  <a:cubicBezTo>
                    <a:pt x="120" y="127"/>
                    <a:pt x="127" y="132"/>
                    <a:pt x="128" y="136"/>
                  </a:cubicBezTo>
                  <a:cubicBezTo>
                    <a:pt x="130" y="142"/>
                    <a:pt x="116" y="150"/>
                    <a:pt x="115" y="148"/>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105">
              <a:extLst>
                <a:ext uri="{FF2B5EF4-FFF2-40B4-BE49-F238E27FC236}">
                  <a16:creationId xmlns:a16="http://schemas.microsoft.com/office/drawing/2014/main" id="{4EE1A270-220C-4B5A-A7CA-B25F2EF1FAEE}"/>
                </a:ext>
              </a:extLst>
            </p:cNvPr>
            <p:cNvSpPr>
              <a:spLocks/>
            </p:cNvSpPr>
            <p:nvPr/>
          </p:nvSpPr>
          <p:spPr bwMode="auto">
            <a:xfrm>
              <a:off x="6865939" y="3211513"/>
              <a:ext cx="1169988" cy="1276350"/>
            </a:xfrm>
            <a:custGeom>
              <a:avLst/>
              <a:gdLst>
                <a:gd name="T0" fmla="*/ 115 w 155"/>
                <a:gd name="T1" fmla="*/ 26 h 169"/>
                <a:gd name="T2" fmla="*/ 115 w 155"/>
                <a:gd name="T3" fmla="*/ 25 h 169"/>
                <a:gd name="T4" fmla="*/ 86 w 155"/>
                <a:gd name="T5" fmla="*/ 10 h 169"/>
                <a:gd name="T6" fmla="*/ 55 w 155"/>
                <a:gd name="T7" fmla="*/ 0 h 169"/>
                <a:gd name="T8" fmla="*/ 48 w 155"/>
                <a:gd name="T9" fmla="*/ 1 h 169"/>
                <a:gd name="T10" fmla="*/ 18 w 155"/>
                <a:gd name="T11" fmla="*/ 13 h 169"/>
                <a:gd name="T12" fmla="*/ 1 w 155"/>
                <a:gd name="T13" fmla="*/ 39 h 169"/>
                <a:gd name="T14" fmla="*/ 0 w 155"/>
                <a:gd name="T15" fmla="*/ 51 h 169"/>
                <a:gd name="T16" fmla="*/ 18 w 155"/>
                <a:gd name="T17" fmla="*/ 84 h 169"/>
                <a:gd name="T18" fmla="*/ 57 w 155"/>
                <a:gd name="T19" fmla="*/ 97 h 169"/>
                <a:gd name="T20" fmla="*/ 57 w 155"/>
                <a:gd name="T21" fmla="*/ 96 h 169"/>
                <a:gd name="T22" fmla="*/ 57 w 155"/>
                <a:gd name="T23" fmla="*/ 96 h 169"/>
                <a:gd name="T24" fmla="*/ 45 w 155"/>
                <a:gd name="T25" fmla="*/ 106 h 169"/>
                <a:gd name="T26" fmla="*/ 41 w 155"/>
                <a:gd name="T27" fmla="*/ 118 h 169"/>
                <a:gd name="T28" fmla="*/ 51 w 155"/>
                <a:gd name="T29" fmla="*/ 148 h 169"/>
                <a:gd name="T30" fmla="*/ 68 w 155"/>
                <a:gd name="T31" fmla="*/ 164 h 169"/>
                <a:gd name="T32" fmla="*/ 93 w 155"/>
                <a:gd name="T33" fmla="*/ 169 h 169"/>
                <a:gd name="T34" fmla="*/ 113 w 155"/>
                <a:gd name="T35" fmla="*/ 165 h 169"/>
                <a:gd name="T36" fmla="*/ 140 w 155"/>
                <a:gd name="T37" fmla="*/ 139 h 169"/>
                <a:gd name="T38" fmla="*/ 152 w 155"/>
                <a:gd name="T39" fmla="*/ 102 h 169"/>
                <a:gd name="T40" fmla="*/ 155 w 155"/>
                <a:gd name="T41" fmla="*/ 81 h 169"/>
                <a:gd name="T42" fmla="*/ 146 w 155"/>
                <a:gd name="T43" fmla="*/ 48 h 169"/>
                <a:gd name="T44" fmla="*/ 115 w 155"/>
                <a:gd name="T45" fmla="*/ 25 h 169"/>
                <a:gd name="T46" fmla="*/ 115 w 155"/>
                <a:gd name="T47" fmla="*/ 26 h 169"/>
                <a:gd name="T48" fmla="*/ 115 w 155"/>
                <a:gd name="T49" fmla="*/ 26 h 169"/>
                <a:gd name="T50" fmla="*/ 145 w 155"/>
                <a:gd name="T51" fmla="*/ 49 h 169"/>
                <a:gd name="T52" fmla="*/ 153 w 155"/>
                <a:gd name="T53" fmla="*/ 81 h 169"/>
                <a:gd name="T54" fmla="*/ 151 w 155"/>
                <a:gd name="T55" fmla="*/ 101 h 169"/>
                <a:gd name="T56" fmla="*/ 139 w 155"/>
                <a:gd name="T57" fmla="*/ 138 h 169"/>
                <a:gd name="T58" fmla="*/ 112 w 155"/>
                <a:gd name="T59" fmla="*/ 164 h 169"/>
                <a:gd name="T60" fmla="*/ 93 w 155"/>
                <a:gd name="T61" fmla="*/ 168 h 169"/>
                <a:gd name="T62" fmla="*/ 69 w 155"/>
                <a:gd name="T63" fmla="*/ 163 h 169"/>
                <a:gd name="T64" fmla="*/ 52 w 155"/>
                <a:gd name="T65" fmla="*/ 147 h 169"/>
                <a:gd name="T66" fmla="*/ 43 w 155"/>
                <a:gd name="T67" fmla="*/ 118 h 169"/>
                <a:gd name="T68" fmla="*/ 46 w 155"/>
                <a:gd name="T69" fmla="*/ 107 h 169"/>
                <a:gd name="T70" fmla="*/ 57 w 155"/>
                <a:gd name="T71" fmla="*/ 97 h 169"/>
                <a:gd name="T72" fmla="*/ 59 w 155"/>
                <a:gd name="T73" fmla="*/ 96 h 169"/>
                <a:gd name="T74" fmla="*/ 57 w 155"/>
                <a:gd name="T75" fmla="*/ 96 h 169"/>
                <a:gd name="T76" fmla="*/ 18 w 155"/>
                <a:gd name="T77" fmla="*/ 83 h 169"/>
                <a:gd name="T78" fmla="*/ 1 w 155"/>
                <a:gd name="T79" fmla="*/ 51 h 169"/>
                <a:gd name="T80" fmla="*/ 2 w 155"/>
                <a:gd name="T81" fmla="*/ 39 h 169"/>
                <a:gd name="T82" fmla="*/ 19 w 155"/>
                <a:gd name="T83" fmla="*/ 14 h 169"/>
                <a:gd name="T84" fmla="*/ 48 w 155"/>
                <a:gd name="T85" fmla="*/ 2 h 169"/>
                <a:gd name="T86" fmla="*/ 55 w 155"/>
                <a:gd name="T87" fmla="*/ 2 h 169"/>
                <a:gd name="T88" fmla="*/ 86 w 155"/>
                <a:gd name="T89" fmla="*/ 11 h 169"/>
                <a:gd name="T90" fmla="*/ 115 w 155"/>
                <a:gd name="T91" fmla="*/ 2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5" h="169">
                  <a:moveTo>
                    <a:pt x="115" y="26"/>
                  </a:moveTo>
                  <a:cubicBezTo>
                    <a:pt x="115" y="25"/>
                    <a:pt x="115" y="25"/>
                    <a:pt x="115" y="25"/>
                  </a:cubicBezTo>
                  <a:cubicBezTo>
                    <a:pt x="104" y="21"/>
                    <a:pt x="95" y="15"/>
                    <a:pt x="86" y="10"/>
                  </a:cubicBezTo>
                  <a:cubicBezTo>
                    <a:pt x="77" y="4"/>
                    <a:pt x="67" y="0"/>
                    <a:pt x="55" y="0"/>
                  </a:cubicBezTo>
                  <a:cubicBezTo>
                    <a:pt x="53" y="0"/>
                    <a:pt x="50" y="1"/>
                    <a:pt x="48" y="1"/>
                  </a:cubicBezTo>
                  <a:cubicBezTo>
                    <a:pt x="37" y="2"/>
                    <a:pt x="27" y="6"/>
                    <a:pt x="18" y="13"/>
                  </a:cubicBezTo>
                  <a:cubicBezTo>
                    <a:pt x="10" y="19"/>
                    <a:pt x="4" y="28"/>
                    <a:pt x="1" y="39"/>
                  </a:cubicBezTo>
                  <a:cubicBezTo>
                    <a:pt x="0" y="43"/>
                    <a:pt x="0" y="48"/>
                    <a:pt x="0" y="51"/>
                  </a:cubicBezTo>
                  <a:cubicBezTo>
                    <a:pt x="0" y="66"/>
                    <a:pt x="7" y="77"/>
                    <a:pt x="18" y="84"/>
                  </a:cubicBezTo>
                  <a:cubicBezTo>
                    <a:pt x="28" y="92"/>
                    <a:pt x="43" y="96"/>
                    <a:pt x="57" y="97"/>
                  </a:cubicBezTo>
                  <a:cubicBezTo>
                    <a:pt x="57" y="96"/>
                    <a:pt x="57" y="96"/>
                    <a:pt x="57" y="96"/>
                  </a:cubicBezTo>
                  <a:cubicBezTo>
                    <a:pt x="57" y="96"/>
                    <a:pt x="57" y="96"/>
                    <a:pt x="57" y="96"/>
                  </a:cubicBezTo>
                  <a:cubicBezTo>
                    <a:pt x="51" y="99"/>
                    <a:pt x="47" y="102"/>
                    <a:pt x="45" y="106"/>
                  </a:cubicBezTo>
                  <a:cubicBezTo>
                    <a:pt x="42" y="110"/>
                    <a:pt x="41" y="114"/>
                    <a:pt x="41" y="118"/>
                  </a:cubicBezTo>
                  <a:cubicBezTo>
                    <a:pt x="41" y="128"/>
                    <a:pt x="46" y="138"/>
                    <a:pt x="51" y="148"/>
                  </a:cubicBezTo>
                  <a:cubicBezTo>
                    <a:pt x="55" y="155"/>
                    <a:pt x="61" y="160"/>
                    <a:pt x="68" y="164"/>
                  </a:cubicBezTo>
                  <a:cubicBezTo>
                    <a:pt x="76" y="167"/>
                    <a:pt x="84" y="169"/>
                    <a:pt x="93" y="169"/>
                  </a:cubicBezTo>
                  <a:cubicBezTo>
                    <a:pt x="100" y="169"/>
                    <a:pt x="107" y="168"/>
                    <a:pt x="113" y="165"/>
                  </a:cubicBezTo>
                  <a:cubicBezTo>
                    <a:pt x="125" y="160"/>
                    <a:pt x="134" y="150"/>
                    <a:pt x="140" y="139"/>
                  </a:cubicBezTo>
                  <a:cubicBezTo>
                    <a:pt x="147" y="127"/>
                    <a:pt x="150" y="114"/>
                    <a:pt x="152" y="102"/>
                  </a:cubicBezTo>
                  <a:cubicBezTo>
                    <a:pt x="154" y="94"/>
                    <a:pt x="155" y="87"/>
                    <a:pt x="155" y="81"/>
                  </a:cubicBezTo>
                  <a:cubicBezTo>
                    <a:pt x="155" y="68"/>
                    <a:pt x="152" y="57"/>
                    <a:pt x="146" y="48"/>
                  </a:cubicBezTo>
                  <a:cubicBezTo>
                    <a:pt x="139" y="39"/>
                    <a:pt x="130" y="31"/>
                    <a:pt x="115" y="25"/>
                  </a:cubicBezTo>
                  <a:cubicBezTo>
                    <a:pt x="115" y="26"/>
                    <a:pt x="115" y="26"/>
                    <a:pt x="115" y="26"/>
                  </a:cubicBezTo>
                  <a:cubicBezTo>
                    <a:pt x="115" y="26"/>
                    <a:pt x="115" y="26"/>
                    <a:pt x="115" y="26"/>
                  </a:cubicBezTo>
                  <a:cubicBezTo>
                    <a:pt x="129" y="32"/>
                    <a:pt x="139" y="40"/>
                    <a:pt x="145" y="49"/>
                  </a:cubicBezTo>
                  <a:cubicBezTo>
                    <a:pt x="151" y="58"/>
                    <a:pt x="153" y="68"/>
                    <a:pt x="153" y="81"/>
                  </a:cubicBezTo>
                  <a:cubicBezTo>
                    <a:pt x="153" y="87"/>
                    <a:pt x="153" y="94"/>
                    <a:pt x="151" y="101"/>
                  </a:cubicBezTo>
                  <a:cubicBezTo>
                    <a:pt x="149" y="113"/>
                    <a:pt x="145" y="127"/>
                    <a:pt x="139" y="138"/>
                  </a:cubicBezTo>
                  <a:cubicBezTo>
                    <a:pt x="133" y="150"/>
                    <a:pt x="124" y="159"/>
                    <a:pt x="112" y="164"/>
                  </a:cubicBezTo>
                  <a:cubicBezTo>
                    <a:pt x="106" y="167"/>
                    <a:pt x="99" y="168"/>
                    <a:pt x="93" y="168"/>
                  </a:cubicBezTo>
                  <a:cubicBezTo>
                    <a:pt x="84" y="168"/>
                    <a:pt x="76" y="166"/>
                    <a:pt x="69" y="163"/>
                  </a:cubicBezTo>
                  <a:cubicBezTo>
                    <a:pt x="62" y="159"/>
                    <a:pt x="56" y="154"/>
                    <a:pt x="52" y="147"/>
                  </a:cubicBezTo>
                  <a:cubicBezTo>
                    <a:pt x="47" y="138"/>
                    <a:pt x="43" y="128"/>
                    <a:pt x="43" y="118"/>
                  </a:cubicBezTo>
                  <a:cubicBezTo>
                    <a:pt x="43" y="114"/>
                    <a:pt x="44" y="110"/>
                    <a:pt x="46" y="107"/>
                  </a:cubicBezTo>
                  <a:cubicBezTo>
                    <a:pt x="48" y="103"/>
                    <a:pt x="52" y="100"/>
                    <a:pt x="57" y="97"/>
                  </a:cubicBezTo>
                  <a:cubicBezTo>
                    <a:pt x="59" y="96"/>
                    <a:pt x="59" y="96"/>
                    <a:pt x="59" y="96"/>
                  </a:cubicBezTo>
                  <a:cubicBezTo>
                    <a:pt x="57" y="96"/>
                    <a:pt x="57" y="96"/>
                    <a:pt x="57" y="96"/>
                  </a:cubicBezTo>
                  <a:cubicBezTo>
                    <a:pt x="43" y="94"/>
                    <a:pt x="29" y="90"/>
                    <a:pt x="18" y="83"/>
                  </a:cubicBezTo>
                  <a:cubicBezTo>
                    <a:pt x="8" y="76"/>
                    <a:pt x="1" y="65"/>
                    <a:pt x="1" y="51"/>
                  </a:cubicBezTo>
                  <a:cubicBezTo>
                    <a:pt x="1" y="48"/>
                    <a:pt x="1" y="44"/>
                    <a:pt x="2" y="39"/>
                  </a:cubicBezTo>
                  <a:cubicBezTo>
                    <a:pt x="5" y="28"/>
                    <a:pt x="11" y="20"/>
                    <a:pt x="19" y="14"/>
                  </a:cubicBezTo>
                  <a:cubicBezTo>
                    <a:pt x="27" y="7"/>
                    <a:pt x="37" y="3"/>
                    <a:pt x="48" y="2"/>
                  </a:cubicBezTo>
                  <a:cubicBezTo>
                    <a:pt x="51" y="2"/>
                    <a:pt x="53" y="2"/>
                    <a:pt x="55" y="2"/>
                  </a:cubicBezTo>
                  <a:cubicBezTo>
                    <a:pt x="67" y="2"/>
                    <a:pt x="76" y="6"/>
                    <a:pt x="86" y="11"/>
                  </a:cubicBezTo>
                  <a:cubicBezTo>
                    <a:pt x="95" y="16"/>
                    <a:pt x="104" y="22"/>
                    <a:pt x="115" y="2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106">
              <a:extLst>
                <a:ext uri="{FF2B5EF4-FFF2-40B4-BE49-F238E27FC236}">
                  <a16:creationId xmlns:a16="http://schemas.microsoft.com/office/drawing/2014/main" id="{7CCAF513-3FDD-462A-A5DC-E042F84BED5C}"/>
                </a:ext>
              </a:extLst>
            </p:cNvPr>
            <p:cNvSpPr>
              <a:spLocks/>
            </p:cNvSpPr>
            <p:nvPr/>
          </p:nvSpPr>
          <p:spPr bwMode="auto">
            <a:xfrm>
              <a:off x="5448301" y="3273425"/>
              <a:ext cx="142875" cy="104775"/>
            </a:xfrm>
            <a:custGeom>
              <a:avLst/>
              <a:gdLst>
                <a:gd name="T0" fmla="*/ 18 w 19"/>
                <a:gd name="T1" fmla="*/ 9 h 14"/>
                <a:gd name="T2" fmla="*/ 8 w 19"/>
                <a:gd name="T3" fmla="*/ 13 h 14"/>
                <a:gd name="T4" fmla="*/ 1 w 19"/>
                <a:gd name="T5" fmla="*/ 5 h 14"/>
                <a:gd name="T6" fmla="*/ 11 w 19"/>
                <a:gd name="T7" fmla="*/ 1 h 14"/>
                <a:gd name="T8" fmla="*/ 18 w 19"/>
                <a:gd name="T9" fmla="*/ 9 h 14"/>
              </a:gdLst>
              <a:ahLst/>
              <a:cxnLst>
                <a:cxn ang="0">
                  <a:pos x="T0" y="T1"/>
                </a:cxn>
                <a:cxn ang="0">
                  <a:pos x="T2" y="T3"/>
                </a:cxn>
                <a:cxn ang="0">
                  <a:pos x="T4" y="T5"/>
                </a:cxn>
                <a:cxn ang="0">
                  <a:pos x="T6" y="T7"/>
                </a:cxn>
                <a:cxn ang="0">
                  <a:pos x="T8" y="T9"/>
                </a:cxn>
              </a:cxnLst>
              <a:rect l="0" t="0" r="r" b="b"/>
              <a:pathLst>
                <a:path w="19" h="14">
                  <a:moveTo>
                    <a:pt x="18" y="9"/>
                  </a:moveTo>
                  <a:cubicBezTo>
                    <a:pt x="17" y="12"/>
                    <a:pt x="13" y="14"/>
                    <a:pt x="8" y="13"/>
                  </a:cubicBezTo>
                  <a:cubicBezTo>
                    <a:pt x="3" y="12"/>
                    <a:pt x="0" y="8"/>
                    <a:pt x="1" y="5"/>
                  </a:cubicBezTo>
                  <a:cubicBezTo>
                    <a:pt x="2" y="2"/>
                    <a:pt x="6" y="0"/>
                    <a:pt x="11" y="1"/>
                  </a:cubicBezTo>
                  <a:cubicBezTo>
                    <a:pt x="16" y="2"/>
                    <a:pt x="19" y="6"/>
                    <a:pt x="18" y="9"/>
                  </a:cubicBezTo>
                  <a:close/>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107">
              <a:extLst>
                <a:ext uri="{FF2B5EF4-FFF2-40B4-BE49-F238E27FC236}">
                  <a16:creationId xmlns:a16="http://schemas.microsoft.com/office/drawing/2014/main" id="{255EDA8F-8CD7-41EB-AE10-C04C2513FE93}"/>
                </a:ext>
              </a:extLst>
            </p:cNvPr>
            <p:cNvSpPr>
              <a:spLocks/>
            </p:cNvSpPr>
            <p:nvPr/>
          </p:nvSpPr>
          <p:spPr bwMode="auto">
            <a:xfrm>
              <a:off x="5448301" y="3273425"/>
              <a:ext cx="142875" cy="104775"/>
            </a:xfrm>
            <a:custGeom>
              <a:avLst/>
              <a:gdLst>
                <a:gd name="T0" fmla="*/ 18 w 19"/>
                <a:gd name="T1" fmla="*/ 9 h 14"/>
                <a:gd name="T2" fmla="*/ 17 w 19"/>
                <a:gd name="T3" fmla="*/ 9 h 14"/>
                <a:gd name="T4" fmla="*/ 15 w 19"/>
                <a:gd name="T5" fmla="*/ 12 h 14"/>
                <a:gd name="T6" fmla="*/ 11 w 19"/>
                <a:gd name="T7" fmla="*/ 13 h 14"/>
                <a:gd name="T8" fmla="*/ 8 w 19"/>
                <a:gd name="T9" fmla="*/ 12 h 14"/>
                <a:gd name="T10" fmla="*/ 3 w 19"/>
                <a:gd name="T11" fmla="*/ 10 h 14"/>
                <a:gd name="T12" fmla="*/ 1 w 19"/>
                <a:gd name="T13" fmla="*/ 6 h 14"/>
                <a:gd name="T14" fmla="*/ 2 w 19"/>
                <a:gd name="T15" fmla="*/ 5 h 14"/>
                <a:gd name="T16" fmla="*/ 4 w 19"/>
                <a:gd name="T17" fmla="*/ 3 h 14"/>
                <a:gd name="T18" fmla="*/ 8 w 19"/>
                <a:gd name="T19" fmla="*/ 2 h 14"/>
                <a:gd name="T20" fmla="*/ 11 w 19"/>
                <a:gd name="T21" fmla="*/ 2 h 14"/>
                <a:gd name="T22" fmla="*/ 16 w 19"/>
                <a:gd name="T23" fmla="*/ 4 h 14"/>
                <a:gd name="T24" fmla="*/ 18 w 19"/>
                <a:gd name="T25" fmla="*/ 8 h 14"/>
                <a:gd name="T26" fmla="*/ 17 w 19"/>
                <a:gd name="T27" fmla="*/ 9 h 14"/>
                <a:gd name="T28" fmla="*/ 18 w 19"/>
                <a:gd name="T29" fmla="*/ 9 h 14"/>
                <a:gd name="T30" fmla="*/ 19 w 19"/>
                <a:gd name="T31" fmla="*/ 9 h 14"/>
                <a:gd name="T32" fmla="*/ 19 w 19"/>
                <a:gd name="T33" fmla="*/ 8 h 14"/>
                <a:gd name="T34" fmla="*/ 17 w 19"/>
                <a:gd name="T35" fmla="*/ 3 h 14"/>
                <a:gd name="T36" fmla="*/ 11 w 19"/>
                <a:gd name="T37" fmla="*/ 1 h 14"/>
                <a:gd name="T38" fmla="*/ 8 w 19"/>
                <a:gd name="T39" fmla="*/ 0 h 14"/>
                <a:gd name="T40" fmla="*/ 3 w 19"/>
                <a:gd name="T41" fmla="*/ 1 h 14"/>
                <a:gd name="T42" fmla="*/ 0 w 19"/>
                <a:gd name="T43" fmla="*/ 5 h 14"/>
                <a:gd name="T44" fmla="*/ 0 w 19"/>
                <a:gd name="T45" fmla="*/ 6 h 14"/>
                <a:gd name="T46" fmla="*/ 2 w 19"/>
                <a:gd name="T47" fmla="*/ 11 h 14"/>
                <a:gd name="T48" fmla="*/ 8 w 19"/>
                <a:gd name="T49" fmla="*/ 14 h 14"/>
                <a:gd name="T50" fmla="*/ 11 w 19"/>
                <a:gd name="T51" fmla="*/ 14 h 14"/>
                <a:gd name="T52" fmla="*/ 16 w 19"/>
                <a:gd name="T53" fmla="*/ 13 h 14"/>
                <a:gd name="T54" fmla="*/ 19 w 19"/>
                <a:gd name="T55" fmla="*/ 9 h 14"/>
                <a:gd name="T56" fmla="*/ 18 w 19"/>
                <a:gd name="T5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 h="14">
                  <a:moveTo>
                    <a:pt x="18" y="9"/>
                  </a:moveTo>
                  <a:cubicBezTo>
                    <a:pt x="17" y="9"/>
                    <a:pt x="17" y="9"/>
                    <a:pt x="17" y="9"/>
                  </a:cubicBezTo>
                  <a:cubicBezTo>
                    <a:pt x="17" y="10"/>
                    <a:pt x="16" y="11"/>
                    <a:pt x="15" y="12"/>
                  </a:cubicBezTo>
                  <a:cubicBezTo>
                    <a:pt x="14" y="12"/>
                    <a:pt x="13" y="13"/>
                    <a:pt x="11" y="13"/>
                  </a:cubicBezTo>
                  <a:cubicBezTo>
                    <a:pt x="10" y="13"/>
                    <a:pt x="9" y="13"/>
                    <a:pt x="8" y="12"/>
                  </a:cubicBezTo>
                  <a:cubicBezTo>
                    <a:pt x="6" y="12"/>
                    <a:pt x="5" y="11"/>
                    <a:pt x="3" y="10"/>
                  </a:cubicBezTo>
                  <a:cubicBezTo>
                    <a:pt x="2" y="9"/>
                    <a:pt x="1" y="7"/>
                    <a:pt x="1" y="6"/>
                  </a:cubicBezTo>
                  <a:cubicBezTo>
                    <a:pt x="1" y="6"/>
                    <a:pt x="2" y="6"/>
                    <a:pt x="2" y="5"/>
                  </a:cubicBezTo>
                  <a:cubicBezTo>
                    <a:pt x="2" y="4"/>
                    <a:pt x="3" y="3"/>
                    <a:pt x="4" y="3"/>
                  </a:cubicBezTo>
                  <a:cubicBezTo>
                    <a:pt x="5" y="2"/>
                    <a:pt x="6" y="2"/>
                    <a:pt x="8" y="2"/>
                  </a:cubicBezTo>
                  <a:cubicBezTo>
                    <a:pt x="9" y="2"/>
                    <a:pt x="10" y="2"/>
                    <a:pt x="11" y="2"/>
                  </a:cubicBezTo>
                  <a:cubicBezTo>
                    <a:pt x="13" y="2"/>
                    <a:pt x="14" y="3"/>
                    <a:pt x="16" y="4"/>
                  </a:cubicBezTo>
                  <a:cubicBezTo>
                    <a:pt x="17" y="6"/>
                    <a:pt x="18" y="7"/>
                    <a:pt x="18" y="8"/>
                  </a:cubicBezTo>
                  <a:cubicBezTo>
                    <a:pt x="18" y="8"/>
                    <a:pt x="17" y="9"/>
                    <a:pt x="17" y="9"/>
                  </a:cubicBezTo>
                  <a:cubicBezTo>
                    <a:pt x="18" y="9"/>
                    <a:pt x="18" y="9"/>
                    <a:pt x="18" y="9"/>
                  </a:cubicBezTo>
                  <a:cubicBezTo>
                    <a:pt x="19" y="9"/>
                    <a:pt x="19" y="9"/>
                    <a:pt x="19" y="9"/>
                  </a:cubicBezTo>
                  <a:cubicBezTo>
                    <a:pt x="19" y="9"/>
                    <a:pt x="19" y="9"/>
                    <a:pt x="19" y="8"/>
                  </a:cubicBezTo>
                  <a:cubicBezTo>
                    <a:pt x="19" y="6"/>
                    <a:pt x="18" y="5"/>
                    <a:pt x="17" y="3"/>
                  </a:cubicBezTo>
                  <a:cubicBezTo>
                    <a:pt x="15" y="2"/>
                    <a:pt x="13" y="1"/>
                    <a:pt x="11" y="1"/>
                  </a:cubicBezTo>
                  <a:cubicBezTo>
                    <a:pt x="10" y="0"/>
                    <a:pt x="9" y="0"/>
                    <a:pt x="8" y="0"/>
                  </a:cubicBezTo>
                  <a:cubicBezTo>
                    <a:pt x="6" y="0"/>
                    <a:pt x="4" y="1"/>
                    <a:pt x="3" y="1"/>
                  </a:cubicBezTo>
                  <a:cubicBezTo>
                    <a:pt x="2" y="2"/>
                    <a:pt x="1" y="3"/>
                    <a:pt x="0" y="5"/>
                  </a:cubicBezTo>
                  <a:cubicBezTo>
                    <a:pt x="0" y="5"/>
                    <a:pt x="0" y="6"/>
                    <a:pt x="0" y="6"/>
                  </a:cubicBezTo>
                  <a:cubicBezTo>
                    <a:pt x="0" y="8"/>
                    <a:pt x="1" y="10"/>
                    <a:pt x="2" y="11"/>
                  </a:cubicBezTo>
                  <a:cubicBezTo>
                    <a:pt x="4" y="12"/>
                    <a:pt x="6" y="13"/>
                    <a:pt x="8" y="14"/>
                  </a:cubicBezTo>
                  <a:cubicBezTo>
                    <a:pt x="9" y="14"/>
                    <a:pt x="10" y="14"/>
                    <a:pt x="11" y="14"/>
                  </a:cubicBezTo>
                  <a:cubicBezTo>
                    <a:pt x="13" y="14"/>
                    <a:pt x="15" y="14"/>
                    <a:pt x="16" y="13"/>
                  </a:cubicBezTo>
                  <a:cubicBezTo>
                    <a:pt x="17" y="12"/>
                    <a:pt x="18" y="11"/>
                    <a:pt x="19" y="9"/>
                  </a:cubicBezTo>
                  <a:lnTo>
                    <a:pt x="18" y="9"/>
                  </a:ln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108">
              <a:extLst>
                <a:ext uri="{FF2B5EF4-FFF2-40B4-BE49-F238E27FC236}">
                  <a16:creationId xmlns:a16="http://schemas.microsoft.com/office/drawing/2014/main" id="{F58CAF57-7F5F-4406-A7EE-D338FB67D503}"/>
                </a:ext>
              </a:extLst>
            </p:cNvPr>
            <p:cNvSpPr>
              <a:spLocks/>
            </p:cNvSpPr>
            <p:nvPr/>
          </p:nvSpPr>
          <p:spPr bwMode="auto">
            <a:xfrm>
              <a:off x="5802314" y="3060700"/>
              <a:ext cx="142875" cy="114300"/>
            </a:xfrm>
            <a:custGeom>
              <a:avLst/>
              <a:gdLst>
                <a:gd name="T0" fmla="*/ 18 w 19"/>
                <a:gd name="T1" fmla="*/ 5 h 15"/>
                <a:gd name="T2" fmla="*/ 11 w 19"/>
                <a:gd name="T3" fmla="*/ 13 h 15"/>
                <a:gd name="T4" fmla="*/ 1 w 19"/>
                <a:gd name="T5" fmla="*/ 10 h 15"/>
                <a:gd name="T6" fmla="*/ 7 w 19"/>
                <a:gd name="T7" fmla="*/ 2 h 15"/>
                <a:gd name="T8" fmla="*/ 18 w 19"/>
                <a:gd name="T9" fmla="*/ 5 h 15"/>
              </a:gdLst>
              <a:ahLst/>
              <a:cxnLst>
                <a:cxn ang="0">
                  <a:pos x="T0" y="T1"/>
                </a:cxn>
                <a:cxn ang="0">
                  <a:pos x="T2" y="T3"/>
                </a:cxn>
                <a:cxn ang="0">
                  <a:pos x="T4" y="T5"/>
                </a:cxn>
                <a:cxn ang="0">
                  <a:pos x="T6" y="T7"/>
                </a:cxn>
                <a:cxn ang="0">
                  <a:pos x="T8" y="T9"/>
                </a:cxn>
              </a:cxnLst>
              <a:rect l="0" t="0" r="r" b="b"/>
              <a:pathLst>
                <a:path w="19" h="15">
                  <a:moveTo>
                    <a:pt x="18" y="5"/>
                  </a:moveTo>
                  <a:cubicBezTo>
                    <a:pt x="19" y="8"/>
                    <a:pt x="16" y="12"/>
                    <a:pt x="11" y="13"/>
                  </a:cubicBezTo>
                  <a:cubicBezTo>
                    <a:pt x="7" y="15"/>
                    <a:pt x="2" y="14"/>
                    <a:pt x="1" y="10"/>
                  </a:cubicBezTo>
                  <a:cubicBezTo>
                    <a:pt x="0" y="7"/>
                    <a:pt x="3" y="3"/>
                    <a:pt x="7" y="2"/>
                  </a:cubicBezTo>
                  <a:cubicBezTo>
                    <a:pt x="12" y="0"/>
                    <a:pt x="16" y="1"/>
                    <a:pt x="18" y="5"/>
                  </a:cubicBezTo>
                  <a:close/>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109">
              <a:extLst>
                <a:ext uri="{FF2B5EF4-FFF2-40B4-BE49-F238E27FC236}">
                  <a16:creationId xmlns:a16="http://schemas.microsoft.com/office/drawing/2014/main" id="{BB243925-370D-40C4-A38D-BE339F4FDBA1}"/>
                </a:ext>
              </a:extLst>
            </p:cNvPr>
            <p:cNvSpPr>
              <a:spLocks/>
            </p:cNvSpPr>
            <p:nvPr/>
          </p:nvSpPr>
          <p:spPr bwMode="auto">
            <a:xfrm>
              <a:off x="5802314" y="3060700"/>
              <a:ext cx="136525" cy="114300"/>
            </a:xfrm>
            <a:custGeom>
              <a:avLst/>
              <a:gdLst>
                <a:gd name="T0" fmla="*/ 18 w 18"/>
                <a:gd name="T1" fmla="*/ 5 h 15"/>
                <a:gd name="T2" fmla="*/ 17 w 18"/>
                <a:gd name="T3" fmla="*/ 5 h 15"/>
                <a:gd name="T4" fmla="*/ 17 w 18"/>
                <a:gd name="T5" fmla="*/ 6 h 15"/>
                <a:gd name="T6" fmla="*/ 16 w 18"/>
                <a:gd name="T7" fmla="*/ 10 h 15"/>
                <a:gd name="T8" fmla="*/ 11 w 18"/>
                <a:gd name="T9" fmla="*/ 13 h 15"/>
                <a:gd name="T10" fmla="*/ 7 w 18"/>
                <a:gd name="T11" fmla="*/ 13 h 15"/>
                <a:gd name="T12" fmla="*/ 4 w 18"/>
                <a:gd name="T13" fmla="*/ 12 h 15"/>
                <a:gd name="T14" fmla="*/ 2 w 18"/>
                <a:gd name="T15" fmla="*/ 10 h 15"/>
                <a:gd name="T16" fmla="*/ 1 w 18"/>
                <a:gd name="T17" fmla="*/ 9 h 15"/>
                <a:gd name="T18" fmla="*/ 3 w 18"/>
                <a:gd name="T19" fmla="*/ 5 h 15"/>
                <a:gd name="T20" fmla="*/ 7 w 18"/>
                <a:gd name="T21" fmla="*/ 2 h 15"/>
                <a:gd name="T22" fmla="*/ 11 w 18"/>
                <a:gd name="T23" fmla="*/ 2 h 15"/>
                <a:gd name="T24" fmla="*/ 15 w 18"/>
                <a:gd name="T25" fmla="*/ 3 h 15"/>
                <a:gd name="T26" fmla="*/ 17 w 18"/>
                <a:gd name="T27" fmla="*/ 5 h 15"/>
                <a:gd name="T28" fmla="*/ 18 w 18"/>
                <a:gd name="T29" fmla="*/ 5 h 15"/>
                <a:gd name="T30" fmla="*/ 18 w 18"/>
                <a:gd name="T31" fmla="*/ 4 h 15"/>
                <a:gd name="T32" fmla="*/ 16 w 18"/>
                <a:gd name="T33" fmla="*/ 1 h 15"/>
                <a:gd name="T34" fmla="*/ 11 w 18"/>
                <a:gd name="T35" fmla="*/ 0 h 15"/>
                <a:gd name="T36" fmla="*/ 7 w 18"/>
                <a:gd name="T37" fmla="*/ 1 h 15"/>
                <a:gd name="T38" fmla="*/ 2 w 18"/>
                <a:gd name="T39" fmla="*/ 4 h 15"/>
                <a:gd name="T40" fmla="*/ 0 w 18"/>
                <a:gd name="T41" fmla="*/ 9 h 15"/>
                <a:gd name="T42" fmla="*/ 0 w 18"/>
                <a:gd name="T43" fmla="*/ 11 h 15"/>
                <a:gd name="T44" fmla="*/ 3 w 18"/>
                <a:gd name="T45" fmla="*/ 14 h 15"/>
                <a:gd name="T46" fmla="*/ 7 w 18"/>
                <a:gd name="T47" fmla="*/ 15 h 15"/>
                <a:gd name="T48" fmla="*/ 12 w 18"/>
                <a:gd name="T49" fmla="*/ 14 h 15"/>
                <a:gd name="T50" fmla="*/ 17 w 18"/>
                <a:gd name="T51" fmla="*/ 11 h 15"/>
                <a:gd name="T52" fmla="*/ 18 w 18"/>
                <a:gd name="T53" fmla="*/ 6 h 15"/>
                <a:gd name="T54" fmla="*/ 18 w 18"/>
                <a:gd name="T55" fmla="*/ 4 h 15"/>
                <a:gd name="T56" fmla="*/ 18 w 18"/>
                <a:gd name="T57"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 h="15">
                  <a:moveTo>
                    <a:pt x="18" y="5"/>
                  </a:moveTo>
                  <a:cubicBezTo>
                    <a:pt x="17" y="5"/>
                    <a:pt x="17" y="5"/>
                    <a:pt x="17" y="5"/>
                  </a:cubicBezTo>
                  <a:cubicBezTo>
                    <a:pt x="17" y="5"/>
                    <a:pt x="17" y="6"/>
                    <a:pt x="17" y="6"/>
                  </a:cubicBezTo>
                  <a:cubicBezTo>
                    <a:pt x="17" y="7"/>
                    <a:pt x="17" y="9"/>
                    <a:pt x="16" y="10"/>
                  </a:cubicBezTo>
                  <a:cubicBezTo>
                    <a:pt x="14" y="11"/>
                    <a:pt x="13" y="12"/>
                    <a:pt x="11" y="13"/>
                  </a:cubicBezTo>
                  <a:cubicBezTo>
                    <a:pt x="10" y="13"/>
                    <a:pt x="9" y="13"/>
                    <a:pt x="7" y="13"/>
                  </a:cubicBezTo>
                  <a:cubicBezTo>
                    <a:pt x="6" y="13"/>
                    <a:pt x="5" y="13"/>
                    <a:pt x="4" y="12"/>
                  </a:cubicBezTo>
                  <a:cubicBezTo>
                    <a:pt x="3" y="12"/>
                    <a:pt x="2" y="11"/>
                    <a:pt x="2" y="10"/>
                  </a:cubicBezTo>
                  <a:cubicBezTo>
                    <a:pt x="1" y="10"/>
                    <a:pt x="1" y="9"/>
                    <a:pt x="1" y="9"/>
                  </a:cubicBezTo>
                  <a:cubicBezTo>
                    <a:pt x="1" y="8"/>
                    <a:pt x="2" y="6"/>
                    <a:pt x="3" y="5"/>
                  </a:cubicBezTo>
                  <a:cubicBezTo>
                    <a:pt x="4" y="4"/>
                    <a:pt x="6" y="3"/>
                    <a:pt x="7" y="2"/>
                  </a:cubicBezTo>
                  <a:cubicBezTo>
                    <a:pt x="9" y="2"/>
                    <a:pt x="10" y="2"/>
                    <a:pt x="11" y="2"/>
                  </a:cubicBezTo>
                  <a:cubicBezTo>
                    <a:pt x="13" y="2"/>
                    <a:pt x="14" y="2"/>
                    <a:pt x="15" y="3"/>
                  </a:cubicBezTo>
                  <a:cubicBezTo>
                    <a:pt x="16" y="3"/>
                    <a:pt x="17" y="4"/>
                    <a:pt x="17" y="5"/>
                  </a:cubicBezTo>
                  <a:cubicBezTo>
                    <a:pt x="18" y="5"/>
                    <a:pt x="18" y="5"/>
                    <a:pt x="18" y="5"/>
                  </a:cubicBezTo>
                  <a:cubicBezTo>
                    <a:pt x="18" y="4"/>
                    <a:pt x="18" y="4"/>
                    <a:pt x="18" y="4"/>
                  </a:cubicBezTo>
                  <a:cubicBezTo>
                    <a:pt x="18" y="3"/>
                    <a:pt x="17" y="2"/>
                    <a:pt x="16" y="1"/>
                  </a:cubicBezTo>
                  <a:cubicBezTo>
                    <a:pt x="14" y="1"/>
                    <a:pt x="13" y="0"/>
                    <a:pt x="11" y="0"/>
                  </a:cubicBezTo>
                  <a:cubicBezTo>
                    <a:pt x="10" y="0"/>
                    <a:pt x="8" y="1"/>
                    <a:pt x="7" y="1"/>
                  </a:cubicBezTo>
                  <a:cubicBezTo>
                    <a:pt x="5" y="2"/>
                    <a:pt x="3" y="3"/>
                    <a:pt x="2" y="4"/>
                  </a:cubicBezTo>
                  <a:cubicBezTo>
                    <a:pt x="1" y="6"/>
                    <a:pt x="0" y="7"/>
                    <a:pt x="0" y="9"/>
                  </a:cubicBezTo>
                  <a:cubicBezTo>
                    <a:pt x="0" y="9"/>
                    <a:pt x="0" y="10"/>
                    <a:pt x="0" y="11"/>
                  </a:cubicBezTo>
                  <a:cubicBezTo>
                    <a:pt x="1" y="12"/>
                    <a:pt x="2" y="13"/>
                    <a:pt x="3" y="14"/>
                  </a:cubicBezTo>
                  <a:cubicBezTo>
                    <a:pt x="4" y="14"/>
                    <a:pt x="6" y="15"/>
                    <a:pt x="7" y="15"/>
                  </a:cubicBezTo>
                  <a:cubicBezTo>
                    <a:pt x="9" y="15"/>
                    <a:pt x="10" y="14"/>
                    <a:pt x="12" y="14"/>
                  </a:cubicBezTo>
                  <a:cubicBezTo>
                    <a:pt x="14" y="13"/>
                    <a:pt x="15" y="12"/>
                    <a:pt x="17" y="11"/>
                  </a:cubicBezTo>
                  <a:cubicBezTo>
                    <a:pt x="18" y="9"/>
                    <a:pt x="18" y="8"/>
                    <a:pt x="18" y="6"/>
                  </a:cubicBezTo>
                  <a:cubicBezTo>
                    <a:pt x="18" y="5"/>
                    <a:pt x="18" y="5"/>
                    <a:pt x="18" y="4"/>
                  </a:cubicBezTo>
                  <a:lnTo>
                    <a:pt x="18" y="5"/>
                  </a:ln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18" name="Picture 110">
              <a:extLst>
                <a:ext uri="{FF2B5EF4-FFF2-40B4-BE49-F238E27FC236}">
                  <a16:creationId xmlns:a16="http://schemas.microsoft.com/office/drawing/2014/main" id="{43BEDFB9-D51E-4E6B-A4B9-7EF6E62708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4676" y="2298700"/>
              <a:ext cx="369888"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 name="Picture 112">
              <a:extLst>
                <a:ext uri="{FF2B5EF4-FFF2-40B4-BE49-F238E27FC236}">
                  <a16:creationId xmlns:a16="http://schemas.microsoft.com/office/drawing/2014/main" id="{456CF7C4-DF58-45CF-BE81-93F40BA159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7226" y="2405063"/>
              <a:ext cx="203200"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 name="Freeform 128">
              <a:extLst>
                <a:ext uri="{FF2B5EF4-FFF2-40B4-BE49-F238E27FC236}">
                  <a16:creationId xmlns:a16="http://schemas.microsoft.com/office/drawing/2014/main" id="{0E22472C-05B0-4EBC-9855-B376CCB9CF4E}"/>
                </a:ext>
              </a:extLst>
            </p:cNvPr>
            <p:cNvSpPr>
              <a:spLocks/>
            </p:cNvSpPr>
            <p:nvPr/>
          </p:nvSpPr>
          <p:spPr bwMode="auto">
            <a:xfrm>
              <a:off x="6043614" y="2720975"/>
              <a:ext cx="430213" cy="144463"/>
            </a:xfrm>
            <a:custGeom>
              <a:avLst/>
              <a:gdLst>
                <a:gd name="T0" fmla="*/ 0 w 57"/>
                <a:gd name="T1" fmla="*/ 1 h 19"/>
                <a:gd name="T2" fmla="*/ 56 w 57"/>
                <a:gd name="T3" fmla="*/ 19 h 19"/>
                <a:gd name="T4" fmla="*/ 57 w 57"/>
                <a:gd name="T5" fmla="*/ 18 h 19"/>
                <a:gd name="T6" fmla="*/ 0 w 57"/>
                <a:gd name="T7" fmla="*/ 0 h 19"/>
                <a:gd name="T8" fmla="*/ 0 w 57"/>
                <a:gd name="T9" fmla="*/ 1 h 19"/>
              </a:gdLst>
              <a:ahLst/>
              <a:cxnLst>
                <a:cxn ang="0">
                  <a:pos x="T0" y="T1"/>
                </a:cxn>
                <a:cxn ang="0">
                  <a:pos x="T2" y="T3"/>
                </a:cxn>
                <a:cxn ang="0">
                  <a:pos x="T4" y="T5"/>
                </a:cxn>
                <a:cxn ang="0">
                  <a:pos x="T6" y="T7"/>
                </a:cxn>
                <a:cxn ang="0">
                  <a:pos x="T8" y="T9"/>
                </a:cxn>
              </a:cxnLst>
              <a:rect l="0" t="0" r="r" b="b"/>
              <a:pathLst>
                <a:path w="57" h="19">
                  <a:moveTo>
                    <a:pt x="0" y="1"/>
                  </a:moveTo>
                  <a:cubicBezTo>
                    <a:pt x="28" y="3"/>
                    <a:pt x="44" y="11"/>
                    <a:pt x="56" y="19"/>
                  </a:cubicBezTo>
                  <a:cubicBezTo>
                    <a:pt x="57" y="18"/>
                    <a:pt x="57" y="18"/>
                    <a:pt x="57" y="18"/>
                  </a:cubicBezTo>
                  <a:cubicBezTo>
                    <a:pt x="45" y="10"/>
                    <a:pt x="29" y="2"/>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95">
              <a:extLst>
                <a:ext uri="{FF2B5EF4-FFF2-40B4-BE49-F238E27FC236}">
                  <a16:creationId xmlns:a16="http://schemas.microsoft.com/office/drawing/2014/main" id="{0AF5BF3A-1FF9-4159-8CA1-15586916B3D0}"/>
                </a:ext>
              </a:extLst>
            </p:cNvPr>
            <p:cNvSpPr>
              <a:spLocks/>
            </p:cNvSpPr>
            <p:nvPr/>
          </p:nvSpPr>
          <p:spPr bwMode="auto">
            <a:xfrm>
              <a:off x="6640514" y="4533900"/>
              <a:ext cx="2593975" cy="0"/>
            </a:xfrm>
            <a:custGeom>
              <a:avLst/>
              <a:gdLst>
                <a:gd name="T0" fmla="*/ 1634 w 1634"/>
                <a:gd name="T1" fmla="*/ 0 w 1634"/>
                <a:gd name="T2" fmla="*/ 0 w 1634"/>
                <a:gd name="T3" fmla="*/ 1634 w 1634"/>
              </a:gdLst>
              <a:ahLst/>
              <a:cxnLst>
                <a:cxn ang="0">
                  <a:pos x="T0" y="0"/>
                </a:cxn>
                <a:cxn ang="0">
                  <a:pos x="T1" y="0"/>
                </a:cxn>
                <a:cxn ang="0">
                  <a:pos x="T2" y="0"/>
                </a:cxn>
                <a:cxn ang="0">
                  <a:pos x="T3" y="0"/>
                </a:cxn>
              </a:cxnLst>
              <a:rect l="0" t="0" r="r" b="b"/>
              <a:pathLst>
                <a:path w="1634">
                  <a:moveTo>
                    <a:pt x="1634" y="0"/>
                  </a:moveTo>
                  <a:lnTo>
                    <a:pt x="0" y="0"/>
                  </a:lnTo>
                  <a:lnTo>
                    <a:pt x="0" y="0"/>
                  </a:lnTo>
                  <a:lnTo>
                    <a:pt x="16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49" name="Graphic 148" descr="Thumbs up sign">
            <a:extLst>
              <a:ext uri="{FF2B5EF4-FFF2-40B4-BE49-F238E27FC236}">
                <a16:creationId xmlns:a16="http://schemas.microsoft.com/office/drawing/2014/main" id="{B2E6F968-737B-46DB-B1CD-7E33247E00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1135131" y="3770618"/>
            <a:ext cx="1350849" cy="1350849"/>
          </a:xfrm>
          <a:prstGeom prst="rect">
            <a:avLst/>
          </a:prstGeom>
        </p:spPr>
      </p:pic>
      <p:sp>
        <p:nvSpPr>
          <p:cNvPr id="138" name="Freeform: Shape 137">
            <a:extLst>
              <a:ext uri="{FF2B5EF4-FFF2-40B4-BE49-F238E27FC236}">
                <a16:creationId xmlns:a16="http://schemas.microsoft.com/office/drawing/2014/main" id="{100BEF80-37CF-4EDA-8171-B3CC4E511491}"/>
              </a:ext>
            </a:extLst>
          </p:cNvPr>
          <p:cNvSpPr/>
          <p:nvPr/>
        </p:nvSpPr>
        <p:spPr>
          <a:xfrm rot="6727565">
            <a:off x="2201562" y="3650796"/>
            <a:ext cx="445120" cy="1800855"/>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 name="connsiteX0" fmla="*/ 447051 w 447050"/>
              <a:gd name="connsiteY0" fmla="*/ 1317845 h 1317845"/>
              <a:gd name="connsiteX1" fmla="*/ 275793 w 447050"/>
              <a:gd name="connsiteY1" fmla="*/ 644243 h 1317845"/>
              <a:gd name="connsiteX2" fmla="*/ 44860 w 447050"/>
              <a:gd name="connsiteY2" fmla="*/ 0 h 1317845"/>
              <a:gd name="connsiteX0" fmla="*/ 776157 w 776156"/>
              <a:gd name="connsiteY0" fmla="*/ 1748704 h 1748704"/>
              <a:gd name="connsiteX1" fmla="*/ 604899 w 776156"/>
              <a:gd name="connsiteY1" fmla="*/ 1075102 h 1748704"/>
              <a:gd name="connsiteX2" fmla="*/ 27142 w 776156"/>
              <a:gd name="connsiteY2" fmla="*/ -1 h 1748704"/>
              <a:gd name="connsiteX0" fmla="*/ 822395 w 822394"/>
              <a:gd name="connsiteY0" fmla="*/ 1748706 h 1748706"/>
              <a:gd name="connsiteX1" fmla="*/ 651137 w 822394"/>
              <a:gd name="connsiteY1" fmla="*/ 1075104 h 1748706"/>
              <a:gd name="connsiteX2" fmla="*/ 73380 w 822394"/>
              <a:gd name="connsiteY2" fmla="*/ 1 h 1748706"/>
              <a:gd name="connsiteX0" fmla="*/ 797307 w 797306"/>
              <a:gd name="connsiteY0" fmla="*/ 1742312 h 1742312"/>
              <a:gd name="connsiteX1" fmla="*/ 626049 w 797306"/>
              <a:gd name="connsiteY1" fmla="*/ 1068710 h 1742312"/>
              <a:gd name="connsiteX2" fmla="*/ 75092 w 797306"/>
              <a:gd name="connsiteY2" fmla="*/ 0 h 1742312"/>
              <a:gd name="connsiteX0" fmla="*/ 802991 w 802990"/>
              <a:gd name="connsiteY0" fmla="*/ 1742312 h 1742312"/>
              <a:gd name="connsiteX1" fmla="*/ 563332 w 802990"/>
              <a:gd name="connsiteY1" fmla="*/ 850064 h 1742312"/>
              <a:gd name="connsiteX2" fmla="*/ 80776 w 802990"/>
              <a:gd name="connsiteY2" fmla="*/ 0 h 1742312"/>
              <a:gd name="connsiteX0" fmla="*/ 1472373 w 1472372"/>
              <a:gd name="connsiteY0" fmla="*/ 2092973 h 2092973"/>
              <a:gd name="connsiteX1" fmla="*/ 573468 w 1472372"/>
              <a:gd name="connsiteY1" fmla="*/ 850064 h 2092973"/>
              <a:gd name="connsiteX2" fmla="*/ 90912 w 1472372"/>
              <a:gd name="connsiteY2" fmla="*/ 0 h 2092973"/>
              <a:gd name="connsiteX0" fmla="*/ 1455379 w 1455378"/>
              <a:gd name="connsiteY0" fmla="*/ 2092973 h 2092973"/>
              <a:gd name="connsiteX1" fmla="*/ 743250 w 1455378"/>
              <a:gd name="connsiteY1" fmla="*/ 1192163 h 2092973"/>
              <a:gd name="connsiteX2" fmla="*/ 73918 w 1455378"/>
              <a:gd name="connsiteY2" fmla="*/ 0 h 2092973"/>
              <a:gd name="connsiteX0" fmla="*/ 1461198 w 1461197"/>
              <a:gd name="connsiteY0" fmla="*/ 2092973 h 2092973"/>
              <a:gd name="connsiteX1" fmla="*/ 676407 w 1461197"/>
              <a:gd name="connsiteY1" fmla="*/ 1183759 h 2092973"/>
              <a:gd name="connsiteX2" fmla="*/ 79737 w 1461197"/>
              <a:gd name="connsiteY2" fmla="*/ 0 h 2092973"/>
              <a:gd name="connsiteX0" fmla="*/ 1451463 w 1451462"/>
              <a:gd name="connsiteY0" fmla="*/ 2092973 h 2092973"/>
              <a:gd name="connsiteX1" fmla="*/ 666672 w 1451462"/>
              <a:gd name="connsiteY1" fmla="*/ 1183759 h 2092973"/>
              <a:gd name="connsiteX2" fmla="*/ 70002 w 1451462"/>
              <a:gd name="connsiteY2" fmla="*/ 0 h 2092973"/>
              <a:gd name="connsiteX0" fmla="*/ 718486 w 718485"/>
              <a:gd name="connsiteY0" fmla="*/ 2554652 h 2554651"/>
              <a:gd name="connsiteX1" fmla="*/ 667562 w 718485"/>
              <a:gd name="connsiteY1" fmla="*/ 1183759 h 2554651"/>
              <a:gd name="connsiteX2" fmla="*/ 70892 w 718485"/>
              <a:gd name="connsiteY2" fmla="*/ 0 h 2554651"/>
              <a:gd name="connsiteX0" fmla="*/ 718486 w 915979"/>
              <a:gd name="connsiteY0" fmla="*/ 2554652 h 2554653"/>
              <a:gd name="connsiteX1" fmla="*/ 667562 w 915979"/>
              <a:gd name="connsiteY1" fmla="*/ 1183759 h 2554653"/>
              <a:gd name="connsiteX2" fmla="*/ 70892 w 915979"/>
              <a:gd name="connsiteY2" fmla="*/ 0 h 2554653"/>
              <a:gd name="connsiteX0" fmla="*/ 695934 w 1159690"/>
              <a:gd name="connsiteY0" fmla="*/ 2554652 h 2554651"/>
              <a:gd name="connsiteX1" fmla="*/ 1121454 w 1159690"/>
              <a:gd name="connsiteY1" fmla="*/ 1208150 h 2554651"/>
              <a:gd name="connsiteX2" fmla="*/ 48340 w 1159690"/>
              <a:gd name="connsiteY2" fmla="*/ 0 h 2554651"/>
              <a:gd name="connsiteX0" fmla="*/ 699654 w 1076933"/>
              <a:gd name="connsiteY0" fmla="*/ 2554652 h 2554653"/>
              <a:gd name="connsiteX1" fmla="*/ 1018383 w 1076933"/>
              <a:gd name="connsiteY1" fmla="*/ 1224329 h 2554653"/>
              <a:gd name="connsiteX2" fmla="*/ 52060 w 1076933"/>
              <a:gd name="connsiteY2" fmla="*/ 0 h 2554653"/>
              <a:gd name="connsiteX0" fmla="*/ 686472 w 1490836"/>
              <a:gd name="connsiteY0" fmla="*/ 2554652 h 2554651"/>
              <a:gd name="connsiteX1" fmla="*/ 1475365 w 1490836"/>
              <a:gd name="connsiteY1" fmla="*/ 1384093 h 2554651"/>
              <a:gd name="connsiteX2" fmla="*/ 38878 w 1490836"/>
              <a:gd name="connsiteY2" fmla="*/ 0 h 2554651"/>
              <a:gd name="connsiteX0" fmla="*/ 688724 w 1394715"/>
              <a:gd name="connsiteY0" fmla="*/ 2554652 h 2554653"/>
              <a:gd name="connsiteX1" fmla="*/ 1375992 w 1394715"/>
              <a:gd name="connsiteY1" fmla="*/ 1407458 h 2554653"/>
              <a:gd name="connsiteX2" fmla="*/ 41130 w 1394715"/>
              <a:gd name="connsiteY2" fmla="*/ 0 h 2554653"/>
              <a:gd name="connsiteX0" fmla="*/ 647594 w 1342595"/>
              <a:gd name="connsiteY0" fmla="*/ 2554652 h 2554651"/>
              <a:gd name="connsiteX1" fmla="*/ 1334862 w 1342595"/>
              <a:gd name="connsiteY1" fmla="*/ 1407458 h 2554651"/>
              <a:gd name="connsiteX2" fmla="*/ 269287 w 1342595"/>
              <a:gd name="connsiteY2" fmla="*/ 634424 h 2554651"/>
              <a:gd name="connsiteX3" fmla="*/ 0 w 1342595"/>
              <a:gd name="connsiteY3" fmla="*/ 0 h 2554651"/>
              <a:gd name="connsiteX0" fmla="*/ 764225 w 1472040"/>
              <a:gd name="connsiteY0" fmla="*/ 2554652 h 2554653"/>
              <a:gd name="connsiteX1" fmla="*/ 1451493 w 1472040"/>
              <a:gd name="connsiteY1" fmla="*/ 1407458 h 2554653"/>
              <a:gd name="connsiteX2" fmla="*/ 77408 w 1472040"/>
              <a:gd name="connsiteY2" fmla="*/ 596537 h 2554653"/>
              <a:gd name="connsiteX3" fmla="*/ 116631 w 1472040"/>
              <a:gd name="connsiteY3" fmla="*/ 0 h 2554653"/>
              <a:gd name="connsiteX0" fmla="*/ 819841 w 1527656"/>
              <a:gd name="connsiteY0" fmla="*/ 2554652 h 2554651"/>
              <a:gd name="connsiteX1" fmla="*/ 1507109 w 1527656"/>
              <a:gd name="connsiteY1" fmla="*/ 1407458 h 2554651"/>
              <a:gd name="connsiteX2" fmla="*/ 133024 w 1527656"/>
              <a:gd name="connsiteY2" fmla="*/ 596537 h 2554651"/>
              <a:gd name="connsiteX3" fmla="*/ 172247 w 1527656"/>
              <a:gd name="connsiteY3" fmla="*/ 0 h 2554651"/>
              <a:gd name="connsiteX0" fmla="*/ 0 w 2081450"/>
              <a:gd name="connsiteY0" fmla="*/ 2932030 h 2932029"/>
              <a:gd name="connsiteX1" fmla="*/ 2073892 w 2081450"/>
              <a:gd name="connsiteY1" fmla="*/ 1407458 h 2932029"/>
              <a:gd name="connsiteX2" fmla="*/ 699807 w 2081450"/>
              <a:gd name="connsiteY2" fmla="*/ 596537 h 2932029"/>
              <a:gd name="connsiteX3" fmla="*/ 739030 w 2081450"/>
              <a:gd name="connsiteY3" fmla="*/ 0 h 2932029"/>
              <a:gd name="connsiteX0" fmla="*/ 0 w 1190216"/>
              <a:gd name="connsiteY0" fmla="*/ 2932030 h 2932031"/>
              <a:gd name="connsiteX1" fmla="*/ 1167623 w 1190216"/>
              <a:gd name="connsiteY1" fmla="*/ 1691143 h 2932031"/>
              <a:gd name="connsiteX2" fmla="*/ 699807 w 1190216"/>
              <a:gd name="connsiteY2" fmla="*/ 596537 h 2932031"/>
              <a:gd name="connsiteX3" fmla="*/ 739030 w 1190216"/>
              <a:gd name="connsiteY3" fmla="*/ 0 h 2932031"/>
              <a:gd name="connsiteX0" fmla="*/ 0 w 1109177"/>
              <a:gd name="connsiteY0" fmla="*/ 2932030 h 2932029"/>
              <a:gd name="connsiteX1" fmla="*/ 1081495 w 1109177"/>
              <a:gd name="connsiteY1" fmla="*/ 1736056 h 2932029"/>
              <a:gd name="connsiteX2" fmla="*/ 699807 w 1109177"/>
              <a:gd name="connsiteY2" fmla="*/ 596537 h 2932029"/>
              <a:gd name="connsiteX3" fmla="*/ 739030 w 1109177"/>
              <a:gd name="connsiteY3" fmla="*/ 0 h 2932029"/>
              <a:gd name="connsiteX0" fmla="*/ 0 w 1305202"/>
              <a:gd name="connsiteY0" fmla="*/ 2932030 h 2932031"/>
              <a:gd name="connsiteX1" fmla="*/ 1287257 w 1305202"/>
              <a:gd name="connsiteY1" fmla="*/ 1939864 h 2932031"/>
              <a:gd name="connsiteX2" fmla="*/ 699807 w 1305202"/>
              <a:gd name="connsiteY2" fmla="*/ 596537 h 2932031"/>
              <a:gd name="connsiteX3" fmla="*/ 739030 w 1305202"/>
              <a:gd name="connsiteY3" fmla="*/ 0 h 2932031"/>
              <a:gd name="connsiteX0" fmla="*/ 0 w 1285207"/>
              <a:gd name="connsiteY0" fmla="*/ 2932030 h 2932029"/>
              <a:gd name="connsiteX1" fmla="*/ 1266597 w 1285207"/>
              <a:gd name="connsiteY1" fmla="*/ 1911134 h 2932029"/>
              <a:gd name="connsiteX2" fmla="*/ 699807 w 1285207"/>
              <a:gd name="connsiteY2" fmla="*/ 596537 h 2932029"/>
              <a:gd name="connsiteX3" fmla="*/ 739030 w 1285207"/>
              <a:gd name="connsiteY3" fmla="*/ 0 h 2932029"/>
              <a:gd name="connsiteX0" fmla="*/ 0 w 1281688"/>
              <a:gd name="connsiteY0" fmla="*/ 2932030 h 2932031"/>
              <a:gd name="connsiteX1" fmla="*/ 1266597 w 1281688"/>
              <a:gd name="connsiteY1" fmla="*/ 1911134 h 2932031"/>
              <a:gd name="connsiteX2" fmla="*/ 649830 w 1281688"/>
              <a:gd name="connsiteY2" fmla="*/ 691730 h 2932031"/>
              <a:gd name="connsiteX3" fmla="*/ 739030 w 1281688"/>
              <a:gd name="connsiteY3" fmla="*/ 0 h 2932031"/>
            </a:gdLst>
            <a:ahLst/>
            <a:cxnLst>
              <a:cxn ang="0">
                <a:pos x="connsiteX0" y="connsiteY0"/>
              </a:cxn>
              <a:cxn ang="0">
                <a:pos x="connsiteX1" y="connsiteY1"/>
              </a:cxn>
              <a:cxn ang="0">
                <a:pos x="connsiteX2" y="connsiteY2"/>
              </a:cxn>
              <a:cxn ang="0">
                <a:pos x="connsiteX3" y="connsiteY3"/>
              </a:cxn>
            </a:cxnLst>
            <a:rect l="l" t="t" r="r" b="b"/>
            <a:pathLst>
              <a:path w="1281688" h="2932031">
                <a:moveTo>
                  <a:pt x="0" y="2932030"/>
                </a:moveTo>
                <a:cubicBezTo>
                  <a:pt x="419404" y="2706604"/>
                  <a:pt x="1158292" y="2284517"/>
                  <a:pt x="1266597" y="1911134"/>
                </a:cubicBezTo>
                <a:cubicBezTo>
                  <a:pt x="1374902" y="1537751"/>
                  <a:pt x="872307" y="926306"/>
                  <a:pt x="649830" y="691730"/>
                </a:cubicBezTo>
                <a:cubicBezTo>
                  <a:pt x="427353" y="457154"/>
                  <a:pt x="564205" y="205074"/>
                  <a:pt x="739030" y="0"/>
                </a:cubicBezTo>
              </a:path>
            </a:pathLst>
          </a:custGeom>
          <a:noFill/>
          <a:ln w="28575" cap="rnd">
            <a:solidFill>
              <a:schemeClr val="tx1"/>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8" name="Content Placeholder 146" descr="Hammer">
            <a:extLst>
              <a:ext uri="{FF2B5EF4-FFF2-40B4-BE49-F238E27FC236}">
                <a16:creationId xmlns:a16="http://schemas.microsoft.com/office/drawing/2014/main" id="{0F782440-6EF7-4698-8ED5-F476A0EACDC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836715">
            <a:off x="768334" y="3415009"/>
            <a:ext cx="929842" cy="929842"/>
          </a:xfrm>
          <a:prstGeom prst="rect">
            <a:avLst/>
          </a:prstGeom>
        </p:spPr>
      </p:pic>
      <p:sp>
        <p:nvSpPr>
          <p:cNvPr id="160" name="TextBox 159">
            <a:extLst>
              <a:ext uri="{FF2B5EF4-FFF2-40B4-BE49-F238E27FC236}">
                <a16:creationId xmlns:a16="http://schemas.microsoft.com/office/drawing/2014/main" id="{8E2EE4EF-DA26-47BF-A74F-511808252D55}"/>
              </a:ext>
            </a:extLst>
          </p:cNvPr>
          <p:cNvSpPr txBox="1"/>
          <p:nvPr/>
        </p:nvSpPr>
        <p:spPr>
          <a:xfrm>
            <a:off x="4647122" y="4837980"/>
            <a:ext cx="1056422" cy="400110"/>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Cross section of spinal cord</a:t>
            </a:r>
          </a:p>
        </p:txBody>
      </p:sp>
      <p:cxnSp>
        <p:nvCxnSpPr>
          <p:cNvPr id="161" name="Straight Connector 160">
            <a:extLst>
              <a:ext uri="{FF2B5EF4-FFF2-40B4-BE49-F238E27FC236}">
                <a16:creationId xmlns:a16="http://schemas.microsoft.com/office/drawing/2014/main" id="{E58A414A-182C-4AC8-842E-0B507EFDD8B3}"/>
              </a:ext>
            </a:extLst>
          </p:cNvPr>
          <p:cNvCxnSpPr>
            <a:cxnSpLocks/>
            <a:endCxn id="160" idx="1"/>
          </p:cNvCxnSpPr>
          <p:nvPr/>
        </p:nvCxnSpPr>
        <p:spPr>
          <a:xfrm>
            <a:off x="4293830" y="5038035"/>
            <a:ext cx="3532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4" name="Freeform: Shape 193">
            <a:extLst>
              <a:ext uri="{FF2B5EF4-FFF2-40B4-BE49-F238E27FC236}">
                <a16:creationId xmlns:a16="http://schemas.microsoft.com/office/drawing/2014/main" id="{6F7F229F-0037-4CD1-AF5B-36D08DC03654}"/>
              </a:ext>
            </a:extLst>
          </p:cNvPr>
          <p:cNvSpPr/>
          <p:nvPr/>
        </p:nvSpPr>
        <p:spPr>
          <a:xfrm>
            <a:off x="3639362" y="2639348"/>
            <a:ext cx="563487" cy="2505915"/>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11310 w 1650727"/>
              <a:gd name="connsiteY0" fmla="*/ 4106548 h 4106548"/>
              <a:gd name="connsiteX1" fmla="*/ 1649947 w 1650727"/>
              <a:gd name="connsiteY1" fmla="*/ 2951005 h 4106548"/>
              <a:gd name="connsiteX2" fmla="*/ 1466162 w 1650727"/>
              <a:gd name="connsiteY2" fmla="*/ 1779277 h 4106548"/>
              <a:gd name="connsiteX3" fmla="*/ 922253 w 1650727"/>
              <a:gd name="connsiteY3" fmla="*/ 949779 h 4106548"/>
              <a:gd name="connsiteX4" fmla="*/ 458744 w 1650727"/>
              <a:gd name="connsiteY4" fmla="*/ 431813 h 4106548"/>
              <a:gd name="connsiteX5" fmla="*/ 0 w 1650727"/>
              <a:gd name="connsiteY5" fmla="*/ 0 h 4106548"/>
              <a:gd name="connsiteX0" fmla="*/ 1383100 w 1622517"/>
              <a:gd name="connsiteY0" fmla="*/ 4079962 h 4079962"/>
              <a:gd name="connsiteX1" fmla="*/ 1621737 w 1622517"/>
              <a:gd name="connsiteY1" fmla="*/ 2924419 h 4079962"/>
              <a:gd name="connsiteX2" fmla="*/ 1437952 w 1622517"/>
              <a:gd name="connsiteY2" fmla="*/ 1752691 h 4079962"/>
              <a:gd name="connsiteX3" fmla="*/ 894043 w 1622517"/>
              <a:gd name="connsiteY3" fmla="*/ 923193 h 4079962"/>
              <a:gd name="connsiteX4" fmla="*/ 430534 w 1622517"/>
              <a:gd name="connsiteY4" fmla="*/ 405227 h 4079962"/>
              <a:gd name="connsiteX5" fmla="*/ 0 w 1622517"/>
              <a:gd name="connsiteY5" fmla="*/ 0 h 4079962"/>
              <a:gd name="connsiteX0" fmla="*/ 1383100 w 1622517"/>
              <a:gd name="connsiteY0" fmla="*/ 4079962 h 4079962"/>
              <a:gd name="connsiteX1" fmla="*/ 1621737 w 1622517"/>
              <a:gd name="connsiteY1" fmla="*/ 2924419 h 4079962"/>
              <a:gd name="connsiteX2" fmla="*/ 1437952 w 1622517"/>
              <a:gd name="connsiteY2" fmla="*/ 1752691 h 4079962"/>
              <a:gd name="connsiteX3" fmla="*/ 894043 w 1622517"/>
              <a:gd name="connsiteY3" fmla="*/ 923193 h 4079962"/>
              <a:gd name="connsiteX4" fmla="*/ 468148 w 1622517"/>
              <a:gd name="connsiteY4" fmla="*/ 405228 h 4079962"/>
              <a:gd name="connsiteX5" fmla="*/ 0 w 1622517"/>
              <a:gd name="connsiteY5" fmla="*/ 0 h 4079962"/>
              <a:gd name="connsiteX0" fmla="*/ 1383100 w 1622517"/>
              <a:gd name="connsiteY0" fmla="*/ 4079962 h 4079962"/>
              <a:gd name="connsiteX1" fmla="*/ 1621737 w 1622517"/>
              <a:gd name="connsiteY1" fmla="*/ 2924419 h 4079962"/>
              <a:gd name="connsiteX2" fmla="*/ 1437952 w 1622517"/>
              <a:gd name="connsiteY2" fmla="*/ 1752691 h 4079962"/>
              <a:gd name="connsiteX3" fmla="*/ 894043 w 1622517"/>
              <a:gd name="connsiteY3" fmla="*/ 923193 h 4079962"/>
              <a:gd name="connsiteX4" fmla="*/ 468148 w 1622517"/>
              <a:gd name="connsiteY4" fmla="*/ 405228 h 4079962"/>
              <a:gd name="connsiteX5" fmla="*/ 0 w 1622517"/>
              <a:gd name="connsiteY5" fmla="*/ 0 h 4079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2517" h="4079962">
                <a:moveTo>
                  <a:pt x="1383100" y="4079962"/>
                </a:moveTo>
                <a:cubicBezTo>
                  <a:pt x="1557271" y="3625181"/>
                  <a:pt x="1612595" y="3312297"/>
                  <a:pt x="1621737" y="2924419"/>
                </a:cubicBezTo>
                <a:cubicBezTo>
                  <a:pt x="1630879" y="2536541"/>
                  <a:pt x="1559234" y="2086229"/>
                  <a:pt x="1437952" y="1752691"/>
                </a:cubicBezTo>
                <a:cubicBezTo>
                  <a:pt x="1316670" y="1419153"/>
                  <a:pt x="1097144" y="1122441"/>
                  <a:pt x="894043" y="923193"/>
                </a:cubicBezTo>
                <a:cubicBezTo>
                  <a:pt x="690942" y="723945"/>
                  <a:pt x="606544" y="550343"/>
                  <a:pt x="468148" y="405228"/>
                </a:cubicBezTo>
                <a:cubicBezTo>
                  <a:pt x="329752" y="260113"/>
                  <a:pt x="121287" y="154936"/>
                  <a:pt x="0" y="0"/>
                </a:cubicBezTo>
              </a:path>
            </a:pathLst>
          </a:custGeom>
          <a:noFill/>
          <a:ln w="28575" cap="rnd">
            <a:solidFill>
              <a:srgbClr val="336851"/>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7" name="Freeform: Shape 136">
            <a:extLst>
              <a:ext uri="{FF2B5EF4-FFF2-40B4-BE49-F238E27FC236}">
                <a16:creationId xmlns:a16="http://schemas.microsoft.com/office/drawing/2014/main" id="{167A50DE-BF0F-4E56-9427-479C3D1FB1D5}"/>
              </a:ext>
            </a:extLst>
          </p:cNvPr>
          <p:cNvSpPr/>
          <p:nvPr/>
        </p:nvSpPr>
        <p:spPr>
          <a:xfrm rot="6727565">
            <a:off x="3584607" y="4597640"/>
            <a:ext cx="213511" cy="809421"/>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Lst>
            <a:ahLst/>
            <a:cxnLst>
              <a:cxn ang="0">
                <a:pos x="connsiteX0" y="connsiteY0"/>
              </a:cxn>
              <a:cxn ang="0">
                <a:pos x="connsiteX1" y="connsiteY1"/>
              </a:cxn>
              <a:cxn ang="0">
                <a:pos x="connsiteX2" y="connsiteY2"/>
              </a:cxn>
            </a:cxnLst>
            <a:rect l="l" t="t" r="r" b="b"/>
            <a:pathLst>
              <a:path w="614788" h="1317845">
                <a:moveTo>
                  <a:pt x="614789" y="1317845"/>
                </a:moveTo>
                <a:cubicBezTo>
                  <a:pt x="259149" y="1002749"/>
                  <a:pt x="88700" y="822756"/>
                  <a:pt x="21668" y="603115"/>
                </a:cubicBezTo>
                <a:cubicBezTo>
                  <a:pt x="-45364" y="383474"/>
                  <a:pt x="50044" y="215711"/>
                  <a:pt x="212598" y="0"/>
                </a:cubicBezTo>
              </a:path>
            </a:pathLst>
          </a:custGeom>
          <a:noFill/>
          <a:ln w="28575" cap="rnd">
            <a:solidFill>
              <a:srgbClr val="336851"/>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Freeform: Shape 138">
            <a:extLst>
              <a:ext uri="{FF2B5EF4-FFF2-40B4-BE49-F238E27FC236}">
                <a16:creationId xmlns:a16="http://schemas.microsoft.com/office/drawing/2014/main" id="{7B66C8C6-CA48-417B-9D2E-07B4C75F9B6F}"/>
              </a:ext>
            </a:extLst>
          </p:cNvPr>
          <p:cNvSpPr/>
          <p:nvPr/>
        </p:nvSpPr>
        <p:spPr>
          <a:xfrm>
            <a:off x="2980917" y="2064545"/>
            <a:ext cx="615501" cy="528267"/>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 name="connsiteX0" fmla="*/ 447051 w 447050"/>
              <a:gd name="connsiteY0" fmla="*/ 1317845 h 1317845"/>
              <a:gd name="connsiteX1" fmla="*/ 275793 w 447050"/>
              <a:gd name="connsiteY1" fmla="*/ 644243 h 1317845"/>
              <a:gd name="connsiteX2" fmla="*/ 44860 w 447050"/>
              <a:gd name="connsiteY2" fmla="*/ 0 h 1317845"/>
              <a:gd name="connsiteX0" fmla="*/ 776157 w 776156"/>
              <a:gd name="connsiteY0" fmla="*/ 1748704 h 1748704"/>
              <a:gd name="connsiteX1" fmla="*/ 604899 w 776156"/>
              <a:gd name="connsiteY1" fmla="*/ 1075102 h 1748704"/>
              <a:gd name="connsiteX2" fmla="*/ 27142 w 776156"/>
              <a:gd name="connsiteY2" fmla="*/ -1 h 1748704"/>
              <a:gd name="connsiteX0" fmla="*/ 822395 w 822394"/>
              <a:gd name="connsiteY0" fmla="*/ 1748706 h 1748706"/>
              <a:gd name="connsiteX1" fmla="*/ 651137 w 822394"/>
              <a:gd name="connsiteY1" fmla="*/ 1075104 h 1748706"/>
              <a:gd name="connsiteX2" fmla="*/ 73380 w 822394"/>
              <a:gd name="connsiteY2" fmla="*/ 1 h 1748706"/>
              <a:gd name="connsiteX0" fmla="*/ 797307 w 797306"/>
              <a:gd name="connsiteY0" fmla="*/ 1742312 h 1742312"/>
              <a:gd name="connsiteX1" fmla="*/ 626049 w 797306"/>
              <a:gd name="connsiteY1" fmla="*/ 1068710 h 1742312"/>
              <a:gd name="connsiteX2" fmla="*/ 75092 w 797306"/>
              <a:gd name="connsiteY2" fmla="*/ 0 h 1742312"/>
              <a:gd name="connsiteX0" fmla="*/ 802991 w 802990"/>
              <a:gd name="connsiteY0" fmla="*/ 1742312 h 1742312"/>
              <a:gd name="connsiteX1" fmla="*/ 563332 w 802990"/>
              <a:gd name="connsiteY1" fmla="*/ 850064 h 1742312"/>
              <a:gd name="connsiteX2" fmla="*/ 80776 w 802990"/>
              <a:gd name="connsiteY2" fmla="*/ 0 h 1742312"/>
              <a:gd name="connsiteX0" fmla="*/ 1472373 w 1472372"/>
              <a:gd name="connsiteY0" fmla="*/ 2092973 h 2092973"/>
              <a:gd name="connsiteX1" fmla="*/ 573468 w 1472372"/>
              <a:gd name="connsiteY1" fmla="*/ 850064 h 2092973"/>
              <a:gd name="connsiteX2" fmla="*/ 90912 w 1472372"/>
              <a:gd name="connsiteY2" fmla="*/ 0 h 2092973"/>
              <a:gd name="connsiteX0" fmla="*/ 1455379 w 1455378"/>
              <a:gd name="connsiteY0" fmla="*/ 2092973 h 2092973"/>
              <a:gd name="connsiteX1" fmla="*/ 743250 w 1455378"/>
              <a:gd name="connsiteY1" fmla="*/ 1192163 h 2092973"/>
              <a:gd name="connsiteX2" fmla="*/ 73918 w 1455378"/>
              <a:gd name="connsiteY2" fmla="*/ 0 h 2092973"/>
              <a:gd name="connsiteX0" fmla="*/ 1461198 w 1461197"/>
              <a:gd name="connsiteY0" fmla="*/ 2092973 h 2092973"/>
              <a:gd name="connsiteX1" fmla="*/ 676407 w 1461197"/>
              <a:gd name="connsiteY1" fmla="*/ 1183759 h 2092973"/>
              <a:gd name="connsiteX2" fmla="*/ 79737 w 1461197"/>
              <a:gd name="connsiteY2" fmla="*/ 0 h 2092973"/>
              <a:gd name="connsiteX0" fmla="*/ 1451463 w 1451462"/>
              <a:gd name="connsiteY0" fmla="*/ 2092973 h 2092973"/>
              <a:gd name="connsiteX1" fmla="*/ 666672 w 1451462"/>
              <a:gd name="connsiteY1" fmla="*/ 1183759 h 2092973"/>
              <a:gd name="connsiteX2" fmla="*/ 70002 w 1451462"/>
              <a:gd name="connsiteY2" fmla="*/ 0 h 2092973"/>
              <a:gd name="connsiteX0" fmla="*/ 1836700 w 1836700"/>
              <a:gd name="connsiteY0" fmla="*/ 875597 h 1202388"/>
              <a:gd name="connsiteX1" fmla="*/ 681651 w 1836700"/>
              <a:gd name="connsiteY1" fmla="*/ 1183759 h 1202388"/>
              <a:gd name="connsiteX2" fmla="*/ 84981 w 1836700"/>
              <a:gd name="connsiteY2" fmla="*/ 0 h 1202388"/>
              <a:gd name="connsiteX0" fmla="*/ 1815824 w 1815824"/>
              <a:gd name="connsiteY0" fmla="*/ 860089 h 1201496"/>
              <a:gd name="connsiteX1" fmla="*/ 681346 w 1815824"/>
              <a:gd name="connsiteY1" fmla="*/ 1183759 h 1201496"/>
              <a:gd name="connsiteX2" fmla="*/ 84676 w 1815824"/>
              <a:gd name="connsiteY2" fmla="*/ 0 h 1201496"/>
              <a:gd name="connsiteX0" fmla="*/ 1804344 w 1804344"/>
              <a:gd name="connsiteY0" fmla="*/ 860089 h 860089"/>
              <a:gd name="connsiteX1" fmla="*/ 806999 w 1804344"/>
              <a:gd name="connsiteY1" fmla="*/ 571195 h 860089"/>
              <a:gd name="connsiteX2" fmla="*/ 73196 w 1804344"/>
              <a:gd name="connsiteY2" fmla="*/ 0 h 860089"/>
              <a:gd name="connsiteX0" fmla="*/ 1731149 w 1731149"/>
              <a:gd name="connsiteY0" fmla="*/ 860089 h 860089"/>
              <a:gd name="connsiteX1" fmla="*/ 733804 w 1731149"/>
              <a:gd name="connsiteY1" fmla="*/ 571195 h 860089"/>
              <a:gd name="connsiteX2" fmla="*/ 1 w 1731149"/>
              <a:gd name="connsiteY2" fmla="*/ 0 h 860089"/>
              <a:gd name="connsiteX0" fmla="*/ 1731149 w 1731149"/>
              <a:gd name="connsiteY0" fmla="*/ 860089 h 860089"/>
              <a:gd name="connsiteX1" fmla="*/ 672095 w 1731149"/>
              <a:gd name="connsiteY1" fmla="*/ 509163 h 860089"/>
              <a:gd name="connsiteX2" fmla="*/ 1 w 1731149"/>
              <a:gd name="connsiteY2" fmla="*/ 0 h 860089"/>
              <a:gd name="connsiteX0" fmla="*/ 1772287 w 1772287"/>
              <a:gd name="connsiteY0" fmla="*/ 860089 h 860089"/>
              <a:gd name="connsiteX1" fmla="*/ 672095 w 1772287"/>
              <a:gd name="connsiteY1" fmla="*/ 509163 h 860089"/>
              <a:gd name="connsiteX2" fmla="*/ 1 w 1772287"/>
              <a:gd name="connsiteY2" fmla="*/ 0 h 860089"/>
            </a:gdLst>
            <a:ahLst/>
            <a:cxnLst>
              <a:cxn ang="0">
                <a:pos x="connsiteX0" y="connsiteY0"/>
              </a:cxn>
              <a:cxn ang="0">
                <a:pos x="connsiteX1" y="connsiteY1"/>
              </a:cxn>
              <a:cxn ang="0">
                <a:pos x="connsiteX2" y="connsiteY2"/>
              </a:cxn>
            </a:cxnLst>
            <a:rect l="l" t="t" r="r" b="b"/>
            <a:pathLst>
              <a:path w="1772287" h="860089">
                <a:moveTo>
                  <a:pt x="1772287" y="860089"/>
                </a:moveTo>
                <a:cubicBezTo>
                  <a:pt x="1416647" y="544993"/>
                  <a:pt x="967476" y="652511"/>
                  <a:pt x="672095" y="509163"/>
                </a:cubicBezTo>
                <a:cubicBezTo>
                  <a:pt x="376714" y="365815"/>
                  <a:pt x="396614" y="333098"/>
                  <a:pt x="1" y="0"/>
                </a:cubicBezTo>
              </a:path>
            </a:pathLst>
          </a:custGeom>
          <a:noFill/>
          <a:ln w="28575" cap="rnd">
            <a:solidFill>
              <a:schemeClr val="accent2"/>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3" name="Group 152">
            <a:extLst>
              <a:ext uri="{FF2B5EF4-FFF2-40B4-BE49-F238E27FC236}">
                <a16:creationId xmlns:a16="http://schemas.microsoft.com/office/drawing/2014/main" id="{05B64134-DC39-4F83-B9A0-1F2C9AED427E}"/>
              </a:ext>
            </a:extLst>
          </p:cNvPr>
          <p:cNvGrpSpPr/>
          <p:nvPr/>
        </p:nvGrpSpPr>
        <p:grpSpPr>
          <a:xfrm>
            <a:off x="920440" y="2245877"/>
            <a:ext cx="1389750" cy="825391"/>
            <a:chOff x="8431753" y="3526654"/>
            <a:chExt cx="1389750" cy="825391"/>
          </a:xfrm>
        </p:grpSpPr>
        <p:sp>
          <p:nvSpPr>
            <p:cNvPr id="154" name="Rectangle 153">
              <a:extLst>
                <a:ext uri="{FF2B5EF4-FFF2-40B4-BE49-F238E27FC236}">
                  <a16:creationId xmlns:a16="http://schemas.microsoft.com/office/drawing/2014/main" id="{35720130-3EB6-4DF5-A358-94B603D246E3}"/>
                </a:ext>
              </a:extLst>
            </p:cNvPr>
            <p:cNvSpPr/>
            <p:nvPr/>
          </p:nvSpPr>
          <p:spPr>
            <a:xfrm>
              <a:off x="8431753" y="3526654"/>
              <a:ext cx="1389750" cy="825391"/>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grpSp>
          <p:nvGrpSpPr>
            <p:cNvPr id="155" name="Group 154">
              <a:extLst>
                <a:ext uri="{FF2B5EF4-FFF2-40B4-BE49-F238E27FC236}">
                  <a16:creationId xmlns:a16="http://schemas.microsoft.com/office/drawing/2014/main" id="{CDA5DEB8-294F-41AF-BC6A-AE877E9BC84F}"/>
                </a:ext>
              </a:extLst>
            </p:cNvPr>
            <p:cNvGrpSpPr/>
            <p:nvPr/>
          </p:nvGrpSpPr>
          <p:grpSpPr>
            <a:xfrm>
              <a:off x="8431753" y="3569418"/>
              <a:ext cx="1371198" cy="739862"/>
              <a:chOff x="8431753" y="3557263"/>
              <a:chExt cx="1371198" cy="739862"/>
            </a:xfrm>
          </p:grpSpPr>
          <p:sp>
            <p:nvSpPr>
              <p:cNvPr id="156" name="TextBox 155">
                <a:extLst>
                  <a:ext uri="{FF2B5EF4-FFF2-40B4-BE49-F238E27FC236}">
                    <a16:creationId xmlns:a16="http://schemas.microsoft.com/office/drawing/2014/main" id="{043873CB-EAE6-43E1-BDCE-10761AE7A5A1}"/>
                  </a:ext>
                </a:extLst>
              </p:cNvPr>
              <p:cNvSpPr txBox="1"/>
              <p:nvPr/>
            </p:nvSpPr>
            <p:spPr>
              <a:xfrm>
                <a:off x="8431753" y="3804083"/>
                <a:ext cx="1371198" cy="246221"/>
              </a:xfrm>
              <a:prstGeom prst="rect">
                <a:avLst/>
              </a:prstGeom>
              <a:noFill/>
            </p:spPr>
            <p:txBody>
              <a:bodyPr wrap="square" rtlCol="0">
                <a:spAutoFit/>
              </a:bodyPr>
              <a:lstStyle/>
              <a:p>
                <a:pPr algn="r"/>
                <a:r>
                  <a:rPr lang="en-GB" sz="1000" b="1" dirty="0">
                    <a:solidFill>
                      <a:srgbClr val="336851"/>
                    </a:solidFill>
                    <a:latin typeface="Arial" panose="020B0604020202020204" pitchFamily="34" charset="0"/>
                    <a:cs typeface="Arial" panose="020B0604020202020204" pitchFamily="34" charset="0"/>
                  </a:rPr>
                  <a:t>2</a:t>
                </a:r>
                <a:r>
                  <a:rPr lang="en-GB" sz="1000" b="1" baseline="30000" dirty="0">
                    <a:solidFill>
                      <a:srgbClr val="336851"/>
                    </a:solidFill>
                    <a:latin typeface="Arial" panose="020B0604020202020204" pitchFamily="34" charset="0"/>
                    <a:cs typeface="Arial" panose="020B0604020202020204" pitchFamily="34" charset="0"/>
                  </a:rPr>
                  <a:t>nd</a:t>
                </a:r>
                <a:r>
                  <a:rPr lang="en-GB" sz="1000" b="1" dirty="0">
                    <a:solidFill>
                      <a:srgbClr val="336851"/>
                    </a:solidFill>
                    <a:latin typeface="Arial" panose="020B0604020202020204" pitchFamily="34" charset="0"/>
                    <a:cs typeface="Arial" panose="020B0604020202020204" pitchFamily="34" charset="0"/>
                  </a:rPr>
                  <a:t> order neurons</a:t>
                </a:r>
              </a:p>
            </p:txBody>
          </p:sp>
          <p:sp>
            <p:nvSpPr>
              <p:cNvPr id="162" name="TextBox 161">
                <a:extLst>
                  <a:ext uri="{FF2B5EF4-FFF2-40B4-BE49-F238E27FC236}">
                    <a16:creationId xmlns:a16="http://schemas.microsoft.com/office/drawing/2014/main" id="{724B874E-0DA2-408B-A11D-155E33FBCDFE}"/>
                  </a:ext>
                </a:extLst>
              </p:cNvPr>
              <p:cNvSpPr txBox="1"/>
              <p:nvPr/>
            </p:nvSpPr>
            <p:spPr>
              <a:xfrm>
                <a:off x="8431753" y="4050904"/>
                <a:ext cx="1371198" cy="246221"/>
              </a:xfrm>
              <a:prstGeom prst="rect">
                <a:avLst/>
              </a:prstGeom>
              <a:noFill/>
            </p:spPr>
            <p:txBody>
              <a:bodyPr wrap="square" rtlCol="0">
                <a:spAutoFit/>
              </a:bodyPr>
              <a:lstStyle/>
              <a:p>
                <a:pPr algn="r"/>
                <a:r>
                  <a:rPr lang="en-GB" sz="1000" b="1" dirty="0">
                    <a:latin typeface="Arial" panose="020B0604020202020204" pitchFamily="34" charset="0"/>
                    <a:cs typeface="Arial" panose="020B0604020202020204" pitchFamily="34" charset="0"/>
                  </a:rPr>
                  <a:t>1</a:t>
                </a:r>
                <a:r>
                  <a:rPr lang="en-GB" sz="1000" b="1" baseline="30000" dirty="0">
                    <a:latin typeface="Arial" panose="020B0604020202020204" pitchFamily="34" charset="0"/>
                    <a:cs typeface="Arial" panose="020B0604020202020204" pitchFamily="34" charset="0"/>
                  </a:rPr>
                  <a:t>st</a:t>
                </a:r>
                <a:r>
                  <a:rPr lang="en-GB" sz="1000" b="1" dirty="0">
                    <a:latin typeface="Arial" panose="020B0604020202020204" pitchFamily="34" charset="0"/>
                    <a:cs typeface="Arial" panose="020B0604020202020204" pitchFamily="34" charset="0"/>
                  </a:rPr>
                  <a:t> order neuron</a:t>
                </a:r>
              </a:p>
            </p:txBody>
          </p:sp>
          <p:sp>
            <p:nvSpPr>
              <p:cNvPr id="163" name="TextBox 162">
                <a:extLst>
                  <a:ext uri="{FF2B5EF4-FFF2-40B4-BE49-F238E27FC236}">
                    <a16:creationId xmlns:a16="http://schemas.microsoft.com/office/drawing/2014/main" id="{52E75F6B-C1F8-4FE2-BCC9-90C8A8FF64F9}"/>
                  </a:ext>
                </a:extLst>
              </p:cNvPr>
              <p:cNvSpPr txBox="1"/>
              <p:nvPr/>
            </p:nvSpPr>
            <p:spPr>
              <a:xfrm>
                <a:off x="8431753" y="3557263"/>
                <a:ext cx="1371198" cy="246221"/>
              </a:xfrm>
              <a:prstGeom prst="rect">
                <a:avLst/>
              </a:prstGeom>
              <a:noFill/>
            </p:spPr>
            <p:txBody>
              <a:bodyPr wrap="square" rtlCol="0">
                <a:spAutoFit/>
              </a:bodyPr>
              <a:lstStyle/>
              <a:p>
                <a:pPr algn="r"/>
                <a:r>
                  <a:rPr lang="en-GB" sz="1000" b="1" dirty="0">
                    <a:solidFill>
                      <a:schemeClr val="accent2"/>
                    </a:solidFill>
                    <a:latin typeface="Arial" panose="020B0604020202020204" pitchFamily="34" charset="0"/>
                    <a:cs typeface="Arial" panose="020B0604020202020204" pitchFamily="34" charset="0"/>
                  </a:rPr>
                  <a:t>3</a:t>
                </a:r>
                <a:r>
                  <a:rPr lang="en-GB" sz="1000" b="1" baseline="30000" dirty="0">
                    <a:solidFill>
                      <a:schemeClr val="accent2"/>
                    </a:solidFill>
                    <a:latin typeface="Arial" panose="020B0604020202020204" pitchFamily="34" charset="0"/>
                    <a:cs typeface="Arial" panose="020B0604020202020204" pitchFamily="34" charset="0"/>
                  </a:rPr>
                  <a:t>rd</a:t>
                </a:r>
                <a:r>
                  <a:rPr lang="en-GB" sz="1000" b="1" dirty="0">
                    <a:solidFill>
                      <a:schemeClr val="accent2"/>
                    </a:solidFill>
                    <a:latin typeface="Arial" panose="020B0604020202020204" pitchFamily="34" charset="0"/>
                    <a:cs typeface="Arial" panose="020B0604020202020204" pitchFamily="34" charset="0"/>
                  </a:rPr>
                  <a:t> order neuron</a:t>
                </a:r>
              </a:p>
            </p:txBody>
          </p:sp>
        </p:grpSp>
      </p:grpSp>
      <p:sp>
        <p:nvSpPr>
          <p:cNvPr id="140" name="Freeform: Shape 139">
            <a:extLst>
              <a:ext uri="{FF2B5EF4-FFF2-40B4-BE49-F238E27FC236}">
                <a16:creationId xmlns:a16="http://schemas.microsoft.com/office/drawing/2014/main" id="{93545F13-5FA1-48E9-BD64-B531F5C868E1}"/>
              </a:ext>
            </a:extLst>
          </p:cNvPr>
          <p:cNvSpPr/>
          <p:nvPr/>
        </p:nvSpPr>
        <p:spPr>
          <a:xfrm rot="10234546">
            <a:off x="3144623" y="3194391"/>
            <a:ext cx="860668" cy="1663414"/>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11310 w 1650727"/>
              <a:gd name="connsiteY0" fmla="*/ 4106548 h 4106548"/>
              <a:gd name="connsiteX1" fmla="*/ 1649947 w 1650727"/>
              <a:gd name="connsiteY1" fmla="*/ 2951005 h 4106548"/>
              <a:gd name="connsiteX2" fmla="*/ 1466162 w 1650727"/>
              <a:gd name="connsiteY2" fmla="*/ 1779277 h 4106548"/>
              <a:gd name="connsiteX3" fmla="*/ 922253 w 1650727"/>
              <a:gd name="connsiteY3" fmla="*/ 949779 h 4106548"/>
              <a:gd name="connsiteX4" fmla="*/ 458744 w 1650727"/>
              <a:gd name="connsiteY4" fmla="*/ 431813 h 4106548"/>
              <a:gd name="connsiteX5" fmla="*/ 0 w 1650727"/>
              <a:gd name="connsiteY5" fmla="*/ 0 h 4106548"/>
              <a:gd name="connsiteX0" fmla="*/ 1411310 w 1974800"/>
              <a:gd name="connsiteY0" fmla="*/ 4106548 h 4106548"/>
              <a:gd name="connsiteX1" fmla="*/ 1974620 w 1974800"/>
              <a:gd name="connsiteY1" fmla="*/ 2981478 h 4106548"/>
              <a:gd name="connsiteX2" fmla="*/ 1466162 w 1974800"/>
              <a:gd name="connsiteY2" fmla="*/ 1779277 h 4106548"/>
              <a:gd name="connsiteX3" fmla="*/ 922253 w 1974800"/>
              <a:gd name="connsiteY3" fmla="*/ 949779 h 4106548"/>
              <a:gd name="connsiteX4" fmla="*/ 458744 w 1974800"/>
              <a:gd name="connsiteY4" fmla="*/ 431813 h 4106548"/>
              <a:gd name="connsiteX5" fmla="*/ 0 w 1974800"/>
              <a:gd name="connsiteY5" fmla="*/ 0 h 4106548"/>
              <a:gd name="connsiteX0" fmla="*/ 1411310 w 2153419"/>
              <a:gd name="connsiteY0" fmla="*/ 4106548 h 4106548"/>
              <a:gd name="connsiteX1" fmla="*/ 1974620 w 2153419"/>
              <a:gd name="connsiteY1" fmla="*/ 2981478 h 4106548"/>
              <a:gd name="connsiteX2" fmla="*/ 2077120 w 2153419"/>
              <a:gd name="connsiteY2" fmla="*/ 1781595 h 4106548"/>
              <a:gd name="connsiteX3" fmla="*/ 922253 w 2153419"/>
              <a:gd name="connsiteY3" fmla="*/ 949779 h 4106548"/>
              <a:gd name="connsiteX4" fmla="*/ 458744 w 2153419"/>
              <a:gd name="connsiteY4" fmla="*/ 431813 h 4106548"/>
              <a:gd name="connsiteX5" fmla="*/ 0 w 2153419"/>
              <a:gd name="connsiteY5" fmla="*/ 0 h 4106548"/>
              <a:gd name="connsiteX0" fmla="*/ 1411310 w 2187681"/>
              <a:gd name="connsiteY0" fmla="*/ 4106548 h 4106548"/>
              <a:gd name="connsiteX1" fmla="*/ 1974620 w 2187681"/>
              <a:gd name="connsiteY1" fmla="*/ 2981478 h 4106548"/>
              <a:gd name="connsiteX2" fmla="*/ 2077120 w 2187681"/>
              <a:gd name="connsiteY2" fmla="*/ 1781595 h 4106548"/>
              <a:gd name="connsiteX3" fmla="*/ 458744 w 2187681"/>
              <a:gd name="connsiteY3" fmla="*/ 431813 h 4106548"/>
              <a:gd name="connsiteX4" fmla="*/ 0 w 2187681"/>
              <a:gd name="connsiteY4" fmla="*/ 0 h 4106548"/>
              <a:gd name="connsiteX0" fmla="*/ 1411310 w 2221624"/>
              <a:gd name="connsiteY0" fmla="*/ 4106548 h 4106548"/>
              <a:gd name="connsiteX1" fmla="*/ 1974620 w 2221624"/>
              <a:gd name="connsiteY1" fmla="*/ 2981478 h 4106548"/>
              <a:gd name="connsiteX2" fmla="*/ 2077120 w 2221624"/>
              <a:gd name="connsiteY2" fmla="*/ 1781595 h 4106548"/>
              <a:gd name="connsiteX3" fmla="*/ 0 w 2221624"/>
              <a:gd name="connsiteY3" fmla="*/ 0 h 4106548"/>
              <a:gd name="connsiteX0" fmla="*/ -1 w 1414925"/>
              <a:gd name="connsiteY0" fmla="*/ 2743588 h 2743588"/>
              <a:gd name="connsiteX1" fmla="*/ 563309 w 1414925"/>
              <a:gd name="connsiteY1" fmla="*/ 1618518 h 2743588"/>
              <a:gd name="connsiteX2" fmla="*/ 665809 w 1414925"/>
              <a:gd name="connsiteY2" fmla="*/ 418635 h 2743588"/>
              <a:gd name="connsiteX3" fmla="*/ 1302389 w 1414925"/>
              <a:gd name="connsiteY3" fmla="*/ 1 h 2743588"/>
              <a:gd name="connsiteX0" fmla="*/ -1 w 1452553"/>
              <a:gd name="connsiteY0" fmla="*/ 2743586 h 2743586"/>
              <a:gd name="connsiteX1" fmla="*/ 563309 w 1452553"/>
              <a:gd name="connsiteY1" fmla="*/ 1618516 h 2743586"/>
              <a:gd name="connsiteX2" fmla="*/ 984192 w 1452553"/>
              <a:gd name="connsiteY2" fmla="*/ 849379 h 2743586"/>
              <a:gd name="connsiteX3" fmla="*/ 1302389 w 1452553"/>
              <a:gd name="connsiteY3" fmla="*/ -1 h 2743586"/>
              <a:gd name="connsiteX0" fmla="*/ -1 w 1432316"/>
              <a:gd name="connsiteY0" fmla="*/ 2743588 h 2743588"/>
              <a:gd name="connsiteX1" fmla="*/ 563309 w 1432316"/>
              <a:gd name="connsiteY1" fmla="*/ 1618518 h 2743588"/>
              <a:gd name="connsiteX2" fmla="*/ 835380 w 1432316"/>
              <a:gd name="connsiteY2" fmla="*/ 835415 h 2743588"/>
              <a:gd name="connsiteX3" fmla="*/ 1302389 w 1432316"/>
              <a:gd name="connsiteY3" fmla="*/ 1 h 2743588"/>
              <a:gd name="connsiteX0" fmla="*/ -1 w 1434622"/>
              <a:gd name="connsiteY0" fmla="*/ 2743586 h 2743586"/>
              <a:gd name="connsiteX1" fmla="*/ 437340 w 1434622"/>
              <a:gd name="connsiteY1" fmla="*/ 1858217 h 2743586"/>
              <a:gd name="connsiteX2" fmla="*/ 835380 w 1434622"/>
              <a:gd name="connsiteY2" fmla="*/ 835413 h 2743586"/>
              <a:gd name="connsiteX3" fmla="*/ 1302389 w 1434622"/>
              <a:gd name="connsiteY3" fmla="*/ -1 h 2743586"/>
              <a:gd name="connsiteX0" fmla="*/ -1 w 1437617"/>
              <a:gd name="connsiteY0" fmla="*/ 2743588 h 2743588"/>
              <a:gd name="connsiteX1" fmla="*/ 279436 w 1437617"/>
              <a:gd name="connsiteY1" fmla="*/ 1780518 h 2743588"/>
              <a:gd name="connsiteX2" fmla="*/ 835380 w 1437617"/>
              <a:gd name="connsiteY2" fmla="*/ 835415 h 2743588"/>
              <a:gd name="connsiteX3" fmla="*/ 1302389 w 1437617"/>
              <a:gd name="connsiteY3" fmla="*/ 1 h 2743588"/>
              <a:gd name="connsiteX0" fmla="*/ -1 w 1965772"/>
              <a:gd name="connsiteY0" fmla="*/ 2650744 h 2650744"/>
              <a:gd name="connsiteX1" fmla="*/ 279436 w 1965772"/>
              <a:gd name="connsiteY1" fmla="*/ 1687674 h 2650744"/>
              <a:gd name="connsiteX2" fmla="*/ 835380 w 1965772"/>
              <a:gd name="connsiteY2" fmla="*/ 742571 h 2650744"/>
              <a:gd name="connsiteX3" fmla="*/ 1872870 w 1965772"/>
              <a:gd name="connsiteY3" fmla="*/ 1 h 2650744"/>
              <a:gd name="connsiteX0" fmla="*/ -1 w 1872870"/>
              <a:gd name="connsiteY0" fmla="*/ 2650742 h 2650742"/>
              <a:gd name="connsiteX1" fmla="*/ 279436 w 1872870"/>
              <a:gd name="connsiteY1" fmla="*/ 1687672 h 2650742"/>
              <a:gd name="connsiteX2" fmla="*/ 835380 w 1872870"/>
              <a:gd name="connsiteY2" fmla="*/ 742569 h 2650742"/>
              <a:gd name="connsiteX3" fmla="*/ 1872870 w 1872870"/>
              <a:gd name="connsiteY3" fmla="*/ -1 h 2650742"/>
              <a:gd name="connsiteX0" fmla="*/ -1 w 2055414"/>
              <a:gd name="connsiteY0" fmla="*/ 2704350 h 2704350"/>
              <a:gd name="connsiteX1" fmla="*/ 279436 w 2055414"/>
              <a:gd name="connsiteY1" fmla="*/ 1741280 h 2704350"/>
              <a:gd name="connsiteX2" fmla="*/ 835380 w 2055414"/>
              <a:gd name="connsiteY2" fmla="*/ 796177 h 2704350"/>
              <a:gd name="connsiteX3" fmla="*/ 2055415 w 2055414"/>
              <a:gd name="connsiteY3" fmla="*/ 0 h 2704350"/>
              <a:gd name="connsiteX0" fmla="*/ -1 w 1679094"/>
              <a:gd name="connsiteY0" fmla="*/ 2558889 h 2558889"/>
              <a:gd name="connsiteX1" fmla="*/ 279436 w 1679094"/>
              <a:gd name="connsiteY1" fmla="*/ 1595819 h 2558889"/>
              <a:gd name="connsiteX2" fmla="*/ 835380 w 1679094"/>
              <a:gd name="connsiteY2" fmla="*/ 650716 h 2558889"/>
              <a:gd name="connsiteX3" fmla="*/ 1679094 w 1679094"/>
              <a:gd name="connsiteY3" fmla="*/ -1 h 2558889"/>
              <a:gd name="connsiteX0" fmla="*/ -1 w 1742130"/>
              <a:gd name="connsiteY0" fmla="*/ 2631574 h 2631574"/>
              <a:gd name="connsiteX1" fmla="*/ 279436 w 1742130"/>
              <a:gd name="connsiteY1" fmla="*/ 1668504 h 2631574"/>
              <a:gd name="connsiteX2" fmla="*/ 835380 w 1742130"/>
              <a:gd name="connsiteY2" fmla="*/ 723401 h 2631574"/>
              <a:gd name="connsiteX3" fmla="*/ 1742130 w 1742130"/>
              <a:gd name="connsiteY3" fmla="*/ 0 h 2631574"/>
              <a:gd name="connsiteX0" fmla="*/ -1 w 1742130"/>
              <a:gd name="connsiteY0" fmla="*/ 2631574 h 2631574"/>
              <a:gd name="connsiteX1" fmla="*/ 279436 w 1742130"/>
              <a:gd name="connsiteY1" fmla="*/ 1668504 h 2631574"/>
              <a:gd name="connsiteX2" fmla="*/ 713739 w 1742130"/>
              <a:gd name="connsiteY2" fmla="*/ 806305 h 2631574"/>
              <a:gd name="connsiteX3" fmla="*/ 1742130 w 1742130"/>
              <a:gd name="connsiteY3" fmla="*/ 0 h 2631574"/>
              <a:gd name="connsiteX0" fmla="*/ -1 w 1742130"/>
              <a:gd name="connsiteY0" fmla="*/ 2631574 h 2631574"/>
              <a:gd name="connsiteX1" fmla="*/ 211853 w 1742130"/>
              <a:gd name="connsiteY1" fmla="*/ 1709322 h 2631574"/>
              <a:gd name="connsiteX2" fmla="*/ 713739 w 1742130"/>
              <a:gd name="connsiteY2" fmla="*/ 806305 h 2631574"/>
              <a:gd name="connsiteX3" fmla="*/ 1742130 w 1742130"/>
              <a:gd name="connsiteY3" fmla="*/ 0 h 2631574"/>
              <a:gd name="connsiteX0" fmla="*/ -1 w 1742130"/>
              <a:gd name="connsiteY0" fmla="*/ 2631574 h 2631574"/>
              <a:gd name="connsiteX1" fmla="*/ 112550 w 1742130"/>
              <a:gd name="connsiteY1" fmla="*/ 1621401 h 2631574"/>
              <a:gd name="connsiteX2" fmla="*/ 713739 w 1742130"/>
              <a:gd name="connsiteY2" fmla="*/ 806305 h 2631574"/>
              <a:gd name="connsiteX3" fmla="*/ 1742130 w 1742130"/>
              <a:gd name="connsiteY3" fmla="*/ 0 h 2631574"/>
              <a:gd name="connsiteX0" fmla="*/ 79621 w 1821752"/>
              <a:gd name="connsiteY0" fmla="*/ 2631574 h 2631574"/>
              <a:gd name="connsiteX1" fmla="*/ 192172 w 1821752"/>
              <a:gd name="connsiteY1" fmla="*/ 1621401 h 2631574"/>
              <a:gd name="connsiteX2" fmla="*/ 793361 w 1821752"/>
              <a:gd name="connsiteY2" fmla="*/ 806305 h 2631574"/>
              <a:gd name="connsiteX3" fmla="*/ 1821752 w 1821752"/>
              <a:gd name="connsiteY3" fmla="*/ 0 h 2631574"/>
              <a:gd name="connsiteX0" fmla="*/ 224683 w 1966814"/>
              <a:gd name="connsiteY0" fmla="*/ 2631574 h 2631574"/>
              <a:gd name="connsiteX1" fmla="*/ 337234 w 1966814"/>
              <a:gd name="connsiteY1" fmla="*/ 1621401 h 2631574"/>
              <a:gd name="connsiteX2" fmla="*/ 938423 w 1966814"/>
              <a:gd name="connsiteY2" fmla="*/ 806305 h 2631574"/>
              <a:gd name="connsiteX3" fmla="*/ 1966814 w 1966814"/>
              <a:gd name="connsiteY3" fmla="*/ 0 h 2631574"/>
              <a:gd name="connsiteX0" fmla="*/ 102535 w 1844666"/>
              <a:gd name="connsiteY0" fmla="*/ 2631574 h 2631574"/>
              <a:gd name="connsiteX1" fmla="*/ 215086 w 1844666"/>
              <a:gd name="connsiteY1" fmla="*/ 1621401 h 2631574"/>
              <a:gd name="connsiteX2" fmla="*/ 816275 w 1844666"/>
              <a:gd name="connsiteY2" fmla="*/ 806305 h 2631574"/>
              <a:gd name="connsiteX3" fmla="*/ 1844666 w 1844666"/>
              <a:gd name="connsiteY3" fmla="*/ 0 h 2631574"/>
              <a:gd name="connsiteX0" fmla="*/ 103638 w 1845769"/>
              <a:gd name="connsiteY0" fmla="*/ 2631574 h 2631574"/>
              <a:gd name="connsiteX1" fmla="*/ 211532 w 1845769"/>
              <a:gd name="connsiteY1" fmla="*/ 1495200 h 2631574"/>
              <a:gd name="connsiteX2" fmla="*/ 817378 w 1845769"/>
              <a:gd name="connsiteY2" fmla="*/ 806305 h 2631574"/>
              <a:gd name="connsiteX3" fmla="*/ 1845769 w 1845769"/>
              <a:gd name="connsiteY3" fmla="*/ 0 h 2631574"/>
              <a:gd name="connsiteX0" fmla="*/ 115737 w 1857868"/>
              <a:gd name="connsiteY0" fmla="*/ 2631574 h 2631574"/>
              <a:gd name="connsiteX1" fmla="*/ 223631 w 1857868"/>
              <a:gd name="connsiteY1" fmla="*/ 1495200 h 2631574"/>
              <a:gd name="connsiteX2" fmla="*/ 829477 w 1857868"/>
              <a:gd name="connsiteY2" fmla="*/ 806305 h 2631574"/>
              <a:gd name="connsiteX3" fmla="*/ 1857868 w 1857868"/>
              <a:gd name="connsiteY3" fmla="*/ 0 h 2631574"/>
              <a:gd name="connsiteX0" fmla="*/ 124600 w 1866731"/>
              <a:gd name="connsiteY0" fmla="*/ 2631574 h 2631574"/>
              <a:gd name="connsiteX1" fmla="*/ 203137 w 1866731"/>
              <a:gd name="connsiteY1" fmla="*/ 1453146 h 2631574"/>
              <a:gd name="connsiteX2" fmla="*/ 838340 w 1866731"/>
              <a:gd name="connsiteY2" fmla="*/ 806305 h 2631574"/>
              <a:gd name="connsiteX3" fmla="*/ 1866731 w 1866731"/>
              <a:gd name="connsiteY3" fmla="*/ 0 h 2631574"/>
              <a:gd name="connsiteX0" fmla="*/ 114223 w 1856354"/>
              <a:gd name="connsiteY0" fmla="*/ 2631574 h 2631574"/>
              <a:gd name="connsiteX1" fmla="*/ 192760 w 1856354"/>
              <a:gd name="connsiteY1" fmla="*/ 1453146 h 2631574"/>
              <a:gd name="connsiteX2" fmla="*/ 906829 w 1856354"/>
              <a:gd name="connsiteY2" fmla="*/ 774407 h 2631574"/>
              <a:gd name="connsiteX3" fmla="*/ 1856354 w 1856354"/>
              <a:gd name="connsiteY3" fmla="*/ 0 h 2631574"/>
              <a:gd name="connsiteX0" fmla="*/ 114223 w 2354540"/>
              <a:gd name="connsiteY0" fmla="*/ 2671279 h 2671279"/>
              <a:gd name="connsiteX1" fmla="*/ 192760 w 2354540"/>
              <a:gd name="connsiteY1" fmla="*/ 1492851 h 2671279"/>
              <a:gd name="connsiteX2" fmla="*/ 906829 w 2354540"/>
              <a:gd name="connsiteY2" fmla="*/ 814112 h 2671279"/>
              <a:gd name="connsiteX3" fmla="*/ 2354541 w 2354540"/>
              <a:gd name="connsiteY3" fmla="*/ -1 h 2671279"/>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379300"/>
              <a:gd name="connsiteY0" fmla="*/ 2708259 h 2708259"/>
              <a:gd name="connsiteX1" fmla="*/ 192760 w 2379300"/>
              <a:gd name="connsiteY1" fmla="*/ 1529831 h 2708259"/>
              <a:gd name="connsiteX2" fmla="*/ 906829 w 2379300"/>
              <a:gd name="connsiteY2" fmla="*/ 851092 h 2708259"/>
              <a:gd name="connsiteX3" fmla="*/ 2379301 w 2379300"/>
              <a:gd name="connsiteY3" fmla="*/ 0 h 2708259"/>
              <a:gd name="connsiteX0" fmla="*/ 110854 w 2375931"/>
              <a:gd name="connsiteY0" fmla="*/ 2708259 h 2708259"/>
              <a:gd name="connsiteX1" fmla="*/ 189391 w 2375931"/>
              <a:gd name="connsiteY1" fmla="*/ 1529831 h 2708259"/>
              <a:gd name="connsiteX2" fmla="*/ 817521 w 2375931"/>
              <a:gd name="connsiteY2" fmla="*/ 622944 h 2708259"/>
              <a:gd name="connsiteX3" fmla="*/ 2375932 w 2375931"/>
              <a:gd name="connsiteY3" fmla="*/ 0 h 2708259"/>
              <a:gd name="connsiteX0" fmla="*/ 108372 w 2373449"/>
              <a:gd name="connsiteY0" fmla="*/ 2708259 h 2708259"/>
              <a:gd name="connsiteX1" fmla="*/ 186909 w 2373449"/>
              <a:gd name="connsiteY1" fmla="*/ 1529831 h 2708259"/>
              <a:gd name="connsiteX2" fmla="*/ 749478 w 2373449"/>
              <a:gd name="connsiteY2" fmla="*/ 467450 h 2708259"/>
              <a:gd name="connsiteX3" fmla="*/ 2373450 w 2373449"/>
              <a:gd name="connsiteY3" fmla="*/ 0 h 2708259"/>
              <a:gd name="connsiteX0" fmla="*/ 109054 w 2374131"/>
              <a:gd name="connsiteY0" fmla="*/ 2708259 h 2708259"/>
              <a:gd name="connsiteX1" fmla="*/ 187591 w 2374131"/>
              <a:gd name="connsiteY1" fmla="*/ 1529831 h 2708259"/>
              <a:gd name="connsiteX2" fmla="*/ 768351 w 2374131"/>
              <a:gd name="connsiteY2" fmla="*/ 594918 h 2708259"/>
              <a:gd name="connsiteX3" fmla="*/ 2374132 w 2374131"/>
              <a:gd name="connsiteY3" fmla="*/ 0 h 2708259"/>
              <a:gd name="connsiteX0" fmla="*/ 116661 w 2381738"/>
              <a:gd name="connsiteY0" fmla="*/ 2708259 h 2708259"/>
              <a:gd name="connsiteX1" fmla="*/ 168030 w 2381738"/>
              <a:gd name="connsiteY1" fmla="*/ 1432960 h 2708259"/>
              <a:gd name="connsiteX2" fmla="*/ 775958 w 2381738"/>
              <a:gd name="connsiteY2" fmla="*/ 594918 h 2708259"/>
              <a:gd name="connsiteX3" fmla="*/ 2381739 w 2381738"/>
              <a:gd name="connsiteY3" fmla="*/ 0 h 2708259"/>
              <a:gd name="connsiteX0" fmla="*/ 107288 w 2372365"/>
              <a:gd name="connsiteY0" fmla="*/ 2708259 h 2708259"/>
              <a:gd name="connsiteX1" fmla="*/ 192617 w 2372365"/>
              <a:gd name="connsiteY1" fmla="*/ 1554050 h 2708259"/>
              <a:gd name="connsiteX2" fmla="*/ 766585 w 2372365"/>
              <a:gd name="connsiteY2" fmla="*/ 594918 h 2708259"/>
              <a:gd name="connsiteX3" fmla="*/ 2372366 w 2372365"/>
              <a:gd name="connsiteY3" fmla="*/ 0 h 2708259"/>
              <a:gd name="connsiteX0" fmla="*/ 112102 w 2377179"/>
              <a:gd name="connsiteY0" fmla="*/ 2708259 h 2708259"/>
              <a:gd name="connsiteX1" fmla="*/ 179354 w 2377179"/>
              <a:gd name="connsiteY1" fmla="*/ 1520912 h 2708259"/>
              <a:gd name="connsiteX2" fmla="*/ 771399 w 2377179"/>
              <a:gd name="connsiteY2" fmla="*/ 594918 h 2708259"/>
              <a:gd name="connsiteX3" fmla="*/ 2377180 w 2377179"/>
              <a:gd name="connsiteY3" fmla="*/ 0 h 2708259"/>
              <a:gd name="connsiteX0" fmla="*/ 40226 w 2305303"/>
              <a:gd name="connsiteY0" fmla="*/ 2708259 h 2708259"/>
              <a:gd name="connsiteX1" fmla="*/ 107478 w 2305303"/>
              <a:gd name="connsiteY1" fmla="*/ 1520912 h 2708259"/>
              <a:gd name="connsiteX2" fmla="*/ 699523 w 2305303"/>
              <a:gd name="connsiteY2" fmla="*/ 594918 h 2708259"/>
              <a:gd name="connsiteX3" fmla="*/ 2305304 w 2305303"/>
              <a:gd name="connsiteY3" fmla="*/ 0 h 2708259"/>
              <a:gd name="connsiteX0" fmla="*/ 118825 w 2383902"/>
              <a:gd name="connsiteY0" fmla="*/ 2708259 h 2708259"/>
              <a:gd name="connsiteX1" fmla="*/ 46933 w 2383902"/>
              <a:gd name="connsiteY1" fmla="*/ 1507853 h 2708259"/>
              <a:gd name="connsiteX2" fmla="*/ 778122 w 2383902"/>
              <a:gd name="connsiteY2" fmla="*/ 594918 h 2708259"/>
              <a:gd name="connsiteX3" fmla="*/ 2383903 w 2383902"/>
              <a:gd name="connsiteY3" fmla="*/ 0 h 2708259"/>
              <a:gd name="connsiteX0" fmla="*/ 207940 w 2473017"/>
              <a:gd name="connsiteY0" fmla="*/ 2708259 h 2708259"/>
              <a:gd name="connsiteX1" fmla="*/ 30886 w 2473017"/>
              <a:gd name="connsiteY1" fmla="*/ 1476424 h 2708259"/>
              <a:gd name="connsiteX2" fmla="*/ 867237 w 2473017"/>
              <a:gd name="connsiteY2" fmla="*/ 594918 h 2708259"/>
              <a:gd name="connsiteX3" fmla="*/ 2473018 w 2473017"/>
              <a:gd name="connsiteY3" fmla="*/ 0 h 2708259"/>
              <a:gd name="connsiteX0" fmla="*/ 185947 w 2451024"/>
              <a:gd name="connsiteY0" fmla="*/ 2708259 h 2708259"/>
              <a:gd name="connsiteX1" fmla="*/ 33640 w 2451024"/>
              <a:gd name="connsiteY1" fmla="*/ 1489525 h 2708259"/>
              <a:gd name="connsiteX2" fmla="*/ 845244 w 2451024"/>
              <a:gd name="connsiteY2" fmla="*/ 594918 h 2708259"/>
              <a:gd name="connsiteX3" fmla="*/ 2451025 w 2451024"/>
              <a:gd name="connsiteY3" fmla="*/ 0 h 2708259"/>
              <a:gd name="connsiteX0" fmla="*/ 218407 w 2483484"/>
              <a:gd name="connsiteY0" fmla="*/ 2708259 h 2708259"/>
              <a:gd name="connsiteX1" fmla="*/ 66100 w 2483484"/>
              <a:gd name="connsiteY1" fmla="*/ 1489525 h 2708259"/>
              <a:gd name="connsiteX2" fmla="*/ 877704 w 2483484"/>
              <a:gd name="connsiteY2" fmla="*/ 594918 h 2708259"/>
              <a:gd name="connsiteX3" fmla="*/ 2483485 w 2483484"/>
              <a:gd name="connsiteY3" fmla="*/ 0 h 2708259"/>
              <a:gd name="connsiteX0" fmla="*/ 213146 w 2478223"/>
              <a:gd name="connsiteY0" fmla="*/ 2708259 h 2708259"/>
              <a:gd name="connsiteX1" fmla="*/ 60839 w 2478223"/>
              <a:gd name="connsiteY1" fmla="*/ 1489525 h 2708259"/>
              <a:gd name="connsiteX2" fmla="*/ 800258 w 2478223"/>
              <a:gd name="connsiteY2" fmla="*/ 556702 h 2708259"/>
              <a:gd name="connsiteX3" fmla="*/ 2478224 w 2478223"/>
              <a:gd name="connsiteY3" fmla="*/ 0 h 2708259"/>
            </a:gdLst>
            <a:ahLst/>
            <a:cxnLst>
              <a:cxn ang="0">
                <a:pos x="connsiteX0" y="connsiteY0"/>
              </a:cxn>
              <a:cxn ang="0">
                <a:pos x="connsiteX1" y="connsiteY1"/>
              </a:cxn>
              <a:cxn ang="0">
                <a:pos x="connsiteX2" y="connsiteY2"/>
              </a:cxn>
              <a:cxn ang="0">
                <a:pos x="connsiteX3" y="connsiteY3"/>
              </a:cxn>
            </a:cxnLst>
            <a:rect l="l" t="t" r="r" b="b"/>
            <a:pathLst>
              <a:path w="2478223" h="2708259">
                <a:moveTo>
                  <a:pt x="213146" y="2708259"/>
                </a:moveTo>
                <a:cubicBezTo>
                  <a:pt x="-37100" y="2087886"/>
                  <a:pt x="-37013" y="1848118"/>
                  <a:pt x="60839" y="1489525"/>
                </a:cubicBezTo>
                <a:cubicBezTo>
                  <a:pt x="158691" y="1130932"/>
                  <a:pt x="397361" y="804956"/>
                  <a:pt x="800258" y="556702"/>
                </a:cubicBezTo>
                <a:cubicBezTo>
                  <a:pt x="1203156" y="308448"/>
                  <a:pt x="1792551" y="203316"/>
                  <a:pt x="2478224" y="0"/>
                </a:cubicBezTo>
              </a:path>
            </a:pathLst>
          </a:custGeom>
          <a:noFill/>
          <a:ln w="28575" cap="rnd">
            <a:solidFill>
              <a:schemeClr val="accent5"/>
            </a:solidFill>
            <a:prstDash val="sysDash"/>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Freeform: Shape 140">
            <a:extLst>
              <a:ext uri="{FF2B5EF4-FFF2-40B4-BE49-F238E27FC236}">
                <a16:creationId xmlns:a16="http://schemas.microsoft.com/office/drawing/2014/main" id="{E734073F-B9C5-460F-978A-2227234E432C}"/>
              </a:ext>
            </a:extLst>
          </p:cNvPr>
          <p:cNvSpPr/>
          <p:nvPr/>
        </p:nvSpPr>
        <p:spPr>
          <a:xfrm rot="14872435" flipH="1">
            <a:off x="3579794" y="4568842"/>
            <a:ext cx="176017" cy="715951"/>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 name="connsiteX0" fmla="*/ 439406 w 439405"/>
              <a:gd name="connsiteY0" fmla="*/ 1317845 h 1317845"/>
              <a:gd name="connsiteX1" fmla="*/ 360286 w 439405"/>
              <a:gd name="connsiteY1" fmla="*/ 563072 h 1317845"/>
              <a:gd name="connsiteX2" fmla="*/ 37215 w 439405"/>
              <a:gd name="connsiteY2" fmla="*/ 0 h 1317845"/>
              <a:gd name="connsiteX0" fmla="*/ 426477 w 638019"/>
              <a:gd name="connsiteY0" fmla="*/ 1317845 h 1317845"/>
              <a:gd name="connsiteX1" fmla="*/ 632972 w 638019"/>
              <a:gd name="connsiteY1" fmla="*/ 603435 h 1317845"/>
              <a:gd name="connsiteX2" fmla="*/ 24286 w 638019"/>
              <a:gd name="connsiteY2" fmla="*/ 0 h 1317845"/>
              <a:gd name="connsiteX0" fmla="*/ 116450 w 323111"/>
              <a:gd name="connsiteY0" fmla="*/ 1182606 h 1182606"/>
              <a:gd name="connsiteX1" fmla="*/ 322945 w 323111"/>
              <a:gd name="connsiteY1" fmla="*/ 468196 h 1182606"/>
              <a:gd name="connsiteX2" fmla="*/ 48357 w 323111"/>
              <a:gd name="connsiteY2" fmla="*/ 0 h 1182606"/>
              <a:gd name="connsiteX0" fmla="*/ 116450 w 400158"/>
              <a:gd name="connsiteY0" fmla="*/ 1182606 h 1182606"/>
              <a:gd name="connsiteX1" fmla="*/ 322945 w 400158"/>
              <a:gd name="connsiteY1" fmla="*/ 468196 h 1182606"/>
              <a:gd name="connsiteX2" fmla="*/ 48357 w 400158"/>
              <a:gd name="connsiteY2" fmla="*/ 0 h 1182606"/>
              <a:gd name="connsiteX0" fmla="*/ 110248 w 417049"/>
              <a:gd name="connsiteY0" fmla="*/ 1182606 h 1182606"/>
              <a:gd name="connsiteX1" fmla="*/ 362807 w 417049"/>
              <a:gd name="connsiteY1" fmla="*/ 491086 h 1182606"/>
              <a:gd name="connsiteX2" fmla="*/ 42155 w 417049"/>
              <a:gd name="connsiteY2" fmla="*/ 0 h 1182606"/>
              <a:gd name="connsiteX0" fmla="*/ 207040 w 460946"/>
              <a:gd name="connsiteY0" fmla="*/ 1156243 h 1156243"/>
              <a:gd name="connsiteX1" fmla="*/ 459599 w 460946"/>
              <a:gd name="connsiteY1" fmla="*/ 464723 h 1156243"/>
              <a:gd name="connsiteX2" fmla="*/ 0 w 460946"/>
              <a:gd name="connsiteY2" fmla="*/ -1 h 1156243"/>
              <a:gd name="connsiteX0" fmla="*/ 244360 w 498770"/>
              <a:gd name="connsiteY0" fmla="*/ 1153246 h 1153246"/>
              <a:gd name="connsiteX1" fmla="*/ 496919 w 498770"/>
              <a:gd name="connsiteY1" fmla="*/ 461726 h 1153246"/>
              <a:gd name="connsiteX2" fmla="*/ 0 w 498770"/>
              <a:gd name="connsiteY2" fmla="*/ 1 h 1153246"/>
              <a:gd name="connsiteX0" fmla="*/ 263160 w 517849"/>
              <a:gd name="connsiteY0" fmla="*/ 1165664 h 1165664"/>
              <a:gd name="connsiteX1" fmla="*/ 515719 w 517849"/>
              <a:gd name="connsiteY1" fmla="*/ 474144 h 1165664"/>
              <a:gd name="connsiteX2" fmla="*/ 0 w 517849"/>
              <a:gd name="connsiteY2" fmla="*/ 0 h 1165664"/>
              <a:gd name="connsiteX0" fmla="*/ 263160 w 604712"/>
              <a:gd name="connsiteY0" fmla="*/ 1165664 h 1165664"/>
              <a:gd name="connsiteX1" fmla="*/ 602826 w 604712"/>
              <a:gd name="connsiteY1" fmla="*/ 526660 h 1165664"/>
              <a:gd name="connsiteX2" fmla="*/ 0 w 604712"/>
              <a:gd name="connsiteY2" fmla="*/ 0 h 1165664"/>
              <a:gd name="connsiteX0" fmla="*/ 263160 w 623889"/>
              <a:gd name="connsiteY0" fmla="*/ 1165664 h 1165664"/>
              <a:gd name="connsiteX1" fmla="*/ 602826 w 623889"/>
              <a:gd name="connsiteY1" fmla="*/ 526660 h 1165664"/>
              <a:gd name="connsiteX2" fmla="*/ 0 w 623889"/>
              <a:gd name="connsiteY2" fmla="*/ 0 h 1165664"/>
              <a:gd name="connsiteX0" fmla="*/ 263160 w 506826"/>
              <a:gd name="connsiteY0" fmla="*/ 1165664 h 1165664"/>
              <a:gd name="connsiteX1" fmla="*/ 465463 w 506826"/>
              <a:gd name="connsiteY1" fmla="*/ 541499 h 1165664"/>
              <a:gd name="connsiteX2" fmla="*/ 0 w 506826"/>
              <a:gd name="connsiteY2" fmla="*/ 0 h 1165664"/>
            </a:gdLst>
            <a:ahLst/>
            <a:cxnLst>
              <a:cxn ang="0">
                <a:pos x="connsiteX0" y="connsiteY0"/>
              </a:cxn>
              <a:cxn ang="0">
                <a:pos x="connsiteX1" y="connsiteY1"/>
              </a:cxn>
              <a:cxn ang="0">
                <a:pos x="connsiteX2" y="connsiteY2"/>
              </a:cxn>
            </a:cxnLst>
            <a:rect l="l" t="t" r="r" b="b"/>
            <a:pathLst>
              <a:path w="506826" h="1165664">
                <a:moveTo>
                  <a:pt x="263160" y="1165664"/>
                </a:moveTo>
                <a:cubicBezTo>
                  <a:pt x="-92480" y="850568"/>
                  <a:pt x="393366" y="684311"/>
                  <a:pt x="465463" y="541499"/>
                </a:cubicBezTo>
                <a:cubicBezTo>
                  <a:pt x="537560" y="398687"/>
                  <a:pt x="582521" y="195086"/>
                  <a:pt x="0" y="0"/>
                </a:cubicBezTo>
              </a:path>
            </a:pathLst>
          </a:custGeom>
          <a:noFill/>
          <a:ln w="28575" cap="rnd">
            <a:solidFill>
              <a:schemeClr val="accent2">
                <a:lumMod val="75000"/>
              </a:schemeClr>
            </a:solidFill>
            <a:prstDash val="sysDash"/>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TextBox 142">
            <a:extLst>
              <a:ext uri="{FF2B5EF4-FFF2-40B4-BE49-F238E27FC236}">
                <a16:creationId xmlns:a16="http://schemas.microsoft.com/office/drawing/2014/main" id="{E2C798BF-2C2C-4595-88C8-AE4EB6536332}"/>
              </a:ext>
            </a:extLst>
          </p:cNvPr>
          <p:cNvSpPr txBox="1"/>
          <p:nvPr/>
        </p:nvSpPr>
        <p:spPr>
          <a:xfrm>
            <a:off x="4647121" y="3327236"/>
            <a:ext cx="1326959" cy="707886"/>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Midbrain – </a:t>
            </a:r>
          </a:p>
          <a:p>
            <a:r>
              <a:rPr lang="en-GB" sz="1000" dirty="0">
                <a:latin typeface="Arial" panose="020B0604020202020204" pitchFamily="34" charset="0"/>
                <a:cs typeface="Arial" panose="020B0604020202020204" pitchFamily="34" charset="0"/>
              </a:rPr>
              <a:t>Locus coeruleus and periaqueductal grey matter</a:t>
            </a:r>
          </a:p>
        </p:txBody>
      </p:sp>
      <p:cxnSp>
        <p:nvCxnSpPr>
          <p:cNvPr id="145" name="Straight Connector 144">
            <a:extLst>
              <a:ext uri="{FF2B5EF4-FFF2-40B4-BE49-F238E27FC236}">
                <a16:creationId xmlns:a16="http://schemas.microsoft.com/office/drawing/2014/main" id="{2F68755C-65C1-4EE1-8596-6517AFC1B9DE}"/>
              </a:ext>
            </a:extLst>
          </p:cNvPr>
          <p:cNvCxnSpPr>
            <a:cxnSpLocks/>
            <a:endCxn id="143" idx="1"/>
          </p:cNvCxnSpPr>
          <p:nvPr/>
        </p:nvCxnSpPr>
        <p:spPr>
          <a:xfrm>
            <a:off x="3866320" y="3174206"/>
            <a:ext cx="780801" cy="5069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ustDataLst/>
    <p:extLst>
      <p:ext uri="{BB962C8B-B14F-4D97-AF65-F5344CB8AC3E}">
        <p14:creationId xmlns:p14="http://schemas.microsoft.com/office/powerpoint/2010/main" val="1099016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500"/>
                                        <p:tgtEl>
                                          <p:spTgt spid="15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0"/>
                                        </p:tgtEl>
                                        <p:attrNameLst>
                                          <p:attrName>style.visibility</p:attrName>
                                        </p:attrNameLst>
                                      </p:cBhvr>
                                      <p:to>
                                        <p:strVal val="visible"/>
                                      </p:to>
                                    </p:set>
                                    <p:animEffect transition="in" filter="fade">
                                      <p:cBhvr>
                                        <p:cTn id="11" dur="500"/>
                                        <p:tgtEl>
                                          <p:spTgt spid="150"/>
                                        </p:tgtEl>
                                      </p:cBhvr>
                                    </p:animEffect>
                                  </p:childTnLst>
                                </p:cTn>
                              </p:par>
                            </p:childTnLst>
                          </p:cTn>
                        </p:par>
                        <p:par>
                          <p:cTn id="12" fill="hold">
                            <p:stCondLst>
                              <p:cond delay="1000"/>
                            </p:stCondLst>
                            <p:childTnLst>
                              <p:par>
                                <p:cTn id="13" presetID="22" presetClass="entr" presetSubtype="8" fill="hold" grpId="0" nodeType="afterEffect">
                                  <p:stCondLst>
                                    <p:cond delay="500"/>
                                  </p:stCondLst>
                                  <p:childTnLst>
                                    <p:set>
                                      <p:cBhvr>
                                        <p:cTn id="14" dur="1" fill="hold">
                                          <p:stCondLst>
                                            <p:cond delay="0"/>
                                          </p:stCondLst>
                                        </p:cTn>
                                        <p:tgtEl>
                                          <p:spTgt spid="138"/>
                                        </p:tgtEl>
                                        <p:attrNameLst>
                                          <p:attrName>style.visibility</p:attrName>
                                        </p:attrNameLst>
                                      </p:cBhvr>
                                      <p:to>
                                        <p:strVal val="visible"/>
                                      </p:to>
                                    </p:set>
                                    <p:animEffect transition="in" filter="wipe(left)">
                                      <p:cBhvr>
                                        <p:cTn id="15" dur="500"/>
                                        <p:tgtEl>
                                          <p:spTgt spid="138"/>
                                        </p:tgtEl>
                                      </p:cBhvr>
                                    </p:animEffect>
                                  </p:childTnLst>
                                </p:cTn>
                              </p:par>
                            </p:childTnLst>
                          </p:cTn>
                        </p:par>
                        <p:par>
                          <p:cTn id="16" fill="hold">
                            <p:stCondLst>
                              <p:cond delay="2000"/>
                            </p:stCondLst>
                            <p:childTnLst>
                              <p:par>
                                <p:cTn id="17" presetID="22" presetClass="entr" presetSubtype="8" fill="hold" grpId="0" nodeType="afterEffect">
                                  <p:stCondLst>
                                    <p:cond delay="250"/>
                                  </p:stCondLst>
                                  <p:childTnLst>
                                    <p:set>
                                      <p:cBhvr>
                                        <p:cTn id="18" dur="1" fill="hold">
                                          <p:stCondLst>
                                            <p:cond delay="0"/>
                                          </p:stCondLst>
                                        </p:cTn>
                                        <p:tgtEl>
                                          <p:spTgt spid="137"/>
                                        </p:tgtEl>
                                        <p:attrNameLst>
                                          <p:attrName>style.visibility</p:attrName>
                                        </p:attrNameLst>
                                      </p:cBhvr>
                                      <p:to>
                                        <p:strVal val="visible"/>
                                      </p:to>
                                    </p:set>
                                    <p:animEffect transition="in" filter="wipe(left)">
                                      <p:cBhvr>
                                        <p:cTn id="19" dur="500"/>
                                        <p:tgtEl>
                                          <p:spTgt spid="137"/>
                                        </p:tgtEl>
                                      </p:cBhvr>
                                    </p:animEffect>
                                  </p:childTnLst>
                                </p:cTn>
                              </p:par>
                            </p:childTnLst>
                          </p:cTn>
                        </p:par>
                        <p:par>
                          <p:cTn id="20" fill="hold">
                            <p:stCondLst>
                              <p:cond delay="2750"/>
                            </p:stCondLst>
                            <p:childTnLst>
                              <p:par>
                                <p:cTn id="21" presetID="22" presetClass="entr" presetSubtype="4" fill="hold" grpId="0" nodeType="afterEffect">
                                  <p:stCondLst>
                                    <p:cond delay="500"/>
                                  </p:stCondLst>
                                  <p:childTnLst>
                                    <p:set>
                                      <p:cBhvr>
                                        <p:cTn id="22" dur="1" fill="hold">
                                          <p:stCondLst>
                                            <p:cond delay="0"/>
                                          </p:stCondLst>
                                        </p:cTn>
                                        <p:tgtEl>
                                          <p:spTgt spid="194"/>
                                        </p:tgtEl>
                                        <p:attrNameLst>
                                          <p:attrName>style.visibility</p:attrName>
                                        </p:attrNameLst>
                                      </p:cBhvr>
                                      <p:to>
                                        <p:strVal val="visible"/>
                                      </p:to>
                                    </p:set>
                                    <p:animEffect transition="in" filter="wipe(down)">
                                      <p:cBhvr>
                                        <p:cTn id="23" dur="1500"/>
                                        <p:tgtEl>
                                          <p:spTgt spid="194"/>
                                        </p:tgtEl>
                                      </p:cBhvr>
                                    </p:animEffect>
                                  </p:childTnLst>
                                </p:cTn>
                              </p:par>
                            </p:childTnLst>
                          </p:cTn>
                        </p:par>
                        <p:par>
                          <p:cTn id="24" fill="hold">
                            <p:stCondLst>
                              <p:cond delay="4750"/>
                            </p:stCondLst>
                            <p:childTnLst>
                              <p:par>
                                <p:cTn id="25" presetID="22" presetClass="entr" presetSubtype="4" fill="hold" grpId="0" nodeType="afterEffect">
                                  <p:stCondLst>
                                    <p:cond delay="500"/>
                                  </p:stCondLst>
                                  <p:childTnLst>
                                    <p:set>
                                      <p:cBhvr>
                                        <p:cTn id="26" dur="1" fill="hold">
                                          <p:stCondLst>
                                            <p:cond delay="0"/>
                                          </p:stCondLst>
                                        </p:cTn>
                                        <p:tgtEl>
                                          <p:spTgt spid="139"/>
                                        </p:tgtEl>
                                        <p:attrNameLst>
                                          <p:attrName>style.visibility</p:attrName>
                                        </p:attrNameLst>
                                      </p:cBhvr>
                                      <p:to>
                                        <p:strVal val="visible"/>
                                      </p:to>
                                    </p:set>
                                    <p:animEffect transition="in" filter="wipe(down)">
                                      <p:cBhvr>
                                        <p:cTn id="27" dur="1000"/>
                                        <p:tgtEl>
                                          <p:spTgt spid="139"/>
                                        </p:tgtEl>
                                      </p:cBhvr>
                                    </p:animEffect>
                                  </p:childTnLst>
                                </p:cTn>
                              </p:par>
                            </p:childTnLst>
                          </p:cTn>
                        </p:par>
                        <p:par>
                          <p:cTn id="28" fill="hold">
                            <p:stCondLst>
                              <p:cond delay="6250"/>
                            </p:stCondLst>
                            <p:childTnLst>
                              <p:par>
                                <p:cTn id="29" presetID="22" presetClass="entr" presetSubtype="1" fill="hold" grpId="0" nodeType="afterEffect">
                                  <p:stCondLst>
                                    <p:cond delay="1000"/>
                                  </p:stCondLst>
                                  <p:childTnLst>
                                    <p:set>
                                      <p:cBhvr>
                                        <p:cTn id="30" dur="1" fill="hold">
                                          <p:stCondLst>
                                            <p:cond delay="0"/>
                                          </p:stCondLst>
                                        </p:cTn>
                                        <p:tgtEl>
                                          <p:spTgt spid="140"/>
                                        </p:tgtEl>
                                        <p:attrNameLst>
                                          <p:attrName>style.visibility</p:attrName>
                                        </p:attrNameLst>
                                      </p:cBhvr>
                                      <p:to>
                                        <p:strVal val="visible"/>
                                      </p:to>
                                    </p:set>
                                    <p:animEffect transition="in" filter="wipe(up)">
                                      <p:cBhvr>
                                        <p:cTn id="31" dur="500"/>
                                        <p:tgtEl>
                                          <p:spTgt spid="140"/>
                                        </p:tgtEl>
                                      </p:cBhvr>
                                    </p:animEffect>
                                  </p:childTnLst>
                                </p:cTn>
                              </p:par>
                            </p:childTnLst>
                          </p:cTn>
                        </p:par>
                        <p:par>
                          <p:cTn id="32" fill="hold">
                            <p:stCondLst>
                              <p:cond delay="7750"/>
                            </p:stCondLst>
                            <p:childTnLst>
                              <p:par>
                                <p:cTn id="33" presetID="1" presetClass="entr" presetSubtype="0" fill="hold" nodeType="afterEffect">
                                  <p:stCondLst>
                                    <p:cond delay="0"/>
                                  </p:stCondLst>
                                  <p:childTnLst>
                                    <p:set>
                                      <p:cBhvr>
                                        <p:cTn id="34" dur="1" fill="hold">
                                          <p:stCondLst>
                                            <p:cond delay="0"/>
                                          </p:stCondLst>
                                        </p:cTn>
                                        <p:tgtEl>
                                          <p:spTgt spid="15">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xEl>
                                              <p:pRg st="5" end="5"/>
                                            </p:txEl>
                                          </p:spTgt>
                                        </p:tgtEl>
                                        <p:attrNameLst>
                                          <p:attrName>style.visibility</p:attrName>
                                        </p:attrNameLst>
                                      </p:cBhvr>
                                      <p:to>
                                        <p:strVal val="visible"/>
                                      </p:to>
                                    </p:set>
                                  </p:childTnLst>
                                </p:cTn>
                              </p:par>
                            </p:childTnLst>
                          </p:cTn>
                        </p:par>
                        <p:par>
                          <p:cTn id="37" fill="hold">
                            <p:stCondLst>
                              <p:cond delay="7750"/>
                            </p:stCondLst>
                            <p:childTnLst>
                              <p:par>
                                <p:cTn id="38" presetID="22" presetClass="entr" presetSubtype="2" fill="hold" grpId="0" nodeType="afterEffect">
                                  <p:stCondLst>
                                    <p:cond delay="750"/>
                                  </p:stCondLst>
                                  <p:childTnLst>
                                    <p:set>
                                      <p:cBhvr>
                                        <p:cTn id="39" dur="1" fill="hold">
                                          <p:stCondLst>
                                            <p:cond delay="0"/>
                                          </p:stCondLst>
                                        </p:cTn>
                                        <p:tgtEl>
                                          <p:spTgt spid="141"/>
                                        </p:tgtEl>
                                        <p:attrNameLst>
                                          <p:attrName>style.visibility</p:attrName>
                                        </p:attrNameLst>
                                      </p:cBhvr>
                                      <p:to>
                                        <p:strVal val="visible"/>
                                      </p:to>
                                    </p:set>
                                    <p:animEffect transition="in" filter="wipe(right)">
                                      <p:cBhvr>
                                        <p:cTn id="40"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animBg="1"/>
      <p:bldP spid="138" grpId="0" animBg="1"/>
      <p:bldP spid="194" grpId="0" animBg="1"/>
      <p:bldP spid="137" grpId="0" animBg="1"/>
      <p:bldP spid="139" grpId="0" animBg="1"/>
      <p:bldP spid="140" grpId="0" animBg="1"/>
      <p:bldP spid="14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Explosion: 8 Points 149">
            <a:extLst>
              <a:ext uri="{FF2B5EF4-FFF2-40B4-BE49-F238E27FC236}">
                <a16:creationId xmlns:a16="http://schemas.microsoft.com/office/drawing/2014/main" id="{C38D35D0-F30F-4A28-8406-025DF640BEB8}"/>
              </a:ext>
            </a:extLst>
          </p:cNvPr>
          <p:cNvSpPr/>
          <p:nvPr/>
        </p:nvSpPr>
        <p:spPr>
          <a:xfrm rot="19857640">
            <a:off x="6896173" y="3479694"/>
            <a:ext cx="990283" cy="927282"/>
          </a:xfrm>
          <a:prstGeom prst="irregularSeal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BDB30CD3-AAAD-44F5-9262-350559744FE9}"/>
              </a:ext>
            </a:extLst>
          </p:cNvPr>
          <p:cNvSpPr/>
          <p:nvPr/>
        </p:nvSpPr>
        <p:spPr>
          <a:xfrm>
            <a:off x="8876280" y="3237172"/>
            <a:ext cx="1285597" cy="192408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6B2F39A2-4294-4C37-8BA8-BCCAEF4D7555}"/>
              </a:ext>
            </a:extLst>
          </p:cNvPr>
          <p:cNvSpPr/>
          <p:nvPr/>
        </p:nvSpPr>
        <p:spPr>
          <a:xfrm>
            <a:off x="8232697" y="2137446"/>
            <a:ext cx="2331204" cy="109972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638A4079-EA24-4C14-9FC2-CFEBB1552CF6}"/>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B326A72A-0C3C-4EBC-88BF-8C21455BA99D}"/>
              </a:ext>
            </a:extLst>
          </p:cNvPr>
          <p:cNvSpPr>
            <a:spLocks noGrp="1"/>
          </p:cNvSpPr>
          <p:nvPr>
            <p:ph type="title"/>
          </p:nvPr>
        </p:nvSpPr>
        <p:spPr/>
        <p:txBody>
          <a:bodyPr/>
          <a:lstStyle/>
          <a:p>
            <a:r>
              <a:rPr lang="en-GB" dirty="0"/>
              <a:t>Regulation of pain – the ascending pathway</a:t>
            </a:r>
          </a:p>
        </p:txBody>
      </p:sp>
      <p:sp>
        <p:nvSpPr>
          <p:cNvPr id="157" name="Content Placeholder 156">
            <a:extLst>
              <a:ext uri="{FF2B5EF4-FFF2-40B4-BE49-F238E27FC236}">
                <a16:creationId xmlns:a16="http://schemas.microsoft.com/office/drawing/2014/main" id="{C868954F-6E51-4F9B-9959-1B65BA82EA92}"/>
              </a:ext>
            </a:extLst>
          </p:cNvPr>
          <p:cNvSpPr>
            <a:spLocks noGrp="1"/>
          </p:cNvSpPr>
          <p:nvPr>
            <p:ph idx="20"/>
          </p:nvPr>
        </p:nvSpPr>
        <p:spPr/>
        <p:txBody>
          <a:bodyPr>
            <a:normAutofit lnSpcReduction="10000"/>
          </a:bodyPr>
          <a:lstStyle/>
          <a:p>
            <a:r>
              <a:rPr lang="en-GB" sz="1800" dirty="0"/>
              <a:t>Detection of an initial noxious stimulus is transmitted to the dorsal horn of the spinal cord via afferent, sensory neurons</a:t>
            </a:r>
            <a:r>
              <a:rPr lang="en-GB" sz="1800" baseline="30000" dirty="0"/>
              <a:t>1,2</a:t>
            </a:r>
            <a:endParaRPr lang="en-GB" sz="1800" dirty="0"/>
          </a:p>
          <a:p>
            <a:r>
              <a:rPr lang="en-GB" sz="1800" dirty="0"/>
              <a:t>The majority of afferent inputs to the dorsal horn synapse with interneurons in the spinal cord, allowing modulation of the signal</a:t>
            </a:r>
            <a:r>
              <a:rPr lang="en-GB" sz="1800" baseline="30000" dirty="0"/>
              <a:t>2</a:t>
            </a:r>
            <a:endParaRPr lang="en-GB" sz="1800" dirty="0"/>
          </a:p>
          <a:p>
            <a:r>
              <a:rPr lang="en-GB" sz="1800" dirty="0"/>
              <a:t>Interneurons then synapse with the neurons of the spinothalamic tract, transmitting the signal to the brain via the spinal cord</a:t>
            </a:r>
            <a:r>
              <a:rPr lang="en-GB" sz="1800" baseline="30000" dirty="0"/>
              <a:t>2</a:t>
            </a:r>
            <a:endParaRPr lang="en-GB" sz="1800" dirty="0"/>
          </a:p>
          <a:p>
            <a:r>
              <a:rPr lang="en-GB" sz="1800" dirty="0"/>
              <a:t>Within the brain, the signal is received in the thalamus; from here it is transmitted to the area of the cortex that corresponds to the location of the body from where the pain originated – in this way, the pain feels localised</a:t>
            </a:r>
            <a:r>
              <a:rPr lang="en-GB" sz="1800" baseline="30000" dirty="0"/>
              <a:t>1,2</a:t>
            </a:r>
            <a:endParaRPr lang="en-GB" sz="1800" dirty="0"/>
          </a:p>
        </p:txBody>
      </p:sp>
      <p:sp>
        <p:nvSpPr>
          <p:cNvPr id="15" name="Content Placeholder 14">
            <a:extLst>
              <a:ext uri="{FF2B5EF4-FFF2-40B4-BE49-F238E27FC236}">
                <a16:creationId xmlns:a16="http://schemas.microsoft.com/office/drawing/2014/main" id="{D8C65BBD-B1ED-4754-8143-D06A9B33400A}"/>
              </a:ext>
            </a:extLst>
          </p:cNvPr>
          <p:cNvSpPr>
            <a:spLocks noGrp="1"/>
          </p:cNvSpPr>
          <p:nvPr>
            <p:ph idx="21"/>
          </p:nvPr>
        </p:nvSpPr>
        <p:spPr>
          <a:ln w="19050">
            <a:noFill/>
          </a:ln>
        </p:spPr>
        <p:txBody>
          <a:bodyPr>
            <a:normAutofit/>
          </a:bodyPr>
          <a:lstStyle/>
          <a:p>
            <a:pPr marL="0" indent="0" algn="ctr">
              <a:buNone/>
            </a:pPr>
            <a:r>
              <a:rPr lang="en-GB" sz="1600" b="1" dirty="0">
                <a:solidFill>
                  <a:schemeClr val="accent1"/>
                </a:solidFill>
              </a:rPr>
              <a:t>The ascending pathway</a:t>
            </a:r>
            <a:r>
              <a:rPr lang="en-GB" sz="1600" b="1" baseline="30000" dirty="0">
                <a:solidFill>
                  <a:schemeClr val="accent1"/>
                </a:solidFill>
              </a:rPr>
              <a:t>1-3</a:t>
            </a:r>
            <a:endParaRPr lang="en-GB" sz="1600" b="1" dirty="0">
              <a:solidFill>
                <a:schemeClr val="accent1"/>
              </a:solidFill>
            </a:endParaRPr>
          </a:p>
        </p:txBody>
      </p:sp>
      <p:sp>
        <p:nvSpPr>
          <p:cNvPr id="8" name="Text Placeholder 7">
            <a:extLst>
              <a:ext uri="{FF2B5EF4-FFF2-40B4-BE49-F238E27FC236}">
                <a16:creationId xmlns:a16="http://schemas.microsoft.com/office/drawing/2014/main" id="{3B635E1B-A737-4659-B6A6-1A509E477205}"/>
              </a:ext>
            </a:extLst>
          </p:cNvPr>
          <p:cNvSpPr>
            <a:spLocks noGrp="1"/>
          </p:cNvSpPr>
          <p:nvPr>
            <p:ph type="body" sz="quarter" idx="18"/>
          </p:nvPr>
        </p:nvSpPr>
        <p:spPr/>
        <p:txBody>
          <a:bodyPr/>
          <a:lstStyle/>
          <a:p>
            <a:pPr marL="0" indent="0">
              <a:buNone/>
            </a:pPr>
            <a:r>
              <a:rPr lang="en-GB" dirty="0"/>
              <a:t>1. Purves et al. Neuroscience. 6</a:t>
            </a:r>
            <a:r>
              <a:rPr lang="en-GB" baseline="30000" dirty="0"/>
              <a:t>th</a:t>
            </a:r>
            <a:r>
              <a:rPr lang="en-GB" dirty="0"/>
              <a:t> edition. 2018; </a:t>
            </a:r>
            <a:br>
              <a:rPr lang="en-GB" dirty="0"/>
            </a:br>
            <a:r>
              <a:rPr lang="en-GB" dirty="0"/>
              <a:t>2. </a:t>
            </a:r>
            <a:r>
              <a:rPr lang="en-GB" dirty="0" err="1"/>
              <a:t>Urch</a:t>
            </a:r>
            <a:r>
              <a:rPr lang="en-GB" dirty="0"/>
              <a:t>. Rev Pain 2007;1(1):2–6; </a:t>
            </a:r>
            <a:br>
              <a:rPr lang="en-GB" dirty="0"/>
            </a:br>
            <a:r>
              <a:rPr lang="en-GB" dirty="0"/>
              <a:t>3. Steeds. Surgery 2016;34(2):55–59</a:t>
            </a:r>
          </a:p>
        </p:txBody>
      </p:sp>
      <p:grpSp>
        <p:nvGrpSpPr>
          <p:cNvPr id="7" name="Group 6">
            <a:extLst>
              <a:ext uri="{FF2B5EF4-FFF2-40B4-BE49-F238E27FC236}">
                <a16:creationId xmlns:a16="http://schemas.microsoft.com/office/drawing/2014/main" id="{AA7A62AD-9B36-4D7C-808A-0F9BE2EA387B}"/>
              </a:ext>
            </a:extLst>
          </p:cNvPr>
          <p:cNvGrpSpPr/>
          <p:nvPr/>
        </p:nvGrpSpPr>
        <p:grpSpPr>
          <a:xfrm>
            <a:off x="9007351" y="4639259"/>
            <a:ext cx="1069606" cy="750183"/>
            <a:chOff x="6811213" y="3314964"/>
            <a:chExt cx="1500490" cy="1052389"/>
          </a:xfrm>
        </p:grpSpPr>
        <p:sp>
          <p:nvSpPr>
            <p:cNvPr id="3" name="Oval 2">
              <a:extLst>
                <a:ext uri="{FF2B5EF4-FFF2-40B4-BE49-F238E27FC236}">
                  <a16:creationId xmlns:a16="http://schemas.microsoft.com/office/drawing/2014/main" id="{FD9472ED-A81B-4C7B-ACF6-FA4F1B9C35D3}"/>
                </a:ext>
              </a:extLst>
            </p:cNvPr>
            <p:cNvSpPr/>
            <p:nvPr/>
          </p:nvSpPr>
          <p:spPr>
            <a:xfrm>
              <a:off x="6811213" y="3314964"/>
              <a:ext cx="1500490" cy="1052389"/>
            </a:xfrm>
            <a:custGeom>
              <a:avLst/>
              <a:gdLst>
                <a:gd name="connsiteX0" fmla="*/ 0 w 1498386"/>
                <a:gd name="connsiteY0" fmla="*/ 537883 h 1075765"/>
                <a:gd name="connsiteX1" fmla="*/ 749193 w 1498386"/>
                <a:gd name="connsiteY1" fmla="*/ 0 h 1075765"/>
                <a:gd name="connsiteX2" fmla="*/ 1498386 w 1498386"/>
                <a:gd name="connsiteY2" fmla="*/ 537883 h 1075765"/>
                <a:gd name="connsiteX3" fmla="*/ 749193 w 1498386"/>
                <a:gd name="connsiteY3" fmla="*/ 1075766 h 1075765"/>
                <a:gd name="connsiteX4" fmla="*/ 0 w 1498386"/>
                <a:gd name="connsiteY4" fmla="*/ 537883 h 1075765"/>
                <a:gd name="connsiteX0" fmla="*/ 1 w 1498387"/>
                <a:gd name="connsiteY0" fmla="*/ 537883 h 980516"/>
                <a:gd name="connsiteX1" fmla="*/ 749194 w 1498387"/>
                <a:gd name="connsiteY1" fmla="*/ 0 h 980516"/>
                <a:gd name="connsiteX2" fmla="*/ 1498387 w 1498387"/>
                <a:gd name="connsiteY2" fmla="*/ 537883 h 980516"/>
                <a:gd name="connsiteX3" fmla="*/ 744431 w 1498387"/>
                <a:gd name="connsiteY3" fmla="*/ 980516 h 980516"/>
                <a:gd name="connsiteX4" fmla="*/ 1 w 1498387"/>
                <a:gd name="connsiteY4" fmla="*/ 537883 h 980516"/>
                <a:gd name="connsiteX0" fmla="*/ 1281 w 1499667"/>
                <a:gd name="connsiteY0" fmla="*/ 537883 h 1078081"/>
                <a:gd name="connsiteX1" fmla="*/ 750474 w 1499667"/>
                <a:gd name="connsiteY1" fmla="*/ 0 h 1078081"/>
                <a:gd name="connsiteX2" fmla="*/ 1499667 w 1499667"/>
                <a:gd name="connsiteY2" fmla="*/ 537883 h 1078081"/>
                <a:gd name="connsiteX3" fmla="*/ 745711 w 1499667"/>
                <a:gd name="connsiteY3" fmla="*/ 980516 h 1078081"/>
                <a:gd name="connsiteX4" fmla="*/ 575132 w 1499667"/>
                <a:gd name="connsiteY4" fmla="*/ 1042723 h 1078081"/>
                <a:gd name="connsiteX5" fmla="*/ 1281 w 1499667"/>
                <a:gd name="connsiteY5" fmla="*/ 537883 h 1078081"/>
                <a:gd name="connsiteX0" fmla="*/ 1281 w 1500175"/>
                <a:gd name="connsiteY0" fmla="*/ 537883 h 1064698"/>
                <a:gd name="connsiteX1" fmla="*/ 750474 w 1500175"/>
                <a:gd name="connsiteY1" fmla="*/ 0 h 1064698"/>
                <a:gd name="connsiteX2" fmla="*/ 1499667 w 1500175"/>
                <a:gd name="connsiteY2" fmla="*/ 537883 h 1064698"/>
                <a:gd name="connsiteX3" fmla="*/ 884694 w 1500175"/>
                <a:gd name="connsiteY3" fmla="*/ 1040341 h 1064698"/>
                <a:gd name="connsiteX4" fmla="*/ 745711 w 1500175"/>
                <a:gd name="connsiteY4" fmla="*/ 980516 h 1064698"/>
                <a:gd name="connsiteX5" fmla="*/ 575132 w 1500175"/>
                <a:gd name="connsiteY5" fmla="*/ 1042723 h 1064698"/>
                <a:gd name="connsiteX6" fmla="*/ 1281 w 1500175"/>
                <a:gd name="connsiteY6" fmla="*/ 537883 h 1064698"/>
                <a:gd name="connsiteX0" fmla="*/ 1281 w 1500175"/>
                <a:gd name="connsiteY0" fmla="*/ 537883 h 1052366"/>
                <a:gd name="connsiteX1" fmla="*/ 750474 w 1500175"/>
                <a:gd name="connsiteY1" fmla="*/ 0 h 1052366"/>
                <a:gd name="connsiteX2" fmla="*/ 1499667 w 1500175"/>
                <a:gd name="connsiteY2" fmla="*/ 537883 h 1052366"/>
                <a:gd name="connsiteX3" fmla="*/ 884694 w 1500175"/>
                <a:gd name="connsiteY3" fmla="*/ 1040341 h 1052366"/>
                <a:gd name="connsiteX4" fmla="*/ 757617 w 1500175"/>
                <a:gd name="connsiteY4" fmla="*/ 742391 h 1052366"/>
                <a:gd name="connsiteX5" fmla="*/ 575132 w 1500175"/>
                <a:gd name="connsiteY5" fmla="*/ 1042723 h 1052366"/>
                <a:gd name="connsiteX6" fmla="*/ 1281 w 1500175"/>
                <a:gd name="connsiteY6" fmla="*/ 537883 h 1052366"/>
                <a:gd name="connsiteX0" fmla="*/ 1281 w 1500175"/>
                <a:gd name="connsiteY0" fmla="*/ 537883 h 1053656"/>
                <a:gd name="connsiteX1" fmla="*/ 750474 w 1500175"/>
                <a:gd name="connsiteY1" fmla="*/ 0 h 1053656"/>
                <a:gd name="connsiteX2" fmla="*/ 1499667 w 1500175"/>
                <a:gd name="connsiteY2" fmla="*/ 537883 h 1053656"/>
                <a:gd name="connsiteX3" fmla="*/ 884694 w 1500175"/>
                <a:gd name="connsiteY3" fmla="*/ 1040341 h 1053656"/>
                <a:gd name="connsiteX4" fmla="*/ 745710 w 1500175"/>
                <a:gd name="connsiteY4" fmla="*/ 792397 h 1053656"/>
                <a:gd name="connsiteX5" fmla="*/ 575132 w 1500175"/>
                <a:gd name="connsiteY5" fmla="*/ 1042723 h 1053656"/>
                <a:gd name="connsiteX6" fmla="*/ 1281 w 1500175"/>
                <a:gd name="connsiteY6" fmla="*/ 537883 h 1053656"/>
                <a:gd name="connsiteX0" fmla="*/ 1281 w 1500175"/>
                <a:gd name="connsiteY0" fmla="*/ 537883 h 1053797"/>
                <a:gd name="connsiteX1" fmla="*/ 750474 w 1500175"/>
                <a:gd name="connsiteY1" fmla="*/ 0 h 1053797"/>
                <a:gd name="connsiteX2" fmla="*/ 1499667 w 1500175"/>
                <a:gd name="connsiteY2" fmla="*/ 537883 h 1053797"/>
                <a:gd name="connsiteX3" fmla="*/ 884694 w 1500175"/>
                <a:gd name="connsiteY3" fmla="*/ 1040341 h 1053797"/>
                <a:gd name="connsiteX4" fmla="*/ 740948 w 1500175"/>
                <a:gd name="connsiteY4" fmla="*/ 797159 h 1053797"/>
                <a:gd name="connsiteX5" fmla="*/ 575132 w 1500175"/>
                <a:gd name="connsiteY5" fmla="*/ 1042723 h 1053797"/>
                <a:gd name="connsiteX6" fmla="*/ 1281 w 1500175"/>
                <a:gd name="connsiteY6" fmla="*/ 537883 h 1053797"/>
                <a:gd name="connsiteX0" fmla="*/ 1574 w 1500468"/>
                <a:gd name="connsiteY0" fmla="*/ 537883 h 1063087"/>
                <a:gd name="connsiteX1" fmla="*/ 750767 w 1500468"/>
                <a:gd name="connsiteY1" fmla="*/ 0 h 1063087"/>
                <a:gd name="connsiteX2" fmla="*/ 1499960 w 1500468"/>
                <a:gd name="connsiteY2" fmla="*/ 537883 h 1063087"/>
                <a:gd name="connsiteX3" fmla="*/ 884987 w 1500468"/>
                <a:gd name="connsiteY3" fmla="*/ 1040341 h 1063087"/>
                <a:gd name="connsiteX4" fmla="*/ 741241 w 1500468"/>
                <a:gd name="connsiteY4" fmla="*/ 797159 h 1063087"/>
                <a:gd name="connsiteX5" fmla="*/ 558756 w 1500468"/>
                <a:gd name="connsiteY5" fmla="*/ 1052248 h 1063087"/>
                <a:gd name="connsiteX6" fmla="*/ 1574 w 1500468"/>
                <a:gd name="connsiteY6" fmla="*/ 537883 h 1063087"/>
                <a:gd name="connsiteX0" fmla="*/ 1574 w 1500468"/>
                <a:gd name="connsiteY0" fmla="*/ 537883 h 1052390"/>
                <a:gd name="connsiteX1" fmla="*/ 750767 w 1500468"/>
                <a:gd name="connsiteY1" fmla="*/ 0 h 1052390"/>
                <a:gd name="connsiteX2" fmla="*/ 1499960 w 1500468"/>
                <a:gd name="connsiteY2" fmla="*/ 537883 h 1052390"/>
                <a:gd name="connsiteX3" fmla="*/ 884987 w 1500468"/>
                <a:gd name="connsiteY3" fmla="*/ 1040341 h 1052390"/>
                <a:gd name="connsiteX4" fmla="*/ 741241 w 1500468"/>
                <a:gd name="connsiteY4" fmla="*/ 797159 h 1052390"/>
                <a:gd name="connsiteX5" fmla="*/ 558756 w 1500468"/>
                <a:gd name="connsiteY5" fmla="*/ 1052248 h 1052390"/>
                <a:gd name="connsiteX6" fmla="*/ 1574 w 1500468"/>
                <a:gd name="connsiteY6" fmla="*/ 537883 h 1052390"/>
                <a:gd name="connsiteX0" fmla="*/ 1574 w 1500490"/>
                <a:gd name="connsiteY0" fmla="*/ 537883 h 1060708"/>
                <a:gd name="connsiteX1" fmla="*/ 750767 w 1500490"/>
                <a:gd name="connsiteY1" fmla="*/ 0 h 1060708"/>
                <a:gd name="connsiteX2" fmla="*/ 1499960 w 1500490"/>
                <a:gd name="connsiteY2" fmla="*/ 537883 h 1060708"/>
                <a:gd name="connsiteX3" fmla="*/ 906418 w 1500490"/>
                <a:gd name="connsiteY3" fmla="*/ 1049866 h 1060708"/>
                <a:gd name="connsiteX4" fmla="*/ 741241 w 1500490"/>
                <a:gd name="connsiteY4" fmla="*/ 797159 h 1060708"/>
                <a:gd name="connsiteX5" fmla="*/ 558756 w 1500490"/>
                <a:gd name="connsiteY5" fmla="*/ 1052248 h 1060708"/>
                <a:gd name="connsiteX6" fmla="*/ 1574 w 1500490"/>
                <a:gd name="connsiteY6" fmla="*/ 537883 h 1060708"/>
                <a:gd name="connsiteX0" fmla="*/ 1574 w 1500490"/>
                <a:gd name="connsiteY0" fmla="*/ 537883 h 1052389"/>
                <a:gd name="connsiteX1" fmla="*/ 750767 w 1500490"/>
                <a:gd name="connsiteY1" fmla="*/ 0 h 1052389"/>
                <a:gd name="connsiteX2" fmla="*/ 1499960 w 1500490"/>
                <a:gd name="connsiteY2" fmla="*/ 537883 h 1052389"/>
                <a:gd name="connsiteX3" fmla="*/ 906418 w 1500490"/>
                <a:gd name="connsiteY3" fmla="*/ 1049866 h 1052389"/>
                <a:gd name="connsiteX4" fmla="*/ 741241 w 1500490"/>
                <a:gd name="connsiteY4" fmla="*/ 797159 h 1052389"/>
                <a:gd name="connsiteX5" fmla="*/ 558756 w 1500490"/>
                <a:gd name="connsiteY5" fmla="*/ 1052248 h 1052389"/>
                <a:gd name="connsiteX6" fmla="*/ 1574 w 1500490"/>
                <a:gd name="connsiteY6" fmla="*/ 537883 h 10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0490" h="1052389">
                  <a:moveTo>
                    <a:pt x="1574" y="537883"/>
                  </a:moveTo>
                  <a:cubicBezTo>
                    <a:pt x="33576" y="362508"/>
                    <a:pt x="336999" y="0"/>
                    <a:pt x="750767" y="0"/>
                  </a:cubicBezTo>
                  <a:cubicBezTo>
                    <a:pt x="1164535" y="0"/>
                    <a:pt x="1481162" y="382352"/>
                    <a:pt x="1499960" y="537883"/>
                  </a:cubicBezTo>
                  <a:cubicBezTo>
                    <a:pt x="1518758" y="693414"/>
                    <a:pt x="1032077" y="976094"/>
                    <a:pt x="906418" y="1049866"/>
                  </a:cubicBezTo>
                  <a:cubicBezTo>
                    <a:pt x="773616" y="1056963"/>
                    <a:pt x="799185" y="796762"/>
                    <a:pt x="741241" y="797159"/>
                  </a:cubicBezTo>
                  <a:cubicBezTo>
                    <a:pt x="683297" y="797556"/>
                    <a:pt x="718546" y="1059345"/>
                    <a:pt x="558756" y="1052248"/>
                  </a:cubicBezTo>
                  <a:cubicBezTo>
                    <a:pt x="434684" y="978476"/>
                    <a:pt x="-30428" y="713258"/>
                    <a:pt x="1574" y="537883"/>
                  </a:cubicBezTo>
                  <a:close/>
                </a:path>
              </a:pathLst>
            </a:custGeom>
            <a:solidFill>
              <a:srgbClr val="ECEBE3"/>
            </a:solidFill>
            <a:ln w="9525">
              <a:solidFill>
                <a:srgbClr val="B1AF9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9" name="Oval 2">
              <a:extLst>
                <a:ext uri="{FF2B5EF4-FFF2-40B4-BE49-F238E27FC236}">
                  <a16:creationId xmlns:a16="http://schemas.microsoft.com/office/drawing/2014/main" id="{AA9D0116-9B51-46D5-8218-F119E1C140C7}"/>
                </a:ext>
              </a:extLst>
            </p:cNvPr>
            <p:cNvSpPr/>
            <p:nvPr/>
          </p:nvSpPr>
          <p:spPr>
            <a:xfrm>
              <a:off x="7006565" y="3504110"/>
              <a:ext cx="1075085" cy="673613"/>
            </a:xfrm>
            <a:custGeom>
              <a:avLst/>
              <a:gdLst>
                <a:gd name="connsiteX0" fmla="*/ 0 w 1498386"/>
                <a:gd name="connsiteY0" fmla="*/ 537883 h 1075765"/>
                <a:gd name="connsiteX1" fmla="*/ 749193 w 1498386"/>
                <a:gd name="connsiteY1" fmla="*/ 0 h 1075765"/>
                <a:gd name="connsiteX2" fmla="*/ 1498386 w 1498386"/>
                <a:gd name="connsiteY2" fmla="*/ 537883 h 1075765"/>
                <a:gd name="connsiteX3" fmla="*/ 749193 w 1498386"/>
                <a:gd name="connsiteY3" fmla="*/ 1075766 h 1075765"/>
                <a:gd name="connsiteX4" fmla="*/ 0 w 1498386"/>
                <a:gd name="connsiteY4" fmla="*/ 537883 h 1075765"/>
                <a:gd name="connsiteX0" fmla="*/ 1 w 1498387"/>
                <a:gd name="connsiteY0" fmla="*/ 537883 h 980516"/>
                <a:gd name="connsiteX1" fmla="*/ 749194 w 1498387"/>
                <a:gd name="connsiteY1" fmla="*/ 0 h 980516"/>
                <a:gd name="connsiteX2" fmla="*/ 1498387 w 1498387"/>
                <a:gd name="connsiteY2" fmla="*/ 537883 h 980516"/>
                <a:gd name="connsiteX3" fmla="*/ 744431 w 1498387"/>
                <a:gd name="connsiteY3" fmla="*/ 980516 h 980516"/>
                <a:gd name="connsiteX4" fmla="*/ 1 w 1498387"/>
                <a:gd name="connsiteY4" fmla="*/ 537883 h 980516"/>
                <a:gd name="connsiteX0" fmla="*/ 1281 w 1499667"/>
                <a:gd name="connsiteY0" fmla="*/ 537883 h 1078081"/>
                <a:gd name="connsiteX1" fmla="*/ 750474 w 1499667"/>
                <a:gd name="connsiteY1" fmla="*/ 0 h 1078081"/>
                <a:gd name="connsiteX2" fmla="*/ 1499667 w 1499667"/>
                <a:gd name="connsiteY2" fmla="*/ 537883 h 1078081"/>
                <a:gd name="connsiteX3" fmla="*/ 745711 w 1499667"/>
                <a:gd name="connsiteY3" fmla="*/ 980516 h 1078081"/>
                <a:gd name="connsiteX4" fmla="*/ 575132 w 1499667"/>
                <a:gd name="connsiteY4" fmla="*/ 1042723 h 1078081"/>
                <a:gd name="connsiteX5" fmla="*/ 1281 w 1499667"/>
                <a:gd name="connsiteY5" fmla="*/ 537883 h 1078081"/>
                <a:gd name="connsiteX0" fmla="*/ 1281 w 1500175"/>
                <a:gd name="connsiteY0" fmla="*/ 537883 h 1064698"/>
                <a:gd name="connsiteX1" fmla="*/ 750474 w 1500175"/>
                <a:gd name="connsiteY1" fmla="*/ 0 h 1064698"/>
                <a:gd name="connsiteX2" fmla="*/ 1499667 w 1500175"/>
                <a:gd name="connsiteY2" fmla="*/ 537883 h 1064698"/>
                <a:gd name="connsiteX3" fmla="*/ 884694 w 1500175"/>
                <a:gd name="connsiteY3" fmla="*/ 1040341 h 1064698"/>
                <a:gd name="connsiteX4" fmla="*/ 745711 w 1500175"/>
                <a:gd name="connsiteY4" fmla="*/ 980516 h 1064698"/>
                <a:gd name="connsiteX5" fmla="*/ 575132 w 1500175"/>
                <a:gd name="connsiteY5" fmla="*/ 1042723 h 1064698"/>
                <a:gd name="connsiteX6" fmla="*/ 1281 w 1500175"/>
                <a:gd name="connsiteY6" fmla="*/ 537883 h 1064698"/>
                <a:gd name="connsiteX0" fmla="*/ 1281 w 1500175"/>
                <a:gd name="connsiteY0" fmla="*/ 537883 h 1052366"/>
                <a:gd name="connsiteX1" fmla="*/ 750474 w 1500175"/>
                <a:gd name="connsiteY1" fmla="*/ 0 h 1052366"/>
                <a:gd name="connsiteX2" fmla="*/ 1499667 w 1500175"/>
                <a:gd name="connsiteY2" fmla="*/ 537883 h 1052366"/>
                <a:gd name="connsiteX3" fmla="*/ 884694 w 1500175"/>
                <a:gd name="connsiteY3" fmla="*/ 1040341 h 1052366"/>
                <a:gd name="connsiteX4" fmla="*/ 757617 w 1500175"/>
                <a:gd name="connsiteY4" fmla="*/ 742391 h 1052366"/>
                <a:gd name="connsiteX5" fmla="*/ 575132 w 1500175"/>
                <a:gd name="connsiteY5" fmla="*/ 1042723 h 1052366"/>
                <a:gd name="connsiteX6" fmla="*/ 1281 w 1500175"/>
                <a:gd name="connsiteY6" fmla="*/ 537883 h 1052366"/>
                <a:gd name="connsiteX0" fmla="*/ 1281 w 1500175"/>
                <a:gd name="connsiteY0" fmla="*/ 537883 h 1053656"/>
                <a:gd name="connsiteX1" fmla="*/ 750474 w 1500175"/>
                <a:gd name="connsiteY1" fmla="*/ 0 h 1053656"/>
                <a:gd name="connsiteX2" fmla="*/ 1499667 w 1500175"/>
                <a:gd name="connsiteY2" fmla="*/ 537883 h 1053656"/>
                <a:gd name="connsiteX3" fmla="*/ 884694 w 1500175"/>
                <a:gd name="connsiteY3" fmla="*/ 1040341 h 1053656"/>
                <a:gd name="connsiteX4" fmla="*/ 745710 w 1500175"/>
                <a:gd name="connsiteY4" fmla="*/ 792397 h 1053656"/>
                <a:gd name="connsiteX5" fmla="*/ 575132 w 1500175"/>
                <a:gd name="connsiteY5" fmla="*/ 1042723 h 1053656"/>
                <a:gd name="connsiteX6" fmla="*/ 1281 w 1500175"/>
                <a:gd name="connsiteY6" fmla="*/ 537883 h 1053656"/>
                <a:gd name="connsiteX0" fmla="*/ 1281 w 1500175"/>
                <a:gd name="connsiteY0" fmla="*/ 537883 h 1053797"/>
                <a:gd name="connsiteX1" fmla="*/ 750474 w 1500175"/>
                <a:gd name="connsiteY1" fmla="*/ 0 h 1053797"/>
                <a:gd name="connsiteX2" fmla="*/ 1499667 w 1500175"/>
                <a:gd name="connsiteY2" fmla="*/ 537883 h 1053797"/>
                <a:gd name="connsiteX3" fmla="*/ 884694 w 1500175"/>
                <a:gd name="connsiteY3" fmla="*/ 1040341 h 1053797"/>
                <a:gd name="connsiteX4" fmla="*/ 740948 w 1500175"/>
                <a:gd name="connsiteY4" fmla="*/ 797159 h 1053797"/>
                <a:gd name="connsiteX5" fmla="*/ 575132 w 1500175"/>
                <a:gd name="connsiteY5" fmla="*/ 1042723 h 1053797"/>
                <a:gd name="connsiteX6" fmla="*/ 1281 w 1500175"/>
                <a:gd name="connsiteY6" fmla="*/ 537883 h 1053797"/>
                <a:gd name="connsiteX0" fmla="*/ 1574 w 1500468"/>
                <a:gd name="connsiteY0" fmla="*/ 537883 h 1063087"/>
                <a:gd name="connsiteX1" fmla="*/ 750767 w 1500468"/>
                <a:gd name="connsiteY1" fmla="*/ 0 h 1063087"/>
                <a:gd name="connsiteX2" fmla="*/ 1499960 w 1500468"/>
                <a:gd name="connsiteY2" fmla="*/ 537883 h 1063087"/>
                <a:gd name="connsiteX3" fmla="*/ 884987 w 1500468"/>
                <a:gd name="connsiteY3" fmla="*/ 1040341 h 1063087"/>
                <a:gd name="connsiteX4" fmla="*/ 741241 w 1500468"/>
                <a:gd name="connsiteY4" fmla="*/ 797159 h 1063087"/>
                <a:gd name="connsiteX5" fmla="*/ 558756 w 1500468"/>
                <a:gd name="connsiteY5" fmla="*/ 1052248 h 1063087"/>
                <a:gd name="connsiteX6" fmla="*/ 1574 w 1500468"/>
                <a:gd name="connsiteY6" fmla="*/ 537883 h 1063087"/>
                <a:gd name="connsiteX0" fmla="*/ 1574 w 1500468"/>
                <a:gd name="connsiteY0" fmla="*/ 537883 h 1052390"/>
                <a:gd name="connsiteX1" fmla="*/ 750767 w 1500468"/>
                <a:gd name="connsiteY1" fmla="*/ 0 h 1052390"/>
                <a:gd name="connsiteX2" fmla="*/ 1499960 w 1500468"/>
                <a:gd name="connsiteY2" fmla="*/ 537883 h 1052390"/>
                <a:gd name="connsiteX3" fmla="*/ 884987 w 1500468"/>
                <a:gd name="connsiteY3" fmla="*/ 1040341 h 1052390"/>
                <a:gd name="connsiteX4" fmla="*/ 741241 w 1500468"/>
                <a:gd name="connsiteY4" fmla="*/ 797159 h 1052390"/>
                <a:gd name="connsiteX5" fmla="*/ 558756 w 1500468"/>
                <a:gd name="connsiteY5" fmla="*/ 1052248 h 1052390"/>
                <a:gd name="connsiteX6" fmla="*/ 1574 w 1500468"/>
                <a:gd name="connsiteY6" fmla="*/ 537883 h 1052390"/>
                <a:gd name="connsiteX0" fmla="*/ 1574 w 1500490"/>
                <a:gd name="connsiteY0" fmla="*/ 537883 h 1060708"/>
                <a:gd name="connsiteX1" fmla="*/ 750767 w 1500490"/>
                <a:gd name="connsiteY1" fmla="*/ 0 h 1060708"/>
                <a:gd name="connsiteX2" fmla="*/ 1499960 w 1500490"/>
                <a:gd name="connsiteY2" fmla="*/ 537883 h 1060708"/>
                <a:gd name="connsiteX3" fmla="*/ 906418 w 1500490"/>
                <a:gd name="connsiteY3" fmla="*/ 1049866 h 1060708"/>
                <a:gd name="connsiteX4" fmla="*/ 741241 w 1500490"/>
                <a:gd name="connsiteY4" fmla="*/ 797159 h 1060708"/>
                <a:gd name="connsiteX5" fmla="*/ 558756 w 1500490"/>
                <a:gd name="connsiteY5" fmla="*/ 1052248 h 1060708"/>
                <a:gd name="connsiteX6" fmla="*/ 1574 w 1500490"/>
                <a:gd name="connsiteY6" fmla="*/ 537883 h 1060708"/>
                <a:gd name="connsiteX0" fmla="*/ 1574 w 1500490"/>
                <a:gd name="connsiteY0" fmla="*/ 537883 h 1052389"/>
                <a:gd name="connsiteX1" fmla="*/ 750767 w 1500490"/>
                <a:gd name="connsiteY1" fmla="*/ 0 h 1052389"/>
                <a:gd name="connsiteX2" fmla="*/ 1499960 w 1500490"/>
                <a:gd name="connsiteY2" fmla="*/ 537883 h 1052389"/>
                <a:gd name="connsiteX3" fmla="*/ 906418 w 1500490"/>
                <a:gd name="connsiteY3" fmla="*/ 1049866 h 1052389"/>
                <a:gd name="connsiteX4" fmla="*/ 741241 w 1500490"/>
                <a:gd name="connsiteY4" fmla="*/ 797159 h 1052389"/>
                <a:gd name="connsiteX5" fmla="*/ 558756 w 1500490"/>
                <a:gd name="connsiteY5" fmla="*/ 1052248 h 1052389"/>
                <a:gd name="connsiteX6" fmla="*/ 1574 w 1500490"/>
                <a:gd name="connsiteY6" fmla="*/ 537883 h 1052389"/>
                <a:gd name="connsiteX0" fmla="*/ 1574 w 1500490"/>
                <a:gd name="connsiteY0" fmla="*/ 537883 h 1052338"/>
                <a:gd name="connsiteX1" fmla="*/ 750767 w 1500490"/>
                <a:gd name="connsiteY1" fmla="*/ 0 h 1052338"/>
                <a:gd name="connsiteX2" fmla="*/ 1499960 w 1500490"/>
                <a:gd name="connsiteY2" fmla="*/ 537883 h 1052338"/>
                <a:gd name="connsiteX3" fmla="*/ 906418 w 1500490"/>
                <a:gd name="connsiteY3" fmla="*/ 1049866 h 1052338"/>
                <a:gd name="connsiteX4" fmla="*/ 753413 w 1500490"/>
                <a:gd name="connsiteY4" fmla="*/ 645005 h 1052338"/>
                <a:gd name="connsiteX5" fmla="*/ 558756 w 1500490"/>
                <a:gd name="connsiteY5" fmla="*/ 1052248 h 1052338"/>
                <a:gd name="connsiteX6" fmla="*/ 1574 w 1500490"/>
                <a:gd name="connsiteY6" fmla="*/ 537883 h 1052338"/>
                <a:gd name="connsiteX0" fmla="*/ 2909 w 1501825"/>
                <a:gd name="connsiteY0" fmla="*/ 537883 h 1049958"/>
                <a:gd name="connsiteX1" fmla="*/ 752102 w 1501825"/>
                <a:gd name="connsiteY1" fmla="*/ 0 h 1049958"/>
                <a:gd name="connsiteX2" fmla="*/ 1501295 w 1501825"/>
                <a:gd name="connsiteY2" fmla="*/ 537883 h 1049958"/>
                <a:gd name="connsiteX3" fmla="*/ 907753 w 1501825"/>
                <a:gd name="connsiteY3" fmla="*/ 1049866 h 1049958"/>
                <a:gd name="connsiteX4" fmla="*/ 754748 w 1501825"/>
                <a:gd name="connsiteY4" fmla="*/ 645005 h 1049958"/>
                <a:gd name="connsiteX5" fmla="*/ 502272 w 1501825"/>
                <a:gd name="connsiteY5" fmla="*/ 976171 h 1049958"/>
                <a:gd name="connsiteX6" fmla="*/ 2909 w 1501825"/>
                <a:gd name="connsiteY6" fmla="*/ 537883 h 1049958"/>
                <a:gd name="connsiteX0" fmla="*/ 3547 w 1502463"/>
                <a:gd name="connsiteY0" fmla="*/ 537883 h 1049961"/>
                <a:gd name="connsiteX1" fmla="*/ 752740 w 1502463"/>
                <a:gd name="connsiteY1" fmla="*/ 0 h 1049961"/>
                <a:gd name="connsiteX2" fmla="*/ 1501933 w 1502463"/>
                <a:gd name="connsiteY2" fmla="*/ 537883 h 1049961"/>
                <a:gd name="connsiteX3" fmla="*/ 908391 w 1502463"/>
                <a:gd name="connsiteY3" fmla="*/ 1049866 h 1049961"/>
                <a:gd name="connsiteX4" fmla="*/ 755386 w 1502463"/>
                <a:gd name="connsiteY4" fmla="*/ 645005 h 1049961"/>
                <a:gd name="connsiteX5" fmla="*/ 481608 w 1502463"/>
                <a:gd name="connsiteY5" fmla="*/ 939655 h 1049961"/>
                <a:gd name="connsiteX6" fmla="*/ 3547 w 1502463"/>
                <a:gd name="connsiteY6" fmla="*/ 537883 h 1049961"/>
                <a:gd name="connsiteX0" fmla="*/ 3547 w 1502656"/>
                <a:gd name="connsiteY0" fmla="*/ 537883 h 939780"/>
                <a:gd name="connsiteX1" fmla="*/ 752740 w 1502656"/>
                <a:gd name="connsiteY1" fmla="*/ 0 h 939780"/>
                <a:gd name="connsiteX2" fmla="*/ 1501933 w 1502656"/>
                <a:gd name="connsiteY2" fmla="*/ 537883 h 939780"/>
                <a:gd name="connsiteX3" fmla="*/ 1042287 w 1502656"/>
                <a:gd name="connsiteY3" fmla="*/ 903799 h 939780"/>
                <a:gd name="connsiteX4" fmla="*/ 755386 w 1502656"/>
                <a:gd name="connsiteY4" fmla="*/ 645005 h 939780"/>
                <a:gd name="connsiteX5" fmla="*/ 481608 w 1502656"/>
                <a:gd name="connsiteY5" fmla="*/ 939655 h 939780"/>
                <a:gd name="connsiteX6" fmla="*/ 3547 w 1502656"/>
                <a:gd name="connsiteY6" fmla="*/ 537883 h 939780"/>
                <a:gd name="connsiteX0" fmla="*/ 3547 w 1502644"/>
                <a:gd name="connsiteY0" fmla="*/ 537883 h 939779"/>
                <a:gd name="connsiteX1" fmla="*/ 752740 w 1502644"/>
                <a:gd name="connsiteY1" fmla="*/ 0 h 939779"/>
                <a:gd name="connsiteX2" fmla="*/ 1501933 w 1502644"/>
                <a:gd name="connsiteY2" fmla="*/ 537883 h 939779"/>
                <a:gd name="connsiteX3" fmla="*/ 1036200 w 1502644"/>
                <a:gd name="connsiteY3" fmla="*/ 919014 h 939779"/>
                <a:gd name="connsiteX4" fmla="*/ 755386 w 1502644"/>
                <a:gd name="connsiteY4" fmla="*/ 645005 h 939779"/>
                <a:gd name="connsiteX5" fmla="*/ 481608 w 1502644"/>
                <a:gd name="connsiteY5" fmla="*/ 939655 h 939779"/>
                <a:gd name="connsiteX6" fmla="*/ 3547 w 1502644"/>
                <a:gd name="connsiteY6" fmla="*/ 537883 h 939779"/>
                <a:gd name="connsiteX0" fmla="*/ 3620 w 1502717"/>
                <a:gd name="connsiteY0" fmla="*/ 209231 h 611127"/>
                <a:gd name="connsiteX1" fmla="*/ 755858 w 1502717"/>
                <a:gd name="connsiteY1" fmla="*/ 0 h 611127"/>
                <a:gd name="connsiteX2" fmla="*/ 1502006 w 1502717"/>
                <a:gd name="connsiteY2" fmla="*/ 209231 h 611127"/>
                <a:gd name="connsiteX3" fmla="*/ 1036273 w 1502717"/>
                <a:gd name="connsiteY3" fmla="*/ 590362 h 611127"/>
                <a:gd name="connsiteX4" fmla="*/ 755459 w 1502717"/>
                <a:gd name="connsiteY4" fmla="*/ 316353 h 611127"/>
                <a:gd name="connsiteX5" fmla="*/ 481681 w 1502717"/>
                <a:gd name="connsiteY5" fmla="*/ 611003 h 611127"/>
                <a:gd name="connsiteX6" fmla="*/ 3620 w 1502717"/>
                <a:gd name="connsiteY6" fmla="*/ 209231 h 611127"/>
                <a:gd name="connsiteX0" fmla="*/ 187 w 1499284"/>
                <a:gd name="connsiteY0" fmla="*/ 511292 h 913188"/>
                <a:gd name="connsiteX1" fmla="*/ 425030 w 1499284"/>
                <a:gd name="connsiteY1" fmla="*/ 3325 h 913188"/>
                <a:gd name="connsiteX2" fmla="*/ 752425 w 1499284"/>
                <a:gd name="connsiteY2" fmla="*/ 302061 h 913188"/>
                <a:gd name="connsiteX3" fmla="*/ 1498573 w 1499284"/>
                <a:gd name="connsiteY3" fmla="*/ 511292 h 913188"/>
                <a:gd name="connsiteX4" fmla="*/ 1032840 w 1499284"/>
                <a:gd name="connsiteY4" fmla="*/ 892423 h 913188"/>
                <a:gd name="connsiteX5" fmla="*/ 752026 w 1499284"/>
                <a:gd name="connsiteY5" fmla="*/ 618414 h 913188"/>
                <a:gd name="connsiteX6" fmla="*/ 478248 w 1499284"/>
                <a:gd name="connsiteY6" fmla="*/ 913064 h 913188"/>
                <a:gd name="connsiteX7" fmla="*/ 187 w 1499284"/>
                <a:gd name="connsiteY7" fmla="*/ 511292 h 913188"/>
                <a:gd name="connsiteX0" fmla="*/ 187 w 1498783"/>
                <a:gd name="connsiteY0" fmla="*/ 510615 h 912511"/>
                <a:gd name="connsiteX1" fmla="*/ 425030 w 1498783"/>
                <a:gd name="connsiteY1" fmla="*/ 2648 h 912511"/>
                <a:gd name="connsiteX2" fmla="*/ 752425 w 1498783"/>
                <a:gd name="connsiteY2" fmla="*/ 301384 h 912511"/>
                <a:gd name="connsiteX3" fmla="*/ 988000 w 1498783"/>
                <a:gd name="connsiteY3" fmla="*/ 78726 h 912511"/>
                <a:gd name="connsiteX4" fmla="*/ 1498573 w 1498783"/>
                <a:gd name="connsiteY4" fmla="*/ 510615 h 912511"/>
                <a:gd name="connsiteX5" fmla="*/ 1032840 w 1498783"/>
                <a:gd name="connsiteY5" fmla="*/ 891746 h 912511"/>
                <a:gd name="connsiteX6" fmla="*/ 752026 w 1498783"/>
                <a:gd name="connsiteY6" fmla="*/ 617737 h 912511"/>
                <a:gd name="connsiteX7" fmla="*/ 478248 w 1498783"/>
                <a:gd name="connsiteY7" fmla="*/ 912387 h 912511"/>
                <a:gd name="connsiteX8" fmla="*/ 187 w 1498783"/>
                <a:gd name="connsiteY8" fmla="*/ 510615 h 912511"/>
                <a:gd name="connsiteX0" fmla="*/ 187 w 1498783"/>
                <a:gd name="connsiteY0" fmla="*/ 510555 h 912451"/>
                <a:gd name="connsiteX1" fmla="*/ 425030 w 1498783"/>
                <a:gd name="connsiteY1" fmla="*/ 2588 h 912451"/>
                <a:gd name="connsiteX2" fmla="*/ 752425 w 1498783"/>
                <a:gd name="connsiteY2" fmla="*/ 301324 h 912451"/>
                <a:gd name="connsiteX3" fmla="*/ 1085378 w 1498783"/>
                <a:gd name="connsiteY3" fmla="*/ 29977 h 912451"/>
                <a:gd name="connsiteX4" fmla="*/ 1498573 w 1498783"/>
                <a:gd name="connsiteY4" fmla="*/ 510555 h 912451"/>
                <a:gd name="connsiteX5" fmla="*/ 1032840 w 1498783"/>
                <a:gd name="connsiteY5" fmla="*/ 891686 h 912451"/>
                <a:gd name="connsiteX6" fmla="*/ 752026 w 1498783"/>
                <a:gd name="connsiteY6" fmla="*/ 617677 h 912451"/>
                <a:gd name="connsiteX7" fmla="*/ 478248 w 1498783"/>
                <a:gd name="connsiteY7" fmla="*/ 912327 h 912451"/>
                <a:gd name="connsiteX8" fmla="*/ 187 w 1498783"/>
                <a:gd name="connsiteY8" fmla="*/ 510555 h 912451"/>
                <a:gd name="connsiteX0" fmla="*/ 187 w 1419722"/>
                <a:gd name="connsiteY0" fmla="*/ 510555 h 912451"/>
                <a:gd name="connsiteX1" fmla="*/ 425030 w 1419722"/>
                <a:gd name="connsiteY1" fmla="*/ 2588 h 912451"/>
                <a:gd name="connsiteX2" fmla="*/ 752425 w 1419722"/>
                <a:gd name="connsiteY2" fmla="*/ 301324 h 912451"/>
                <a:gd name="connsiteX3" fmla="*/ 1085378 w 1419722"/>
                <a:gd name="connsiteY3" fmla="*/ 29977 h 912451"/>
                <a:gd name="connsiteX4" fmla="*/ 1419454 w 1419722"/>
                <a:gd name="connsiteY4" fmla="*/ 455780 h 912451"/>
                <a:gd name="connsiteX5" fmla="*/ 1032840 w 1419722"/>
                <a:gd name="connsiteY5" fmla="*/ 891686 h 912451"/>
                <a:gd name="connsiteX6" fmla="*/ 752026 w 1419722"/>
                <a:gd name="connsiteY6" fmla="*/ 617677 h 912451"/>
                <a:gd name="connsiteX7" fmla="*/ 478248 w 1419722"/>
                <a:gd name="connsiteY7" fmla="*/ 912327 h 912451"/>
                <a:gd name="connsiteX8" fmla="*/ 187 w 1419722"/>
                <a:gd name="connsiteY8" fmla="*/ 510555 h 912451"/>
                <a:gd name="connsiteX0" fmla="*/ 187 w 1419723"/>
                <a:gd name="connsiteY0" fmla="*/ 510575 h 912471"/>
                <a:gd name="connsiteX1" fmla="*/ 425030 w 1419723"/>
                <a:gd name="connsiteY1" fmla="*/ 2608 h 912471"/>
                <a:gd name="connsiteX2" fmla="*/ 752425 w 1419723"/>
                <a:gd name="connsiteY2" fmla="*/ 301344 h 912471"/>
                <a:gd name="connsiteX3" fmla="*/ 1088421 w 1419723"/>
                <a:gd name="connsiteY3" fmla="*/ 48254 h 912471"/>
                <a:gd name="connsiteX4" fmla="*/ 1419454 w 1419723"/>
                <a:gd name="connsiteY4" fmla="*/ 455800 h 912471"/>
                <a:gd name="connsiteX5" fmla="*/ 1032840 w 1419723"/>
                <a:gd name="connsiteY5" fmla="*/ 891706 h 912471"/>
                <a:gd name="connsiteX6" fmla="*/ 752026 w 1419723"/>
                <a:gd name="connsiteY6" fmla="*/ 617697 h 912471"/>
                <a:gd name="connsiteX7" fmla="*/ 478248 w 1419723"/>
                <a:gd name="connsiteY7" fmla="*/ 912347 h 912471"/>
                <a:gd name="connsiteX8" fmla="*/ 187 w 1419723"/>
                <a:gd name="connsiteY8" fmla="*/ 510575 h 912471"/>
                <a:gd name="connsiteX0" fmla="*/ 187 w 1419723"/>
                <a:gd name="connsiteY0" fmla="*/ 509995 h 911891"/>
                <a:gd name="connsiteX1" fmla="*/ 425030 w 1419723"/>
                <a:gd name="connsiteY1" fmla="*/ 2028 h 911891"/>
                <a:gd name="connsiteX2" fmla="*/ 731125 w 1419723"/>
                <a:gd name="connsiteY2" fmla="*/ 401186 h 911891"/>
                <a:gd name="connsiteX3" fmla="*/ 1088421 w 1419723"/>
                <a:gd name="connsiteY3" fmla="*/ 47674 h 911891"/>
                <a:gd name="connsiteX4" fmla="*/ 1419454 w 1419723"/>
                <a:gd name="connsiteY4" fmla="*/ 455220 h 911891"/>
                <a:gd name="connsiteX5" fmla="*/ 1032840 w 1419723"/>
                <a:gd name="connsiteY5" fmla="*/ 891126 h 911891"/>
                <a:gd name="connsiteX6" fmla="*/ 752026 w 1419723"/>
                <a:gd name="connsiteY6" fmla="*/ 617117 h 911891"/>
                <a:gd name="connsiteX7" fmla="*/ 478248 w 1419723"/>
                <a:gd name="connsiteY7" fmla="*/ 911767 h 911891"/>
                <a:gd name="connsiteX8" fmla="*/ 187 w 1419723"/>
                <a:gd name="connsiteY8" fmla="*/ 509995 h 911891"/>
                <a:gd name="connsiteX0" fmla="*/ 187 w 1419723"/>
                <a:gd name="connsiteY0" fmla="*/ 509929 h 911825"/>
                <a:gd name="connsiteX1" fmla="*/ 425030 w 1419723"/>
                <a:gd name="connsiteY1" fmla="*/ 1962 h 911825"/>
                <a:gd name="connsiteX2" fmla="*/ 746341 w 1419723"/>
                <a:gd name="connsiteY2" fmla="*/ 416335 h 911825"/>
                <a:gd name="connsiteX3" fmla="*/ 1088421 w 1419723"/>
                <a:gd name="connsiteY3" fmla="*/ 47608 h 911825"/>
                <a:gd name="connsiteX4" fmla="*/ 1419454 w 1419723"/>
                <a:gd name="connsiteY4" fmla="*/ 455154 h 911825"/>
                <a:gd name="connsiteX5" fmla="*/ 1032840 w 1419723"/>
                <a:gd name="connsiteY5" fmla="*/ 891060 h 911825"/>
                <a:gd name="connsiteX6" fmla="*/ 752026 w 1419723"/>
                <a:gd name="connsiteY6" fmla="*/ 617051 h 911825"/>
                <a:gd name="connsiteX7" fmla="*/ 478248 w 1419723"/>
                <a:gd name="connsiteY7" fmla="*/ 911701 h 911825"/>
                <a:gd name="connsiteX8" fmla="*/ 187 w 1419723"/>
                <a:gd name="connsiteY8" fmla="*/ 509929 h 911825"/>
                <a:gd name="connsiteX0" fmla="*/ 127 w 1419663"/>
                <a:gd name="connsiteY0" fmla="*/ 464473 h 866369"/>
                <a:gd name="connsiteX1" fmla="*/ 434099 w 1419663"/>
                <a:gd name="connsiteY1" fmla="*/ 20410 h 866369"/>
                <a:gd name="connsiteX2" fmla="*/ 746281 w 1419663"/>
                <a:gd name="connsiteY2" fmla="*/ 370879 h 866369"/>
                <a:gd name="connsiteX3" fmla="*/ 1088361 w 1419663"/>
                <a:gd name="connsiteY3" fmla="*/ 2152 h 866369"/>
                <a:gd name="connsiteX4" fmla="*/ 1419394 w 1419663"/>
                <a:gd name="connsiteY4" fmla="*/ 409698 h 866369"/>
                <a:gd name="connsiteX5" fmla="*/ 1032780 w 1419663"/>
                <a:gd name="connsiteY5" fmla="*/ 845604 h 866369"/>
                <a:gd name="connsiteX6" fmla="*/ 751966 w 1419663"/>
                <a:gd name="connsiteY6" fmla="*/ 571595 h 866369"/>
                <a:gd name="connsiteX7" fmla="*/ 478188 w 1419663"/>
                <a:gd name="connsiteY7" fmla="*/ 866245 h 866369"/>
                <a:gd name="connsiteX8" fmla="*/ 127 w 1419663"/>
                <a:gd name="connsiteY8" fmla="*/ 464473 h 866369"/>
                <a:gd name="connsiteX0" fmla="*/ 139 w 1389244"/>
                <a:gd name="connsiteY0" fmla="*/ 446214 h 866369"/>
                <a:gd name="connsiteX1" fmla="*/ 403680 w 1389244"/>
                <a:gd name="connsiteY1" fmla="*/ 20410 h 866369"/>
                <a:gd name="connsiteX2" fmla="*/ 715862 w 1389244"/>
                <a:gd name="connsiteY2" fmla="*/ 370879 h 866369"/>
                <a:gd name="connsiteX3" fmla="*/ 1057942 w 1389244"/>
                <a:gd name="connsiteY3" fmla="*/ 2152 h 866369"/>
                <a:gd name="connsiteX4" fmla="*/ 1388975 w 1389244"/>
                <a:gd name="connsiteY4" fmla="*/ 409698 h 866369"/>
                <a:gd name="connsiteX5" fmla="*/ 1002361 w 1389244"/>
                <a:gd name="connsiteY5" fmla="*/ 845604 h 866369"/>
                <a:gd name="connsiteX6" fmla="*/ 721547 w 1389244"/>
                <a:gd name="connsiteY6" fmla="*/ 571595 h 866369"/>
                <a:gd name="connsiteX7" fmla="*/ 447769 w 1389244"/>
                <a:gd name="connsiteY7" fmla="*/ 866245 h 866369"/>
                <a:gd name="connsiteX8" fmla="*/ 139 w 1389244"/>
                <a:gd name="connsiteY8" fmla="*/ 446214 h 866369"/>
                <a:gd name="connsiteX0" fmla="*/ 2 w 1389107"/>
                <a:gd name="connsiteY0" fmla="*/ 446214 h 845737"/>
                <a:gd name="connsiteX1" fmla="*/ 403543 w 1389107"/>
                <a:gd name="connsiteY1" fmla="*/ 20410 h 845737"/>
                <a:gd name="connsiteX2" fmla="*/ 715725 w 1389107"/>
                <a:gd name="connsiteY2" fmla="*/ 370879 h 845737"/>
                <a:gd name="connsiteX3" fmla="*/ 1057805 w 1389107"/>
                <a:gd name="connsiteY3" fmla="*/ 2152 h 845737"/>
                <a:gd name="connsiteX4" fmla="*/ 1388838 w 1389107"/>
                <a:gd name="connsiteY4" fmla="*/ 409698 h 845737"/>
                <a:gd name="connsiteX5" fmla="*/ 1002224 w 1389107"/>
                <a:gd name="connsiteY5" fmla="*/ 845604 h 845737"/>
                <a:gd name="connsiteX6" fmla="*/ 721410 w 1389107"/>
                <a:gd name="connsiteY6" fmla="*/ 571595 h 845737"/>
                <a:gd name="connsiteX7" fmla="*/ 398943 w 1389107"/>
                <a:gd name="connsiteY7" fmla="*/ 832771 h 845737"/>
                <a:gd name="connsiteX8" fmla="*/ 2 w 1389107"/>
                <a:gd name="connsiteY8" fmla="*/ 446214 h 845737"/>
                <a:gd name="connsiteX0" fmla="*/ 2 w 1389144"/>
                <a:gd name="connsiteY0" fmla="*/ 446214 h 832910"/>
                <a:gd name="connsiteX1" fmla="*/ 403543 w 1389144"/>
                <a:gd name="connsiteY1" fmla="*/ 20410 h 832910"/>
                <a:gd name="connsiteX2" fmla="*/ 715725 w 1389144"/>
                <a:gd name="connsiteY2" fmla="*/ 370879 h 832910"/>
                <a:gd name="connsiteX3" fmla="*/ 1057805 w 1389144"/>
                <a:gd name="connsiteY3" fmla="*/ 2152 h 832910"/>
                <a:gd name="connsiteX4" fmla="*/ 1388838 w 1389144"/>
                <a:gd name="connsiteY4" fmla="*/ 409698 h 832910"/>
                <a:gd name="connsiteX5" fmla="*/ 1035697 w 1389144"/>
                <a:gd name="connsiteY5" fmla="*/ 809087 h 832910"/>
                <a:gd name="connsiteX6" fmla="*/ 721410 w 1389144"/>
                <a:gd name="connsiteY6" fmla="*/ 571595 h 832910"/>
                <a:gd name="connsiteX7" fmla="*/ 398943 w 1389144"/>
                <a:gd name="connsiteY7" fmla="*/ 832771 h 832910"/>
                <a:gd name="connsiteX8" fmla="*/ 2 w 1389144"/>
                <a:gd name="connsiteY8" fmla="*/ 446214 h 832910"/>
                <a:gd name="connsiteX0" fmla="*/ 14 w 1389156"/>
                <a:gd name="connsiteY0" fmla="*/ 446226 h 832923"/>
                <a:gd name="connsiteX1" fmla="*/ 412684 w 1389156"/>
                <a:gd name="connsiteY1" fmla="*/ 35637 h 832923"/>
                <a:gd name="connsiteX2" fmla="*/ 715737 w 1389156"/>
                <a:gd name="connsiteY2" fmla="*/ 370891 h 832923"/>
                <a:gd name="connsiteX3" fmla="*/ 1057817 w 1389156"/>
                <a:gd name="connsiteY3" fmla="*/ 2164 h 832923"/>
                <a:gd name="connsiteX4" fmla="*/ 1388850 w 1389156"/>
                <a:gd name="connsiteY4" fmla="*/ 409710 h 832923"/>
                <a:gd name="connsiteX5" fmla="*/ 1035709 w 1389156"/>
                <a:gd name="connsiteY5" fmla="*/ 809099 h 832923"/>
                <a:gd name="connsiteX6" fmla="*/ 721422 w 1389156"/>
                <a:gd name="connsiteY6" fmla="*/ 571607 h 832923"/>
                <a:gd name="connsiteX7" fmla="*/ 398955 w 1389156"/>
                <a:gd name="connsiteY7" fmla="*/ 832783 h 832923"/>
                <a:gd name="connsiteX8" fmla="*/ 14 w 1389156"/>
                <a:gd name="connsiteY8" fmla="*/ 446226 h 832923"/>
                <a:gd name="connsiteX0" fmla="*/ 14 w 1380026"/>
                <a:gd name="connsiteY0" fmla="*/ 488828 h 832923"/>
                <a:gd name="connsiteX1" fmla="*/ 403554 w 1380026"/>
                <a:gd name="connsiteY1" fmla="*/ 35637 h 832923"/>
                <a:gd name="connsiteX2" fmla="*/ 706607 w 1380026"/>
                <a:gd name="connsiteY2" fmla="*/ 370891 h 832923"/>
                <a:gd name="connsiteX3" fmla="*/ 1048687 w 1380026"/>
                <a:gd name="connsiteY3" fmla="*/ 2164 h 832923"/>
                <a:gd name="connsiteX4" fmla="*/ 1379720 w 1380026"/>
                <a:gd name="connsiteY4" fmla="*/ 409710 h 832923"/>
                <a:gd name="connsiteX5" fmla="*/ 1026579 w 1380026"/>
                <a:gd name="connsiteY5" fmla="*/ 809099 h 832923"/>
                <a:gd name="connsiteX6" fmla="*/ 712292 w 1380026"/>
                <a:gd name="connsiteY6" fmla="*/ 571607 h 832923"/>
                <a:gd name="connsiteX7" fmla="*/ 389825 w 1380026"/>
                <a:gd name="connsiteY7" fmla="*/ 832783 h 832923"/>
                <a:gd name="connsiteX8" fmla="*/ 14 w 1380026"/>
                <a:gd name="connsiteY8" fmla="*/ 488828 h 832923"/>
                <a:gd name="connsiteX0" fmla="*/ 14 w 1373949"/>
                <a:gd name="connsiteY0" fmla="*/ 488828 h 832923"/>
                <a:gd name="connsiteX1" fmla="*/ 403554 w 1373949"/>
                <a:gd name="connsiteY1" fmla="*/ 35637 h 832923"/>
                <a:gd name="connsiteX2" fmla="*/ 706607 w 1373949"/>
                <a:gd name="connsiteY2" fmla="*/ 370891 h 832923"/>
                <a:gd name="connsiteX3" fmla="*/ 1048687 w 1373949"/>
                <a:gd name="connsiteY3" fmla="*/ 2164 h 832923"/>
                <a:gd name="connsiteX4" fmla="*/ 1373635 w 1373949"/>
                <a:gd name="connsiteY4" fmla="*/ 452314 h 832923"/>
                <a:gd name="connsiteX5" fmla="*/ 1026579 w 1373949"/>
                <a:gd name="connsiteY5" fmla="*/ 809099 h 832923"/>
                <a:gd name="connsiteX6" fmla="*/ 712292 w 1373949"/>
                <a:gd name="connsiteY6" fmla="*/ 571607 h 832923"/>
                <a:gd name="connsiteX7" fmla="*/ 389825 w 1373949"/>
                <a:gd name="connsiteY7" fmla="*/ 832783 h 832923"/>
                <a:gd name="connsiteX8" fmla="*/ 14 w 1373949"/>
                <a:gd name="connsiteY8" fmla="*/ 488828 h 832923"/>
                <a:gd name="connsiteX0" fmla="*/ 14 w 1373949"/>
                <a:gd name="connsiteY0" fmla="*/ 455512 h 799607"/>
                <a:gd name="connsiteX1" fmla="*/ 403554 w 1373949"/>
                <a:gd name="connsiteY1" fmla="*/ 2321 h 799607"/>
                <a:gd name="connsiteX2" fmla="*/ 706607 w 1373949"/>
                <a:gd name="connsiteY2" fmla="*/ 337575 h 799607"/>
                <a:gd name="connsiteX3" fmla="*/ 1015213 w 1373949"/>
                <a:gd name="connsiteY3" fmla="*/ 5364 h 799607"/>
                <a:gd name="connsiteX4" fmla="*/ 1373635 w 1373949"/>
                <a:gd name="connsiteY4" fmla="*/ 418998 h 799607"/>
                <a:gd name="connsiteX5" fmla="*/ 1026579 w 1373949"/>
                <a:gd name="connsiteY5" fmla="*/ 775783 h 799607"/>
                <a:gd name="connsiteX6" fmla="*/ 712292 w 1373949"/>
                <a:gd name="connsiteY6" fmla="*/ 538291 h 799607"/>
                <a:gd name="connsiteX7" fmla="*/ 389825 w 1373949"/>
                <a:gd name="connsiteY7" fmla="*/ 799467 h 799607"/>
                <a:gd name="connsiteX8" fmla="*/ 14 w 1373949"/>
                <a:gd name="connsiteY8" fmla="*/ 455512 h 799607"/>
                <a:gd name="connsiteX0" fmla="*/ 5 w 1373940"/>
                <a:gd name="connsiteY0" fmla="*/ 455512 h 857404"/>
                <a:gd name="connsiteX1" fmla="*/ 403545 w 1373940"/>
                <a:gd name="connsiteY1" fmla="*/ 2321 h 857404"/>
                <a:gd name="connsiteX2" fmla="*/ 706598 w 1373940"/>
                <a:gd name="connsiteY2" fmla="*/ 337575 h 857404"/>
                <a:gd name="connsiteX3" fmla="*/ 1015204 w 1373940"/>
                <a:gd name="connsiteY3" fmla="*/ 5364 h 857404"/>
                <a:gd name="connsiteX4" fmla="*/ 1373626 w 1373940"/>
                <a:gd name="connsiteY4" fmla="*/ 418998 h 857404"/>
                <a:gd name="connsiteX5" fmla="*/ 1026570 w 1373940"/>
                <a:gd name="connsiteY5" fmla="*/ 775783 h 857404"/>
                <a:gd name="connsiteX6" fmla="*/ 712283 w 1373940"/>
                <a:gd name="connsiteY6" fmla="*/ 538291 h 857404"/>
                <a:gd name="connsiteX7" fmla="*/ 395903 w 1373940"/>
                <a:gd name="connsiteY7" fmla="*/ 857285 h 857404"/>
                <a:gd name="connsiteX8" fmla="*/ 5 w 1373940"/>
                <a:gd name="connsiteY8" fmla="*/ 455512 h 857404"/>
                <a:gd name="connsiteX0" fmla="*/ 5 w 1373940"/>
                <a:gd name="connsiteY0" fmla="*/ 455512 h 860831"/>
                <a:gd name="connsiteX1" fmla="*/ 403545 w 1373940"/>
                <a:gd name="connsiteY1" fmla="*/ 2321 h 860831"/>
                <a:gd name="connsiteX2" fmla="*/ 706598 w 1373940"/>
                <a:gd name="connsiteY2" fmla="*/ 337575 h 860831"/>
                <a:gd name="connsiteX3" fmla="*/ 1015204 w 1373940"/>
                <a:gd name="connsiteY3" fmla="*/ 5364 h 860831"/>
                <a:gd name="connsiteX4" fmla="*/ 1373626 w 1373940"/>
                <a:gd name="connsiteY4" fmla="*/ 418998 h 860831"/>
                <a:gd name="connsiteX5" fmla="*/ 1026570 w 1373940"/>
                <a:gd name="connsiteY5" fmla="*/ 775783 h 860831"/>
                <a:gd name="connsiteX6" fmla="*/ 712283 w 1373940"/>
                <a:gd name="connsiteY6" fmla="*/ 538291 h 860831"/>
                <a:gd name="connsiteX7" fmla="*/ 561783 w 1373940"/>
                <a:gd name="connsiteY7" fmla="*/ 613051 h 860831"/>
                <a:gd name="connsiteX8" fmla="*/ 395903 w 1373940"/>
                <a:gd name="connsiteY8" fmla="*/ 857285 h 860831"/>
                <a:gd name="connsiteX9" fmla="*/ 5 w 1373940"/>
                <a:gd name="connsiteY9" fmla="*/ 455512 h 860831"/>
                <a:gd name="connsiteX0" fmla="*/ 5 w 1373899"/>
                <a:gd name="connsiteY0" fmla="*/ 455512 h 860831"/>
                <a:gd name="connsiteX1" fmla="*/ 403545 w 1373899"/>
                <a:gd name="connsiteY1" fmla="*/ 2321 h 860831"/>
                <a:gd name="connsiteX2" fmla="*/ 706598 w 1373899"/>
                <a:gd name="connsiteY2" fmla="*/ 337575 h 860831"/>
                <a:gd name="connsiteX3" fmla="*/ 1015204 w 1373899"/>
                <a:gd name="connsiteY3" fmla="*/ 5364 h 860831"/>
                <a:gd name="connsiteX4" fmla="*/ 1373626 w 1373899"/>
                <a:gd name="connsiteY4" fmla="*/ 418998 h 860831"/>
                <a:gd name="connsiteX5" fmla="*/ 1026570 w 1373899"/>
                <a:gd name="connsiteY5" fmla="*/ 775783 h 860831"/>
                <a:gd name="connsiteX6" fmla="*/ 896521 w 1373899"/>
                <a:gd name="connsiteY6" fmla="*/ 622180 h 860831"/>
                <a:gd name="connsiteX7" fmla="*/ 712283 w 1373899"/>
                <a:gd name="connsiteY7" fmla="*/ 538291 h 860831"/>
                <a:gd name="connsiteX8" fmla="*/ 561783 w 1373899"/>
                <a:gd name="connsiteY8" fmla="*/ 613051 h 860831"/>
                <a:gd name="connsiteX9" fmla="*/ 395903 w 1373899"/>
                <a:gd name="connsiteY9" fmla="*/ 857285 h 860831"/>
                <a:gd name="connsiteX10" fmla="*/ 5 w 1373899"/>
                <a:gd name="connsiteY10" fmla="*/ 455512 h 860831"/>
                <a:gd name="connsiteX0" fmla="*/ 5 w 1373884"/>
                <a:gd name="connsiteY0" fmla="*/ 455512 h 860831"/>
                <a:gd name="connsiteX1" fmla="*/ 403545 w 1373884"/>
                <a:gd name="connsiteY1" fmla="*/ 2321 h 860831"/>
                <a:gd name="connsiteX2" fmla="*/ 706598 w 1373884"/>
                <a:gd name="connsiteY2" fmla="*/ 337575 h 860831"/>
                <a:gd name="connsiteX3" fmla="*/ 1015204 w 1373884"/>
                <a:gd name="connsiteY3" fmla="*/ 5364 h 860831"/>
                <a:gd name="connsiteX4" fmla="*/ 1373626 w 1373884"/>
                <a:gd name="connsiteY4" fmla="*/ 418998 h 860831"/>
                <a:gd name="connsiteX5" fmla="*/ 1011355 w 1373884"/>
                <a:gd name="connsiteY5" fmla="*/ 809258 h 860831"/>
                <a:gd name="connsiteX6" fmla="*/ 896521 w 1373884"/>
                <a:gd name="connsiteY6" fmla="*/ 622180 h 860831"/>
                <a:gd name="connsiteX7" fmla="*/ 712283 w 1373884"/>
                <a:gd name="connsiteY7" fmla="*/ 538291 h 860831"/>
                <a:gd name="connsiteX8" fmla="*/ 561783 w 1373884"/>
                <a:gd name="connsiteY8" fmla="*/ 613051 h 860831"/>
                <a:gd name="connsiteX9" fmla="*/ 395903 w 1373884"/>
                <a:gd name="connsiteY9" fmla="*/ 857285 h 860831"/>
                <a:gd name="connsiteX10" fmla="*/ 5 w 1373884"/>
                <a:gd name="connsiteY10" fmla="*/ 455512 h 860831"/>
                <a:gd name="connsiteX0" fmla="*/ 5 w 1373884"/>
                <a:gd name="connsiteY0" fmla="*/ 455512 h 860831"/>
                <a:gd name="connsiteX1" fmla="*/ 403545 w 1373884"/>
                <a:gd name="connsiteY1" fmla="*/ 2321 h 860831"/>
                <a:gd name="connsiteX2" fmla="*/ 706598 w 1373884"/>
                <a:gd name="connsiteY2" fmla="*/ 337575 h 860831"/>
                <a:gd name="connsiteX3" fmla="*/ 1015204 w 1373884"/>
                <a:gd name="connsiteY3" fmla="*/ 5364 h 860831"/>
                <a:gd name="connsiteX4" fmla="*/ 1373626 w 1373884"/>
                <a:gd name="connsiteY4" fmla="*/ 418998 h 860831"/>
                <a:gd name="connsiteX5" fmla="*/ 1011355 w 1373884"/>
                <a:gd name="connsiteY5" fmla="*/ 809258 h 860831"/>
                <a:gd name="connsiteX6" fmla="*/ 878262 w 1373884"/>
                <a:gd name="connsiteY6" fmla="*/ 619136 h 860831"/>
                <a:gd name="connsiteX7" fmla="*/ 712283 w 1373884"/>
                <a:gd name="connsiteY7" fmla="*/ 538291 h 860831"/>
                <a:gd name="connsiteX8" fmla="*/ 561783 w 1373884"/>
                <a:gd name="connsiteY8" fmla="*/ 613051 h 860831"/>
                <a:gd name="connsiteX9" fmla="*/ 395903 w 1373884"/>
                <a:gd name="connsiteY9" fmla="*/ 857285 h 860831"/>
                <a:gd name="connsiteX10" fmla="*/ 5 w 1373884"/>
                <a:gd name="connsiteY10" fmla="*/ 455512 h 86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3884" h="860831">
                  <a:moveTo>
                    <a:pt x="5" y="455512"/>
                  </a:moveTo>
                  <a:cubicBezTo>
                    <a:pt x="1279" y="313018"/>
                    <a:pt x="278172" y="37193"/>
                    <a:pt x="403545" y="2321"/>
                  </a:cubicBezTo>
                  <a:cubicBezTo>
                    <a:pt x="528918" y="-32551"/>
                    <a:pt x="604655" y="337068"/>
                    <a:pt x="706598" y="337575"/>
                  </a:cubicBezTo>
                  <a:cubicBezTo>
                    <a:pt x="808541" y="338082"/>
                    <a:pt x="890846" y="-29508"/>
                    <a:pt x="1015204" y="5364"/>
                  </a:cubicBezTo>
                  <a:cubicBezTo>
                    <a:pt x="1139562" y="40236"/>
                    <a:pt x="1363617" y="328633"/>
                    <a:pt x="1373626" y="418998"/>
                  </a:cubicBezTo>
                  <a:cubicBezTo>
                    <a:pt x="1383635" y="509363"/>
                    <a:pt x="1100509" y="769815"/>
                    <a:pt x="1011355" y="809258"/>
                  </a:cubicBezTo>
                  <a:cubicBezTo>
                    <a:pt x="922201" y="848701"/>
                    <a:pt x="930643" y="658718"/>
                    <a:pt x="878262" y="619136"/>
                  </a:cubicBezTo>
                  <a:cubicBezTo>
                    <a:pt x="825881" y="579554"/>
                    <a:pt x="765029" y="539305"/>
                    <a:pt x="712283" y="538291"/>
                  </a:cubicBezTo>
                  <a:cubicBezTo>
                    <a:pt x="659537" y="537277"/>
                    <a:pt x="614513" y="559885"/>
                    <a:pt x="561783" y="613051"/>
                  </a:cubicBezTo>
                  <a:cubicBezTo>
                    <a:pt x="509053" y="666217"/>
                    <a:pt x="495619" y="891656"/>
                    <a:pt x="395903" y="857285"/>
                  </a:cubicBezTo>
                  <a:cubicBezTo>
                    <a:pt x="271831" y="783513"/>
                    <a:pt x="-1269" y="598006"/>
                    <a:pt x="5" y="455512"/>
                  </a:cubicBezTo>
                  <a:close/>
                </a:path>
              </a:pathLst>
            </a:custGeom>
            <a:solidFill>
              <a:srgbClr val="CECAB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6" name="Oval 5">
              <a:extLst>
                <a:ext uri="{FF2B5EF4-FFF2-40B4-BE49-F238E27FC236}">
                  <a16:creationId xmlns:a16="http://schemas.microsoft.com/office/drawing/2014/main" id="{4752FDFA-9D1D-410A-BFB9-55ED9278579A}"/>
                </a:ext>
              </a:extLst>
            </p:cNvPr>
            <p:cNvSpPr/>
            <p:nvPr/>
          </p:nvSpPr>
          <p:spPr>
            <a:xfrm>
              <a:off x="7514034" y="3793734"/>
              <a:ext cx="94848" cy="948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grpSp>
      <p:sp>
        <p:nvSpPr>
          <p:cNvPr id="12" name="TextBox 11">
            <a:extLst>
              <a:ext uri="{FF2B5EF4-FFF2-40B4-BE49-F238E27FC236}">
                <a16:creationId xmlns:a16="http://schemas.microsoft.com/office/drawing/2014/main" id="{432F961C-0BC9-42A4-813E-DE1B76C65266}"/>
              </a:ext>
            </a:extLst>
          </p:cNvPr>
          <p:cNvSpPr txBox="1"/>
          <p:nvPr/>
        </p:nvSpPr>
        <p:spPr>
          <a:xfrm rot="5400000">
            <a:off x="9369933" y="4060713"/>
            <a:ext cx="1924080" cy="276999"/>
          </a:xfrm>
          <a:prstGeom prst="rect">
            <a:avLst/>
          </a:prstGeom>
          <a:noFill/>
        </p:spPr>
        <p:txBody>
          <a:bodyPr wrap="square" rtlCol="0">
            <a:spAutoFit/>
          </a:bodyPr>
          <a:lstStyle/>
          <a:p>
            <a:pPr algn="ctr"/>
            <a:r>
              <a:rPr lang="en-GB" sz="1200" b="1" dirty="0">
                <a:solidFill>
                  <a:srgbClr val="336851"/>
                </a:solidFill>
                <a:latin typeface="Arial" panose="020B0604020202020204" pitchFamily="34" charset="0"/>
                <a:cs typeface="Arial" panose="020B0604020202020204" pitchFamily="34" charset="0"/>
              </a:rPr>
              <a:t>Spinal cord</a:t>
            </a:r>
          </a:p>
        </p:txBody>
      </p:sp>
      <p:sp>
        <p:nvSpPr>
          <p:cNvPr id="17" name="TextBox 16">
            <a:extLst>
              <a:ext uri="{FF2B5EF4-FFF2-40B4-BE49-F238E27FC236}">
                <a16:creationId xmlns:a16="http://schemas.microsoft.com/office/drawing/2014/main" id="{CD151E0C-B920-416B-81F7-60D1CC7A38E2}"/>
              </a:ext>
            </a:extLst>
          </p:cNvPr>
          <p:cNvSpPr txBox="1"/>
          <p:nvPr/>
        </p:nvSpPr>
        <p:spPr>
          <a:xfrm rot="5400000">
            <a:off x="10154609" y="2524143"/>
            <a:ext cx="1149059" cy="276999"/>
          </a:xfrm>
          <a:prstGeom prst="rect">
            <a:avLst/>
          </a:prstGeom>
          <a:noFill/>
        </p:spPr>
        <p:txBody>
          <a:bodyPr wrap="square" rtlCol="0">
            <a:spAutoFit/>
          </a:bodyPr>
          <a:lstStyle/>
          <a:p>
            <a:pPr algn="ctr"/>
            <a:r>
              <a:rPr lang="en-GB" sz="1200" b="1" dirty="0">
                <a:solidFill>
                  <a:schemeClr val="accent2"/>
                </a:solidFill>
                <a:latin typeface="Arial" panose="020B0604020202020204" pitchFamily="34" charset="0"/>
                <a:cs typeface="Arial" panose="020B0604020202020204" pitchFamily="34" charset="0"/>
              </a:rPr>
              <a:t>Brain</a:t>
            </a:r>
          </a:p>
        </p:txBody>
      </p:sp>
      <p:grpSp>
        <p:nvGrpSpPr>
          <p:cNvPr id="22" name="Group 21">
            <a:extLst>
              <a:ext uri="{FF2B5EF4-FFF2-40B4-BE49-F238E27FC236}">
                <a16:creationId xmlns:a16="http://schemas.microsoft.com/office/drawing/2014/main" id="{58F8C4D5-6511-4D2A-AFEC-ED7F2BF4D0DA}"/>
              </a:ext>
            </a:extLst>
          </p:cNvPr>
          <p:cNvGrpSpPr/>
          <p:nvPr/>
        </p:nvGrpSpPr>
        <p:grpSpPr>
          <a:xfrm>
            <a:off x="8322614" y="1877603"/>
            <a:ext cx="2367903" cy="1869537"/>
            <a:chOff x="3592514" y="1279525"/>
            <a:chExt cx="5641975" cy="4454525"/>
          </a:xfrm>
        </p:grpSpPr>
        <p:sp>
          <p:nvSpPr>
            <p:cNvPr id="23" name="Freeform 5">
              <a:extLst>
                <a:ext uri="{FF2B5EF4-FFF2-40B4-BE49-F238E27FC236}">
                  <a16:creationId xmlns:a16="http://schemas.microsoft.com/office/drawing/2014/main" id="{A3059849-1599-40C3-AD4D-D45604941DD2}"/>
                </a:ext>
              </a:extLst>
            </p:cNvPr>
            <p:cNvSpPr>
              <a:spLocks/>
            </p:cNvSpPr>
            <p:nvPr/>
          </p:nvSpPr>
          <p:spPr bwMode="auto">
            <a:xfrm>
              <a:off x="4384676" y="2003425"/>
              <a:ext cx="3205163" cy="2719388"/>
            </a:xfrm>
            <a:custGeom>
              <a:avLst/>
              <a:gdLst>
                <a:gd name="T0" fmla="*/ 194 w 425"/>
                <a:gd name="T1" fmla="*/ 358 h 360"/>
                <a:gd name="T2" fmla="*/ 159 w 425"/>
                <a:gd name="T3" fmla="*/ 358 h 360"/>
                <a:gd name="T4" fmla="*/ 106 w 425"/>
                <a:gd name="T5" fmla="*/ 342 h 360"/>
                <a:gd name="T6" fmla="*/ 76 w 425"/>
                <a:gd name="T7" fmla="*/ 323 h 360"/>
                <a:gd name="T8" fmla="*/ 64 w 425"/>
                <a:gd name="T9" fmla="*/ 307 h 360"/>
                <a:gd name="T10" fmla="*/ 69 w 425"/>
                <a:gd name="T11" fmla="*/ 287 h 360"/>
                <a:gd name="T12" fmla="*/ 128 w 425"/>
                <a:gd name="T13" fmla="*/ 201 h 360"/>
                <a:gd name="T14" fmla="*/ 71 w 425"/>
                <a:gd name="T15" fmla="*/ 217 h 360"/>
                <a:gd name="T16" fmla="*/ 0 w 425"/>
                <a:gd name="T17" fmla="*/ 149 h 360"/>
                <a:gd name="T18" fmla="*/ 0 w 425"/>
                <a:gd name="T19" fmla="*/ 148 h 360"/>
                <a:gd name="T20" fmla="*/ 13 w 425"/>
                <a:gd name="T21" fmla="*/ 130 h 360"/>
                <a:gd name="T22" fmla="*/ 14 w 425"/>
                <a:gd name="T23" fmla="*/ 127 h 360"/>
                <a:gd name="T24" fmla="*/ 15 w 425"/>
                <a:gd name="T25" fmla="*/ 125 h 360"/>
                <a:gd name="T26" fmla="*/ 15 w 425"/>
                <a:gd name="T27" fmla="*/ 122 h 360"/>
                <a:gd name="T28" fmla="*/ 16 w 425"/>
                <a:gd name="T29" fmla="*/ 120 h 360"/>
                <a:gd name="T30" fmla="*/ 16 w 425"/>
                <a:gd name="T31" fmla="*/ 118 h 360"/>
                <a:gd name="T32" fmla="*/ 16 w 425"/>
                <a:gd name="T33" fmla="*/ 115 h 360"/>
                <a:gd name="T34" fmla="*/ 16 w 425"/>
                <a:gd name="T35" fmla="*/ 112 h 360"/>
                <a:gd name="T36" fmla="*/ 16 w 425"/>
                <a:gd name="T37" fmla="*/ 109 h 360"/>
                <a:gd name="T38" fmla="*/ 15 w 425"/>
                <a:gd name="T39" fmla="*/ 105 h 360"/>
                <a:gd name="T40" fmla="*/ 15 w 425"/>
                <a:gd name="T41" fmla="*/ 104 h 360"/>
                <a:gd name="T42" fmla="*/ 61 w 425"/>
                <a:gd name="T43" fmla="*/ 51 h 360"/>
                <a:gd name="T44" fmla="*/ 63 w 425"/>
                <a:gd name="T45" fmla="*/ 50 h 360"/>
                <a:gd name="T46" fmla="*/ 65 w 425"/>
                <a:gd name="T47" fmla="*/ 49 h 360"/>
                <a:gd name="T48" fmla="*/ 69 w 425"/>
                <a:gd name="T49" fmla="*/ 47 h 360"/>
                <a:gd name="T50" fmla="*/ 75 w 425"/>
                <a:gd name="T51" fmla="*/ 44 h 360"/>
                <a:gd name="T52" fmla="*/ 93 w 425"/>
                <a:gd name="T53" fmla="*/ 35 h 360"/>
                <a:gd name="T54" fmla="*/ 93 w 425"/>
                <a:gd name="T55" fmla="*/ 35 h 360"/>
                <a:gd name="T56" fmla="*/ 100 w 425"/>
                <a:gd name="T57" fmla="*/ 27 h 360"/>
                <a:gd name="T58" fmla="*/ 101 w 425"/>
                <a:gd name="T59" fmla="*/ 27 h 360"/>
                <a:gd name="T60" fmla="*/ 139 w 425"/>
                <a:gd name="T61" fmla="*/ 16 h 360"/>
                <a:gd name="T62" fmla="*/ 139 w 425"/>
                <a:gd name="T63" fmla="*/ 16 h 360"/>
                <a:gd name="T64" fmla="*/ 173 w 425"/>
                <a:gd name="T65" fmla="*/ 9 h 360"/>
                <a:gd name="T66" fmla="*/ 284 w 425"/>
                <a:gd name="T67" fmla="*/ 23 h 360"/>
                <a:gd name="T68" fmla="*/ 346 w 425"/>
                <a:gd name="T69" fmla="*/ 65 h 360"/>
                <a:gd name="T70" fmla="*/ 370 w 425"/>
                <a:gd name="T71" fmla="*/ 156 h 360"/>
                <a:gd name="T72" fmla="*/ 391 w 425"/>
                <a:gd name="T73" fmla="*/ 207 h 360"/>
                <a:gd name="T74" fmla="*/ 365 w 425"/>
                <a:gd name="T75" fmla="*/ 324 h 360"/>
                <a:gd name="T76" fmla="*/ 296 w 425"/>
                <a:gd name="T77" fmla="*/ 269 h 360"/>
                <a:gd name="T78" fmla="*/ 266 w 425"/>
                <a:gd name="T79" fmla="*/ 271 h 360"/>
                <a:gd name="T80" fmla="*/ 209 w 425"/>
                <a:gd name="T81"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5" h="360">
                  <a:moveTo>
                    <a:pt x="209" y="360"/>
                  </a:moveTo>
                  <a:cubicBezTo>
                    <a:pt x="202" y="360"/>
                    <a:pt x="198" y="359"/>
                    <a:pt x="194" y="358"/>
                  </a:cubicBezTo>
                  <a:cubicBezTo>
                    <a:pt x="189" y="357"/>
                    <a:pt x="185" y="355"/>
                    <a:pt x="177" y="355"/>
                  </a:cubicBezTo>
                  <a:cubicBezTo>
                    <a:pt x="170" y="355"/>
                    <a:pt x="165" y="356"/>
                    <a:pt x="159" y="358"/>
                  </a:cubicBezTo>
                  <a:cubicBezTo>
                    <a:pt x="153" y="359"/>
                    <a:pt x="147" y="360"/>
                    <a:pt x="139" y="360"/>
                  </a:cubicBezTo>
                  <a:cubicBezTo>
                    <a:pt x="123" y="360"/>
                    <a:pt x="114" y="354"/>
                    <a:pt x="106" y="342"/>
                  </a:cubicBezTo>
                  <a:cubicBezTo>
                    <a:pt x="104" y="343"/>
                    <a:pt x="102" y="343"/>
                    <a:pt x="100" y="343"/>
                  </a:cubicBezTo>
                  <a:cubicBezTo>
                    <a:pt x="88" y="343"/>
                    <a:pt x="79" y="333"/>
                    <a:pt x="76" y="323"/>
                  </a:cubicBezTo>
                  <a:cubicBezTo>
                    <a:pt x="75" y="317"/>
                    <a:pt x="72" y="316"/>
                    <a:pt x="70" y="314"/>
                  </a:cubicBezTo>
                  <a:cubicBezTo>
                    <a:pt x="67" y="313"/>
                    <a:pt x="65" y="311"/>
                    <a:pt x="64" y="307"/>
                  </a:cubicBezTo>
                  <a:cubicBezTo>
                    <a:pt x="64" y="299"/>
                    <a:pt x="68" y="288"/>
                    <a:pt x="69" y="287"/>
                  </a:cubicBezTo>
                  <a:cubicBezTo>
                    <a:pt x="69" y="287"/>
                    <a:pt x="69" y="287"/>
                    <a:pt x="69" y="287"/>
                  </a:cubicBezTo>
                  <a:cubicBezTo>
                    <a:pt x="136" y="203"/>
                    <a:pt x="136" y="203"/>
                    <a:pt x="136" y="203"/>
                  </a:cubicBezTo>
                  <a:cubicBezTo>
                    <a:pt x="134" y="202"/>
                    <a:pt x="131" y="201"/>
                    <a:pt x="128" y="201"/>
                  </a:cubicBezTo>
                  <a:cubicBezTo>
                    <a:pt x="121" y="201"/>
                    <a:pt x="116" y="204"/>
                    <a:pt x="110" y="207"/>
                  </a:cubicBezTo>
                  <a:cubicBezTo>
                    <a:pt x="102" y="211"/>
                    <a:pt x="91" y="217"/>
                    <a:pt x="71" y="217"/>
                  </a:cubicBezTo>
                  <a:cubicBezTo>
                    <a:pt x="60" y="217"/>
                    <a:pt x="41" y="213"/>
                    <a:pt x="26" y="201"/>
                  </a:cubicBezTo>
                  <a:cubicBezTo>
                    <a:pt x="14" y="192"/>
                    <a:pt x="0" y="176"/>
                    <a:pt x="0" y="149"/>
                  </a:cubicBezTo>
                  <a:cubicBezTo>
                    <a:pt x="0" y="148"/>
                    <a:pt x="0" y="148"/>
                    <a:pt x="0" y="148"/>
                  </a:cubicBezTo>
                  <a:cubicBezTo>
                    <a:pt x="0" y="148"/>
                    <a:pt x="0" y="148"/>
                    <a:pt x="0" y="148"/>
                  </a:cubicBezTo>
                  <a:cubicBezTo>
                    <a:pt x="6" y="143"/>
                    <a:pt x="10" y="138"/>
                    <a:pt x="12" y="131"/>
                  </a:cubicBezTo>
                  <a:cubicBezTo>
                    <a:pt x="13" y="131"/>
                    <a:pt x="13" y="130"/>
                    <a:pt x="13" y="130"/>
                  </a:cubicBezTo>
                  <a:cubicBezTo>
                    <a:pt x="13" y="129"/>
                    <a:pt x="13" y="129"/>
                    <a:pt x="13" y="129"/>
                  </a:cubicBezTo>
                  <a:cubicBezTo>
                    <a:pt x="14" y="128"/>
                    <a:pt x="14" y="127"/>
                    <a:pt x="14" y="127"/>
                  </a:cubicBezTo>
                  <a:cubicBezTo>
                    <a:pt x="14" y="126"/>
                    <a:pt x="14" y="126"/>
                    <a:pt x="14" y="126"/>
                  </a:cubicBezTo>
                  <a:cubicBezTo>
                    <a:pt x="14" y="126"/>
                    <a:pt x="15" y="125"/>
                    <a:pt x="15" y="125"/>
                  </a:cubicBezTo>
                  <a:cubicBezTo>
                    <a:pt x="15" y="124"/>
                    <a:pt x="15" y="124"/>
                    <a:pt x="15" y="124"/>
                  </a:cubicBezTo>
                  <a:cubicBezTo>
                    <a:pt x="15" y="123"/>
                    <a:pt x="15" y="123"/>
                    <a:pt x="15" y="122"/>
                  </a:cubicBezTo>
                  <a:cubicBezTo>
                    <a:pt x="15" y="122"/>
                    <a:pt x="15" y="121"/>
                    <a:pt x="15" y="120"/>
                  </a:cubicBezTo>
                  <a:cubicBezTo>
                    <a:pt x="15" y="120"/>
                    <a:pt x="16" y="120"/>
                    <a:pt x="16" y="120"/>
                  </a:cubicBezTo>
                  <a:cubicBezTo>
                    <a:pt x="16" y="119"/>
                    <a:pt x="16" y="119"/>
                    <a:pt x="16" y="119"/>
                  </a:cubicBezTo>
                  <a:cubicBezTo>
                    <a:pt x="16" y="119"/>
                    <a:pt x="16" y="118"/>
                    <a:pt x="16" y="118"/>
                  </a:cubicBezTo>
                  <a:cubicBezTo>
                    <a:pt x="16" y="117"/>
                    <a:pt x="16" y="117"/>
                    <a:pt x="16" y="117"/>
                  </a:cubicBezTo>
                  <a:cubicBezTo>
                    <a:pt x="16" y="116"/>
                    <a:pt x="16" y="116"/>
                    <a:pt x="16" y="115"/>
                  </a:cubicBezTo>
                  <a:cubicBezTo>
                    <a:pt x="16" y="114"/>
                    <a:pt x="16" y="114"/>
                    <a:pt x="16" y="114"/>
                  </a:cubicBezTo>
                  <a:cubicBezTo>
                    <a:pt x="16" y="113"/>
                    <a:pt x="16" y="112"/>
                    <a:pt x="16" y="112"/>
                  </a:cubicBezTo>
                  <a:cubicBezTo>
                    <a:pt x="16" y="111"/>
                    <a:pt x="16" y="111"/>
                    <a:pt x="16" y="111"/>
                  </a:cubicBezTo>
                  <a:cubicBezTo>
                    <a:pt x="16" y="110"/>
                    <a:pt x="16" y="109"/>
                    <a:pt x="16" y="109"/>
                  </a:cubicBezTo>
                  <a:cubicBezTo>
                    <a:pt x="15" y="108"/>
                    <a:pt x="15" y="108"/>
                    <a:pt x="15" y="108"/>
                  </a:cubicBezTo>
                  <a:cubicBezTo>
                    <a:pt x="15" y="107"/>
                    <a:pt x="15" y="106"/>
                    <a:pt x="15" y="105"/>
                  </a:cubicBezTo>
                  <a:cubicBezTo>
                    <a:pt x="15" y="104"/>
                    <a:pt x="15" y="104"/>
                    <a:pt x="15" y="104"/>
                  </a:cubicBezTo>
                  <a:cubicBezTo>
                    <a:pt x="15" y="104"/>
                    <a:pt x="15" y="104"/>
                    <a:pt x="15" y="104"/>
                  </a:cubicBezTo>
                  <a:cubicBezTo>
                    <a:pt x="30" y="98"/>
                    <a:pt x="39" y="83"/>
                    <a:pt x="46" y="70"/>
                  </a:cubicBezTo>
                  <a:cubicBezTo>
                    <a:pt x="52" y="61"/>
                    <a:pt x="56" y="54"/>
                    <a:pt x="61" y="51"/>
                  </a:cubicBezTo>
                  <a:cubicBezTo>
                    <a:pt x="62" y="50"/>
                    <a:pt x="62" y="50"/>
                    <a:pt x="63" y="50"/>
                  </a:cubicBezTo>
                  <a:cubicBezTo>
                    <a:pt x="63" y="50"/>
                    <a:pt x="63" y="50"/>
                    <a:pt x="63" y="50"/>
                  </a:cubicBezTo>
                  <a:cubicBezTo>
                    <a:pt x="64" y="49"/>
                    <a:pt x="64" y="49"/>
                    <a:pt x="65" y="49"/>
                  </a:cubicBezTo>
                  <a:cubicBezTo>
                    <a:pt x="65" y="49"/>
                    <a:pt x="65" y="49"/>
                    <a:pt x="65" y="49"/>
                  </a:cubicBezTo>
                  <a:cubicBezTo>
                    <a:pt x="66" y="48"/>
                    <a:pt x="66" y="48"/>
                    <a:pt x="67" y="48"/>
                  </a:cubicBezTo>
                  <a:cubicBezTo>
                    <a:pt x="67" y="48"/>
                    <a:pt x="68" y="47"/>
                    <a:pt x="69" y="47"/>
                  </a:cubicBezTo>
                  <a:cubicBezTo>
                    <a:pt x="71" y="46"/>
                    <a:pt x="71" y="46"/>
                    <a:pt x="71" y="46"/>
                  </a:cubicBezTo>
                  <a:cubicBezTo>
                    <a:pt x="72" y="45"/>
                    <a:pt x="73" y="45"/>
                    <a:pt x="75" y="44"/>
                  </a:cubicBezTo>
                  <a:cubicBezTo>
                    <a:pt x="79" y="42"/>
                    <a:pt x="83" y="41"/>
                    <a:pt x="87" y="39"/>
                  </a:cubicBezTo>
                  <a:cubicBezTo>
                    <a:pt x="89" y="38"/>
                    <a:pt x="91" y="36"/>
                    <a:pt x="93" y="35"/>
                  </a:cubicBezTo>
                  <a:cubicBezTo>
                    <a:pt x="93" y="36"/>
                    <a:pt x="93" y="36"/>
                    <a:pt x="93" y="36"/>
                  </a:cubicBezTo>
                  <a:cubicBezTo>
                    <a:pt x="93" y="35"/>
                    <a:pt x="93" y="35"/>
                    <a:pt x="93" y="35"/>
                  </a:cubicBezTo>
                  <a:cubicBezTo>
                    <a:pt x="96" y="33"/>
                    <a:pt x="99" y="30"/>
                    <a:pt x="100" y="27"/>
                  </a:cubicBezTo>
                  <a:cubicBezTo>
                    <a:pt x="100" y="27"/>
                    <a:pt x="100" y="27"/>
                    <a:pt x="100" y="27"/>
                  </a:cubicBezTo>
                  <a:cubicBezTo>
                    <a:pt x="100" y="27"/>
                    <a:pt x="100" y="27"/>
                    <a:pt x="100" y="27"/>
                  </a:cubicBezTo>
                  <a:cubicBezTo>
                    <a:pt x="101" y="27"/>
                    <a:pt x="101" y="27"/>
                    <a:pt x="101" y="27"/>
                  </a:cubicBezTo>
                  <a:cubicBezTo>
                    <a:pt x="105" y="28"/>
                    <a:pt x="109" y="29"/>
                    <a:pt x="113" y="29"/>
                  </a:cubicBezTo>
                  <a:cubicBezTo>
                    <a:pt x="123" y="29"/>
                    <a:pt x="131" y="25"/>
                    <a:pt x="139" y="16"/>
                  </a:cubicBezTo>
                  <a:cubicBezTo>
                    <a:pt x="139" y="16"/>
                    <a:pt x="139" y="16"/>
                    <a:pt x="139" y="16"/>
                  </a:cubicBezTo>
                  <a:cubicBezTo>
                    <a:pt x="139" y="16"/>
                    <a:pt x="139" y="16"/>
                    <a:pt x="139" y="16"/>
                  </a:cubicBezTo>
                  <a:cubicBezTo>
                    <a:pt x="142" y="16"/>
                    <a:pt x="144" y="17"/>
                    <a:pt x="146" y="17"/>
                  </a:cubicBezTo>
                  <a:cubicBezTo>
                    <a:pt x="156" y="17"/>
                    <a:pt x="164" y="13"/>
                    <a:pt x="173" y="9"/>
                  </a:cubicBezTo>
                  <a:cubicBezTo>
                    <a:pt x="183" y="5"/>
                    <a:pt x="193" y="0"/>
                    <a:pt x="207" y="0"/>
                  </a:cubicBezTo>
                  <a:cubicBezTo>
                    <a:pt x="236" y="0"/>
                    <a:pt x="272" y="11"/>
                    <a:pt x="284" y="23"/>
                  </a:cubicBezTo>
                  <a:cubicBezTo>
                    <a:pt x="284" y="23"/>
                    <a:pt x="285" y="23"/>
                    <a:pt x="285" y="23"/>
                  </a:cubicBezTo>
                  <a:cubicBezTo>
                    <a:pt x="299" y="23"/>
                    <a:pt x="340" y="33"/>
                    <a:pt x="346" y="65"/>
                  </a:cubicBezTo>
                  <a:cubicBezTo>
                    <a:pt x="372" y="66"/>
                    <a:pt x="384" y="93"/>
                    <a:pt x="384" y="112"/>
                  </a:cubicBezTo>
                  <a:cubicBezTo>
                    <a:pt x="384" y="133"/>
                    <a:pt x="378" y="142"/>
                    <a:pt x="370" y="156"/>
                  </a:cubicBezTo>
                  <a:cubicBezTo>
                    <a:pt x="365" y="164"/>
                    <a:pt x="360" y="172"/>
                    <a:pt x="355" y="185"/>
                  </a:cubicBezTo>
                  <a:cubicBezTo>
                    <a:pt x="391" y="207"/>
                    <a:pt x="391" y="207"/>
                    <a:pt x="391" y="207"/>
                  </a:cubicBezTo>
                  <a:cubicBezTo>
                    <a:pt x="425" y="262"/>
                    <a:pt x="425" y="262"/>
                    <a:pt x="425" y="262"/>
                  </a:cubicBezTo>
                  <a:cubicBezTo>
                    <a:pt x="365" y="324"/>
                    <a:pt x="365" y="324"/>
                    <a:pt x="365" y="324"/>
                  </a:cubicBezTo>
                  <a:cubicBezTo>
                    <a:pt x="305" y="309"/>
                    <a:pt x="305" y="309"/>
                    <a:pt x="305" y="309"/>
                  </a:cubicBezTo>
                  <a:cubicBezTo>
                    <a:pt x="296" y="269"/>
                    <a:pt x="296" y="269"/>
                    <a:pt x="296" y="269"/>
                  </a:cubicBezTo>
                  <a:cubicBezTo>
                    <a:pt x="288" y="271"/>
                    <a:pt x="278" y="271"/>
                    <a:pt x="267" y="271"/>
                  </a:cubicBezTo>
                  <a:cubicBezTo>
                    <a:pt x="267" y="271"/>
                    <a:pt x="267" y="271"/>
                    <a:pt x="266" y="271"/>
                  </a:cubicBezTo>
                  <a:cubicBezTo>
                    <a:pt x="267" y="290"/>
                    <a:pt x="268" y="322"/>
                    <a:pt x="264" y="327"/>
                  </a:cubicBezTo>
                  <a:cubicBezTo>
                    <a:pt x="258" y="334"/>
                    <a:pt x="223" y="360"/>
                    <a:pt x="209" y="36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6">
              <a:extLst>
                <a:ext uri="{FF2B5EF4-FFF2-40B4-BE49-F238E27FC236}">
                  <a16:creationId xmlns:a16="http://schemas.microsoft.com/office/drawing/2014/main" id="{3AA21D2D-AC59-4A38-9157-0D62067E2AED}"/>
                </a:ext>
              </a:extLst>
            </p:cNvPr>
            <p:cNvSpPr>
              <a:spLocks noEditPoints="1"/>
            </p:cNvSpPr>
            <p:nvPr/>
          </p:nvSpPr>
          <p:spPr bwMode="auto">
            <a:xfrm>
              <a:off x="4376739" y="1997075"/>
              <a:ext cx="3221038" cy="2732088"/>
            </a:xfrm>
            <a:custGeom>
              <a:avLst/>
              <a:gdLst>
                <a:gd name="T0" fmla="*/ 286 w 427"/>
                <a:gd name="T1" fmla="*/ 24 h 362"/>
                <a:gd name="T2" fmla="*/ 355 w 427"/>
                <a:gd name="T3" fmla="*/ 186 h 362"/>
                <a:gd name="T4" fmla="*/ 366 w 427"/>
                <a:gd name="T5" fmla="*/ 324 h 362"/>
                <a:gd name="T6" fmla="*/ 268 w 427"/>
                <a:gd name="T7" fmla="*/ 272 h 362"/>
                <a:gd name="T8" fmla="*/ 210 w 427"/>
                <a:gd name="T9" fmla="*/ 361 h 362"/>
                <a:gd name="T10" fmla="*/ 107 w 427"/>
                <a:gd name="T11" fmla="*/ 343 h 362"/>
                <a:gd name="T12" fmla="*/ 66 w 427"/>
                <a:gd name="T13" fmla="*/ 308 h 362"/>
                <a:gd name="T14" fmla="*/ 129 w 427"/>
                <a:gd name="T15" fmla="*/ 202 h 362"/>
                <a:gd name="T16" fmla="*/ 14 w 427"/>
                <a:gd name="T17" fmla="*/ 133 h 362"/>
                <a:gd name="T18" fmla="*/ 15 w 427"/>
                <a:gd name="T19" fmla="*/ 131 h 362"/>
                <a:gd name="T20" fmla="*/ 16 w 427"/>
                <a:gd name="T21" fmla="*/ 126 h 362"/>
                <a:gd name="T22" fmla="*/ 17 w 427"/>
                <a:gd name="T23" fmla="*/ 122 h 362"/>
                <a:gd name="T24" fmla="*/ 17 w 427"/>
                <a:gd name="T25" fmla="*/ 118 h 362"/>
                <a:gd name="T26" fmla="*/ 17 w 427"/>
                <a:gd name="T27" fmla="*/ 113 h 362"/>
                <a:gd name="T28" fmla="*/ 17 w 427"/>
                <a:gd name="T29" fmla="*/ 109 h 362"/>
                <a:gd name="T30" fmla="*/ 64 w 427"/>
                <a:gd name="T31" fmla="*/ 51 h 362"/>
                <a:gd name="T32" fmla="*/ 67 w 427"/>
                <a:gd name="T33" fmla="*/ 50 h 362"/>
                <a:gd name="T34" fmla="*/ 70 w 427"/>
                <a:gd name="T35" fmla="*/ 48 h 362"/>
                <a:gd name="T36" fmla="*/ 88 w 427"/>
                <a:gd name="T37" fmla="*/ 40 h 362"/>
                <a:gd name="T38" fmla="*/ 94 w 427"/>
                <a:gd name="T39" fmla="*/ 37 h 362"/>
                <a:gd name="T40" fmla="*/ 114 w 427"/>
                <a:gd name="T41" fmla="*/ 30 h 362"/>
                <a:gd name="T42" fmla="*/ 208 w 427"/>
                <a:gd name="T43" fmla="*/ 2 h 362"/>
                <a:gd name="T44" fmla="*/ 147 w 427"/>
                <a:gd name="T45" fmla="*/ 17 h 362"/>
                <a:gd name="T46" fmla="*/ 139 w 427"/>
                <a:gd name="T47" fmla="*/ 17 h 362"/>
                <a:gd name="T48" fmla="*/ 101 w 427"/>
                <a:gd name="T49" fmla="*/ 27 h 362"/>
                <a:gd name="T50" fmla="*/ 100 w 427"/>
                <a:gd name="T51" fmla="*/ 28 h 362"/>
                <a:gd name="T52" fmla="*/ 88 w 427"/>
                <a:gd name="T53" fmla="*/ 39 h 362"/>
                <a:gd name="T54" fmla="*/ 76 w 427"/>
                <a:gd name="T55" fmla="*/ 45 h 362"/>
                <a:gd name="T56" fmla="*/ 70 w 427"/>
                <a:gd name="T57" fmla="*/ 47 h 362"/>
                <a:gd name="T58" fmla="*/ 68 w 427"/>
                <a:gd name="T59" fmla="*/ 48 h 362"/>
                <a:gd name="T60" fmla="*/ 65 w 427"/>
                <a:gd name="T61" fmla="*/ 49 h 362"/>
                <a:gd name="T62" fmla="*/ 62 w 427"/>
                <a:gd name="T63" fmla="*/ 51 h 362"/>
                <a:gd name="T64" fmla="*/ 15 w 427"/>
                <a:gd name="T65" fmla="*/ 105 h 362"/>
                <a:gd name="T66" fmla="*/ 16 w 427"/>
                <a:gd name="T67" fmla="*/ 110 h 362"/>
                <a:gd name="T68" fmla="*/ 16 w 427"/>
                <a:gd name="T69" fmla="*/ 112 h 362"/>
                <a:gd name="T70" fmla="*/ 16 w 427"/>
                <a:gd name="T71" fmla="*/ 116 h 362"/>
                <a:gd name="T72" fmla="*/ 16 w 427"/>
                <a:gd name="T73" fmla="*/ 119 h 362"/>
                <a:gd name="T74" fmla="*/ 16 w 427"/>
                <a:gd name="T75" fmla="*/ 121 h 362"/>
                <a:gd name="T76" fmla="*/ 15 w 427"/>
                <a:gd name="T77" fmla="*/ 125 h 362"/>
                <a:gd name="T78" fmla="*/ 15 w 427"/>
                <a:gd name="T79" fmla="*/ 127 h 362"/>
                <a:gd name="T80" fmla="*/ 14 w 427"/>
                <a:gd name="T81" fmla="*/ 130 h 362"/>
                <a:gd name="T82" fmla="*/ 13 w 427"/>
                <a:gd name="T83" fmla="*/ 132 h 362"/>
                <a:gd name="T84" fmla="*/ 0 w 427"/>
                <a:gd name="T85" fmla="*/ 150 h 362"/>
                <a:gd name="T86" fmla="*/ 112 w 427"/>
                <a:gd name="T87" fmla="*/ 209 h 362"/>
                <a:gd name="T88" fmla="*/ 69 w 427"/>
                <a:gd name="T89" fmla="*/ 288 h 362"/>
                <a:gd name="T90" fmla="*/ 65 w 427"/>
                <a:gd name="T91" fmla="*/ 308 h 362"/>
                <a:gd name="T92" fmla="*/ 101 w 427"/>
                <a:gd name="T93" fmla="*/ 345 h 362"/>
                <a:gd name="T94" fmla="*/ 160 w 427"/>
                <a:gd name="T95" fmla="*/ 359 h 362"/>
                <a:gd name="T96" fmla="*/ 210 w 427"/>
                <a:gd name="T97" fmla="*/ 362 h 362"/>
                <a:gd name="T98" fmla="*/ 268 w 427"/>
                <a:gd name="T99" fmla="*/ 273 h 362"/>
                <a:gd name="T100" fmla="*/ 305 w 427"/>
                <a:gd name="T101" fmla="*/ 311 h 362"/>
                <a:gd name="T102" fmla="*/ 366 w 427"/>
                <a:gd name="T103" fmla="*/ 326 h 362"/>
                <a:gd name="T104" fmla="*/ 427 w 427"/>
                <a:gd name="T105" fmla="*/ 263 h 362"/>
                <a:gd name="T106" fmla="*/ 392 w 427"/>
                <a:gd name="T107" fmla="*/ 207 h 362"/>
                <a:gd name="T108" fmla="*/ 372 w 427"/>
                <a:gd name="T109" fmla="*/ 157 h 362"/>
                <a:gd name="T110" fmla="*/ 286 w 427"/>
                <a:gd name="T111" fmla="*/ 2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7" h="362">
                  <a:moveTo>
                    <a:pt x="208" y="2"/>
                  </a:moveTo>
                  <a:cubicBezTo>
                    <a:pt x="238" y="2"/>
                    <a:pt x="274" y="13"/>
                    <a:pt x="284" y="24"/>
                  </a:cubicBezTo>
                  <a:cubicBezTo>
                    <a:pt x="285" y="24"/>
                    <a:pt x="286" y="24"/>
                    <a:pt x="286" y="24"/>
                  </a:cubicBezTo>
                  <a:cubicBezTo>
                    <a:pt x="300" y="24"/>
                    <a:pt x="341" y="35"/>
                    <a:pt x="346" y="67"/>
                  </a:cubicBezTo>
                  <a:cubicBezTo>
                    <a:pt x="373" y="67"/>
                    <a:pt x="384" y="95"/>
                    <a:pt x="384" y="113"/>
                  </a:cubicBezTo>
                  <a:cubicBezTo>
                    <a:pt x="384" y="146"/>
                    <a:pt x="369" y="151"/>
                    <a:pt x="355" y="186"/>
                  </a:cubicBezTo>
                  <a:cubicBezTo>
                    <a:pt x="391" y="208"/>
                    <a:pt x="391" y="208"/>
                    <a:pt x="391" y="208"/>
                  </a:cubicBezTo>
                  <a:cubicBezTo>
                    <a:pt x="425" y="263"/>
                    <a:pt x="425" y="263"/>
                    <a:pt x="425" y="263"/>
                  </a:cubicBezTo>
                  <a:cubicBezTo>
                    <a:pt x="366" y="324"/>
                    <a:pt x="366" y="324"/>
                    <a:pt x="366" y="324"/>
                  </a:cubicBezTo>
                  <a:cubicBezTo>
                    <a:pt x="306" y="310"/>
                    <a:pt x="306" y="310"/>
                    <a:pt x="306" y="310"/>
                  </a:cubicBezTo>
                  <a:cubicBezTo>
                    <a:pt x="298" y="269"/>
                    <a:pt x="298" y="269"/>
                    <a:pt x="298" y="269"/>
                  </a:cubicBezTo>
                  <a:cubicBezTo>
                    <a:pt x="288" y="271"/>
                    <a:pt x="278" y="272"/>
                    <a:pt x="268" y="272"/>
                  </a:cubicBezTo>
                  <a:cubicBezTo>
                    <a:pt x="268" y="272"/>
                    <a:pt x="267" y="272"/>
                    <a:pt x="267" y="272"/>
                  </a:cubicBezTo>
                  <a:cubicBezTo>
                    <a:pt x="267" y="289"/>
                    <a:pt x="269" y="323"/>
                    <a:pt x="264" y="328"/>
                  </a:cubicBezTo>
                  <a:cubicBezTo>
                    <a:pt x="258" y="334"/>
                    <a:pt x="224" y="361"/>
                    <a:pt x="210" y="361"/>
                  </a:cubicBezTo>
                  <a:cubicBezTo>
                    <a:pt x="197" y="361"/>
                    <a:pt x="193" y="356"/>
                    <a:pt x="178" y="356"/>
                  </a:cubicBezTo>
                  <a:cubicBezTo>
                    <a:pt x="164" y="356"/>
                    <a:pt x="156" y="361"/>
                    <a:pt x="140" y="361"/>
                  </a:cubicBezTo>
                  <a:cubicBezTo>
                    <a:pt x="125" y="361"/>
                    <a:pt x="116" y="355"/>
                    <a:pt x="107" y="343"/>
                  </a:cubicBezTo>
                  <a:cubicBezTo>
                    <a:pt x="105" y="343"/>
                    <a:pt x="103" y="343"/>
                    <a:pt x="101" y="343"/>
                  </a:cubicBezTo>
                  <a:cubicBezTo>
                    <a:pt x="89" y="343"/>
                    <a:pt x="81" y="333"/>
                    <a:pt x="78" y="324"/>
                  </a:cubicBezTo>
                  <a:cubicBezTo>
                    <a:pt x="75" y="313"/>
                    <a:pt x="67" y="316"/>
                    <a:pt x="66" y="308"/>
                  </a:cubicBezTo>
                  <a:cubicBezTo>
                    <a:pt x="65" y="300"/>
                    <a:pt x="70" y="289"/>
                    <a:pt x="70" y="289"/>
                  </a:cubicBezTo>
                  <a:cubicBezTo>
                    <a:pt x="138" y="204"/>
                    <a:pt x="138" y="204"/>
                    <a:pt x="138" y="204"/>
                  </a:cubicBezTo>
                  <a:cubicBezTo>
                    <a:pt x="136" y="203"/>
                    <a:pt x="133" y="202"/>
                    <a:pt x="129" y="202"/>
                  </a:cubicBezTo>
                  <a:cubicBezTo>
                    <a:pt x="112" y="202"/>
                    <a:pt x="106" y="217"/>
                    <a:pt x="72" y="217"/>
                  </a:cubicBezTo>
                  <a:cubicBezTo>
                    <a:pt x="47" y="217"/>
                    <a:pt x="1" y="198"/>
                    <a:pt x="1" y="150"/>
                  </a:cubicBezTo>
                  <a:cubicBezTo>
                    <a:pt x="6" y="146"/>
                    <a:pt x="11" y="140"/>
                    <a:pt x="14" y="133"/>
                  </a:cubicBezTo>
                  <a:cubicBezTo>
                    <a:pt x="14" y="132"/>
                    <a:pt x="14" y="132"/>
                    <a:pt x="14" y="132"/>
                  </a:cubicBezTo>
                  <a:cubicBezTo>
                    <a:pt x="14" y="132"/>
                    <a:pt x="15" y="131"/>
                    <a:pt x="15" y="131"/>
                  </a:cubicBezTo>
                  <a:cubicBezTo>
                    <a:pt x="15" y="131"/>
                    <a:pt x="15" y="131"/>
                    <a:pt x="15" y="131"/>
                  </a:cubicBezTo>
                  <a:cubicBezTo>
                    <a:pt x="15" y="130"/>
                    <a:pt x="15" y="129"/>
                    <a:pt x="16" y="128"/>
                  </a:cubicBezTo>
                  <a:cubicBezTo>
                    <a:pt x="16" y="128"/>
                    <a:pt x="16" y="127"/>
                    <a:pt x="16" y="127"/>
                  </a:cubicBezTo>
                  <a:cubicBezTo>
                    <a:pt x="16" y="127"/>
                    <a:pt x="16" y="126"/>
                    <a:pt x="16" y="126"/>
                  </a:cubicBezTo>
                  <a:cubicBezTo>
                    <a:pt x="16" y="125"/>
                    <a:pt x="16" y="125"/>
                    <a:pt x="17" y="125"/>
                  </a:cubicBezTo>
                  <a:cubicBezTo>
                    <a:pt x="17" y="124"/>
                    <a:pt x="17" y="124"/>
                    <a:pt x="17" y="124"/>
                  </a:cubicBezTo>
                  <a:cubicBezTo>
                    <a:pt x="17" y="123"/>
                    <a:pt x="17" y="122"/>
                    <a:pt x="17" y="122"/>
                  </a:cubicBezTo>
                  <a:cubicBezTo>
                    <a:pt x="17" y="121"/>
                    <a:pt x="17" y="121"/>
                    <a:pt x="17" y="121"/>
                  </a:cubicBezTo>
                  <a:cubicBezTo>
                    <a:pt x="17" y="120"/>
                    <a:pt x="17" y="119"/>
                    <a:pt x="17" y="119"/>
                  </a:cubicBezTo>
                  <a:cubicBezTo>
                    <a:pt x="17" y="119"/>
                    <a:pt x="17" y="118"/>
                    <a:pt x="17" y="118"/>
                  </a:cubicBezTo>
                  <a:cubicBezTo>
                    <a:pt x="18" y="117"/>
                    <a:pt x="18" y="117"/>
                    <a:pt x="18" y="116"/>
                  </a:cubicBezTo>
                  <a:cubicBezTo>
                    <a:pt x="18" y="116"/>
                    <a:pt x="18" y="115"/>
                    <a:pt x="18" y="115"/>
                  </a:cubicBezTo>
                  <a:cubicBezTo>
                    <a:pt x="18" y="114"/>
                    <a:pt x="18" y="113"/>
                    <a:pt x="17" y="113"/>
                  </a:cubicBezTo>
                  <a:cubicBezTo>
                    <a:pt x="17" y="112"/>
                    <a:pt x="17" y="112"/>
                    <a:pt x="17" y="112"/>
                  </a:cubicBezTo>
                  <a:cubicBezTo>
                    <a:pt x="17" y="111"/>
                    <a:pt x="17" y="110"/>
                    <a:pt x="17" y="110"/>
                  </a:cubicBezTo>
                  <a:cubicBezTo>
                    <a:pt x="17" y="109"/>
                    <a:pt x="17" y="109"/>
                    <a:pt x="17" y="109"/>
                  </a:cubicBezTo>
                  <a:cubicBezTo>
                    <a:pt x="17" y="108"/>
                    <a:pt x="17" y="107"/>
                    <a:pt x="17" y="106"/>
                  </a:cubicBezTo>
                  <a:cubicBezTo>
                    <a:pt x="42" y="95"/>
                    <a:pt x="50" y="60"/>
                    <a:pt x="63" y="52"/>
                  </a:cubicBezTo>
                  <a:cubicBezTo>
                    <a:pt x="63" y="52"/>
                    <a:pt x="64" y="52"/>
                    <a:pt x="64" y="51"/>
                  </a:cubicBezTo>
                  <a:cubicBezTo>
                    <a:pt x="64" y="51"/>
                    <a:pt x="65" y="51"/>
                    <a:pt x="65" y="51"/>
                  </a:cubicBezTo>
                  <a:cubicBezTo>
                    <a:pt x="65" y="51"/>
                    <a:pt x="66" y="51"/>
                    <a:pt x="66" y="50"/>
                  </a:cubicBezTo>
                  <a:cubicBezTo>
                    <a:pt x="66" y="50"/>
                    <a:pt x="66" y="50"/>
                    <a:pt x="67" y="50"/>
                  </a:cubicBezTo>
                  <a:cubicBezTo>
                    <a:pt x="67" y="50"/>
                    <a:pt x="68" y="50"/>
                    <a:pt x="68" y="49"/>
                  </a:cubicBezTo>
                  <a:cubicBezTo>
                    <a:pt x="68" y="49"/>
                    <a:pt x="69" y="49"/>
                    <a:pt x="69" y="49"/>
                  </a:cubicBezTo>
                  <a:cubicBezTo>
                    <a:pt x="69" y="49"/>
                    <a:pt x="70" y="49"/>
                    <a:pt x="70" y="48"/>
                  </a:cubicBezTo>
                  <a:cubicBezTo>
                    <a:pt x="70" y="48"/>
                    <a:pt x="71" y="48"/>
                    <a:pt x="71" y="48"/>
                  </a:cubicBezTo>
                  <a:cubicBezTo>
                    <a:pt x="71" y="48"/>
                    <a:pt x="72" y="48"/>
                    <a:pt x="72" y="48"/>
                  </a:cubicBezTo>
                  <a:cubicBezTo>
                    <a:pt x="77" y="45"/>
                    <a:pt x="83" y="43"/>
                    <a:pt x="88" y="40"/>
                  </a:cubicBezTo>
                  <a:cubicBezTo>
                    <a:pt x="88" y="40"/>
                    <a:pt x="88" y="40"/>
                    <a:pt x="88" y="40"/>
                  </a:cubicBezTo>
                  <a:cubicBezTo>
                    <a:pt x="90" y="39"/>
                    <a:pt x="92" y="38"/>
                    <a:pt x="94" y="37"/>
                  </a:cubicBezTo>
                  <a:cubicBezTo>
                    <a:pt x="94" y="37"/>
                    <a:pt x="94" y="37"/>
                    <a:pt x="94" y="37"/>
                  </a:cubicBezTo>
                  <a:cubicBezTo>
                    <a:pt x="97" y="34"/>
                    <a:pt x="100" y="32"/>
                    <a:pt x="101" y="29"/>
                  </a:cubicBezTo>
                  <a:cubicBezTo>
                    <a:pt x="101" y="29"/>
                    <a:pt x="101" y="29"/>
                    <a:pt x="101" y="29"/>
                  </a:cubicBezTo>
                  <a:cubicBezTo>
                    <a:pt x="106" y="30"/>
                    <a:pt x="110" y="30"/>
                    <a:pt x="114" y="30"/>
                  </a:cubicBezTo>
                  <a:cubicBezTo>
                    <a:pt x="126" y="30"/>
                    <a:pt x="134" y="25"/>
                    <a:pt x="140" y="18"/>
                  </a:cubicBezTo>
                  <a:cubicBezTo>
                    <a:pt x="143" y="18"/>
                    <a:pt x="145" y="18"/>
                    <a:pt x="147" y="18"/>
                  </a:cubicBezTo>
                  <a:cubicBezTo>
                    <a:pt x="169" y="18"/>
                    <a:pt x="181" y="2"/>
                    <a:pt x="208" y="2"/>
                  </a:cubicBezTo>
                  <a:moveTo>
                    <a:pt x="208" y="0"/>
                  </a:moveTo>
                  <a:cubicBezTo>
                    <a:pt x="194" y="0"/>
                    <a:pt x="183" y="5"/>
                    <a:pt x="173" y="9"/>
                  </a:cubicBezTo>
                  <a:cubicBezTo>
                    <a:pt x="165" y="13"/>
                    <a:pt x="157" y="17"/>
                    <a:pt x="147" y="17"/>
                  </a:cubicBezTo>
                  <a:cubicBezTo>
                    <a:pt x="145" y="17"/>
                    <a:pt x="143" y="17"/>
                    <a:pt x="140" y="16"/>
                  </a:cubicBezTo>
                  <a:cubicBezTo>
                    <a:pt x="140" y="16"/>
                    <a:pt x="140" y="16"/>
                    <a:pt x="140" y="16"/>
                  </a:cubicBezTo>
                  <a:cubicBezTo>
                    <a:pt x="139" y="17"/>
                    <a:pt x="139" y="17"/>
                    <a:pt x="139" y="17"/>
                  </a:cubicBezTo>
                  <a:cubicBezTo>
                    <a:pt x="131" y="25"/>
                    <a:pt x="124" y="29"/>
                    <a:pt x="114" y="29"/>
                  </a:cubicBezTo>
                  <a:cubicBezTo>
                    <a:pt x="110" y="29"/>
                    <a:pt x="106" y="29"/>
                    <a:pt x="102" y="27"/>
                  </a:cubicBezTo>
                  <a:cubicBezTo>
                    <a:pt x="101" y="27"/>
                    <a:pt x="101" y="27"/>
                    <a:pt x="101" y="27"/>
                  </a:cubicBezTo>
                  <a:cubicBezTo>
                    <a:pt x="100" y="28"/>
                    <a:pt x="100" y="28"/>
                    <a:pt x="100" y="28"/>
                  </a:cubicBezTo>
                  <a:cubicBezTo>
                    <a:pt x="100" y="28"/>
                    <a:pt x="100" y="28"/>
                    <a:pt x="100" y="28"/>
                  </a:cubicBezTo>
                  <a:cubicBezTo>
                    <a:pt x="100" y="28"/>
                    <a:pt x="100" y="28"/>
                    <a:pt x="100" y="28"/>
                  </a:cubicBezTo>
                  <a:cubicBezTo>
                    <a:pt x="99" y="31"/>
                    <a:pt x="97" y="33"/>
                    <a:pt x="93" y="36"/>
                  </a:cubicBezTo>
                  <a:cubicBezTo>
                    <a:pt x="93" y="36"/>
                    <a:pt x="93" y="36"/>
                    <a:pt x="93" y="36"/>
                  </a:cubicBezTo>
                  <a:cubicBezTo>
                    <a:pt x="92" y="37"/>
                    <a:pt x="90" y="38"/>
                    <a:pt x="88" y="39"/>
                  </a:cubicBezTo>
                  <a:cubicBezTo>
                    <a:pt x="88" y="39"/>
                    <a:pt x="88" y="39"/>
                    <a:pt x="88" y="39"/>
                  </a:cubicBezTo>
                  <a:cubicBezTo>
                    <a:pt x="88" y="39"/>
                    <a:pt x="88" y="39"/>
                    <a:pt x="88" y="39"/>
                  </a:cubicBezTo>
                  <a:cubicBezTo>
                    <a:pt x="84" y="41"/>
                    <a:pt x="80" y="43"/>
                    <a:pt x="76" y="45"/>
                  </a:cubicBezTo>
                  <a:cubicBezTo>
                    <a:pt x="74" y="45"/>
                    <a:pt x="73" y="46"/>
                    <a:pt x="71" y="46"/>
                  </a:cubicBezTo>
                  <a:cubicBezTo>
                    <a:pt x="71" y="47"/>
                    <a:pt x="71" y="47"/>
                    <a:pt x="70" y="47"/>
                  </a:cubicBezTo>
                  <a:cubicBezTo>
                    <a:pt x="70" y="47"/>
                    <a:pt x="70" y="47"/>
                    <a:pt x="70" y="47"/>
                  </a:cubicBezTo>
                  <a:cubicBezTo>
                    <a:pt x="69" y="47"/>
                    <a:pt x="69" y="48"/>
                    <a:pt x="68" y="48"/>
                  </a:cubicBezTo>
                  <a:cubicBezTo>
                    <a:pt x="68" y="48"/>
                    <a:pt x="68" y="48"/>
                    <a:pt x="68" y="48"/>
                  </a:cubicBezTo>
                  <a:cubicBezTo>
                    <a:pt x="68" y="48"/>
                    <a:pt x="68" y="48"/>
                    <a:pt x="68" y="48"/>
                  </a:cubicBezTo>
                  <a:cubicBezTo>
                    <a:pt x="67" y="48"/>
                    <a:pt x="66" y="49"/>
                    <a:pt x="66" y="49"/>
                  </a:cubicBezTo>
                  <a:cubicBezTo>
                    <a:pt x="66" y="49"/>
                    <a:pt x="66" y="49"/>
                    <a:pt x="66" y="49"/>
                  </a:cubicBezTo>
                  <a:cubicBezTo>
                    <a:pt x="65" y="49"/>
                    <a:pt x="65" y="49"/>
                    <a:pt x="65" y="49"/>
                  </a:cubicBezTo>
                  <a:cubicBezTo>
                    <a:pt x="65" y="49"/>
                    <a:pt x="65" y="50"/>
                    <a:pt x="64" y="50"/>
                  </a:cubicBezTo>
                  <a:cubicBezTo>
                    <a:pt x="64" y="50"/>
                    <a:pt x="64" y="50"/>
                    <a:pt x="64" y="50"/>
                  </a:cubicBezTo>
                  <a:cubicBezTo>
                    <a:pt x="63" y="50"/>
                    <a:pt x="63" y="51"/>
                    <a:pt x="62" y="51"/>
                  </a:cubicBezTo>
                  <a:cubicBezTo>
                    <a:pt x="56" y="54"/>
                    <a:pt x="52" y="62"/>
                    <a:pt x="47" y="71"/>
                  </a:cubicBezTo>
                  <a:cubicBezTo>
                    <a:pt x="39" y="84"/>
                    <a:pt x="31" y="98"/>
                    <a:pt x="16" y="104"/>
                  </a:cubicBezTo>
                  <a:cubicBezTo>
                    <a:pt x="15" y="105"/>
                    <a:pt x="15" y="105"/>
                    <a:pt x="15" y="105"/>
                  </a:cubicBezTo>
                  <a:cubicBezTo>
                    <a:pt x="15" y="106"/>
                    <a:pt x="15" y="106"/>
                    <a:pt x="15" y="106"/>
                  </a:cubicBezTo>
                  <a:cubicBezTo>
                    <a:pt x="16" y="107"/>
                    <a:pt x="16" y="108"/>
                    <a:pt x="16" y="109"/>
                  </a:cubicBezTo>
                  <a:cubicBezTo>
                    <a:pt x="16" y="109"/>
                    <a:pt x="16" y="109"/>
                    <a:pt x="16" y="110"/>
                  </a:cubicBezTo>
                  <a:cubicBezTo>
                    <a:pt x="16" y="110"/>
                    <a:pt x="16" y="110"/>
                    <a:pt x="16" y="110"/>
                  </a:cubicBezTo>
                  <a:cubicBezTo>
                    <a:pt x="16" y="110"/>
                    <a:pt x="16" y="111"/>
                    <a:pt x="16" y="112"/>
                  </a:cubicBezTo>
                  <a:cubicBezTo>
                    <a:pt x="16" y="112"/>
                    <a:pt x="16" y="112"/>
                    <a:pt x="16" y="112"/>
                  </a:cubicBezTo>
                  <a:cubicBezTo>
                    <a:pt x="16" y="112"/>
                    <a:pt x="16" y="112"/>
                    <a:pt x="16" y="113"/>
                  </a:cubicBezTo>
                  <a:cubicBezTo>
                    <a:pt x="16" y="114"/>
                    <a:pt x="16" y="114"/>
                    <a:pt x="16" y="115"/>
                  </a:cubicBezTo>
                  <a:cubicBezTo>
                    <a:pt x="16" y="115"/>
                    <a:pt x="16" y="115"/>
                    <a:pt x="16" y="116"/>
                  </a:cubicBezTo>
                  <a:cubicBezTo>
                    <a:pt x="16" y="116"/>
                    <a:pt x="16" y="116"/>
                    <a:pt x="16" y="116"/>
                  </a:cubicBezTo>
                  <a:cubicBezTo>
                    <a:pt x="16" y="117"/>
                    <a:pt x="16" y="117"/>
                    <a:pt x="16" y="118"/>
                  </a:cubicBezTo>
                  <a:cubicBezTo>
                    <a:pt x="16" y="118"/>
                    <a:pt x="16" y="118"/>
                    <a:pt x="16" y="119"/>
                  </a:cubicBezTo>
                  <a:cubicBezTo>
                    <a:pt x="16" y="119"/>
                    <a:pt x="16" y="120"/>
                    <a:pt x="16" y="120"/>
                  </a:cubicBezTo>
                  <a:cubicBezTo>
                    <a:pt x="16" y="121"/>
                    <a:pt x="16" y="121"/>
                    <a:pt x="16" y="121"/>
                  </a:cubicBezTo>
                  <a:cubicBezTo>
                    <a:pt x="16" y="121"/>
                    <a:pt x="16" y="121"/>
                    <a:pt x="16" y="121"/>
                  </a:cubicBezTo>
                  <a:cubicBezTo>
                    <a:pt x="16" y="122"/>
                    <a:pt x="16" y="123"/>
                    <a:pt x="15" y="123"/>
                  </a:cubicBezTo>
                  <a:cubicBezTo>
                    <a:pt x="15" y="124"/>
                    <a:pt x="15" y="124"/>
                    <a:pt x="15" y="124"/>
                  </a:cubicBezTo>
                  <a:cubicBezTo>
                    <a:pt x="15" y="125"/>
                    <a:pt x="15" y="125"/>
                    <a:pt x="15" y="125"/>
                  </a:cubicBezTo>
                  <a:cubicBezTo>
                    <a:pt x="15" y="125"/>
                    <a:pt x="15" y="125"/>
                    <a:pt x="15" y="126"/>
                  </a:cubicBezTo>
                  <a:cubicBezTo>
                    <a:pt x="15" y="126"/>
                    <a:pt x="15" y="126"/>
                    <a:pt x="15" y="127"/>
                  </a:cubicBezTo>
                  <a:cubicBezTo>
                    <a:pt x="15" y="127"/>
                    <a:pt x="15" y="127"/>
                    <a:pt x="15" y="127"/>
                  </a:cubicBezTo>
                  <a:cubicBezTo>
                    <a:pt x="15" y="127"/>
                    <a:pt x="15" y="127"/>
                    <a:pt x="15" y="127"/>
                  </a:cubicBezTo>
                  <a:cubicBezTo>
                    <a:pt x="14" y="128"/>
                    <a:pt x="14" y="129"/>
                    <a:pt x="14" y="130"/>
                  </a:cubicBezTo>
                  <a:cubicBezTo>
                    <a:pt x="14" y="130"/>
                    <a:pt x="14" y="130"/>
                    <a:pt x="14" y="130"/>
                  </a:cubicBezTo>
                  <a:cubicBezTo>
                    <a:pt x="13" y="130"/>
                    <a:pt x="13" y="130"/>
                    <a:pt x="13" y="130"/>
                  </a:cubicBezTo>
                  <a:cubicBezTo>
                    <a:pt x="13" y="131"/>
                    <a:pt x="13" y="131"/>
                    <a:pt x="13" y="132"/>
                  </a:cubicBezTo>
                  <a:cubicBezTo>
                    <a:pt x="13" y="132"/>
                    <a:pt x="13" y="132"/>
                    <a:pt x="13" y="132"/>
                  </a:cubicBezTo>
                  <a:cubicBezTo>
                    <a:pt x="10" y="138"/>
                    <a:pt x="6" y="144"/>
                    <a:pt x="1" y="149"/>
                  </a:cubicBezTo>
                  <a:cubicBezTo>
                    <a:pt x="0" y="149"/>
                    <a:pt x="0" y="149"/>
                    <a:pt x="0" y="149"/>
                  </a:cubicBezTo>
                  <a:cubicBezTo>
                    <a:pt x="0" y="150"/>
                    <a:pt x="0" y="150"/>
                    <a:pt x="0" y="150"/>
                  </a:cubicBezTo>
                  <a:cubicBezTo>
                    <a:pt x="0" y="177"/>
                    <a:pt x="14" y="194"/>
                    <a:pt x="27" y="203"/>
                  </a:cubicBezTo>
                  <a:cubicBezTo>
                    <a:pt x="42" y="214"/>
                    <a:pt x="60" y="219"/>
                    <a:pt x="72" y="219"/>
                  </a:cubicBezTo>
                  <a:cubicBezTo>
                    <a:pt x="92" y="219"/>
                    <a:pt x="103" y="213"/>
                    <a:pt x="112" y="209"/>
                  </a:cubicBezTo>
                  <a:cubicBezTo>
                    <a:pt x="118" y="206"/>
                    <a:pt x="122" y="203"/>
                    <a:pt x="129" y="203"/>
                  </a:cubicBezTo>
                  <a:cubicBezTo>
                    <a:pt x="131" y="203"/>
                    <a:pt x="134" y="204"/>
                    <a:pt x="136" y="204"/>
                  </a:cubicBezTo>
                  <a:cubicBezTo>
                    <a:pt x="69" y="288"/>
                    <a:pt x="69" y="288"/>
                    <a:pt x="69" y="288"/>
                  </a:cubicBezTo>
                  <a:cubicBezTo>
                    <a:pt x="69" y="288"/>
                    <a:pt x="69" y="288"/>
                    <a:pt x="69" y="288"/>
                  </a:cubicBezTo>
                  <a:cubicBezTo>
                    <a:pt x="69" y="288"/>
                    <a:pt x="69" y="288"/>
                    <a:pt x="69" y="288"/>
                  </a:cubicBezTo>
                  <a:cubicBezTo>
                    <a:pt x="69" y="289"/>
                    <a:pt x="64" y="299"/>
                    <a:pt x="65" y="308"/>
                  </a:cubicBezTo>
                  <a:cubicBezTo>
                    <a:pt x="65" y="312"/>
                    <a:pt x="68" y="314"/>
                    <a:pt x="70" y="316"/>
                  </a:cubicBezTo>
                  <a:cubicBezTo>
                    <a:pt x="73" y="317"/>
                    <a:pt x="75" y="319"/>
                    <a:pt x="77" y="324"/>
                  </a:cubicBezTo>
                  <a:cubicBezTo>
                    <a:pt x="80" y="334"/>
                    <a:pt x="88" y="345"/>
                    <a:pt x="101" y="345"/>
                  </a:cubicBezTo>
                  <a:cubicBezTo>
                    <a:pt x="103" y="345"/>
                    <a:pt x="105" y="345"/>
                    <a:pt x="107" y="344"/>
                  </a:cubicBezTo>
                  <a:cubicBezTo>
                    <a:pt x="115" y="355"/>
                    <a:pt x="124" y="362"/>
                    <a:pt x="140" y="362"/>
                  </a:cubicBezTo>
                  <a:cubicBezTo>
                    <a:pt x="148" y="362"/>
                    <a:pt x="154" y="361"/>
                    <a:pt x="160" y="359"/>
                  </a:cubicBezTo>
                  <a:cubicBezTo>
                    <a:pt x="166" y="358"/>
                    <a:pt x="171" y="357"/>
                    <a:pt x="178" y="357"/>
                  </a:cubicBezTo>
                  <a:cubicBezTo>
                    <a:pt x="186" y="357"/>
                    <a:pt x="190" y="358"/>
                    <a:pt x="194" y="360"/>
                  </a:cubicBezTo>
                  <a:cubicBezTo>
                    <a:pt x="199" y="361"/>
                    <a:pt x="203" y="362"/>
                    <a:pt x="210" y="362"/>
                  </a:cubicBezTo>
                  <a:cubicBezTo>
                    <a:pt x="225" y="362"/>
                    <a:pt x="260" y="335"/>
                    <a:pt x="265" y="329"/>
                  </a:cubicBezTo>
                  <a:cubicBezTo>
                    <a:pt x="269" y="324"/>
                    <a:pt x="269" y="296"/>
                    <a:pt x="268" y="273"/>
                  </a:cubicBezTo>
                  <a:cubicBezTo>
                    <a:pt x="268" y="273"/>
                    <a:pt x="268" y="273"/>
                    <a:pt x="268" y="273"/>
                  </a:cubicBezTo>
                  <a:cubicBezTo>
                    <a:pt x="279" y="273"/>
                    <a:pt x="288" y="272"/>
                    <a:pt x="297" y="271"/>
                  </a:cubicBezTo>
                  <a:cubicBezTo>
                    <a:pt x="305" y="310"/>
                    <a:pt x="305" y="310"/>
                    <a:pt x="305" y="310"/>
                  </a:cubicBezTo>
                  <a:cubicBezTo>
                    <a:pt x="305" y="311"/>
                    <a:pt x="305" y="311"/>
                    <a:pt x="305" y="311"/>
                  </a:cubicBezTo>
                  <a:cubicBezTo>
                    <a:pt x="306" y="311"/>
                    <a:pt x="306" y="311"/>
                    <a:pt x="306" y="311"/>
                  </a:cubicBezTo>
                  <a:cubicBezTo>
                    <a:pt x="366" y="326"/>
                    <a:pt x="366" y="326"/>
                    <a:pt x="366" y="326"/>
                  </a:cubicBezTo>
                  <a:cubicBezTo>
                    <a:pt x="366" y="326"/>
                    <a:pt x="366" y="326"/>
                    <a:pt x="366" y="326"/>
                  </a:cubicBezTo>
                  <a:cubicBezTo>
                    <a:pt x="367" y="325"/>
                    <a:pt x="367" y="325"/>
                    <a:pt x="367" y="325"/>
                  </a:cubicBezTo>
                  <a:cubicBezTo>
                    <a:pt x="426" y="264"/>
                    <a:pt x="426" y="264"/>
                    <a:pt x="426" y="264"/>
                  </a:cubicBezTo>
                  <a:cubicBezTo>
                    <a:pt x="427" y="263"/>
                    <a:pt x="427" y="263"/>
                    <a:pt x="427" y="263"/>
                  </a:cubicBezTo>
                  <a:cubicBezTo>
                    <a:pt x="426" y="263"/>
                    <a:pt x="426" y="263"/>
                    <a:pt x="426" y="263"/>
                  </a:cubicBezTo>
                  <a:cubicBezTo>
                    <a:pt x="393" y="208"/>
                    <a:pt x="393" y="208"/>
                    <a:pt x="393" y="208"/>
                  </a:cubicBezTo>
                  <a:cubicBezTo>
                    <a:pt x="392" y="207"/>
                    <a:pt x="392" y="207"/>
                    <a:pt x="392" y="207"/>
                  </a:cubicBezTo>
                  <a:cubicBezTo>
                    <a:pt x="392" y="207"/>
                    <a:pt x="392" y="207"/>
                    <a:pt x="392" y="207"/>
                  </a:cubicBezTo>
                  <a:cubicBezTo>
                    <a:pt x="357" y="186"/>
                    <a:pt x="357" y="186"/>
                    <a:pt x="357" y="186"/>
                  </a:cubicBezTo>
                  <a:cubicBezTo>
                    <a:pt x="362" y="173"/>
                    <a:pt x="367" y="165"/>
                    <a:pt x="372" y="157"/>
                  </a:cubicBezTo>
                  <a:cubicBezTo>
                    <a:pt x="380" y="144"/>
                    <a:pt x="386" y="134"/>
                    <a:pt x="386" y="113"/>
                  </a:cubicBezTo>
                  <a:cubicBezTo>
                    <a:pt x="386" y="94"/>
                    <a:pt x="374" y="66"/>
                    <a:pt x="347" y="66"/>
                  </a:cubicBezTo>
                  <a:cubicBezTo>
                    <a:pt x="341" y="34"/>
                    <a:pt x="300" y="23"/>
                    <a:pt x="286" y="23"/>
                  </a:cubicBezTo>
                  <a:cubicBezTo>
                    <a:pt x="286" y="23"/>
                    <a:pt x="285" y="23"/>
                    <a:pt x="285" y="23"/>
                  </a:cubicBezTo>
                  <a:cubicBezTo>
                    <a:pt x="273" y="11"/>
                    <a:pt x="237" y="0"/>
                    <a:pt x="208"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9">
              <a:extLst>
                <a:ext uri="{FF2B5EF4-FFF2-40B4-BE49-F238E27FC236}">
                  <a16:creationId xmlns:a16="http://schemas.microsoft.com/office/drawing/2014/main" id="{52375DF4-5F55-4522-992C-72471A65B70F}"/>
                </a:ext>
              </a:extLst>
            </p:cNvPr>
            <p:cNvSpPr>
              <a:spLocks/>
            </p:cNvSpPr>
            <p:nvPr/>
          </p:nvSpPr>
          <p:spPr bwMode="auto">
            <a:xfrm>
              <a:off x="5561014" y="3983038"/>
              <a:ext cx="739775" cy="558800"/>
            </a:xfrm>
            <a:custGeom>
              <a:avLst/>
              <a:gdLst>
                <a:gd name="T0" fmla="*/ 1 w 98"/>
                <a:gd name="T1" fmla="*/ 74 h 74"/>
                <a:gd name="T2" fmla="*/ 12 w 98"/>
                <a:gd name="T3" fmla="*/ 61 h 74"/>
                <a:gd name="T4" fmla="*/ 30 w 98"/>
                <a:gd name="T5" fmla="*/ 48 h 74"/>
                <a:gd name="T6" fmla="*/ 41 w 98"/>
                <a:gd name="T7" fmla="*/ 34 h 74"/>
                <a:gd name="T8" fmla="*/ 58 w 98"/>
                <a:gd name="T9" fmla="*/ 12 h 74"/>
                <a:gd name="T10" fmla="*/ 93 w 98"/>
                <a:gd name="T11" fmla="*/ 1 h 74"/>
                <a:gd name="T12" fmla="*/ 98 w 98"/>
                <a:gd name="T13" fmla="*/ 2 h 74"/>
                <a:gd name="T14" fmla="*/ 98 w 98"/>
                <a:gd name="T15" fmla="*/ 0 h 74"/>
                <a:gd name="T16" fmla="*/ 93 w 98"/>
                <a:gd name="T17" fmla="*/ 0 h 74"/>
                <a:gd name="T18" fmla="*/ 66 w 98"/>
                <a:gd name="T19" fmla="*/ 5 h 74"/>
                <a:gd name="T20" fmla="*/ 45 w 98"/>
                <a:gd name="T21" fmla="*/ 26 h 74"/>
                <a:gd name="T22" fmla="*/ 29 w 98"/>
                <a:gd name="T23" fmla="*/ 47 h 74"/>
                <a:gd name="T24" fmla="*/ 12 w 98"/>
                <a:gd name="T25" fmla="*/ 60 h 74"/>
                <a:gd name="T26" fmla="*/ 0 w 98"/>
                <a:gd name="T27" fmla="*/ 74 h 74"/>
                <a:gd name="T28" fmla="*/ 1 w 98"/>
                <a:gd name="T2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74">
                  <a:moveTo>
                    <a:pt x="1" y="74"/>
                  </a:moveTo>
                  <a:cubicBezTo>
                    <a:pt x="4" y="68"/>
                    <a:pt x="8" y="64"/>
                    <a:pt x="12" y="61"/>
                  </a:cubicBezTo>
                  <a:cubicBezTo>
                    <a:pt x="17" y="57"/>
                    <a:pt x="23" y="54"/>
                    <a:pt x="30" y="48"/>
                  </a:cubicBezTo>
                  <a:cubicBezTo>
                    <a:pt x="34" y="44"/>
                    <a:pt x="38" y="39"/>
                    <a:pt x="41" y="34"/>
                  </a:cubicBezTo>
                  <a:cubicBezTo>
                    <a:pt x="46" y="26"/>
                    <a:pt x="50" y="18"/>
                    <a:pt x="58" y="12"/>
                  </a:cubicBezTo>
                  <a:cubicBezTo>
                    <a:pt x="65" y="6"/>
                    <a:pt x="76" y="1"/>
                    <a:pt x="93" y="1"/>
                  </a:cubicBezTo>
                  <a:cubicBezTo>
                    <a:pt x="94" y="1"/>
                    <a:pt x="96" y="1"/>
                    <a:pt x="98" y="2"/>
                  </a:cubicBezTo>
                  <a:cubicBezTo>
                    <a:pt x="98" y="0"/>
                    <a:pt x="98" y="0"/>
                    <a:pt x="98" y="0"/>
                  </a:cubicBezTo>
                  <a:cubicBezTo>
                    <a:pt x="96" y="0"/>
                    <a:pt x="94" y="0"/>
                    <a:pt x="93" y="0"/>
                  </a:cubicBezTo>
                  <a:cubicBezTo>
                    <a:pt x="81" y="0"/>
                    <a:pt x="73" y="2"/>
                    <a:pt x="66" y="5"/>
                  </a:cubicBezTo>
                  <a:cubicBezTo>
                    <a:pt x="56" y="10"/>
                    <a:pt x="50" y="18"/>
                    <a:pt x="45" y="26"/>
                  </a:cubicBezTo>
                  <a:cubicBezTo>
                    <a:pt x="39" y="34"/>
                    <a:pt x="35" y="41"/>
                    <a:pt x="29" y="47"/>
                  </a:cubicBezTo>
                  <a:cubicBezTo>
                    <a:pt x="22" y="53"/>
                    <a:pt x="17" y="56"/>
                    <a:pt x="12" y="60"/>
                  </a:cubicBezTo>
                  <a:cubicBezTo>
                    <a:pt x="7" y="63"/>
                    <a:pt x="3" y="67"/>
                    <a:pt x="0" y="74"/>
                  </a:cubicBezTo>
                  <a:cubicBezTo>
                    <a:pt x="1" y="74"/>
                    <a:pt x="1" y="74"/>
                    <a:pt x="1" y="7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0">
              <a:extLst>
                <a:ext uri="{FF2B5EF4-FFF2-40B4-BE49-F238E27FC236}">
                  <a16:creationId xmlns:a16="http://schemas.microsoft.com/office/drawing/2014/main" id="{42E621A1-ADC5-4C42-9AA6-0C8A22A54B76}"/>
                </a:ext>
              </a:extLst>
            </p:cNvPr>
            <p:cNvSpPr>
              <a:spLocks/>
            </p:cNvSpPr>
            <p:nvPr/>
          </p:nvSpPr>
          <p:spPr bwMode="auto">
            <a:xfrm>
              <a:off x="5659439" y="4397375"/>
              <a:ext cx="52388" cy="150813"/>
            </a:xfrm>
            <a:custGeom>
              <a:avLst/>
              <a:gdLst>
                <a:gd name="T0" fmla="*/ 3 w 7"/>
                <a:gd name="T1" fmla="*/ 19 h 20"/>
                <a:gd name="T2" fmla="*/ 1 w 7"/>
                <a:gd name="T3" fmla="*/ 13 h 20"/>
                <a:gd name="T4" fmla="*/ 7 w 7"/>
                <a:gd name="T5" fmla="*/ 1 h 20"/>
                <a:gd name="T6" fmla="*/ 6 w 7"/>
                <a:gd name="T7" fmla="*/ 0 h 20"/>
                <a:gd name="T8" fmla="*/ 0 w 7"/>
                <a:gd name="T9" fmla="*/ 13 h 20"/>
                <a:gd name="T10" fmla="*/ 2 w 7"/>
                <a:gd name="T11" fmla="*/ 20 h 20"/>
                <a:gd name="T12" fmla="*/ 3 w 7"/>
                <a:gd name="T13" fmla="*/ 19 h 20"/>
              </a:gdLst>
              <a:ahLst/>
              <a:cxnLst>
                <a:cxn ang="0">
                  <a:pos x="T0" y="T1"/>
                </a:cxn>
                <a:cxn ang="0">
                  <a:pos x="T2" y="T3"/>
                </a:cxn>
                <a:cxn ang="0">
                  <a:pos x="T4" y="T5"/>
                </a:cxn>
                <a:cxn ang="0">
                  <a:pos x="T6" y="T7"/>
                </a:cxn>
                <a:cxn ang="0">
                  <a:pos x="T8" y="T9"/>
                </a:cxn>
                <a:cxn ang="0">
                  <a:pos x="T10" y="T11"/>
                </a:cxn>
                <a:cxn ang="0">
                  <a:pos x="T12" y="T13"/>
                </a:cxn>
              </a:cxnLst>
              <a:rect l="0" t="0" r="r" b="b"/>
              <a:pathLst>
                <a:path w="7" h="20">
                  <a:moveTo>
                    <a:pt x="3" y="19"/>
                  </a:moveTo>
                  <a:cubicBezTo>
                    <a:pt x="2" y="17"/>
                    <a:pt x="1" y="15"/>
                    <a:pt x="1" y="13"/>
                  </a:cubicBezTo>
                  <a:cubicBezTo>
                    <a:pt x="1" y="8"/>
                    <a:pt x="4" y="4"/>
                    <a:pt x="7" y="1"/>
                  </a:cubicBezTo>
                  <a:cubicBezTo>
                    <a:pt x="6" y="0"/>
                    <a:pt x="6" y="0"/>
                    <a:pt x="6" y="0"/>
                  </a:cubicBezTo>
                  <a:cubicBezTo>
                    <a:pt x="3" y="3"/>
                    <a:pt x="0" y="7"/>
                    <a:pt x="0" y="13"/>
                  </a:cubicBezTo>
                  <a:cubicBezTo>
                    <a:pt x="0" y="15"/>
                    <a:pt x="0" y="17"/>
                    <a:pt x="2" y="20"/>
                  </a:cubicBezTo>
                  <a:cubicBezTo>
                    <a:pt x="3" y="19"/>
                    <a:pt x="3" y="19"/>
                    <a:pt x="3" y="1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1">
              <a:extLst>
                <a:ext uri="{FF2B5EF4-FFF2-40B4-BE49-F238E27FC236}">
                  <a16:creationId xmlns:a16="http://schemas.microsoft.com/office/drawing/2014/main" id="{06F60A3D-ED46-44AC-9442-E4BB4A5CF00F}"/>
                </a:ext>
              </a:extLst>
            </p:cNvPr>
            <p:cNvSpPr>
              <a:spLocks/>
            </p:cNvSpPr>
            <p:nvPr/>
          </p:nvSpPr>
          <p:spPr bwMode="auto">
            <a:xfrm>
              <a:off x="5870576" y="4367213"/>
              <a:ext cx="369888" cy="136525"/>
            </a:xfrm>
            <a:custGeom>
              <a:avLst/>
              <a:gdLst>
                <a:gd name="T0" fmla="*/ 0 w 49"/>
                <a:gd name="T1" fmla="*/ 18 h 18"/>
                <a:gd name="T2" fmla="*/ 3 w 49"/>
                <a:gd name="T3" fmla="*/ 18 h 18"/>
                <a:gd name="T4" fmla="*/ 11 w 49"/>
                <a:gd name="T5" fmla="*/ 15 h 18"/>
                <a:gd name="T6" fmla="*/ 44 w 49"/>
                <a:gd name="T7" fmla="*/ 2 h 18"/>
                <a:gd name="T8" fmla="*/ 48 w 49"/>
                <a:gd name="T9" fmla="*/ 2 h 18"/>
                <a:gd name="T10" fmla="*/ 49 w 49"/>
                <a:gd name="T11" fmla="*/ 1 h 18"/>
                <a:gd name="T12" fmla="*/ 44 w 49"/>
                <a:gd name="T13" fmla="*/ 0 h 18"/>
                <a:gd name="T14" fmla="*/ 20 w 49"/>
                <a:gd name="T15" fmla="*/ 8 h 18"/>
                <a:gd name="T16" fmla="*/ 11 w 49"/>
                <a:gd name="T17" fmla="*/ 14 h 18"/>
                <a:gd name="T18" fmla="*/ 3 w 49"/>
                <a:gd name="T19" fmla="*/ 16 h 18"/>
                <a:gd name="T20" fmla="*/ 0 w 49"/>
                <a:gd name="T21" fmla="*/ 16 h 18"/>
                <a:gd name="T22" fmla="*/ 0 w 49"/>
                <a:gd name="T23" fmla="*/ 18 h 18"/>
                <a:gd name="T24" fmla="*/ 0 w 49"/>
                <a:gd name="T2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8">
                  <a:moveTo>
                    <a:pt x="0" y="18"/>
                  </a:moveTo>
                  <a:cubicBezTo>
                    <a:pt x="1" y="18"/>
                    <a:pt x="2" y="18"/>
                    <a:pt x="3" y="18"/>
                  </a:cubicBezTo>
                  <a:cubicBezTo>
                    <a:pt x="6" y="18"/>
                    <a:pt x="8" y="17"/>
                    <a:pt x="11" y="15"/>
                  </a:cubicBezTo>
                  <a:cubicBezTo>
                    <a:pt x="20" y="11"/>
                    <a:pt x="29" y="2"/>
                    <a:pt x="44" y="2"/>
                  </a:cubicBezTo>
                  <a:cubicBezTo>
                    <a:pt x="45" y="2"/>
                    <a:pt x="47" y="2"/>
                    <a:pt x="48" y="2"/>
                  </a:cubicBezTo>
                  <a:cubicBezTo>
                    <a:pt x="49" y="1"/>
                    <a:pt x="49" y="1"/>
                    <a:pt x="49" y="1"/>
                  </a:cubicBezTo>
                  <a:cubicBezTo>
                    <a:pt x="47" y="0"/>
                    <a:pt x="45" y="0"/>
                    <a:pt x="44" y="0"/>
                  </a:cubicBezTo>
                  <a:cubicBezTo>
                    <a:pt x="34" y="0"/>
                    <a:pt x="26" y="4"/>
                    <a:pt x="20" y="8"/>
                  </a:cubicBezTo>
                  <a:cubicBezTo>
                    <a:pt x="17" y="10"/>
                    <a:pt x="14" y="12"/>
                    <a:pt x="11" y="14"/>
                  </a:cubicBezTo>
                  <a:cubicBezTo>
                    <a:pt x="8" y="15"/>
                    <a:pt x="5" y="16"/>
                    <a:pt x="3" y="16"/>
                  </a:cubicBezTo>
                  <a:cubicBezTo>
                    <a:pt x="2" y="16"/>
                    <a:pt x="1" y="16"/>
                    <a:pt x="0" y="16"/>
                  </a:cubicBezTo>
                  <a:cubicBezTo>
                    <a:pt x="0" y="18"/>
                    <a:pt x="0" y="18"/>
                    <a:pt x="0" y="18"/>
                  </a:cubicBezTo>
                  <a:cubicBezTo>
                    <a:pt x="0" y="18"/>
                    <a:pt x="0" y="18"/>
                    <a:pt x="0" y="1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2">
              <a:extLst>
                <a:ext uri="{FF2B5EF4-FFF2-40B4-BE49-F238E27FC236}">
                  <a16:creationId xmlns:a16="http://schemas.microsoft.com/office/drawing/2014/main" id="{A79C112F-388D-48A5-9D55-91FC3BE0980E}"/>
                </a:ext>
              </a:extLst>
            </p:cNvPr>
            <p:cNvSpPr>
              <a:spLocks/>
            </p:cNvSpPr>
            <p:nvPr/>
          </p:nvSpPr>
          <p:spPr bwMode="auto">
            <a:xfrm>
              <a:off x="5915026" y="4465638"/>
              <a:ext cx="68263" cy="90488"/>
            </a:xfrm>
            <a:custGeom>
              <a:avLst/>
              <a:gdLst>
                <a:gd name="T0" fmla="*/ 1 w 9"/>
                <a:gd name="T1" fmla="*/ 12 h 12"/>
                <a:gd name="T2" fmla="*/ 7 w 9"/>
                <a:gd name="T3" fmla="*/ 6 h 12"/>
                <a:gd name="T4" fmla="*/ 9 w 9"/>
                <a:gd name="T5" fmla="*/ 0 h 12"/>
                <a:gd name="T6" fmla="*/ 8 w 9"/>
                <a:gd name="T7" fmla="*/ 0 h 12"/>
                <a:gd name="T8" fmla="*/ 6 w 9"/>
                <a:gd name="T9" fmla="*/ 5 h 12"/>
                <a:gd name="T10" fmla="*/ 0 w 9"/>
                <a:gd name="T11" fmla="*/ 11 h 12"/>
                <a:gd name="T12" fmla="*/ 1 w 9"/>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9" h="12">
                  <a:moveTo>
                    <a:pt x="1" y="12"/>
                  </a:moveTo>
                  <a:cubicBezTo>
                    <a:pt x="4" y="10"/>
                    <a:pt x="5" y="8"/>
                    <a:pt x="7" y="6"/>
                  </a:cubicBezTo>
                  <a:cubicBezTo>
                    <a:pt x="8" y="4"/>
                    <a:pt x="9" y="2"/>
                    <a:pt x="9" y="0"/>
                  </a:cubicBezTo>
                  <a:cubicBezTo>
                    <a:pt x="8" y="0"/>
                    <a:pt x="8" y="0"/>
                    <a:pt x="8" y="0"/>
                  </a:cubicBezTo>
                  <a:cubicBezTo>
                    <a:pt x="7" y="1"/>
                    <a:pt x="7" y="3"/>
                    <a:pt x="6" y="5"/>
                  </a:cubicBezTo>
                  <a:cubicBezTo>
                    <a:pt x="4" y="7"/>
                    <a:pt x="3" y="9"/>
                    <a:pt x="0" y="11"/>
                  </a:cubicBezTo>
                  <a:cubicBezTo>
                    <a:pt x="1" y="12"/>
                    <a:pt x="1" y="12"/>
                    <a:pt x="1" y="1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3">
              <a:extLst>
                <a:ext uri="{FF2B5EF4-FFF2-40B4-BE49-F238E27FC236}">
                  <a16:creationId xmlns:a16="http://schemas.microsoft.com/office/drawing/2014/main" id="{D4209BF3-9E7F-4548-833F-B87952457B8B}"/>
                </a:ext>
              </a:extLst>
            </p:cNvPr>
            <p:cNvSpPr>
              <a:spLocks/>
            </p:cNvSpPr>
            <p:nvPr/>
          </p:nvSpPr>
          <p:spPr bwMode="auto">
            <a:xfrm>
              <a:off x="5470526" y="4133850"/>
              <a:ext cx="173038" cy="195263"/>
            </a:xfrm>
            <a:custGeom>
              <a:avLst/>
              <a:gdLst>
                <a:gd name="T0" fmla="*/ 23 w 23"/>
                <a:gd name="T1" fmla="*/ 0 h 26"/>
                <a:gd name="T2" fmla="*/ 8 w 23"/>
                <a:gd name="T3" fmla="*/ 8 h 26"/>
                <a:gd name="T4" fmla="*/ 0 w 23"/>
                <a:gd name="T5" fmla="*/ 25 h 26"/>
                <a:gd name="T6" fmla="*/ 0 w 23"/>
                <a:gd name="T7" fmla="*/ 26 h 26"/>
                <a:gd name="T8" fmla="*/ 2 w 23"/>
                <a:gd name="T9" fmla="*/ 26 h 26"/>
                <a:gd name="T10" fmla="*/ 2 w 23"/>
                <a:gd name="T11" fmla="*/ 25 h 26"/>
                <a:gd name="T12" fmla="*/ 9 w 23"/>
                <a:gd name="T13" fmla="*/ 9 h 26"/>
                <a:gd name="T14" fmla="*/ 23 w 23"/>
                <a:gd name="T15" fmla="*/ 1 h 26"/>
                <a:gd name="T16" fmla="*/ 23 w 23"/>
                <a:gd name="T17" fmla="*/ 0 h 26"/>
                <a:gd name="T18" fmla="*/ 23 w 23"/>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6">
                  <a:moveTo>
                    <a:pt x="23" y="0"/>
                  </a:moveTo>
                  <a:cubicBezTo>
                    <a:pt x="18" y="2"/>
                    <a:pt x="13" y="4"/>
                    <a:pt x="8" y="8"/>
                  </a:cubicBezTo>
                  <a:cubicBezTo>
                    <a:pt x="4" y="12"/>
                    <a:pt x="0" y="17"/>
                    <a:pt x="0" y="25"/>
                  </a:cubicBezTo>
                  <a:cubicBezTo>
                    <a:pt x="0" y="25"/>
                    <a:pt x="0" y="26"/>
                    <a:pt x="0" y="26"/>
                  </a:cubicBezTo>
                  <a:cubicBezTo>
                    <a:pt x="2" y="26"/>
                    <a:pt x="2" y="26"/>
                    <a:pt x="2" y="26"/>
                  </a:cubicBezTo>
                  <a:cubicBezTo>
                    <a:pt x="2" y="26"/>
                    <a:pt x="2" y="25"/>
                    <a:pt x="2" y="25"/>
                  </a:cubicBezTo>
                  <a:cubicBezTo>
                    <a:pt x="2" y="18"/>
                    <a:pt x="5" y="13"/>
                    <a:pt x="9" y="9"/>
                  </a:cubicBezTo>
                  <a:cubicBezTo>
                    <a:pt x="13" y="6"/>
                    <a:pt x="19" y="3"/>
                    <a:pt x="23" y="1"/>
                  </a:cubicBezTo>
                  <a:cubicBezTo>
                    <a:pt x="23" y="0"/>
                    <a:pt x="23" y="0"/>
                    <a:pt x="23" y="0"/>
                  </a:cubicBezTo>
                  <a:cubicBezTo>
                    <a:pt x="23" y="0"/>
                    <a:pt x="23" y="0"/>
                    <a:pt x="23"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4">
              <a:extLst>
                <a:ext uri="{FF2B5EF4-FFF2-40B4-BE49-F238E27FC236}">
                  <a16:creationId xmlns:a16="http://schemas.microsoft.com/office/drawing/2014/main" id="{83891D3B-C589-4E7E-B736-EFCBD2BAC24A}"/>
                </a:ext>
              </a:extLst>
            </p:cNvPr>
            <p:cNvSpPr>
              <a:spLocks/>
            </p:cNvSpPr>
            <p:nvPr/>
          </p:nvSpPr>
          <p:spPr bwMode="auto">
            <a:xfrm>
              <a:off x="5311776" y="3937000"/>
              <a:ext cx="271463" cy="355600"/>
            </a:xfrm>
            <a:custGeom>
              <a:avLst/>
              <a:gdLst>
                <a:gd name="T0" fmla="*/ 35 w 36"/>
                <a:gd name="T1" fmla="*/ 0 h 47"/>
                <a:gd name="T2" fmla="*/ 25 w 36"/>
                <a:gd name="T3" fmla="*/ 17 h 47"/>
                <a:gd name="T4" fmla="*/ 0 w 36"/>
                <a:gd name="T5" fmla="*/ 46 h 47"/>
                <a:gd name="T6" fmla="*/ 1 w 36"/>
                <a:gd name="T7" fmla="*/ 47 h 47"/>
                <a:gd name="T8" fmla="*/ 26 w 36"/>
                <a:gd name="T9" fmla="*/ 17 h 47"/>
                <a:gd name="T10" fmla="*/ 36 w 36"/>
                <a:gd name="T11" fmla="*/ 1 h 47"/>
                <a:gd name="T12" fmla="*/ 35 w 36"/>
                <a:gd name="T13" fmla="*/ 0 h 47"/>
                <a:gd name="T14" fmla="*/ 35 w 36"/>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7">
                  <a:moveTo>
                    <a:pt x="35" y="0"/>
                  </a:moveTo>
                  <a:cubicBezTo>
                    <a:pt x="32" y="4"/>
                    <a:pt x="29" y="9"/>
                    <a:pt x="25" y="17"/>
                  </a:cubicBezTo>
                  <a:cubicBezTo>
                    <a:pt x="20" y="24"/>
                    <a:pt x="13" y="34"/>
                    <a:pt x="0" y="46"/>
                  </a:cubicBezTo>
                  <a:cubicBezTo>
                    <a:pt x="1" y="47"/>
                    <a:pt x="1" y="47"/>
                    <a:pt x="1" y="47"/>
                  </a:cubicBezTo>
                  <a:cubicBezTo>
                    <a:pt x="14" y="35"/>
                    <a:pt x="21" y="25"/>
                    <a:pt x="26" y="17"/>
                  </a:cubicBezTo>
                  <a:cubicBezTo>
                    <a:pt x="30" y="10"/>
                    <a:pt x="33" y="4"/>
                    <a:pt x="36" y="1"/>
                  </a:cubicBezTo>
                  <a:cubicBezTo>
                    <a:pt x="35" y="0"/>
                    <a:pt x="35" y="0"/>
                    <a:pt x="35" y="0"/>
                  </a:cubicBezTo>
                  <a:cubicBezTo>
                    <a:pt x="35" y="0"/>
                    <a:pt x="35" y="0"/>
                    <a:pt x="35"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5">
              <a:extLst>
                <a:ext uri="{FF2B5EF4-FFF2-40B4-BE49-F238E27FC236}">
                  <a16:creationId xmlns:a16="http://schemas.microsoft.com/office/drawing/2014/main" id="{6DF75285-EA3A-4F06-A679-D9A89FF28A7D}"/>
                </a:ext>
              </a:extLst>
            </p:cNvPr>
            <p:cNvSpPr>
              <a:spLocks/>
            </p:cNvSpPr>
            <p:nvPr/>
          </p:nvSpPr>
          <p:spPr bwMode="auto">
            <a:xfrm>
              <a:off x="4941889" y="4314825"/>
              <a:ext cx="15875" cy="112713"/>
            </a:xfrm>
            <a:custGeom>
              <a:avLst/>
              <a:gdLst>
                <a:gd name="T0" fmla="*/ 0 w 2"/>
                <a:gd name="T1" fmla="*/ 0 h 15"/>
                <a:gd name="T2" fmla="*/ 0 w 2"/>
                <a:gd name="T3" fmla="*/ 5 h 15"/>
                <a:gd name="T4" fmla="*/ 1 w 2"/>
                <a:gd name="T5" fmla="*/ 15 h 15"/>
                <a:gd name="T6" fmla="*/ 2 w 2"/>
                <a:gd name="T7" fmla="*/ 15 h 15"/>
                <a:gd name="T8" fmla="*/ 1 w 2"/>
                <a:gd name="T9" fmla="*/ 5 h 15"/>
                <a:gd name="T10" fmla="*/ 2 w 2"/>
                <a:gd name="T11" fmla="*/ 0 h 15"/>
                <a:gd name="T12" fmla="*/ 0 w 2"/>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2" h="15">
                  <a:moveTo>
                    <a:pt x="0" y="0"/>
                  </a:moveTo>
                  <a:cubicBezTo>
                    <a:pt x="0" y="2"/>
                    <a:pt x="0" y="4"/>
                    <a:pt x="0" y="5"/>
                  </a:cubicBezTo>
                  <a:cubicBezTo>
                    <a:pt x="0" y="8"/>
                    <a:pt x="0" y="11"/>
                    <a:pt x="1" y="15"/>
                  </a:cubicBezTo>
                  <a:cubicBezTo>
                    <a:pt x="2" y="15"/>
                    <a:pt x="2" y="15"/>
                    <a:pt x="2" y="15"/>
                  </a:cubicBezTo>
                  <a:cubicBezTo>
                    <a:pt x="2" y="11"/>
                    <a:pt x="1" y="8"/>
                    <a:pt x="1" y="5"/>
                  </a:cubicBezTo>
                  <a:cubicBezTo>
                    <a:pt x="1" y="4"/>
                    <a:pt x="1" y="2"/>
                    <a:pt x="2" y="0"/>
                  </a:cubicBezTo>
                  <a:cubicBezTo>
                    <a:pt x="0" y="0"/>
                    <a:pt x="0" y="0"/>
                    <a:pt x="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16">
              <a:extLst>
                <a:ext uri="{FF2B5EF4-FFF2-40B4-BE49-F238E27FC236}">
                  <a16:creationId xmlns:a16="http://schemas.microsoft.com/office/drawing/2014/main" id="{B5EEB0F7-6C68-4D4F-98AF-6306A8652598}"/>
                </a:ext>
              </a:extLst>
            </p:cNvPr>
            <p:cNvSpPr>
              <a:spLocks/>
            </p:cNvSpPr>
            <p:nvPr/>
          </p:nvSpPr>
          <p:spPr bwMode="auto">
            <a:xfrm>
              <a:off x="5116514" y="4208463"/>
              <a:ext cx="74613" cy="385763"/>
            </a:xfrm>
            <a:custGeom>
              <a:avLst/>
              <a:gdLst>
                <a:gd name="T0" fmla="*/ 10 w 10"/>
                <a:gd name="T1" fmla="*/ 50 h 51"/>
                <a:gd name="T2" fmla="*/ 2 w 10"/>
                <a:gd name="T3" fmla="*/ 22 h 51"/>
                <a:gd name="T4" fmla="*/ 6 w 10"/>
                <a:gd name="T5" fmla="*/ 1 h 51"/>
                <a:gd name="T6" fmla="*/ 5 w 10"/>
                <a:gd name="T7" fmla="*/ 0 h 51"/>
                <a:gd name="T8" fmla="*/ 0 w 10"/>
                <a:gd name="T9" fmla="*/ 22 h 51"/>
                <a:gd name="T10" fmla="*/ 9 w 10"/>
                <a:gd name="T11" fmla="*/ 51 h 51"/>
                <a:gd name="T12" fmla="*/ 10 w 10"/>
                <a:gd name="T13" fmla="*/ 50 h 51"/>
              </a:gdLst>
              <a:ahLst/>
              <a:cxnLst>
                <a:cxn ang="0">
                  <a:pos x="T0" y="T1"/>
                </a:cxn>
                <a:cxn ang="0">
                  <a:pos x="T2" y="T3"/>
                </a:cxn>
                <a:cxn ang="0">
                  <a:pos x="T4" y="T5"/>
                </a:cxn>
                <a:cxn ang="0">
                  <a:pos x="T6" y="T7"/>
                </a:cxn>
                <a:cxn ang="0">
                  <a:pos x="T8" y="T9"/>
                </a:cxn>
                <a:cxn ang="0">
                  <a:pos x="T10" y="T11"/>
                </a:cxn>
                <a:cxn ang="0">
                  <a:pos x="T12" y="T13"/>
                </a:cxn>
              </a:cxnLst>
              <a:rect l="0" t="0" r="r" b="b"/>
              <a:pathLst>
                <a:path w="10" h="51">
                  <a:moveTo>
                    <a:pt x="10" y="50"/>
                  </a:moveTo>
                  <a:cubicBezTo>
                    <a:pt x="4" y="41"/>
                    <a:pt x="2" y="31"/>
                    <a:pt x="2" y="22"/>
                  </a:cubicBezTo>
                  <a:cubicBezTo>
                    <a:pt x="2" y="15"/>
                    <a:pt x="3" y="7"/>
                    <a:pt x="6" y="1"/>
                  </a:cubicBezTo>
                  <a:cubicBezTo>
                    <a:pt x="5" y="0"/>
                    <a:pt x="5" y="0"/>
                    <a:pt x="5" y="0"/>
                  </a:cubicBezTo>
                  <a:cubicBezTo>
                    <a:pt x="2" y="7"/>
                    <a:pt x="0" y="14"/>
                    <a:pt x="0" y="22"/>
                  </a:cubicBezTo>
                  <a:cubicBezTo>
                    <a:pt x="0" y="32"/>
                    <a:pt x="3" y="42"/>
                    <a:pt x="9" y="51"/>
                  </a:cubicBezTo>
                  <a:cubicBezTo>
                    <a:pt x="10" y="50"/>
                    <a:pt x="10" y="50"/>
                    <a:pt x="10" y="5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7">
              <a:extLst>
                <a:ext uri="{FF2B5EF4-FFF2-40B4-BE49-F238E27FC236}">
                  <a16:creationId xmlns:a16="http://schemas.microsoft.com/office/drawing/2014/main" id="{BE974A0E-2417-49CC-8A81-4F5387D4FF8C}"/>
                </a:ext>
              </a:extLst>
            </p:cNvPr>
            <p:cNvSpPr>
              <a:spLocks/>
            </p:cNvSpPr>
            <p:nvPr/>
          </p:nvSpPr>
          <p:spPr bwMode="auto">
            <a:xfrm>
              <a:off x="6496051" y="3136900"/>
              <a:ext cx="460375" cy="611188"/>
            </a:xfrm>
            <a:custGeom>
              <a:avLst/>
              <a:gdLst>
                <a:gd name="T0" fmla="*/ 0 w 61"/>
                <a:gd name="T1" fmla="*/ 2 h 81"/>
                <a:gd name="T2" fmla="*/ 10 w 61"/>
                <a:gd name="T3" fmla="*/ 15 h 81"/>
                <a:gd name="T4" fmla="*/ 20 w 61"/>
                <a:gd name="T5" fmla="*/ 26 h 81"/>
                <a:gd name="T6" fmla="*/ 41 w 61"/>
                <a:gd name="T7" fmla="*/ 56 h 81"/>
                <a:gd name="T8" fmla="*/ 47 w 61"/>
                <a:gd name="T9" fmla="*/ 73 h 81"/>
                <a:gd name="T10" fmla="*/ 59 w 61"/>
                <a:gd name="T11" fmla="*/ 81 h 81"/>
                <a:gd name="T12" fmla="*/ 61 w 61"/>
                <a:gd name="T13" fmla="*/ 81 h 81"/>
                <a:gd name="T14" fmla="*/ 61 w 61"/>
                <a:gd name="T15" fmla="*/ 79 h 81"/>
                <a:gd name="T16" fmla="*/ 59 w 61"/>
                <a:gd name="T17" fmla="*/ 80 h 81"/>
                <a:gd name="T18" fmla="*/ 48 w 61"/>
                <a:gd name="T19" fmla="*/ 73 h 81"/>
                <a:gd name="T20" fmla="*/ 43 w 61"/>
                <a:gd name="T21" fmla="*/ 56 h 81"/>
                <a:gd name="T22" fmla="*/ 21 w 61"/>
                <a:gd name="T23" fmla="*/ 25 h 81"/>
                <a:gd name="T24" fmla="*/ 11 w 61"/>
                <a:gd name="T25" fmla="*/ 14 h 81"/>
                <a:gd name="T26" fmla="*/ 1 w 61"/>
                <a:gd name="T27" fmla="*/ 0 h 81"/>
                <a:gd name="T28" fmla="*/ 0 w 61"/>
                <a:gd name="T29" fmla="*/ 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81">
                  <a:moveTo>
                    <a:pt x="0" y="2"/>
                  </a:moveTo>
                  <a:cubicBezTo>
                    <a:pt x="6" y="6"/>
                    <a:pt x="8" y="10"/>
                    <a:pt x="10" y="15"/>
                  </a:cubicBezTo>
                  <a:cubicBezTo>
                    <a:pt x="12" y="19"/>
                    <a:pt x="15" y="23"/>
                    <a:pt x="20" y="26"/>
                  </a:cubicBezTo>
                  <a:cubicBezTo>
                    <a:pt x="32" y="32"/>
                    <a:pt x="40" y="43"/>
                    <a:pt x="41" y="56"/>
                  </a:cubicBezTo>
                  <a:cubicBezTo>
                    <a:pt x="42" y="63"/>
                    <a:pt x="44" y="69"/>
                    <a:pt x="47" y="73"/>
                  </a:cubicBezTo>
                  <a:cubicBezTo>
                    <a:pt x="50" y="78"/>
                    <a:pt x="55" y="81"/>
                    <a:pt x="59" y="81"/>
                  </a:cubicBezTo>
                  <a:cubicBezTo>
                    <a:pt x="60" y="81"/>
                    <a:pt x="61" y="81"/>
                    <a:pt x="61" y="81"/>
                  </a:cubicBezTo>
                  <a:cubicBezTo>
                    <a:pt x="61" y="79"/>
                    <a:pt x="61" y="79"/>
                    <a:pt x="61" y="79"/>
                  </a:cubicBezTo>
                  <a:cubicBezTo>
                    <a:pt x="60" y="80"/>
                    <a:pt x="60" y="80"/>
                    <a:pt x="59" y="80"/>
                  </a:cubicBezTo>
                  <a:cubicBezTo>
                    <a:pt x="55" y="80"/>
                    <a:pt x="51" y="77"/>
                    <a:pt x="48" y="73"/>
                  </a:cubicBezTo>
                  <a:cubicBezTo>
                    <a:pt x="45" y="68"/>
                    <a:pt x="43" y="62"/>
                    <a:pt x="43" y="56"/>
                  </a:cubicBezTo>
                  <a:cubicBezTo>
                    <a:pt x="42" y="42"/>
                    <a:pt x="32" y="31"/>
                    <a:pt x="21" y="25"/>
                  </a:cubicBezTo>
                  <a:cubicBezTo>
                    <a:pt x="16" y="22"/>
                    <a:pt x="14" y="18"/>
                    <a:pt x="11" y="14"/>
                  </a:cubicBezTo>
                  <a:cubicBezTo>
                    <a:pt x="9" y="10"/>
                    <a:pt x="7" y="5"/>
                    <a:pt x="1" y="0"/>
                  </a:cubicBezTo>
                  <a:cubicBezTo>
                    <a:pt x="0" y="2"/>
                    <a:pt x="0" y="2"/>
                    <a:pt x="0" y="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8">
              <a:extLst>
                <a:ext uri="{FF2B5EF4-FFF2-40B4-BE49-F238E27FC236}">
                  <a16:creationId xmlns:a16="http://schemas.microsoft.com/office/drawing/2014/main" id="{E6CCA8C6-AA53-4615-BD55-1CCBD63A7064}"/>
                </a:ext>
              </a:extLst>
            </p:cNvPr>
            <p:cNvSpPr>
              <a:spLocks/>
            </p:cNvSpPr>
            <p:nvPr/>
          </p:nvSpPr>
          <p:spPr bwMode="auto">
            <a:xfrm>
              <a:off x="6805614" y="3121025"/>
              <a:ext cx="128588" cy="438150"/>
            </a:xfrm>
            <a:custGeom>
              <a:avLst/>
              <a:gdLst>
                <a:gd name="T0" fmla="*/ 15 w 17"/>
                <a:gd name="T1" fmla="*/ 0 h 58"/>
                <a:gd name="T2" fmla="*/ 8 w 17"/>
                <a:gd name="T3" fmla="*/ 23 h 58"/>
                <a:gd name="T4" fmla="*/ 0 w 17"/>
                <a:gd name="T5" fmla="*/ 54 h 58"/>
                <a:gd name="T6" fmla="*/ 0 w 17"/>
                <a:gd name="T7" fmla="*/ 58 h 58"/>
                <a:gd name="T8" fmla="*/ 2 w 17"/>
                <a:gd name="T9" fmla="*/ 58 h 58"/>
                <a:gd name="T10" fmla="*/ 2 w 17"/>
                <a:gd name="T11" fmla="*/ 54 h 58"/>
                <a:gd name="T12" fmla="*/ 9 w 17"/>
                <a:gd name="T13" fmla="*/ 23 h 58"/>
                <a:gd name="T14" fmla="*/ 17 w 17"/>
                <a:gd name="T15" fmla="*/ 0 h 58"/>
                <a:gd name="T16" fmla="*/ 15 w 17"/>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8">
                  <a:moveTo>
                    <a:pt x="15" y="0"/>
                  </a:moveTo>
                  <a:cubicBezTo>
                    <a:pt x="15" y="9"/>
                    <a:pt x="11" y="15"/>
                    <a:pt x="8" y="23"/>
                  </a:cubicBezTo>
                  <a:cubicBezTo>
                    <a:pt x="4" y="31"/>
                    <a:pt x="0" y="40"/>
                    <a:pt x="0" y="54"/>
                  </a:cubicBezTo>
                  <a:cubicBezTo>
                    <a:pt x="0" y="55"/>
                    <a:pt x="0" y="57"/>
                    <a:pt x="0" y="58"/>
                  </a:cubicBezTo>
                  <a:cubicBezTo>
                    <a:pt x="2" y="58"/>
                    <a:pt x="2" y="58"/>
                    <a:pt x="2" y="58"/>
                  </a:cubicBezTo>
                  <a:cubicBezTo>
                    <a:pt x="2" y="57"/>
                    <a:pt x="2" y="55"/>
                    <a:pt x="2" y="54"/>
                  </a:cubicBezTo>
                  <a:cubicBezTo>
                    <a:pt x="2" y="40"/>
                    <a:pt x="5" y="31"/>
                    <a:pt x="9" y="23"/>
                  </a:cubicBezTo>
                  <a:cubicBezTo>
                    <a:pt x="12" y="16"/>
                    <a:pt x="16" y="9"/>
                    <a:pt x="17" y="0"/>
                  </a:cubicBezTo>
                  <a:cubicBezTo>
                    <a:pt x="15" y="0"/>
                    <a:pt x="15" y="0"/>
                    <a:pt x="15"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19">
              <a:extLst>
                <a:ext uri="{FF2B5EF4-FFF2-40B4-BE49-F238E27FC236}">
                  <a16:creationId xmlns:a16="http://schemas.microsoft.com/office/drawing/2014/main" id="{050A154A-B68F-4475-B472-85F5EA47F99D}"/>
                </a:ext>
              </a:extLst>
            </p:cNvPr>
            <p:cNvSpPr>
              <a:spLocks/>
            </p:cNvSpPr>
            <p:nvPr/>
          </p:nvSpPr>
          <p:spPr bwMode="auto">
            <a:xfrm>
              <a:off x="5719764" y="2774950"/>
              <a:ext cx="852488" cy="603250"/>
            </a:xfrm>
            <a:custGeom>
              <a:avLst/>
              <a:gdLst>
                <a:gd name="T0" fmla="*/ 113 w 113"/>
                <a:gd name="T1" fmla="*/ 20 h 80"/>
                <a:gd name="T2" fmla="*/ 72 w 113"/>
                <a:gd name="T3" fmla="*/ 0 h 80"/>
                <a:gd name="T4" fmla="*/ 37 w 113"/>
                <a:gd name="T5" fmla="*/ 8 h 80"/>
                <a:gd name="T6" fmla="*/ 10 w 113"/>
                <a:gd name="T7" fmla="*/ 26 h 80"/>
                <a:gd name="T8" fmla="*/ 0 w 113"/>
                <a:gd name="T9" fmla="*/ 50 h 80"/>
                <a:gd name="T10" fmla="*/ 0 w 113"/>
                <a:gd name="T11" fmla="*/ 54 h 80"/>
                <a:gd name="T12" fmla="*/ 9 w 113"/>
                <a:gd name="T13" fmla="*/ 69 h 80"/>
                <a:gd name="T14" fmla="*/ 23 w 113"/>
                <a:gd name="T15" fmla="*/ 74 h 80"/>
                <a:gd name="T16" fmla="*/ 29 w 113"/>
                <a:gd name="T17" fmla="*/ 73 h 80"/>
                <a:gd name="T18" fmla="*/ 49 w 113"/>
                <a:gd name="T19" fmla="*/ 69 h 80"/>
                <a:gd name="T20" fmla="*/ 59 w 113"/>
                <a:gd name="T21" fmla="*/ 71 h 80"/>
                <a:gd name="T22" fmla="*/ 68 w 113"/>
                <a:gd name="T23" fmla="*/ 80 h 80"/>
                <a:gd name="T24" fmla="*/ 69 w 113"/>
                <a:gd name="T25" fmla="*/ 79 h 80"/>
                <a:gd name="T26" fmla="*/ 60 w 113"/>
                <a:gd name="T27" fmla="*/ 70 h 80"/>
                <a:gd name="T28" fmla="*/ 49 w 113"/>
                <a:gd name="T29" fmla="*/ 68 h 80"/>
                <a:gd name="T30" fmla="*/ 28 w 113"/>
                <a:gd name="T31" fmla="*/ 72 h 80"/>
                <a:gd name="T32" fmla="*/ 23 w 113"/>
                <a:gd name="T33" fmla="*/ 72 h 80"/>
                <a:gd name="T34" fmla="*/ 10 w 113"/>
                <a:gd name="T35" fmla="*/ 68 h 80"/>
                <a:gd name="T36" fmla="*/ 2 w 113"/>
                <a:gd name="T37" fmla="*/ 54 h 80"/>
                <a:gd name="T38" fmla="*/ 1 w 113"/>
                <a:gd name="T39" fmla="*/ 50 h 80"/>
                <a:gd name="T40" fmla="*/ 11 w 113"/>
                <a:gd name="T41" fmla="*/ 27 h 80"/>
                <a:gd name="T42" fmla="*/ 38 w 113"/>
                <a:gd name="T43" fmla="*/ 9 h 80"/>
                <a:gd name="T44" fmla="*/ 72 w 113"/>
                <a:gd name="T45" fmla="*/ 1 h 80"/>
                <a:gd name="T46" fmla="*/ 112 w 113"/>
                <a:gd name="T47" fmla="*/ 21 h 80"/>
                <a:gd name="T48" fmla="*/ 113 w 113"/>
                <a:gd name="T49" fmla="*/ 2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80">
                  <a:moveTo>
                    <a:pt x="113" y="20"/>
                  </a:moveTo>
                  <a:cubicBezTo>
                    <a:pt x="100" y="5"/>
                    <a:pt x="86" y="0"/>
                    <a:pt x="72" y="0"/>
                  </a:cubicBezTo>
                  <a:cubicBezTo>
                    <a:pt x="60" y="0"/>
                    <a:pt x="49" y="3"/>
                    <a:pt x="37" y="8"/>
                  </a:cubicBezTo>
                  <a:cubicBezTo>
                    <a:pt x="25" y="12"/>
                    <a:pt x="16" y="19"/>
                    <a:pt x="10" y="26"/>
                  </a:cubicBezTo>
                  <a:cubicBezTo>
                    <a:pt x="3" y="34"/>
                    <a:pt x="0" y="43"/>
                    <a:pt x="0" y="50"/>
                  </a:cubicBezTo>
                  <a:cubicBezTo>
                    <a:pt x="0" y="52"/>
                    <a:pt x="0" y="53"/>
                    <a:pt x="0" y="54"/>
                  </a:cubicBezTo>
                  <a:cubicBezTo>
                    <a:pt x="2" y="61"/>
                    <a:pt x="5" y="66"/>
                    <a:pt x="9" y="69"/>
                  </a:cubicBezTo>
                  <a:cubicBezTo>
                    <a:pt x="13" y="72"/>
                    <a:pt x="18" y="74"/>
                    <a:pt x="23" y="74"/>
                  </a:cubicBezTo>
                  <a:cubicBezTo>
                    <a:pt x="25" y="74"/>
                    <a:pt x="27" y="73"/>
                    <a:pt x="29" y="73"/>
                  </a:cubicBezTo>
                  <a:cubicBezTo>
                    <a:pt x="34" y="72"/>
                    <a:pt x="41" y="69"/>
                    <a:pt x="49" y="69"/>
                  </a:cubicBezTo>
                  <a:cubicBezTo>
                    <a:pt x="52" y="69"/>
                    <a:pt x="56" y="70"/>
                    <a:pt x="59" y="71"/>
                  </a:cubicBezTo>
                  <a:cubicBezTo>
                    <a:pt x="62" y="73"/>
                    <a:pt x="65" y="75"/>
                    <a:pt x="68" y="80"/>
                  </a:cubicBezTo>
                  <a:cubicBezTo>
                    <a:pt x="69" y="79"/>
                    <a:pt x="69" y="79"/>
                    <a:pt x="69" y="79"/>
                  </a:cubicBezTo>
                  <a:cubicBezTo>
                    <a:pt x="66" y="75"/>
                    <a:pt x="63" y="72"/>
                    <a:pt x="60" y="70"/>
                  </a:cubicBezTo>
                  <a:cubicBezTo>
                    <a:pt x="56" y="68"/>
                    <a:pt x="52" y="68"/>
                    <a:pt x="49" y="68"/>
                  </a:cubicBezTo>
                  <a:cubicBezTo>
                    <a:pt x="41" y="68"/>
                    <a:pt x="33" y="70"/>
                    <a:pt x="28" y="72"/>
                  </a:cubicBezTo>
                  <a:cubicBezTo>
                    <a:pt x="26" y="72"/>
                    <a:pt x="25" y="72"/>
                    <a:pt x="23" y="72"/>
                  </a:cubicBezTo>
                  <a:cubicBezTo>
                    <a:pt x="18" y="72"/>
                    <a:pt x="14" y="71"/>
                    <a:pt x="10" y="68"/>
                  </a:cubicBezTo>
                  <a:cubicBezTo>
                    <a:pt x="6" y="65"/>
                    <a:pt x="3" y="61"/>
                    <a:pt x="2" y="54"/>
                  </a:cubicBezTo>
                  <a:cubicBezTo>
                    <a:pt x="1" y="53"/>
                    <a:pt x="1" y="52"/>
                    <a:pt x="1" y="50"/>
                  </a:cubicBezTo>
                  <a:cubicBezTo>
                    <a:pt x="1" y="43"/>
                    <a:pt x="5" y="35"/>
                    <a:pt x="11" y="27"/>
                  </a:cubicBezTo>
                  <a:cubicBezTo>
                    <a:pt x="17" y="20"/>
                    <a:pt x="26" y="13"/>
                    <a:pt x="38" y="9"/>
                  </a:cubicBezTo>
                  <a:cubicBezTo>
                    <a:pt x="49" y="5"/>
                    <a:pt x="61" y="1"/>
                    <a:pt x="72" y="1"/>
                  </a:cubicBezTo>
                  <a:cubicBezTo>
                    <a:pt x="86" y="1"/>
                    <a:pt x="99" y="6"/>
                    <a:pt x="112" y="21"/>
                  </a:cubicBezTo>
                  <a:cubicBezTo>
                    <a:pt x="113" y="20"/>
                    <a:pt x="113" y="20"/>
                    <a:pt x="113" y="2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0">
              <a:extLst>
                <a:ext uri="{FF2B5EF4-FFF2-40B4-BE49-F238E27FC236}">
                  <a16:creationId xmlns:a16="http://schemas.microsoft.com/office/drawing/2014/main" id="{ACC9915D-1579-4445-BF07-379F85B86EBC}"/>
                </a:ext>
              </a:extLst>
            </p:cNvPr>
            <p:cNvSpPr>
              <a:spLocks/>
            </p:cNvSpPr>
            <p:nvPr/>
          </p:nvSpPr>
          <p:spPr bwMode="auto">
            <a:xfrm>
              <a:off x="6262689" y="2208213"/>
              <a:ext cx="249238" cy="22225"/>
            </a:xfrm>
            <a:custGeom>
              <a:avLst/>
              <a:gdLst>
                <a:gd name="T0" fmla="*/ 33 w 33"/>
                <a:gd name="T1" fmla="*/ 0 h 3"/>
                <a:gd name="T2" fmla="*/ 0 w 33"/>
                <a:gd name="T3" fmla="*/ 2 h 3"/>
                <a:gd name="T4" fmla="*/ 33 w 33"/>
                <a:gd name="T5" fmla="*/ 0 h 3"/>
              </a:gdLst>
              <a:ahLst/>
              <a:cxnLst>
                <a:cxn ang="0">
                  <a:pos x="T0" y="T1"/>
                </a:cxn>
                <a:cxn ang="0">
                  <a:pos x="T2" y="T3"/>
                </a:cxn>
                <a:cxn ang="0">
                  <a:pos x="T4" y="T5"/>
                </a:cxn>
              </a:cxnLst>
              <a:rect l="0" t="0" r="r" b="b"/>
              <a:pathLst>
                <a:path w="33" h="3">
                  <a:moveTo>
                    <a:pt x="33" y="0"/>
                  </a:moveTo>
                  <a:cubicBezTo>
                    <a:pt x="9" y="1"/>
                    <a:pt x="14" y="3"/>
                    <a:pt x="0" y="2"/>
                  </a:cubicBezTo>
                  <a:cubicBezTo>
                    <a:pt x="33" y="0"/>
                    <a:pt x="33" y="0"/>
                    <a:pt x="33"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1">
              <a:extLst>
                <a:ext uri="{FF2B5EF4-FFF2-40B4-BE49-F238E27FC236}">
                  <a16:creationId xmlns:a16="http://schemas.microsoft.com/office/drawing/2014/main" id="{820BCD48-613D-43A0-BC21-EE0F6B5106DA}"/>
                </a:ext>
              </a:extLst>
            </p:cNvPr>
            <p:cNvSpPr>
              <a:spLocks/>
            </p:cNvSpPr>
            <p:nvPr/>
          </p:nvSpPr>
          <p:spPr bwMode="auto">
            <a:xfrm>
              <a:off x="6262689" y="2200275"/>
              <a:ext cx="249238" cy="30163"/>
            </a:xfrm>
            <a:custGeom>
              <a:avLst/>
              <a:gdLst>
                <a:gd name="T0" fmla="*/ 33 w 33"/>
                <a:gd name="T1" fmla="*/ 0 h 4"/>
                <a:gd name="T2" fmla="*/ 15 w 33"/>
                <a:gd name="T3" fmla="*/ 2 h 4"/>
                <a:gd name="T4" fmla="*/ 6 w 33"/>
                <a:gd name="T5" fmla="*/ 2 h 4"/>
                <a:gd name="T6" fmla="*/ 0 w 33"/>
                <a:gd name="T7" fmla="*/ 2 h 4"/>
                <a:gd name="T8" fmla="*/ 0 w 33"/>
                <a:gd name="T9" fmla="*/ 3 h 4"/>
                <a:gd name="T10" fmla="*/ 6 w 33"/>
                <a:gd name="T11" fmla="*/ 4 h 4"/>
                <a:gd name="T12" fmla="*/ 15 w 33"/>
                <a:gd name="T13" fmla="*/ 3 h 4"/>
                <a:gd name="T14" fmla="*/ 33 w 33"/>
                <a:gd name="T15" fmla="*/ 2 h 4"/>
                <a:gd name="T16" fmla="*/ 33 w 3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
                  <a:moveTo>
                    <a:pt x="33" y="0"/>
                  </a:moveTo>
                  <a:cubicBezTo>
                    <a:pt x="23" y="1"/>
                    <a:pt x="19" y="1"/>
                    <a:pt x="15" y="2"/>
                  </a:cubicBezTo>
                  <a:cubicBezTo>
                    <a:pt x="12" y="2"/>
                    <a:pt x="10" y="2"/>
                    <a:pt x="6" y="2"/>
                  </a:cubicBezTo>
                  <a:cubicBezTo>
                    <a:pt x="5" y="2"/>
                    <a:pt x="3" y="2"/>
                    <a:pt x="0" y="2"/>
                  </a:cubicBezTo>
                  <a:cubicBezTo>
                    <a:pt x="0" y="3"/>
                    <a:pt x="0" y="3"/>
                    <a:pt x="0" y="3"/>
                  </a:cubicBezTo>
                  <a:cubicBezTo>
                    <a:pt x="3" y="4"/>
                    <a:pt x="5" y="4"/>
                    <a:pt x="6" y="4"/>
                  </a:cubicBezTo>
                  <a:cubicBezTo>
                    <a:pt x="10" y="4"/>
                    <a:pt x="12" y="3"/>
                    <a:pt x="15" y="3"/>
                  </a:cubicBezTo>
                  <a:cubicBezTo>
                    <a:pt x="19" y="3"/>
                    <a:pt x="24" y="2"/>
                    <a:pt x="33" y="2"/>
                  </a:cubicBezTo>
                  <a:cubicBezTo>
                    <a:pt x="33" y="0"/>
                    <a:pt x="33" y="0"/>
                    <a:pt x="33"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2">
              <a:extLst>
                <a:ext uri="{FF2B5EF4-FFF2-40B4-BE49-F238E27FC236}">
                  <a16:creationId xmlns:a16="http://schemas.microsoft.com/office/drawing/2014/main" id="{78C85AAD-2112-4301-9C2C-4071C687ADB6}"/>
                </a:ext>
              </a:extLst>
            </p:cNvPr>
            <p:cNvSpPr>
              <a:spLocks/>
            </p:cNvSpPr>
            <p:nvPr/>
          </p:nvSpPr>
          <p:spPr bwMode="auto">
            <a:xfrm>
              <a:off x="6948489" y="2525713"/>
              <a:ext cx="15875" cy="52388"/>
            </a:xfrm>
            <a:custGeom>
              <a:avLst/>
              <a:gdLst>
                <a:gd name="T0" fmla="*/ 2 w 2"/>
                <a:gd name="T1" fmla="*/ 0 h 7"/>
                <a:gd name="T2" fmla="*/ 0 w 2"/>
                <a:gd name="T3" fmla="*/ 7 h 7"/>
                <a:gd name="T4" fmla="*/ 2 w 2"/>
                <a:gd name="T5" fmla="*/ 0 h 7"/>
              </a:gdLst>
              <a:ahLst/>
              <a:cxnLst>
                <a:cxn ang="0">
                  <a:pos x="T0" y="T1"/>
                </a:cxn>
                <a:cxn ang="0">
                  <a:pos x="T2" y="T3"/>
                </a:cxn>
                <a:cxn ang="0">
                  <a:pos x="T4" y="T5"/>
                </a:cxn>
              </a:cxnLst>
              <a:rect l="0" t="0" r="r" b="b"/>
              <a:pathLst>
                <a:path w="2" h="7">
                  <a:moveTo>
                    <a:pt x="2" y="0"/>
                  </a:moveTo>
                  <a:cubicBezTo>
                    <a:pt x="2" y="3"/>
                    <a:pt x="1" y="6"/>
                    <a:pt x="0" y="7"/>
                  </a:cubicBezTo>
                  <a:cubicBezTo>
                    <a:pt x="2" y="0"/>
                    <a:pt x="2" y="0"/>
                    <a:pt x="2"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3">
              <a:extLst>
                <a:ext uri="{FF2B5EF4-FFF2-40B4-BE49-F238E27FC236}">
                  <a16:creationId xmlns:a16="http://schemas.microsoft.com/office/drawing/2014/main" id="{8E6F9BD5-6FD6-4859-8DC2-4E0C468589ED}"/>
                </a:ext>
              </a:extLst>
            </p:cNvPr>
            <p:cNvSpPr>
              <a:spLocks/>
            </p:cNvSpPr>
            <p:nvPr/>
          </p:nvSpPr>
          <p:spPr bwMode="auto">
            <a:xfrm>
              <a:off x="6942139" y="2525713"/>
              <a:ext cx="22225" cy="60325"/>
            </a:xfrm>
            <a:custGeom>
              <a:avLst/>
              <a:gdLst>
                <a:gd name="T0" fmla="*/ 2 w 3"/>
                <a:gd name="T1" fmla="*/ 0 h 8"/>
                <a:gd name="T2" fmla="*/ 2 w 3"/>
                <a:gd name="T3" fmla="*/ 0 h 8"/>
                <a:gd name="T4" fmla="*/ 0 w 3"/>
                <a:gd name="T5" fmla="*/ 7 h 8"/>
                <a:gd name="T6" fmla="*/ 2 w 3"/>
                <a:gd name="T7" fmla="*/ 8 h 8"/>
                <a:gd name="T8" fmla="*/ 3 w 3"/>
                <a:gd name="T9" fmla="*/ 0 h 8"/>
                <a:gd name="T10" fmla="*/ 3 w 3"/>
                <a:gd name="T11" fmla="*/ 0 h 8"/>
                <a:gd name="T12" fmla="*/ 2 w 3"/>
                <a:gd name="T13" fmla="*/ 0 h 8"/>
                <a:gd name="T14" fmla="*/ 2 w 3"/>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8">
                  <a:moveTo>
                    <a:pt x="2" y="0"/>
                  </a:moveTo>
                  <a:cubicBezTo>
                    <a:pt x="2" y="0"/>
                    <a:pt x="2" y="0"/>
                    <a:pt x="2" y="0"/>
                  </a:cubicBezTo>
                  <a:cubicBezTo>
                    <a:pt x="2" y="3"/>
                    <a:pt x="1" y="5"/>
                    <a:pt x="0" y="7"/>
                  </a:cubicBezTo>
                  <a:cubicBezTo>
                    <a:pt x="2" y="8"/>
                    <a:pt x="2" y="8"/>
                    <a:pt x="2" y="8"/>
                  </a:cubicBezTo>
                  <a:cubicBezTo>
                    <a:pt x="2" y="6"/>
                    <a:pt x="3" y="3"/>
                    <a:pt x="3" y="0"/>
                  </a:cubicBezTo>
                  <a:cubicBezTo>
                    <a:pt x="3" y="0"/>
                    <a:pt x="3" y="0"/>
                    <a:pt x="3" y="0"/>
                  </a:cubicBezTo>
                  <a:cubicBezTo>
                    <a:pt x="2" y="0"/>
                    <a:pt x="2" y="0"/>
                    <a:pt x="2" y="0"/>
                  </a:cubicBezTo>
                  <a:cubicBezTo>
                    <a:pt x="2" y="0"/>
                    <a:pt x="2" y="0"/>
                    <a:pt x="2"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4">
              <a:extLst>
                <a:ext uri="{FF2B5EF4-FFF2-40B4-BE49-F238E27FC236}">
                  <a16:creationId xmlns:a16="http://schemas.microsoft.com/office/drawing/2014/main" id="{0E35A4A7-84BA-4AAA-B9ED-8F930A9955D7}"/>
                </a:ext>
              </a:extLst>
            </p:cNvPr>
            <p:cNvSpPr>
              <a:spLocks/>
            </p:cNvSpPr>
            <p:nvPr/>
          </p:nvSpPr>
          <p:spPr bwMode="auto">
            <a:xfrm>
              <a:off x="5794376" y="2312988"/>
              <a:ext cx="180975" cy="152400"/>
            </a:xfrm>
            <a:custGeom>
              <a:avLst/>
              <a:gdLst>
                <a:gd name="T0" fmla="*/ 0 w 24"/>
                <a:gd name="T1" fmla="*/ 1 h 20"/>
                <a:gd name="T2" fmla="*/ 24 w 24"/>
                <a:gd name="T3" fmla="*/ 20 h 20"/>
                <a:gd name="T4" fmla="*/ 24 w 24"/>
                <a:gd name="T5" fmla="*/ 19 h 20"/>
                <a:gd name="T6" fmla="*/ 1 w 24"/>
                <a:gd name="T7" fmla="*/ 0 h 20"/>
                <a:gd name="T8" fmla="*/ 0 w 24"/>
                <a:gd name="T9" fmla="*/ 1 h 20"/>
              </a:gdLst>
              <a:ahLst/>
              <a:cxnLst>
                <a:cxn ang="0">
                  <a:pos x="T0" y="T1"/>
                </a:cxn>
                <a:cxn ang="0">
                  <a:pos x="T2" y="T3"/>
                </a:cxn>
                <a:cxn ang="0">
                  <a:pos x="T4" y="T5"/>
                </a:cxn>
                <a:cxn ang="0">
                  <a:pos x="T6" y="T7"/>
                </a:cxn>
                <a:cxn ang="0">
                  <a:pos x="T8" y="T9"/>
                </a:cxn>
              </a:cxnLst>
              <a:rect l="0" t="0" r="r" b="b"/>
              <a:pathLst>
                <a:path w="24" h="20">
                  <a:moveTo>
                    <a:pt x="0" y="1"/>
                  </a:moveTo>
                  <a:cubicBezTo>
                    <a:pt x="3" y="8"/>
                    <a:pt x="11" y="17"/>
                    <a:pt x="24" y="20"/>
                  </a:cubicBezTo>
                  <a:cubicBezTo>
                    <a:pt x="24" y="19"/>
                    <a:pt x="24" y="19"/>
                    <a:pt x="24" y="19"/>
                  </a:cubicBezTo>
                  <a:cubicBezTo>
                    <a:pt x="11" y="16"/>
                    <a:pt x="4" y="7"/>
                    <a:pt x="1"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5">
              <a:extLst>
                <a:ext uri="{FF2B5EF4-FFF2-40B4-BE49-F238E27FC236}">
                  <a16:creationId xmlns:a16="http://schemas.microsoft.com/office/drawing/2014/main" id="{41C75056-1EBE-41B8-99B4-6007AC006F76}"/>
                </a:ext>
              </a:extLst>
            </p:cNvPr>
            <p:cNvSpPr>
              <a:spLocks/>
            </p:cNvSpPr>
            <p:nvPr/>
          </p:nvSpPr>
          <p:spPr bwMode="auto">
            <a:xfrm>
              <a:off x="4881564" y="2706688"/>
              <a:ext cx="30163" cy="142875"/>
            </a:xfrm>
            <a:custGeom>
              <a:avLst/>
              <a:gdLst>
                <a:gd name="T0" fmla="*/ 3 w 4"/>
                <a:gd name="T1" fmla="*/ 0 h 19"/>
                <a:gd name="T2" fmla="*/ 0 w 4"/>
                <a:gd name="T3" fmla="*/ 19 h 19"/>
                <a:gd name="T4" fmla="*/ 3 w 4"/>
                <a:gd name="T5" fmla="*/ 0 h 19"/>
              </a:gdLst>
              <a:ahLst/>
              <a:cxnLst>
                <a:cxn ang="0">
                  <a:pos x="T0" y="T1"/>
                </a:cxn>
                <a:cxn ang="0">
                  <a:pos x="T2" y="T3"/>
                </a:cxn>
                <a:cxn ang="0">
                  <a:pos x="T4" y="T5"/>
                </a:cxn>
              </a:cxnLst>
              <a:rect l="0" t="0" r="r" b="b"/>
              <a:pathLst>
                <a:path w="4" h="19">
                  <a:moveTo>
                    <a:pt x="3" y="0"/>
                  </a:moveTo>
                  <a:cubicBezTo>
                    <a:pt x="4" y="6"/>
                    <a:pt x="4" y="11"/>
                    <a:pt x="0" y="19"/>
                  </a:cubicBezTo>
                  <a:cubicBezTo>
                    <a:pt x="3" y="0"/>
                    <a:pt x="3" y="0"/>
                    <a:pt x="3"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26">
              <a:extLst>
                <a:ext uri="{FF2B5EF4-FFF2-40B4-BE49-F238E27FC236}">
                  <a16:creationId xmlns:a16="http://schemas.microsoft.com/office/drawing/2014/main" id="{CCA8D082-A21E-400F-B8EA-BA4E43D6AEA8}"/>
                </a:ext>
              </a:extLst>
            </p:cNvPr>
            <p:cNvSpPr>
              <a:spLocks/>
            </p:cNvSpPr>
            <p:nvPr/>
          </p:nvSpPr>
          <p:spPr bwMode="auto">
            <a:xfrm>
              <a:off x="4875214" y="2698750"/>
              <a:ext cx="36513" cy="150813"/>
            </a:xfrm>
            <a:custGeom>
              <a:avLst/>
              <a:gdLst>
                <a:gd name="T0" fmla="*/ 3 w 5"/>
                <a:gd name="T1" fmla="*/ 1 h 20"/>
                <a:gd name="T2" fmla="*/ 4 w 5"/>
                <a:gd name="T3" fmla="*/ 7 h 20"/>
                <a:gd name="T4" fmla="*/ 0 w 5"/>
                <a:gd name="T5" fmla="*/ 20 h 20"/>
                <a:gd name="T6" fmla="*/ 1 w 5"/>
                <a:gd name="T7" fmla="*/ 20 h 20"/>
                <a:gd name="T8" fmla="*/ 5 w 5"/>
                <a:gd name="T9" fmla="*/ 7 h 20"/>
                <a:gd name="T10" fmla="*/ 4 w 5"/>
                <a:gd name="T11" fmla="*/ 0 h 20"/>
                <a:gd name="T12" fmla="*/ 3 w 5"/>
                <a:gd name="T13" fmla="*/ 1 h 20"/>
              </a:gdLst>
              <a:ahLst/>
              <a:cxnLst>
                <a:cxn ang="0">
                  <a:pos x="T0" y="T1"/>
                </a:cxn>
                <a:cxn ang="0">
                  <a:pos x="T2" y="T3"/>
                </a:cxn>
                <a:cxn ang="0">
                  <a:pos x="T4" y="T5"/>
                </a:cxn>
                <a:cxn ang="0">
                  <a:pos x="T6" y="T7"/>
                </a:cxn>
                <a:cxn ang="0">
                  <a:pos x="T8" y="T9"/>
                </a:cxn>
                <a:cxn ang="0">
                  <a:pos x="T10" y="T11"/>
                </a:cxn>
                <a:cxn ang="0">
                  <a:pos x="T12" y="T13"/>
                </a:cxn>
              </a:cxnLst>
              <a:rect l="0" t="0" r="r" b="b"/>
              <a:pathLst>
                <a:path w="5" h="20">
                  <a:moveTo>
                    <a:pt x="3" y="1"/>
                  </a:moveTo>
                  <a:cubicBezTo>
                    <a:pt x="4" y="3"/>
                    <a:pt x="4" y="5"/>
                    <a:pt x="4" y="7"/>
                  </a:cubicBezTo>
                  <a:cubicBezTo>
                    <a:pt x="4" y="11"/>
                    <a:pt x="3" y="15"/>
                    <a:pt x="0" y="20"/>
                  </a:cubicBezTo>
                  <a:cubicBezTo>
                    <a:pt x="1" y="20"/>
                    <a:pt x="1" y="20"/>
                    <a:pt x="1" y="20"/>
                  </a:cubicBezTo>
                  <a:cubicBezTo>
                    <a:pt x="4" y="15"/>
                    <a:pt x="5" y="11"/>
                    <a:pt x="5" y="7"/>
                  </a:cubicBezTo>
                  <a:cubicBezTo>
                    <a:pt x="5" y="5"/>
                    <a:pt x="5" y="3"/>
                    <a:pt x="4" y="0"/>
                  </a:cubicBezTo>
                  <a:cubicBezTo>
                    <a:pt x="3" y="1"/>
                    <a:pt x="3" y="1"/>
                    <a:pt x="3"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27">
              <a:extLst>
                <a:ext uri="{FF2B5EF4-FFF2-40B4-BE49-F238E27FC236}">
                  <a16:creationId xmlns:a16="http://schemas.microsoft.com/office/drawing/2014/main" id="{AC7A6ED3-9699-4D69-84FE-5F4033B3AE6D}"/>
                </a:ext>
              </a:extLst>
            </p:cNvPr>
            <p:cNvSpPr>
              <a:spLocks/>
            </p:cNvSpPr>
            <p:nvPr/>
          </p:nvSpPr>
          <p:spPr bwMode="auto">
            <a:xfrm>
              <a:off x="4664076" y="3257550"/>
              <a:ext cx="96838" cy="142875"/>
            </a:xfrm>
            <a:custGeom>
              <a:avLst/>
              <a:gdLst>
                <a:gd name="T0" fmla="*/ 0 w 13"/>
                <a:gd name="T1" fmla="*/ 0 h 19"/>
                <a:gd name="T2" fmla="*/ 12 w 13"/>
                <a:gd name="T3" fmla="*/ 19 h 19"/>
              </a:gdLst>
              <a:ahLst/>
              <a:cxnLst>
                <a:cxn ang="0">
                  <a:pos x="T0" y="T1"/>
                </a:cxn>
                <a:cxn ang="0">
                  <a:pos x="T2" y="T3"/>
                </a:cxn>
              </a:cxnLst>
              <a:rect l="0" t="0" r="r" b="b"/>
              <a:pathLst>
                <a:path w="13" h="19">
                  <a:moveTo>
                    <a:pt x="0" y="0"/>
                  </a:moveTo>
                  <a:cubicBezTo>
                    <a:pt x="0" y="0"/>
                    <a:pt x="13" y="4"/>
                    <a:pt x="12" y="19"/>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a:extLst>
                <a:ext uri="{FF2B5EF4-FFF2-40B4-BE49-F238E27FC236}">
                  <a16:creationId xmlns:a16="http://schemas.microsoft.com/office/drawing/2014/main" id="{0AC20AA5-C97D-48C4-821C-D31ECCD4AD91}"/>
                </a:ext>
              </a:extLst>
            </p:cNvPr>
            <p:cNvSpPr>
              <a:spLocks/>
            </p:cNvSpPr>
            <p:nvPr/>
          </p:nvSpPr>
          <p:spPr bwMode="auto">
            <a:xfrm>
              <a:off x="4664076" y="3257550"/>
              <a:ext cx="96838" cy="142875"/>
            </a:xfrm>
            <a:custGeom>
              <a:avLst/>
              <a:gdLst>
                <a:gd name="T0" fmla="*/ 0 w 13"/>
                <a:gd name="T1" fmla="*/ 1 h 19"/>
                <a:gd name="T2" fmla="*/ 0 w 13"/>
                <a:gd name="T3" fmla="*/ 1 h 19"/>
                <a:gd name="T4" fmla="*/ 6 w 13"/>
                <a:gd name="T5" fmla="*/ 4 h 19"/>
                <a:gd name="T6" fmla="*/ 11 w 13"/>
                <a:gd name="T7" fmla="*/ 17 h 19"/>
                <a:gd name="T8" fmla="*/ 11 w 13"/>
                <a:gd name="T9" fmla="*/ 19 h 19"/>
                <a:gd name="T10" fmla="*/ 12 w 13"/>
                <a:gd name="T11" fmla="*/ 19 h 19"/>
                <a:gd name="T12" fmla="*/ 13 w 13"/>
                <a:gd name="T13" fmla="*/ 17 h 19"/>
                <a:gd name="T14" fmla="*/ 6 w 13"/>
                <a:gd name="T15" fmla="*/ 3 h 19"/>
                <a:gd name="T16" fmla="*/ 0 w 13"/>
                <a:gd name="T17" fmla="*/ 0 h 19"/>
                <a:gd name="T18" fmla="*/ 0 w 13"/>
                <a:gd name="T19"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9">
                  <a:moveTo>
                    <a:pt x="0" y="1"/>
                  </a:moveTo>
                  <a:cubicBezTo>
                    <a:pt x="0" y="1"/>
                    <a:pt x="0" y="1"/>
                    <a:pt x="0" y="1"/>
                  </a:cubicBezTo>
                  <a:cubicBezTo>
                    <a:pt x="0" y="1"/>
                    <a:pt x="3" y="2"/>
                    <a:pt x="6" y="4"/>
                  </a:cubicBezTo>
                  <a:cubicBezTo>
                    <a:pt x="9" y="7"/>
                    <a:pt x="11" y="11"/>
                    <a:pt x="11" y="17"/>
                  </a:cubicBezTo>
                  <a:cubicBezTo>
                    <a:pt x="11" y="18"/>
                    <a:pt x="11" y="18"/>
                    <a:pt x="11" y="19"/>
                  </a:cubicBezTo>
                  <a:cubicBezTo>
                    <a:pt x="12" y="19"/>
                    <a:pt x="12" y="19"/>
                    <a:pt x="12" y="19"/>
                  </a:cubicBezTo>
                  <a:cubicBezTo>
                    <a:pt x="12" y="19"/>
                    <a:pt x="13" y="18"/>
                    <a:pt x="13" y="17"/>
                  </a:cubicBezTo>
                  <a:cubicBezTo>
                    <a:pt x="13" y="10"/>
                    <a:pt x="9" y="6"/>
                    <a:pt x="6" y="3"/>
                  </a:cubicBezTo>
                  <a:cubicBezTo>
                    <a:pt x="3" y="1"/>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a:extLst>
                <a:ext uri="{FF2B5EF4-FFF2-40B4-BE49-F238E27FC236}">
                  <a16:creationId xmlns:a16="http://schemas.microsoft.com/office/drawing/2014/main" id="{49ADB0A0-F3D1-4700-AF6D-420122BC01C2}"/>
                </a:ext>
              </a:extLst>
            </p:cNvPr>
            <p:cNvSpPr>
              <a:spLocks/>
            </p:cNvSpPr>
            <p:nvPr/>
          </p:nvSpPr>
          <p:spPr bwMode="auto">
            <a:xfrm>
              <a:off x="5237164" y="2132013"/>
              <a:ext cx="285750" cy="273050"/>
            </a:xfrm>
            <a:custGeom>
              <a:avLst/>
              <a:gdLst>
                <a:gd name="T0" fmla="*/ 1 w 38"/>
                <a:gd name="T1" fmla="*/ 36 h 36"/>
                <a:gd name="T2" fmla="*/ 23 w 38"/>
                <a:gd name="T3" fmla="*/ 24 h 36"/>
                <a:gd name="T4" fmla="*/ 38 w 38"/>
                <a:gd name="T5" fmla="*/ 0 h 36"/>
                <a:gd name="T6" fmla="*/ 37 w 38"/>
                <a:gd name="T7" fmla="*/ 0 h 36"/>
                <a:gd name="T8" fmla="*/ 22 w 38"/>
                <a:gd name="T9" fmla="*/ 23 h 36"/>
                <a:gd name="T10" fmla="*/ 0 w 38"/>
                <a:gd name="T11" fmla="*/ 35 h 36"/>
                <a:gd name="T12" fmla="*/ 1 w 38"/>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38" h="36">
                  <a:moveTo>
                    <a:pt x="1" y="36"/>
                  </a:moveTo>
                  <a:cubicBezTo>
                    <a:pt x="9" y="33"/>
                    <a:pt x="17" y="30"/>
                    <a:pt x="23" y="24"/>
                  </a:cubicBezTo>
                  <a:cubicBezTo>
                    <a:pt x="29" y="19"/>
                    <a:pt x="34" y="11"/>
                    <a:pt x="38" y="0"/>
                  </a:cubicBezTo>
                  <a:cubicBezTo>
                    <a:pt x="37" y="0"/>
                    <a:pt x="37" y="0"/>
                    <a:pt x="37" y="0"/>
                  </a:cubicBezTo>
                  <a:cubicBezTo>
                    <a:pt x="33" y="11"/>
                    <a:pt x="28" y="18"/>
                    <a:pt x="22" y="23"/>
                  </a:cubicBezTo>
                  <a:cubicBezTo>
                    <a:pt x="16" y="29"/>
                    <a:pt x="9" y="32"/>
                    <a:pt x="0" y="35"/>
                  </a:cubicBezTo>
                  <a:cubicBezTo>
                    <a:pt x="1" y="36"/>
                    <a:pt x="1" y="36"/>
                    <a:pt x="1" y="3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30">
              <a:extLst>
                <a:ext uri="{FF2B5EF4-FFF2-40B4-BE49-F238E27FC236}">
                  <a16:creationId xmlns:a16="http://schemas.microsoft.com/office/drawing/2014/main" id="{9FF2F078-677C-4499-999D-4B606CEC1CDD}"/>
                </a:ext>
              </a:extLst>
            </p:cNvPr>
            <p:cNvSpPr>
              <a:spLocks/>
            </p:cNvSpPr>
            <p:nvPr/>
          </p:nvSpPr>
          <p:spPr bwMode="auto">
            <a:xfrm>
              <a:off x="3600451" y="1287463"/>
              <a:ext cx="5159375" cy="3049588"/>
            </a:xfrm>
            <a:custGeom>
              <a:avLst/>
              <a:gdLst>
                <a:gd name="T0" fmla="*/ 665 w 684"/>
                <a:gd name="T1" fmla="*/ 230 h 404"/>
                <a:gd name="T2" fmla="*/ 652 w 684"/>
                <a:gd name="T3" fmla="*/ 149 h 404"/>
                <a:gd name="T4" fmla="*/ 581 w 684"/>
                <a:gd name="T5" fmla="*/ 92 h 404"/>
                <a:gd name="T6" fmla="*/ 500 w 684"/>
                <a:gd name="T7" fmla="*/ 40 h 404"/>
                <a:gd name="T8" fmla="*/ 417 w 684"/>
                <a:gd name="T9" fmla="*/ 5 h 404"/>
                <a:gd name="T10" fmla="*/ 357 w 684"/>
                <a:gd name="T11" fmla="*/ 5 h 404"/>
                <a:gd name="T12" fmla="*/ 301 w 684"/>
                <a:gd name="T13" fmla="*/ 0 h 404"/>
                <a:gd name="T14" fmla="*/ 255 w 684"/>
                <a:gd name="T15" fmla="*/ 1 h 404"/>
                <a:gd name="T16" fmla="*/ 176 w 684"/>
                <a:gd name="T17" fmla="*/ 25 h 404"/>
                <a:gd name="T18" fmla="*/ 82 w 684"/>
                <a:gd name="T19" fmla="*/ 91 h 404"/>
                <a:gd name="T20" fmla="*/ 7 w 684"/>
                <a:gd name="T21" fmla="*/ 213 h 404"/>
                <a:gd name="T22" fmla="*/ 102 w 684"/>
                <a:gd name="T23" fmla="*/ 401 h 404"/>
                <a:gd name="T24" fmla="*/ 181 w 684"/>
                <a:gd name="T25" fmla="*/ 397 h 404"/>
                <a:gd name="T26" fmla="*/ 254 w 684"/>
                <a:gd name="T27" fmla="*/ 324 h 404"/>
                <a:gd name="T28" fmla="*/ 177 w 684"/>
                <a:gd name="T29" fmla="*/ 311 h 404"/>
                <a:gd name="T30" fmla="*/ 120 w 684"/>
                <a:gd name="T31" fmla="*/ 228 h 404"/>
                <a:gd name="T32" fmla="*/ 120 w 684"/>
                <a:gd name="T33" fmla="*/ 226 h 404"/>
                <a:gd name="T34" fmla="*/ 122 w 684"/>
                <a:gd name="T35" fmla="*/ 223 h 404"/>
                <a:gd name="T36" fmla="*/ 122 w 684"/>
                <a:gd name="T37" fmla="*/ 221 h 404"/>
                <a:gd name="T38" fmla="*/ 122 w 684"/>
                <a:gd name="T39" fmla="*/ 219 h 404"/>
                <a:gd name="T40" fmla="*/ 123 w 684"/>
                <a:gd name="T41" fmla="*/ 216 h 404"/>
                <a:gd name="T42" fmla="*/ 123 w 684"/>
                <a:gd name="T43" fmla="*/ 214 h 404"/>
                <a:gd name="T44" fmla="*/ 123 w 684"/>
                <a:gd name="T45" fmla="*/ 211 h 404"/>
                <a:gd name="T46" fmla="*/ 123 w 684"/>
                <a:gd name="T47" fmla="*/ 208 h 404"/>
                <a:gd name="T48" fmla="*/ 123 w 684"/>
                <a:gd name="T49" fmla="*/ 205 h 404"/>
                <a:gd name="T50" fmla="*/ 168 w 684"/>
                <a:gd name="T51" fmla="*/ 149 h 404"/>
                <a:gd name="T52" fmla="*/ 170 w 684"/>
                <a:gd name="T53" fmla="*/ 148 h 404"/>
                <a:gd name="T54" fmla="*/ 171 w 684"/>
                <a:gd name="T55" fmla="*/ 147 h 404"/>
                <a:gd name="T56" fmla="*/ 173 w 684"/>
                <a:gd name="T57" fmla="*/ 146 h 404"/>
                <a:gd name="T58" fmla="*/ 176 w 684"/>
                <a:gd name="T59" fmla="*/ 145 h 404"/>
                <a:gd name="T60" fmla="*/ 192 w 684"/>
                <a:gd name="T61" fmla="*/ 138 h 404"/>
                <a:gd name="T62" fmla="*/ 198 w 684"/>
                <a:gd name="T63" fmla="*/ 134 h 404"/>
                <a:gd name="T64" fmla="*/ 206 w 684"/>
                <a:gd name="T65" fmla="*/ 126 h 404"/>
                <a:gd name="T66" fmla="*/ 243 w 684"/>
                <a:gd name="T67" fmla="*/ 115 h 404"/>
                <a:gd name="T68" fmla="*/ 385 w 684"/>
                <a:gd name="T69" fmla="*/ 122 h 404"/>
                <a:gd name="T70" fmla="*/ 483 w 684"/>
                <a:gd name="T71" fmla="*/ 208 h 404"/>
                <a:gd name="T72" fmla="*/ 530 w 684"/>
                <a:gd name="T73" fmla="*/ 359 h 404"/>
                <a:gd name="T74" fmla="*/ 595 w 684"/>
                <a:gd name="T75" fmla="*/ 333 h 404"/>
                <a:gd name="T76" fmla="*/ 671 w 684"/>
                <a:gd name="T77" fmla="*/ 28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 h="404">
                  <a:moveTo>
                    <a:pt x="675" y="253"/>
                  </a:moveTo>
                  <a:cubicBezTo>
                    <a:pt x="676" y="245"/>
                    <a:pt x="675" y="237"/>
                    <a:pt x="665" y="230"/>
                  </a:cubicBezTo>
                  <a:cubicBezTo>
                    <a:pt x="678" y="214"/>
                    <a:pt x="667" y="192"/>
                    <a:pt x="655" y="184"/>
                  </a:cubicBezTo>
                  <a:cubicBezTo>
                    <a:pt x="667" y="172"/>
                    <a:pt x="664" y="157"/>
                    <a:pt x="652" y="149"/>
                  </a:cubicBezTo>
                  <a:cubicBezTo>
                    <a:pt x="640" y="141"/>
                    <a:pt x="640" y="132"/>
                    <a:pt x="624" y="133"/>
                  </a:cubicBezTo>
                  <a:cubicBezTo>
                    <a:pt x="622" y="104"/>
                    <a:pt x="599" y="91"/>
                    <a:pt x="581" y="92"/>
                  </a:cubicBezTo>
                  <a:cubicBezTo>
                    <a:pt x="574" y="69"/>
                    <a:pt x="551" y="69"/>
                    <a:pt x="539" y="55"/>
                  </a:cubicBezTo>
                  <a:cubicBezTo>
                    <a:pt x="526" y="40"/>
                    <a:pt x="506" y="44"/>
                    <a:pt x="500" y="40"/>
                  </a:cubicBezTo>
                  <a:cubicBezTo>
                    <a:pt x="495" y="36"/>
                    <a:pt x="482" y="24"/>
                    <a:pt x="464" y="24"/>
                  </a:cubicBezTo>
                  <a:cubicBezTo>
                    <a:pt x="452" y="10"/>
                    <a:pt x="434" y="5"/>
                    <a:pt x="417" y="5"/>
                  </a:cubicBezTo>
                  <a:cubicBezTo>
                    <a:pt x="401" y="5"/>
                    <a:pt x="389" y="13"/>
                    <a:pt x="389" y="13"/>
                  </a:cubicBezTo>
                  <a:cubicBezTo>
                    <a:pt x="389" y="13"/>
                    <a:pt x="375" y="5"/>
                    <a:pt x="357" y="5"/>
                  </a:cubicBezTo>
                  <a:cubicBezTo>
                    <a:pt x="339" y="5"/>
                    <a:pt x="331" y="8"/>
                    <a:pt x="331" y="8"/>
                  </a:cubicBezTo>
                  <a:cubicBezTo>
                    <a:pt x="331" y="8"/>
                    <a:pt x="319" y="0"/>
                    <a:pt x="301" y="0"/>
                  </a:cubicBezTo>
                  <a:cubicBezTo>
                    <a:pt x="283" y="0"/>
                    <a:pt x="277" y="5"/>
                    <a:pt x="277" y="5"/>
                  </a:cubicBezTo>
                  <a:cubicBezTo>
                    <a:pt x="277" y="5"/>
                    <a:pt x="270" y="1"/>
                    <a:pt x="255" y="1"/>
                  </a:cubicBezTo>
                  <a:cubicBezTo>
                    <a:pt x="241" y="1"/>
                    <a:pt x="234" y="7"/>
                    <a:pt x="234" y="7"/>
                  </a:cubicBezTo>
                  <a:cubicBezTo>
                    <a:pt x="234" y="7"/>
                    <a:pt x="202" y="5"/>
                    <a:pt x="176" y="25"/>
                  </a:cubicBezTo>
                  <a:cubicBezTo>
                    <a:pt x="151" y="46"/>
                    <a:pt x="141" y="47"/>
                    <a:pt x="123" y="51"/>
                  </a:cubicBezTo>
                  <a:cubicBezTo>
                    <a:pt x="105" y="56"/>
                    <a:pt x="95" y="85"/>
                    <a:pt x="82" y="91"/>
                  </a:cubicBezTo>
                  <a:cubicBezTo>
                    <a:pt x="70" y="96"/>
                    <a:pt x="42" y="114"/>
                    <a:pt x="37" y="154"/>
                  </a:cubicBezTo>
                  <a:cubicBezTo>
                    <a:pt x="21" y="159"/>
                    <a:pt x="0" y="178"/>
                    <a:pt x="7" y="213"/>
                  </a:cubicBezTo>
                  <a:cubicBezTo>
                    <a:pt x="12" y="237"/>
                    <a:pt x="0" y="258"/>
                    <a:pt x="0" y="276"/>
                  </a:cubicBezTo>
                  <a:cubicBezTo>
                    <a:pt x="0" y="333"/>
                    <a:pt x="57" y="397"/>
                    <a:pt x="102" y="401"/>
                  </a:cubicBezTo>
                  <a:cubicBezTo>
                    <a:pt x="131" y="404"/>
                    <a:pt x="147" y="391"/>
                    <a:pt x="153" y="391"/>
                  </a:cubicBezTo>
                  <a:cubicBezTo>
                    <a:pt x="159" y="391"/>
                    <a:pt x="163" y="397"/>
                    <a:pt x="181" y="397"/>
                  </a:cubicBezTo>
                  <a:cubicBezTo>
                    <a:pt x="185" y="397"/>
                    <a:pt x="190" y="396"/>
                    <a:pt x="194" y="395"/>
                  </a:cubicBezTo>
                  <a:cubicBezTo>
                    <a:pt x="207" y="391"/>
                    <a:pt x="254" y="354"/>
                    <a:pt x="254" y="324"/>
                  </a:cubicBezTo>
                  <a:cubicBezTo>
                    <a:pt x="254" y="311"/>
                    <a:pt x="249" y="296"/>
                    <a:pt x="232" y="296"/>
                  </a:cubicBezTo>
                  <a:cubicBezTo>
                    <a:pt x="216" y="296"/>
                    <a:pt x="210" y="311"/>
                    <a:pt x="177" y="311"/>
                  </a:cubicBezTo>
                  <a:cubicBezTo>
                    <a:pt x="152" y="311"/>
                    <a:pt x="107" y="293"/>
                    <a:pt x="107" y="245"/>
                  </a:cubicBezTo>
                  <a:cubicBezTo>
                    <a:pt x="112" y="241"/>
                    <a:pt x="117" y="235"/>
                    <a:pt x="120" y="228"/>
                  </a:cubicBezTo>
                  <a:cubicBezTo>
                    <a:pt x="120" y="228"/>
                    <a:pt x="120" y="228"/>
                    <a:pt x="120" y="228"/>
                  </a:cubicBezTo>
                  <a:cubicBezTo>
                    <a:pt x="120" y="227"/>
                    <a:pt x="120" y="227"/>
                    <a:pt x="120" y="226"/>
                  </a:cubicBezTo>
                  <a:cubicBezTo>
                    <a:pt x="121" y="226"/>
                    <a:pt x="121" y="226"/>
                    <a:pt x="121" y="226"/>
                  </a:cubicBezTo>
                  <a:cubicBezTo>
                    <a:pt x="121" y="225"/>
                    <a:pt x="121" y="224"/>
                    <a:pt x="122" y="223"/>
                  </a:cubicBezTo>
                  <a:cubicBezTo>
                    <a:pt x="122" y="223"/>
                    <a:pt x="122" y="223"/>
                    <a:pt x="122" y="223"/>
                  </a:cubicBezTo>
                  <a:cubicBezTo>
                    <a:pt x="122" y="222"/>
                    <a:pt x="122" y="222"/>
                    <a:pt x="122" y="221"/>
                  </a:cubicBezTo>
                  <a:cubicBezTo>
                    <a:pt x="122" y="221"/>
                    <a:pt x="122" y="221"/>
                    <a:pt x="122" y="220"/>
                  </a:cubicBezTo>
                  <a:cubicBezTo>
                    <a:pt x="122" y="220"/>
                    <a:pt x="122" y="220"/>
                    <a:pt x="122" y="219"/>
                  </a:cubicBezTo>
                  <a:cubicBezTo>
                    <a:pt x="123" y="219"/>
                    <a:pt x="123" y="218"/>
                    <a:pt x="123" y="217"/>
                  </a:cubicBezTo>
                  <a:cubicBezTo>
                    <a:pt x="123" y="217"/>
                    <a:pt x="123" y="217"/>
                    <a:pt x="123" y="216"/>
                  </a:cubicBezTo>
                  <a:cubicBezTo>
                    <a:pt x="123" y="216"/>
                    <a:pt x="123" y="215"/>
                    <a:pt x="123" y="215"/>
                  </a:cubicBezTo>
                  <a:cubicBezTo>
                    <a:pt x="123" y="214"/>
                    <a:pt x="123" y="214"/>
                    <a:pt x="123" y="214"/>
                  </a:cubicBezTo>
                  <a:cubicBezTo>
                    <a:pt x="123" y="213"/>
                    <a:pt x="123" y="212"/>
                    <a:pt x="123" y="212"/>
                  </a:cubicBezTo>
                  <a:cubicBezTo>
                    <a:pt x="123" y="211"/>
                    <a:pt x="123" y="211"/>
                    <a:pt x="123" y="211"/>
                  </a:cubicBezTo>
                  <a:cubicBezTo>
                    <a:pt x="123" y="210"/>
                    <a:pt x="123" y="209"/>
                    <a:pt x="123" y="208"/>
                  </a:cubicBezTo>
                  <a:cubicBezTo>
                    <a:pt x="123" y="208"/>
                    <a:pt x="123" y="208"/>
                    <a:pt x="123" y="208"/>
                  </a:cubicBezTo>
                  <a:cubicBezTo>
                    <a:pt x="123" y="207"/>
                    <a:pt x="123" y="206"/>
                    <a:pt x="123" y="205"/>
                  </a:cubicBezTo>
                  <a:cubicBezTo>
                    <a:pt x="123" y="205"/>
                    <a:pt x="123" y="205"/>
                    <a:pt x="123" y="205"/>
                  </a:cubicBezTo>
                  <a:cubicBezTo>
                    <a:pt x="123" y="204"/>
                    <a:pt x="123" y="203"/>
                    <a:pt x="122" y="202"/>
                  </a:cubicBezTo>
                  <a:cubicBezTo>
                    <a:pt x="147" y="191"/>
                    <a:pt x="155" y="157"/>
                    <a:pt x="168" y="149"/>
                  </a:cubicBezTo>
                  <a:cubicBezTo>
                    <a:pt x="168" y="149"/>
                    <a:pt x="169" y="149"/>
                    <a:pt x="169" y="148"/>
                  </a:cubicBezTo>
                  <a:cubicBezTo>
                    <a:pt x="169" y="148"/>
                    <a:pt x="169" y="148"/>
                    <a:pt x="170" y="148"/>
                  </a:cubicBezTo>
                  <a:cubicBezTo>
                    <a:pt x="170" y="148"/>
                    <a:pt x="170" y="148"/>
                    <a:pt x="171" y="147"/>
                  </a:cubicBezTo>
                  <a:cubicBezTo>
                    <a:pt x="171" y="147"/>
                    <a:pt x="171" y="147"/>
                    <a:pt x="171" y="147"/>
                  </a:cubicBezTo>
                  <a:cubicBezTo>
                    <a:pt x="172" y="147"/>
                    <a:pt x="172" y="147"/>
                    <a:pt x="173" y="146"/>
                  </a:cubicBezTo>
                  <a:cubicBezTo>
                    <a:pt x="173" y="146"/>
                    <a:pt x="173" y="146"/>
                    <a:pt x="173" y="146"/>
                  </a:cubicBezTo>
                  <a:cubicBezTo>
                    <a:pt x="174" y="146"/>
                    <a:pt x="174" y="146"/>
                    <a:pt x="175" y="146"/>
                  </a:cubicBezTo>
                  <a:cubicBezTo>
                    <a:pt x="175" y="145"/>
                    <a:pt x="175" y="145"/>
                    <a:pt x="176" y="145"/>
                  </a:cubicBezTo>
                  <a:cubicBezTo>
                    <a:pt x="176" y="145"/>
                    <a:pt x="176" y="145"/>
                    <a:pt x="177" y="145"/>
                  </a:cubicBezTo>
                  <a:cubicBezTo>
                    <a:pt x="182" y="142"/>
                    <a:pt x="187" y="140"/>
                    <a:pt x="192" y="138"/>
                  </a:cubicBezTo>
                  <a:cubicBezTo>
                    <a:pt x="192" y="138"/>
                    <a:pt x="192" y="138"/>
                    <a:pt x="192" y="138"/>
                  </a:cubicBezTo>
                  <a:cubicBezTo>
                    <a:pt x="195" y="136"/>
                    <a:pt x="196" y="135"/>
                    <a:pt x="198" y="134"/>
                  </a:cubicBezTo>
                  <a:cubicBezTo>
                    <a:pt x="198" y="134"/>
                    <a:pt x="198" y="134"/>
                    <a:pt x="198" y="134"/>
                  </a:cubicBezTo>
                  <a:cubicBezTo>
                    <a:pt x="202" y="132"/>
                    <a:pt x="204" y="129"/>
                    <a:pt x="206" y="126"/>
                  </a:cubicBezTo>
                  <a:cubicBezTo>
                    <a:pt x="206" y="126"/>
                    <a:pt x="206" y="126"/>
                    <a:pt x="206" y="126"/>
                  </a:cubicBezTo>
                  <a:cubicBezTo>
                    <a:pt x="224" y="131"/>
                    <a:pt x="235" y="125"/>
                    <a:pt x="243" y="115"/>
                  </a:cubicBezTo>
                  <a:cubicBezTo>
                    <a:pt x="269" y="120"/>
                    <a:pt x="281" y="100"/>
                    <a:pt x="310" y="100"/>
                  </a:cubicBezTo>
                  <a:cubicBezTo>
                    <a:pt x="340" y="100"/>
                    <a:pt x="374" y="111"/>
                    <a:pt x="385" y="122"/>
                  </a:cubicBezTo>
                  <a:cubicBezTo>
                    <a:pt x="397" y="121"/>
                    <a:pt x="440" y="131"/>
                    <a:pt x="446" y="164"/>
                  </a:cubicBezTo>
                  <a:cubicBezTo>
                    <a:pt x="472" y="164"/>
                    <a:pt x="483" y="191"/>
                    <a:pt x="483" y="208"/>
                  </a:cubicBezTo>
                  <a:cubicBezTo>
                    <a:pt x="483" y="237"/>
                    <a:pt x="472" y="244"/>
                    <a:pt x="459" y="270"/>
                  </a:cubicBezTo>
                  <a:cubicBezTo>
                    <a:pt x="530" y="359"/>
                    <a:pt x="530" y="359"/>
                    <a:pt x="530" y="359"/>
                  </a:cubicBezTo>
                  <a:cubicBezTo>
                    <a:pt x="539" y="354"/>
                    <a:pt x="551" y="343"/>
                    <a:pt x="562" y="343"/>
                  </a:cubicBezTo>
                  <a:cubicBezTo>
                    <a:pt x="577" y="343"/>
                    <a:pt x="584" y="333"/>
                    <a:pt x="595" y="333"/>
                  </a:cubicBezTo>
                  <a:cubicBezTo>
                    <a:pt x="606" y="333"/>
                    <a:pt x="619" y="311"/>
                    <a:pt x="634" y="311"/>
                  </a:cubicBezTo>
                  <a:cubicBezTo>
                    <a:pt x="649" y="311"/>
                    <a:pt x="673" y="308"/>
                    <a:pt x="671" y="280"/>
                  </a:cubicBezTo>
                  <a:cubicBezTo>
                    <a:pt x="684" y="263"/>
                    <a:pt x="675" y="261"/>
                    <a:pt x="675" y="253"/>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31">
              <a:extLst>
                <a:ext uri="{FF2B5EF4-FFF2-40B4-BE49-F238E27FC236}">
                  <a16:creationId xmlns:a16="http://schemas.microsoft.com/office/drawing/2014/main" id="{D585DDA0-0577-4F13-B6DE-1F0CC25BEE0F}"/>
                </a:ext>
              </a:extLst>
            </p:cNvPr>
            <p:cNvSpPr>
              <a:spLocks/>
            </p:cNvSpPr>
            <p:nvPr/>
          </p:nvSpPr>
          <p:spPr bwMode="auto">
            <a:xfrm>
              <a:off x="3592514" y="1279525"/>
              <a:ext cx="5129213" cy="3043238"/>
            </a:xfrm>
            <a:custGeom>
              <a:avLst/>
              <a:gdLst>
                <a:gd name="T0" fmla="*/ 666 w 680"/>
                <a:gd name="T1" fmla="*/ 232 h 403"/>
                <a:gd name="T2" fmla="*/ 642 w 680"/>
                <a:gd name="T3" fmla="*/ 138 h 403"/>
                <a:gd name="T4" fmla="*/ 585 w 680"/>
                <a:gd name="T5" fmla="*/ 92 h 403"/>
                <a:gd name="T6" fmla="*/ 508 w 680"/>
                <a:gd name="T7" fmla="*/ 42 h 403"/>
                <a:gd name="T8" fmla="*/ 418 w 680"/>
                <a:gd name="T9" fmla="*/ 6 h 403"/>
                <a:gd name="T10" fmla="*/ 333 w 680"/>
                <a:gd name="T11" fmla="*/ 8 h 403"/>
                <a:gd name="T12" fmla="*/ 235 w 680"/>
                <a:gd name="T13" fmla="*/ 8 h 403"/>
                <a:gd name="T14" fmla="*/ 92 w 680"/>
                <a:gd name="T15" fmla="*/ 83 h 403"/>
                <a:gd name="T16" fmla="*/ 6 w 680"/>
                <a:gd name="T17" fmla="*/ 200 h 403"/>
                <a:gd name="T18" fmla="*/ 110 w 680"/>
                <a:gd name="T19" fmla="*/ 403 h 403"/>
                <a:gd name="T20" fmla="*/ 195 w 680"/>
                <a:gd name="T21" fmla="*/ 396 h 403"/>
                <a:gd name="T22" fmla="*/ 222 w 680"/>
                <a:gd name="T23" fmla="*/ 299 h 403"/>
                <a:gd name="T24" fmla="*/ 121 w 680"/>
                <a:gd name="T25" fmla="*/ 229 h 403"/>
                <a:gd name="T26" fmla="*/ 123 w 680"/>
                <a:gd name="T27" fmla="*/ 224 h 403"/>
                <a:gd name="T28" fmla="*/ 125 w 680"/>
                <a:gd name="T29" fmla="*/ 216 h 403"/>
                <a:gd name="T30" fmla="*/ 124 w 680"/>
                <a:gd name="T31" fmla="*/ 206 h 403"/>
                <a:gd name="T32" fmla="*/ 170 w 680"/>
                <a:gd name="T33" fmla="*/ 150 h 403"/>
                <a:gd name="T34" fmla="*/ 176 w 680"/>
                <a:gd name="T35" fmla="*/ 147 h 403"/>
                <a:gd name="T36" fmla="*/ 194 w 680"/>
                <a:gd name="T37" fmla="*/ 139 h 403"/>
                <a:gd name="T38" fmla="*/ 207 w 680"/>
                <a:gd name="T39" fmla="*/ 127 h 403"/>
                <a:gd name="T40" fmla="*/ 245 w 680"/>
                <a:gd name="T41" fmla="*/ 117 h 403"/>
                <a:gd name="T42" fmla="*/ 385 w 680"/>
                <a:gd name="T43" fmla="*/ 123 h 403"/>
                <a:gd name="T44" fmla="*/ 446 w 680"/>
                <a:gd name="T45" fmla="*/ 165 h 403"/>
                <a:gd name="T46" fmla="*/ 531 w 680"/>
                <a:gd name="T47" fmla="*/ 361 h 403"/>
                <a:gd name="T48" fmla="*/ 620 w 680"/>
                <a:gd name="T49" fmla="*/ 320 h 403"/>
                <a:gd name="T50" fmla="*/ 673 w 680"/>
                <a:gd name="T51" fmla="*/ 282 h 403"/>
                <a:gd name="T52" fmla="*/ 676 w 680"/>
                <a:gd name="T53" fmla="*/ 255 h 403"/>
                <a:gd name="T54" fmla="*/ 668 w 680"/>
                <a:gd name="T55" fmla="*/ 299 h 403"/>
                <a:gd name="T56" fmla="*/ 581 w 680"/>
                <a:gd name="T57" fmla="*/ 338 h 403"/>
                <a:gd name="T58" fmla="*/ 460 w 680"/>
                <a:gd name="T59" fmla="*/ 271 h 403"/>
                <a:gd name="T60" fmla="*/ 447 w 680"/>
                <a:gd name="T61" fmla="*/ 165 h 403"/>
                <a:gd name="T62" fmla="*/ 356 w 680"/>
                <a:gd name="T63" fmla="*/ 107 h 403"/>
                <a:gd name="T64" fmla="*/ 219 w 680"/>
                <a:gd name="T65" fmla="*/ 128 h 403"/>
                <a:gd name="T66" fmla="*/ 199 w 680"/>
                <a:gd name="T67" fmla="*/ 135 h 403"/>
                <a:gd name="T68" fmla="*/ 177 w 680"/>
                <a:gd name="T69" fmla="*/ 145 h 403"/>
                <a:gd name="T70" fmla="*/ 174 w 680"/>
                <a:gd name="T71" fmla="*/ 147 h 403"/>
                <a:gd name="T72" fmla="*/ 159 w 680"/>
                <a:gd name="T73" fmla="*/ 160 h 403"/>
                <a:gd name="T74" fmla="*/ 123 w 680"/>
                <a:gd name="T75" fmla="*/ 209 h 403"/>
                <a:gd name="T76" fmla="*/ 123 w 680"/>
                <a:gd name="T77" fmla="*/ 218 h 403"/>
                <a:gd name="T78" fmla="*/ 121 w 680"/>
                <a:gd name="T79" fmla="*/ 227 h 403"/>
                <a:gd name="T80" fmla="*/ 108 w 680"/>
                <a:gd name="T81" fmla="*/ 245 h 403"/>
                <a:gd name="T82" fmla="*/ 233 w 680"/>
                <a:gd name="T83" fmla="*/ 298 h 403"/>
                <a:gd name="T84" fmla="*/ 195 w 680"/>
                <a:gd name="T85" fmla="*/ 395 h 403"/>
                <a:gd name="T86" fmla="*/ 103 w 680"/>
                <a:gd name="T87" fmla="*/ 401 h 403"/>
                <a:gd name="T88" fmla="*/ 18 w 680"/>
                <a:gd name="T89" fmla="*/ 170 h 403"/>
                <a:gd name="T90" fmla="*/ 107 w 680"/>
                <a:gd name="T91" fmla="*/ 66 h 403"/>
                <a:gd name="T92" fmla="*/ 235 w 680"/>
                <a:gd name="T93" fmla="*/ 9 h 403"/>
                <a:gd name="T94" fmla="*/ 278 w 680"/>
                <a:gd name="T95" fmla="*/ 7 h 403"/>
                <a:gd name="T96" fmla="*/ 278 w 680"/>
                <a:gd name="T97" fmla="*/ 6 h 403"/>
                <a:gd name="T98" fmla="*/ 332 w 680"/>
                <a:gd name="T99" fmla="*/ 9 h 403"/>
                <a:gd name="T100" fmla="*/ 387 w 680"/>
                <a:gd name="T101" fmla="*/ 14 h 403"/>
                <a:gd name="T102" fmla="*/ 418 w 680"/>
                <a:gd name="T103" fmla="*/ 7 h 403"/>
                <a:gd name="T104" fmla="*/ 508 w 680"/>
                <a:gd name="T105" fmla="*/ 43 h 403"/>
                <a:gd name="T106" fmla="*/ 585 w 680"/>
                <a:gd name="T107" fmla="*/ 94 h 403"/>
                <a:gd name="T108" fmla="*/ 643 w 680"/>
                <a:gd name="T109" fmla="*/ 142 h 403"/>
                <a:gd name="T110" fmla="*/ 665 w 680"/>
                <a:gd name="T111" fmla="*/ 231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0" h="403">
                  <a:moveTo>
                    <a:pt x="676" y="254"/>
                  </a:moveTo>
                  <a:cubicBezTo>
                    <a:pt x="677" y="254"/>
                    <a:pt x="677" y="254"/>
                    <a:pt x="677" y="254"/>
                  </a:cubicBezTo>
                  <a:cubicBezTo>
                    <a:pt x="677" y="253"/>
                    <a:pt x="677" y="251"/>
                    <a:pt x="677" y="250"/>
                  </a:cubicBezTo>
                  <a:cubicBezTo>
                    <a:pt x="677" y="247"/>
                    <a:pt x="677" y="243"/>
                    <a:pt x="675" y="240"/>
                  </a:cubicBezTo>
                  <a:cubicBezTo>
                    <a:pt x="674" y="237"/>
                    <a:pt x="671" y="234"/>
                    <a:pt x="666" y="231"/>
                  </a:cubicBezTo>
                  <a:cubicBezTo>
                    <a:pt x="666" y="231"/>
                    <a:pt x="666" y="231"/>
                    <a:pt x="666" y="231"/>
                  </a:cubicBezTo>
                  <a:cubicBezTo>
                    <a:pt x="666" y="232"/>
                    <a:pt x="666" y="232"/>
                    <a:pt x="666" y="232"/>
                  </a:cubicBezTo>
                  <a:cubicBezTo>
                    <a:pt x="671" y="226"/>
                    <a:pt x="672" y="220"/>
                    <a:pt x="672" y="215"/>
                  </a:cubicBezTo>
                  <a:cubicBezTo>
                    <a:pt x="672" y="202"/>
                    <a:pt x="665" y="190"/>
                    <a:pt x="657" y="184"/>
                  </a:cubicBezTo>
                  <a:cubicBezTo>
                    <a:pt x="656" y="185"/>
                    <a:pt x="656" y="185"/>
                    <a:pt x="656" y="185"/>
                  </a:cubicBezTo>
                  <a:cubicBezTo>
                    <a:pt x="657" y="185"/>
                    <a:pt x="657" y="185"/>
                    <a:pt x="657" y="185"/>
                  </a:cubicBezTo>
                  <a:cubicBezTo>
                    <a:pt x="662" y="180"/>
                    <a:pt x="664" y="174"/>
                    <a:pt x="664" y="168"/>
                  </a:cubicBezTo>
                  <a:cubicBezTo>
                    <a:pt x="664" y="161"/>
                    <a:pt x="660" y="154"/>
                    <a:pt x="653" y="149"/>
                  </a:cubicBezTo>
                  <a:cubicBezTo>
                    <a:pt x="648" y="146"/>
                    <a:pt x="645" y="142"/>
                    <a:pt x="642" y="138"/>
                  </a:cubicBezTo>
                  <a:cubicBezTo>
                    <a:pt x="640" y="137"/>
                    <a:pt x="638" y="135"/>
                    <a:pt x="636" y="134"/>
                  </a:cubicBezTo>
                  <a:cubicBezTo>
                    <a:pt x="633" y="133"/>
                    <a:pt x="630" y="133"/>
                    <a:pt x="627" y="133"/>
                  </a:cubicBezTo>
                  <a:cubicBezTo>
                    <a:pt x="626" y="133"/>
                    <a:pt x="626" y="133"/>
                    <a:pt x="625" y="133"/>
                  </a:cubicBezTo>
                  <a:cubicBezTo>
                    <a:pt x="625" y="134"/>
                    <a:pt x="625" y="134"/>
                    <a:pt x="625" y="134"/>
                  </a:cubicBezTo>
                  <a:cubicBezTo>
                    <a:pt x="626" y="133"/>
                    <a:pt x="626" y="133"/>
                    <a:pt x="626" y="133"/>
                  </a:cubicBezTo>
                  <a:cubicBezTo>
                    <a:pt x="625" y="120"/>
                    <a:pt x="619" y="109"/>
                    <a:pt x="611" y="103"/>
                  </a:cubicBezTo>
                  <a:cubicBezTo>
                    <a:pt x="603" y="96"/>
                    <a:pt x="594" y="92"/>
                    <a:pt x="585" y="92"/>
                  </a:cubicBezTo>
                  <a:cubicBezTo>
                    <a:pt x="584" y="92"/>
                    <a:pt x="583" y="92"/>
                    <a:pt x="582" y="93"/>
                  </a:cubicBezTo>
                  <a:cubicBezTo>
                    <a:pt x="582" y="93"/>
                    <a:pt x="582" y="93"/>
                    <a:pt x="582" y="93"/>
                  </a:cubicBezTo>
                  <a:cubicBezTo>
                    <a:pt x="583" y="93"/>
                    <a:pt x="583" y="93"/>
                    <a:pt x="583" y="93"/>
                  </a:cubicBezTo>
                  <a:cubicBezTo>
                    <a:pt x="579" y="81"/>
                    <a:pt x="572" y="75"/>
                    <a:pt x="563" y="71"/>
                  </a:cubicBezTo>
                  <a:cubicBezTo>
                    <a:pt x="555" y="66"/>
                    <a:pt x="546" y="62"/>
                    <a:pt x="540" y="55"/>
                  </a:cubicBezTo>
                  <a:cubicBezTo>
                    <a:pt x="534" y="48"/>
                    <a:pt x="525" y="45"/>
                    <a:pt x="518" y="43"/>
                  </a:cubicBezTo>
                  <a:cubicBezTo>
                    <a:pt x="514" y="43"/>
                    <a:pt x="511" y="42"/>
                    <a:pt x="508" y="42"/>
                  </a:cubicBezTo>
                  <a:cubicBezTo>
                    <a:pt x="505" y="42"/>
                    <a:pt x="503" y="41"/>
                    <a:pt x="502" y="40"/>
                  </a:cubicBezTo>
                  <a:cubicBezTo>
                    <a:pt x="499" y="38"/>
                    <a:pt x="495" y="34"/>
                    <a:pt x="489" y="31"/>
                  </a:cubicBezTo>
                  <a:cubicBezTo>
                    <a:pt x="483" y="28"/>
                    <a:pt x="476" y="25"/>
                    <a:pt x="467" y="25"/>
                  </a:cubicBezTo>
                  <a:cubicBezTo>
                    <a:pt x="466" y="25"/>
                    <a:pt x="466" y="25"/>
                    <a:pt x="465" y="25"/>
                  </a:cubicBezTo>
                  <a:cubicBezTo>
                    <a:pt x="465" y="25"/>
                    <a:pt x="465" y="25"/>
                    <a:pt x="465" y="25"/>
                  </a:cubicBezTo>
                  <a:cubicBezTo>
                    <a:pt x="466" y="25"/>
                    <a:pt x="466" y="25"/>
                    <a:pt x="466" y="25"/>
                  </a:cubicBezTo>
                  <a:cubicBezTo>
                    <a:pt x="453" y="10"/>
                    <a:pt x="435" y="6"/>
                    <a:pt x="418" y="6"/>
                  </a:cubicBezTo>
                  <a:cubicBezTo>
                    <a:pt x="402" y="6"/>
                    <a:pt x="390" y="14"/>
                    <a:pt x="390" y="14"/>
                  </a:cubicBezTo>
                  <a:cubicBezTo>
                    <a:pt x="390" y="14"/>
                    <a:pt x="390" y="14"/>
                    <a:pt x="390" y="14"/>
                  </a:cubicBezTo>
                  <a:cubicBezTo>
                    <a:pt x="391" y="14"/>
                    <a:pt x="391" y="14"/>
                    <a:pt x="391" y="14"/>
                  </a:cubicBezTo>
                  <a:cubicBezTo>
                    <a:pt x="390" y="14"/>
                    <a:pt x="376" y="6"/>
                    <a:pt x="358" y="6"/>
                  </a:cubicBezTo>
                  <a:cubicBezTo>
                    <a:pt x="340" y="6"/>
                    <a:pt x="332" y="8"/>
                    <a:pt x="332" y="8"/>
                  </a:cubicBezTo>
                  <a:cubicBezTo>
                    <a:pt x="332" y="9"/>
                    <a:pt x="332" y="9"/>
                    <a:pt x="332" y="9"/>
                  </a:cubicBezTo>
                  <a:cubicBezTo>
                    <a:pt x="333" y="8"/>
                    <a:pt x="333" y="8"/>
                    <a:pt x="333" y="8"/>
                  </a:cubicBezTo>
                  <a:cubicBezTo>
                    <a:pt x="333" y="8"/>
                    <a:pt x="320" y="0"/>
                    <a:pt x="302" y="0"/>
                  </a:cubicBezTo>
                  <a:cubicBezTo>
                    <a:pt x="284" y="0"/>
                    <a:pt x="278" y="5"/>
                    <a:pt x="278" y="5"/>
                  </a:cubicBezTo>
                  <a:cubicBezTo>
                    <a:pt x="278" y="6"/>
                    <a:pt x="278" y="6"/>
                    <a:pt x="278" y="6"/>
                  </a:cubicBezTo>
                  <a:cubicBezTo>
                    <a:pt x="278" y="5"/>
                    <a:pt x="278" y="5"/>
                    <a:pt x="278" y="5"/>
                  </a:cubicBezTo>
                  <a:cubicBezTo>
                    <a:pt x="278" y="5"/>
                    <a:pt x="271" y="2"/>
                    <a:pt x="256" y="2"/>
                  </a:cubicBezTo>
                  <a:cubicBezTo>
                    <a:pt x="241" y="2"/>
                    <a:pt x="235" y="8"/>
                    <a:pt x="235" y="8"/>
                  </a:cubicBezTo>
                  <a:cubicBezTo>
                    <a:pt x="235" y="8"/>
                    <a:pt x="235" y="8"/>
                    <a:pt x="235" y="8"/>
                  </a:cubicBezTo>
                  <a:cubicBezTo>
                    <a:pt x="235" y="8"/>
                    <a:pt x="235" y="8"/>
                    <a:pt x="235" y="8"/>
                  </a:cubicBezTo>
                  <a:cubicBezTo>
                    <a:pt x="235" y="8"/>
                    <a:pt x="234" y="8"/>
                    <a:pt x="232" y="8"/>
                  </a:cubicBezTo>
                  <a:cubicBezTo>
                    <a:pt x="224" y="8"/>
                    <a:pt x="198" y="9"/>
                    <a:pt x="177" y="26"/>
                  </a:cubicBezTo>
                  <a:cubicBezTo>
                    <a:pt x="164" y="36"/>
                    <a:pt x="155" y="41"/>
                    <a:pt x="147" y="45"/>
                  </a:cubicBezTo>
                  <a:cubicBezTo>
                    <a:pt x="140" y="48"/>
                    <a:pt x="133" y="49"/>
                    <a:pt x="124" y="52"/>
                  </a:cubicBezTo>
                  <a:cubicBezTo>
                    <a:pt x="115" y="54"/>
                    <a:pt x="108" y="63"/>
                    <a:pt x="101" y="71"/>
                  </a:cubicBezTo>
                  <a:cubicBezTo>
                    <a:pt x="98" y="76"/>
                    <a:pt x="95" y="80"/>
                    <a:pt x="92" y="83"/>
                  </a:cubicBezTo>
                  <a:cubicBezTo>
                    <a:pt x="89" y="87"/>
                    <a:pt x="86" y="90"/>
                    <a:pt x="83" y="91"/>
                  </a:cubicBezTo>
                  <a:cubicBezTo>
                    <a:pt x="77" y="94"/>
                    <a:pt x="67" y="100"/>
                    <a:pt x="57" y="110"/>
                  </a:cubicBezTo>
                  <a:cubicBezTo>
                    <a:pt x="48" y="120"/>
                    <a:pt x="40" y="135"/>
                    <a:pt x="37" y="155"/>
                  </a:cubicBezTo>
                  <a:cubicBezTo>
                    <a:pt x="38" y="155"/>
                    <a:pt x="38" y="155"/>
                    <a:pt x="38" y="155"/>
                  </a:cubicBezTo>
                  <a:cubicBezTo>
                    <a:pt x="38" y="154"/>
                    <a:pt x="38" y="154"/>
                    <a:pt x="38" y="154"/>
                  </a:cubicBezTo>
                  <a:cubicBezTo>
                    <a:pt x="31" y="157"/>
                    <a:pt x="23" y="161"/>
                    <a:pt x="17" y="169"/>
                  </a:cubicBezTo>
                  <a:cubicBezTo>
                    <a:pt x="11" y="177"/>
                    <a:pt x="6" y="187"/>
                    <a:pt x="6" y="200"/>
                  </a:cubicBezTo>
                  <a:cubicBezTo>
                    <a:pt x="6" y="205"/>
                    <a:pt x="7" y="209"/>
                    <a:pt x="8" y="214"/>
                  </a:cubicBezTo>
                  <a:cubicBezTo>
                    <a:pt x="8" y="218"/>
                    <a:pt x="9" y="222"/>
                    <a:pt x="9" y="226"/>
                  </a:cubicBezTo>
                  <a:cubicBezTo>
                    <a:pt x="9" y="236"/>
                    <a:pt x="7" y="244"/>
                    <a:pt x="5" y="253"/>
                  </a:cubicBezTo>
                  <a:cubicBezTo>
                    <a:pt x="3" y="261"/>
                    <a:pt x="0" y="269"/>
                    <a:pt x="0" y="277"/>
                  </a:cubicBezTo>
                  <a:cubicBezTo>
                    <a:pt x="0" y="306"/>
                    <a:pt x="15" y="336"/>
                    <a:pt x="34" y="360"/>
                  </a:cubicBezTo>
                  <a:cubicBezTo>
                    <a:pt x="54" y="384"/>
                    <a:pt x="80" y="401"/>
                    <a:pt x="103" y="403"/>
                  </a:cubicBezTo>
                  <a:cubicBezTo>
                    <a:pt x="105" y="403"/>
                    <a:pt x="108" y="403"/>
                    <a:pt x="110" y="403"/>
                  </a:cubicBezTo>
                  <a:cubicBezTo>
                    <a:pt x="123" y="403"/>
                    <a:pt x="132" y="400"/>
                    <a:pt x="140" y="398"/>
                  </a:cubicBezTo>
                  <a:cubicBezTo>
                    <a:pt x="143" y="396"/>
                    <a:pt x="146" y="395"/>
                    <a:pt x="148" y="394"/>
                  </a:cubicBezTo>
                  <a:cubicBezTo>
                    <a:pt x="151" y="393"/>
                    <a:pt x="153" y="392"/>
                    <a:pt x="154" y="392"/>
                  </a:cubicBezTo>
                  <a:cubicBezTo>
                    <a:pt x="155" y="392"/>
                    <a:pt x="156" y="393"/>
                    <a:pt x="158" y="393"/>
                  </a:cubicBezTo>
                  <a:cubicBezTo>
                    <a:pt x="160" y="394"/>
                    <a:pt x="163" y="395"/>
                    <a:pt x="167" y="396"/>
                  </a:cubicBezTo>
                  <a:cubicBezTo>
                    <a:pt x="170" y="398"/>
                    <a:pt x="175" y="398"/>
                    <a:pt x="182" y="398"/>
                  </a:cubicBezTo>
                  <a:cubicBezTo>
                    <a:pt x="186" y="398"/>
                    <a:pt x="191" y="398"/>
                    <a:pt x="195" y="396"/>
                  </a:cubicBezTo>
                  <a:cubicBezTo>
                    <a:pt x="199" y="395"/>
                    <a:pt x="204" y="392"/>
                    <a:pt x="210" y="388"/>
                  </a:cubicBezTo>
                  <a:cubicBezTo>
                    <a:pt x="220" y="381"/>
                    <a:pt x="231" y="371"/>
                    <a:pt x="240" y="360"/>
                  </a:cubicBezTo>
                  <a:cubicBezTo>
                    <a:pt x="249" y="349"/>
                    <a:pt x="256" y="336"/>
                    <a:pt x="256" y="325"/>
                  </a:cubicBezTo>
                  <a:cubicBezTo>
                    <a:pt x="256" y="318"/>
                    <a:pt x="254" y="311"/>
                    <a:pt x="251" y="306"/>
                  </a:cubicBezTo>
                  <a:cubicBezTo>
                    <a:pt x="249" y="303"/>
                    <a:pt x="247" y="301"/>
                    <a:pt x="244" y="299"/>
                  </a:cubicBezTo>
                  <a:cubicBezTo>
                    <a:pt x="241" y="297"/>
                    <a:pt x="238" y="296"/>
                    <a:pt x="233" y="296"/>
                  </a:cubicBezTo>
                  <a:cubicBezTo>
                    <a:pt x="229" y="296"/>
                    <a:pt x="226" y="297"/>
                    <a:pt x="222" y="299"/>
                  </a:cubicBezTo>
                  <a:cubicBezTo>
                    <a:pt x="212" y="303"/>
                    <a:pt x="203" y="311"/>
                    <a:pt x="178" y="311"/>
                  </a:cubicBezTo>
                  <a:cubicBezTo>
                    <a:pt x="166" y="311"/>
                    <a:pt x="148" y="307"/>
                    <a:pt x="134" y="296"/>
                  </a:cubicBezTo>
                  <a:cubicBezTo>
                    <a:pt x="120" y="286"/>
                    <a:pt x="109" y="269"/>
                    <a:pt x="109" y="246"/>
                  </a:cubicBezTo>
                  <a:cubicBezTo>
                    <a:pt x="108" y="246"/>
                    <a:pt x="108" y="246"/>
                    <a:pt x="108" y="246"/>
                  </a:cubicBezTo>
                  <a:cubicBezTo>
                    <a:pt x="109" y="246"/>
                    <a:pt x="109" y="246"/>
                    <a:pt x="109" y="246"/>
                  </a:cubicBezTo>
                  <a:cubicBezTo>
                    <a:pt x="113" y="242"/>
                    <a:pt x="118" y="237"/>
                    <a:pt x="121" y="229"/>
                  </a:cubicBezTo>
                  <a:cubicBezTo>
                    <a:pt x="121" y="229"/>
                    <a:pt x="121" y="229"/>
                    <a:pt x="121" y="229"/>
                  </a:cubicBezTo>
                  <a:cubicBezTo>
                    <a:pt x="121" y="229"/>
                    <a:pt x="121" y="229"/>
                    <a:pt x="121" y="229"/>
                  </a:cubicBezTo>
                  <a:cubicBezTo>
                    <a:pt x="121" y="229"/>
                    <a:pt x="121" y="229"/>
                    <a:pt x="121" y="229"/>
                  </a:cubicBezTo>
                  <a:cubicBezTo>
                    <a:pt x="122" y="229"/>
                    <a:pt x="122" y="228"/>
                    <a:pt x="122" y="228"/>
                  </a:cubicBezTo>
                  <a:cubicBezTo>
                    <a:pt x="122" y="228"/>
                    <a:pt x="122" y="228"/>
                    <a:pt x="122" y="228"/>
                  </a:cubicBezTo>
                  <a:cubicBezTo>
                    <a:pt x="122" y="227"/>
                    <a:pt x="122" y="227"/>
                    <a:pt x="122" y="227"/>
                  </a:cubicBezTo>
                  <a:cubicBezTo>
                    <a:pt x="122" y="227"/>
                    <a:pt x="122" y="227"/>
                    <a:pt x="122" y="227"/>
                  </a:cubicBezTo>
                  <a:cubicBezTo>
                    <a:pt x="123" y="226"/>
                    <a:pt x="123" y="225"/>
                    <a:pt x="123" y="224"/>
                  </a:cubicBezTo>
                  <a:cubicBezTo>
                    <a:pt x="123" y="224"/>
                    <a:pt x="123" y="224"/>
                    <a:pt x="123" y="224"/>
                  </a:cubicBezTo>
                  <a:cubicBezTo>
                    <a:pt x="123" y="223"/>
                    <a:pt x="124" y="223"/>
                    <a:pt x="124" y="223"/>
                  </a:cubicBezTo>
                  <a:cubicBezTo>
                    <a:pt x="124" y="222"/>
                    <a:pt x="124" y="222"/>
                    <a:pt x="124" y="222"/>
                  </a:cubicBezTo>
                  <a:cubicBezTo>
                    <a:pt x="124" y="221"/>
                    <a:pt x="124" y="221"/>
                    <a:pt x="124" y="220"/>
                  </a:cubicBezTo>
                  <a:cubicBezTo>
                    <a:pt x="124" y="220"/>
                    <a:pt x="124" y="219"/>
                    <a:pt x="124" y="218"/>
                  </a:cubicBezTo>
                  <a:cubicBezTo>
                    <a:pt x="125" y="218"/>
                    <a:pt x="125" y="218"/>
                    <a:pt x="125" y="217"/>
                  </a:cubicBezTo>
                  <a:cubicBezTo>
                    <a:pt x="125" y="217"/>
                    <a:pt x="125" y="216"/>
                    <a:pt x="125" y="216"/>
                  </a:cubicBezTo>
                  <a:cubicBezTo>
                    <a:pt x="125" y="215"/>
                    <a:pt x="125" y="215"/>
                    <a:pt x="125" y="215"/>
                  </a:cubicBezTo>
                  <a:cubicBezTo>
                    <a:pt x="125" y="214"/>
                    <a:pt x="125" y="213"/>
                    <a:pt x="125" y="213"/>
                  </a:cubicBezTo>
                  <a:cubicBezTo>
                    <a:pt x="125" y="212"/>
                    <a:pt x="125" y="212"/>
                    <a:pt x="125" y="212"/>
                  </a:cubicBezTo>
                  <a:cubicBezTo>
                    <a:pt x="125" y="211"/>
                    <a:pt x="125" y="210"/>
                    <a:pt x="125" y="209"/>
                  </a:cubicBezTo>
                  <a:cubicBezTo>
                    <a:pt x="125" y="209"/>
                    <a:pt x="125" y="209"/>
                    <a:pt x="125" y="209"/>
                  </a:cubicBezTo>
                  <a:cubicBezTo>
                    <a:pt x="125" y="208"/>
                    <a:pt x="125" y="207"/>
                    <a:pt x="125" y="206"/>
                  </a:cubicBezTo>
                  <a:cubicBezTo>
                    <a:pt x="125" y="206"/>
                    <a:pt x="125" y="206"/>
                    <a:pt x="124" y="206"/>
                  </a:cubicBezTo>
                  <a:cubicBezTo>
                    <a:pt x="124" y="205"/>
                    <a:pt x="124" y="204"/>
                    <a:pt x="124" y="203"/>
                  </a:cubicBezTo>
                  <a:cubicBezTo>
                    <a:pt x="123" y="203"/>
                    <a:pt x="123" y="203"/>
                    <a:pt x="123" y="203"/>
                  </a:cubicBezTo>
                  <a:cubicBezTo>
                    <a:pt x="124" y="203"/>
                    <a:pt x="124" y="203"/>
                    <a:pt x="124" y="203"/>
                  </a:cubicBezTo>
                  <a:cubicBezTo>
                    <a:pt x="136" y="198"/>
                    <a:pt x="144" y="187"/>
                    <a:pt x="151" y="176"/>
                  </a:cubicBezTo>
                  <a:cubicBezTo>
                    <a:pt x="154" y="170"/>
                    <a:pt x="157" y="165"/>
                    <a:pt x="160" y="161"/>
                  </a:cubicBezTo>
                  <a:cubicBezTo>
                    <a:pt x="163" y="156"/>
                    <a:pt x="166" y="153"/>
                    <a:pt x="169" y="151"/>
                  </a:cubicBezTo>
                  <a:cubicBezTo>
                    <a:pt x="169" y="151"/>
                    <a:pt x="170" y="150"/>
                    <a:pt x="170" y="150"/>
                  </a:cubicBezTo>
                  <a:cubicBezTo>
                    <a:pt x="171" y="150"/>
                    <a:pt x="171" y="150"/>
                    <a:pt x="171" y="150"/>
                  </a:cubicBezTo>
                  <a:cubicBezTo>
                    <a:pt x="171" y="150"/>
                    <a:pt x="171" y="150"/>
                    <a:pt x="171" y="150"/>
                  </a:cubicBezTo>
                  <a:cubicBezTo>
                    <a:pt x="171" y="149"/>
                    <a:pt x="172" y="149"/>
                    <a:pt x="172" y="149"/>
                  </a:cubicBezTo>
                  <a:cubicBezTo>
                    <a:pt x="172" y="149"/>
                    <a:pt x="172" y="149"/>
                    <a:pt x="173" y="149"/>
                  </a:cubicBezTo>
                  <a:cubicBezTo>
                    <a:pt x="173" y="149"/>
                    <a:pt x="174" y="148"/>
                    <a:pt x="174" y="148"/>
                  </a:cubicBezTo>
                  <a:cubicBezTo>
                    <a:pt x="174" y="148"/>
                    <a:pt x="175" y="148"/>
                    <a:pt x="175" y="148"/>
                  </a:cubicBezTo>
                  <a:cubicBezTo>
                    <a:pt x="175" y="148"/>
                    <a:pt x="176" y="147"/>
                    <a:pt x="176" y="147"/>
                  </a:cubicBezTo>
                  <a:cubicBezTo>
                    <a:pt x="176" y="147"/>
                    <a:pt x="176" y="147"/>
                    <a:pt x="176" y="147"/>
                  </a:cubicBezTo>
                  <a:cubicBezTo>
                    <a:pt x="176" y="147"/>
                    <a:pt x="177" y="147"/>
                    <a:pt x="177" y="147"/>
                  </a:cubicBezTo>
                  <a:cubicBezTo>
                    <a:pt x="177" y="147"/>
                    <a:pt x="177" y="147"/>
                    <a:pt x="177" y="147"/>
                  </a:cubicBezTo>
                  <a:cubicBezTo>
                    <a:pt x="177" y="147"/>
                    <a:pt x="177" y="147"/>
                    <a:pt x="177" y="147"/>
                  </a:cubicBezTo>
                  <a:cubicBezTo>
                    <a:pt x="177" y="147"/>
                    <a:pt x="178" y="146"/>
                    <a:pt x="178" y="146"/>
                  </a:cubicBezTo>
                  <a:cubicBezTo>
                    <a:pt x="183" y="144"/>
                    <a:pt x="189" y="142"/>
                    <a:pt x="194" y="139"/>
                  </a:cubicBezTo>
                  <a:cubicBezTo>
                    <a:pt x="194" y="139"/>
                    <a:pt x="194" y="139"/>
                    <a:pt x="194" y="139"/>
                  </a:cubicBezTo>
                  <a:cubicBezTo>
                    <a:pt x="194" y="139"/>
                    <a:pt x="194" y="139"/>
                    <a:pt x="194" y="139"/>
                  </a:cubicBezTo>
                  <a:cubicBezTo>
                    <a:pt x="193" y="139"/>
                    <a:pt x="193" y="139"/>
                    <a:pt x="193" y="139"/>
                  </a:cubicBezTo>
                  <a:cubicBezTo>
                    <a:pt x="194" y="139"/>
                    <a:pt x="194" y="139"/>
                    <a:pt x="194" y="139"/>
                  </a:cubicBezTo>
                  <a:cubicBezTo>
                    <a:pt x="196" y="138"/>
                    <a:pt x="198" y="137"/>
                    <a:pt x="200" y="136"/>
                  </a:cubicBezTo>
                  <a:cubicBezTo>
                    <a:pt x="200" y="136"/>
                    <a:pt x="200" y="136"/>
                    <a:pt x="200" y="136"/>
                  </a:cubicBezTo>
                  <a:cubicBezTo>
                    <a:pt x="200" y="136"/>
                    <a:pt x="200" y="136"/>
                    <a:pt x="200" y="136"/>
                  </a:cubicBezTo>
                  <a:cubicBezTo>
                    <a:pt x="203" y="133"/>
                    <a:pt x="206" y="131"/>
                    <a:pt x="207" y="127"/>
                  </a:cubicBezTo>
                  <a:cubicBezTo>
                    <a:pt x="207" y="127"/>
                    <a:pt x="207" y="127"/>
                    <a:pt x="207" y="127"/>
                  </a:cubicBezTo>
                  <a:cubicBezTo>
                    <a:pt x="207" y="128"/>
                    <a:pt x="207" y="128"/>
                    <a:pt x="207" y="128"/>
                  </a:cubicBezTo>
                  <a:cubicBezTo>
                    <a:pt x="207" y="127"/>
                    <a:pt x="207" y="127"/>
                    <a:pt x="207" y="127"/>
                  </a:cubicBezTo>
                  <a:cubicBezTo>
                    <a:pt x="207" y="127"/>
                    <a:pt x="207" y="127"/>
                    <a:pt x="207" y="127"/>
                  </a:cubicBezTo>
                  <a:cubicBezTo>
                    <a:pt x="206" y="128"/>
                    <a:pt x="206" y="128"/>
                    <a:pt x="206" y="128"/>
                  </a:cubicBezTo>
                  <a:cubicBezTo>
                    <a:pt x="211" y="129"/>
                    <a:pt x="215" y="130"/>
                    <a:pt x="219" y="130"/>
                  </a:cubicBezTo>
                  <a:cubicBezTo>
                    <a:pt x="231" y="130"/>
                    <a:pt x="238" y="124"/>
                    <a:pt x="245" y="117"/>
                  </a:cubicBezTo>
                  <a:cubicBezTo>
                    <a:pt x="244" y="116"/>
                    <a:pt x="244" y="116"/>
                    <a:pt x="244" y="116"/>
                  </a:cubicBezTo>
                  <a:cubicBezTo>
                    <a:pt x="244" y="117"/>
                    <a:pt x="244" y="117"/>
                    <a:pt x="244" y="117"/>
                  </a:cubicBezTo>
                  <a:cubicBezTo>
                    <a:pt x="247" y="117"/>
                    <a:pt x="249" y="118"/>
                    <a:pt x="252" y="118"/>
                  </a:cubicBezTo>
                  <a:cubicBezTo>
                    <a:pt x="262" y="118"/>
                    <a:pt x="271" y="113"/>
                    <a:pt x="280" y="109"/>
                  </a:cubicBezTo>
                  <a:cubicBezTo>
                    <a:pt x="289" y="105"/>
                    <a:pt x="298" y="101"/>
                    <a:pt x="311" y="101"/>
                  </a:cubicBezTo>
                  <a:cubicBezTo>
                    <a:pt x="326" y="101"/>
                    <a:pt x="342" y="104"/>
                    <a:pt x="356" y="108"/>
                  </a:cubicBezTo>
                  <a:cubicBezTo>
                    <a:pt x="369" y="112"/>
                    <a:pt x="380" y="118"/>
                    <a:pt x="385" y="123"/>
                  </a:cubicBezTo>
                  <a:cubicBezTo>
                    <a:pt x="386" y="124"/>
                    <a:pt x="386" y="124"/>
                    <a:pt x="386" y="124"/>
                  </a:cubicBezTo>
                  <a:cubicBezTo>
                    <a:pt x="386" y="124"/>
                    <a:pt x="386" y="124"/>
                    <a:pt x="386" y="124"/>
                  </a:cubicBezTo>
                  <a:cubicBezTo>
                    <a:pt x="387" y="124"/>
                    <a:pt x="387" y="124"/>
                    <a:pt x="388" y="124"/>
                  </a:cubicBezTo>
                  <a:cubicBezTo>
                    <a:pt x="394" y="124"/>
                    <a:pt x="408" y="126"/>
                    <a:pt x="420" y="133"/>
                  </a:cubicBezTo>
                  <a:cubicBezTo>
                    <a:pt x="426" y="136"/>
                    <a:pt x="432" y="140"/>
                    <a:pt x="436" y="146"/>
                  </a:cubicBezTo>
                  <a:cubicBezTo>
                    <a:pt x="441" y="151"/>
                    <a:pt x="445" y="157"/>
                    <a:pt x="446" y="165"/>
                  </a:cubicBezTo>
                  <a:cubicBezTo>
                    <a:pt x="446" y="165"/>
                    <a:pt x="446" y="165"/>
                    <a:pt x="446" y="165"/>
                  </a:cubicBezTo>
                  <a:cubicBezTo>
                    <a:pt x="447" y="165"/>
                    <a:pt x="447" y="165"/>
                    <a:pt x="447" y="165"/>
                  </a:cubicBezTo>
                  <a:cubicBezTo>
                    <a:pt x="459" y="165"/>
                    <a:pt x="469" y="172"/>
                    <a:pt x="475" y="181"/>
                  </a:cubicBezTo>
                  <a:cubicBezTo>
                    <a:pt x="481" y="190"/>
                    <a:pt x="483" y="201"/>
                    <a:pt x="483" y="209"/>
                  </a:cubicBezTo>
                  <a:cubicBezTo>
                    <a:pt x="483" y="224"/>
                    <a:pt x="481" y="233"/>
                    <a:pt x="476" y="241"/>
                  </a:cubicBezTo>
                  <a:cubicBezTo>
                    <a:pt x="472" y="250"/>
                    <a:pt x="466" y="258"/>
                    <a:pt x="459" y="271"/>
                  </a:cubicBezTo>
                  <a:cubicBezTo>
                    <a:pt x="459" y="271"/>
                    <a:pt x="459" y="271"/>
                    <a:pt x="459" y="271"/>
                  </a:cubicBezTo>
                  <a:cubicBezTo>
                    <a:pt x="531" y="361"/>
                    <a:pt x="531" y="361"/>
                    <a:pt x="531" y="361"/>
                  </a:cubicBezTo>
                  <a:cubicBezTo>
                    <a:pt x="531" y="361"/>
                    <a:pt x="531" y="361"/>
                    <a:pt x="531" y="361"/>
                  </a:cubicBezTo>
                  <a:cubicBezTo>
                    <a:pt x="536" y="358"/>
                    <a:pt x="541" y="354"/>
                    <a:pt x="547" y="351"/>
                  </a:cubicBezTo>
                  <a:cubicBezTo>
                    <a:pt x="552" y="347"/>
                    <a:pt x="558" y="344"/>
                    <a:pt x="563" y="344"/>
                  </a:cubicBezTo>
                  <a:cubicBezTo>
                    <a:pt x="571" y="344"/>
                    <a:pt x="576" y="342"/>
                    <a:pt x="581" y="340"/>
                  </a:cubicBezTo>
                  <a:cubicBezTo>
                    <a:pt x="586" y="337"/>
                    <a:pt x="591" y="335"/>
                    <a:pt x="596" y="335"/>
                  </a:cubicBezTo>
                  <a:cubicBezTo>
                    <a:pt x="599" y="335"/>
                    <a:pt x="602" y="333"/>
                    <a:pt x="605" y="331"/>
                  </a:cubicBezTo>
                  <a:cubicBezTo>
                    <a:pt x="610" y="328"/>
                    <a:pt x="615" y="323"/>
                    <a:pt x="620" y="320"/>
                  </a:cubicBezTo>
                  <a:cubicBezTo>
                    <a:pt x="625" y="316"/>
                    <a:pt x="630" y="313"/>
                    <a:pt x="635" y="313"/>
                  </a:cubicBezTo>
                  <a:cubicBezTo>
                    <a:pt x="643" y="313"/>
                    <a:pt x="652" y="312"/>
                    <a:pt x="659" y="308"/>
                  </a:cubicBezTo>
                  <a:cubicBezTo>
                    <a:pt x="663" y="306"/>
                    <a:pt x="667" y="303"/>
                    <a:pt x="669" y="299"/>
                  </a:cubicBezTo>
                  <a:cubicBezTo>
                    <a:pt x="671" y="295"/>
                    <a:pt x="673" y="290"/>
                    <a:pt x="673" y="284"/>
                  </a:cubicBezTo>
                  <a:cubicBezTo>
                    <a:pt x="673" y="283"/>
                    <a:pt x="673" y="282"/>
                    <a:pt x="673" y="281"/>
                  </a:cubicBezTo>
                  <a:cubicBezTo>
                    <a:pt x="672" y="281"/>
                    <a:pt x="672" y="281"/>
                    <a:pt x="672" y="281"/>
                  </a:cubicBezTo>
                  <a:cubicBezTo>
                    <a:pt x="673" y="282"/>
                    <a:pt x="673" y="282"/>
                    <a:pt x="673" y="282"/>
                  </a:cubicBezTo>
                  <a:cubicBezTo>
                    <a:pt x="678" y="274"/>
                    <a:pt x="680" y="270"/>
                    <a:pt x="680" y="266"/>
                  </a:cubicBezTo>
                  <a:cubicBezTo>
                    <a:pt x="680" y="264"/>
                    <a:pt x="679" y="262"/>
                    <a:pt x="678" y="260"/>
                  </a:cubicBezTo>
                  <a:cubicBezTo>
                    <a:pt x="678" y="258"/>
                    <a:pt x="677" y="257"/>
                    <a:pt x="677" y="255"/>
                  </a:cubicBezTo>
                  <a:cubicBezTo>
                    <a:pt x="677" y="254"/>
                    <a:pt x="677" y="254"/>
                    <a:pt x="677" y="254"/>
                  </a:cubicBezTo>
                  <a:cubicBezTo>
                    <a:pt x="676" y="254"/>
                    <a:pt x="676" y="254"/>
                    <a:pt x="676" y="254"/>
                  </a:cubicBezTo>
                  <a:cubicBezTo>
                    <a:pt x="676" y="254"/>
                    <a:pt x="676" y="254"/>
                    <a:pt x="676" y="254"/>
                  </a:cubicBezTo>
                  <a:cubicBezTo>
                    <a:pt x="676" y="254"/>
                    <a:pt x="676" y="254"/>
                    <a:pt x="676" y="255"/>
                  </a:cubicBezTo>
                  <a:cubicBezTo>
                    <a:pt x="676" y="257"/>
                    <a:pt x="676" y="259"/>
                    <a:pt x="677" y="261"/>
                  </a:cubicBezTo>
                  <a:cubicBezTo>
                    <a:pt x="678" y="262"/>
                    <a:pt x="678" y="264"/>
                    <a:pt x="678" y="266"/>
                  </a:cubicBezTo>
                  <a:cubicBezTo>
                    <a:pt x="678" y="269"/>
                    <a:pt x="677" y="274"/>
                    <a:pt x="671" y="281"/>
                  </a:cubicBezTo>
                  <a:cubicBezTo>
                    <a:pt x="671" y="281"/>
                    <a:pt x="671" y="281"/>
                    <a:pt x="671" y="281"/>
                  </a:cubicBezTo>
                  <a:cubicBezTo>
                    <a:pt x="671" y="281"/>
                    <a:pt x="671" y="281"/>
                    <a:pt x="671" y="281"/>
                  </a:cubicBezTo>
                  <a:cubicBezTo>
                    <a:pt x="671" y="282"/>
                    <a:pt x="671" y="283"/>
                    <a:pt x="671" y="284"/>
                  </a:cubicBezTo>
                  <a:cubicBezTo>
                    <a:pt x="671" y="290"/>
                    <a:pt x="670" y="295"/>
                    <a:pt x="668" y="299"/>
                  </a:cubicBezTo>
                  <a:cubicBezTo>
                    <a:pt x="664" y="304"/>
                    <a:pt x="659" y="307"/>
                    <a:pt x="653" y="309"/>
                  </a:cubicBezTo>
                  <a:cubicBezTo>
                    <a:pt x="647" y="311"/>
                    <a:pt x="641" y="311"/>
                    <a:pt x="635" y="311"/>
                  </a:cubicBezTo>
                  <a:cubicBezTo>
                    <a:pt x="631" y="311"/>
                    <a:pt x="628" y="313"/>
                    <a:pt x="624" y="315"/>
                  </a:cubicBezTo>
                  <a:cubicBezTo>
                    <a:pt x="619" y="318"/>
                    <a:pt x="614" y="323"/>
                    <a:pt x="609" y="327"/>
                  </a:cubicBezTo>
                  <a:cubicBezTo>
                    <a:pt x="607" y="329"/>
                    <a:pt x="604" y="330"/>
                    <a:pt x="602" y="332"/>
                  </a:cubicBezTo>
                  <a:cubicBezTo>
                    <a:pt x="600" y="333"/>
                    <a:pt x="598" y="334"/>
                    <a:pt x="596" y="334"/>
                  </a:cubicBezTo>
                  <a:cubicBezTo>
                    <a:pt x="590" y="334"/>
                    <a:pt x="586" y="336"/>
                    <a:pt x="581" y="338"/>
                  </a:cubicBezTo>
                  <a:cubicBezTo>
                    <a:pt x="576" y="341"/>
                    <a:pt x="570" y="343"/>
                    <a:pt x="563" y="343"/>
                  </a:cubicBezTo>
                  <a:cubicBezTo>
                    <a:pt x="557" y="343"/>
                    <a:pt x="552" y="346"/>
                    <a:pt x="546" y="349"/>
                  </a:cubicBezTo>
                  <a:cubicBezTo>
                    <a:pt x="541" y="353"/>
                    <a:pt x="535" y="357"/>
                    <a:pt x="531" y="359"/>
                  </a:cubicBezTo>
                  <a:cubicBezTo>
                    <a:pt x="531" y="360"/>
                    <a:pt x="531" y="360"/>
                    <a:pt x="531" y="360"/>
                  </a:cubicBezTo>
                  <a:cubicBezTo>
                    <a:pt x="532" y="360"/>
                    <a:pt x="532" y="360"/>
                    <a:pt x="532" y="360"/>
                  </a:cubicBezTo>
                  <a:cubicBezTo>
                    <a:pt x="461" y="270"/>
                    <a:pt x="461" y="270"/>
                    <a:pt x="461" y="270"/>
                  </a:cubicBezTo>
                  <a:cubicBezTo>
                    <a:pt x="460" y="271"/>
                    <a:pt x="460" y="271"/>
                    <a:pt x="460" y="271"/>
                  </a:cubicBezTo>
                  <a:cubicBezTo>
                    <a:pt x="461" y="271"/>
                    <a:pt x="461" y="271"/>
                    <a:pt x="461" y="271"/>
                  </a:cubicBezTo>
                  <a:cubicBezTo>
                    <a:pt x="467" y="259"/>
                    <a:pt x="473" y="250"/>
                    <a:pt x="477" y="242"/>
                  </a:cubicBezTo>
                  <a:cubicBezTo>
                    <a:pt x="482" y="233"/>
                    <a:pt x="485" y="224"/>
                    <a:pt x="485" y="209"/>
                  </a:cubicBezTo>
                  <a:cubicBezTo>
                    <a:pt x="485" y="201"/>
                    <a:pt x="482" y="189"/>
                    <a:pt x="476" y="180"/>
                  </a:cubicBezTo>
                  <a:cubicBezTo>
                    <a:pt x="469" y="171"/>
                    <a:pt x="460" y="164"/>
                    <a:pt x="447" y="164"/>
                  </a:cubicBezTo>
                  <a:cubicBezTo>
                    <a:pt x="447" y="165"/>
                    <a:pt x="447" y="165"/>
                    <a:pt x="447" y="165"/>
                  </a:cubicBezTo>
                  <a:cubicBezTo>
                    <a:pt x="447" y="165"/>
                    <a:pt x="447" y="165"/>
                    <a:pt x="447" y="165"/>
                  </a:cubicBezTo>
                  <a:cubicBezTo>
                    <a:pt x="446" y="157"/>
                    <a:pt x="442" y="150"/>
                    <a:pt x="437" y="145"/>
                  </a:cubicBezTo>
                  <a:cubicBezTo>
                    <a:pt x="430" y="137"/>
                    <a:pt x="420" y="131"/>
                    <a:pt x="411" y="127"/>
                  </a:cubicBezTo>
                  <a:cubicBezTo>
                    <a:pt x="402" y="124"/>
                    <a:pt x="393" y="122"/>
                    <a:pt x="388" y="122"/>
                  </a:cubicBezTo>
                  <a:cubicBezTo>
                    <a:pt x="387" y="122"/>
                    <a:pt x="386" y="122"/>
                    <a:pt x="386" y="122"/>
                  </a:cubicBezTo>
                  <a:cubicBezTo>
                    <a:pt x="386" y="123"/>
                    <a:pt x="386" y="123"/>
                    <a:pt x="386" y="123"/>
                  </a:cubicBezTo>
                  <a:cubicBezTo>
                    <a:pt x="386" y="122"/>
                    <a:pt x="386" y="122"/>
                    <a:pt x="386" y="122"/>
                  </a:cubicBezTo>
                  <a:cubicBezTo>
                    <a:pt x="381" y="117"/>
                    <a:pt x="370" y="111"/>
                    <a:pt x="356" y="107"/>
                  </a:cubicBezTo>
                  <a:cubicBezTo>
                    <a:pt x="342" y="103"/>
                    <a:pt x="326" y="100"/>
                    <a:pt x="311" y="100"/>
                  </a:cubicBezTo>
                  <a:cubicBezTo>
                    <a:pt x="298" y="100"/>
                    <a:pt x="288" y="104"/>
                    <a:pt x="279" y="108"/>
                  </a:cubicBezTo>
                  <a:cubicBezTo>
                    <a:pt x="270" y="112"/>
                    <a:pt x="262" y="116"/>
                    <a:pt x="252" y="116"/>
                  </a:cubicBezTo>
                  <a:cubicBezTo>
                    <a:pt x="249" y="116"/>
                    <a:pt x="247" y="116"/>
                    <a:pt x="244" y="116"/>
                  </a:cubicBezTo>
                  <a:cubicBezTo>
                    <a:pt x="244" y="116"/>
                    <a:pt x="244" y="116"/>
                    <a:pt x="244" y="116"/>
                  </a:cubicBezTo>
                  <a:cubicBezTo>
                    <a:pt x="244" y="116"/>
                    <a:pt x="244" y="116"/>
                    <a:pt x="244" y="116"/>
                  </a:cubicBezTo>
                  <a:cubicBezTo>
                    <a:pt x="238" y="123"/>
                    <a:pt x="230" y="128"/>
                    <a:pt x="219" y="128"/>
                  </a:cubicBezTo>
                  <a:cubicBezTo>
                    <a:pt x="215" y="128"/>
                    <a:pt x="211" y="128"/>
                    <a:pt x="207" y="126"/>
                  </a:cubicBezTo>
                  <a:cubicBezTo>
                    <a:pt x="206" y="126"/>
                    <a:pt x="206" y="126"/>
                    <a:pt x="206" y="126"/>
                  </a:cubicBezTo>
                  <a:cubicBezTo>
                    <a:pt x="206" y="127"/>
                    <a:pt x="206" y="127"/>
                    <a:pt x="206" y="127"/>
                  </a:cubicBezTo>
                  <a:cubicBezTo>
                    <a:pt x="206" y="127"/>
                    <a:pt x="206" y="127"/>
                    <a:pt x="206" y="127"/>
                  </a:cubicBezTo>
                  <a:cubicBezTo>
                    <a:pt x="206" y="127"/>
                    <a:pt x="206" y="127"/>
                    <a:pt x="206" y="127"/>
                  </a:cubicBezTo>
                  <a:cubicBezTo>
                    <a:pt x="205" y="130"/>
                    <a:pt x="202" y="132"/>
                    <a:pt x="199" y="135"/>
                  </a:cubicBezTo>
                  <a:cubicBezTo>
                    <a:pt x="199" y="135"/>
                    <a:pt x="199" y="135"/>
                    <a:pt x="199" y="135"/>
                  </a:cubicBezTo>
                  <a:cubicBezTo>
                    <a:pt x="199" y="135"/>
                    <a:pt x="199" y="135"/>
                    <a:pt x="199" y="135"/>
                  </a:cubicBezTo>
                  <a:cubicBezTo>
                    <a:pt x="197" y="136"/>
                    <a:pt x="195" y="137"/>
                    <a:pt x="193" y="138"/>
                  </a:cubicBezTo>
                  <a:cubicBezTo>
                    <a:pt x="193" y="138"/>
                    <a:pt x="193" y="138"/>
                    <a:pt x="193" y="138"/>
                  </a:cubicBezTo>
                  <a:cubicBezTo>
                    <a:pt x="193" y="138"/>
                    <a:pt x="193" y="138"/>
                    <a:pt x="193" y="138"/>
                  </a:cubicBezTo>
                  <a:cubicBezTo>
                    <a:pt x="193" y="139"/>
                    <a:pt x="193" y="139"/>
                    <a:pt x="193" y="139"/>
                  </a:cubicBezTo>
                  <a:cubicBezTo>
                    <a:pt x="193" y="138"/>
                    <a:pt x="193" y="138"/>
                    <a:pt x="193" y="138"/>
                  </a:cubicBezTo>
                  <a:cubicBezTo>
                    <a:pt x="188" y="141"/>
                    <a:pt x="183" y="143"/>
                    <a:pt x="177" y="145"/>
                  </a:cubicBezTo>
                  <a:cubicBezTo>
                    <a:pt x="177" y="145"/>
                    <a:pt x="177" y="145"/>
                    <a:pt x="176" y="146"/>
                  </a:cubicBezTo>
                  <a:cubicBezTo>
                    <a:pt x="176" y="146"/>
                    <a:pt x="176" y="146"/>
                    <a:pt x="176" y="146"/>
                  </a:cubicBezTo>
                  <a:cubicBezTo>
                    <a:pt x="176" y="146"/>
                    <a:pt x="176" y="146"/>
                    <a:pt x="175" y="146"/>
                  </a:cubicBezTo>
                  <a:cubicBezTo>
                    <a:pt x="175" y="146"/>
                    <a:pt x="175" y="146"/>
                    <a:pt x="175" y="146"/>
                  </a:cubicBezTo>
                  <a:cubicBezTo>
                    <a:pt x="175" y="146"/>
                    <a:pt x="175" y="146"/>
                    <a:pt x="175" y="146"/>
                  </a:cubicBezTo>
                  <a:cubicBezTo>
                    <a:pt x="175" y="146"/>
                    <a:pt x="175" y="146"/>
                    <a:pt x="174" y="147"/>
                  </a:cubicBezTo>
                  <a:cubicBezTo>
                    <a:pt x="174" y="147"/>
                    <a:pt x="174" y="147"/>
                    <a:pt x="174" y="147"/>
                  </a:cubicBezTo>
                  <a:cubicBezTo>
                    <a:pt x="173" y="147"/>
                    <a:pt x="173" y="147"/>
                    <a:pt x="172" y="148"/>
                  </a:cubicBezTo>
                  <a:cubicBezTo>
                    <a:pt x="172" y="148"/>
                    <a:pt x="172" y="148"/>
                    <a:pt x="171" y="148"/>
                  </a:cubicBezTo>
                  <a:cubicBezTo>
                    <a:pt x="171" y="148"/>
                    <a:pt x="171" y="148"/>
                    <a:pt x="170" y="149"/>
                  </a:cubicBezTo>
                  <a:cubicBezTo>
                    <a:pt x="170" y="149"/>
                    <a:pt x="170" y="149"/>
                    <a:pt x="170" y="149"/>
                  </a:cubicBezTo>
                  <a:cubicBezTo>
                    <a:pt x="170" y="149"/>
                    <a:pt x="170" y="149"/>
                    <a:pt x="170" y="149"/>
                  </a:cubicBezTo>
                  <a:cubicBezTo>
                    <a:pt x="169" y="149"/>
                    <a:pt x="169" y="149"/>
                    <a:pt x="168" y="150"/>
                  </a:cubicBezTo>
                  <a:cubicBezTo>
                    <a:pt x="165" y="152"/>
                    <a:pt x="162" y="155"/>
                    <a:pt x="159" y="160"/>
                  </a:cubicBezTo>
                  <a:cubicBezTo>
                    <a:pt x="155" y="167"/>
                    <a:pt x="150" y="175"/>
                    <a:pt x="145" y="183"/>
                  </a:cubicBezTo>
                  <a:cubicBezTo>
                    <a:pt x="139" y="191"/>
                    <a:pt x="132" y="198"/>
                    <a:pt x="123" y="202"/>
                  </a:cubicBezTo>
                  <a:cubicBezTo>
                    <a:pt x="123" y="202"/>
                    <a:pt x="123" y="202"/>
                    <a:pt x="123" y="202"/>
                  </a:cubicBezTo>
                  <a:cubicBezTo>
                    <a:pt x="123" y="203"/>
                    <a:pt x="123" y="203"/>
                    <a:pt x="123" y="203"/>
                  </a:cubicBezTo>
                  <a:cubicBezTo>
                    <a:pt x="123" y="204"/>
                    <a:pt x="123" y="205"/>
                    <a:pt x="123" y="206"/>
                  </a:cubicBezTo>
                  <a:cubicBezTo>
                    <a:pt x="123" y="206"/>
                    <a:pt x="123" y="206"/>
                    <a:pt x="123" y="207"/>
                  </a:cubicBezTo>
                  <a:cubicBezTo>
                    <a:pt x="123" y="207"/>
                    <a:pt x="123" y="208"/>
                    <a:pt x="123" y="209"/>
                  </a:cubicBezTo>
                  <a:cubicBezTo>
                    <a:pt x="123" y="209"/>
                    <a:pt x="123" y="209"/>
                    <a:pt x="124" y="209"/>
                  </a:cubicBezTo>
                  <a:cubicBezTo>
                    <a:pt x="124" y="210"/>
                    <a:pt x="124" y="211"/>
                    <a:pt x="124" y="212"/>
                  </a:cubicBezTo>
                  <a:cubicBezTo>
                    <a:pt x="124" y="212"/>
                    <a:pt x="124" y="212"/>
                    <a:pt x="124" y="213"/>
                  </a:cubicBezTo>
                  <a:cubicBezTo>
                    <a:pt x="124" y="213"/>
                    <a:pt x="124" y="214"/>
                    <a:pt x="124" y="215"/>
                  </a:cubicBezTo>
                  <a:cubicBezTo>
                    <a:pt x="123" y="215"/>
                    <a:pt x="123" y="215"/>
                    <a:pt x="123" y="216"/>
                  </a:cubicBezTo>
                  <a:cubicBezTo>
                    <a:pt x="123" y="216"/>
                    <a:pt x="123" y="217"/>
                    <a:pt x="123" y="217"/>
                  </a:cubicBezTo>
                  <a:cubicBezTo>
                    <a:pt x="123" y="217"/>
                    <a:pt x="123" y="218"/>
                    <a:pt x="123" y="218"/>
                  </a:cubicBezTo>
                  <a:cubicBezTo>
                    <a:pt x="123" y="219"/>
                    <a:pt x="123" y="219"/>
                    <a:pt x="123" y="220"/>
                  </a:cubicBezTo>
                  <a:cubicBezTo>
                    <a:pt x="123" y="220"/>
                    <a:pt x="123" y="221"/>
                    <a:pt x="123" y="221"/>
                  </a:cubicBezTo>
                  <a:cubicBezTo>
                    <a:pt x="123" y="222"/>
                    <a:pt x="122" y="222"/>
                    <a:pt x="122" y="222"/>
                  </a:cubicBezTo>
                  <a:cubicBezTo>
                    <a:pt x="122" y="223"/>
                    <a:pt x="122" y="223"/>
                    <a:pt x="122" y="223"/>
                  </a:cubicBezTo>
                  <a:cubicBezTo>
                    <a:pt x="122" y="224"/>
                    <a:pt x="122" y="224"/>
                    <a:pt x="122" y="224"/>
                  </a:cubicBezTo>
                  <a:cubicBezTo>
                    <a:pt x="122" y="225"/>
                    <a:pt x="121" y="226"/>
                    <a:pt x="121" y="227"/>
                  </a:cubicBezTo>
                  <a:cubicBezTo>
                    <a:pt x="121" y="227"/>
                    <a:pt x="121" y="227"/>
                    <a:pt x="121" y="227"/>
                  </a:cubicBezTo>
                  <a:cubicBezTo>
                    <a:pt x="121" y="227"/>
                    <a:pt x="121" y="227"/>
                    <a:pt x="121" y="227"/>
                  </a:cubicBezTo>
                  <a:cubicBezTo>
                    <a:pt x="121" y="227"/>
                    <a:pt x="121" y="227"/>
                    <a:pt x="121" y="227"/>
                  </a:cubicBezTo>
                  <a:cubicBezTo>
                    <a:pt x="121" y="227"/>
                    <a:pt x="121" y="227"/>
                    <a:pt x="121" y="227"/>
                  </a:cubicBezTo>
                  <a:cubicBezTo>
                    <a:pt x="121" y="228"/>
                    <a:pt x="120" y="228"/>
                    <a:pt x="120" y="229"/>
                  </a:cubicBezTo>
                  <a:cubicBezTo>
                    <a:pt x="120" y="229"/>
                    <a:pt x="120" y="229"/>
                    <a:pt x="120" y="229"/>
                  </a:cubicBezTo>
                  <a:cubicBezTo>
                    <a:pt x="120" y="229"/>
                    <a:pt x="120" y="229"/>
                    <a:pt x="120" y="229"/>
                  </a:cubicBezTo>
                  <a:cubicBezTo>
                    <a:pt x="117" y="236"/>
                    <a:pt x="112" y="241"/>
                    <a:pt x="108" y="245"/>
                  </a:cubicBezTo>
                  <a:cubicBezTo>
                    <a:pt x="108" y="245"/>
                    <a:pt x="108" y="245"/>
                    <a:pt x="108" y="245"/>
                  </a:cubicBezTo>
                  <a:cubicBezTo>
                    <a:pt x="108" y="246"/>
                    <a:pt x="108" y="246"/>
                    <a:pt x="108" y="246"/>
                  </a:cubicBezTo>
                  <a:cubicBezTo>
                    <a:pt x="108" y="270"/>
                    <a:pt x="119" y="287"/>
                    <a:pt x="133" y="297"/>
                  </a:cubicBezTo>
                  <a:cubicBezTo>
                    <a:pt x="148" y="308"/>
                    <a:pt x="165" y="313"/>
                    <a:pt x="178" y="313"/>
                  </a:cubicBezTo>
                  <a:cubicBezTo>
                    <a:pt x="195" y="313"/>
                    <a:pt x="205" y="309"/>
                    <a:pt x="212" y="305"/>
                  </a:cubicBezTo>
                  <a:cubicBezTo>
                    <a:pt x="216" y="303"/>
                    <a:pt x="220" y="301"/>
                    <a:pt x="223" y="300"/>
                  </a:cubicBezTo>
                  <a:cubicBezTo>
                    <a:pt x="226" y="298"/>
                    <a:pt x="230" y="298"/>
                    <a:pt x="233" y="298"/>
                  </a:cubicBezTo>
                  <a:cubicBezTo>
                    <a:pt x="237" y="298"/>
                    <a:pt x="241" y="298"/>
                    <a:pt x="243" y="300"/>
                  </a:cubicBezTo>
                  <a:cubicBezTo>
                    <a:pt x="247" y="302"/>
                    <a:pt x="250" y="306"/>
                    <a:pt x="252" y="311"/>
                  </a:cubicBezTo>
                  <a:cubicBezTo>
                    <a:pt x="254" y="315"/>
                    <a:pt x="254" y="320"/>
                    <a:pt x="254" y="325"/>
                  </a:cubicBezTo>
                  <a:cubicBezTo>
                    <a:pt x="254" y="332"/>
                    <a:pt x="251" y="340"/>
                    <a:pt x="247" y="348"/>
                  </a:cubicBezTo>
                  <a:cubicBezTo>
                    <a:pt x="240" y="359"/>
                    <a:pt x="229" y="370"/>
                    <a:pt x="219" y="379"/>
                  </a:cubicBezTo>
                  <a:cubicBezTo>
                    <a:pt x="214" y="383"/>
                    <a:pt x="209" y="387"/>
                    <a:pt x="205" y="390"/>
                  </a:cubicBezTo>
                  <a:cubicBezTo>
                    <a:pt x="201" y="392"/>
                    <a:pt x="197" y="394"/>
                    <a:pt x="195" y="395"/>
                  </a:cubicBezTo>
                  <a:cubicBezTo>
                    <a:pt x="191" y="396"/>
                    <a:pt x="186" y="397"/>
                    <a:pt x="182" y="397"/>
                  </a:cubicBezTo>
                  <a:cubicBezTo>
                    <a:pt x="173" y="397"/>
                    <a:pt x="168" y="396"/>
                    <a:pt x="164" y="394"/>
                  </a:cubicBezTo>
                  <a:cubicBezTo>
                    <a:pt x="162" y="393"/>
                    <a:pt x="160" y="393"/>
                    <a:pt x="158" y="392"/>
                  </a:cubicBezTo>
                  <a:cubicBezTo>
                    <a:pt x="157" y="391"/>
                    <a:pt x="155" y="391"/>
                    <a:pt x="154" y="391"/>
                  </a:cubicBezTo>
                  <a:cubicBezTo>
                    <a:pt x="152" y="391"/>
                    <a:pt x="150" y="392"/>
                    <a:pt x="148" y="393"/>
                  </a:cubicBezTo>
                  <a:cubicBezTo>
                    <a:pt x="141" y="396"/>
                    <a:pt x="129" y="402"/>
                    <a:pt x="110" y="402"/>
                  </a:cubicBezTo>
                  <a:cubicBezTo>
                    <a:pt x="108" y="402"/>
                    <a:pt x="105" y="402"/>
                    <a:pt x="103" y="401"/>
                  </a:cubicBezTo>
                  <a:cubicBezTo>
                    <a:pt x="80" y="399"/>
                    <a:pt x="55" y="383"/>
                    <a:pt x="35" y="359"/>
                  </a:cubicBezTo>
                  <a:cubicBezTo>
                    <a:pt x="16" y="336"/>
                    <a:pt x="2" y="306"/>
                    <a:pt x="2" y="277"/>
                  </a:cubicBezTo>
                  <a:cubicBezTo>
                    <a:pt x="2" y="270"/>
                    <a:pt x="4" y="262"/>
                    <a:pt x="6" y="253"/>
                  </a:cubicBezTo>
                  <a:cubicBezTo>
                    <a:pt x="8" y="245"/>
                    <a:pt x="10" y="236"/>
                    <a:pt x="10" y="226"/>
                  </a:cubicBezTo>
                  <a:cubicBezTo>
                    <a:pt x="10" y="222"/>
                    <a:pt x="10" y="218"/>
                    <a:pt x="9" y="214"/>
                  </a:cubicBezTo>
                  <a:cubicBezTo>
                    <a:pt x="8" y="209"/>
                    <a:pt x="7" y="204"/>
                    <a:pt x="7" y="200"/>
                  </a:cubicBezTo>
                  <a:cubicBezTo>
                    <a:pt x="7" y="187"/>
                    <a:pt x="12" y="177"/>
                    <a:pt x="18" y="170"/>
                  </a:cubicBezTo>
                  <a:cubicBezTo>
                    <a:pt x="24" y="163"/>
                    <a:pt x="31" y="158"/>
                    <a:pt x="38" y="155"/>
                  </a:cubicBezTo>
                  <a:cubicBezTo>
                    <a:pt x="39" y="155"/>
                    <a:pt x="39" y="155"/>
                    <a:pt x="39" y="155"/>
                  </a:cubicBezTo>
                  <a:cubicBezTo>
                    <a:pt x="39" y="155"/>
                    <a:pt x="39" y="155"/>
                    <a:pt x="39" y="155"/>
                  </a:cubicBezTo>
                  <a:cubicBezTo>
                    <a:pt x="41" y="135"/>
                    <a:pt x="49" y="121"/>
                    <a:pt x="58" y="111"/>
                  </a:cubicBezTo>
                  <a:cubicBezTo>
                    <a:pt x="68" y="101"/>
                    <a:pt x="78" y="95"/>
                    <a:pt x="84" y="92"/>
                  </a:cubicBezTo>
                  <a:cubicBezTo>
                    <a:pt x="87" y="91"/>
                    <a:pt x="90" y="88"/>
                    <a:pt x="93" y="84"/>
                  </a:cubicBezTo>
                  <a:cubicBezTo>
                    <a:pt x="98" y="79"/>
                    <a:pt x="102" y="72"/>
                    <a:pt x="107" y="66"/>
                  </a:cubicBezTo>
                  <a:cubicBezTo>
                    <a:pt x="112" y="60"/>
                    <a:pt x="118" y="55"/>
                    <a:pt x="124" y="53"/>
                  </a:cubicBezTo>
                  <a:cubicBezTo>
                    <a:pt x="133" y="51"/>
                    <a:pt x="140" y="49"/>
                    <a:pt x="148" y="46"/>
                  </a:cubicBezTo>
                  <a:cubicBezTo>
                    <a:pt x="156" y="42"/>
                    <a:pt x="165" y="37"/>
                    <a:pt x="178" y="27"/>
                  </a:cubicBezTo>
                  <a:cubicBezTo>
                    <a:pt x="198" y="11"/>
                    <a:pt x="224" y="9"/>
                    <a:pt x="232" y="9"/>
                  </a:cubicBezTo>
                  <a:cubicBezTo>
                    <a:pt x="233" y="9"/>
                    <a:pt x="234" y="9"/>
                    <a:pt x="234" y="9"/>
                  </a:cubicBezTo>
                  <a:cubicBezTo>
                    <a:pt x="235" y="9"/>
                    <a:pt x="235" y="9"/>
                    <a:pt x="235" y="9"/>
                  </a:cubicBezTo>
                  <a:cubicBezTo>
                    <a:pt x="235" y="9"/>
                    <a:pt x="235" y="9"/>
                    <a:pt x="235" y="9"/>
                  </a:cubicBezTo>
                  <a:cubicBezTo>
                    <a:pt x="236" y="9"/>
                    <a:pt x="236" y="9"/>
                    <a:pt x="236" y="9"/>
                  </a:cubicBezTo>
                  <a:cubicBezTo>
                    <a:pt x="236" y="9"/>
                    <a:pt x="236" y="9"/>
                    <a:pt x="236" y="9"/>
                  </a:cubicBezTo>
                  <a:cubicBezTo>
                    <a:pt x="236" y="9"/>
                    <a:pt x="242" y="3"/>
                    <a:pt x="256" y="3"/>
                  </a:cubicBezTo>
                  <a:cubicBezTo>
                    <a:pt x="264" y="3"/>
                    <a:pt x="269" y="4"/>
                    <a:pt x="273" y="5"/>
                  </a:cubicBezTo>
                  <a:cubicBezTo>
                    <a:pt x="274" y="5"/>
                    <a:pt x="276" y="6"/>
                    <a:pt x="276" y="6"/>
                  </a:cubicBezTo>
                  <a:cubicBezTo>
                    <a:pt x="277" y="6"/>
                    <a:pt x="277" y="6"/>
                    <a:pt x="277" y="6"/>
                  </a:cubicBezTo>
                  <a:cubicBezTo>
                    <a:pt x="278" y="7"/>
                    <a:pt x="278" y="7"/>
                    <a:pt x="278" y="7"/>
                  </a:cubicBezTo>
                  <a:cubicBezTo>
                    <a:pt x="278" y="7"/>
                    <a:pt x="278" y="7"/>
                    <a:pt x="278" y="7"/>
                  </a:cubicBezTo>
                  <a:cubicBezTo>
                    <a:pt x="278" y="7"/>
                    <a:pt x="278" y="7"/>
                    <a:pt x="278" y="7"/>
                  </a:cubicBezTo>
                  <a:cubicBezTo>
                    <a:pt x="278" y="7"/>
                    <a:pt x="278" y="7"/>
                    <a:pt x="278" y="7"/>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84" y="2"/>
                    <a:pt x="302" y="2"/>
                  </a:cubicBezTo>
                  <a:cubicBezTo>
                    <a:pt x="311" y="2"/>
                    <a:pt x="318" y="4"/>
                    <a:pt x="324" y="6"/>
                  </a:cubicBezTo>
                  <a:cubicBezTo>
                    <a:pt x="326" y="7"/>
                    <a:pt x="328" y="8"/>
                    <a:pt x="330" y="8"/>
                  </a:cubicBezTo>
                  <a:cubicBezTo>
                    <a:pt x="330" y="9"/>
                    <a:pt x="331" y="9"/>
                    <a:pt x="331" y="9"/>
                  </a:cubicBezTo>
                  <a:cubicBezTo>
                    <a:pt x="332" y="9"/>
                    <a:pt x="332" y="9"/>
                    <a:pt x="332" y="9"/>
                  </a:cubicBezTo>
                  <a:cubicBezTo>
                    <a:pt x="332" y="9"/>
                    <a:pt x="332" y="9"/>
                    <a:pt x="332" y="9"/>
                  </a:cubicBezTo>
                  <a:cubicBezTo>
                    <a:pt x="332" y="10"/>
                    <a:pt x="332" y="10"/>
                    <a:pt x="332" y="10"/>
                  </a:cubicBezTo>
                  <a:cubicBezTo>
                    <a:pt x="333" y="10"/>
                    <a:pt x="333" y="10"/>
                    <a:pt x="333" y="10"/>
                  </a:cubicBezTo>
                  <a:cubicBezTo>
                    <a:pt x="333" y="10"/>
                    <a:pt x="333" y="10"/>
                    <a:pt x="333" y="10"/>
                  </a:cubicBezTo>
                  <a:cubicBezTo>
                    <a:pt x="333" y="9"/>
                    <a:pt x="341" y="7"/>
                    <a:pt x="358" y="7"/>
                  </a:cubicBezTo>
                  <a:cubicBezTo>
                    <a:pt x="367" y="7"/>
                    <a:pt x="375" y="9"/>
                    <a:pt x="381" y="11"/>
                  </a:cubicBezTo>
                  <a:cubicBezTo>
                    <a:pt x="383" y="12"/>
                    <a:pt x="386" y="13"/>
                    <a:pt x="387" y="14"/>
                  </a:cubicBezTo>
                  <a:cubicBezTo>
                    <a:pt x="388" y="14"/>
                    <a:pt x="389" y="14"/>
                    <a:pt x="389" y="14"/>
                  </a:cubicBezTo>
                  <a:cubicBezTo>
                    <a:pt x="389" y="15"/>
                    <a:pt x="390" y="15"/>
                    <a:pt x="390" y="15"/>
                  </a:cubicBezTo>
                  <a:cubicBezTo>
                    <a:pt x="390" y="15"/>
                    <a:pt x="390" y="15"/>
                    <a:pt x="390" y="15"/>
                  </a:cubicBezTo>
                  <a:cubicBezTo>
                    <a:pt x="390" y="15"/>
                    <a:pt x="390" y="15"/>
                    <a:pt x="390" y="15"/>
                  </a:cubicBezTo>
                  <a:cubicBezTo>
                    <a:pt x="391" y="15"/>
                    <a:pt x="391" y="15"/>
                    <a:pt x="391" y="15"/>
                  </a:cubicBezTo>
                  <a:cubicBezTo>
                    <a:pt x="391" y="15"/>
                    <a:pt x="391" y="15"/>
                    <a:pt x="391" y="15"/>
                  </a:cubicBezTo>
                  <a:cubicBezTo>
                    <a:pt x="392" y="14"/>
                    <a:pt x="403" y="7"/>
                    <a:pt x="418" y="7"/>
                  </a:cubicBezTo>
                  <a:cubicBezTo>
                    <a:pt x="435" y="7"/>
                    <a:pt x="452" y="12"/>
                    <a:pt x="465" y="26"/>
                  </a:cubicBezTo>
                  <a:cubicBezTo>
                    <a:pt x="465" y="26"/>
                    <a:pt x="465" y="26"/>
                    <a:pt x="465" y="26"/>
                  </a:cubicBezTo>
                  <a:cubicBezTo>
                    <a:pt x="465" y="26"/>
                    <a:pt x="465" y="26"/>
                    <a:pt x="465" y="26"/>
                  </a:cubicBezTo>
                  <a:cubicBezTo>
                    <a:pt x="466" y="26"/>
                    <a:pt x="466" y="26"/>
                    <a:pt x="467" y="26"/>
                  </a:cubicBezTo>
                  <a:cubicBezTo>
                    <a:pt x="475" y="26"/>
                    <a:pt x="482" y="29"/>
                    <a:pt x="488" y="32"/>
                  </a:cubicBezTo>
                  <a:cubicBezTo>
                    <a:pt x="494" y="35"/>
                    <a:pt x="498" y="39"/>
                    <a:pt x="501" y="41"/>
                  </a:cubicBezTo>
                  <a:cubicBezTo>
                    <a:pt x="502" y="42"/>
                    <a:pt x="505" y="43"/>
                    <a:pt x="508" y="43"/>
                  </a:cubicBezTo>
                  <a:cubicBezTo>
                    <a:pt x="512" y="44"/>
                    <a:pt x="518" y="44"/>
                    <a:pt x="523" y="46"/>
                  </a:cubicBezTo>
                  <a:cubicBezTo>
                    <a:pt x="529" y="48"/>
                    <a:pt x="535" y="51"/>
                    <a:pt x="539" y="56"/>
                  </a:cubicBezTo>
                  <a:cubicBezTo>
                    <a:pt x="546" y="64"/>
                    <a:pt x="555" y="67"/>
                    <a:pt x="563" y="72"/>
                  </a:cubicBezTo>
                  <a:cubicBezTo>
                    <a:pt x="571" y="76"/>
                    <a:pt x="578" y="82"/>
                    <a:pt x="581" y="93"/>
                  </a:cubicBezTo>
                  <a:cubicBezTo>
                    <a:pt x="581" y="94"/>
                    <a:pt x="581" y="94"/>
                    <a:pt x="581" y="94"/>
                  </a:cubicBezTo>
                  <a:cubicBezTo>
                    <a:pt x="582" y="94"/>
                    <a:pt x="582" y="94"/>
                    <a:pt x="582" y="94"/>
                  </a:cubicBezTo>
                  <a:cubicBezTo>
                    <a:pt x="583" y="94"/>
                    <a:pt x="584" y="94"/>
                    <a:pt x="585" y="94"/>
                  </a:cubicBezTo>
                  <a:cubicBezTo>
                    <a:pt x="593" y="94"/>
                    <a:pt x="603" y="97"/>
                    <a:pt x="610" y="104"/>
                  </a:cubicBezTo>
                  <a:cubicBezTo>
                    <a:pt x="618" y="110"/>
                    <a:pt x="623" y="120"/>
                    <a:pt x="625" y="134"/>
                  </a:cubicBezTo>
                  <a:cubicBezTo>
                    <a:pt x="625" y="134"/>
                    <a:pt x="625" y="134"/>
                    <a:pt x="625" y="134"/>
                  </a:cubicBezTo>
                  <a:cubicBezTo>
                    <a:pt x="625" y="134"/>
                    <a:pt x="625" y="134"/>
                    <a:pt x="625" y="134"/>
                  </a:cubicBezTo>
                  <a:cubicBezTo>
                    <a:pt x="626" y="134"/>
                    <a:pt x="626" y="134"/>
                    <a:pt x="627" y="134"/>
                  </a:cubicBezTo>
                  <a:cubicBezTo>
                    <a:pt x="630" y="134"/>
                    <a:pt x="633" y="135"/>
                    <a:pt x="635" y="136"/>
                  </a:cubicBezTo>
                  <a:cubicBezTo>
                    <a:pt x="638" y="137"/>
                    <a:pt x="641" y="139"/>
                    <a:pt x="643" y="142"/>
                  </a:cubicBezTo>
                  <a:cubicBezTo>
                    <a:pt x="646" y="145"/>
                    <a:pt x="648" y="148"/>
                    <a:pt x="653" y="151"/>
                  </a:cubicBezTo>
                  <a:cubicBezTo>
                    <a:pt x="659" y="155"/>
                    <a:pt x="663" y="161"/>
                    <a:pt x="663" y="168"/>
                  </a:cubicBezTo>
                  <a:cubicBezTo>
                    <a:pt x="663" y="174"/>
                    <a:pt x="661" y="179"/>
                    <a:pt x="656" y="184"/>
                  </a:cubicBezTo>
                  <a:cubicBezTo>
                    <a:pt x="655" y="185"/>
                    <a:pt x="655" y="185"/>
                    <a:pt x="655" y="185"/>
                  </a:cubicBezTo>
                  <a:cubicBezTo>
                    <a:pt x="656" y="185"/>
                    <a:pt x="656" y="185"/>
                    <a:pt x="656" y="185"/>
                  </a:cubicBezTo>
                  <a:cubicBezTo>
                    <a:pt x="664" y="191"/>
                    <a:pt x="671" y="203"/>
                    <a:pt x="671" y="215"/>
                  </a:cubicBezTo>
                  <a:cubicBezTo>
                    <a:pt x="671" y="220"/>
                    <a:pt x="669" y="226"/>
                    <a:pt x="665" y="231"/>
                  </a:cubicBezTo>
                  <a:cubicBezTo>
                    <a:pt x="665" y="231"/>
                    <a:pt x="665" y="231"/>
                    <a:pt x="665" y="231"/>
                  </a:cubicBezTo>
                  <a:cubicBezTo>
                    <a:pt x="666" y="232"/>
                    <a:pt x="666" y="232"/>
                    <a:pt x="666" y="232"/>
                  </a:cubicBezTo>
                  <a:cubicBezTo>
                    <a:pt x="670" y="235"/>
                    <a:pt x="673" y="238"/>
                    <a:pt x="674" y="241"/>
                  </a:cubicBezTo>
                  <a:cubicBezTo>
                    <a:pt x="676" y="244"/>
                    <a:pt x="676" y="247"/>
                    <a:pt x="676" y="250"/>
                  </a:cubicBezTo>
                  <a:cubicBezTo>
                    <a:pt x="676" y="251"/>
                    <a:pt x="676" y="253"/>
                    <a:pt x="676" y="254"/>
                  </a:cubicBezTo>
                  <a:cubicBezTo>
                    <a:pt x="676" y="254"/>
                    <a:pt x="676" y="254"/>
                    <a:pt x="676" y="25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34">
              <a:extLst>
                <a:ext uri="{FF2B5EF4-FFF2-40B4-BE49-F238E27FC236}">
                  <a16:creationId xmlns:a16="http://schemas.microsoft.com/office/drawing/2014/main" id="{2EB3C58D-3A90-4CFE-A1B0-EC450D32071B}"/>
                </a:ext>
              </a:extLst>
            </p:cNvPr>
            <p:cNvSpPr>
              <a:spLocks/>
            </p:cNvSpPr>
            <p:nvPr/>
          </p:nvSpPr>
          <p:spPr bwMode="auto">
            <a:xfrm>
              <a:off x="7446964" y="4035425"/>
              <a:ext cx="46038" cy="30163"/>
            </a:xfrm>
            <a:custGeom>
              <a:avLst/>
              <a:gdLst>
                <a:gd name="T0" fmla="*/ 0 w 6"/>
                <a:gd name="T1" fmla="*/ 4 h 4"/>
                <a:gd name="T2" fmla="*/ 6 w 6"/>
                <a:gd name="T3" fmla="*/ 4 h 4"/>
                <a:gd name="T4" fmla="*/ 6 w 6"/>
                <a:gd name="T5" fmla="*/ 0 h 4"/>
                <a:gd name="T6" fmla="*/ 0 w 6"/>
                <a:gd name="T7" fmla="*/ 4 h 4"/>
              </a:gdLst>
              <a:ahLst/>
              <a:cxnLst>
                <a:cxn ang="0">
                  <a:pos x="T0" y="T1"/>
                </a:cxn>
                <a:cxn ang="0">
                  <a:pos x="T2" y="T3"/>
                </a:cxn>
                <a:cxn ang="0">
                  <a:pos x="T4" y="T5"/>
                </a:cxn>
                <a:cxn ang="0">
                  <a:pos x="T6" y="T7"/>
                </a:cxn>
              </a:cxnLst>
              <a:rect l="0" t="0" r="r" b="b"/>
              <a:pathLst>
                <a:path w="6" h="4">
                  <a:moveTo>
                    <a:pt x="0" y="4"/>
                  </a:moveTo>
                  <a:cubicBezTo>
                    <a:pt x="6" y="4"/>
                    <a:pt x="6" y="4"/>
                    <a:pt x="6" y="4"/>
                  </a:cubicBezTo>
                  <a:cubicBezTo>
                    <a:pt x="6" y="4"/>
                    <a:pt x="6" y="2"/>
                    <a:pt x="6" y="0"/>
                  </a:cubicBezTo>
                  <a:cubicBezTo>
                    <a:pt x="4" y="1"/>
                    <a:pt x="2" y="3"/>
                    <a:pt x="0" y="4"/>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35">
              <a:extLst>
                <a:ext uri="{FF2B5EF4-FFF2-40B4-BE49-F238E27FC236}">
                  <a16:creationId xmlns:a16="http://schemas.microsoft.com/office/drawing/2014/main" id="{967C7ABE-B217-4F6A-B69D-A1CCB8F57A5B}"/>
                </a:ext>
              </a:extLst>
            </p:cNvPr>
            <p:cNvSpPr>
              <a:spLocks/>
            </p:cNvSpPr>
            <p:nvPr/>
          </p:nvSpPr>
          <p:spPr bwMode="auto">
            <a:xfrm>
              <a:off x="6564314" y="3476625"/>
              <a:ext cx="1817688" cy="1411288"/>
            </a:xfrm>
            <a:custGeom>
              <a:avLst/>
              <a:gdLst>
                <a:gd name="T0" fmla="*/ 0 w 241"/>
                <a:gd name="T1" fmla="*/ 137 h 187"/>
                <a:gd name="T2" fmla="*/ 81 w 241"/>
                <a:gd name="T3" fmla="*/ 187 h 187"/>
                <a:gd name="T4" fmla="*/ 188 w 241"/>
                <a:gd name="T5" fmla="*/ 148 h 187"/>
                <a:gd name="T6" fmla="*/ 230 w 241"/>
                <a:gd name="T7" fmla="*/ 105 h 187"/>
                <a:gd name="T8" fmla="*/ 231 w 241"/>
                <a:gd name="T9" fmla="*/ 31 h 187"/>
                <a:gd name="T10" fmla="*/ 95 w 241"/>
                <a:gd name="T11" fmla="*/ 59 h 187"/>
                <a:gd name="T12" fmla="*/ 0 w 241"/>
                <a:gd name="T13" fmla="*/ 137 h 187"/>
              </a:gdLst>
              <a:ahLst/>
              <a:cxnLst>
                <a:cxn ang="0">
                  <a:pos x="T0" y="T1"/>
                </a:cxn>
                <a:cxn ang="0">
                  <a:pos x="T2" y="T3"/>
                </a:cxn>
                <a:cxn ang="0">
                  <a:pos x="T4" y="T5"/>
                </a:cxn>
                <a:cxn ang="0">
                  <a:pos x="T6" y="T7"/>
                </a:cxn>
                <a:cxn ang="0">
                  <a:pos x="T8" y="T9"/>
                </a:cxn>
                <a:cxn ang="0">
                  <a:pos x="T10" y="T11"/>
                </a:cxn>
                <a:cxn ang="0">
                  <a:pos x="T12" y="T13"/>
                </a:cxn>
              </a:cxnLst>
              <a:rect l="0" t="0" r="r" b="b"/>
              <a:pathLst>
                <a:path w="241" h="187">
                  <a:moveTo>
                    <a:pt x="0" y="137"/>
                  </a:moveTo>
                  <a:cubicBezTo>
                    <a:pt x="0" y="137"/>
                    <a:pt x="20" y="187"/>
                    <a:pt x="81" y="187"/>
                  </a:cubicBezTo>
                  <a:cubicBezTo>
                    <a:pt x="142" y="187"/>
                    <a:pt x="167" y="166"/>
                    <a:pt x="188" y="148"/>
                  </a:cubicBezTo>
                  <a:cubicBezTo>
                    <a:pt x="209" y="130"/>
                    <a:pt x="221" y="128"/>
                    <a:pt x="230" y="105"/>
                  </a:cubicBezTo>
                  <a:cubicBezTo>
                    <a:pt x="239" y="81"/>
                    <a:pt x="241" y="51"/>
                    <a:pt x="231" y="31"/>
                  </a:cubicBezTo>
                  <a:cubicBezTo>
                    <a:pt x="217" y="0"/>
                    <a:pt x="169" y="16"/>
                    <a:pt x="95" y="59"/>
                  </a:cubicBezTo>
                  <a:cubicBezTo>
                    <a:pt x="22" y="102"/>
                    <a:pt x="0" y="137"/>
                    <a:pt x="0" y="137"/>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36">
              <a:extLst>
                <a:ext uri="{FF2B5EF4-FFF2-40B4-BE49-F238E27FC236}">
                  <a16:creationId xmlns:a16="http://schemas.microsoft.com/office/drawing/2014/main" id="{1642C3FB-229A-444D-B15C-2E044643A574}"/>
                </a:ext>
              </a:extLst>
            </p:cNvPr>
            <p:cNvSpPr>
              <a:spLocks/>
            </p:cNvSpPr>
            <p:nvPr/>
          </p:nvSpPr>
          <p:spPr bwMode="auto">
            <a:xfrm>
              <a:off x="6556376" y="3582988"/>
              <a:ext cx="1803400" cy="1304925"/>
            </a:xfrm>
            <a:custGeom>
              <a:avLst/>
              <a:gdLst>
                <a:gd name="T0" fmla="*/ 1 w 239"/>
                <a:gd name="T1" fmla="*/ 123 h 173"/>
                <a:gd name="T2" fmla="*/ 0 w 239"/>
                <a:gd name="T3" fmla="*/ 124 h 173"/>
                <a:gd name="T4" fmla="*/ 18 w 239"/>
                <a:gd name="T5" fmla="*/ 148 h 173"/>
                <a:gd name="T6" fmla="*/ 82 w 239"/>
                <a:gd name="T7" fmla="*/ 173 h 173"/>
                <a:gd name="T8" fmla="*/ 151 w 239"/>
                <a:gd name="T9" fmla="*/ 161 h 173"/>
                <a:gd name="T10" fmla="*/ 190 w 239"/>
                <a:gd name="T11" fmla="*/ 135 h 173"/>
                <a:gd name="T12" fmla="*/ 215 w 239"/>
                <a:gd name="T13" fmla="*/ 115 h 173"/>
                <a:gd name="T14" fmla="*/ 232 w 239"/>
                <a:gd name="T15" fmla="*/ 91 h 173"/>
                <a:gd name="T16" fmla="*/ 239 w 239"/>
                <a:gd name="T17" fmla="*/ 49 h 173"/>
                <a:gd name="T18" fmla="*/ 233 w 239"/>
                <a:gd name="T19" fmla="*/ 16 h 173"/>
                <a:gd name="T20" fmla="*/ 222 w 239"/>
                <a:gd name="T21" fmla="*/ 4 h 173"/>
                <a:gd name="T22" fmla="*/ 205 w 239"/>
                <a:gd name="T23" fmla="*/ 0 h 173"/>
                <a:gd name="T24" fmla="*/ 159 w 239"/>
                <a:gd name="T25" fmla="*/ 12 h 173"/>
                <a:gd name="T26" fmla="*/ 96 w 239"/>
                <a:gd name="T27" fmla="*/ 45 h 173"/>
                <a:gd name="T28" fmla="*/ 0 w 239"/>
                <a:gd name="T29" fmla="*/ 123 h 173"/>
                <a:gd name="T30" fmla="*/ 0 w 239"/>
                <a:gd name="T31" fmla="*/ 123 h 173"/>
                <a:gd name="T32" fmla="*/ 0 w 239"/>
                <a:gd name="T33" fmla="*/ 124 h 173"/>
                <a:gd name="T34" fmla="*/ 1 w 239"/>
                <a:gd name="T35" fmla="*/ 123 h 173"/>
                <a:gd name="T36" fmla="*/ 1 w 239"/>
                <a:gd name="T37" fmla="*/ 124 h 173"/>
                <a:gd name="T38" fmla="*/ 1 w 239"/>
                <a:gd name="T39" fmla="*/ 124 h 173"/>
                <a:gd name="T40" fmla="*/ 97 w 239"/>
                <a:gd name="T41" fmla="*/ 46 h 173"/>
                <a:gd name="T42" fmla="*/ 160 w 239"/>
                <a:gd name="T43" fmla="*/ 13 h 173"/>
                <a:gd name="T44" fmla="*/ 205 w 239"/>
                <a:gd name="T45" fmla="*/ 2 h 173"/>
                <a:gd name="T46" fmla="*/ 221 w 239"/>
                <a:gd name="T47" fmla="*/ 5 h 173"/>
                <a:gd name="T48" fmla="*/ 232 w 239"/>
                <a:gd name="T49" fmla="*/ 17 h 173"/>
                <a:gd name="T50" fmla="*/ 238 w 239"/>
                <a:gd name="T51" fmla="*/ 49 h 173"/>
                <a:gd name="T52" fmla="*/ 230 w 239"/>
                <a:gd name="T53" fmla="*/ 90 h 173"/>
                <a:gd name="T54" fmla="*/ 214 w 239"/>
                <a:gd name="T55" fmla="*/ 114 h 173"/>
                <a:gd name="T56" fmla="*/ 189 w 239"/>
                <a:gd name="T57" fmla="*/ 134 h 173"/>
                <a:gd name="T58" fmla="*/ 150 w 239"/>
                <a:gd name="T59" fmla="*/ 160 h 173"/>
                <a:gd name="T60" fmla="*/ 82 w 239"/>
                <a:gd name="T61" fmla="*/ 172 h 173"/>
                <a:gd name="T62" fmla="*/ 19 w 239"/>
                <a:gd name="T63" fmla="*/ 147 h 173"/>
                <a:gd name="T64" fmla="*/ 6 w 239"/>
                <a:gd name="T65" fmla="*/ 131 h 173"/>
                <a:gd name="T66" fmla="*/ 2 w 239"/>
                <a:gd name="T67" fmla="*/ 125 h 173"/>
                <a:gd name="T68" fmla="*/ 2 w 239"/>
                <a:gd name="T69" fmla="*/ 124 h 173"/>
                <a:gd name="T70" fmla="*/ 1 w 239"/>
                <a:gd name="T71" fmla="*/ 123 h 173"/>
                <a:gd name="T72" fmla="*/ 1 w 239"/>
                <a:gd name="T73" fmla="*/ 123 h 173"/>
                <a:gd name="T74" fmla="*/ 1 w 239"/>
                <a:gd name="T75" fmla="*/ 123 h 173"/>
                <a:gd name="T76" fmla="*/ 1 w 239"/>
                <a:gd name="T77" fmla="*/ 124 h 173"/>
                <a:gd name="T78" fmla="*/ 1 w 239"/>
                <a:gd name="T79" fmla="*/ 12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9" h="173">
                  <a:moveTo>
                    <a:pt x="1" y="123"/>
                  </a:moveTo>
                  <a:cubicBezTo>
                    <a:pt x="0" y="124"/>
                    <a:pt x="0" y="124"/>
                    <a:pt x="0" y="124"/>
                  </a:cubicBezTo>
                  <a:cubicBezTo>
                    <a:pt x="0" y="124"/>
                    <a:pt x="5" y="136"/>
                    <a:pt x="18" y="148"/>
                  </a:cubicBezTo>
                  <a:cubicBezTo>
                    <a:pt x="31" y="161"/>
                    <a:pt x="52" y="173"/>
                    <a:pt x="82" y="173"/>
                  </a:cubicBezTo>
                  <a:cubicBezTo>
                    <a:pt x="113" y="173"/>
                    <a:pt x="134" y="168"/>
                    <a:pt x="151" y="161"/>
                  </a:cubicBezTo>
                  <a:cubicBezTo>
                    <a:pt x="167" y="153"/>
                    <a:pt x="179" y="144"/>
                    <a:pt x="190" y="135"/>
                  </a:cubicBezTo>
                  <a:cubicBezTo>
                    <a:pt x="200" y="125"/>
                    <a:pt x="208" y="120"/>
                    <a:pt x="215" y="115"/>
                  </a:cubicBezTo>
                  <a:cubicBezTo>
                    <a:pt x="222" y="109"/>
                    <a:pt x="227" y="103"/>
                    <a:pt x="232" y="91"/>
                  </a:cubicBezTo>
                  <a:cubicBezTo>
                    <a:pt x="237" y="78"/>
                    <a:pt x="239" y="63"/>
                    <a:pt x="239" y="49"/>
                  </a:cubicBezTo>
                  <a:cubicBezTo>
                    <a:pt x="239" y="37"/>
                    <a:pt x="237" y="26"/>
                    <a:pt x="233" y="16"/>
                  </a:cubicBezTo>
                  <a:cubicBezTo>
                    <a:pt x="230" y="11"/>
                    <a:pt x="226" y="7"/>
                    <a:pt x="222" y="4"/>
                  </a:cubicBezTo>
                  <a:cubicBezTo>
                    <a:pt x="217" y="2"/>
                    <a:pt x="211" y="0"/>
                    <a:pt x="205" y="0"/>
                  </a:cubicBezTo>
                  <a:cubicBezTo>
                    <a:pt x="192" y="0"/>
                    <a:pt x="177" y="4"/>
                    <a:pt x="159" y="12"/>
                  </a:cubicBezTo>
                  <a:cubicBezTo>
                    <a:pt x="141" y="20"/>
                    <a:pt x="120" y="31"/>
                    <a:pt x="96" y="45"/>
                  </a:cubicBezTo>
                  <a:cubicBezTo>
                    <a:pt x="23" y="87"/>
                    <a:pt x="0" y="123"/>
                    <a:pt x="0" y="123"/>
                  </a:cubicBezTo>
                  <a:cubicBezTo>
                    <a:pt x="0" y="123"/>
                    <a:pt x="0" y="123"/>
                    <a:pt x="0" y="123"/>
                  </a:cubicBezTo>
                  <a:cubicBezTo>
                    <a:pt x="0" y="124"/>
                    <a:pt x="0" y="124"/>
                    <a:pt x="0" y="124"/>
                  </a:cubicBezTo>
                  <a:cubicBezTo>
                    <a:pt x="1" y="123"/>
                    <a:pt x="1" y="123"/>
                    <a:pt x="1" y="123"/>
                  </a:cubicBezTo>
                  <a:cubicBezTo>
                    <a:pt x="1" y="124"/>
                    <a:pt x="1" y="124"/>
                    <a:pt x="1" y="124"/>
                  </a:cubicBezTo>
                  <a:cubicBezTo>
                    <a:pt x="1" y="124"/>
                    <a:pt x="1" y="124"/>
                    <a:pt x="1" y="124"/>
                  </a:cubicBezTo>
                  <a:cubicBezTo>
                    <a:pt x="3" y="122"/>
                    <a:pt x="26" y="87"/>
                    <a:pt x="97" y="46"/>
                  </a:cubicBezTo>
                  <a:cubicBezTo>
                    <a:pt x="121" y="32"/>
                    <a:pt x="142" y="21"/>
                    <a:pt x="160" y="13"/>
                  </a:cubicBezTo>
                  <a:cubicBezTo>
                    <a:pt x="178" y="6"/>
                    <a:pt x="193" y="2"/>
                    <a:pt x="205" y="2"/>
                  </a:cubicBezTo>
                  <a:cubicBezTo>
                    <a:pt x="211" y="2"/>
                    <a:pt x="217" y="3"/>
                    <a:pt x="221" y="5"/>
                  </a:cubicBezTo>
                  <a:cubicBezTo>
                    <a:pt x="226" y="8"/>
                    <a:pt x="229" y="12"/>
                    <a:pt x="232" y="17"/>
                  </a:cubicBezTo>
                  <a:cubicBezTo>
                    <a:pt x="236" y="26"/>
                    <a:pt x="238" y="37"/>
                    <a:pt x="238" y="49"/>
                  </a:cubicBezTo>
                  <a:cubicBezTo>
                    <a:pt x="238" y="63"/>
                    <a:pt x="235" y="78"/>
                    <a:pt x="230" y="90"/>
                  </a:cubicBezTo>
                  <a:cubicBezTo>
                    <a:pt x="226" y="102"/>
                    <a:pt x="221" y="108"/>
                    <a:pt x="214" y="114"/>
                  </a:cubicBezTo>
                  <a:cubicBezTo>
                    <a:pt x="208" y="119"/>
                    <a:pt x="199" y="124"/>
                    <a:pt x="189" y="134"/>
                  </a:cubicBezTo>
                  <a:cubicBezTo>
                    <a:pt x="178" y="143"/>
                    <a:pt x="167" y="152"/>
                    <a:pt x="150" y="160"/>
                  </a:cubicBezTo>
                  <a:cubicBezTo>
                    <a:pt x="134" y="167"/>
                    <a:pt x="113" y="172"/>
                    <a:pt x="82" y="172"/>
                  </a:cubicBezTo>
                  <a:cubicBezTo>
                    <a:pt x="52" y="172"/>
                    <a:pt x="32" y="160"/>
                    <a:pt x="19" y="147"/>
                  </a:cubicBezTo>
                  <a:cubicBezTo>
                    <a:pt x="13" y="141"/>
                    <a:pt x="8" y="135"/>
                    <a:pt x="6" y="131"/>
                  </a:cubicBezTo>
                  <a:cubicBezTo>
                    <a:pt x="4" y="128"/>
                    <a:pt x="3" y="127"/>
                    <a:pt x="2" y="125"/>
                  </a:cubicBezTo>
                  <a:cubicBezTo>
                    <a:pt x="2" y="125"/>
                    <a:pt x="2" y="124"/>
                    <a:pt x="2" y="124"/>
                  </a:cubicBezTo>
                  <a:cubicBezTo>
                    <a:pt x="2" y="123"/>
                    <a:pt x="1" y="123"/>
                    <a:pt x="1" y="123"/>
                  </a:cubicBezTo>
                  <a:cubicBezTo>
                    <a:pt x="1" y="123"/>
                    <a:pt x="1" y="123"/>
                    <a:pt x="1" y="123"/>
                  </a:cubicBezTo>
                  <a:cubicBezTo>
                    <a:pt x="1" y="123"/>
                    <a:pt x="1" y="123"/>
                    <a:pt x="1" y="123"/>
                  </a:cubicBezTo>
                  <a:cubicBezTo>
                    <a:pt x="1" y="124"/>
                    <a:pt x="1" y="124"/>
                    <a:pt x="1" y="124"/>
                  </a:cubicBezTo>
                  <a:cubicBezTo>
                    <a:pt x="1" y="123"/>
                    <a:pt x="1" y="123"/>
                    <a:pt x="1" y="12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39">
              <a:extLst>
                <a:ext uri="{FF2B5EF4-FFF2-40B4-BE49-F238E27FC236}">
                  <a16:creationId xmlns:a16="http://schemas.microsoft.com/office/drawing/2014/main" id="{4DB5364B-658B-4F35-9404-8C3179C557DA}"/>
                </a:ext>
              </a:extLst>
            </p:cNvPr>
            <p:cNvSpPr>
              <a:spLocks/>
            </p:cNvSpPr>
            <p:nvPr/>
          </p:nvSpPr>
          <p:spPr bwMode="auto">
            <a:xfrm>
              <a:off x="6586539" y="4276725"/>
              <a:ext cx="1425575" cy="295275"/>
            </a:xfrm>
            <a:custGeom>
              <a:avLst/>
              <a:gdLst>
                <a:gd name="T0" fmla="*/ 0 w 189"/>
                <a:gd name="T1" fmla="*/ 38 h 39"/>
                <a:gd name="T2" fmla="*/ 4 w 189"/>
                <a:gd name="T3" fmla="*/ 39 h 39"/>
                <a:gd name="T4" fmla="*/ 32 w 189"/>
                <a:gd name="T5" fmla="*/ 33 h 39"/>
                <a:gd name="T6" fmla="*/ 61 w 189"/>
                <a:gd name="T7" fmla="*/ 28 h 39"/>
                <a:gd name="T8" fmla="*/ 81 w 189"/>
                <a:gd name="T9" fmla="*/ 29 h 39"/>
                <a:gd name="T10" fmla="*/ 99 w 189"/>
                <a:gd name="T11" fmla="*/ 29 h 39"/>
                <a:gd name="T12" fmla="*/ 143 w 189"/>
                <a:gd name="T13" fmla="*/ 15 h 39"/>
                <a:gd name="T14" fmla="*/ 189 w 189"/>
                <a:gd name="T15" fmla="*/ 2 h 39"/>
                <a:gd name="T16" fmla="*/ 189 w 189"/>
                <a:gd name="T17" fmla="*/ 0 h 39"/>
                <a:gd name="T18" fmla="*/ 143 w 189"/>
                <a:gd name="T19" fmla="*/ 14 h 39"/>
                <a:gd name="T20" fmla="*/ 99 w 189"/>
                <a:gd name="T21" fmla="*/ 28 h 39"/>
                <a:gd name="T22" fmla="*/ 81 w 189"/>
                <a:gd name="T23" fmla="*/ 27 h 39"/>
                <a:gd name="T24" fmla="*/ 61 w 189"/>
                <a:gd name="T25" fmla="*/ 26 h 39"/>
                <a:gd name="T26" fmla="*/ 32 w 189"/>
                <a:gd name="T27" fmla="*/ 32 h 39"/>
                <a:gd name="T28" fmla="*/ 4 w 189"/>
                <a:gd name="T29" fmla="*/ 37 h 39"/>
                <a:gd name="T30" fmla="*/ 0 w 189"/>
                <a:gd name="T31" fmla="*/ 37 h 39"/>
                <a:gd name="T32" fmla="*/ 0 w 189"/>
                <a:gd name="T33"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9" h="39">
                  <a:moveTo>
                    <a:pt x="0" y="38"/>
                  </a:moveTo>
                  <a:cubicBezTo>
                    <a:pt x="1" y="38"/>
                    <a:pt x="3" y="39"/>
                    <a:pt x="4" y="39"/>
                  </a:cubicBezTo>
                  <a:cubicBezTo>
                    <a:pt x="12" y="39"/>
                    <a:pt x="22" y="36"/>
                    <a:pt x="32" y="33"/>
                  </a:cubicBezTo>
                  <a:cubicBezTo>
                    <a:pt x="43" y="30"/>
                    <a:pt x="53" y="28"/>
                    <a:pt x="61" y="28"/>
                  </a:cubicBezTo>
                  <a:cubicBezTo>
                    <a:pt x="71" y="28"/>
                    <a:pt x="76" y="28"/>
                    <a:pt x="81" y="29"/>
                  </a:cubicBezTo>
                  <a:cubicBezTo>
                    <a:pt x="86" y="29"/>
                    <a:pt x="91" y="29"/>
                    <a:pt x="99" y="29"/>
                  </a:cubicBezTo>
                  <a:cubicBezTo>
                    <a:pt x="116" y="29"/>
                    <a:pt x="130" y="22"/>
                    <a:pt x="143" y="15"/>
                  </a:cubicBezTo>
                  <a:cubicBezTo>
                    <a:pt x="157" y="9"/>
                    <a:pt x="171" y="2"/>
                    <a:pt x="189" y="2"/>
                  </a:cubicBezTo>
                  <a:cubicBezTo>
                    <a:pt x="189" y="0"/>
                    <a:pt x="189" y="0"/>
                    <a:pt x="189" y="0"/>
                  </a:cubicBezTo>
                  <a:cubicBezTo>
                    <a:pt x="170" y="0"/>
                    <a:pt x="156" y="7"/>
                    <a:pt x="143" y="14"/>
                  </a:cubicBezTo>
                  <a:cubicBezTo>
                    <a:pt x="129" y="21"/>
                    <a:pt x="116" y="28"/>
                    <a:pt x="99" y="28"/>
                  </a:cubicBezTo>
                  <a:cubicBezTo>
                    <a:pt x="91" y="28"/>
                    <a:pt x="86" y="28"/>
                    <a:pt x="81" y="27"/>
                  </a:cubicBezTo>
                  <a:cubicBezTo>
                    <a:pt x="76" y="27"/>
                    <a:pt x="71" y="26"/>
                    <a:pt x="61" y="26"/>
                  </a:cubicBezTo>
                  <a:cubicBezTo>
                    <a:pt x="53" y="26"/>
                    <a:pt x="42" y="29"/>
                    <a:pt x="32" y="32"/>
                  </a:cubicBezTo>
                  <a:cubicBezTo>
                    <a:pt x="22" y="35"/>
                    <a:pt x="12" y="37"/>
                    <a:pt x="4" y="37"/>
                  </a:cubicBezTo>
                  <a:cubicBezTo>
                    <a:pt x="3" y="37"/>
                    <a:pt x="1" y="37"/>
                    <a:pt x="0" y="37"/>
                  </a:cubicBezTo>
                  <a:cubicBezTo>
                    <a:pt x="0" y="38"/>
                    <a:pt x="0" y="38"/>
                    <a:pt x="0" y="3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0">
              <a:extLst>
                <a:ext uri="{FF2B5EF4-FFF2-40B4-BE49-F238E27FC236}">
                  <a16:creationId xmlns:a16="http://schemas.microsoft.com/office/drawing/2014/main" id="{7055A479-88AE-451A-977E-639AC7F48D24}"/>
                </a:ext>
              </a:extLst>
            </p:cNvPr>
            <p:cNvSpPr>
              <a:spLocks/>
            </p:cNvSpPr>
            <p:nvPr/>
          </p:nvSpPr>
          <p:spPr bwMode="auto">
            <a:xfrm>
              <a:off x="7726364" y="3922713"/>
              <a:ext cx="633413" cy="346075"/>
            </a:xfrm>
            <a:custGeom>
              <a:avLst/>
              <a:gdLst>
                <a:gd name="T0" fmla="*/ 1 w 84"/>
                <a:gd name="T1" fmla="*/ 46 h 46"/>
                <a:gd name="T2" fmla="*/ 1 w 84"/>
                <a:gd name="T3" fmla="*/ 46 h 46"/>
                <a:gd name="T4" fmla="*/ 45 w 84"/>
                <a:gd name="T5" fmla="*/ 36 h 46"/>
                <a:gd name="T6" fmla="*/ 61 w 84"/>
                <a:gd name="T7" fmla="*/ 30 h 46"/>
                <a:gd name="T8" fmla="*/ 84 w 84"/>
                <a:gd name="T9" fmla="*/ 0 h 46"/>
                <a:gd name="T10" fmla="*/ 83 w 84"/>
                <a:gd name="T11" fmla="*/ 0 h 46"/>
                <a:gd name="T12" fmla="*/ 83 w 84"/>
                <a:gd name="T13" fmla="*/ 0 h 46"/>
                <a:gd name="T14" fmla="*/ 71 w 84"/>
                <a:gd name="T15" fmla="*/ 18 h 46"/>
                <a:gd name="T16" fmla="*/ 59 w 84"/>
                <a:gd name="T17" fmla="*/ 29 h 46"/>
                <a:gd name="T18" fmla="*/ 45 w 84"/>
                <a:gd name="T19" fmla="*/ 35 h 46"/>
                <a:gd name="T20" fmla="*/ 0 w 84"/>
                <a:gd name="T21" fmla="*/ 45 h 46"/>
                <a:gd name="T22" fmla="*/ 1 w 84"/>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46">
                  <a:moveTo>
                    <a:pt x="1" y="46"/>
                  </a:moveTo>
                  <a:cubicBezTo>
                    <a:pt x="1" y="46"/>
                    <a:pt x="1" y="46"/>
                    <a:pt x="1" y="46"/>
                  </a:cubicBezTo>
                  <a:cubicBezTo>
                    <a:pt x="3" y="45"/>
                    <a:pt x="18" y="38"/>
                    <a:pt x="45" y="36"/>
                  </a:cubicBezTo>
                  <a:cubicBezTo>
                    <a:pt x="51" y="36"/>
                    <a:pt x="56" y="33"/>
                    <a:pt x="61" y="30"/>
                  </a:cubicBezTo>
                  <a:cubicBezTo>
                    <a:pt x="75" y="20"/>
                    <a:pt x="84" y="0"/>
                    <a:pt x="84" y="0"/>
                  </a:cubicBezTo>
                  <a:cubicBezTo>
                    <a:pt x="83" y="0"/>
                    <a:pt x="83" y="0"/>
                    <a:pt x="83" y="0"/>
                  </a:cubicBezTo>
                  <a:cubicBezTo>
                    <a:pt x="83" y="0"/>
                    <a:pt x="83" y="0"/>
                    <a:pt x="83" y="0"/>
                  </a:cubicBezTo>
                  <a:cubicBezTo>
                    <a:pt x="82" y="2"/>
                    <a:pt x="78" y="10"/>
                    <a:pt x="71" y="18"/>
                  </a:cubicBezTo>
                  <a:cubicBezTo>
                    <a:pt x="68" y="22"/>
                    <a:pt x="64" y="26"/>
                    <a:pt x="59" y="29"/>
                  </a:cubicBezTo>
                  <a:cubicBezTo>
                    <a:pt x="55" y="32"/>
                    <a:pt x="50" y="34"/>
                    <a:pt x="45" y="35"/>
                  </a:cubicBezTo>
                  <a:cubicBezTo>
                    <a:pt x="16" y="36"/>
                    <a:pt x="0" y="45"/>
                    <a:pt x="0" y="45"/>
                  </a:cubicBezTo>
                  <a:cubicBezTo>
                    <a:pt x="1" y="46"/>
                    <a:pt x="1" y="46"/>
                    <a:pt x="1" y="4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1">
              <a:extLst>
                <a:ext uri="{FF2B5EF4-FFF2-40B4-BE49-F238E27FC236}">
                  <a16:creationId xmlns:a16="http://schemas.microsoft.com/office/drawing/2014/main" id="{FFEC604C-2246-4B98-A892-5184772DDD50}"/>
                </a:ext>
              </a:extLst>
            </p:cNvPr>
            <p:cNvSpPr>
              <a:spLocks/>
            </p:cNvSpPr>
            <p:nvPr/>
          </p:nvSpPr>
          <p:spPr bwMode="auto">
            <a:xfrm>
              <a:off x="6783389" y="4525963"/>
              <a:ext cx="800100" cy="173038"/>
            </a:xfrm>
            <a:custGeom>
              <a:avLst/>
              <a:gdLst>
                <a:gd name="T0" fmla="*/ 106 w 106"/>
                <a:gd name="T1" fmla="*/ 22 h 23"/>
                <a:gd name="T2" fmla="*/ 96 w 106"/>
                <a:gd name="T3" fmla="*/ 22 h 23"/>
                <a:gd name="T4" fmla="*/ 70 w 106"/>
                <a:gd name="T5" fmla="*/ 17 h 23"/>
                <a:gd name="T6" fmla="*/ 46 w 106"/>
                <a:gd name="T7" fmla="*/ 13 h 23"/>
                <a:gd name="T8" fmla="*/ 42 w 106"/>
                <a:gd name="T9" fmla="*/ 13 h 23"/>
                <a:gd name="T10" fmla="*/ 37 w 106"/>
                <a:gd name="T11" fmla="*/ 13 h 23"/>
                <a:gd name="T12" fmla="*/ 10 w 106"/>
                <a:gd name="T13" fmla="*/ 7 h 23"/>
                <a:gd name="T14" fmla="*/ 3 w 106"/>
                <a:gd name="T15" fmla="*/ 2 h 23"/>
                <a:gd name="T16" fmla="*/ 2 w 106"/>
                <a:gd name="T17" fmla="*/ 1 h 23"/>
                <a:gd name="T18" fmla="*/ 1 w 106"/>
                <a:gd name="T19" fmla="*/ 1 h 23"/>
                <a:gd name="T20" fmla="*/ 1 w 106"/>
                <a:gd name="T21" fmla="*/ 1 h 23"/>
                <a:gd name="T22" fmla="*/ 1 w 106"/>
                <a:gd name="T23" fmla="*/ 0 h 23"/>
                <a:gd name="T24" fmla="*/ 0 w 106"/>
                <a:gd name="T25" fmla="*/ 1 h 23"/>
                <a:gd name="T26" fmla="*/ 37 w 106"/>
                <a:gd name="T27" fmla="*/ 14 h 23"/>
                <a:gd name="T28" fmla="*/ 42 w 106"/>
                <a:gd name="T29" fmla="*/ 14 h 23"/>
                <a:gd name="T30" fmla="*/ 46 w 106"/>
                <a:gd name="T31" fmla="*/ 14 h 23"/>
                <a:gd name="T32" fmla="*/ 69 w 106"/>
                <a:gd name="T33" fmla="*/ 19 h 23"/>
                <a:gd name="T34" fmla="*/ 96 w 106"/>
                <a:gd name="T35" fmla="*/ 23 h 23"/>
                <a:gd name="T36" fmla="*/ 106 w 106"/>
                <a:gd name="T37" fmla="*/ 23 h 23"/>
                <a:gd name="T38" fmla="*/ 106 w 106"/>
                <a:gd name="T39"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23">
                  <a:moveTo>
                    <a:pt x="106" y="22"/>
                  </a:moveTo>
                  <a:cubicBezTo>
                    <a:pt x="102" y="22"/>
                    <a:pt x="99" y="22"/>
                    <a:pt x="96" y="22"/>
                  </a:cubicBezTo>
                  <a:cubicBezTo>
                    <a:pt x="83" y="22"/>
                    <a:pt x="76" y="20"/>
                    <a:pt x="70" y="17"/>
                  </a:cubicBezTo>
                  <a:cubicBezTo>
                    <a:pt x="63" y="15"/>
                    <a:pt x="57" y="13"/>
                    <a:pt x="46" y="13"/>
                  </a:cubicBezTo>
                  <a:cubicBezTo>
                    <a:pt x="45" y="13"/>
                    <a:pt x="43" y="13"/>
                    <a:pt x="42" y="13"/>
                  </a:cubicBezTo>
                  <a:cubicBezTo>
                    <a:pt x="40" y="13"/>
                    <a:pt x="39" y="13"/>
                    <a:pt x="37" y="13"/>
                  </a:cubicBezTo>
                  <a:cubicBezTo>
                    <a:pt x="25" y="13"/>
                    <a:pt x="16" y="10"/>
                    <a:pt x="10" y="7"/>
                  </a:cubicBezTo>
                  <a:cubicBezTo>
                    <a:pt x="7" y="5"/>
                    <a:pt x="5" y="4"/>
                    <a:pt x="3" y="2"/>
                  </a:cubicBezTo>
                  <a:cubicBezTo>
                    <a:pt x="2" y="2"/>
                    <a:pt x="2" y="1"/>
                    <a:pt x="2" y="1"/>
                  </a:cubicBezTo>
                  <a:cubicBezTo>
                    <a:pt x="1" y="1"/>
                    <a:pt x="1" y="1"/>
                    <a:pt x="1" y="1"/>
                  </a:cubicBezTo>
                  <a:cubicBezTo>
                    <a:pt x="1" y="1"/>
                    <a:pt x="1" y="1"/>
                    <a:pt x="1" y="1"/>
                  </a:cubicBezTo>
                  <a:cubicBezTo>
                    <a:pt x="1" y="0"/>
                    <a:pt x="1" y="0"/>
                    <a:pt x="1" y="0"/>
                  </a:cubicBezTo>
                  <a:cubicBezTo>
                    <a:pt x="0" y="1"/>
                    <a:pt x="0" y="1"/>
                    <a:pt x="0" y="1"/>
                  </a:cubicBezTo>
                  <a:cubicBezTo>
                    <a:pt x="0" y="1"/>
                    <a:pt x="12" y="14"/>
                    <a:pt x="37" y="14"/>
                  </a:cubicBezTo>
                  <a:cubicBezTo>
                    <a:pt x="39" y="14"/>
                    <a:pt x="40" y="14"/>
                    <a:pt x="42" y="14"/>
                  </a:cubicBezTo>
                  <a:cubicBezTo>
                    <a:pt x="43" y="14"/>
                    <a:pt x="45" y="14"/>
                    <a:pt x="46" y="14"/>
                  </a:cubicBezTo>
                  <a:cubicBezTo>
                    <a:pt x="57" y="14"/>
                    <a:pt x="63" y="16"/>
                    <a:pt x="69" y="19"/>
                  </a:cubicBezTo>
                  <a:cubicBezTo>
                    <a:pt x="76" y="21"/>
                    <a:pt x="83" y="23"/>
                    <a:pt x="96" y="23"/>
                  </a:cubicBezTo>
                  <a:cubicBezTo>
                    <a:pt x="99" y="23"/>
                    <a:pt x="102" y="23"/>
                    <a:pt x="106" y="23"/>
                  </a:cubicBezTo>
                  <a:cubicBezTo>
                    <a:pt x="106" y="22"/>
                    <a:pt x="106" y="22"/>
                    <a:pt x="106" y="2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2">
              <a:extLst>
                <a:ext uri="{FF2B5EF4-FFF2-40B4-BE49-F238E27FC236}">
                  <a16:creationId xmlns:a16="http://schemas.microsoft.com/office/drawing/2014/main" id="{F3EB54AD-7206-4F63-BDCC-B94E19D652F5}"/>
                </a:ext>
              </a:extLst>
            </p:cNvPr>
            <p:cNvSpPr>
              <a:spLocks/>
            </p:cNvSpPr>
            <p:nvPr/>
          </p:nvSpPr>
          <p:spPr bwMode="auto">
            <a:xfrm>
              <a:off x="6662739" y="4073525"/>
              <a:ext cx="588963" cy="784225"/>
            </a:xfrm>
            <a:custGeom>
              <a:avLst/>
              <a:gdLst>
                <a:gd name="T0" fmla="*/ 41 w 78"/>
                <a:gd name="T1" fmla="*/ 103 h 104"/>
                <a:gd name="T2" fmla="*/ 11 w 78"/>
                <a:gd name="T3" fmla="*/ 78 h 104"/>
                <a:gd name="T4" fmla="*/ 3 w 78"/>
                <a:gd name="T5" fmla="*/ 68 h 104"/>
                <a:gd name="T6" fmla="*/ 1 w 78"/>
                <a:gd name="T7" fmla="*/ 65 h 104"/>
                <a:gd name="T8" fmla="*/ 1 w 78"/>
                <a:gd name="T9" fmla="*/ 64 h 104"/>
                <a:gd name="T10" fmla="*/ 1 w 78"/>
                <a:gd name="T11" fmla="*/ 64 h 104"/>
                <a:gd name="T12" fmla="*/ 0 w 78"/>
                <a:gd name="T13" fmla="*/ 64 h 104"/>
                <a:gd name="T14" fmla="*/ 1 w 78"/>
                <a:gd name="T15" fmla="*/ 65 h 104"/>
                <a:gd name="T16" fmla="*/ 31 w 78"/>
                <a:gd name="T17" fmla="*/ 48 h 104"/>
                <a:gd name="T18" fmla="*/ 78 w 78"/>
                <a:gd name="T19" fmla="*/ 1 h 104"/>
                <a:gd name="T20" fmla="*/ 77 w 78"/>
                <a:gd name="T21" fmla="*/ 0 h 104"/>
                <a:gd name="T22" fmla="*/ 30 w 78"/>
                <a:gd name="T23" fmla="*/ 47 h 104"/>
                <a:gd name="T24" fmla="*/ 9 w 78"/>
                <a:gd name="T25" fmla="*/ 60 h 104"/>
                <a:gd name="T26" fmla="*/ 3 w 78"/>
                <a:gd name="T27" fmla="*/ 63 h 104"/>
                <a:gd name="T28" fmla="*/ 1 w 78"/>
                <a:gd name="T29" fmla="*/ 64 h 104"/>
                <a:gd name="T30" fmla="*/ 0 w 78"/>
                <a:gd name="T31" fmla="*/ 64 h 104"/>
                <a:gd name="T32" fmla="*/ 0 w 78"/>
                <a:gd name="T33" fmla="*/ 64 h 104"/>
                <a:gd name="T34" fmla="*/ 0 w 78"/>
                <a:gd name="T35" fmla="*/ 65 h 104"/>
                <a:gd name="T36" fmla="*/ 40 w 78"/>
                <a:gd name="T37" fmla="*/ 104 h 104"/>
                <a:gd name="T38" fmla="*/ 41 w 78"/>
                <a:gd name="T39" fmla="*/ 10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04">
                  <a:moveTo>
                    <a:pt x="41" y="103"/>
                  </a:moveTo>
                  <a:cubicBezTo>
                    <a:pt x="27" y="96"/>
                    <a:pt x="17" y="86"/>
                    <a:pt x="11" y="78"/>
                  </a:cubicBezTo>
                  <a:cubicBezTo>
                    <a:pt x="7" y="74"/>
                    <a:pt x="5" y="71"/>
                    <a:pt x="3" y="68"/>
                  </a:cubicBezTo>
                  <a:cubicBezTo>
                    <a:pt x="2" y="67"/>
                    <a:pt x="2" y="66"/>
                    <a:pt x="1" y="65"/>
                  </a:cubicBezTo>
                  <a:cubicBezTo>
                    <a:pt x="1" y="65"/>
                    <a:pt x="1" y="65"/>
                    <a:pt x="1" y="64"/>
                  </a:cubicBezTo>
                  <a:cubicBezTo>
                    <a:pt x="1" y="64"/>
                    <a:pt x="1" y="64"/>
                    <a:pt x="1" y="64"/>
                  </a:cubicBezTo>
                  <a:cubicBezTo>
                    <a:pt x="0" y="64"/>
                    <a:pt x="0" y="64"/>
                    <a:pt x="0" y="64"/>
                  </a:cubicBezTo>
                  <a:cubicBezTo>
                    <a:pt x="1" y="65"/>
                    <a:pt x="1" y="65"/>
                    <a:pt x="1" y="65"/>
                  </a:cubicBezTo>
                  <a:cubicBezTo>
                    <a:pt x="1" y="65"/>
                    <a:pt x="14" y="59"/>
                    <a:pt x="31" y="48"/>
                  </a:cubicBezTo>
                  <a:cubicBezTo>
                    <a:pt x="48" y="37"/>
                    <a:pt x="67" y="21"/>
                    <a:pt x="78" y="1"/>
                  </a:cubicBezTo>
                  <a:cubicBezTo>
                    <a:pt x="77" y="0"/>
                    <a:pt x="77" y="0"/>
                    <a:pt x="77" y="0"/>
                  </a:cubicBezTo>
                  <a:cubicBezTo>
                    <a:pt x="66" y="20"/>
                    <a:pt x="47" y="36"/>
                    <a:pt x="30" y="47"/>
                  </a:cubicBezTo>
                  <a:cubicBezTo>
                    <a:pt x="22" y="52"/>
                    <a:pt x="15" y="57"/>
                    <a:pt x="9" y="60"/>
                  </a:cubicBezTo>
                  <a:cubicBezTo>
                    <a:pt x="6" y="61"/>
                    <a:pt x="4" y="62"/>
                    <a:pt x="3" y="63"/>
                  </a:cubicBezTo>
                  <a:cubicBezTo>
                    <a:pt x="2" y="63"/>
                    <a:pt x="1" y="63"/>
                    <a:pt x="1" y="64"/>
                  </a:cubicBezTo>
                  <a:cubicBezTo>
                    <a:pt x="0" y="64"/>
                    <a:pt x="0" y="64"/>
                    <a:pt x="0" y="64"/>
                  </a:cubicBezTo>
                  <a:cubicBezTo>
                    <a:pt x="0" y="64"/>
                    <a:pt x="0" y="64"/>
                    <a:pt x="0" y="64"/>
                  </a:cubicBezTo>
                  <a:cubicBezTo>
                    <a:pt x="0" y="65"/>
                    <a:pt x="0" y="65"/>
                    <a:pt x="0" y="65"/>
                  </a:cubicBezTo>
                  <a:cubicBezTo>
                    <a:pt x="0" y="65"/>
                    <a:pt x="13" y="89"/>
                    <a:pt x="40" y="104"/>
                  </a:cubicBezTo>
                  <a:cubicBezTo>
                    <a:pt x="41" y="103"/>
                    <a:pt x="41" y="103"/>
                    <a:pt x="41" y="10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3">
              <a:extLst>
                <a:ext uri="{FF2B5EF4-FFF2-40B4-BE49-F238E27FC236}">
                  <a16:creationId xmlns:a16="http://schemas.microsoft.com/office/drawing/2014/main" id="{19FE0176-23BB-4963-A83B-6895B743A454}"/>
                </a:ext>
              </a:extLst>
            </p:cNvPr>
            <p:cNvSpPr>
              <a:spLocks/>
            </p:cNvSpPr>
            <p:nvPr/>
          </p:nvSpPr>
          <p:spPr bwMode="auto">
            <a:xfrm>
              <a:off x="6731001" y="4548188"/>
              <a:ext cx="301625" cy="325438"/>
            </a:xfrm>
            <a:custGeom>
              <a:avLst/>
              <a:gdLst>
                <a:gd name="T0" fmla="*/ 40 w 40"/>
                <a:gd name="T1" fmla="*/ 42 h 43"/>
                <a:gd name="T2" fmla="*/ 10 w 40"/>
                <a:gd name="T3" fmla="*/ 16 h 43"/>
                <a:gd name="T4" fmla="*/ 3 w 40"/>
                <a:gd name="T5" fmla="*/ 4 h 43"/>
                <a:gd name="T6" fmla="*/ 1 w 40"/>
                <a:gd name="T7" fmla="*/ 1 h 43"/>
                <a:gd name="T8" fmla="*/ 1 w 40"/>
                <a:gd name="T9" fmla="*/ 0 h 43"/>
                <a:gd name="T10" fmla="*/ 1 w 40"/>
                <a:gd name="T11" fmla="*/ 0 h 43"/>
                <a:gd name="T12" fmla="*/ 0 w 40"/>
                <a:gd name="T13" fmla="*/ 0 h 43"/>
                <a:gd name="T14" fmla="*/ 40 w 40"/>
                <a:gd name="T15" fmla="*/ 43 h 43"/>
                <a:gd name="T16" fmla="*/ 40 w 40"/>
                <a:gd name="T17"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3">
                  <a:moveTo>
                    <a:pt x="40" y="42"/>
                  </a:moveTo>
                  <a:cubicBezTo>
                    <a:pt x="26" y="35"/>
                    <a:pt x="17" y="25"/>
                    <a:pt x="10" y="16"/>
                  </a:cubicBezTo>
                  <a:cubicBezTo>
                    <a:pt x="7" y="11"/>
                    <a:pt x="4" y="7"/>
                    <a:pt x="3" y="4"/>
                  </a:cubicBezTo>
                  <a:cubicBezTo>
                    <a:pt x="2" y="3"/>
                    <a:pt x="1" y="2"/>
                    <a:pt x="1" y="1"/>
                  </a:cubicBezTo>
                  <a:cubicBezTo>
                    <a:pt x="1" y="0"/>
                    <a:pt x="1" y="0"/>
                    <a:pt x="1" y="0"/>
                  </a:cubicBezTo>
                  <a:cubicBezTo>
                    <a:pt x="1" y="0"/>
                    <a:pt x="1" y="0"/>
                    <a:pt x="1" y="0"/>
                  </a:cubicBezTo>
                  <a:cubicBezTo>
                    <a:pt x="0" y="0"/>
                    <a:pt x="0" y="0"/>
                    <a:pt x="0" y="0"/>
                  </a:cubicBezTo>
                  <a:cubicBezTo>
                    <a:pt x="0" y="0"/>
                    <a:pt x="12" y="29"/>
                    <a:pt x="40" y="43"/>
                  </a:cubicBezTo>
                  <a:cubicBezTo>
                    <a:pt x="40" y="42"/>
                    <a:pt x="40" y="42"/>
                    <a:pt x="40" y="4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44">
              <a:extLst>
                <a:ext uri="{FF2B5EF4-FFF2-40B4-BE49-F238E27FC236}">
                  <a16:creationId xmlns:a16="http://schemas.microsoft.com/office/drawing/2014/main" id="{7C2D1679-308D-4DB7-BA44-363BAD45B4AC}"/>
                </a:ext>
              </a:extLst>
            </p:cNvPr>
            <p:cNvSpPr>
              <a:spLocks/>
            </p:cNvSpPr>
            <p:nvPr/>
          </p:nvSpPr>
          <p:spPr bwMode="auto">
            <a:xfrm>
              <a:off x="6783389" y="4533900"/>
              <a:ext cx="369888" cy="354013"/>
            </a:xfrm>
            <a:custGeom>
              <a:avLst/>
              <a:gdLst>
                <a:gd name="T0" fmla="*/ 49 w 49"/>
                <a:gd name="T1" fmla="*/ 46 h 47"/>
                <a:gd name="T2" fmla="*/ 26 w 49"/>
                <a:gd name="T3" fmla="*/ 33 h 47"/>
                <a:gd name="T4" fmla="*/ 1 w 49"/>
                <a:gd name="T5" fmla="*/ 0 h 47"/>
                <a:gd name="T6" fmla="*/ 0 w 49"/>
                <a:gd name="T7" fmla="*/ 0 h 47"/>
                <a:gd name="T8" fmla="*/ 26 w 49"/>
                <a:gd name="T9" fmla="*/ 34 h 47"/>
                <a:gd name="T10" fmla="*/ 48 w 49"/>
                <a:gd name="T11" fmla="*/ 47 h 47"/>
                <a:gd name="T12" fmla="*/ 49 w 49"/>
                <a:gd name="T13" fmla="*/ 46 h 47"/>
              </a:gdLst>
              <a:ahLst/>
              <a:cxnLst>
                <a:cxn ang="0">
                  <a:pos x="T0" y="T1"/>
                </a:cxn>
                <a:cxn ang="0">
                  <a:pos x="T2" y="T3"/>
                </a:cxn>
                <a:cxn ang="0">
                  <a:pos x="T4" y="T5"/>
                </a:cxn>
                <a:cxn ang="0">
                  <a:pos x="T6" y="T7"/>
                </a:cxn>
                <a:cxn ang="0">
                  <a:pos x="T8" y="T9"/>
                </a:cxn>
                <a:cxn ang="0">
                  <a:pos x="T10" y="T11"/>
                </a:cxn>
                <a:cxn ang="0">
                  <a:pos x="T12" y="T13"/>
                </a:cxn>
              </a:cxnLst>
              <a:rect l="0" t="0" r="r" b="b"/>
              <a:pathLst>
                <a:path w="49" h="47">
                  <a:moveTo>
                    <a:pt x="49" y="46"/>
                  </a:moveTo>
                  <a:cubicBezTo>
                    <a:pt x="42" y="43"/>
                    <a:pt x="35" y="40"/>
                    <a:pt x="26" y="33"/>
                  </a:cubicBezTo>
                  <a:cubicBezTo>
                    <a:pt x="18" y="26"/>
                    <a:pt x="10" y="16"/>
                    <a:pt x="1" y="0"/>
                  </a:cubicBezTo>
                  <a:cubicBezTo>
                    <a:pt x="0" y="0"/>
                    <a:pt x="0" y="0"/>
                    <a:pt x="0" y="0"/>
                  </a:cubicBezTo>
                  <a:cubicBezTo>
                    <a:pt x="9" y="17"/>
                    <a:pt x="18" y="27"/>
                    <a:pt x="26" y="34"/>
                  </a:cubicBezTo>
                  <a:cubicBezTo>
                    <a:pt x="34" y="41"/>
                    <a:pt x="42" y="44"/>
                    <a:pt x="48" y="47"/>
                  </a:cubicBezTo>
                  <a:cubicBezTo>
                    <a:pt x="49" y="46"/>
                    <a:pt x="49" y="46"/>
                    <a:pt x="49" y="4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45">
              <a:extLst>
                <a:ext uri="{FF2B5EF4-FFF2-40B4-BE49-F238E27FC236}">
                  <a16:creationId xmlns:a16="http://schemas.microsoft.com/office/drawing/2014/main" id="{8422BBA4-F114-434B-A548-4C4B6C05E664}"/>
                </a:ext>
              </a:extLst>
            </p:cNvPr>
            <p:cNvSpPr>
              <a:spLocks/>
            </p:cNvSpPr>
            <p:nvPr/>
          </p:nvSpPr>
          <p:spPr bwMode="auto">
            <a:xfrm>
              <a:off x="6835776" y="4049713"/>
              <a:ext cx="512763" cy="838200"/>
            </a:xfrm>
            <a:custGeom>
              <a:avLst/>
              <a:gdLst>
                <a:gd name="T0" fmla="*/ 52 w 68"/>
                <a:gd name="T1" fmla="*/ 110 h 111"/>
                <a:gd name="T2" fmla="*/ 1 w 68"/>
                <a:gd name="T3" fmla="*/ 62 h 111"/>
                <a:gd name="T4" fmla="*/ 1 w 68"/>
                <a:gd name="T5" fmla="*/ 62 h 111"/>
                <a:gd name="T6" fmla="*/ 1 w 68"/>
                <a:gd name="T7" fmla="*/ 63 h 111"/>
                <a:gd name="T8" fmla="*/ 36 w 68"/>
                <a:gd name="T9" fmla="*/ 43 h 111"/>
                <a:gd name="T10" fmla="*/ 68 w 68"/>
                <a:gd name="T11" fmla="*/ 0 h 111"/>
                <a:gd name="T12" fmla="*/ 67 w 68"/>
                <a:gd name="T13" fmla="*/ 0 h 111"/>
                <a:gd name="T14" fmla="*/ 67 w 68"/>
                <a:gd name="T15" fmla="*/ 1 h 111"/>
                <a:gd name="T16" fmla="*/ 35 w 68"/>
                <a:gd name="T17" fmla="*/ 42 h 111"/>
                <a:gd name="T18" fmla="*/ 13 w 68"/>
                <a:gd name="T19" fmla="*/ 56 h 111"/>
                <a:gd name="T20" fmla="*/ 4 w 68"/>
                <a:gd name="T21" fmla="*/ 60 h 111"/>
                <a:gd name="T22" fmla="*/ 2 w 68"/>
                <a:gd name="T23" fmla="*/ 61 h 111"/>
                <a:gd name="T24" fmla="*/ 1 w 68"/>
                <a:gd name="T25" fmla="*/ 62 h 111"/>
                <a:gd name="T26" fmla="*/ 0 w 68"/>
                <a:gd name="T27" fmla="*/ 62 h 111"/>
                <a:gd name="T28" fmla="*/ 0 w 68"/>
                <a:gd name="T29" fmla="*/ 62 h 111"/>
                <a:gd name="T30" fmla="*/ 52 w 68"/>
                <a:gd name="T31" fmla="*/ 111 h 111"/>
                <a:gd name="T32" fmla="*/ 52 w 68"/>
                <a:gd name="T33" fmla="*/ 11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111">
                  <a:moveTo>
                    <a:pt x="52" y="110"/>
                  </a:moveTo>
                  <a:cubicBezTo>
                    <a:pt x="23" y="93"/>
                    <a:pt x="9" y="77"/>
                    <a:pt x="1" y="62"/>
                  </a:cubicBezTo>
                  <a:cubicBezTo>
                    <a:pt x="1" y="62"/>
                    <a:pt x="1" y="62"/>
                    <a:pt x="1" y="62"/>
                  </a:cubicBezTo>
                  <a:cubicBezTo>
                    <a:pt x="1" y="63"/>
                    <a:pt x="1" y="63"/>
                    <a:pt x="1" y="63"/>
                  </a:cubicBezTo>
                  <a:cubicBezTo>
                    <a:pt x="1" y="62"/>
                    <a:pt x="24" y="53"/>
                    <a:pt x="36" y="43"/>
                  </a:cubicBezTo>
                  <a:cubicBezTo>
                    <a:pt x="54" y="27"/>
                    <a:pt x="68" y="0"/>
                    <a:pt x="68" y="0"/>
                  </a:cubicBezTo>
                  <a:cubicBezTo>
                    <a:pt x="67" y="0"/>
                    <a:pt x="67" y="0"/>
                    <a:pt x="67" y="0"/>
                  </a:cubicBezTo>
                  <a:cubicBezTo>
                    <a:pt x="67" y="0"/>
                    <a:pt x="67" y="0"/>
                    <a:pt x="67" y="1"/>
                  </a:cubicBezTo>
                  <a:cubicBezTo>
                    <a:pt x="64" y="6"/>
                    <a:pt x="51" y="28"/>
                    <a:pt x="35" y="42"/>
                  </a:cubicBezTo>
                  <a:cubicBezTo>
                    <a:pt x="29" y="47"/>
                    <a:pt x="21" y="52"/>
                    <a:pt x="13" y="56"/>
                  </a:cubicBezTo>
                  <a:cubicBezTo>
                    <a:pt x="10" y="57"/>
                    <a:pt x="7" y="59"/>
                    <a:pt x="4" y="60"/>
                  </a:cubicBezTo>
                  <a:cubicBezTo>
                    <a:pt x="3" y="60"/>
                    <a:pt x="2" y="61"/>
                    <a:pt x="2" y="61"/>
                  </a:cubicBezTo>
                  <a:cubicBezTo>
                    <a:pt x="1" y="61"/>
                    <a:pt x="1" y="62"/>
                    <a:pt x="1" y="62"/>
                  </a:cubicBezTo>
                  <a:cubicBezTo>
                    <a:pt x="0" y="62"/>
                    <a:pt x="0" y="62"/>
                    <a:pt x="0" y="62"/>
                  </a:cubicBezTo>
                  <a:cubicBezTo>
                    <a:pt x="0" y="62"/>
                    <a:pt x="0" y="62"/>
                    <a:pt x="0" y="62"/>
                  </a:cubicBezTo>
                  <a:cubicBezTo>
                    <a:pt x="8" y="78"/>
                    <a:pt x="22" y="94"/>
                    <a:pt x="52" y="111"/>
                  </a:cubicBezTo>
                  <a:cubicBezTo>
                    <a:pt x="52" y="110"/>
                    <a:pt x="52" y="110"/>
                    <a:pt x="52" y="11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46">
              <a:extLst>
                <a:ext uri="{FF2B5EF4-FFF2-40B4-BE49-F238E27FC236}">
                  <a16:creationId xmlns:a16="http://schemas.microsoft.com/office/drawing/2014/main" id="{0A941EA2-086A-49E7-AC3D-7E34E5BA2424}"/>
                </a:ext>
              </a:extLst>
            </p:cNvPr>
            <p:cNvSpPr>
              <a:spLocks/>
            </p:cNvSpPr>
            <p:nvPr/>
          </p:nvSpPr>
          <p:spPr bwMode="auto">
            <a:xfrm>
              <a:off x="6911976" y="4503738"/>
              <a:ext cx="392113" cy="377825"/>
            </a:xfrm>
            <a:custGeom>
              <a:avLst/>
              <a:gdLst>
                <a:gd name="T0" fmla="*/ 0 w 52"/>
                <a:gd name="T1" fmla="*/ 0 h 50"/>
                <a:gd name="T2" fmla="*/ 19 w 52"/>
                <a:gd name="T3" fmla="*/ 24 h 50"/>
                <a:gd name="T4" fmla="*/ 51 w 52"/>
                <a:gd name="T5" fmla="*/ 50 h 50"/>
                <a:gd name="T6" fmla="*/ 52 w 52"/>
                <a:gd name="T7" fmla="*/ 50 h 50"/>
                <a:gd name="T8" fmla="*/ 19 w 52"/>
                <a:gd name="T9" fmla="*/ 24 h 50"/>
                <a:gd name="T10" fmla="*/ 0 w 52"/>
                <a:gd name="T11" fmla="*/ 0 h 50"/>
                <a:gd name="T12" fmla="*/ 0 w 52"/>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52" h="50">
                  <a:moveTo>
                    <a:pt x="0" y="0"/>
                  </a:moveTo>
                  <a:cubicBezTo>
                    <a:pt x="2" y="6"/>
                    <a:pt x="9" y="15"/>
                    <a:pt x="19" y="24"/>
                  </a:cubicBezTo>
                  <a:cubicBezTo>
                    <a:pt x="28" y="34"/>
                    <a:pt x="40" y="44"/>
                    <a:pt x="51" y="50"/>
                  </a:cubicBezTo>
                  <a:cubicBezTo>
                    <a:pt x="52" y="50"/>
                    <a:pt x="52" y="50"/>
                    <a:pt x="52" y="50"/>
                  </a:cubicBezTo>
                  <a:cubicBezTo>
                    <a:pt x="40" y="43"/>
                    <a:pt x="29" y="33"/>
                    <a:pt x="19" y="24"/>
                  </a:cubicBezTo>
                  <a:cubicBezTo>
                    <a:pt x="10" y="14"/>
                    <a:pt x="3" y="5"/>
                    <a:pt x="0" y="0"/>
                  </a:cubicBezTo>
                  <a:cubicBezTo>
                    <a:pt x="0" y="0"/>
                    <a:pt x="0" y="0"/>
                    <a:pt x="0"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47">
              <a:extLst>
                <a:ext uri="{FF2B5EF4-FFF2-40B4-BE49-F238E27FC236}">
                  <a16:creationId xmlns:a16="http://schemas.microsoft.com/office/drawing/2014/main" id="{F5AD2C4C-9304-4BC4-AE79-2580132E2A80}"/>
                </a:ext>
              </a:extLst>
            </p:cNvPr>
            <p:cNvSpPr>
              <a:spLocks/>
            </p:cNvSpPr>
            <p:nvPr/>
          </p:nvSpPr>
          <p:spPr bwMode="auto">
            <a:xfrm>
              <a:off x="6956426" y="4487863"/>
              <a:ext cx="422275" cy="393700"/>
            </a:xfrm>
            <a:custGeom>
              <a:avLst/>
              <a:gdLst>
                <a:gd name="T0" fmla="*/ 0 w 56"/>
                <a:gd name="T1" fmla="*/ 1 h 52"/>
                <a:gd name="T2" fmla="*/ 23 w 56"/>
                <a:gd name="T3" fmla="*/ 26 h 52"/>
                <a:gd name="T4" fmla="*/ 55 w 56"/>
                <a:gd name="T5" fmla="*/ 52 h 52"/>
                <a:gd name="T6" fmla="*/ 56 w 56"/>
                <a:gd name="T7" fmla="*/ 51 h 52"/>
                <a:gd name="T8" fmla="*/ 24 w 56"/>
                <a:gd name="T9" fmla="*/ 25 h 52"/>
                <a:gd name="T10" fmla="*/ 1 w 56"/>
                <a:gd name="T11" fmla="*/ 0 h 52"/>
                <a:gd name="T12" fmla="*/ 0 w 56"/>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56" h="52">
                  <a:moveTo>
                    <a:pt x="0" y="1"/>
                  </a:moveTo>
                  <a:cubicBezTo>
                    <a:pt x="9" y="7"/>
                    <a:pt x="16" y="16"/>
                    <a:pt x="23" y="26"/>
                  </a:cubicBezTo>
                  <a:cubicBezTo>
                    <a:pt x="31" y="36"/>
                    <a:pt x="41" y="45"/>
                    <a:pt x="55" y="52"/>
                  </a:cubicBezTo>
                  <a:cubicBezTo>
                    <a:pt x="56" y="51"/>
                    <a:pt x="56" y="51"/>
                    <a:pt x="56" y="51"/>
                  </a:cubicBezTo>
                  <a:cubicBezTo>
                    <a:pt x="41" y="44"/>
                    <a:pt x="32" y="35"/>
                    <a:pt x="24" y="25"/>
                  </a:cubicBezTo>
                  <a:cubicBezTo>
                    <a:pt x="16" y="16"/>
                    <a:pt x="10" y="6"/>
                    <a:pt x="1"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48">
              <a:extLst>
                <a:ext uri="{FF2B5EF4-FFF2-40B4-BE49-F238E27FC236}">
                  <a16:creationId xmlns:a16="http://schemas.microsoft.com/office/drawing/2014/main" id="{2AFF8162-9BFF-461C-BECD-05442501FD5C}"/>
                </a:ext>
              </a:extLst>
            </p:cNvPr>
            <p:cNvSpPr>
              <a:spLocks/>
            </p:cNvSpPr>
            <p:nvPr/>
          </p:nvSpPr>
          <p:spPr bwMode="auto">
            <a:xfrm>
              <a:off x="7038976" y="3959225"/>
              <a:ext cx="476250" cy="906463"/>
            </a:xfrm>
            <a:custGeom>
              <a:avLst/>
              <a:gdLst>
                <a:gd name="T0" fmla="*/ 58 w 63"/>
                <a:gd name="T1" fmla="*/ 119 h 120"/>
                <a:gd name="T2" fmla="*/ 29 w 63"/>
                <a:gd name="T3" fmla="*/ 94 h 120"/>
                <a:gd name="T4" fmla="*/ 2 w 63"/>
                <a:gd name="T5" fmla="*/ 69 h 120"/>
                <a:gd name="T6" fmla="*/ 1 w 63"/>
                <a:gd name="T7" fmla="*/ 69 h 120"/>
                <a:gd name="T8" fmla="*/ 2 w 63"/>
                <a:gd name="T9" fmla="*/ 69 h 120"/>
                <a:gd name="T10" fmla="*/ 63 w 63"/>
                <a:gd name="T11" fmla="*/ 0 h 120"/>
                <a:gd name="T12" fmla="*/ 62 w 63"/>
                <a:gd name="T13" fmla="*/ 0 h 120"/>
                <a:gd name="T14" fmla="*/ 1 w 63"/>
                <a:gd name="T15" fmla="*/ 69 h 120"/>
                <a:gd name="T16" fmla="*/ 0 w 63"/>
                <a:gd name="T17" fmla="*/ 69 h 120"/>
                <a:gd name="T18" fmla="*/ 1 w 63"/>
                <a:gd name="T19" fmla="*/ 69 h 120"/>
                <a:gd name="T20" fmla="*/ 28 w 63"/>
                <a:gd name="T21" fmla="*/ 95 h 120"/>
                <a:gd name="T22" fmla="*/ 57 w 63"/>
                <a:gd name="T23" fmla="*/ 120 h 120"/>
                <a:gd name="T24" fmla="*/ 58 w 63"/>
                <a:gd name="T25" fmla="*/ 11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120">
                  <a:moveTo>
                    <a:pt x="58" y="119"/>
                  </a:moveTo>
                  <a:cubicBezTo>
                    <a:pt x="47" y="114"/>
                    <a:pt x="38" y="104"/>
                    <a:pt x="29" y="94"/>
                  </a:cubicBezTo>
                  <a:cubicBezTo>
                    <a:pt x="20" y="84"/>
                    <a:pt x="12" y="74"/>
                    <a:pt x="2" y="69"/>
                  </a:cubicBezTo>
                  <a:cubicBezTo>
                    <a:pt x="1" y="69"/>
                    <a:pt x="1" y="69"/>
                    <a:pt x="1" y="69"/>
                  </a:cubicBezTo>
                  <a:cubicBezTo>
                    <a:pt x="2" y="69"/>
                    <a:pt x="2" y="69"/>
                    <a:pt x="2" y="69"/>
                  </a:cubicBezTo>
                  <a:cubicBezTo>
                    <a:pt x="22" y="59"/>
                    <a:pt x="50" y="35"/>
                    <a:pt x="63" y="0"/>
                  </a:cubicBezTo>
                  <a:cubicBezTo>
                    <a:pt x="62" y="0"/>
                    <a:pt x="62" y="0"/>
                    <a:pt x="62" y="0"/>
                  </a:cubicBezTo>
                  <a:cubicBezTo>
                    <a:pt x="49" y="34"/>
                    <a:pt x="21" y="58"/>
                    <a:pt x="1" y="69"/>
                  </a:cubicBezTo>
                  <a:cubicBezTo>
                    <a:pt x="0" y="69"/>
                    <a:pt x="0" y="69"/>
                    <a:pt x="0" y="69"/>
                  </a:cubicBezTo>
                  <a:cubicBezTo>
                    <a:pt x="1" y="69"/>
                    <a:pt x="1" y="69"/>
                    <a:pt x="1" y="69"/>
                  </a:cubicBezTo>
                  <a:cubicBezTo>
                    <a:pt x="11" y="75"/>
                    <a:pt x="20" y="85"/>
                    <a:pt x="28" y="95"/>
                  </a:cubicBezTo>
                  <a:cubicBezTo>
                    <a:pt x="37" y="104"/>
                    <a:pt x="46" y="114"/>
                    <a:pt x="57" y="120"/>
                  </a:cubicBezTo>
                  <a:cubicBezTo>
                    <a:pt x="58" y="119"/>
                    <a:pt x="58" y="119"/>
                    <a:pt x="58" y="119"/>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49">
              <a:extLst>
                <a:ext uri="{FF2B5EF4-FFF2-40B4-BE49-F238E27FC236}">
                  <a16:creationId xmlns:a16="http://schemas.microsoft.com/office/drawing/2014/main" id="{2A0BDA2F-7F30-4366-9CFE-E37D62E6C154}"/>
                </a:ext>
              </a:extLst>
            </p:cNvPr>
            <p:cNvSpPr>
              <a:spLocks/>
            </p:cNvSpPr>
            <p:nvPr/>
          </p:nvSpPr>
          <p:spPr bwMode="auto">
            <a:xfrm>
              <a:off x="7161214" y="3868738"/>
              <a:ext cx="519113" cy="974725"/>
            </a:xfrm>
            <a:custGeom>
              <a:avLst/>
              <a:gdLst>
                <a:gd name="T0" fmla="*/ 53 w 69"/>
                <a:gd name="T1" fmla="*/ 128 h 129"/>
                <a:gd name="T2" fmla="*/ 24 w 69"/>
                <a:gd name="T3" fmla="*/ 103 h 129"/>
                <a:gd name="T4" fmla="*/ 1 w 69"/>
                <a:gd name="T5" fmla="*/ 81 h 129"/>
                <a:gd name="T6" fmla="*/ 1 w 69"/>
                <a:gd name="T7" fmla="*/ 82 h 129"/>
                <a:gd name="T8" fmla="*/ 1 w 69"/>
                <a:gd name="T9" fmla="*/ 82 h 129"/>
                <a:gd name="T10" fmla="*/ 69 w 69"/>
                <a:gd name="T11" fmla="*/ 0 h 129"/>
                <a:gd name="T12" fmla="*/ 68 w 69"/>
                <a:gd name="T13" fmla="*/ 0 h 129"/>
                <a:gd name="T14" fmla="*/ 1 w 69"/>
                <a:gd name="T15" fmla="*/ 81 h 129"/>
                <a:gd name="T16" fmla="*/ 0 w 69"/>
                <a:gd name="T17" fmla="*/ 82 h 129"/>
                <a:gd name="T18" fmla="*/ 1 w 69"/>
                <a:gd name="T19" fmla="*/ 82 h 129"/>
                <a:gd name="T20" fmla="*/ 24 w 69"/>
                <a:gd name="T21" fmla="*/ 103 h 129"/>
                <a:gd name="T22" fmla="*/ 52 w 69"/>
                <a:gd name="T23" fmla="*/ 129 h 129"/>
                <a:gd name="T24" fmla="*/ 53 w 69"/>
                <a:gd name="T25" fmla="*/ 12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129">
                  <a:moveTo>
                    <a:pt x="53" y="128"/>
                  </a:moveTo>
                  <a:cubicBezTo>
                    <a:pt x="40" y="121"/>
                    <a:pt x="32" y="112"/>
                    <a:pt x="24" y="103"/>
                  </a:cubicBezTo>
                  <a:cubicBezTo>
                    <a:pt x="17" y="94"/>
                    <a:pt x="10" y="85"/>
                    <a:pt x="1" y="81"/>
                  </a:cubicBezTo>
                  <a:cubicBezTo>
                    <a:pt x="1" y="82"/>
                    <a:pt x="1" y="82"/>
                    <a:pt x="1" y="82"/>
                  </a:cubicBezTo>
                  <a:cubicBezTo>
                    <a:pt x="1" y="82"/>
                    <a:pt x="1" y="82"/>
                    <a:pt x="1" y="82"/>
                  </a:cubicBezTo>
                  <a:cubicBezTo>
                    <a:pt x="19" y="71"/>
                    <a:pt x="55" y="42"/>
                    <a:pt x="69" y="0"/>
                  </a:cubicBezTo>
                  <a:cubicBezTo>
                    <a:pt x="68" y="0"/>
                    <a:pt x="68" y="0"/>
                    <a:pt x="68" y="0"/>
                  </a:cubicBezTo>
                  <a:cubicBezTo>
                    <a:pt x="54" y="42"/>
                    <a:pt x="18" y="70"/>
                    <a:pt x="1" y="81"/>
                  </a:cubicBezTo>
                  <a:cubicBezTo>
                    <a:pt x="0" y="82"/>
                    <a:pt x="0" y="82"/>
                    <a:pt x="0" y="82"/>
                  </a:cubicBezTo>
                  <a:cubicBezTo>
                    <a:pt x="1" y="82"/>
                    <a:pt x="1" y="82"/>
                    <a:pt x="1" y="82"/>
                  </a:cubicBezTo>
                  <a:cubicBezTo>
                    <a:pt x="9" y="86"/>
                    <a:pt x="16" y="94"/>
                    <a:pt x="24" y="103"/>
                  </a:cubicBezTo>
                  <a:cubicBezTo>
                    <a:pt x="31" y="112"/>
                    <a:pt x="40" y="122"/>
                    <a:pt x="52" y="129"/>
                  </a:cubicBezTo>
                  <a:cubicBezTo>
                    <a:pt x="53" y="128"/>
                    <a:pt x="53" y="128"/>
                    <a:pt x="53" y="12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0">
              <a:extLst>
                <a:ext uri="{FF2B5EF4-FFF2-40B4-BE49-F238E27FC236}">
                  <a16:creationId xmlns:a16="http://schemas.microsoft.com/office/drawing/2014/main" id="{A44BE1A7-6E42-4C19-AC9C-8DD74F38CD36}"/>
                </a:ext>
              </a:extLst>
            </p:cNvPr>
            <p:cNvSpPr>
              <a:spLocks/>
            </p:cNvSpPr>
            <p:nvPr/>
          </p:nvSpPr>
          <p:spPr bwMode="auto">
            <a:xfrm>
              <a:off x="8096251" y="3922713"/>
              <a:ext cx="263525" cy="263525"/>
            </a:xfrm>
            <a:custGeom>
              <a:avLst/>
              <a:gdLst>
                <a:gd name="T0" fmla="*/ 1 w 35"/>
                <a:gd name="T1" fmla="*/ 35 h 35"/>
                <a:gd name="T2" fmla="*/ 22 w 35"/>
                <a:gd name="T3" fmla="*/ 10 h 35"/>
                <a:gd name="T4" fmla="*/ 31 w 35"/>
                <a:gd name="T5" fmla="*/ 3 h 35"/>
                <a:gd name="T6" fmla="*/ 34 w 35"/>
                <a:gd name="T7" fmla="*/ 1 h 35"/>
                <a:gd name="T8" fmla="*/ 35 w 35"/>
                <a:gd name="T9" fmla="*/ 1 h 35"/>
                <a:gd name="T10" fmla="*/ 34 w 35"/>
                <a:gd name="T11" fmla="*/ 0 h 35"/>
                <a:gd name="T12" fmla="*/ 0 w 35"/>
                <a:gd name="T13" fmla="*/ 34 h 35"/>
                <a:gd name="T14" fmla="*/ 1 w 35"/>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5">
                  <a:moveTo>
                    <a:pt x="1" y="35"/>
                  </a:moveTo>
                  <a:cubicBezTo>
                    <a:pt x="6" y="24"/>
                    <a:pt x="15" y="16"/>
                    <a:pt x="22" y="10"/>
                  </a:cubicBezTo>
                  <a:cubicBezTo>
                    <a:pt x="26" y="7"/>
                    <a:pt x="29" y="5"/>
                    <a:pt x="31" y="3"/>
                  </a:cubicBezTo>
                  <a:cubicBezTo>
                    <a:pt x="32" y="2"/>
                    <a:pt x="33" y="2"/>
                    <a:pt x="34" y="1"/>
                  </a:cubicBezTo>
                  <a:cubicBezTo>
                    <a:pt x="34" y="1"/>
                    <a:pt x="35" y="1"/>
                    <a:pt x="35" y="1"/>
                  </a:cubicBezTo>
                  <a:cubicBezTo>
                    <a:pt x="34" y="0"/>
                    <a:pt x="34" y="0"/>
                    <a:pt x="34" y="0"/>
                  </a:cubicBezTo>
                  <a:cubicBezTo>
                    <a:pt x="34" y="0"/>
                    <a:pt x="11" y="13"/>
                    <a:pt x="0" y="34"/>
                  </a:cubicBezTo>
                  <a:cubicBezTo>
                    <a:pt x="1" y="35"/>
                    <a:pt x="1" y="35"/>
                    <a:pt x="1" y="35"/>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1">
              <a:extLst>
                <a:ext uri="{FF2B5EF4-FFF2-40B4-BE49-F238E27FC236}">
                  <a16:creationId xmlns:a16="http://schemas.microsoft.com/office/drawing/2014/main" id="{7BE58C49-BD69-4187-B866-AF05371BCFF8}"/>
                </a:ext>
              </a:extLst>
            </p:cNvPr>
            <p:cNvSpPr>
              <a:spLocks/>
            </p:cNvSpPr>
            <p:nvPr/>
          </p:nvSpPr>
          <p:spPr bwMode="auto">
            <a:xfrm>
              <a:off x="7265989" y="3748088"/>
              <a:ext cx="769938" cy="747713"/>
            </a:xfrm>
            <a:custGeom>
              <a:avLst/>
              <a:gdLst>
                <a:gd name="T0" fmla="*/ 101 w 102"/>
                <a:gd name="T1" fmla="*/ 0 h 99"/>
                <a:gd name="T2" fmla="*/ 45 w 102"/>
                <a:gd name="T3" fmla="*/ 52 h 99"/>
                <a:gd name="T4" fmla="*/ 0 w 102"/>
                <a:gd name="T5" fmla="*/ 98 h 99"/>
                <a:gd name="T6" fmla="*/ 1 w 102"/>
                <a:gd name="T7" fmla="*/ 99 h 99"/>
                <a:gd name="T8" fmla="*/ 46 w 102"/>
                <a:gd name="T9" fmla="*/ 52 h 99"/>
                <a:gd name="T10" fmla="*/ 102 w 102"/>
                <a:gd name="T11" fmla="*/ 1 h 99"/>
                <a:gd name="T12" fmla="*/ 101 w 102"/>
                <a:gd name="T13" fmla="*/ 0 h 99"/>
                <a:gd name="T14" fmla="*/ 101 w 102"/>
                <a:gd name="T15" fmla="*/ 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9">
                  <a:moveTo>
                    <a:pt x="101" y="0"/>
                  </a:moveTo>
                  <a:cubicBezTo>
                    <a:pt x="77" y="15"/>
                    <a:pt x="60" y="34"/>
                    <a:pt x="45" y="52"/>
                  </a:cubicBezTo>
                  <a:cubicBezTo>
                    <a:pt x="30" y="70"/>
                    <a:pt x="17" y="86"/>
                    <a:pt x="0" y="98"/>
                  </a:cubicBezTo>
                  <a:cubicBezTo>
                    <a:pt x="1" y="99"/>
                    <a:pt x="1" y="99"/>
                    <a:pt x="1" y="99"/>
                  </a:cubicBezTo>
                  <a:cubicBezTo>
                    <a:pt x="17" y="87"/>
                    <a:pt x="31" y="70"/>
                    <a:pt x="46" y="52"/>
                  </a:cubicBezTo>
                  <a:cubicBezTo>
                    <a:pt x="61" y="35"/>
                    <a:pt x="78" y="16"/>
                    <a:pt x="102" y="1"/>
                  </a:cubicBezTo>
                  <a:cubicBezTo>
                    <a:pt x="101" y="0"/>
                    <a:pt x="101" y="0"/>
                    <a:pt x="101" y="0"/>
                  </a:cubicBezTo>
                  <a:cubicBezTo>
                    <a:pt x="101" y="0"/>
                    <a:pt x="101" y="0"/>
                    <a:pt x="101"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2">
              <a:extLst>
                <a:ext uri="{FF2B5EF4-FFF2-40B4-BE49-F238E27FC236}">
                  <a16:creationId xmlns:a16="http://schemas.microsoft.com/office/drawing/2014/main" id="{E4C34E77-561F-46A8-98E9-9B30A76C2B42}"/>
                </a:ext>
              </a:extLst>
            </p:cNvPr>
            <p:cNvSpPr>
              <a:spLocks/>
            </p:cNvSpPr>
            <p:nvPr/>
          </p:nvSpPr>
          <p:spPr bwMode="auto">
            <a:xfrm>
              <a:off x="7265989" y="4487863"/>
              <a:ext cx="384175" cy="325438"/>
            </a:xfrm>
            <a:custGeom>
              <a:avLst/>
              <a:gdLst>
                <a:gd name="T0" fmla="*/ 51 w 51"/>
                <a:gd name="T1" fmla="*/ 42 h 43"/>
                <a:gd name="T2" fmla="*/ 25 w 51"/>
                <a:gd name="T3" fmla="*/ 22 h 43"/>
                <a:gd name="T4" fmla="*/ 1 w 51"/>
                <a:gd name="T5" fmla="*/ 0 h 43"/>
                <a:gd name="T6" fmla="*/ 0 w 51"/>
                <a:gd name="T7" fmla="*/ 1 h 43"/>
                <a:gd name="T8" fmla="*/ 24 w 51"/>
                <a:gd name="T9" fmla="*/ 22 h 43"/>
                <a:gd name="T10" fmla="*/ 51 w 51"/>
                <a:gd name="T11" fmla="*/ 43 h 43"/>
                <a:gd name="T12" fmla="*/ 51 w 51"/>
                <a:gd name="T13" fmla="*/ 42 h 43"/>
              </a:gdLst>
              <a:ahLst/>
              <a:cxnLst>
                <a:cxn ang="0">
                  <a:pos x="T0" y="T1"/>
                </a:cxn>
                <a:cxn ang="0">
                  <a:pos x="T2" y="T3"/>
                </a:cxn>
                <a:cxn ang="0">
                  <a:pos x="T4" y="T5"/>
                </a:cxn>
                <a:cxn ang="0">
                  <a:pos x="T6" y="T7"/>
                </a:cxn>
                <a:cxn ang="0">
                  <a:pos x="T8" y="T9"/>
                </a:cxn>
                <a:cxn ang="0">
                  <a:pos x="T10" y="T11"/>
                </a:cxn>
                <a:cxn ang="0">
                  <a:pos x="T12" y="T13"/>
                </a:cxn>
              </a:cxnLst>
              <a:rect l="0" t="0" r="r" b="b"/>
              <a:pathLst>
                <a:path w="51" h="43">
                  <a:moveTo>
                    <a:pt x="51" y="42"/>
                  </a:moveTo>
                  <a:cubicBezTo>
                    <a:pt x="39" y="38"/>
                    <a:pt x="32" y="30"/>
                    <a:pt x="25" y="22"/>
                  </a:cubicBezTo>
                  <a:cubicBezTo>
                    <a:pt x="18" y="13"/>
                    <a:pt x="11" y="4"/>
                    <a:pt x="1" y="0"/>
                  </a:cubicBezTo>
                  <a:cubicBezTo>
                    <a:pt x="0" y="1"/>
                    <a:pt x="0" y="1"/>
                    <a:pt x="0" y="1"/>
                  </a:cubicBezTo>
                  <a:cubicBezTo>
                    <a:pt x="10" y="5"/>
                    <a:pt x="17" y="14"/>
                    <a:pt x="24" y="22"/>
                  </a:cubicBezTo>
                  <a:cubicBezTo>
                    <a:pt x="31" y="31"/>
                    <a:pt x="39" y="39"/>
                    <a:pt x="51" y="43"/>
                  </a:cubicBezTo>
                  <a:cubicBezTo>
                    <a:pt x="51" y="42"/>
                    <a:pt x="51" y="42"/>
                    <a:pt x="51" y="4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3">
              <a:extLst>
                <a:ext uri="{FF2B5EF4-FFF2-40B4-BE49-F238E27FC236}">
                  <a16:creationId xmlns:a16="http://schemas.microsoft.com/office/drawing/2014/main" id="{30AC2FCA-ADCC-4800-BBCB-89C3913C14FC}"/>
                </a:ext>
              </a:extLst>
            </p:cNvPr>
            <p:cNvSpPr>
              <a:spLocks/>
            </p:cNvSpPr>
            <p:nvPr/>
          </p:nvSpPr>
          <p:spPr bwMode="auto">
            <a:xfrm>
              <a:off x="7402514" y="3597275"/>
              <a:ext cx="776288" cy="890588"/>
            </a:xfrm>
            <a:custGeom>
              <a:avLst/>
              <a:gdLst>
                <a:gd name="T0" fmla="*/ 0 w 103"/>
                <a:gd name="T1" fmla="*/ 118 h 118"/>
                <a:gd name="T2" fmla="*/ 54 w 103"/>
                <a:gd name="T3" fmla="*/ 62 h 118"/>
                <a:gd name="T4" fmla="*/ 103 w 103"/>
                <a:gd name="T5" fmla="*/ 0 h 118"/>
                <a:gd name="T6" fmla="*/ 102 w 103"/>
                <a:gd name="T7" fmla="*/ 0 h 118"/>
                <a:gd name="T8" fmla="*/ 54 w 103"/>
                <a:gd name="T9" fmla="*/ 61 h 118"/>
                <a:gd name="T10" fmla="*/ 0 w 103"/>
                <a:gd name="T11" fmla="*/ 118 h 118"/>
                <a:gd name="T12" fmla="*/ 0 w 103"/>
                <a:gd name="T13" fmla="*/ 118 h 118"/>
              </a:gdLst>
              <a:ahLst/>
              <a:cxnLst>
                <a:cxn ang="0">
                  <a:pos x="T0" y="T1"/>
                </a:cxn>
                <a:cxn ang="0">
                  <a:pos x="T2" y="T3"/>
                </a:cxn>
                <a:cxn ang="0">
                  <a:pos x="T4" y="T5"/>
                </a:cxn>
                <a:cxn ang="0">
                  <a:pos x="T6" y="T7"/>
                </a:cxn>
                <a:cxn ang="0">
                  <a:pos x="T8" y="T9"/>
                </a:cxn>
                <a:cxn ang="0">
                  <a:pos x="T10" y="T11"/>
                </a:cxn>
                <a:cxn ang="0">
                  <a:pos x="T12" y="T13"/>
                </a:cxn>
              </a:cxnLst>
              <a:rect l="0" t="0" r="r" b="b"/>
              <a:pathLst>
                <a:path w="103" h="118">
                  <a:moveTo>
                    <a:pt x="0" y="118"/>
                  </a:moveTo>
                  <a:cubicBezTo>
                    <a:pt x="13" y="103"/>
                    <a:pt x="34" y="83"/>
                    <a:pt x="54" y="62"/>
                  </a:cubicBezTo>
                  <a:cubicBezTo>
                    <a:pt x="75" y="41"/>
                    <a:pt x="94" y="19"/>
                    <a:pt x="103" y="0"/>
                  </a:cubicBezTo>
                  <a:cubicBezTo>
                    <a:pt x="102" y="0"/>
                    <a:pt x="102" y="0"/>
                    <a:pt x="102" y="0"/>
                  </a:cubicBezTo>
                  <a:cubicBezTo>
                    <a:pt x="93" y="18"/>
                    <a:pt x="74" y="40"/>
                    <a:pt x="54" y="61"/>
                  </a:cubicBezTo>
                  <a:cubicBezTo>
                    <a:pt x="33" y="82"/>
                    <a:pt x="12" y="102"/>
                    <a:pt x="0" y="118"/>
                  </a:cubicBezTo>
                  <a:cubicBezTo>
                    <a:pt x="0" y="118"/>
                    <a:pt x="0" y="118"/>
                    <a:pt x="0" y="11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54">
              <a:extLst>
                <a:ext uri="{FF2B5EF4-FFF2-40B4-BE49-F238E27FC236}">
                  <a16:creationId xmlns:a16="http://schemas.microsoft.com/office/drawing/2014/main" id="{B2B34D14-492A-47E3-A5FF-CCF7C7490B61}"/>
                </a:ext>
              </a:extLst>
            </p:cNvPr>
            <p:cNvSpPr>
              <a:spLocks/>
            </p:cNvSpPr>
            <p:nvPr/>
          </p:nvSpPr>
          <p:spPr bwMode="auto">
            <a:xfrm>
              <a:off x="7402514" y="4487863"/>
              <a:ext cx="346075" cy="279400"/>
            </a:xfrm>
            <a:custGeom>
              <a:avLst/>
              <a:gdLst>
                <a:gd name="T0" fmla="*/ 46 w 46"/>
                <a:gd name="T1" fmla="*/ 36 h 37"/>
                <a:gd name="T2" fmla="*/ 18 w 46"/>
                <a:gd name="T3" fmla="*/ 17 h 37"/>
                <a:gd name="T4" fmla="*/ 0 w 46"/>
                <a:gd name="T5" fmla="*/ 0 h 37"/>
                <a:gd name="T6" fmla="*/ 0 w 46"/>
                <a:gd name="T7" fmla="*/ 0 h 37"/>
                <a:gd name="T8" fmla="*/ 18 w 46"/>
                <a:gd name="T9" fmla="*/ 18 h 37"/>
                <a:gd name="T10" fmla="*/ 45 w 46"/>
                <a:gd name="T11" fmla="*/ 37 h 37"/>
                <a:gd name="T12" fmla="*/ 46 w 46"/>
                <a:gd name="T13" fmla="*/ 36 h 37"/>
              </a:gdLst>
              <a:ahLst/>
              <a:cxnLst>
                <a:cxn ang="0">
                  <a:pos x="T0" y="T1"/>
                </a:cxn>
                <a:cxn ang="0">
                  <a:pos x="T2" y="T3"/>
                </a:cxn>
                <a:cxn ang="0">
                  <a:pos x="T4" y="T5"/>
                </a:cxn>
                <a:cxn ang="0">
                  <a:pos x="T6" y="T7"/>
                </a:cxn>
                <a:cxn ang="0">
                  <a:pos x="T8" y="T9"/>
                </a:cxn>
                <a:cxn ang="0">
                  <a:pos x="T10" y="T11"/>
                </a:cxn>
                <a:cxn ang="0">
                  <a:pos x="T12" y="T13"/>
                </a:cxn>
              </a:cxnLst>
              <a:rect l="0" t="0" r="r" b="b"/>
              <a:pathLst>
                <a:path w="46" h="37">
                  <a:moveTo>
                    <a:pt x="46" y="36"/>
                  </a:moveTo>
                  <a:cubicBezTo>
                    <a:pt x="33" y="30"/>
                    <a:pt x="25" y="23"/>
                    <a:pt x="18" y="17"/>
                  </a:cubicBezTo>
                  <a:cubicBezTo>
                    <a:pt x="12" y="10"/>
                    <a:pt x="7" y="4"/>
                    <a:pt x="0" y="0"/>
                  </a:cubicBezTo>
                  <a:cubicBezTo>
                    <a:pt x="0" y="0"/>
                    <a:pt x="0" y="0"/>
                    <a:pt x="0" y="0"/>
                  </a:cubicBezTo>
                  <a:cubicBezTo>
                    <a:pt x="6" y="5"/>
                    <a:pt x="11" y="11"/>
                    <a:pt x="18" y="18"/>
                  </a:cubicBezTo>
                  <a:cubicBezTo>
                    <a:pt x="24" y="24"/>
                    <a:pt x="32" y="31"/>
                    <a:pt x="45" y="37"/>
                  </a:cubicBezTo>
                  <a:cubicBezTo>
                    <a:pt x="46" y="36"/>
                    <a:pt x="46" y="36"/>
                    <a:pt x="46" y="3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55">
              <a:extLst>
                <a:ext uri="{FF2B5EF4-FFF2-40B4-BE49-F238E27FC236}">
                  <a16:creationId xmlns:a16="http://schemas.microsoft.com/office/drawing/2014/main" id="{0B722A4F-338B-4F3E-AB10-344161E658ED}"/>
                </a:ext>
              </a:extLst>
            </p:cNvPr>
            <p:cNvSpPr>
              <a:spLocks/>
            </p:cNvSpPr>
            <p:nvPr/>
          </p:nvSpPr>
          <p:spPr bwMode="auto">
            <a:xfrm>
              <a:off x="7493001" y="4465638"/>
              <a:ext cx="346075" cy="249238"/>
            </a:xfrm>
            <a:custGeom>
              <a:avLst/>
              <a:gdLst>
                <a:gd name="T0" fmla="*/ 0 w 46"/>
                <a:gd name="T1" fmla="*/ 1 h 33"/>
                <a:gd name="T2" fmla="*/ 20 w 46"/>
                <a:gd name="T3" fmla="*/ 19 h 33"/>
                <a:gd name="T4" fmla="*/ 46 w 46"/>
                <a:gd name="T5" fmla="*/ 33 h 33"/>
                <a:gd name="T6" fmla="*/ 46 w 46"/>
                <a:gd name="T7" fmla="*/ 32 h 33"/>
                <a:gd name="T8" fmla="*/ 20 w 46"/>
                <a:gd name="T9" fmla="*/ 18 h 33"/>
                <a:gd name="T10" fmla="*/ 0 w 46"/>
                <a:gd name="T11" fmla="*/ 0 h 33"/>
                <a:gd name="T12" fmla="*/ 0 w 46"/>
                <a:gd name="T13" fmla="*/ 1 h 33"/>
              </a:gdLst>
              <a:ahLst/>
              <a:cxnLst>
                <a:cxn ang="0">
                  <a:pos x="T0" y="T1"/>
                </a:cxn>
                <a:cxn ang="0">
                  <a:pos x="T2" y="T3"/>
                </a:cxn>
                <a:cxn ang="0">
                  <a:pos x="T4" y="T5"/>
                </a:cxn>
                <a:cxn ang="0">
                  <a:pos x="T6" y="T7"/>
                </a:cxn>
                <a:cxn ang="0">
                  <a:pos x="T8" y="T9"/>
                </a:cxn>
                <a:cxn ang="0">
                  <a:pos x="T10" y="T11"/>
                </a:cxn>
                <a:cxn ang="0">
                  <a:pos x="T12" y="T13"/>
                </a:cxn>
              </a:cxnLst>
              <a:rect l="0" t="0" r="r" b="b"/>
              <a:pathLst>
                <a:path w="46" h="33">
                  <a:moveTo>
                    <a:pt x="0" y="1"/>
                  </a:moveTo>
                  <a:cubicBezTo>
                    <a:pt x="6" y="6"/>
                    <a:pt x="12" y="12"/>
                    <a:pt x="20" y="19"/>
                  </a:cubicBezTo>
                  <a:cubicBezTo>
                    <a:pt x="27" y="25"/>
                    <a:pt x="35" y="31"/>
                    <a:pt x="46" y="33"/>
                  </a:cubicBezTo>
                  <a:cubicBezTo>
                    <a:pt x="46" y="32"/>
                    <a:pt x="46" y="32"/>
                    <a:pt x="46" y="32"/>
                  </a:cubicBezTo>
                  <a:cubicBezTo>
                    <a:pt x="36" y="30"/>
                    <a:pt x="28" y="24"/>
                    <a:pt x="20" y="18"/>
                  </a:cubicBezTo>
                  <a:cubicBezTo>
                    <a:pt x="13" y="12"/>
                    <a:pt x="7" y="5"/>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56">
              <a:extLst>
                <a:ext uri="{FF2B5EF4-FFF2-40B4-BE49-F238E27FC236}">
                  <a16:creationId xmlns:a16="http://schemas.microsoft.com/office/drawing/2014/main" id="{A8186F75-B18F-4C51-AC5E-DC438D61F5E5}"/>
                </a:ext>
              </a:extLst>
            </p:cNvPr>
            <p:cNvSpPr>
              <a:spLocks/>
            </p:cNvSpPr>
            <p:nvPr/>
          </p:nvSpPr>
          <p:spPr bwMode="auto">
            <a:xfrm>
              <a:off x="7559676" y="4435475"/>
              <a:ext cx="369888" cy="203200"/>
            </a:xfrm>
            <a:custGeom>
              <a:avLst/>
              <a:gdLst>
                <a:gd name="T0" fmla="*/ 0 w 49"/>
                <a:gd name="T1" fmla="*/ 1 h 27"/>
                <a:gd name="T2" fmla="*/ 49 w 49"/>
                <a:gd name="T3" fmla="*/ 27 h 27"/>
                <a:gd name="T4" fmla="*/ 49 w 49"/>
                <a:gd name="T5" fmla="*/ 26 h 27"/>
                <a:gd name="T6" fmla="*/ 0 w 49"/>
                <a:gd name="T7" fmla="*/ 0 h 27"/>
                <a:gd name="T8" fmla="*/ 0 w 49"/>
                <a:gd name="T9" fmla="*/ 1 h 27"/>
              </a:gdLst>
              <a:ahLst/>
              <a:cxnLst>
                <a:cxn ang="0">
                  <a:pos x="T0" y="T1"/>
                </a:cxn>
                <a:cxn ang="0">
                  <a:pos x="T2" y="T3"/>
                </a:cxn>
                <a:cxn ang="0">
                  <a:pos x="T4" y="T5"/>
                </a:cxn>
                <a:cxn ang="0">
                  <a:pos x="T6" y="T7"/>
                </a:cxn>
                <a:cxn ang="0">
                  <a:pos x="T8" y="T9"/>
                </a:cxn>
              </a:cxnLst>
              <a:rect l="0" t="0" r="r" b="b"/>
              <a:pathLst>
                <a:path w="49" h="27">
                  <a:moveTo>
                    <a:pt x="0" y="1"/>
                  </a:moveTo>
                  <a:cubicBezTo>
                    <a:pt x="13" y="10"/>
                    <a:pt x="29" y="26"/>
                    <a:pt x="49" y="27"/>
                  </a:cubicBezTo>
                  <a:cubicBezTo>
                    <a:pt x="49" y="26"/>
                    <a:pt x="49" y="26"/>
                    <a:pt x="49" y="26"/>
                  </a:cubicBezTo>
                  <a:cubicBezTo>
                    <a:pt x="30" y="25"/>
                    <a:pt x="14" y="10"/>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57">
              <a:extLst>
                <a:ext uri="{FF2B5EF4-FFF2-40B4-BE49-F238E27FC236}">
                  <a16:creationId xmlns:a16="http://schemas.microsoft.com/office/drawing/2014/main" id="{A1A47DD2-7DAD-418B-9DCD-0F7282F95C5B}"/>
                </a:ext>
              </a:extLst>
            </p:cNvPr>
            <p:cNvSpPr>
              <a:spLocks/>
            </p:cNvSpPr>
            <p:nvPr/>
          </p:nvSpPr>
          <p:spPr bwMode="auto">
            <a:xfrm>
              <a:off x="7620001" y="3613150"/>
              <a:ext cx="596900" cy="950913"/>
            </a:xfrm>
            <a:custGeom>
              <a:avLst/>
              <a:gdLst>
                <a:gd name="T0" fmla="*/ 54 w 79"/>
                <a:gd name="T1" fmla="*/ 124 h 126"/>
                <a:gd name="T2" fmla="*/ 50 w 79"/>
                <a:gd name="T3" fmla="*/ 125 h 126"/>
                <a:gd name="T4" fmla="*/ 0 w 79"/>
                <a:gd name="T5" fmla="*/ 105 h 126"/>
                <a:gd name="T6" fmla="*/ 0 w 79"/>
                <a:gd name="T7" fmla="*/ 106 h 126"/>
                <a:gd name="T8" fmla="*/ 1 w 79"/>
                <a:gd name="T9" fmla="*/ 106 h 126"/>
                <a:gd name="T10" fmla="*/ 16 w 79"/>
                <a:gd name="T11" fmla="*/ 79 h 126"/>
                <a:gd name="T12" fmla="*/ 52 w 79"/>
                <a:gd name="T13" fmla="*/ 47 h 126"/>
                <a:gd name="T14" fmla="*/ 79 w 79"/>
                <a:gd name="T15" fmla="*/ 0 h 126"/>
                <a:gd name="T16" fmla="*/ 78 w 79"/>
                <a:gd name="T17" fmla="*/ 0 h 126"/>
                <a:gd name="T18" fmla="*/ 40 w 79"/>
                <a:gd name="T19" fmla="*/ 57 h 126"/>
                <a:gd name="T20" fmla="*/ 16 w 79"/>
                <a:gd name="T21" fmla="*/ 78 h 126"/>
                <a:gd name="T22" fmla="*/ 0 w 79"/>
                <a:gd name="T23" fmla="*/ 106 h 126"/>
                <a:gd name="T24" fmla="*/ 0 w 79"/>
                <a:gd name="T25" fmla="*/ 106 h 126"/>
                <a:gd name="T26" fmla="*/ 0 w 79"/>
                <a:gd name="T27" fmla="*/ 106 h 126"/>
                <a:gd name="T28" fmla="*/ 50 w 79"/>
                <a:gd name="T29" fmla="*/ 126 h 126"/>
                <a:gd name="T30" fmla="*/ 54 w 79"/>
                <a:gd name="T31" fmla="*/ 125 h 126"/>
                <a:gd name="T32" fmla="*/ 54 w 79"/>
                <a:gd name="T33" fmla="*/ 1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 h="126">
                  <a:moveTo>
                    <a:pt x="54" y="124"/>
                  </a:moveTo>
                  <a:cubicBezTo>
                    <a:pt x="53" y="125"/>
                    <a:pt x="52" y="125"/>
                    <a:pt x="50" y="125"/>
                  </a:cubicBezTo>
                  <a:cubicBezTo>
                    <a:pt x="33" y="125"/>
                    <a:pt x="14" y="114"/>
                    <a:pt x="0" y="105"/>
                  </a:cubicBezTo>
                  <a:cubicBezTo>
                    <a:pt x="0" y="106"/>
                    <a:pt x="0" y="106"/>
                    <a:pt x="0" y="106"/>
                  </a:cubicBezTo>
                  <a:cubicBezTo>
                    <a:pt x="1" y="106"/>
                    <a:pt x="1" y="106"/>
                    <a:pt x="1" y="106"/>
                  </a:cubicBezTo>
                  <a:cubicBezTo>
                    <a:pt x="4" y="95"/>
                    <a:pt x="9" y="86"/>
                    <a:pt x="16" y="79"/>
                  </a:cubicBezTo>
                  <a:cubicBezTo>
                    <a:pt x="27" y="68"/>
                    <a:pt x="41" y="59"/>
                    <a:pt x="52" y="47"/>
                  </a:cubicBezTo>
                  <a:cubicBezTo>
                    <a:pt x="64" y="36"/>
                    <a:pt x="75" y="22"/>
                    <a:pt x="79" y="0"/>
                  </a:cubicBezTo>
                  <a:cubicBezTo>
                    <a:pt x="78" y="0"/>
                    <a:pt x="78" y="0"/>
                    <a:pt x="78" y="0"/>
                  </a:cubicBezTo>
                  <a:cubicBezTo>
                    <a:pt x="73" y="29"/>
                    <a:pt x="56" y="44"/>
                    <a:pt x="40" y="57"/>
                  </a:cubicBezTo>
                  <a:cubicBezTo>
                    <a:pt x="31" y="64"/>
                    <a:pt x="23" y="70"/>
                    <a:pt x="16" y="78"/>
                  </a:cubicBezTo>
                  <a:cubicBezTo>
                    <a:pt x="9" y="86"/>
                    <a:pt x="3" y="94"/>
                    <a:pt x="0" y="106"/>
                  </a:cubicBezTo>
                  <a:cubicBezTo>
                    <a:pt x="0" y="106"/>
                    <a:pt x="0" y="106"/>
                    <a:pt x="0" y="106"/>
                  </a:cubicBezTo>
                  <a:cubicBezTo>
                    <a:pt x="0" y="106"/>
                    <a:pt x="0" y="106"/>
                    <a:pt x="0" y="106"/>
                  </a:cubicBezTo>
                  <a:cubicBezTo>
                    <a:pt x="13" y="115"/>
                    <a:pt x="32" y="126"/>
                    <a:pt x="50" y="126"/>
                  </a:cubicBezTo>
                  <a:cubicBezTo>
                    <a:pt x="52" y="126"/>
                    <a:pt x="53" y="126"/>
                    <a:pt x="54" y="125"/>
                  </a:cubicBezTo>
                  <a:cubicBezTo>
                    <a:pt x="54" y="124"/>
                    <a:pt x="54" y="124"/>
                    <a:pt x="54" y="12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58">
              <a:extLst>
                <a:ext uri="{FF2B5EF4-FFF2-40B4-BE49-F238E27FC236}">
                  <a16:creationId xmlns:a16="http://schemas.microsoft.com/office/drawing/2014/main" id="{4B1C0A5E-8E55-4975-BBD5-C741DC993053}"/>
                </a:ext>
              </a:extLst>
            </p:cNvPr>
            <p:cNvSpPr>
              <a:spLocks/>
            </p:cNvSpPr>
            <p:nvPr/>
          </p:nvSpPr>
          <p:spPr bwMode="auto">
            <a:xfrm>
              <a:off x="7680326" y="4375150"/>
              <a:ext cx="476250" cy="112713"/>
            </a:xfrm>
            <a:custGeom>
              <a:avLst/>
              <a:gdLst>
                <a:gd name="T0" fmla="*/ 0 w 63"/>
                <a:gd name="T1" fmla="*/ 1 h 15"/>
                <a:gd name="T2" fmla="*/ 46 w 63"/>
                <a:gd name="T3" fmla="*/ 15 h 15"/>
                <a:gd name="T4" fmla="*/ 63 w 63"/>
                <a:gd name="T5" fmla="*/ 13 h 15"/>
                <a:gd name="T6" fmla="*/ 63 w 63"/>
                <a:gd name="T7" fmla="*/ 12 h 15"/>
                <a:gd name="T8" fmla="*/ 46 w 63"/>
                <a:gd name="T9" fmla="*/ 14 h 15"/>
                <a:gd name="T10" fmla="*/ 0 w 63"/>
                <a:gd name="T11" fmla="*/ 0 h 15"/>
                <a:gd name="T12" fmla="*/ 0 w 63"/>
                <a:gd name="T13" fmla="*/ 1 h 15"/>
              </a:gdLst>
              <a:ahLst/>
              <a:cxnLst>
                <a:cxn ang="0">
                  <a:pos x="T0" y="T1"/>
                </a:cxn>
                <a:cxn ang="0">
                  <a:pos x="T2" y="T3"/>
                </a:cxn>
                <a:cxn ang="0">
                  <a:pos x="T4" y="T5"/>
                </a:cxn>
                <a:cxn ang="0">
                  <a:pos x="T6" y="T7"/>
                </a:cxn>
                <a:cxn ang="0">
                  <a:pos x="T8" y="T9"/>
                </a:cxn>
                <a:cxn ang="0">
                  <a:pos x="T10" y="T11"/>
                </a:cxn>
                <a:cxn ang="0">
                  <a:pos x="T12" y="T13"/>
                </a:cxn>
              </a:cxnLst>
              <a:rect l="0" t="0" r="r" b="b"/>
              <a:pathLst>
                <a:path w="63" h="15">
                  <a:moveTo>
                    <a:pt x="0" y="1"/>
                  </a:moveTo>
                  <a:cubicBezTo>
                    <a:pt x="11" y="8"/>
                    <a:pt x="28" y="15"/>
                    <a:pt x="46" y="15"/>
                  </a:cubicBezTo>
                  <a:cubicBezTo>
                    <a:pt x="52" y="15"/>
                    <a:pt x="57" y="14"/>
                    <a:pt x="63" y="13"/>
                  </a:cubicBezTo>
                  <a:cubicBezTo>
                    <a:pt x="63" y="12"/>
                    <a:pt x="63" y="12"/>
                    <a:pt x="63" y="12"/>
                  </a:cubicBezTo>
                  <a:cubicBezTo>
                    <a:pt x="57" y="13"/>
                    <a:pt x="52" y="14"/>
                    <a:pt x="46" y="14"/>
                  </a:cubicBezTo>
                  <a:cubicBezTo>
                    <a:pt x="28" y="14"/>
                    <a:pt x="12" y="7"/>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59">
              <a:extLst>
                <a:ext uri="{FF2B5EF4-FFF2-40B4-BE49-F238E27FC236}">
                  <a16:creationId xmlns:a16="http://schemas.microsoft.com/office/drawing/2014/main" id="{E0D400D1-C98C-4946-8BCD-9D361FFB1FB7}"/>
                </a:ext>
              </a:extLst>
            </p:cNvPr>
            <p:cNvSpPr>
              <a:spLocks/>
            </p:cNvSpPr>
            <p:nvPr/>
          </p:nvSpPr>
          <p:spPr bwMode="auto">
            <a:xfrm>
              <a:off x="7756526" y="4344988"/>
              <a:ext cx="490538" cy="82550"/>
            </a:xfrm>
            <a:custGeom>
              <a:avLst/>
              <a:gdLst>
                <a:gd name="T0" fmla="*/ 0 w 65"/>
                <a:gd name="T1" fmla="*/ 1 h 11"/>
                <a:gd name="T2" fmla="*/ 36 w 65"/>
                <a:gd name="T3" fmla="*/ 11 h 11"/>
                <a:gd name="T4" fmla="*/ 65 w 65"/>
                <a:gd name="T5" fmla="*/ 4 h 11"/>
                <a:gd name="T6" fmla="*/ 65 w 65"/>
                <a:gd name="T7" fmla="*/ 3 h 11"/>
                <a:gd name="T8" fmla="*/ 36 w 65"/>
                <a:gd name="T9" fmla="*/ 10 h 11"/>
                <a:gd name="T10" fmla="*/ 0 w 65"/>
                <a:gd name="T11" fmla="*/ 0 h 11"/>
                <a:gd name="T12" fmla="*/ 0 w 65"/>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5" h="11">
                  <a:moveTo>
                    <a:pt x="0" y="1"/>
                  </a:moveTo>
                  <a:cubicBezTo>
                    <a:pt x="9" y="6"/>
                    <a:pt x="22" y="11"/>
                    <a:pt x="36" y="11"/>
                  </a:cubicBezTo>
                  <a:cubicBezTo>
                    <a:pt x="45" y="11"/>
                    <a:pt x="55" y="9"/>
                    <a:pt x="65" y="4"/>
                  </a:cubicBezTo>
                  <a:cubicBezTo>
                    <a:pt x="65" y="3"/>
                    <a:pt x="65" y="3"/>
                    <a:pt x="65" y="3"/>
                  </a:cubicBezTo>
                  <a:cubicBezTo>
                    <a:pt x="55" y="8"/>
                    <a:pt x="45" y="10"/>
                    <a:pt x="36" y="10"/>
                  </a:cubicBezTo>
                  <a:cubicBezTo>
                    <a:pt x="22" y="10"/>
                    <a:pt x="10" y="5"/>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0">
              <a:extLst>
                <a:ext uri="{FF2B5EF4-FFF2-40B4-BE49-F238E27FC236}">
                  <a16:creationId xmlns:a16="http://schemas.microsoft.com/office/drawing/2014/main" id="{5A30617F-BFEB-412E-9FE7-0EC4D605B49E}"/>
                </a:ext>
              </a:extLst>
            </p:cNvPr>
            <p:cNvSpPr>
              <a:spLocks/>
            </p:cNvSpPr>
            <p:nvPr/>
          </p:nvSpPr>
          <p:spPr bwMode="auto">
            <a:xfrm>
              <a:off x="7816851" y="4298950"/>
              <a:ext cx="468313" cy="76200"/>
            </a:xfrm>
            <a:custGeom>
              <a:avLst/>
              <a:gdLst>
                <a:gd name="T0" fmla="*/ 0 w 62"/>
                <a:gd name="T1" fmla="*/ 3 h 10"/>
                <a:gd name="T2" fmla="*/ 32 w 62"/>
                <a:gd name="T3" fmla="*/ 10 h 10"/>
                <a:gd name="T4" fmla="*/ 62 w 62"/>
                <a:gd name="T5" fmla="*/ 1 h 10"/>
                <a:gd name="T6" fmla="*/ 62 w 62"/>
                <a:gd name="T7" fmla="*/ 0 h 10"/>
                <a:gd name="T8" fmla="*/ 32 w 62"/>
                <a:gd name="T9" fmla="*/ 9 h 10"/>
                <a:gd name="T10" fmla="*/ 0 w 62"/>
                <a:gd name="T11" fmla="*/ 2 h 10"/>
                <a:gd name="T12" fmla="*/ 0 w 62"/>
                <a:gd name="T13" fmla="*/ 3 h 10"/>
                <a:gd name="T14" fmla="*/ 0 w 62"/>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10">
                  <a:moveTo>
                    <a:pt x="0" y="3"/>
                  </a:moveTo>
                  <a:cubicBezTo>
                    <a:pt x="9" y="7"/>
                    <a:pt x="20" y="10"/>
                    <a:pt x="32" y="10"/>
                  </a:cubicBezTo>
                  <a:cubicBezTo>
                    <a:pt x="43" y="10"/>
                    <a:pt x="54" y="8"/>
                    <a:pt x="62" y="1"/>
                  </a:cubicBezTo>
                  <a:cubicBezTo>
                    <a:pt x="62" y="0"/>
                    <a:pt x="62" y="0"/>
                    <a:pt x="62" y="0"/>
                  </a:cubicBezTo>
                  <a:cubicBezTo>
                    <a:pt x="53" y="7"/>
                    <a:pt x="42" y="9"/>
                    <a:pt x="32" y="9"/>
                  </a:cubicBezTo>
                  <a:cubicBezTo>
                    <a:pt x="20" y="9"/>
                    <a:pt x="9" y="6"/>
                    <a:pt x="0" y="2"/>
                  </a:cubicBezTo>
                  <a:cubicBezTo>
                    <a:pt x="0" y="3"/>
                    <a:pt x="0" y="3"/>
                    <a:pt x="0" y="3"/>
                  </a:cubicBezTo>
                  <a:cubicBezTo>
                    <a:pt x="0" y="3"/>
                    <a:pt x="0" y="3"/>
                    <a:pt x="0" y="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1">
              <a:extLst>
                <a:ext uri="{FF2B5EF4-FFF2-40B4-BE49-F238E27FC236}">
                  <a16:creationId xmlns:a16="http://schemas.microsoft.com/office/drawing/2014/main" id="{9B4F3FD9-9B30-49AA-A08A-20CF84815C2A}"/>
                </a:ext>
              </a:extLst>
            </p:cNvPr>
            <p:cNvSpPr>
              <a:spLocks/>
            </p:cNvSpPr>
            <p:nvPr/>
          </p:nvSpPr>
          <p:spPr bwMode="auto">
            <a:xfrm>
              <a:off x="7891464" y="4232275"/>
              <a:ext cx="423863" cy="104775"/>
            </a:xfrm>
            <a:custGeom>
              <a:avLst/>
              <a:gdLst>
                <a:gd name="T0" fmla="*/ 0 w 56"/>
                <a:gd name="T1" fmla="*/ 9 h 14"/>
                <a:gd name="T2" fmla="*/ 22 w 56"/>
                <a:gd name="T3" fmla="*/ 14 h 14"/>
                <a:gd name="T4" fmla="*/ 56 w 56"/>
                <a:gd name="T5" fmla="*/ 1 h 14"/>
                <a:gd name="T6" fmla="*/ 55 w 56"/>
                <a:gd name="T7" fmla="*/ 0 h 14"/>
                <a:gd name="T8" fmla="*/ 22 w 56"/>
                <a:gd name="T9" fmla="*/ 13 h 14"/>
                <a:gd name="T10" fmla="*/ 0 w 56"/>
                <a:gd name="T11" fmla="*/ 8 h 14"/>
                <a:gd name="T12" fmla="*/ 0 w 56"/>
                <a:gd name="T13" fmla="*/ 9 h 14"/>
              </a:gdLst>
              <a:ahLst/>
              <a:cxnLst>
                <a:cxn ang="0">
                  <a:pos x="T0" y="T1"/>
                </a:cxn>
                <a:cxn ang="0">
                  <a:pos x="T2" y="T3"/>
                </a:cxn>
                <a:cxn ang="0">
                  <a:pos x="T4" y="T5"/>
                </a:cxn>
                <a:cxn ang="0">
                  <a:pos x="T6" y="T7"/>
                </a:cxn>
                <a:cxn ang="0">
                  <a:pos x="T8" y="T9"/>
                </a:cxn>
                <a:cxn ang="0">
                  <a:pos x="T10" y="T11"/>
                </a:cxn>
                <a:cxn ang="0">
                  <a:pos x="T12" y="T13"/>
                </a:cxn>
              </a:cxnLst>
              <a:rect l="0" t="0" r="r" b="b"/>
              <a:pathLst>
                <a:path w="56" h="14">
                  <a:moveTo>
                    <a:pt x="0" y="9"/>
                  </a:moveTo>
                  <a:cubicBezTo>
                    <a:pt x="6" y="12"/>
                    <a:pt x="14" y="14"/>
                    <a:pt x="22" y="14"/>
                  </a:cubicBezTo>
                  <a:cubicBezTo>
                    <a:pt x="34" y="14"/>
                    <a:pt x="46" y="10"/>
                    <a:pt x="56" y="1"/>
                  </a:cubicBezTo>
                  <a:cubicBezTo>
                    <a:pt x="55" y="0"/>
                    <a:pt x="55" y="0"/>
                    <a:pt x="55" y="0"/>
                  </a:cubicBezTo>
                  <a:cubicBezTo>
                    <a:pt x="46" y="9"/>
                    <a:pt x="33" y="13"/>
                    <a:pt x="22" y="13"/>
                  </a:cubicBezTo>
                  <a:cubicBezTo>
                    <a:pt x="14" y="13"/>
                    <a:pt x="7" y="11"/>
                    <a:pt x="0" y="8"/>
                  </a:cubicBezTo>
                  <a:cubicBezTo>
                    <a:pt x="0" y="9"/>
                    <a:pt x="0" y="9"/>
                    <a:pt x="0" y="9"/>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2">
              <a:extLst>
                <a:ext uri="{FF2B5EF4-FFF2-40B4-BE49-F238E27FC236}">
                  <a16:creationId xmlns:a16="http://schemas.microsoft.com/office/drawing/2014/main" id="{B72BCBA8-0365-49F3-A9AB-FFF1121BE604}"/>
                </a:ext>
              </a:extLst>
            </p:cNvPr>
            <p:cNvSpPr>
              <a:spLocks/>
            </p:cNvSpPr>
            <p:nvPr/>
          </p:nvSpPr>
          <p:spPr bwMode="auto">
            <a:xfrm>
              <a:off x="8012114" y="4079875"/>
              <a:ext cx="333375" cy="212725"/>
            </a:xfrm>
            <a:custGeom>
              <a:avLst/>
              <a:gdLst>
                <a:gd name="T0" fmla="*/ 43 w 44"/>
                <a:gd name="T1" fmla="*/ 0 h 28"/>
                <a:gd name="T2" fmla="*/ 27 w 44"/>
                <a:gd name="T3" fmla="*/ 18 h 28"/>
                <a:gd name="T4" fmla="*/ 0 w 44"/>
                <a:gd name="T5" fmla="*/ 27 h 28"/>
                <a:gd name="T6" fmla="*/ 0 w 44"/>
                <a:gd name="T7" fmla="*/ 28 h 28"/>
                <a:gd name="T8" fmla="*/ 28 w 44"/>
                <a:gd name="T9" fmla="*/ 19 h 28"/>
                <a:gd name="T10" fmla="*/ 44 w 44"/>
                <a:gd name="T11" fmla="*/ 0 h 28"/>
                <a:gd name="T12" fmla="*/ 43 w 44"/>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44" h="28">
                  <a:moveTo>
                    <a:pt x="43" y="0"/>
                  </a:moveTo>
                  <a:cubicBezTo>
                    <a:pt x="39" y="7"/>
                    <a:pt x="34" y="14"/>
                    <a:pt x="27" y="18"/>
                  </a:cubicBezTo>
                  <a:cubicBezTo>
                    <a:pt x="21" y="23"/>
                    <a:pt x="12" y="25"/>
                    <a:pt x="0" y="27"/>
                  </a:cubicBezTo>
                  <a:cubicBezTo>
                    <a:pt x="0" y="28"/>
                    <a:pt x="0" y="28"/>
                    <a:pt x="0" y="28"/>
                  </a:cubicBezTo>
                  <a:cubicBezTo>
                    <a:pt x="12" y="26"/>
                    <a:pt x="21" y="23"/>
                    <a:pt x="28" y="19"/>
                  </a:cubicBezTo>
                  <a:cubicBezTo>
                    <a:pt x="35" y="14"/>
                    <a:pt x="40" y="8"/>
                    <a:pt x="44" y="0"/>
                  </a:cubicBezTo>
                  <a:cubicBezTo>
                    <a:pt x="43" y="0"/>
                    <a:pt x="43" y="0"/>
                    <a:pt x="43"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3">
              <a:extLst>
                <a:ext uri="{FF2B5EF4-FFF2-40B4-BE49-F238E27FC236}">
                  <a16:creationId xmlns:a16="http://schemas.microsoft.com/office/drawing/2014/main" id="{35A24F40-0D25-481A-85A4-6CF42B89DD4D}"/>
                </a:ext>
              </a:extLst>
            </p:cNvPr>
            <p:cNvSpPr>
              <a:spLocks/>
            </p:cNvSpPr>
            <p:nvPr/>
          </p:nvSpPr>
          <p:spPr bwMode="auto">
            <a:xfrm>
              <a:off x="7997826" y="3862388"/>
              <a:ext cx="361950" cy="331788"/>
            </a:xfrm>
            <a:custGeom>
              <a:avLst/>
              <a:gdLst>
                <a:gd name="T0" fmla="*/ 1 w 48"/>
                <a:gd name="T1" fmla="*/ 44 h 44"/>
                <a:gd name="T2" fmla="*/ 22 w 48"/>
                <a:gd name="T3" fmla="*/ 18 h 44"/>
                <a:gd name="T4" fmla="*/ 36 w 48"/>
                <a:gd name="T5" fmla="*/ 7 h 44"/>
                <a:gd name="T6" fmla="*/ 48 w 48"/>
                <a:gd name="T7" fmla="*/ 1 h 44"/>
                <a:gd name="T8" fmla="*/ 48 w 48"/>
                <a:gd name="T9" fmla="*/ 0 h 44"/>
                <a:gd name="T10" fmla="*/ 35 w 48"/>
                <a:gd name="T11" fmla="*/ 6 h 44"/>
                <a:gd name="T12" fmla="*/ 14 w 48"/>
                <a:gd name="T13" fmla="*/ 23 h 44"/>
                <a:gd name="T14" fmla="*/ 0 w 48"/>
                <a:gd name="T15" fmla="*/ 44 h 44"/>
                <a:gd name="T16" fmla="*/ 1 w 48"/>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4">
                  <a:moveTo>
                    <a:pt x="1" y="44"/>
                  </a:moveTo>
                  <a:cubicBezTo>
                    <a:pt x="4" y="36"/>
                    <a:pt x="12" y="26"/>
                    <a:pt x="22" y="18"/>
                  </a:cubicBezTo>
                  <a:cubicBezTo>
                    <a:pt x="26" y="13"/>
                    <a:pt x="31" y="10"/>
                    <a:pt x="36" y="7"/>
                  </a:cubicBezTo>
                  <a:cubicBezTo>
                    <a:pt x="40" y="4"/>
                    <a:pt x="45" y="2"/>
                    <a:pt x="48" y="1"/>
                  </a:cubicBezTo>
                  <a:cubicBezTo>
                    <a:pt x="48" y="0"/>
                    <a:pt x="48" y="0"/>
                    <a:pt x="48" y="0"/>
                  </a:cubicBezTo>
                  <a:cubicBezTo>
                    <a:pt x="44" y="1"/>
                    <a:pt x="40" y="3"/>
                    <a:pt x="35" y="6"/>
                  </a:cubicBezTo>
                  <a:cubicBezTo>
                    <a:pt x="28" y="10"/>
                    <a:pt x="21" y="17"/>
                    <a:pt x="14" y="23"/>
                  </a:cubicBezTo>
                  <a:cubicBezTo>
                    <a:pt x="7" y="30"/>
                    <a:pt x="2" y="38"/>
                    <a:pt x="0" y="44"/>
                  </a:cubicBezTo>
                  <a:cubicBezTo>
                    <a:pt x="1" y="44"/>
                    <a:pt x="1" y="44"/>
                    <a:pt x="1" y="44"/>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64">
              <a:extLst>
                <a:ext uri="{FF2B5EF4-FFF2-40B4-BE49-F238E27FC236}">
                  <a16:creationId xmlns:a16="http://schemas.microsoft.com/office/drawing/2014/main" id="{55654A49-11E4-48C8-8F53-BD3AF1799A11}"/>
                </a:ext>
              </a:extLst>
            </p:cNvPr>
            <p:cNvSpPr>
              <a:spLocks/>
            </p:cNvSpPr>
            <p:nvPr/>
          </p:nvSpPr>
          <p:spPr bwMode="auto">
            <a:xfrm>
              <a:off x="7854951" y="3673475"/>
              <a:ext cx="436563" cy="550863"/>
            </a:xfrm>
            <a:custGeom>
              <a:avLst/>
              <a:gdLst>
                <a:gd name="T0" fmla="*/ 1 w 58"/>
                <a:gd name="T1" fmla="*/ 73 h 73"/>
                <a:gd name="T2" fmla="*/ 29 w 58"/>
                <a:gd name="T3" fmla="*/ 46 h 73"/>
                <a:gd name="T4" fmla="*/ 58 w 58"/>
                <a:gd name="T5" fmla="*/ 0 h 73"/>
                <a:gd name="T6" fmla="*/ 57 w 58"/>
                <a:gd name="T7" fmla="*/ 0 h 73"/>
                <a:gd name="T8" fmla="*/ 29 w 58"/>
                <a:gd name="T9" fmla="*/ 45 h 73"/>
                <a:gd name="T10" fmla="*/ 0 w 58"/>
                <a:gd name="T11" fmla="*/ 72 h 73"/>
                <a:gd name="T12" fmla="*/ 1 w 58"/>
                <a:gd name="T13" fmla="*/ 73 h 73"/>
                <a:gd name="T14" fmla="*/ 1 w 58"/>
                <a:gd name="T15" fmla="*/ 73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73">
                  <a:moveTo>
                    <a:pt x="1" y="73"/>
                  </a:moveTo>
                  <a:cubicBezTo>
                    <a:pt x="7" y="62"/>
                    <a:pt x="18" y="56"/>
                    <a:pt x="29" y="46"/>
                  </a:cubicBezTo>
                  <a:cubicBezTo>
                    <a:pt x="41" y="37"/>
                    <a:pt x="52" y="24"/>
                    <a:pt x="58" y="0"/>
                  </a:cubicBezTo>
                  <a:cubicBezTo>
                    <a:pt x="57" y="0"/>
                    <a:pt x="57" y="0"/>
                    <a:pt x="57" y="0"/>
                  </a:cubicBezTo>
                  <a:cubicBezTo>
                    <a:pt x="51" y="23"/>
                    <a:pt x="40" y="36"/>
                    <a:pt x="29" y="45"/>
                  </a:cubicBezTo>
                  <a:cubicBezTo>
                    <a:pt x="17" y="55"/>
                    <a:pt x="6" y="61"/>
                    <a:pt x="0" y="72"/>
                  </a:cubicBezTo>
                  <a:cubicBezTo>
                    <a:pt x="1" y="73"/>
                    <a:pt x="1" y="73"/>
                    <a:pt x="1" y="73"/>
                  </a:cubicBezTo>
                  <a:cubicBezTo>
                    <a:pt x="1" y="73"/>
                    <a:pt x="1" y="73"/>
                    <a:pt x="1" y="7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65">
              <a:extLst>
                <a:ext uri="{FF2B5EF4-FFF2-40B4-BE49-F238E27FC236}">
                  <a16:creationId xmlns:a16="http://schemas.microsoft.com/office/drawing/2014/main" id="{B099677F-3FF4-4A7F-A343-BA92D883A53E}"/>
                </a:ext>
              </a:extLst>
            </p:cNvPr>
            <p:cNvSpPr>
              <a:spLocks/>
            </p:cNvSpPr>
            <p:nvPr/>
          </p:nvSpPr>
          <p:spPr bwMode="auto">
            <a:xfrm>
              <a:off x="8126414" y="3303588"/>
              <a:ext cx="534988" cy="195263"/>
            </a:xfrm>
            <a:custGeom>
              <a:avLst/>
              <a:gdLst>
                <a:gd name="T0" fmla="*/ 1 w 71"/>
                <a:gd name="T1" fmla="*/ 26 h 26"/>
                <a:gd name="T2" fmla="*/ 1 w 71"/>
                <a:gd name="T3" fmla="*/ 26 h 26"/>
                <a:gd name="T4" fmla="*/ 11 w 71"/>
                <a:gd name="T5" fmla="*/ 13 h 26"/>
                <a:gd name="T6" fmla="*/ 36 w 71"/>
                <a:gd name="T7" fmla="*/ 2 h 26"/>
                <a:gd name="T8" fmla="*/ 48 w 71"/>
                <a:gd name="T9" fmla="*/ 4 h 26"/>
                <a:gd name="T10" fmla="*/ 58 w 71"/>
                <a:gd name="T11" fmla="*/ 10 h 26"/>
                <a:gd name="T12" fmla="*/ 62 w 71"/>
                <a:gd name="T13" fmla="*/ 13 h 26"/>
                <a:gd name="T14" fmla="*/ 68 w 71"/>
                <a:gd name="T15" fmla="*/ 14 h 26"/>
                <a:gd name="T16" fmla="*/ 71 w 71"/>
                <a:gd name="T17" fmla="*/ 14 h 26"/>
                <a:gd name="T18" fmla="*/ 71 w 71"/>
                <a:gd name="T19" fmla="*/ 13 h 26"/>
                <a:gd name="T20" fmla="*/ 68 w 71"/>
                <a:gd name="T21" fmla="*/ 13 h 26"/>
                <a:gd name="T22" fmla="*/ 61 w 71"/>
                <a:gd name="T23" fmla="*/ 11 h 26"/>
                <a:gd name="T24" fmla="*/ 53 w 71"/>
                <a:gd name="T25" fmla="*/ 4 h 26"/>
                <a:gd name="T26" fmla="*/ 36 w 71"/>
                <a:gd name="T27" fmla="*/ 0 h 26"/>
                <a:gd name="T28" fmla="*/ 9 w 71"/>
                <a:gd name="T29" fmla="*/ 13 h 26"/>
                <a:gd name="T30" fmla="*/ 0 w 71"/>
                <a:gd name="T31" fmla="*/ 25 h 26"/>
                <a:gd name="T32" fmla="*/ 1 w 71"/>
                <a:gd name="T3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6">
                  <a:moveTo>
                    <a:pt x="1" y="26"/>
                  </a:moveTo>
                  <a:cubicBezTo>
                    <a:pt x="1" y="26"/>
                    <a:pt x="1" y="26"/>
                    <a:pt x="1" y="26"/>
                  </a:cubicBezTo>
                  <a:cubicBezTo>
                    <a:pt x="2" y="24"/>
                    <a:pt x="5" y="18"/>
                    <a:pt x="11" y="13"/>
                  </a:cubicBezTo>
                  <a:cubicBezTo>
                    <a:pt x="17" y="7"/>
                    <a:pt x="25" y="2"/>
                    <a:pt x="36" y="2"/>
                  </a:cubicBezTo>
                  <a:cubicBezTo>
                    <a:pt x="41" y="2"/>
                    <a:pt x="45" y="2"/>
                    <a:pt x="48" y="4"/>
                  </a:cubicBezTo>
                  <a:cubicBezTo>
                    <a:pt x="53" y="5"/>
                    <a:pt x="55" y="8"/>
                    <a:pt x="58" y="10"/>
                  </a:cubicBezTo>
                  <a:cubicBezTo>
                    <a:pt x="59" y="11"/>
                    <a:pt x="61" y="12"/>
                    <a:pt x="62" y="13"/>
                  </a:cubicBezTo>
                  <a:cubicBezTo>
                    <a:pt x="64" y="14"/>
                    <a:pt x="66" y="14"/>
                    <a:pt x="68" y="14"/>
                  </a:cubicBezTo>
                  <a:cubicBezTo>
                    <a:pt x="69" y="14"/>
                    <a:pt x="70" y="14"/>
                    <a:pt x="71" y="14"/>
                  </a:cubicBezTo>
                  <a:cubicBezTo>
                    <a:pt x="71" y="13"/>
                    <a:pt x="71" y="13"/>
                    <a:pt x="71" y="13"/>
                  </a:cubicBezTo>
                  <a:cubicBezTo>
                    <a:pt x="70" y="13"/>
                    <a:pt x="69" y="13"/>
                    <a:pt x="68" y="13"/>
                  </a:cubicBezTo>
                  <a:cubicBezTo>
                    <a:pt x="65" y="13"/>
                    <a:pt x="63" y="12"/>
                    <a:pt x="61" y="11"/>
                  </a:cubicBezTo>
                  <a:cubicBezTo>
                    <a:pt x="59" y="9"/>
                    <a:pt x="57" y="7"/>
                    <a:pt x="53" y="4"/>
                  </a:cubicBezTo>
                  <a:cubicBezTo>
                    <a:pt x="49" y="2"/>
                    <a:pt x="44" y="0"/>
                    <a:pt x="36" y="0"/>
                  </a:cubicBezTo>
                  <a:cubicBezTo>
                    <a:pt x="24" y="0"/>
                    <a:pt x="15" y="7"/>
                    <a:pt x="9" y="13"/>
                  </a:cubicBezTo>
                  <a:cubicBezTo>
                    <a:pt x="3" y="19"/>
                    <a:pt x="0" y="25"/>
                    <a:pt x="0" y="25"/>
                  </a:cubicBezTo>
                  <a:cubicBezTo>
                    <a:pt x="1" y="26"/>
                    <a:pt x="1" y="26"/>
                    <a:pt x="1" y="2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66">
              <a:extLst>
                <a:ext uri="{FF2B5EF4-FFF2-40B4-BE49-F238E27FC236}">
                  <a16:creationId xmlns:a16="http://schemas.microsoft.com/office/drawing/2014/main" id="{7AB775B7-889B-4714-808E-82F547D372D8}"/>
                </a:ext>
              </a:extLst>
            </p:cNvPr>
            <p:cNvSpPr>
              <a:spLocks/>
            </p:cNvSpPr>
            <p:nvPr/>
          </p:nvSpPr>
          <p:spPr bwMode="auto">
            <a:xfrm>
              <a:off x="8102601" y="3287713"/>
              <a:ext cx="144463" cy="76200"/>
            </a:xfrm>
            <a:custGeom>
              <a:avLst/>
              <a:gdLst>
                <a:gd name="T0" fmla="*/ 0 w 19"/>
                <a:gd name="T1" fmla="*/ 1 h 10"/>
                <a:gd name="T2" fmla="*/ 0 w 19"/>
                <a:gd name="T3" fmla="*/ 1 h 10"/>
                <a:gd name="T4" fmla="*/ 7 w 19"/>
                <a:gd name="T5" fmla="*/ 2 h 10"/>
                <a:gd name="T6" fmla="*/ 18 w 19"/>
                <a:gd name="T7" fmla="*/ 10 h 10"/>
                <a:gd name="T8" fmla="*/ 19 w 19"/>
                <a:gd name="T9" fmla="*/ 9 h 10"/>
                <a:gd name="T10" fmla="*/ 7 w 19"/>
                <a:gd name="T11" fmla="*/ 1 h 10"/>
                <a:gd name="T12" fmla="*/ 0 w 19"/>
                <a:gd name="T13" fmla="*/ 0 h 10"/>
                <a:gd name="T14" fmla="*/ 0 w 19"/>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0">
                  <a:moveTo>
                    <a:pt x="0" y="1"/>
                  </a:moveTo>
                  <a:cubicBezTo>
                    <a:pt x="0" y="1"/>
                    <a:pt x="0" y="1"/>
                    <a:pt x="0" y="1"/>
                  </a:cubicBezTo>
                  <a:cubicBezTo>
                    <a:pt x="1" y="1"/>
                    <a:pt x="4" y="1"/>
                    <a:pt x="7" y="2"/>
                  </a:cubicBezTo>
                  <a:cubicBezTo>
                    <a:pt x="11" y="4"/>
                    <a:pt x="15" y="6"/>
                    <a:pt x="18" y="10"/>
                  </a:cubicBezTo>
                  <a:cubicBezTo>
                    <a:pt x="19" y="9"/>
                    <a:pt x="19" y="9"/>
                    <a:pt x="19" y="9"/>
                  </a:cubicBezTo>
                  <a:cubicBezTo>
                    <a:pt x="16" y="4"/>
                    <a:pt x="11" y="2"/>
                    <a:pt x="7" y="1"/>
                  </a:cubicBezTo>
                  <a:cubicBezTo>
                    <a:pt x="3" y="0"/>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67">
              <a:extLst>
                <a:ext uri="{FF2B5EF4-FFF2-40B4-BE49-F238E27FC236}">
                  <a16:creationId xmlns:a16="http://schemas.microsoft.com/office/drawing/2014/main" id="{B460D661-A20F-40CF-939A-A47FDE8B3ABB}"/>
                </a:ext>
              </a:extLst>
            </p:cNvPr>
            <p:cNvSpPr>
              <a:spLocks/>
            </p:cNvSpPr>
            <p:nvPr/>
          </p:nvSpPr>
          <p:spPr bwMode="auto">
            <a:xfrm>
              <a:off x="8337551" y="3008313"/>
              <a:ext cx="279400" cy="120650"/>
            </a:xfrm>
            <a:custGeom>
              <a:avLst/>
              <a:gdLst>
                <a:gd name="T0" fmla="*/ 0 w 37"/>
                <a:gd name="T1" fmla="*/ 16 h 16"/>
                <a:gd name="T2" fmla="*/ 14 w 37"/>
                <a:gd name="T3" fmla="*/ 7 h 16"/>
                <a:gd name="T4" fmla="*/ 29 w 37"/>
                <a:gd name="T5" fmla="*/ 1 h 16"/>
                <a:gd name="T6" fmla="*/ 37 w 37"/>
                <a:gd name="T7" fmla="*/ 3 h 16"/>
                <a:gd name="T8" fmla="*/ 37 w 37"/>
                <a:gd name="T9" fmla="*/ 2 h 16"/>
                <a:gd name="T10" fmla="*/ 29 w 37"/>
                <a:gd name="T11" fmla="*/ 0 h 16"/>
                <a:gd name="T12" fmla="*/ 14 w 37"/>
                <a:gd name="T13" fmla="*/ 6 h 16"/>
                <a:gd name="T14" fmla="*/ 0 w 37"/>
                <a:gd name="T15" fmla="*/ 15 h 16"/>
                <a:gd name="T16" fmla="*/ 0 w 37"/>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6">
                  <a:moveTo>
                    <a:pt x="0" y="16"/>
                  </a:moveTo>
                  <a:cubicBezTo>
                    <a:pt x="5" y="14"/>
                    <a:pt x="10" y="10"/>
                    <a:pt x="14" y="7"/>
                  </a:cubicBezTo>
                  <a:cubicBezTo>
                    <a:pt x="19" y="4"/>
                    <a:pt x="24" y="1"/>
                    <a:pt x="29" y="1"/>
                  </a:cubicBezTo>
                  <a:cubicBezTo>
                    <a:pt x="31" y="1"/>
                    <a:pt x="34" y="1"/>
                    <a:pt x="37" y="3"/>
                  </a:cubicBezTo>
                  <a:cubicBezTo>
                    <a:pt x="37" y="2"/>
                    <a:pt x="37" y="2"/>
                    <a:pt x="37" y="2"/>
                  </a:cubicBezTo>
                  <a:cubicBezTo>
                    <a:pt x="34" y="0"/>
                    <a:pt x="32" y="0"/>
                    <a:pt x="29" y="0"/>
                  </a:cubicBezTo>
                  <a:cubicBezTo>
                    <a:pt x="23" y="0"/>
                    <a:pt x="18" y="3"/>
                    <a:pt x="14" y="6"/>
                  </a:cubicBezTo>
                  <a:cubicBezTo>
                    <a:pt x="9" y="9"/>
                    <a:pt x="4" y="13"/>
                    <a:pt x="0" y="15"/>
                  </a:cubicBezTo>
                  <a:cubicBezTo>
                    <a:pt x="0" y="16"/>
                    <a:pt x="0" y="16"/>
                    <a:pt x="0" y="1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68">
              <a:extLst>
                <a:ext uri="{FF2B5EF4-FFF2-40B4-BE49-F238E27FC236}">
                  <a16:creationId xmlns:a16="http://schemas.microsoft.com/office/drawing/2014/main" id="{E144E2CE-0B5D-4A3A-8906-9A99137C7C44}"/>
                </a:ext>
              </a:extLst>
            </p:cNvPr>
            <p:cNvSpPr>
              <a:spLocks/>
            </p:cNvSpPr>
            <p:nvPr/>
          </p:nvSpPr>
          <p:spPr bwMode="auto">
            <a:xfrm>
              <a:off x="7243764" y="3211513"/>
              <a:ext cx="534988" cy="166688"/>
            </a:xfrm>
            <a:custGeom>
              <a:avLst/>
              <a:gdLst>
                <a:gd name="T0" fmla="*/ 0 w 71"/>
                <a:gd name="T1" fmla="*/ 20 h 22"/>
                <a:gd name="T2" fmla="*/ 13 w 71"/>
                <a:gd name="T3" fmla="*/ 22 h 22"/>
                <a:gd name="T4" fmla="*/ 47 w 71"/>
                <a:gd name="T5" fmla="*/ 12 h 22"/>
                <a:gd name="T6" fmla="*/ 59 w 71"/>
                <a:gd name="T7" fmla="*/ 5 h 22"/>
                <a:gd name="T8" fmla="*/ 69 w 71"/>
                <a:gd name="T9" fmla="*/ 2 h 22"/>
                <a:gd name="T10" fmla="*/ 70 w 71"/>
                <a:gd name="T11" fmla="*/ 2 h 22"/>
                <a:gd name="T12" fmla="*/ 71 w 71"/>
                <a:gd name="T13" fmla="*/ 1 h 22"/>
                <a:gd name="T14" fmla="*/ 69 w 71"/>
                <a:gd name="T15" fmla="*/ 0 h 22"/>
                <a:gd name="T16" fmla="*/ 59 w 71"/>
                <a:gd name="T17" fmla="*/ 4 h 22"/>
                <a:gd name="T18" fmla="*/ 13 w 71"/>
                <a:gd name="T19" fmla="*/ 21 h 22"/>
                <a:gd name="T20" fmla="*/ 0 w 71"/>
                <a:gd name="T21" fmla="*/ 19 h 22"/>
                <a:gd name="T22" fmla="*/ 0 w 71"/>
                <a:gd name="T23" fmla="*/ 20 h 22"/>
                <a:gd name="T24" fmla="*/ 0 w 71"/>
                <a:gd name="T2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22">
                  <a:moveTo>
                    <a:pt x="0" y="20"/>
                  </a:moveTo>
                  <a:cubicBezTo>
                    <a:pt x="5" y="21"/>
                    <a:pt x="9" y="22"/>
                    <a:pt x="13" y="22"/>
                  </a:cubicBezTo>
                  <a:cubicBezTo>
                    <a:pt x="27" y="22"/>
                    <a:pt x="38" y="17"/>
                    <a:pt x="47" y="12"/>
                  </a:cubicBezTo>
                  <a:cubicBezTo>
                    <a:pt x="51" y="9"/>
                    <a:pt x="56" y="7"/>
                    <a:pt x="59" y="5"/>
                  </a:cubicBezTo>
                  <a:cubicBezTo>
                    <a:pt x="63" y="3"/>
                    <a:pt x="66" y="2"/>
                    <a:pt x="69" y="2"/>
                  </a:cubicBezTo>
                  <a:cubicBezTo>
                    <a:pt x="69" y="2"/>
                    <a:pt x="70" y="2"/>
                    <a:pt x="70" y="2"/>
                  </a:cubicBezTo>
                  <a:cubicBezTo>
                    <a:pt x="71" y="1"/>
                    <a:pt x="71" y="1"/>
                    <a:pt x="71" y="1"/>
                  </a:cubicBezTo>
                  <a:cubicBezTo>
                    <a:pt x="70" y="1"/>
                    <a:pt x="69" y="0"/>
                    <a:pt x="69" y="0"/>
                  </a:cubicBezTo>
                  <a:cubicBezTo>
                    <a:pt x="66" y="0"/>
                    <a:pt x="62" y="2"/>
                    <a:pt x="59" y="4"/>
                  </a:cubicBezTo>
                  <a:cubicBezTo>
                    <a:pt x="48" y="9"/>
                    <a:pt x="33" y="21"/>
                    <a:pt x="13" y="21"/>
                  </a:cubicBezTo>
                  <a:cubicBezTo>
                    <a:pt x="9" y="21"/>
                    <a:pt x="5" y="20"/>
                    <a:pt x="0" y="19"/>
                  </a:cubicBezTo>
                  <a:cubicBezTo>
                    <a:pt x="0" y="20"/>
                    <a:pt x="0" y="20"/>
                    <a:pt x="0" y="20"/>
                  </a:cubicBezTo>
                  <a:cubicBezTo>
                    <a:pt x="0" y="20"/>
                    <a:pt x="0" y="20"/>
                    <a:pt x="0" y="2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69">
              <a:extLst>
                <a:ext uri="{FF2B5EF4-FFF2-40B4-BE49-F238E27FC236}">
                  <a16:creationId xmlns:a16="http://schemas.microsoft.com/office/drawing/2014/main" id="{102C8344-784A-434A-904A-A09CFC03E256}"/>
                </a:ext>
              </a:extLst>
            </p:cNvPr>
            <p:cNvSpPr>
              <a:spLocks/>
            </p:cNvSpPr>
            <p:nvPr/>
          </p:nvSpPr>
          <p:spPr bwMode="auto">
            <a:xfrm>
              <a:off x="7432676" y="2216150"/>
              <a:ext cx="422275" cy="641350"/>
            </a:xfrm>
            <a:custGeom>
              <a:avLst/>
              <a:gdLst>
                <a:gd name="T0" fmla="*/ 32 w 56"/>
                <a:gd name="T1" fmla="*/ 0 h 85"/>
                <a:gd name="T2" fmla="*/ 33 w 56"/>
                <a:gd name="T3" fmla="*/ 8 h 85"/>
                <a:gd name="T4" fmla="*/ 26 w 56"/>
                <a:gd name="T5" fmla="*/ 28 h 85"/>
                <a:gd name="T6" fmla="*/ 3 w 56"/>
                <a:gd name="T7" fmla="*/ 44 h 85"/>
                <a:gd name="T8" fmla="*/ 0 w 56"/>
                <a:gd name="T9" fmla="*/ 45 h 85"/>
                <a:gd name="T10" fmla="*/ 4 w 56"/>
                <a:gd name="T11" fmla="*/ 45 h 85"/>
                <a:gd name="T12" fmla="*/ 48 w 56"/>
                <a:gd name="T13" fmla="*/ 64 h 85"/>
                <a:gd name="T14" fmla="*/ 55 w 56"/>
                <a:gd name="T15" fmla="*/ 85 h 85"/>
                <a:gd name="T16" fmla="*/ 55 w 56"/>
                <a:gd name="T17" fmla="*/ 85 h 85"/>
                <a:gd name="T18" fmla="*/ 56 w 56"/>
                <a:gd name="T19" fmla="*/ 85 h 85"/>
                <a:gd name="T20" fmla="*/ 56 w 56"/>
                <a:gd name="T21" fmla="*/ 85 h 85"/>
                <a:gd name="T22" fmla="*/ 49 w 56"/>
                <a:gd name="T23" fmla="*/ 63 h 85"/>
                <a:gd name="T24" fmla="*/ 4 w 56"/>
                <a:gd name="T25" fmla="*/ 44 h 85"/>
                <a:gd name="T26" fmla="*/ 4 w 56"/>
                <a:gd name="T27" fmla="*/ 45 h 85"/>
                <a:gd name="T28" fmla="*/ 4 w 56"/>
                <a:gd name="T29" fmla="*/ 45 h 85"/>
                <a:gd name="T30" fmla="*/ 27 w 56"/>
                <a:gd name="T31" fmla="*/ 29 h 85"/>
                <a:gd name="T32" fmla="*/ 35 w 56"/>
                <a:gd name="T33" fmla="*/ 8 h 85"/>
                <a:gd name="T34" fmla="*/ 34 w 56"/>
                <a:gd name="T35" fmla="*/ 0 h 85"/>
                <a:gd name="T36" fmla="*/ 32 w 56"/>
                <a:gd name="T3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85">
                  <a:moveTo>
                    <a:pt x="32" y="0"/>
                  </a:moveTo>
                  <a:cubicBezTo>
                    <a:pt x="33" y="3"/>
                    <a:pt x="33" y="5"/>
                    <a:pt x="33" y="8"/>
                  </a:cubicBezTo>
                  <a:cubicBezTo>
                    <a:pt x="33" y="15"/>
                    <a:pt x="31" y="22"/>
                    <a:pt x="26" y="28"/>
                  </a:cubicBezTo>
                  <a:cubicBezTo>
                    <a:pt x="21" y="34"/>
                    <a:pt x="13" y="40"/>
                    <a:pt x="3" y="44"/>
                  </a:cubicBezTo>
                  <a:cubicBezTo>
                    <a:pt x="0" y="45"/>
                    <a:pt x="0" y="45"/>
                    <a:pt x="0" y="45"/>
                  </a:cubicBezTo>
                  <a:cubicBezTo>
                    <a:pt x="4" y="45"/>
                    <a:pt x="4" y="45"/>
                    <a:pt x="4" y="45"/>
                  </a:cubicBezTo>
                  <a:cubicBezTo>
                    <a:pt x="29" y="45"/>
                    <a:pt x="41" y="55"/>
                    <a:pt x="48" y="64"/>
                  </a:cubicBezTo>
                  <a:cubicBezTo>
                    <a:pt x="54" y="74"/>
                    <a:pt x="55" y="84"/>
                    <a:pt x="55" y="85"/>
                  </a:cubicBezTo>
                  <a:cubicBezTo>
                    <a:pt x="55" y="85"/>
                    <a:pt x="55" y="85"/>
                    <a:pt x="55" y="85"/>
                  </a:cubicBezTo>
                  <a:cubicBezTo>
                    <a:pt x="56" y="85"/>
                    <a:pt x="56" y="85"/>
                    <a:pt x="56" y="85"/>
                  </a:cubicBezTo>
                  <a:cubicBezTo>
                    <a:pt x="56" y="85"/>
                    <a:pt x="56" y="85"/>
                    <a:pt x="56" y="85"/>
                  </a:cubicBezTo>
                  <a:cubicBezTo>
                    <a:pt x="56" y="84"/>
                    <a:pt x="56" y="73"/>
                    <a:pt x="49" y="63"/>
                  </a:cubicBezTo>
                  <a:cubicBezTo>
                    <a:pt x="42" y="53"/>
                    <a:pt x="29" y="44"/>
                    <a:pt x="4" y="44"/>
                  </a:cubicBezTo>
                  <a:cubicBezTo>
                    <a:pt x="4" y="45"/>
                    <a:pt x="4" y="45"/>
                    <a:pt x="4" y="45"/>
                  </a:cubicBezTo>
                  <a:cubicBezTo>
                    <a:pt x="4" y="45"/>
                    <a:pt x="4" y="45"/>
                    <a:pt x="4" y="45"/>
                  </a:cubicBezTo>
                  <a:cubicBezTo>
                    <a:pt x="14" y="41"/>
                    <a:pt x="22" y="35"/>
                    <a:pt x="27" y="29"/>
                  </a:cubicBezTo>
                  <a:cubicBezTo>
                    <a:pt x="32" y="23"/>
                    <a:pt x="35" y="15"/>
                    <a:pt x="35" y="8"/>
                  </a:cubicBezTo>
                  <a:cubicBezTo>
                    <a:pt x="35" y="5"/>
                    <a:pt x="34" y="2"/>
                    <a:pt x="34" y="0"/>
                  </a:cubicBezTo>
                  <a:cubicBezTo>
                    <a:pt x="32" y="0"/>
                    <a:pt x="32" y="0"/>
                    <a:pt x="32"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0">
              <a:extLst>
                <a:ext uri="{FF2B5EF4-FFF2-40B4-BE49-F238E27FC236}">
                  <a16:creationId xmlns:a16="http://schemas.microsoft.com/office/drawing/2014/main" id="{8A0F9F50-7AA2-4F1A-8236-D1B33918A35D}"/>
                </a:ext>
              </a:extLst>
            </p:cNvPr>
            <p:cNvSpPr>
              <a:spLocks/>
            </p:cNvSpPr>
            <p:nvPr/>
          </p:nvSpPr>
          <p:spPr bwMode="auto">
            <a:xfrm>
              <a:off x="6586539" y="1997075"/>
              <a:ext cx="725488" cy="369888"/>
            </a:xfrm>
            <a:custGeom>
              <a:avLst/>
              <a:gdLst>
                <a:gd name="T0" fmla="*/ 0 w 96"/>
                <a:gd name="T1" fmla="*/ 1 h 49"/>
                <a:gd name="T2" fmla="*/ 0 w 96"/>
                <a:gd name="T3" fmla="*/ 1 h 49"/>
                <a:gd name="T4" fmla="*/ 4 w 96"/>
                <a:gd name="T5" fmla="*/ 4 h 49"/>
                <a:gd name="T6" fmla="*/ 8 w 96"/>
                <a:gd name="T7" fmla="*/ 12 h 49"/>
                <a:gd name="T8" fmla="*/ 8 w 96"/>
                <a:gd name="T9" fmla="*/ 12 h 49"/>
                <a:gd name="T10" fmla="*/ 9 w 96"/>
                <a:gd name="T11" fmla="*/ 12 h 49"/>
                <a:gd name="T12" fmla="*/ 18 w 96"/>
                <a:gd name="T13" fmla="*/ 11 h 49"/>
                <a:gd name="T14" fmla="*/ 67 w 96"/>
                <a:gd name="T15" fmla="*/ 48 h 49"/>
                <a:gd name="T16" fmla="*/ 67 w 96"/>
                <a:gd name="T17" fmla="*/ 49 h 49"/>
                <a:gd name="T18" fmla="*/ 68 w 96"/>
                <a:gd name="T19" fmla="*/ 48 h 49"/>
                <a:gd name="T20" fmla="*/ 85 w 96"/>
                <a:gd name="T21" fmla="*/ 43 h 49"/>
                <a:gd name="T22" fmla="*/ 93 w 96"/>
                <a:gd name="T23" fmla="*/ 44 h 49"/>
                <a:gd name="T24" fmla="*/ 95 w 96"/>
                <a:gd name="T25" fmla="*/ 44 h 49"/>
                <a:gd name="T26" fmla="*/ 96 w 96"/>
                <a:gd name="T27" fmla="*/ 44 h 49"/>
                <a:gd name="T28" fmla="*/ 96 w 96"/>
                <a:gd name="T29" fmla="*/ 44 h 49"/>
                <a:gd name="T30" fmla="*/ 96 w 96"/>
                <a:gd name="T31" fmla="*/ 44 h 49"/>
                <a:gd name="T32" fmla="*/ 96 w 96"/>
                <a:gd name="T33" fmla="*/ 43 h 49"/>
                <a:gd name="T34" fmla="*/ 85 w 96"/>
                <a:gd name="T35" fmla="*/ 41 h 49"/>
                <a:gd name="T36" fmla="*/ 67 w 96"/>
                <a:gd name="T37" fmla="*/ 47 h 49"/>
                <a:gd name="T38" fmla="*/ 68 w 96"/>
                <a:gd name="T39" fmla="*/ 48 h 49"/>
                <a:gd name="T40" fmla="*/ 68 w 96"/>
                <a:gd name="T41" fmla="*/ 48 h 49"/>
                <a:gd name="T42" fmla="*/ 18 w 96"/>
                <a:gd name="T43" fmla="*/ 10 h 49"/>
                <a:gd name="T44" fmla="*/ 9 w 96"/>
                <a:gd name="T45" fmla="*/ 11 h 49"/>
                <a:gd name="T46" fmla="*/ 9 w 96"/>
                <a:gd name="T47" fmla="*/ 12 h 49"/>
                <a:gd name="T48" fmla="*/ 10 w 96"/>
                <a:gd name="T49" fmla="*/ 11 h 49"/>
                <a:gd name="T50" fmla="*/ 4 w 96"/>
                <a:gd name="T51" fmla="*/ 3 h 49"/>
                <a:gd name="T52" fmla="*/ 0 w 96"/>
                <a:gd name="T53" fmla="*/ 0 h 49"/>
                <a:gd name="T54" fmla="*/ 0 w 96"/>
                <a:gd name="T55"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49">
                  <a:moveTo>
                    <a:pt x="0" y="1"/>
                  </a:moveTo>
                  <a:cubicBezTo>
                    <a:pt x="0" y="1"/>
                    <a:pt x="0" y="1"/>
                    <a:pt x="0" y="1"/>
                  </a:cubicBezTo>
                  <a:cubicBezTo>
                    <a:pt x="0" y="1"/>
                    <a:pt x="2" y="3"/>
                    <a:pt x="4" y="4"/>
                  </a:cubicBezTo>
                  <a:cubicBezTo>
                    <a:pt x="6" y="6"/>
                    <a:pt x="8" y="9"/>
                    <a:pt x="8" y="12"/>
                  </a:cubicBezTo>
                  <a:cubicBezTo>
                    <a:pt x="8" y="12"/>
                    <a:pt x="8" y="12"/>
                    <a:pt x="8" y="12"/>
                  </a:cubicBezTo>
                  <a:cubicBezTo>
                    <a:pt x="9" y="12"/>
                    <a:pt x="9" y="12"/>
                    <a:pt x="9" y="12"/>
                  </a:cubicBezTo>
                  <a:cubicBezTo>
                    <a:pt x="12" y="11"/>
                    <a:pt x="15" y="11"/>
                    <a:pt x="18" y="11"/>
                  </a:cubicBezTo>
                  <a:cubicBezTo>
                    <a:pt x="39" y="11"/>
                    <a:pt x="61" y="26"/>
                    <a:pt x="67" y="48"/>
                  </a:cubicBezTo>
                  <a:cubicBezTo>
                    <a:pt x="67" y="49"/>
                    <a:pt x="67" y="49"/>
                    <a:pt x="67" y="49"/>
                  </a:cubicBezTo>
                  <a:cubicBezTo>
                    <a:pt x="68" y="48"/>
                    <a:pt x="68" y="48"/>
                    <a:pt x="68" y="48"/>
                  </a:cubicBezTo>
                  <a:cubicBezTo>
                    <a:pt x="74" y="44"/>
                    <a:pt x="80" y="43"/>
                    <a:pt x="85" y="43"/>
                  </a:cubicBezTo>
                  <a:cubicBezTo>
                    <a:pt x="88" y="43"/>
                    <a:pt x="91" y="43"/>
                    <a:pt x="93" y="44"/>
                  </a:cubicBezTo>
                  <a:cubicBezTo>
                    <a:pt x="94" y="44"/>
                    <a:pt x="94" y="44"/>
                    <a:pt x="95" y="44"/>
                  </a:cubicBezTo>
                  <a:cubicBezTo>
                    <a:pt x="95" y="44"/>
                    <a:pt x="95" y="44"/>
                    <a:pt x="96" y="44"/>
                  </a:cubicBezTo>
                  <a:cubicBezTo>
                    <a:pt x="96" y="44"/>
                    <a:pt x="96" y="44"/>
                    <a:pt x="96" y="44"/>
                  </a:cubicBezTo>
                  <a:cubicBezTo>
                    <a:pt x="96" y="44"/>
                    <a:pt x="96" y="44"/>
                    <a:pt x="96" y="44"/>
                  </a:cubicBezTo>
                  <a:cubicBezTo>
                    <a:pt x="96" y="43"/>
                    <a:pt x="96" y="43"/>
                    <a:pt x="96" y="43"/>
                  </a:cubicBezTo>
                  <a:cubicBezTo>
                    <a:pt x="96" y="43"/>
                    <a:pt x="92" y="41"/>
                    <a:pt x="85" y="41"/>
                  </a:cubicBezTo>
                  <a:cubicBezTo>
                    <a:pt x="80" y="41"/>
                    <a:pt x="73" y="43"/>
                    <a:pt x="67" y="47"/>
                  </a:cubicBezTo>
                  <a:cubicBezTo>
                    <a:pt x="68" y="48"/>
                    <a:pt x="68" y="48"/>
                    <a:pt x="68" y="48"/>
                  </a:cubicBezTo>
                  <a:cubicBezTo>
                    <a:pt x="68" y="48"/>
                    <a:pt x="68" y="48"/>
                    <a:pt x="68" y="48"/>
                  </a:cubicBezTo>
                  <a:cubicBezTo>
                    <a:pt x="62" y="25"/>
                    <a:pt x="40" y="10"/>
                    <a:pt x="18" y="10"/>
                  </a:cubicBezTo>
                  <a:cubicBezTo>
                    <a:pt x="15" y="10"/>
                    <a:pt x="12" y="10"/>
                    <a:pt x="9" y="11"/>
                  </a:cubicBezTo>
                  <a:cubicBezTo>
                    <a:pt x="9" y="12"/>
                    <a:pt x="9" y="12"/>
                    <a:pt x="9" y="12"/>
                  </a:cubicBezTo>
                  <a:cubicBezTo>
                    <a:pt x="10" y="11"/>
                    <a:pt x="10" y="11"/>
                    <a:pt x="10" y="11"/>
                  </a:cubicBezTo>
                  <a:cubicBezTo>
                    <a:pt x="9" y="8"/>
                    <a:pt x="6" y="5"/>
                    <a:pt x="4" y="3"/>
                  </a:cubicBezTo>
                  <a:cubicBezTo>
                    <a:pt x="2" y="1"/>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1">
              <a:extLst>
                <a:ext uri="{FF2B5EF4-FFF2-40B4-BE49-F238E27FC236}">
                  <a16:creationId xmlns:a16="http://schemas.microsoft.com/office/drawing/2014/main" id="{40E6C378-9F04-434B-91DB-317109A7C3EE}"/>
                </a:ext>
              </a:extLst>
            </p:cNvPr>
            <p:cNvSpPr>
              <a:spLocks/>
            </p:cNvSpPr>
            <p:nvPr/>
          </p:nvSpPr>
          <p:spPr bwMode="auto">
            <a:xfrm>
              <a:off x="4368801" y="3665538"/>
              <a:ext cx="928688" cy="233363"/>
            </a:xfrm>
            <a:custGeom>
              <a:avLst/>
              <a:gdLst>
                <a:gd name="T0" fmla="*/ 0 w 123"/>
                <a:gd name="T1" fmla="*/ 19 h 31"/>
                <a:gd name="T2" fmla="*/ 51 w 123"/>
                <a:gd name="T3" fmla="*/ 31 h 31"/>
                <a:gd name="T4" fmla="*/ 123 w 123"/>
                <a:gd name="T5" fmla="*/ 1 h 31"/>
                <a:gd name="T6" fmla="*/ 122 w 123"/>
                <a:gd name="T7" fmla="*/ 0 h 31"/>
                <a:gd name="T8" fmla="*/ 51 w 123"/>
                <a:gd name="T9" fmla="*/ 30 h 31"/>
                <a:gd name="T10" fmla="*/ 1 w 123"/>
                <a:gd name="T11" fmla="*/ 18 h 31"/>
                <a:gd name="T12" fmla="*/ 0 w 123"/>
                <a:gd name="T13" fmla="*/ 19 h 31"/>
              </a:gdLst>
              <a:ahLst/>
              <a:cxnLst>
                <a:cxn ang="0">
                  <a:pos x="T0" y="T1"/>
                </a:cxn>
                <a:cxn ang="0">
                  <a:pos x="T2" y="T3"/>
                </a:cxn>
                <a:cxn ang="0">
                  <a:pos x="T4" y="T5"/>
                </a:cxn>
                <a:cxn ang="0">
                  <a:pos x="T6" y="T7"/>
                </a:cxn>
                <a:cxn ang="0">
                  <a:pos x="T8" y="T9"/>
                </a:cxn>
                <a:cxn ang="0">
                  <a:pos x="T10" y="T11"/>
                </a:cxn>
                <a:cxn ang="0">
                  <a:pos x="T12" y="T13"/>
                </a:cxn>
              </a:cxnLst>
              <a:rect l="0" t="0" r="r" b="b"/>
              <a:pathLst>
                <a:path w="123" h="31">
                  <a:moveTo>
                    <a:pt x="0" y="19"/>
                  </a:moveTo>
                  <a:cubicBezTo>
                    <a:pt x="14" y="26"/>
                    <a:pt x="31" y="31"/>
                    <a:pt x="51" y="31"/>
                  </a:cubicBezTo>
                  <a:cubicBezTo>
                    <a:pt x="74" y="31"/>
                    <a:pt x="100" y="23"/>
                    <a:pt x="123" y="1"/>
                  </a:cubicBezTo>
                  <a:cubicBezTo>
                    <a:pt x="122" y="0"/>
                    <a:pt x="122" y="0"/>
                    <a:pt x="122" y="0"/>
                  </a:cubicBezTo>
                  <a:cubicBezTo>
                    <a:pt x="99" y="22"/>
                    <a:pt x="74" y="30"/>
                    <a:pt x="51" y="30"/>
                  </a:cubicBezTo>
                  <a:cubicBezTo>
                    <a:pt x="32" y="30"/>
                    <a:pt x="14" y="25"/>
                    <a:pt x="1" y="18"/>
                  </a:cubicBezTo>
                  <a:cubicBezTo>
                    <a:pt x="0" y="19"/>
                    <a:pt x="0" y="19"/>
                    <a:pt x="0" y="1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2">
              <a:extLst>
                <a:ext uri="{FF2B5EF4-FFF2-40B4-BE49-F238E27FC236}">
                  <a16:creationId xmlns:a16="http://schemas.microsoft.com/office/drawing/2014/main" id="{52C5AF55-8A58-46D6-820A-F9A521521106}"/>
                </a:ext>
              </a:extLst>
            </p:cNvPr>
            <p:cNvSpPr>
              <a:spLocks/>
            </p:cNvSpPr>
            <p:nvPr/>
          </p:nvSpPr>
          <p:spPr bwMode="auto">
            <a:xfrm>
              <a:off x="4368801" y="3854450"/>
              <a:ext cx="128588" cy="74613"/>
            </a:xfrm>
            <a:custGeom>
              <a:avLst/>
              <a:gdLst>
                <a:gd name="T0" fmla="*/ 0 w 17"/>
                <a:gd name="T1" fmla="*/ 10 h 10"/>
                <a:gd name="T2" fmla="*/ 0 w 17"/>
                <a:gd name="T3" fmla="*/ 10 h 10"/>
                <a:gd name="T4" fmla="*/ 7 w 17"/>
                <a:gd name="T5" fmla="*/ 8 h 10"/>
                <a:gd name="T6" fmla="*/ 17 w 17"/>
                <a:gd name="T7" fmla="*/ 0 h 10"/>
                <a:gd name="T8" fmla="*/ 16 w 17"/>
                <a:gd name="T9" fmla="*/ 0 h 10"/>
                <a:gd name="T10" fmla="*/ 6 w 17"/>
                <a:gd name="T11" fmla="*/ 7 h 10"/>
                <a:gd name="T12" fmla="*/ 0 w 17"/>
                <a:gd name="T13" fmla="*/ 8 h 10"/>
                <a:gd name="T14" fmla="*/ 0 w 17"/>
                <a:gd name="T15" fmla="*/ 8 h 10"/>
                <a:gd name="T16" fmla="*/ 0 w 17"/>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10"/>
                  </a:moveTo>
                  <a:cubicBezTo>
                    <a:pt x="0" y="10"/>
                    <a:pt x="0" y="10"/>
                    <a:pt x="0" y="10"/>
                  </a:cubicBezTo>
                  <a:cubicBezTo>
                    <a:pt x="1" y="10"/>
                    <a:pt x="3" y="9"/>
                    <a:pt x="7" y="8"/>
                  </a:cubicBezTo>
                  <a:cubicBezTo>
                    <a:pt x="10" y="7"/>
                    <a:pt x="14" y="5"/>
                    <a:pt x="17" y="0"/>
                  </a:cubicBezTo>
                  <a:cubicBezTo>
                    <a:pt x="16" y="0"/>
                    <a:pt x="16" y="0"/>
                    <a:pt x="16" y="0"/>
                  </a:cubicBezTo>
                  <a:cubicBezTo>
                    <a:pt x="13" y="4"/>
                    <a:pt x="9" y="6"/>
                    <a:pt x="6" y="7"/>
                  </a:cubicBezTo>
                  <a:cubicBezTo>
                    <a:pt x="3" y="8"/>
                    <a:pt x="1" y="8"/>
                    <a:pt x="0" y="8"/>
                  </a:cubicBezTo>
                  <a:cubicBezTo>
                    <a:pt x="0" y="8"/>
                    <a:pt x="0" y="8"/>
                    <a:pt x="0" y="8"/>
                  </a:cubicBezTo>
                  <a:cubicBezTo>
                    <a:pt x="0" y="10"/>
                    <a:pt x="0" y="10"/>
                    <a:pt x="0" y="1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3">
              <a:extLst>
                <a:ext uri="{FF2B5EF4-FFF2-40B4-BE49-F238E27FC236}">
                  <a16:creationId xmlns:a16="http://schemas.microsoft.com/office/drawing/2014/main" id="{51D94682-664C-4E68-AFAE-DB3B35AA5C3E}"/>
                </a:ext>
              </a:extLst>
            </p:cNvPr>
            <p:cNvSpPr>
              <a:spLocks/>
            </p:cNvSpPr>
            <p:nvPr/>
          </p:nvSpPr>
          <p:spPr bwMode="auto">
            <a:xfrm>
              <a:off x="5214939" y="3725863"/>
              <a:ext cx="120650" cy="82550"/>
            </a:xfrm>
            <a:custGeom>
              <a:avLst/>
              <a:gdLst>
                <a:gd name="T0" fmla="*/ 16 w 16"/>
                <a:gd name="T1" fmla="*/ 10 h 11"/>
                <a:gd name="T2" fmla="*/ 6 w 16"/>
                <a:gd name="T3" fmla="*/ 3 h 11"/>
                <a:gd name="T4" fmla="*/ 0 w 16"/>
                <a:gd name="T5" fmla="*/ 0 h 11"/>
                <a:gd name="T6" fmla="*/ 0 w 16"/>
                <a:gd name="T7" fmla="*/ 2 h 11"/>
                <a:gd name="T8" fmla="*/ 0 w 16"/>
                <a:gd name="T9" fmla="*/ 2 h 11"/>
                <a:gd name="T10" fmla="*/ 6 w 16"/>
                <a:gd name="T11" fmla="*/ 4 h 11"/>
                <a:gd name="T12" fmla="*/ 15 w 16"/>
                <a:gd name="T13" fmla="*/ 11 h 11"/>
                <a:gd name="T14" fmla="*/ 16 w 16"/>
                <a:gd name="T15" fmla="*/ 1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1">
                  <a:moveTo>
                    <a:pt x="16" y="10"/>
                  </a:moveTo>
                  <a:cubicBezTo>
                    <a:pt x="13" y="6"/>
                    <a:pt x="9" y="4"/>
                    <a:pt x="6" y="3"/>
                  </a:cubicBezTo>
                  <a:cubicBezTo>
                    <a:pt x="3" y="1"/>
                    <a:pt x="0" y="0"/>
                    <a:pt x="0" y="0"/>
                  </a:cubicBezTo>
                  <a:cubicBezTo>
                    <a:pt x="0" y="2"/>
                    <a:pt x="0" y="2"/>
                    <a:pt x="0" y="2"/>
                  </a:cubicBezTo>
                  <a:cubicBezTo>
                    <a:pt x="0" y="2"/>
                    <a:pt x="0" y="2"/>
                    <a:pt x="0" y="2"/>
                  </a:cubicBezTo>
                  <a:cubicBezTo>
                    <a:pt x="1" y="2"/>
                    <a:pt x="3" y="3"/>
                    <a:pt x="6" y="4"/>
                  </a:cubicBezTo>
                  <a:cubicBezTo>
                    <a:pt x="9" y="5"/>
                    <a:pt x="13" y="8"/>
                    <a:pt x="15" y="11"/>
                  </a:cubicBezTo>
                  <a:cubicBezTo>
                    <a:pt x="16" y="10"/>
                    <a:pt x="16" y="10"/>
                    <a:pt x="16" y="1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74">
              <a:extLst>
                <a:ext uri="{FF2B5EF4-FFF2-40B4-BE49-F238E27FC236}">
                  <a16:creationId xmlns:a16="http://schemas.microsoft.com/office/drawing/2014/main" id="{33F6139E-7BEF-440E-90C5-FCEDB772F50B}"/>
                </a:ext>
              </a:extLst>
            </p:cNvPr>
            <p:cNvSpPr>
              <a:spLocks/>
            </p:cNvSpPr>
            <p:nvPr/>
          </p:nvSpPr>
          <p:spPr bwMode="auto">
            <a:xfrm>
              <a:off x="4052889" y="3363913"/>
              <a:ext cx="414338" cy="528638"/>
            </a:xfrm>
            <a:custGeom>
              <a:avLst/>
              <a:gdLst>
                <a:gd name="T0" fmla="*/ 6 w 55"/>
                <a:gd name="T1" fmla="*/ 69 h 70"/>
                <a:gd name="T2" fmla="*/ 1 w 55"/>
                <a:gd name="T3" fmla="*/ 52 h 70"/>
                <a:gd name="T4" fmla="*/ 15 w 55"/>
                <a:gd name="T5" fmla="*/ 23 h 70"/>
                <a:gd name="T6" fmla="*/ 55 w 55"/>
                <a:gd name="T7" fmla="*/ 2 h 70"/>
                <a:gd name="T8" fmla="*/ 55 w 55"/>
                <a:gd name="T9" fmla="*/ 0 h 70"/>
                <a:gd name="T10" fmla="*/ 14 w 55"/>
                <a:gd name="T11" fmla="*/ 22 h 70"/>
                <a:gd name="T12" fmla="*/ 0 w 55"/>
                <a:gd name="T13" fmla="*/ 52 h 70"/>
                <a:gd name="T14" fmla="*/ 5 w 55"/>
                <a:gd name="T15" fmla="*/ 70 h 70"/>
                <a:gd name="T16" fmla="*/ 6 w 55"/>
                <a:gd name="T17"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70">
                  <a:moveTo>
                    <a:pt x="6" y="69"/>
                  </a:moveTo>
                  <a:cubicBezTo>
                    <a:pt x="3" y="63"/>
                    <a:pt x="1" y="58"/>
                    <a:pt x="1" y="52"/>
                  </a:cubicBezTo>
                  <a:cubicBezTo>
                    <a:pt x="1" y="41"/>
                    <a:pt x="6" y="31"/>
                    <a:pt x="15" y="23"/>
                  </a:cubicBezTo>
                  <a:cubicBezTo>
                    <a:pt x="24" y="14"/>
                    <a:pt x="38" y="6"/>
                    <a:pt x="55" y="2"/>
                  </a:cubicBezTo>
                  <a:cubicBezTo>
                    <a:pt x="55" y="0"/>
                    <a:pt x="55" y="0"/>
                    <a:pt x="55" y="0"/>
                  </a:cubicBezTo>
                  <a:cubicBezTo>
                    <a:pt x="37" y="5"/>
                    <a:pt x="23" y="13"/>
                    <a:pt x="14" y="22"/>
                  </a:cubicBezTo>
                  <a:cubicBezTo>
                    <a:pt x="5" y="31"/>
                    <a:pt x="0" y="41"/>
                    <a:pt x="0" y="52"/>
                  </a:cubicBezTo>
                  <a:cubicBezTo>
                    <a:pt x="0" y="58"/>
                    <a:pt x="2" y="64"/>
                    <a:pt x="5" y="70"/>
                  </a:cubicBezTo>
                  <a:cubicBezTo>
                    <a:pt x="6" y="69"/>
                    <a:pt x="6" y="69"/>
                    <a:pt x="6" y="6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75">
              <a:extLst>
                <a:ext uri="{FF2B5EF4-FFF2-40B4-BE49-F238E27FC236}">
                  <a16:creationId xmlns:a16="http://schemas.microsoft.com/office/drawing/2014/main" id="{18CDBB07-E355-43C1-A1F8-1CC0C0F9970B}"/>
                </a:ext>
              </a:extLst>
            </p:cNvPr>
            <p:cNvSpPr>
              <a:spLocks/>
            </p:cNvSpPr>
            <p:nvPr/>
          </p:nvSpPr>
          <p:spPr bwMode="auto">
            <a:xfrm>
              <a:off x="3795714" y="3559175"/>
              <a:ext cx="295275" cy="76200"/>
            </a:xfrm>
            <a:custGeom>
              <a:avLst/>
              <a:gdLst>
                <a:gd name="T0" fmla="*/ 0 w 39"/>
                <a:gd name="T1" fmla="*/ 1 h 10"/>
                <a:gd name="T2" fmla="*/ 5 w 39"/>
                <a:gd name="T3" fmla="*/ 6 h 10"/>
                <a:gd name="T4" fmla="*/ 26 w 39"/>
                <a:gd name="T5" fmla="*/ 10 h 10"/>
                <a:gd name="T6" fmla="*/ 39 w 39"/>
                <a:gd name="T7" fmla="*/ 9 h 10"/>
                <a:gd name="T8" fmla="*/ 39 w 39"/>
                <a:gd name="T9" fmla="*/ 8 h 10"/>
                <a:gd name="T10" fmla="*/ 26 w 39"/>
                <a:gd name="T11" fmla="*/ 8 h 10"/>
                <a:gd name="T12" fmla="*/ 6 w 39"/>
                <a:gd name="T13" fmla="*/ 4 h 10"/>
                <a:gd name="T14" fmla="*/ 2 w 39"/>
                <a:gd name="T15" fmla="*/ 2 h 10"/>
                <a:gd name="T16" fmla="*/ 1 w 39"/>
                <a:gd name="T17" fmla="*/ 1 h 10"/>
                <a:gd name="T18" fmla="*/ 1 w 39"/>
                <a:gd name="T19" fmla="*/ 1 h 10"/>
                <a:gd name="T20" fmla="*/ 1 w 39"/>
                <a:gd name="T21" fmla="*/ 0 h 10"/>
                <a:gd name="T22" fmla="*/ 1 w 39"/>
                <a:gd name="T23" fmla="*/ 0 h 10"/>
                <a:gd name="T24" fmla="*/ 1 w 39"/>
                <a:gd name="T25" fmla="*/ 1 h 10"/>
                <a:gd name="T26" fmla="*/ 1 w 39"/>
                <a:gd name="T27" fmla="*/ 0 h 10"/>
                <a:gd name="T28" fmla="*/ 1 w 39"/>
                <a:gd name="T29" fmla="*/ 0 h 10"/>
                <a:gd name="T30" fmla="*/ 1 w 39"/>
                <a:gd name="T31" fmla="*/ 1 h 10"/>
                <a:gd name="T32" fmla="*/ 1 w 39"/>
                <a:gd name="T33" fmla="*/ 0 h 10"/>
                <a:gd name="T34" fmla="*/ 0 w 39"/>
                <a:gd name="T35"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10">
                  <a:moveTo>
                    <a:pt x="0" y="1"/>
                  </a:moveTo>
                  <a:cubicBezTo>
                    <a:pt x="0" y="1"/>
                    <a:pt x="1" y="3"/>
                    <a:pt x="5" y="6"/>
                  </a:cubicBezTo>
                  <a:cubicBezTo>
                    <a:pt x="9" y="8"/>
                    <a:pt x="16" y="10"/>
                    <a:pt x="26" y="10"/>
                  </a:cubicBezTo>
                  <a:cubicBezTo>
                    <a:pt x="30" y="10"/>
                    <a:pt x="34" y="9"/>
                    <a:pt x="39" y="9"/>
                  </a:cubicBezTo>
                  <a:cubicBezTo>
                    <a:pt x="39" y="8"/>
                    <a:pt x="39" y="8"/>
                    <a:pt x="39" y="8"/>
                  </a:cubicBezTo>
                  <a:cubicBezTo>
                    <a:pt x="34" y="8"/>
                    <a:pt x="30" y="8"/>
                    <a:pt x="26" y="8"/>
                  </a:cubicBezTo>
                  <a:cubicBezTo>
                    <a:pt x="16" y="8"/>
                    <a:pt x="10" y="6"/>
                    <a:pt x="6" y="4"/>
                  </a:cubicBezTo>
                  <a:cubicBezTo>
                    <a:pt x="4" y="3"/>
                    <a:pt x="3" y="2"/>
                    <a:pt x="2" y="2"/>
                  </a:cubicBezTo>
                  <a:cubicBezTo>
                    <a:pt x="2" y="1"/>
                    <a:pt x="1" y="1"/>
                    <a:pt x="1" y="1"/>
                  </a:cubicBezTo>
                  <a:cubicBezTo>
                    <a:pt x="1" y="1"/>
                    <a:pt x="1" y="1"/>
                    <a:pt x="1" y="1"/>
                  </a:cubicBezTo>
                  <a:cubicBezTo>
                    <a:pt x="1" y="0"/>
                    <a:pt x="1" y="0"/>
                    <a:pt x="1" y="0"/>
                  </a:cubicBezTo>
                  <a:cubicBezTo>
                    <a:pt x="1" y="0"/>
                    <a:pt x="1" y="0"/>
                    <a:pt x="1" y="0"/>
                  </a:cubicBezTo>
                  <a:cubicBezTo>
                    <a:pt x="1" y="1"/>
                    <a:pt x="1" y="1"/>
                    <a:pt x="1" y="1"/>
                  </a:cubicBezTo>
                  <a:cubicBezTo>
                    <a:pt x="1" y="0"/>
                    <a:pt x="1" y="0"/>
                    <a:pt x="1" y="0"/>
                  </a:cubicBezTo>
                  <a:cubicBezTo>
                    <a:pt x="1" y="0"/>
                    <a:pt x="1" y="0"/>
                    <a:pt x="1" y="0"/>
                  </a:cubicBezTo>
                  <a:cubicBezTo>
                    <a:pt x="1" y="1"/>
                    <a:pt x="1" y="1"/>
                    <a:pt x="1" y="1"/>
                  </a:cubicBezTo>
                  <a:cubicBezTo>
                    <a:pt x="1" y="0"/>
                    <a:pt x="1" y="0"/>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76">
              <a:extLst>
                <a:ext uri="{FF2B5EF4-FFF2-40B4-BE49-F238E27FC236}">
                  <a16:creationId xmlns:a16="http://schemas.microsoft.com/office/drawing/2014/main" id="{785B09EF-3325-446B-9468-B499F5502262}"/>
                </a:ext>
              </a:extLst>
            </p:cNvPr>
            <p:cNvSpPr>
              <a:spLocks/>
            </p:cNvSpPr>
            <p:nvPr/>
          </p:nvSpPr>
          <p:spPr bwMode="auto">
            <a:xfrm>
              <a:off x="3795714" y="3605213"/>
              <a:ext cx="82550" cy="44450"/>
            </a:xfrm>
            <a:custGeom>
              <a:avLst/>
              <a:gdLst>
                <a:gd name="T0" fmla="*/ 0 w 11"/>
                <a:gd name="T1" fmla="*/ 6 h 6"/>
                <a:gd name="T2" fmla="*/ 1 w 11"/>
                <a:gd name="T3" fmla="*/ 6 h 6"/>
                <a:gd name="T4" fmla="*/ 8 w 11"/>
                <a:gd name="T5" fmla="*/ 4 h 6"/>
                <a:gd name="T6" fmla="*/ 11 w 11"/>
                <a:gd name="T7" fmla="*/ 1 h 6"/>
                <a:gd name="T8" fmla="*/ 10 w 11"/>
                <a:gd name="T9" fmla="*/ 0 h 6"/>
                <a:gd name="T10" fmla="*/ 10 w 11"/>
                <a:gd name="T11" fmla="*/ 1 h 6"/>
                <a:gd name="T12" fmla="*/ 7 w 11"/>
                <a:gd name="T13" fmla="*/ 3 h 6"/>
                <a:gd name="T14" fmla="*/ 1 w 11"/>
                <a:gd name="T15" fmla="*/ 5 h 6"/>
                <a:gd name="T16" fmla="*/ 0 w 11"/>
                <a:gd name="T17" fmla="*/ 5 h 6"/>
                <a:gd name="T18" fmla="*/ 0 w 11"/>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6">
                  <a:moveTo>
                    <a:pt x="0" y="6"/>
                  </a:moveTo>
                  <a:cubicBezTo>
                    <a:pt x="1" y="6"/>
                    <a:pt x="1" y="6"/>
                    <a:pt x="1" y="6"/>
                  </a:cubicBezTo>
                  <a:cubicBezTo>
                    <a:pt x="3" y="6"/>
                    <a:pt x="6" y="5"/>
                    <a:pt x="8" y="4"/>
                  </a:cubicBezTo>
                  <a:cubicBezTo>
                    <a:pt x="10" y="3"/>
                    <a:pt x="11" y="1"/>
                    <a:pt x="11" y="1"/>
                  </a:cubicBezTo>
                  <a:cubicBezTo>
                    <a:pt x="10" y="0"/>
                    <a:pt x="10" y="0"/>
                    <a:pt x="10" y="0"/>
                  </a:cubicBezTo>
                  <a:cubicBezTo>
                    <a:pt x="10" y="1"/>
                    <a:pt x="10" y="1"/>
                    <a:pt x="10" y="1"/>
                  </a:cubicBezTo>
                  <a:cubicBezTo>
                    <a:pt x="10" y="1"/>
                    <a:pt x="8" y="2"/>
                    <a:pt x="7" y="3"/>
                  </a:cubicBezTo>
                  <a:cubicBezTo>
                    <a:pt x="5" y="4"/>
                    <a:pt x="3" y="5"/>
                    <a:pt x="1" y="5"/>
                  </a:cubicBezTo>
                  <a:cubicBezTo>
                    <a:pt x="0" y="5"/>
                    <a:pt x="0" y="5"/>
                    <a:pt x="0" y="5"/>
                  </a:cubicBezTo>
                  <a:cubicBezTo>
                    <a:pt x="0" y="6"/>
                    <a:pt x="0" y="6"/>
                    <a:pt x="0" y="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77">
              <a:extLst>
                <a:ext uri="{FF2B5EF4-FFF2-40B4-BE49-F238E27FC236}">
                  <a16:creationId xmlns:a16="http://schemas.microsoft.com/office/drawing/2014/main" id="{A6613EF4-092A-405B-AC9E-C4B21CF9FCCC}"/>
                </a:ext>
              </a:extLst>
            </p:cNvPr>
            <p:cNvSpPr>
              <a:spLocks/>
            </p:cNvSpPr>
            <p:nvPr/>
          </p:nvSpPr>
          <p:spPr bwMode="auto">
            <a:xfrm>
              <a:off x="4527551" y="4148138"/>
              <a:ext cx="227013" cy="90488"/>
            </a:xfrm>
            <a:custGeom>
              <a:avLst/>
              <a:gdLst>
                <a:gd name="T0" fmla="*/ 0 w 30"/>
                <a:gd name="T1" fmla="*/ 1 h 12"/>
                <a:gd name="T2" fmla="*/ 27 w 30"/>
                <a:gd name="T3" fmla="*/ 12 h 12"/>
                <a:gd name="T4" fmla="*/ 30 w 30"/>
                <a:gd name="T5" fmla="*/ 12 h 12"/>
                <a:gd name="T6" fmla="*/ 30 w 30"/>
                <a:gd name="T7" fmla="*/ 11 h 12"/>
                <a:gd name="T8" fmla="*/ 29 w 30"/>
                <a:gd name="T9" fmla="*/ 11 h 12"/>
                <a:gd name="T10" fmla="*/ 27 w 30"/>
                <a:gd name="T11" fmla="*/ 11 h 12"/>
                <a:gd name="T12" fmla="*/ 1 w 30"/>
                <a:gd name="T13" fmla="*/ 0 h 12"/>
                <a:gd name="T14" fmla="*/ 0 w 30"/>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2">
                  <a:moveTo>
                    <a:pt x="0" y="1"/>
                  </a:moveTo>
                  <a:cubicBezTo>
                    <a:pt x="9" y="11"/>
                    <a:pt x="21" y="12"/>
                    <a:pt x="27" y="12"/>
                  </a:cubicBezTo>
                  <a:cubicBezTo>
                    <a:pt x="29" y="12"/>
                    <a:pt x="30" y="12"/>
                    <a:pt x="30" y="12"/>
                  </a:cubicBezTo>
                  <a:cubicBezTo>
                    <a:pt x="30" y="11"/>
                    <a:pt x="30" y="11"/>
                    <a:pt x="30" y="11"/>
                  </a:cubicBezTo>
                  <a:cubicBezTo>
                    <a:pt x="30" y="11"/>
                    <a:pt x="30" y="11"/>
                    <a:pt x="29" y="11"/>
                  </a:cubicBezTo>
                  <a:cubicBezTo>
                    <a:pt x="29" y="11"/>
                    <a:pt x="28" y="11"/>
                    <a:pt x="27" y="11"/>
                  </a:cubicBezTo>
                  <a:cubicBezTo>
                    <a:pt x="21" y="11"/>
                    <a:pt x="9" y="10"/>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78">
              <a:extLst>
                <a:ext uri="{FF2B5EF4-FFF2-40B4-BE49-F238E27FC236}">
                  <a16:creationId xmlns:a16="http://schemas.microsoft.com/office/drawing/2014/main" id="{BF0D9682-210D-4C41-B9FB-67107CD3B66D}"/>
                </a:ext>
              </a:extLst>
            </p:cNvPr>
            <p:cNvSpPr>
              <a:spLocks/>
            </p:cNvSpPr>
            <p:nvPr/>
          </p:nvSpPr>
          <p:spPr bwMode="auto">
            <a:xfrm>
              <a:off x="7975601" y="1981200"/>
              <a:ext cx="44450" cy="90488"/>
            </a:xfrm>
            <a:custGeom>
              <a:avLst/>
              <a:gdLst>
                <a:gd name="T0" fmla="*/ 0 w 6"/>
                <a:gd name="T1" fmla="*/ 0 h 12"/>
                <a:gd name="T2" fmla="*/ 5 w 6"/>
                <a:gd name="T3" fmla="*/ 12 h 12"/>
                <a:gd name="T4" fmla="*/ 6 w 6"/>
                <a:gd name="T5" fmla="*/ 12 h 12"/>
                <a:gd name="T6" fmla="*/ 6 w 6"/>
                <a:gd name="T7" fmla="*/ 11 h 12"/>
                <a:gd name="T8" fmla="*/ 2 w 6"/>
                <a:gd name="T9" fmla="*/ 0 h 12"/>
                <a:gd name="T10" fmla="*/ 0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0" y="0"/>
                  </a:moveTo>
                  <a:cubicBezTo>
                    <a:pt x="3" y="8"/>
                    <a:pt x="5" y="12"/>
                    <a:pt x="5" y="12"/>
                  </a:cubicBezTo>
                  <a:cubicBezTo>
                    <a:pt x="6" y="12"/>
                    <a:pt x="6" y="12"/>
                    <a:pt x="6" y="12"/>
                  </a:cubicBezTo>
                  <a:cubicBezTo>
                    <a:pt x="6" y="12"/>
                    <a:pt x="6" y="12"/>
                    <a:pt x="6" y="11"/>
                  </a:cubicBezTo>
                  <a:cubicBezTo>
                    <a:pt x="6" y="10"/>
                    <a:pt x="4" y="6"/>
                    <a:pt x="2" y="0"/>
                  </a:cubicBezTo>
                  <a:cubicBezTo>
                    <a:pt x="0" y="0"/>
                    <a:pt x="0" y="0"/>
                    <a:pt x="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79">
              <a:extLst>
                <a:ext uri="{FF2B5EF4-FFF2-40B4-BE49-F238E27FC236}">
                  <a16:creationId xmlns:a16="http://schemas.microsoft.com/office/drawing/2014/main" id="{FD072AD8-629B-4B8F-AE42-7127AD043292}"/>
                </a:ext>
              </a:extLst>
            </p:cNvPr>
            <p:cNvSpPr>
              <a:spLocks/>
            </p:cNvSpPr>
            <p:nvPr/>
          </p:nvSpPr>
          <p:spPr bwMode="auto">
            <a:xfrm>
              <a:off x="8307389" y="2282825"/>
              <a:ext cx="7938" cy="68263"/>
            </a:xfrm>
            <a:custGeom>
              <a:avLst/>
              <a:gdLst>
                <a:gd name="T0" fmla="*/ 0 w 1"/>
                <a:gd name="T1" fmla="*/ 1 h 9"/>
                <a:gd name="T2" fmla="*/ 0 w 1"/>
                <a:gd name="T3" fmla="*/ 4 h 9"/>
                <a:gd name="T4" fmla="*/ 0 w 1"/>
                <a:gd name="T5" fmla="*/ 8 h 9"/>
                <a:gd name="T6" fmla="*/ 0 w 1"/>
                <a:gd name="T7" fmla="*/ 9 h 9"/>
                <a:gd name="T8" fmla="*/ 1 w 1"/>
                <a:gd name="T9" fmla="*/ 9 h 9"/>
                <a:gd name="T10" fmla="*/ 1 w 1"/>
                <a:gd name="T11" fmla="*/ 4 h 9"/>
                <a:gd name="T12" fmla="*/ 1 w 1"/>
                <a:gd name="T13" fmla="*/ 0 h 9"/>
                <a:gd name="T14" fmla="*/ 0 w 1"/>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9">
                  <a:moveTo>
                    <a:pt x="0" y="1"/>
                  </a:moveTo>
                  <a:cubicBezTo>
                    <a:pt x="0" y="2"/>
                    <a:pt x="0" y="3"/>
                    <a:pt x="0" y="4"/>
                  </a:cubicBezTo>
                  <a:cubicBezTo>
                    <a:pt x="0" y="6"/>
                    <a:pt x="0" y="7"/>
                    <a:pt x="0" y="8"/>
                  </a:cubicBezTo>
                  <a:cubicBezTo>
                    <a:pt x="0" y="8"/>
                    <a:pt x="0" y="9"/>
                    <a:pt x="0" y="9"/>
                  </a:cubicBezTo>
                  <a:cubicBezTo>
                    <a:pt x="1" y="9"/>
                    <a:pt x="1" y="9"/>
                    <a:pt x="1" y="9"/>
                  </a:cubicBezTo>
                  <a:cubicBezTo>
                    <a:pt x="1" y="9"/>
                    <a:pt x="1" y="7"/>
                    <a:pt x="1" y="4"/>
                  </a:cubicBezTo>
                  <a:cubicBezTo>
                    <a:pt x="1" y="3"/>
                    <a:pt x="1" y="2"/>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0">
              <a:extLst>
                <a:ext uri="{FF2B5EF4-FFF2-40B4-BE49-F238E27FC236}">
                  <a16:creationId xmlns:a16="http://schemas.microsoft.com/office/drawing/2014/main" id="{391122B5-7545-4A7B-93A4-AAFE42C7C6E7}"/>
                </a:ext>
              </a:extLst>
            </p:cNvPr>
            <p:cNvSpPr>
              <a:spLocks/>
            </p:cNvSpPr>
            <p:nvPr/>
          </p:nvSpPr>
          <p:spPr bwMode="auto">
            <a:xfrm>
              <a:off x="8466139" y="2646363"/>
              <a:ext cx="82550" cy="30163"/>
            </a:xfrm>
            <a:custGeom>
              <a:avLst/>
              <a:gdLst>
                <a:gd name="T0" fmla="*/ 0 w 11"/>
                <a:gd name="T1" fmla="*/ 1 h 4"/>
                <a:gd name="T2" fmla="*/ 0 w 11"/>
                <a:gd name="T3" fmla="*/ 1 h 4"/>
                <a:gd name="T4" fmla="*/ 4 w 11"/>
                <a:gd name="T5" fmla="*/ 2 h 4"/>
                <a:gd name="T6" fmla="*/ 10 w 11"/>
                <a:gd name="T7" fmla="*/ 4 h 4"/>
                <a:gd name="T8" fmla="*/ 11 w 11"/>
                <a:gd name="T9" fmla="*/ 3 h 4"/>
                <a:gd name="T10" fmla="*/ 4 w 11"/>
                <a:gd name="T11" fmla="*/ 0 h 4"/>
                <a:gd name="T12" fmla="*/ 0 w 11"/>
                <a:gd name="T13" fmla="*/ 0 h 4"/>
                <a:gd name="T14" fmla="*/ 0 w 11"/>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
                  <a:moveTo>
                    <a:pt x="0" y="1"/>
                  </a:moveTo>
                  <a:cubicBezTo>
                    <a:pt x="0" y="1"/>
                    <a:pt x="0" y="1"/>
                    <a:pt x="0" y="1"/>
                  </a:cubicBezTo>
                  <a:cubicBezTo>
                    <a:pt x="1" y="1"/>
                    <a:pt x="3" y="1"/>
                    <a:pt x="4" y="2"/>
                  </a:cubicBezTo>
                  <a:cubicBezTo>
                    <a:pt x="6" y="2"/>
                    <a:pt x="9" y="3"/>
                    <a:pt x="10" y="4"/>
                  </a:cubicBezTo>
                  <a:cubicBezTo>
                    <a:pt x="11" y="3"/>
                    <a:pt x="11" y="3"/>
                    <a:pt x="11" y="3"/>
                  </a:cubicBezTo>
                  <a:cubicBezTo>
                    <a:pt x="9" y="2"/>
                    <a:pt x="6" y="1"/>
                    <a:pt x="4" y="0"/>
                  </a:cubicBezTo>
                  <a:cubicBezTo>
                    <a:pt x="2" y="0"/>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1">
              <a:extLst>
                <a:ext uri="{FF2B5EF4-FFF2-40B4-BE49-F238E27FC236}">
                  <a16:creationId xmlns:a16="http://schemas.microsoft.com/office/drawing/2014/main" id="{9F43FEB0-68BB-4E21-B55C-A5DA716FE0AA}"/>
                </a:ext>
              </a:extLst>
            </p:cNvPr>
            <p:cNvSpPr>
              <a:spLocks/>
            </p:cNvSpPr>
            <p:nvPr/>
          </p:nvSpPr>
          <p:spPr bwMode="auto">
            <a:xfrm>
              <a:off x="5305426" y="1339850"/>
              <a:ext cx="60325" cy="74613"/>
            </a:xfrm>
            <a:custGeom>
              <a:avLst/>
              <a:gdLst>
                <a:gd name="T0" fmla="*/ 8 w 8"/>
                <a:gd name="T1" fmla="*/ 0 h 10"/>
                <a:gd name="T2" fmla="*/ 0 w 8"/>
                <a:gd name="T3" fmla="*/ 10 h 10"/>
              </a:gdLst>
              <a:ahLst/>
              <a:cxnLst>
                <a:cxn ang="0">
                  <a:pos x="T0" y="T1"/>
                </a:cxn>
                <a:cxn ang="0">
                  <a:pos x="T2" y="T3"/>
                </a:cxn>
              </a:cxnLst>
              <a:rect l="0" t="0" r="r" b="b"/>
              <a:pathLst>
                <a:path w="8" h="10">
                  <a:moveTo>
                    <a:pt x="8" y="0"/>
                  </a:moveTo>
                  <a:cubicBezTo>
                    <a:pt x="3" y="5"/>
                    <a:pt x="0" y="10"/>
                    <a:pt x="0" y="10"/>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2">
              <a:extLst>
                <a:ext uri="{FF2B5EF4-FFF2-40B4-BE49-F238E27FC236}">
                  <a16:creationId xmlns:a16="http://schemas.microsoft.com/office/drawing/2014/main" id="{08223CB1-9C0A-4F49-B90E-F00A7E9F64DB}"/>
                </a:ext>
              </a:extLst>
            </p:cNvPr>
            <p:cNvSpPr>
              <a:spLocks/>
            </p:cNvSpPr>
            <p:nvPr/>
          </p:nvSpPr>
          <p:spPr bwMode="auto">
            <a:xfrm>
              <a:off x="5305426" y="1339850"/>
              <a:ext cx="66675" cy="74613"/>
            </a:xfrm>
            <a:custGeom>
              <a:avLst/>
              <a:gdLst>
                <a:gd name="T0" fmla="*/ 8 w 9"/>
                <a:gd name="T1" fmla="*/ 0 h 10"/>
                <a:gd name="T2" fmla="*/ 0 w 9"/>
                <a:gd name="T3" fmla="*/ 9 h 10"/>
                <a:gd name="T4" fmla="*/ 1 w 9"/>
                <a:gd name="T5" fmla="*/ 10 h 10"/>
                <a:gd name="T6" fmla="*/ 1 w 9"/>
                <a:gd name="T7" fmla="*/ 10 h 10"/>
                <a:gd name="T8" fmla="*/ 9 w 9"/>
                <a:gd name="T9" fmla="*/ 1 h 10"/>
                <a:gd name="T10" fmla="*/ 8 w 9"/>
                <a:gd name="T11" fmla="*/ 0 h 10"/>
              </a:gdLst>
              <a:ahLst/>
              <a:cxnLst>
                <a:cxn ang="0">
                  <a:pos x="T0" y="T1"/>
                </a:cxn>
                <a:cxn ang="0">
                  <a:pos x="T2" y="T3"/>
                </a:cxn>
                <a:cxn ang="0">
                  <a:pos x="T4" y="T5"/>
                </a:cxn>
                <a:cxn ang="0">
                  <a:pos x="T6" y="T7"/>
                </a:cxn>
                <a:cxn ang="0">
                  <a:pos x="T8" y="T9"/>
                </a:cxn>
                <a:cxn ang="0">
                  <a:pos x="T10" y="T11"/>
                </a:cxn>
              </a:cxnLst>
              <a:rect l="0" t="0" r="r" b="b"/>
              <a:pathLst>
                <a:path w="9" h="10">
                  <a:moveTo>
                    <a:pt x="8" y="0"/>
                  </a:moveTo>
                  <a:cubicBezTo>
                    <a:pt x="3" y="4"/>
                    <a:pt x="0" y="9"/>
                    <a:pt x="0" y="9"/>
                  </a:cubicBezTo>
                  <a:cubicBezTo>
                    <a:pt x="1" y="10"/>
                    <a:pt x="1" y="10"/>
                    <a:pt x="1" y="10"/>
                  </a:cubicBezTo>
                  <a:cubicBezTo>
                    <a:pt x="1" y="10"/>
                    <a:pt x="1" y="10"/>
                    <a:pt x="1" y="10"/>
                  </a:cubicBezTo>
                  <a:cubicBezTo>
                    <a:pt x="2" y="9"/>
                    <a:pt x="5" y="4"/>
                    <a:pt x="9" y="1"/>
                  </a:cubicBezTo>
                  <a:cubicBezTo>
                    <a:pt x="8" y="0"/>
                    <a:pt x="8" y="0"/>
                    <a:pt x="8"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3">
              <a:extLst>
                <a:ext uri="{FF2B5EF4-FFF2-40B4-BE49-F238E27FC236}">
                  <a16:creationId xmlns:a16="http://schemas.microsoft.com/office/drawing/2014/main" id="{6B9B4601-45A2-4702-99D2-388D32B2D7E1}"/>
                </a:ext>
              </a:extLst>
            </p:cNvPr>
            <p:cNvSpPr>
              <a:spLocks/>
            </p:cNvSpPr>
            <p:nvPr/>
          </p:nvSpPr>
          <p:spPr bwMode="auto">
            <a:xfrm>
              <a:off x="5561014" y="1317625"/>
              <a:ext cx="128588" cy="225425"/>
            </a:xfrm>
            <a:custGeom>
              <a:avLst/>
              <a:gdLst>
                <a:gd name="T0" fmla="*/ 17 w 17"/>
                <a:gd name="T1" fmla="*/ 0 h 30"/>
                <a:gd name="T2" fmla="*/ 0 w 17"/>
                <a:gd name="T3" fmla="*/ 30 h 30"/>
                <a:gd name="T4" fmla="*/ 2 w 17"/>
                <a:gd name="T5" fmla="*/ 30 h 30"/>
                <a:gd name="T6" fmla="*/ 17 w 17"/>
                <a:gd name="T7" fmla="*/ 1 h 30"/>
                <a:gd name="T8" fmla="*/ 17 w 17"/>
                <a:gd name="T9" fmla="*/ 0 h 30"/>
              </a:gdLst>
              <a:ahLst/>
              <a:cxnLst>
                <a:cxn ang="0">
                  <a:pos x="T0" y="T1"/>
                </a:cxn>
                <a:cxn ang="0">
                  <a:pos x="T2" y="T3"/>
                </a:cxn>
                <a:cxn ang="0">
                  <a:pos x="T4" y="T5"/>
                </a:cxn>
                <a:cxn ang="0">
                  <a:pos x="T6" y="T7"/>
                </a:cxn>
                <a:cxn ang="0">
                  <a:pos x="T8" y="T9"/>
                </a:cxn>
              </a:cxnLst>
              <a:rect l="0" t="0" r="r" b="b"/>
              <a:pathLst>
                <a:path w="17" h="30">
                  <a:moveTo>
                    <a:pt x="17" y="0"/>
                  </a:moveTo>
                  <a:cubicBezTo>
                    <a:pt x="11" y="5"/>
                    <a:pt x="1" y="14"/>
                    <a:pt x="0" y="30"/>
                  </a:cubicBezTo>
                  <a:cubicBezTo>
                    <a:pt x="2" y="30"/>
                    <a:pt x="2" y="30"/>
                    <a:pt x="2" y="30"/>
                  </a:cubicBezTo>
                  <a:cubicBezTo>
                    <a:pt x="3" y="14"/>
                    <a:pt x="12" y="6"/>
                    <a:pt x="17" y="1"/>
                  </a:cubicBezTo>
                  <a:cubicBezTo>
                    <a:pt x="17" y="0"/>
                    <a:pt x="17" y="0"/>
                    <a:pt x="17"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84">
              <a:extLst>
                <a:ext uri="{FF2B5EF4-FFF2-40B4-BE49-F238E27FC236}">
                  <a16:creationId xmlns:a16="http://schemas.microsoft.com/office/drawing/2014/main" id="{E4007100-3C7A-450C-A733-242B5EF059C3}"/>
                </a:ext>
              </a:extLst>
            </p:cNvPr>
            <p:cNvSpPr>
              <a:spLocks/>
            </p:cNvSpPr>
            <p:nvPr/>
          </p:nvSpPr>
          <p:spPr bwMode="auto">
            <a:xfrm>
              <a:off x="6459539" y="1384300"/>
              <a:ext cx="82550" cy="158750"/>
            </a:xfrm>
            <a:custGeom>
              <a:avLst/>
              <a:gdLst>
                <a:gd name="T0" fmla="*/ 10 w 11"/>
                <a:gd name="T1" fmla="*/ 0 h 21"/>
                <a:gd name="T2" fmla="*/ 10 w 11"/>
                <a:gd name="T3" fmla="*/ 3 h 21"/>
                <a:gd name="T4" fmla="*/ 5 w 11"/>
                <a:gd name="T5" fmla="*/ 16 h 21"/>
                <a:gd name="T6" fmla="*/ 1 w 11"/>
                <a:gd name="T7" fmla="*/ 19 h 21"/>
                <a:gd name="T8" fmla="*/ 0 w 11"/>
                <a:gd name="T9" fmla="*/ 20 h 21"/>
                <a:gd name="T10" fmla="*/ 0 w 11"/>
                <a:gd name="T11" fmla="*/ 20 h 21"/>
                <a:gd name="T12" fmla="*/ 0 w 11"/>
                <a:gd name="T13" fmla="*/ 20 h 21"/>
                <a:gd name="T14" fmla="*/ 0 w 11"/>
                <a:gd name="T15" fmla="*/ 20 h 21"/>
                <a:gd name="T16" fmla="*/ 0 w 11"/>
                <a:gd name="T17" fmla="*/ 21 h 21"/>
                <a:gd name="T18" fmla="*/ 6 w 11"/>
                <a:gd name="T19" fmla="*/ 17 h 21"/>
                <a:gd name="T20" fmla="*/ 11 w 11"/>
                <a:gd name="T21" fmla="*/ 3 h 21"/>
                <a:gd name="T22" fmla="*/ 11 w 11"/>
                <a:gd name="T23" fmla="*/ 0 h 21"/>
                <a:gd name="T24" fmla="*/ 10 w 11"/>
                <a:gd name="T2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21">
                  <a:moveTo>
                    <a:pt x="10" y="0"/>
                  </a:moveTo>
                  <a:cubicBezTo>
                    <a:pt x="10" y="1"/>
                    <a:pt x="10" y="2"/>
                    <a:pt x="10" y="3"/>
                  </a:cubicBezTo>
                  <a:cubicBezTo>
                    <a:pt x="10" y="9"/>
                    <a:pt x="7" y="14"/>
                    <a:pt x="5" y="16"/>
                  </a:cubicBezTo>
                  <a:cubicBezTo>
                    <a:pt x="3" y="18"/>
                    <a:pt x="2" y="18"/>
                    <a:pt x="1" y="19"/>
                  </a:cubicBezTo>
                  <a:cubicBezTo>
                    <a:pt x="1" y="19"/>
                    <a:pt x="0" y="19"/>
                    <a:pt x="0" y="20"/>
                  </a:cubicBezTo>
                  <a:cubicBezTo>
                    <a:pt x="0" y="20"/>
                    <a:pt x="0" y="20"/>
                    <a:pt x="0" y="20"/>
                  </a:cubicBezTo>
                  <a:cubicBezTo>
                    <a:pt x="0" y="20"/>
                    <a:pt x="0" y="20"/>
                    <a:pt x="0" y="20"/>
                  </a:cubicBezTo>
                  <a:cubicBezTo>
                    <a:pt x="0" y="20"/>
                    <a:pt x="0" y="20"/>
                    <a:pt x="0" y="20"/>
                  </a:cubicBezTo>
                  <a:cubicBezTo>
                    <a:pt x="0" y="21"/>
                    <a:pt x="0" y="21"/>
                    <a:pt x="0" y="21"/>
                  </a:cubicBezTo>
                  <a:cubicBezTo>
                    <a:pt x="0" y="21"/>
                    <a:pt x="3" y="20"/>
                    <a:pt x="6" y="17"/>
                  </a:cubicBezTo>
                  <a:cubicBezTo>
                    <a:pt x="8" y="14"/>
                    <a:pt x="11" y="10"/>
                    <a:pt x="11" y="3"/>
                  </a:cubicBezTo>
                  <a:cubicBezTo>
                    <a:pt x="11" y="2"/>
                    <a:pt x="11" y="1"/>
                    <a:pt x="11" y="0"/>
                  </a:cubicBezTo>
                  <a:cubicBezTo>
                    <a:pt x="10" y="0"/>
                    <a:pt x="10" y="0"/>
                    <a:pt x="1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85">
              <a:extLst>
                <a:ext uri="{FF2B5EF4-FFF2-40B4-BE49-F238E27FC236}">
                  <a16:creationId xmlns:a16="http://schemas.microsoft.com/office/drawing/2014/main" id="{40B2A30A-1591-47DC-B565-D2A1A9D3FCAB}"/>
                </a:ext>
              </a:extLst>
            </p:cNvPr>
            <p:cNvSpPr>
              <a:spLocks/>
            </p:cNvSpPr>
            <p:nvPr/>
          </p:nvSpPr>
          <p:spPr bwMode="auto">
            <a:xfrm>
              <a:off x="4217989" y="2065338"/>
              <a:ext cx="331788" cy="573088"/>
            </a:xfrm>
            <a:custGeom>
              <a:avLst/>
              <a:gdLst>
                <a:gd name="T0" fmla="*/ 44 w 44"/>
                <a:gd name="T1" fmla="*/ 0 h 76"/>
                <a:gd name="T2" fmla="*/ 12 w 44"/>
                <a:gd name="T3" fmla="*/ 15 h 76"/>
                <a:gd name="T4" fmla="*/ 0 w 44"/>
                <a:gd name="T5" fmla="*/ 44 h 76"/>
                <a:gd name="T6" fmla="*/ 11 w 44"/>
                <a:gd name="T7" fmla="*/ 69 h 76"/>
                <a:gd name="T8" fmla="*/ 33 w 44"/>
                <a:gd name="T9" fmla="*/ 76 h 76"/>
                <a:gd name="T10" fmla="*/ 33 w 44"/>
                <a:gd name="T11" fmla="*/ 74 h 76"/>
                <a:gd name="T12" fmla="*/ 12 w 44"/>
                <a:gd name="T13" fmla="*/ 67 h 76"/>
                <a:gd name="T14" fmla="*/ 1 w 44"/>
                <a:gd name="T15" fmla="*/ 44 h 76"/>
                <a:gd name="T16" fmla="*/ 13 w 44"/>
                <a:gd name="T17" fmla="*/ 16 h 76"/>
                <a:gd name="T18" fmla="*/ 44 w 44"/>
                <a:gd name="T19" fmla="*/ 2 h 76"/>
                <a:gd name="T20" fmla="*/ 44 w 44"/>
                <a:gd name="T2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76">
                  <a:moveTo>
                    <a:pt x="44" y="0"/>
                  </a:moveTo>
                  <a:cubicBezTo>
                    <a:pt x="31" y="2"/>
                    <a:pt x="20" y="7"/>
                    <a:pt x="12" y="15"/>
                  </a:cubicBezTo>
                  <a:cubicBezTo>
                    <a:pt x="4" y="23"/>
                    <a:pt x="0" y="33"/>
                    <a:pt x="0" y="44"/>
                  </a:cubicBezTo>
                  <a:cubicBezTo>
                    <a:pt x="0" y="56"/>
                    <a:pt x="4" y="64"/>
                    <a:pt x="11" y="69"/>
                  </a:cubicBezTo>
                  <a:cubicBezTo>
                    <a:pt x="17" y="73"/>
                    <a:pt x="26" y="76"/>
                    <a:pt x="33" y="76"/>
                  </a:cubicBezTo>
                  <a:cubicBezTo>
                    <a:pt x="33" y="74"/>
                    <a:pt x="33" y="74"/>
                    <a:pt x="33" y="74"/>
                  </a:cubicBezTo>
                  <a:cubicBezTo>
                    <a:pt x="26" y="74"/>
                    <a:pt x="18" y="72"/>
                    <a:pt x="12" y="67"/>
                  </a:cubicBezTo>
                  <a:cubicBezTo>
                    <a:pt x="6" y="63"/>
                    <a:pt x="1" y="55"/>
                    <a:pt x="1" y="44"/>
                  </a:cubicBezTo>
                  <a:cubicBezTo>
                    <a:pt x="1" y="33"/>
                    <a:pt x="5" y="24"/>
                    <a:pt x="13" y="16"/>
                  </a:cubicBezTo>
                  <a:cubicBezTo>
                    <a:pt x="21" y="9"/>
                    <a:pt x="31" y="3"/>
                    <a:pt x="44" y="2"/>
                  </a:cubicBezTo>
                  <a:cubicBezTo>
                    <a:pt x="44" y="0"/>
                    <a:pt x="44" y="0"/>
                    <a:pt x="44"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86">
              <a:extLst>
                <a:ext uri="{FF2B5EF4-FFF2-40B4-BE49-F238E27FC236}">
                  <a16:creationId xmlns:a16="http://schemas.microsoft.com/office/drawing/2014/main" id="{92791D7F-FD41-40C2-8D99-3844D208188B}"/>
                </a:ext>
              </a:extLst>
            </p:cNvPr>
            <p:cNvSpPr>
              <a:spLocks/>
            </p:cNvSpPr>
            <p:nvPr/>
          </p:nvSpPr>
          <p:spPr bwMode="auto">
            <a:xfrm>
              <a:off x="4067176" y="2397125"/>
              <a:ext cx="158750" cy="361950"/>
            </a:xfrm>
            <a:custGeom>
              <a:avLst/>
              <a:gdLst>
                <a:gd name="T0" fmla="*/ 20 w 21"/>
                <a:gd name="T1" fmla="*/ 0 h 48"/>
                <a:gd name="T2" fmla="*/ 0 w 21"/>
                <a:gd name="T3" fmla="*/ 33 h 48"/>
                <a:gd name="T4" fmla="*/ 2 w 21"/>
                <a:gd name="T5" fmla="*/ 48 h 48"/>
                <a:gd name="T6" fmla="*/ 4 w 21"/>
                <a:gd name="T7" fmla="*/ 48 h 48"/>
                <a:gd name="T8" fmla="*/ 1 w 21"/>
                <a:gd name="T9" fmla="*/ 33 h 48"/>
                <a:gd name="T10" fmla="*/ 21 w 21"/>
                <a:gd name="T11" fmla="*/ 1 h 48"/>
                <a:gd name="T12" fmla="*/ 20 w 21"/>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1" h="48">
                  <a:moveTo>
                    <a:pt x="20" y="0"/>
                  </a:moveTo>
                  <a:cubicBezTo>
                    <a:pt x="8" y="7"/>
                    <a:pt x="0" y="19"/>
                    <a:pt x="0" y="33"/>
                  </a:cubicBezTo>
                  <a:cubicBezTo>
                    <a:pt x="0" y="38"/>
                    <a:pt x="0" y="43"/>
                    <a:pt x="2" y="48"/>
                  </a:cubicBezTo>
                  <a:cubicBezTo>
                    <a:pt x="4" y="48"/>
                    <a:pt x="4" y="48"/>
                    <a:pt x="4" y="48"/>
                  </a:cubicBezTo>
                  <a:cubicBezTo>
                    <a:pt x="2" y="43"/>
                    <a:pt x="1" y="38"/>
                    <a:pt x="1" y="33"/>
                  </a:cubicBezTo>
                  <a:cubicBezTo>
                    <a:pt x="1" y="19"/>
                    <a:pt x="9" y="8"/>
                    <a:pt x="21" y="1"/>
                  </a:cubicBezTo>
                  <a:cubicBezTo>
                    <a:pt x="20" y="0"/>
                    <a:pt x="20" y="0"/>
                    <a:pt x="2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87">
              <a:extLst>
                <a:ext uri="{FF2B5EF4-FFF2-40B4-BE49-F238E27FC236}">
                  <a16:creationId xmlns:a16="http://schemas.microsoft.com/office/drawing/2014/main" id="{404BD7C6-16D8-4740-B4CA-39A465D99584}"/>
                </a:ext>
              </a:extLst>
            </p:cNvPr>
            <p:cNvSpPr>
              <a:spLocks/>
            </p:cNvSpPr>
            <p:nvPr/>
          </p:nvSpPr>
          <p:spPr bwMode="auto">
            <a:xfrm>
              <a:off x="3962401" y="2728913"/>
              <a:ext cx="249238" cy="415925"/>
            </a:xfrm>
            <a:custGeom>
              <a:avLst/>
              <a:gdLst>
                <a:gd name="T0" fmla="*/ 31 w 33"/>
                <a:gd name="T1" fmla="*/ 1 h 55"/>
                <a:gd name="T2" fmla="*/ 27 w 33"/>
                <a:gd name="T3" fmla="*/ 0 h 55"/>
                <a:gd name="T4" fmla="*/ 10 w 33"/>
                <a:gd name="T5" fmla="*/ 8 h 55"/>
                <a:gd name="T6" fmla="*/ 0 w 33"/>
                <a:gd name="T7" fmla="*/ 31 h 55"/>
                <a:gd name="T8" fmla="*/ 8 w 33"/>
                <a:gd name="T9" fmla="*/ 49 h 55"/>
                <a:gd name="T10" fmla="*/ 23 w 33"/>
                <a:gd name="T11" fmla="*/ 55 h 55"/>
                <a:gd name="T12" fmla="*/ 33 w 33"/>
                <a:gd name="T13" fmla="*/ 53 h 55"/>
                <a:gd name="T14" fmla="*/ 32 w 33"/>
                <a:gd name="T15" fmla="*/ 52 h 55"/>
                <a:gd name="T16" fmla="*/ 23 w 33"/>
                <a:gd name="T17" fmla="*/ 54 h 55"/>
                <a:gd name="T18" fmla="*/ 8 w 33"/>
                <a:gd name="T19" fmla="*/ 48 h 55"/>
                <a:gd name="T20" fmla="*/ 1 w 33"/>
                <a:gd name="T21" fmla="*/ 31 h 55"/>
                <a:gd name="T22" fmla="*/ 11 w 33"/>
                <a:gd name="T23" fmla="*/ 9 h 55"/>
                <a:gd name="T24" fmla="*/ 27 w 33"/>
                <a:gd name="T25" fmla="*/ 1 h 55"/>
                <a:gd name="T26" fmla="*/ 31 w 33"/>
                <a:gd name="T27" fmla="*/ 2 h 55"/>
                <a:gd name="T28" fmla="*/ 31 w 33"/>
                <a:gd name="T29"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55">
                  <a:moveTo>
                    <a:pt x="31" y="1"/>
                  </a:moveTo>
                  <a:cubicBezTo>
                    <a:pt x="30" y="0"/>
                    <a:pt x="29" y="0"/>
                    <a:pt x="27" y="0"/>
                  </a:cubicBezTo>
                  <a:cubicBezTo>
                    <a:pt x="22" y="0"/>
                    <a:pt x="16" y="3"/>
                    <a:pt x="10" y="8"/>
                  </a:cubicBezTo>
                  <a:cubicBezTo>
                    <a:pt x="4" y="14"/>
                    <a:pt x="0" y="21"/>
                    <a:pt x="0" y="31"/>
                  </a:cubicBezTo>
                  <a:cubicBezTo>
                    <a:pt x="0" y="39"/>
                    <a:pt x="3" y="45"/>
                    <a:pt x="8" y="49"/>
                  </a:cubicBezTo>
                  <a:cubicBezTo>
                    <a:pt x="12" y="53"/>
                    <a:pt x="18" y="55"/>
                    <a:pt x="23" y="55"/>
                  </a:cubicBezTo>
                  <a:cubicBezTo>
                    <a:pt x="27" y="55"/>
                    <a:pt x="30" y="55"/>
                    <a:pt x="33" y="53"/>
                  </a:cubicBezTo>
                  <a:cubicBezTo>
                    <a:pt x="32" y="52"/>
                    <a:pt x="32" y="52"/>
                    <a:pt x="32" y="52"/>
                  </a:cubicBezTo>
                  <a:cubicBezTo>
                    <a:pt x="30" y="53"/>
                    <a:pt x="27" y="54"/>
                    <a:pt x="23" y="54"/>
                  </a:cubicBezTo>
                  <a:cubicBezTo>
                    <a:pt x="18" y="54"/>
                    <a:pt x="13" y="52"/>
                    <a:pt x="8" y="48"/>
                  </a:cubicBezTo>
                  <a:cubicBezTo>
                    <a:pt x="4" y="44"/>
                    <a:pt x="1" y="39"/>
                    <a:pt x="1" y="31"/>
                  </a:cubicBezTo>
                  <a:cubicBezTo>
                    <a:pt x="1" y="22"/>
                    <a:pt x="6" y="14"/>
                    <a:pt x="11" y="9"/>
                  </a:cubicBezTo>
                  <a:cubicBezTo>
                    <a:pt x="16" y="4"/>
                    <a:pt x="23" y="1"/>
                    <a:pt x="27" y="1"/>
                  </a:cubicBezTo>
                  <a:cubicBezTo>
                    <a:pt x="29" y="1"/>
                    <a:pt x="30" y="2"/>
                    <a:pt x="31" y="2"/>
                  </a:cubicBezTo>
                  <a:cubicBezTo>
                    <a:pt x="31" y="1"/>
                    <a:pt x="31" y="1"/>
                    <a:pt x="31"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8">
              <a:extLst>
                <a:ext uri="{FF2B5EF4-FFF2-40B4-BE49-F238E27FC236}">
                  <a16:creationId xmlns:a16="http://schemas.microsoft.com/office/drawing/2014/main" id="{A1F211CD-90E2-45C4-919C-731D66650DA1}"/>
                </a:ext>
              </a:extLst>
            </p:cNvPr>
            <p:cNvSpPr>
              <a:spLocks/>
            </p:cNvSpPr>
            <p:nvPr/>
          </p:nvSpPr>
          <p:spPr bwMode="auto">
            <a:xfrm>
              <a:off x="3856039" y="2955925"/>
              <a:ext cx="112713" cy="44450"/>
            </a:xfrm>
            <a:custGeom>
              <a:avLst/>
              <a:gdLst>
                <a:gd name="T0" fmla="*/ 0 w 15"/>
                <a:gd name="T1" fmla="*/ 5 h 6"/>
                <a:gd name="T2" fmla="*/ 5 w 15"/>
                <a:gd name="T3" fmla="*/ 6 h 6"/>
                <a:gd name="T4" fmla="*/ 15 w 15"/>
                <a:gd name="T5" fmla="*/ 1 h 6"/>
                <a:gd name="T6" fmla="*/ 14 w 15"/>
                <a:gd name="T7" fmla="*/ 0 h 6"/>
                <a:gd name="T8" fmla="*/ 5 w 15"/>
                <a:gd name="T9" fmla="*/ 4 h 6"/>
                <a:gd name="T10" fmla="*/ 2 w 15"/>
                <a:gd name="T11" fmla="*/ 4 h 6"/>
                <a:gd name="T12" fmla="*/ 1 w 15"/>
                <a:gd name="T13" fmla="*/ 4 h 6"/>
                <a:gd name="T14" fmla="*/ 0 w 15"/>
                <a:gd name="T15" fmla="*/ 4 h 6"/>
                <a:gd name="T16" fmla="*/ 0 w 15"/>
                <a:gd name="T17" fmla="*/ 4 h 6"/>
                <a:gd name="T18" fmla="*/ 0 w 15"/>
                <a:gd name="T19" fmla="*/ 4 h 6"/>
                <a:gd name="T20" fmla="*/ 0 w 15"/>
                <a:gd name="T2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6">
                  <a:moveTo>
                    <a:pt x="0" y="5"/>
                  </a:moveTo>
                  <a:cubicBezTo>
                    <a:pt x="0" y="5"/>
                    <a:pt x="2" y="6"/>
                    <a:pt x="5" y="6"/>
                  </a:cubicBezTo>
                  <a:cubicBezTo>
                    <a:pt x="8" y="6"/>
                    <a:pt x="12" y="5"/>
                    <a:pt x="15" y="1"/>
                  </a:cubicBezTo>
                  <a:cubicBezTo>
                    <a:pt x="14" y="0"/>
                    <a:pt x="14" y="0"/>
                    <a:pt x="14" y="0"/>
                  </a:cubicBezTo>
                  <a:cubicBezTo>
                    <a:pt x="11" y="4"/>
                    <a:pt x="8" y="4"/>
                    <a:pt x="5" y="4"/>
                  </a:cubicBezTo>
                  <a:cubicBezTo>
                    <a:pt x="4" y="4"/>
                    <a:pt x="2" y="4"/>
                    <a:pt x="2" y="4"/>
                  </a:cubicBezTo>
                  <a:cubicBezTo>
                    <a:pt x="1" y="4"/>
                    <a:pt x="1" y="4"/>
                    <a:pt x="1" y="4"/>
                  </a:cubicBezTo>
                  <a:cubicBezTo>
                    <a:pt x="0" y="4"/>
                    <a:pt x="0" y="4"/>
                    <a:pt x="0" y="4"/>
                  </a:cubicBezTo>
                  <a:cubicBezTo>
                    <a:pt x="0" y="4"/>
                    <a:pt x="0" y="4"/>
                    <a:pt x="0" y="4"/>
                  </a:cubicBezTo>
                  <a:cubicBezTo>
                    <a:pt x="0" y="4"/>
                    <a:pt x="0" y="4"/>
                    <a:pt x="0" y="4"/>
                  </a:cubicBezTo>
                  <a:cubicBezTo>
                    <a:pt x="0" y="5"/>
                    <a:pt x="0" y="5"/>
                    <a:pt x="0" y="5"/>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89">
              <a:extLst>
                <a:ext uri="{FF2B5EF4-FFF2-40B4-BE49-F238E27FC236}">
                  <a16:creationId xmlns:a16="http://schemas.microsoft.com/office/drawing/2014/main" id="{06EDA213-4402-49B4-8A8E-FB96F66F0FEE}"/>
                </a:ext>
              </a:extLst>
            </p:cNvPr>
            <p:cNvSpPr>
              <a:spLocks/>
            </p:cNvSpPr>
            <p:nvPr/>
          </p:nvSpPr>
          <p:spPr bwMode="auto">
            <a:xfrm>
              <a:off x="5108576" y="2101850"/>
              <a:ext cx="52388" cy="136525"/>
            </a:xfrm>
            <a:custGeom>
              <a:avLst/>
              <a:gdLst>
                <a:gd name="T0" fmla="*/ 6 w 7"/>
                <a:gd name="T1" fmla="*/ 18 h 18"/>
                <a:gd name="T2" fmla="*/ 7 w 7"/>
                <a:gd name="T3" fmla="*/ 13 h 18"/>
                <a:gd name="T4" fmla="*/ 4 w 7"/>
                <a:gd name="T5" fmla="*/ 2 h 18"/>
                <a:gd name="T6" fmla="*/ 0 w 7"/>
                <a:gd name="T7" fmla="*/ 0 h 18"/>
                <a:gd name="T8" fmla="*/ 0 w 7"/>
                <a:gd name="T9" fmla="*/ 1 h 18"/>
                <a:gd name="T10" fmla="*/ 0 w 7"/>
                <a:gd name="T11" fmla="*/ 1 h 18"/>
                <a:gd name="T12" fmla="*/ 0 w 7"/>
                <a:gd name="T13" fmla="*/ 1 h 18"/>
                <a:gd name="T14" fmla="*/ 0 w 7"/>
                <a:gd name="T15" fmla="*/ 1 h 18"/>
                <a:gd name="T16" fmla="*/ 0 w 7"/>
                <a:gd name="T17" fmla="*/ 1 h 18"/>
                <a:gd name="T18" fmla="*/ 0 w 7"/>
                <a:gd name="T19" fmla="*/ 1 h 18"/>
                <a:gd name="T20" fmla="*/ 3 w 7"/>
                <a:gd name="T21" fmla="*/ 3 h 18"/>
                <a:gd name="T22" fmla="*/ 6 w 7"/>
                <a:gd name="T23" fmla="*/ 13 h 18"/>
                <a:gd name="T24" fmla="*/ 5 w 7"/>
                <a:gd name="T25" fmla="*/ 18 h 18"/>
                <a:gd name="T26" fmla="*/ 6 w 7"/>
                <a:gd name="T2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8">
                  <a:moveTo>
                    <a:pt x="6" y="18"/>
                  </a:moveTo>
                  <a:cubicBezTo>
                    <a:pt x="7" y="17"/>
                    <a:pt x="7" y="15"/>
                    <a:pt x="7" y="13"/>
                  </a:cubicBezTo>
                  <a:cubicBezTo>
                    <a:pt x="7" y="8"/>
                    <a:pt x="5" y="4"/>
                    <a:pt x="4" y="2"/>
                  </a:cubicBezTo>
                  <a:cubicBezTo>
                    <a:pt x="2"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3" y="3"/>
                  </a:cubicBezTo>
                  <a:cubicBezTo>
                    <a:pt x="4" y="5"/>
                    <a:pt x="6" y="8"/>
                    <a:pt x="6" y="13"/>
                  </a:cubicBezTo>
                  <a:cubicBezTo>
                    <a:pt x="6" y="15"/>
                    <a:pt x="6" y="16"/>
                    <a:pt x="5" y="18"/>
                  </a:cubicBezTo>
                  <a:cubicBezTo>
                    <a:pt x="6" y="18"/>
                    <a:pt x="6" y="18"/>
                    <a:pt x="6" y="18"/>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0">
              <a:extLst>
                <a:ext uri="{FF2B5EF4-FFF2-40B4-BE49-F238E27FC236}">
                  <a16:creationId xmlns:a16="http://schemas.microsoft.com/office/drawing/2014/main" id="{731BF6C6-A296-49A4-9D6A-AE696C5226F5}"/>
                </a:ext>
              </a:extLst>
            </p:cNvPr>
            <p:cNvSpPr>
              <a:spLocks/>
            </p:cNvSpPr>
            <p:nvPr/>
          </p:nvSpPr>
          <p:spPr bwMode="auto">
            <a:xfrm>
              <a:off x="5349876" y="1852613"/>
              <a:ext cx="120650" cy="309563"/>
            </a:xfrm>
            <a:custGeom>
              <a:avLst/>
              <a:gdLst>
                <a:gd name="T0" fmla="*/ 0 w 16"/>
                <a:gd name="T1" fmla="*/ 1 h 41"/>
                <a:gd name="T2" fmla="*/ 15 w 16"/>
                <a:gd name="T3" fmla="*/ 27 h 41"/>
                <a:gd name="T4" fmla="*/ 11 w 16"/>
                <a:gd name="T5" fmla="*/ 40 h 41"/>
                <a:gd name="T6" fmla="*/ 12 w 16"/>
                <a:gd name="T7" fmla="*/ 41 h 41"/>
                <a:gd name="T8" fmla="*/ 16 w 16"/>
                <a:gd name="T9" fmla="*/ 27 h 41"/>
                <a:gd name="T10" fmla="*/ 0 w 16"/>
                <a:gd name="T11" fmla="*/ 0 h 41"/>
                <a:gd name="T12" fmla="*/ 0 w 16"/>
                <a:gd name="T13" fmla="*/ 1 h 41"/>
              </a:gdLst>
              <a:ahLst/>
              <a:cxnLst>
                <a:cxn ang="0">
                  <a:pos x="T0" y="T1"/>
                </a:cxn>
                <a:cxn ang="0">
                  <a:pos x="T2" y="T3"/>
                </a:cxn>
                <a:cxn ang="0">
                  <a:pos x="T4" y="T5"/>
                </a:cxn>
                <a:cxn ang="0">
                  <a:pos x="T6" y="T7"/>
                </a:cxn>
                <a:cxn ang="0">
                  <a:pos x="T8" y="T9"/>
                </a:cxn>
                <a:cxn ang="0">
                  <a:pos x="T10" y="T11"/>
                </a:cxn>
                <a:cxn ang="0">
                  <a:pos x="T12" y="T13"/>
                </a:cxn>
              </a:cxnLst>
              <a:rect l="0" t="0" r="r" b="b"/>
              <a:pathLst>
                <a:path w="16" h="41">
                  <a:moveTo>
                    <a:pt x="0" y="1"/>
                  </a:moveTo>
                  <a:cubicBezTo>
                    <a:pt x="10" y="8"/>
                    <a:pt x="15" y="18"/>
                    <a:pt x="15" y="27"/>
                  </a:cubicBezTo>
                  <a:cubicBezTo>
                    <a:pt x="15" y="32"/>
                    <a:pt x="13" y="37"/>
                    <a:pt x="11" y="40"/>
                  </a:cubicBezTo>
                  <a:cubicBezTo>
                    <a:pt x="12" y="41"/>
                    <a:pt x="12" y="41"/>
                    <a:pt x="12" y="41"/>
                  </a:cubicBezTo>
                  <a:cubicBezTo>
                    <a:pt x="14" y="37"/>
                    <a:pt x="16" y="32"/>
                    <a:pt x="16" y="27"/>
                  </a:cubicBezTo>
                  <a:cubicBezTo>
                    <a:pt x="16" y="18"/>
                    <a:pt x="11" y="7"/>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1">
              <a:extLst>
                <a:ext uri="{FF2B5EF4-FFF2-40B4-BE49-F238E27FC236}">
                  <a16:creationId xmlns:a16="http://schemas.microsoft.com/office/drawing/2014/main" id="{006E2C01-47C8-4A03-B68D-ECFEAB82E01A}"/>
                </a:ext>
              </a:extLst>
            </p:cNvPr>
            <p:cNvSpPr>
              <a:spLocks/>
            </p:cNvSpPr>
            <p:nvPr/>
          </p:nvSpPr>
          <p:spPr bwMode="auto">
            <a:xfrm>
              <a:off x="3878264" y="2435225"/>
              <a:ext cx="98425" cy="14288"/>
            </a:xfrm>
            <a:custGeom>
              <a:avLst/>
              <a:gdLst>
                <a:gd name="T0" fmla="*/ 13 w 13"/>
                <a:gd name="T1" fmla="*/ 0 h 2"/>
                <a:gd name="T2" fmla="*/ 0 w 13"/>
                <a:gd name="T3" fmla="*/ 2 h 2"/>
              </a:gdLst>
              <a:ahLst/>
              <a:cxnLst>
                <a:cxn ang="0">
                  <a:pos x="T0" y="T1"/>
                </a:cxn>
                <a:cxn ang="0">
                  <a:pos x="T2" y="T3"/>
                </a:cxn>
              </a:cxnLst>
              <a:rect l="0" t="0" r="r" b="b"/>
              <a:pathLst>
                <a:path w="13" h="2">
                  <a:moveTo>
                    <a:pt x="13" y="0"/>
                  </a:moveTo>
                  <a:cubicBezTo>
                    <a:pt x="13" y="0"/>
                    <a:pt x="6" y="0"/>
                    <a:pt x="0" y="2"/>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92">
              <a:extLst>
                <a:ext uri="{FF2B5EF4-FFF2-40B4-BE49-F238E27FC236}">
                  <a16:creationId xmlns:a16="http://schemas.microsoft.com/office/drawing/2014/main" id="{725D9CA8-DFE5-4327-BC22-B568A0E91117}"/>
                </a:ext>
              </a:extLst>
            </p:cNvPr>
            <p:cNvSpPr>
              <a:spLocks/>
            </p:cNvSpPr>
            <p:nvPr/>
          </p:nvSpPr>
          <p:spPr bwMode="auto">
            <a:xfrm>
              <a:off x="3878264" y="2427288"/>
              <a:ext cx="98425" cy="22225"/>
            </a:xfrm>
            <a:custGeom>
              <a:avLst/>
              <a:gdLst>
                <a:gd name="T0" fmla="*/ 13 w 13"/>
                <a:gd name="T1" fmla="*/ 0 h 3"/>
                <a:gd name="T2" fmla="*/ 13 w 13"/>
                <a:gd name="T3" fmla="*/ 0 h 3"/>
                <a:gd name="T4" fmla="*/ 0 w 13"/>
                <a:gd name="T5" fmla="*/ 2 h 3"/>
                <a:gd name="T6" fmla="*/ 0 w 13"/>
                <a:gd name="T7" fmla="*/ 3 h 3"/>
                <a:gd name="T8" fmla="*/ 13 w 13"/>
                <a:gd name="T9" fmla="*/ 1 h 3"/>
                <a:gd name="T10" fmla="*/ 13 w 13"/>
                <a:gd name="T11" fmla="*/ 1 h 3"/>
                <a:gd name="T12" fmla="*/ 13 w 1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3" y="0"/>
                  </a:moveTo>
                  <a:cubicBezTo>
                    <a:pt x="13" y="0"/>
                    <a:pt x="13" y="0"/>
                    <a:pt x="13" y="0"/>
                  </a:cubicBezTo>
                  <a:cubicBezTo>
                    <a:pt x="12" y="0"/>
                    <a:pt x="6" y="0"/>
                    <a:pt x="0" y="2"/>
                  </a:cubicBezTo>
                  <a:cubicBezTo>
                    <a:pt x="0" y="3"/>
                    <a:pt x="0" y="3"/>
                    <a:pt x="0" y="3"/>
                  </a:cubicBezTo>
                  <a:cubicBezTo>
                    <a:pt x="6" y="2"/>
                    <a:pt x="12" y="1"/>
                    <a:pt x="13" y="1"/>
                  </a:cubicBezTo>
                  <a:cubicBezTo>
                    <a:pt x="13" y="1"/>
                    <a:pt x="13" y="1"/>
                    <a:pt x="13" y="1"/>
                  </a:cubicBezTo>
                  <a:cubicBezTo>
                    <a:pt x="13" y="0"/>
                    <a:pt x="13" y="0"/>
                    <a:pt x="13"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93">
              <a:extLst>
                <a:ext uri="{FF2B5EF4-FFF2-40B4-BE49-F238E27FC236}">
                  <a16:creationId xmlns:a16="http://schemas.microsoft.com/office/drawing/2014/main" id="{FE8A6B5B-5C88-43AC-B32A-AA0A4B91EC92}"/>
                </a:ext>
              </a:extLst>
            </p:cNvPr>
            <p:cNvSpPr>
              <a:spLocks/>
            </p:cNvSpPr>
            <p:nvPr/>
          </p:nvSpPr>
          <p:spPr bwMode="auto">
            <a:xfrm>
              <a:off x="6948489" y="1468438"/>
              <a:ext cx="158750" cy="180975"/>
            </a:xfrm>
            <a:custGeom>
              <a:avLst/>
              <a:gdLst>
                <a:gd name="T0" fmla="*/ 20 w 21"/>
                <a:gd name="T1" fmla="*/ 0 h 24"/>
                <a:gd name="T2" fmla="*/ 13 w 21"/>
                <a:gd name="T3" fmla="*/ 15 h 24"/>
                <a:gd name="T4" fmla="*/ 0 w 21"/>
                <a:gd name="T5" fmla="*/ 23 h 24"/>
                <a:gd name="T6" fmla="*/ 0 w 21"/>
                <a:gd name="T7" fmla="*/ 24 h 24"/>
                <a:gd name="T8" fmla="*/ 14 w 21"/>
                <a:gd name="T9" fmla="*/ 16 h 24"/>
                <a:gd name="T10" fmla="*/ 21 w 21"/>
                <a:gd name="T11" fmla="*/ 1 h 24"/>
                <a:gd name="T12" fmla="*/ 20 w 21"/>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 h="24">
                  <a:moveTo>
                    <a:pt x="20" y="0"/>
                  </a:moveTo>
                  <a:cubicBezTo>
                    <a:pt x="19" y="7"/>
                    <a:pt x="17" y="12"/>
                    <a:pt x="13" y="15"/>
                  </a:cubicBezTo>
                  <a:cubicBezTo>
                    <a:pt x="9" y="19"/>
                    <a:pt x="5" y="21"/>
                    <a:pt x="0" y="23"/>
                  </a:cubicBezTo>
                  <a:cubicBezTo>
                    <a:pt x="0" y="24"/>
                    <a:pt x="0" y="24"/>
                    <a:pt x="0" y="24"/>
                  </a:cubicBezTo>
                  <a:cubicBezTo>
                    <a:pt x="5" y="23"/>
                    <a:pt x="10" y="20"/>
                    <a:pt x="14" y="16"/>
                  </a:cubicBezTo>
                  <a:cubicBezTo>
                    <a:pt x="18" y="13"/>
                    <a:pt x="21" y="7"/>
                    <a:pt x="21" y="1"/>
                  </a:cubicBezTo>
                  <a:cubicBezTo>
                    <a:pt x="20" y="0"/>
                    <a:pt x="20" y="0"/>
                    <a:pt x="2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94">
              <a:extLst>
                <a:ext uri="{FF2B5EF4-FFF2-40B4-BE49-F238E27FC236}">
                  <a16:creationId xmlns:a16="http://schemas.microsoft.com/office/drawing/2014/main" id="{BB97AD40-A700-4163-964B-3FCBF699BD01}"/>
                </a:ext>
              </a:extLst>
            </p:cNvPr>
            <p:cNvSpPr>
              <a:spLocks/>
            </p:cNvSpPr>
            <p:nvPr/>
          </p:nvSpPr>
          <p:spPr bwMode="auto">
            <a:xfrm>
              <a:off x="7016751" y="1800225"/>
              <a:ext cx="573088" cy="98425"/>
            </a:xfrm>
            <a:custGeom>
              <a:avLst/>
              <a:gdLst>
                <a:gd name="T0" fmla="*/ 0 w 76"/>
                <a:gd name="T1" fmla="*/ 13 h 13"/>
                <a:gd name="T2" fmla="*/ 30 w 76"/>
                <a:gd name="T3" fmla="*/ 2 h 13"/>
                <a:gd name="T4" fmla="*/ 48 w 76"/>
                <a:gd name="T5" fmla="*/ 6 h 13"/>
                <a:gd name="T6" fmla="*/ 69 w 76"/>
                <a:gd name="T7" fmla="*/ 11 h 13"/>
                <a:gd name="T8" fmla="*/ 76 w 76"/>
                <a:gd name="T9" fmla="*/ 10 h 13"/>
                <a:gd name="T10" fmla="*/ 76 w 76"/>
                <a:gd name="T11" fmla="*/ 9 h 13"/>
                <a:gd name="T12" fmla="*/ 76 w 76"/>
                <a:gd name="T13" fmla="*/ 9 h 13"/>
                <a:gd name="T14" fmla="*/ 69 w 76"/>
                <a:gd name="T15" fmla="*/ 10 h 13"/>
                <a:gd name="T16" fmla="*/ 48 w 76"/>
                <a:gd name="T17" fmla="*/ 5 h 13"/>
                <a:gd name="T18" fmla="*/ 30 w 76"/>
                <a:gd name="T19" fmla="*/ 0 h 13"/>
                <a:gd name="T20" fmla="*/ 0 w 76"/>
                <a:gd name="T21" fmla="*/ 12 h 13"/>
                <a:gd name="T22" fmla="*/ 0 w 76"/>
                <a:gd name="T2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13">
                  <a:moveTo>
                    <a:pt x="0" y="13"/>
                  </a:moveTo>
                  <a:cubicBezTo>
                    <a:pt x="8" y="6"/>
                    <a:pt x="18" y="2"/>
                    <a:pt x="30" y="2"/>
                  </a:cubicBezTo>
                  <a:cubicBezTo>
                    <a:pt x="36" y="2"/>
                    <a:pt x="42" y="3"/>
                    <a:pt x="48" y="6"/>
                  </a:cubicBezTo>
                  <a:cubicBezTo>
                    <a:pt x="56" y="10"/>
                    <a:pt x="64" y="11"/>
                    <a:pt x="69" y="11"/>
                  </a:cubicBezTo>
                  <a:cubicBezTo>
                    <a:pt x="73" y="11"/>
                    <a:pt x="76" y="10"/>
                    <a:pt x="76" y="10"/>
                  </a:cubicBezTo>
                  <a:cubicBezTo>
                    <a:pt x="76" y="9"/>
                    <a:pt x="76" y="9"/>
                    <a:pt x="76" y="9"/>
                  </a:cubicBezTo>
                  <a:cubicBezTo>
                    <a:pt x="76" y="9"/>
                    <a:pt x="76" y="9"/>
                    <a:pt x="76" y="9"/>
                  </a:cubicBezTo>
                  <a:cubicBezTo>
                    <a:pt x="75" y="9"/>
                    <a:pt x="73" y="10"/>
                    <a:pt x="69" y="10"/>
                  </a:cubicBezTo>
                  <a:cubicBezTo>
                    <a:pt x="64" y="10"/>
                    <a:pt x="57" y="9"/>
                    <a:pt x="48" y="5"/>
                  </a:cubicBezTo>
                  <a:cubicBezTo>
                    <a:pt x="42" y="2"/>
                    <a:pt x="36" y="0"/>
                    <a:pt x="30" y="0"/>
                  </a:cubicBezTo>
                  <a:cubicBezTo>
                    <a:pt x="18" y="0"/>
                    <a:pt x="7" y="5"/>
                    <a:pt x="0" y="12"/>
                  </a:cubicBezTo>
                  <a:cubicBezTo>
                    <a:pt x="0" y="13"/>
                    <a:pt x="0" y="13"/>
                    <a:pt x="0" y="13"/>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95">
              <a:extLst>
                <a:ext uri="{FF2B5EF4-FFF2-40B4-BE49-F238E27FC236}">
                  <a16:creationId xmlns:a16="http://schemas.microsoft.com/office/drawing/2014/main" id="{C7E0565D-4557-45BC-BC21-6D333A6B7B45}"/>
                </a:ext>
              </a:extLst>
            </p:cNvPr>
            <p:cNvSpPr>
              <a:spLocks/>
            </p:cNvSpPr>
            <p:nvPr/>
          </p:nvSpPr>
          <p:spPr bwMode="auto">
            <a:xfrm>
              <a:off x="4324351" y="3128963"/>
              <a:ext cx="90488" cy="68263"/>
            </a:xfrm>
            <a:custGeom>
              <a:avLst/>
              <a:gdLst>
                <a:gd name="T0" fmla="*/ 0 w 12"/>
                <a:gd name="T1" fmla="*/ 9 h 9"/>
                <a:gd name="T2" fmla="*/ 12 w 12"/>
                <a:gd name="T3" fmla="*/ 1 h 9"/>
                <a:gd name="T4" fmla="*/ 11 w 12"/>
                <a:gd name="T5" fmla="*/ 0 h 9"/>
                <a:gd name="T6" fmla="*/ 3 w 12"/>
                <a:gd name="T7" fmla="*/ 6 h 9"/>
                <a:gd name="T8" fmla="*/ 1 w 12"/>
                <a:gd name="T9" fmla="*/ 7 h 9"/>
                <a:gd name="T10" fmla="*/ 0 w 12"/>
                <a:gd name="T11" fmla="*/ 8 h 9"/>
                <a:gd name="T12" fmla="*/ 0 w 12"/>
                <a:gd name="T13" fmla="*/ 8 h 9"/>
                <a:gd name="T14" fmla="*/ 0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0" y="9"/>
                  </a:moveTo>
                  <a:cubicBezTo>
                    <a:pt x="0" y="9"/>
                    <a:pt x="6" y="7"/>
                    <a:pt x="12" y="1"/>
                  </a:cubicBezTo>
                  <a:cubicBezTo>
                    <a:pt x="11" y="0"/>
                    <a:pt x="11" y="0"/>
                    <a:pt x="11" y="0"/>
                  </a:cubicBezTo>
                  <a:cubicBezTo>
                    <a:pt x="8" y="3"/>
                    <a:pt x="5" y="5"/>
                    <a:pt x="3" y="6"/>
                  </a:cubicBezTo>
                  <a:cubicBezTo>
                    <a:pt x="2" y="7"/>
                    <a:pt x="1" y="7"/>
                    <a:pt x="1" y="7"/>
                  </a:cubicBezTo>
                  <a:cubicBezTo>
                    <a:pt x="0" y="8"/>
                    <a:pt x="0" y="8"/>
                    <a:pt x="0" y="8"/>
                  </a:cubicBezTo>
                  <a:cubicBezTo>
                    <a:pt x="0" y="8"/>
                    <a:pt x="0" y="8"/>
                    <a:pt x="0" y="8"/>
                  </a:cubicBezTo>
                  <a:cubicBezTo>
                    <a:pt x="0" y="9"/>
                    <a:pt x="0" y="9"/>
                    <a:pt x="0" y="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96">
              <a:extLst>
                <a:ext uri="{FF2B5EF4-FFF2-40B4-BE49-F238E27FC236}">
                  <a16:creationId xmlns:a16="http://schemas.microsoft.com/office/drawing/2014/main" id="{72ED32B0-7EE4-4374-8045-9D5258F96790}"/>
                </a:ext>
              </a:extLst>
            </p:cNvPr>
            <p:cNvSpPr>
              <a:spLocks/>
            </p:cNvSpPr>
            <p:nvPr/>
          </p:nvSpPr>
          <p:spPr bwMode="auto">
            <a:xfrm>
              <a:off x="4806951" y="2449513"/>
              <a:ext cx="2889250" cy="3276600"/>
            </a:xfrm>
            <a:custGeom>
              <a:avLst/>
              <a:gdLst>
                <a:gd name="T0" fmla="*/ 308 w 383"/>
                <a:gd name="T1" fmla="*/ 274 h 434"/>
                <a:gd name="T2" fmla="*/ 330 w 383"/>
                <a:gd name="T3" fmla="*/ 200 h 434"/>
                <a:gd name="T4" fmla="*/ 274 w 383"/>
                <a:gd name="T5" fmla="*/ 201 h 434"/>
                <a:gd name="T6" fmla="*/ 256 w 383"/>
                <a:gd name="T7" fmla="*/ 161 h 434"/>
                <a:gd name="T8" fmla="*/ 207 w 383"/>
                <a:gd name="T9" fmla="*/ 110 h 434"/>
                <a:gd name="T10" fmla="*/ 134 w 383"/>
                <a:gd name="T11" fmla="*/ 170 h 434"/>
                <a:gd name="T12" fmla="*/ 81 w 383"/>
                <a:gd name="T13" fmla="*/ 114 h 434"/>
                <a:gd name="T14" fmla="*/ 145 w 383"/>
                <a:gd name="T15" fmla="*/ 36 h 434"/>
                <a:gd name="T16" fmla="*/ 152 w 383"/>
                <a:gd name="T17" fmla="*/ 41 h 434"/>
                <a:gd name="T18" fmla="*/ 129 w 383"/>
                <a:gd name="T19" fmla="*/ 54 h 434"/>
                <a:gd name="T20" fmla="*/ 116 w 383"/>
                <a:gd name="T21" fmla="*/ 76 h 434"/>
                <a:gd name="T22" fmla="*/ 115 w 383"/>
                <a:gd name="T23" fmla="*/ 97 h 434"/>
                <a:gd name="T24" fmla="*/ 126 w 383"/>
                <a:gd name="T25" fmla="*/ 79 h 434"/>
                <a:gd name="T26" fmla="*/ 143 w 383"/>
                <a:gd name="T27" fmla="*/ 59 h 434"/>
                <a:gd name="T28" fmla="*/ 167 w 383"/>
                <a:gd name="T29" fmla="*/ 50 h 434"/>
                <a:gd name="T30" fmla="*/ 193 w 383"/>
                <a:gd name="T31" fmla="*/ 48 h 434"/>
                <a:gd name="T32" fmla="*/ 220 w 383"/>
                <a:gd name="T33" fmla="*/ 54 h 434"/>
                <a:gd name="T34" fmla="*/ 245 w 383"/>
                <a:gd name="T35" fmla="*/ 94 h 434"/>
                <a:gd name="T36" fmla="*/ 254 w 383"/>
                <a:gd name="T37" fmla="*/ 105 h 434"/>
                <a:gd name="T38" fmla="*/ 272 w 383"/>
                <a:gd name="T39" fmla="*/ 105 h 434"/>
                <a:gd name="T40" fmla="*/ 270 w 383"/>
                <a:gd name="T41" fmla="*/ 59 h 434"/>
                <a:gd name="T42" fmla="*/ 0 w 383"/>
                <a:gd name="T43" fmla="*/ 84 h 434"/>
                <a:gd name="T44" fmla="*/ 79 w 383"/>
                <a:gd name="T45" fmla="*/ 126 h 434"/>
                <a:gd name="T46" fmla="*/ 100 w 383"/>
                <a:gd name="T47" fmla="*/ 194 h 434"/>
                <a:gd name="T48" fmla="*/ 111 w 383"/>
                <a:gd name="T49" fmla="*/ 186 h 434"/>
                <a:gd name="T50" fmla="*/ 101 w 383"/>
                <a:gd name="T51" fmla="*/ 224 h 434"/>
                <a:gd name="T52" fmla="*/ 133 w 383"/>
                <a:gd name="T53" fmla="*/ 212 h 434"/>
                <a:gd name="T54" fmla="*/ 153 w 383"/>
                <a:gd name="T55" fmla="*/ 164 h 434"/>
                <a:gd name="T56" fmla="*/ 198 w 383"/>
                <a:gd name="T57" fmla="*/ 163 h 434"/>
                <a:gd name="T58" fmla="*/ 189 w 383"/>
                <a:gd name="T59" fmla="*/ 247 h 434"/>
                <a:gd name="T60" fmla="*/ 257 w 383"/>
                <a:gd name="T61" fmla="*/ 304 h 434"/>
                <a:gd name="T62" fmla="*/ 333 w 383"/>
                <a:gd name="T63" fmla="*/ 386 h 434"/>
                <a:gd name="T64" fmla="*/ 383 w 383"/>
                <a:gd name="T65" fmla="*/ 427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3" h="434">
                  <a:moveTo>
                    <a:pt x="324" y="300"/>
                  </a:moveTo>
                  <a:cubicBezTo>
                    <a:pt x="319" y="291"/>
                    <a:pt x="313" y="282"/>
                    <a:pt x="308" y="274"/>
                  </a:cubicBezTo>
                  <a:cubicBezTo>
                    <a:pt x="308" y="274"/>
                    <a:pt x="308" y="274"/>
                    <a:pt x="308" y="274"/>
                  </a:cubicBezTo>
                  <a:cubicBezTo>
                    <a:pt x="294" y="250"/>
                    <a:pt x="300" y="213"/>
                    <a:pt x="330" y="200"/>
                  </a:cubicBezTo>
                  <a:cubicBezTo>
                    <a:pt x="354" y="191"/>
                    <a:pt x="318" y="192"/>
                    <a:pt x="294" y="209"/>
                  </a:cubicBezTo>
                  <a:cubicBezTo>
                    <a:pt x="286" y="214"/>
                    <a:pt x="275" y="210"/>
                    <a:pt x="274" y="201"/>
                  </a:cubicBezTo>
                  <a:cubicBezTo>
                    <a:pt x="274" y="201"/>
                    <a:pt x="274" y="201"/>
                    <a:pt x="274" y="201"/>
                  </a:cubicBezTo>
                  <a:cubicBezTo>
                    <a:pt x="272" y="187"/>
                    <a:pt x="262" y="178"/>
                    <a:pt x="256" y="161"/>
                  </a:cubicBezTo>
                  <a:cubicBezTo>
                    <a:pt x="252" y="151"/>
                    <a:pt x="258" y="137"/>
                    <a:pt x="236" y="129"/>
                  </a:cubicBezTo>
                  <a:cubicBezTo>
                    <a:pt x="227" y="125"/>
                    <a:pt x="226" y="111"/>
                    <a:pt x="207" y="110"/>
                  </a:cubicBezTo>
                  <a:cubicBezTo>
                    <a:pt x="188" y="110"/>
                    <a:pt x="186" y="119"/>
                    <a:pt x="170" y="122"/>
                  </a:cubicBezTo>
                  <a:cubicBezTo>
                    <a:pt x="149" y="127"/>
                    <a:pt x="153" y="156"/>
                    <a:pt x="134" y="170"/>
                  </a:cubicBezTo>
                  <a:cubicBezTo>
                    <a:pt x="134" y="164"/>
                    <a:pt x="126" y="157"/>
                    <a:pt x="116" y="163"/>
                  </a:cubicBezTo>
                  <a:cubicBezTo>
                    <a:pt x="117" y="149"/>
                    <a:pt x="113" y="118"/>
                    <a:pt x="81" y="114"/>
                  </a:cubicBezTo>
                  <a:cubicBezTo>
                    <a:pt x="70" y="113"/>
                    <a:pt x="49" y="102"/>
                    <a:pt x="49" y="84"/>
                  </a:cubicBezTo>
                  <a:cubicBezTo>
                    <a:pt x="49" y="56"/>
                    <a:pt x="85" y="36"/>
                    <a:pt x="145" y="36"/>
                  </a:cubicBezTo>
                  <a:cubicBezTo>
                    <a:pt x="152" y="36"/>
                    <a:pt x="158" y="36"/>
                    <a:pt x="164" y="37"/>
                  </a:cubicBezTo>
                  <a:cubicBezTo>
                    <a:pt x="160" y="37"/>
                    <a:pt x="156" y="40"/>
                    <a:pt x="152" y="41"/>
                  </a:cubicBezTo>
                  <a:cubicBezTo>
                    <a:pt x="148" y="43"/>
                    <a:pt x="144" y="44"/>
                    <a:pt x="140" y="46"/>
                  </a:cubicBezTo>
                  <a:cubicBezTo>
                    <a:pt x="136" y="49"/>
                    <a:pt x="132" y="51"/>
                    <a:pt x="129" y="54"/>
                  </a:cubicBezTo>
                  <a:cubicBezTo>
                    <a:pt x="126" y="57"/>
                    <a:pt x="124" y="61"/>
                    <a:pt x="122" y="65"/>
                  </a:cubicBezTo>
                  <a:cubicBezTo>
                    <a:pt x="120" y="68"/>
                    <a:pt x="117" y="72"/>
                    <a:pt x="116" y="76"/>
                  </a:cubicBezTo>
                  <a:cubicBezTo>
                    <a:pt x="114" y="80"/>
                    <a:pt x="113" y="84"/>
                    <a:pt x="112" y="89"/>
                  </a:cubicBezTo>
                  <a:cubicBezTo>
                    <a:pt x="111" y="92"/>
                    <a:pt x="112" y="96"/>
                    <a:pt x="115" y="97"/>
                  </a:cubicBezTo>
                  <a:cubicBezTo>
                    <a:pt x="119" y="97"/>
                    <a:pt x="122" y="95"/>
                    <a:pt x="123" y="92"/>
                  </a:cubicBezTo>
                  <a:cubicBezTo>
                    <a:pt x="124" y="87"/>
                    <a:pt x="124" y="83"/>
                    <a:pt x="126" y="79"/>
                  </a:cubicBezTo>
                  <a:cubicBezTo>
                    <a:pt x="128" y="75"/>
                    <a:pt x="131" y="72"/>
                    <a:pt x="134" y="68"/>
                  </a:cubicBezTo>
                  <a:cubicBezTo>
                    <a:pt x="136" y="65"/>
                    <a:pt x="140" y="62"/>
                    <a:pt x="143" y="59"/>
                  </a:cubicBezTo>
                  <a:cubicBezTo>
                    <a:pt x="147" y="57"/>
                    <a:pt x="151" y="55"/>
                    <a:pt x="155" y="53"/>
                  </a:cubicBezTo>
                  <a:cubicBezTo>
                    <a:pt x="159" y="51"/>
                    <a:pt x="163" y="50"/>
                    <a:pt x="167" y="50"/>
                  </a:cubicBezTo>
                  <a:cubicBezTo>
                    <a:pt x="171" y="49"/>
                    <a:pt x="176" y="47"/>
                    <a:pt x="180" y="47"/>
                  </a:cubicBezTo>
                  <a:cubicBezTo>
                    <a:pt x="185" y="47"/>
                    <a:pt x="189" y="48"/>
                    <a:pt x="193" y="48"/>
                  </a:cubicBezTo>
                  <a:cubicBezTo>
                    <a:pt x="197" y="49"/>
                    <a:pt x="203" y="48"/>
                    <a:pt x="209" y="50"/>
                  </a:cubicBezTo>
                  <a:cubicBezTo>
                    <a:pt x="212" y="51"/>
                    <a:pt x="216" y="52"/>
                    <a:pt x="220" y="54"/>
                  </a:cubicBezTo>
                  <a:cubicBezTo>
                    <a:pt x="230" y="61"/>
                    <a:pt x="237" y="71"/>
                    <a:pt x="241" y="82"/>
                  </a:cubicBezTo>
                  <a:cubicBezTo>
                    <a:pt x="245" y="94"/>
                    <a:pt x="245" y="94"/>
                    <a:pt x="245" y="94"/>
                  </a:cubicBezTo>
                  <a:cubicBezTo>
                    <a:pt x="246" y="98"/>
                    <a:pt x="249" y="102"/>
                    <a:pt x="253" y="104"/>
                  </a:cubicBezTo>
                  <a:cubicBezTo>
                    <a:pt x="254" y="105"/>
                    <a:pt x="254" y="105"/>
                    <a:pt x="254" y="105"/>
                  </a:cubicBezTo>
                  <a:cubicBezTo>
                    <a:pt x="260" y="108"/>
                    <a:pt x="267" y="108"/>
                    <a:pt x="272" y="105"/>
                  </a:cubicBezTo>
                  <a:cubicBezTo>
                    <a:pt x="272" y="105"/>
                    <a:pt x="272" y="105"/>
                    <a:pt x="272" y="105"/>
                  </a:cubicBezTo>
                  <a:cubicBezTo>
                    <a:pt x="278" y="101"/>
                    <a:pt x="281" y="95"/>
                    <a:pt x="281" y="89"/>
                  </a:cubicBezTo>
                  <a:cubicBezTo>
                    <a:pt x="281" y="78"/>
                    <a:pt x="277" y="68"/>
                    <a:pt x="270" y="59"/>
                  </a:cubicBezTo>
                  <a:cubicBezTo>
                    <a:pt x="252" y="38"/>
                    <a:pt x="208" y="0"/>
                    <a:pt x="126" y="0"/>
                  </a:cubicBezTo>
                  <a:cubicBezTo>
                    <a:pt x="50" y="0"/>
                    <a:pt x="0" y="44"/>
                    <a:pt x="0" y="84"/>
                  </a:cubicBezTo>
                  <a:cubicBezTo>
                    <a:pt x="0" y="124"/>
                    <a:pt x="29" y="130"/>
                    <a:pt x="42" y="130"/>
                  </a:cubicBezTo>
                  <a:cubicBezTo>
                    <a:pt x="55" y="130"/>
                    <a:pt x="63" y="126"/>
                    <a:pt x="79" y="126"/>
                  </a:cubicBezTo>
                  <a:cubicBezTo>
                    <a:pt x="106" y="126"/>
                    <a:pt x="110" y="158"/>
                    <a:pt x="110" y="166"/>
                  </a:cubicBezTo>
                  <a:cubicBezTo>
                    <a:pt x="110" y="178"/>
                    <a:pt x="106" y="188"/>
                    <a:pt x="100" y="194"/>
                  </a:cubicBezTo>
                  <a:cubicBezTo>
                    <a:pt x="94" y="199"/>
                    <a:pt x="94" y="206"/>
                    <a:pt x="99" y="206"/>
                  </a:cubicBezTo>
                  <a:cubicBezTo>
                    <a:pt x="109" y="206"/>
                    <a:pt x="109" y="195"/>
                    <a:pt x="111" y="186"/>
                  </a:cubicBezTo>
                  <a:cubicBezTo>
                    <a:pt x="114" y="175"/>
                    <a:pt x="124" y="170"/>
                    <a:pt x="124" y="181"/>
                  </a:cubicBezTo>
                  <a:cubicBezTo>
                    <a:pt x="124" y="195"/>
                    <a:pt x="101" y="216"/>
                    <a:pt x="101" y="224"/>
                  </a:cubicBezTo>
                  <a:cubicBezTo>
                    <a:pt x="101" y="231"/>
                    <a:pt x="105" y="233"/>
                    <a:pt x="110" y="233"/>
                  </a:cubicBezTo>
                  <a:cubicBezTo>
                    <a:pt x="124" y="234"/>
                    <a:pt x="132" y="220"/>
                    <a:pt x="133" y="212"/>
                  </a:cubicBezTo>
                  <a:cubicBezTo>
                    <a:pt x="133" y="204"/>
                    <a:pt x="126" y="202"/>
                    <a:pt x="126" y="195"/>
                  </a:cubicBezTo>
                  <a:cubicBezTo>
                    <a:pt x="126" y="188"/>
                    <a:pt x="143" y="177"/>
                    <a:pt x="153" y="164"/>
                  </a:cubicBezTo>
                  <a:cubicBezTo>
                    <a:pt x="164" y="152"/>
                    <a:pt x="166" y="138"/>
                    <a:pt x="175" y="139"/>
                  </a:cubicBezTo>
                  <a:cubicBezTo>
                    <a:pt x="185" y="139"/>
                    <a:pt x="190" y="149"/>
                    <a:pt x="198" y="163"/>
                  </a:cubicBezTo>
                  <a:cubicBezTo>
                    <a:pt x="202" y="170"/>
                    <a:pt x="207" y="174"/>
                    <a:pt x="211" y="176"/>
                  </a:cubicBezTo>
                  <a:cubicBezTo>
                    <a:pt x="193" y="188"/>
                    <a:pt x="184" y="216"/>
                    <a:pt x="189" y="247"/>
                  </a:cubicBezTo>
                  <a:cubicBezTo>
                    <a:pt x="196" y="284"/>
                    <a:pt x="223" y="311"/>
                    <a:pt x="250" y="306"/>
                  </a:cubicBezTo>
                  <a:cubicBezTo>
                    <a:pt x="252" y="305"/>
                    <a:pt x="254" y="305"/>
                    <a:pt x="257" y="304"/>
                  </a:cubicBezTo>
                  <a:cubicBezTo>
                    <a:pt x="255" y="318"/>
                    <a:pt x="267" y="336"/>
                    <a:pt x="275" y="344"/>
                  </a:cubicBezTo>
                  <a:cubicBezTo>
                    <a:pt x="295" y="363"/>
                    <a:pt x="318" y="369"/>
                    <a:pt x="333" y="386"/>
                  </a:cubicBezTo>
                  <a:cubicBezTo>
                    <a:pt x="344" y="399"/>
                    <a:pt x="374" y="434"/>
                    <a:pt x="374" y="434"/>
                  </a:cubicBezTo>
                  <a:cubicBezTo>
                    <a:pt x="383" y="427"/>
                    <a:pt x="383" y="427"/>
                    <a:pt x="383" y="427"/>
                  </a:cubicBezTo>
                  <a:cubicBezTo>
                    <a:pt x="345" y="380"/>
                    <a:pt x="341" y="331"/>
                    <a:pt x="324" y="30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97">
              <a:extLst>
                <a:ext uri="{FF2B5EF4-FFF2-40B4-BE49-F238E27FC236}">
                  <a16:creationId xmlns:a16="http://schemas.microsoft.com/office/drawing/2014/main" id="{C98EFB8F-F910-42F9-B97B-700C26E8FF16}"/>
                </a:ext>
              </a:extLst>
            </p:cNvPr>
            <p:cNvSpPr>
              <a:spLocks/>
            </p:cNvSpPr>
            <p:nvPr/>
          </p:nvSpPr>
          <p:spPr bwMode="auto">
            <a:xfrm>
              <a:off x="4806951" y="2441575"/>
              <a:ext cx="2897188" cy="3292475"/>
            </a:xfrm>
            <a:custGeom>
              <a:avLst/>
              <a:gdLst>
                <a:gd name="T0" fmla="*/ 307 w 384"/>
                <a:gd name="T1" fmla="*/ 275 h 436"/>
                <a:gd name="T2" fmla="*/ 338 w 384"/>
                <a:gd name="T3" fmla="*/ 198 h 436"/>
                <a:gd name="T4" fmla="*/ 293 w 384"/>
                <a:gd name="T5" fmla="*/ 210 h 436"/>
                <a:gd name="T6" fmla="*/ 267 w 384"/>
                <a:gd name="T7" fmla="*/ 183 h 436"/>
                <a:gd name="T8" fmla="*/ 222 w 384"/>
                <a:gd name="T9" fmla="*/ 116 h 436"/>
                <a:gd name="T10" fmla="*/ 148 w 384"/>
                <a:gd name="T11" fmla="*/ 151 h 436"/>
                <a:gd name="T12" fmla="*/ 116 w 384"/>
                <a:gd name="T13" fmla="*/ 164 h 436"/>
                <a:gd name="T14" fmla="*/ 61 w 384"/>
                <a:gd name="T15" fmla="*/ 106 h 436"/>
                <a:gd name="T16" fmla="*/ 164 w 384"/>
                <a:gd name="T17" fmla="*/ 38 h 436"/>
                <a:gd name="T18" fmla="*/ 115 w 384"/>
                <a:gd name="T19" fmla="*/ 77 h 436"/>
                <a:gd name="T20" fmla="*/ 115 w 384"/>
                <a:gd name="T21" fmla="*/ 98 h 436"/>
                <a:gd name="T22" fmla="*/ 155 w 384"/>
                <a:gd name="T23" fmla="*/ 55 h 436"/>
                <a:gd name="T24" fmla="*/ 220 w 384"/>
                <a:gd name="T25" fmla="*/ 56 h 436"/>
                <a:gd name="T26" fmla="*/ 254 w 384"/>
                <a:gd name="T27" fmla="*/ 106 h 436"/>
                <a:gd name="T28" fmla="*/ 273 w 384"/>
                <a:gd name="T29" fmla="*/ 106 h 436"/>
                <a:gd name="T30" fmla="*/ 34 w 384"/>
                <a:gd name="T31" fmla="*/ 27 h 436"/>
                <a:gd name="T32" fmla="*/ 95 w 384"/>
                <a:gd name="T33" fmla="*/ 132 h 436"/>
                <a:gd name="T34" fmla="*/ 96 w 384"/>
                <a:gd name="T35" fmla="*/ 207 h 436"/>
                <a:gd name="T36" fmla="*/ 116 w 384"/>
                <a:gd name="T37" fmla="*/ 179 h 436"/>
                <a:gd name="T38" fmla="*/ 108 w 384"/>
                <a:gd name="T39" fmla="*/ 211 h 436"/>
                <a:gd name="T40" fmla="*/ 110 w 384"/>
                <a:gd name="T41" fmla="*/ 235 h 436"/>
                <a:gd name="T42" fmla="*/ 128 w 384"/>
                <a:gd name="T43" fmla="*/ 201 h 436"/>
                <a:gd name="T44" fmla="*/ 165 w 384"/>
                <a:gd name="T45" fmla="*/ 148 h 436"/>
                <a:gd name="T46" fmla="*/ 197 w 384"/>
                <a:gd name="T47" fmla="*/ 164 h 436"/>
                <a:gd name="T48" fmla="*/ 209 w 384"/>
                <a:gd name="T49" fmla="*/ 291 h 436"/>
                <a:gd name="T50" fmla="*/ 256 w 384"/>
                <a:gd name="T51" fmla="*/ 307 h 436"/>
                <a:gd name="T52" fmla="*/ 368 w 384"/>
                <a:gd name="T53" fmla="*/ 430 h 436"/>
                <a:gd name="T54" fmla="*/ 346 w 384"/>
                <a:gd name="T55" fmla="*/ 358 h 436"/>
                <a:gd name="T56" fmla="*/ 383 w 384"/>
                <a:gd name="T57" fmla="*/ 428 h 436"/>
                <a:gd name="T58" fmla="*/ 306 w 384"/>
                <a:gd name="T59" fmla="*/ 366 h 436"/>
                <a:gd name="T60" fmla="*/ 256 w 384"/>
                <a:gd name="T61" fmla="*/ 304 h 436"/>
                <a:gd name="T62" fmla="*/ 211 w 384"/>
                <a:gd name="T63" fmla="*/ 178 h 436"/>
                <a:gd name="T64" fmla="*/ 175 w 384"/>
                <a:gd name="T65" fmla="*/ 139 h 436"/>
                <a:gd name="T66" fmla="*/ 125 w 384"/>
                <a:gd name="T67" fmla="*/ 196 h 436"/>
                <a:gd name="T68" fmla="*/ 126 w 384"/>
                <a:gd name="T69" fmla="*/ 226 h 436"/>
                <a:gd name="T70" fmla="*/ 102 w 384"/>
                <a:gd name="T71" fmla="*/ 225 h 436"/>
                <a:gd name="T72" fmla="*/ 124 w 384"/>
                <a:gd name="T73" fmla="*/ 177 h 436"/>
                <a:gd name="T74" fmla="*/ 99 w 384"/>
                <a:gd name="T75" fmla="*/ 207 h 436"/>
                <a:gd name="T76" fmla="*/ 111 w 384"/>
                <a:gd name="T77" fmla="*/ 167 h 436"/>
                <a:gd name="T78" fmla="*/ 17 w 384"/>
                <a:gd name="T79" fmla="*/ 122 h 436"/>
                <a:gd name="T80" fmla="*/ 280 w 384"/>
                <a:gd name="T81" fmla="*/ 90 h 436"/>
                <a:gd name="T82" fmla="*/ 272 w 384"/>
                <a:gd name="T83" fmla="*/ 105 h 436"/>
                <a:gd name="T84" fmla="*/ 221 w 384"/>
                <a:gd name="T85" fmla="*/ 55 h 436"/>
                <a:gd name="T86" fmla="*/ 180 w 384"/>
                <a:gd name="T87" fmla="*/ 47 h 436"/>
                <a:gd name="T88" fmla="*/ 122 w 384"/>
                <a:gd name="T89" fmla="*/ 93 h 436"/>
                <a:gd name="T90" fmla="*/ 112 w 384"/>
                <a:gd name="T91" fmla="*/ 92 h 436"/>
                <a:gd name="T92" fmla="*/ 152 w 384"/>
                <a:gd name="T93" fmla="*/ 43 h 436"/>
                <a:gd name="T94" fmla="*/ 55 w 384"/>
                <a:gd name="T95" fmla="*/ 65 h 436"/>
                <a:gd name="T96" fmla="*/ 115 w 384"/>
                <a:gd name="T97" fmla="*/ 164 h 436"/>
                <a:gd name="T98" fmla="*/ 134 w 384"/>
                <a:gd name="T99" fmla="*/ 172 h 436"/>
                <a:gd name="T100" fmla="*/ 205 w 384"/>
                <a:gd name="T101" fmla="*/ 112 h 436"/>
                <a:gd name="T102" fmla="*/ 253 w 384"/>
                <a:gd name="T103" fmla="*/ 150 h 436"/>
                <a:gd name="T104" fmla="*/ 286 w 384"/>
                <a:gd name="T105" fmla="*/ 213 h 436"/>
                <a:gd name="T106" fmla="*/ 337 w 384"/>
                <a:gd name="T107" fmla="*/ 197 h 436"/>
                <a:gd name="T108" fmla="*/ 337 w 384"/>
                <a:gd name="T109" fmla="*/ 197 h 436"/>
                <a:gd name="T110" fmla="*/ 307 w 384"/>
                <a:gd name="T111" fmla="*/ 275 h 436"/>
                <a:gd name="T112" fmla="*/ 324 w 384"/>
                <a:gd name="T113" fmla="*/ 301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436">
                  <a:moveTo>
                    <a:pt x="324" y="301"/>
                  </a:moveTo>
                  <a:cubicBezTo>
                    <a:pt x="325" y="301"/>
                    <a:pt x="325" y="301"/>
                    <a:pt x="325" y="301"/>
                  </a:cubicBezTo>
                  <a:cubicBezTo>
                    <a:pt x="320" y="292"/>
                    <a:pt x="314" y="283"/>
                    <a:pt x="308" y="274"/>
                  </a:cubicBezTo>
                  <a:cubicBezTo>
                    <a:pt x="308" y="275"/>
                    <a:pt x="308" y="275"/>
                    <a:pt x="308" y="275"/>
                  </a:cubicBezTo>
                  <a:cubicBezTo>
                    <a:pt x="307" y="275"/>
                    <a:pt x="307" y="275"/>
                    <a:pt x="307" y="275"/>
                  </a:cubicBezTo>
                  <a:cubicBezTo>
                    <a:pt x="307" y="275"/>
                    <a:pt x="307" y="275"/>
                    <a:pt x="307" y="275"/>
                  </a:cubicBezTo>
                  <a:cubicBezTo>
                    <a:pt x="308" y="275"/>
                    <a:pt x="308" y="275"/>
                    <a:pt x="308" y="275"/>
                  </a:cubicBezTo>
                  <a:cubicBezTo>
                    <a:pt x="304" y="267"/>
                    <a:pt x="301" y="257"/>
                    <a:pt x="301" y="248"/>
                  </a:cubicBezTo>
                  <a:cubicBezTo>
                    <a:pt x="301" y="238"/>
                    <a:pt x="304" y="229"/>
                    <a:pt x="308" y="221"/>
                  </a:cubicBezTo>
                  <a:cubicBezTo>
                    <a:pt x="313" y="213"/>
                    <a:pt x="321" y="206"/>
                    <a:pt x="331" y="202"/>
                  </a:cubicBezTo>
                  <a:cubicBezTo>
                    <a:pt x="333" y="201"/>
                    <a:pt x="335" y="200"/>
                    <a:pt x="337" y="199"/>
                  </a:cubicBezTo>
                  <a:cubicBezTo>
                    <a:pt x="337" y="199"/>
                    <a:pt x="338" y="198"/>
                    <a:pt x="338" y="198"/>
                  </a:cubicBezTo>
                  <a:cubicBezTo>
                    <a:pt x="338" y="198"/>
                    <a:pt x="339" y="197"/>
                    <a:pt x="339" y="197"/>
                  </a:cubicBezTo>
                  <a:cubicBezTo>
                    <a:pt x="339" y="196"/>
                    <a:pt x="338" y="196"/>
                    <a:pt x="338" y="196"/>
                  </a:cubicBezTo>
                  <a:cubicBezTo>
                    <a:pt x="338" y="195"/>
                    <a:pt x="337" y="195"/>
                    <a:pt x="337" y="195"/>
                  </a:cubicBezTo>
                  <a:cubicBezTo>
                    <a:pt x="336" y="195"/>
                    <a:pt x="335" y="195"/>
                    <a:pt x="335" y="195"/>
                  </a:cubicBezTo>
                  <a:cubicBezTo>
                    <a:pt x="331" y="195"/>
                    <a:pt x="324" y="196"/>
                    <a:pt x="317" y="198"/>
                  </a:cubicBezTo>
                  <a:cubicBezTo>
                    <a:pt x="309" y="201"/>
                    <a:pt x="301" y="205"/>
                    <a:pt x="293" y="210"/>
                  </a:cubicBezTo>
                  <a:cubicBezTo>
                    <a:pt x="291" y="211"/>
                    <a:pt x="289" y="212"/>
                    <a:pt x="286" y="212"/>
                  </a:cubicBezTo>
                  <a:cubicBezTo>
                    <a:pt x="281" y="212"/>
                    <a:pt x="276" y="208"/>
                    <a:pt x="274" y="202"/>
                  </a:cubicBezTo>
                  <a:cubicBezTo>
                    <a:pt x="274" y="202"/>
                    <a:pt x="274" y="202"/>
                    <a:pt x="274" y="202"/>
                  </a:cubicBezTo>
                  <a:cubicBezTo>
                    <a:pt x="274" y="202"/>
                    <a:pt x="274" y="202"/>
                    <a:pt x="274" y="202"/>
                  </a:cubicBezTo>
                  <a:cubicBezTo>
                    <a:pt x="274" y="202"/>
                    <a:pt x="274" y="202"/>
                    <a:pt x="274" y="202"/>
                  </a:cubicBezTo>
                  <a:cubicBezTo>
                    <a:pt x="273" y="195"/>
                    <a:pt x="270" y="189"/>
                    <a:pt x="267" y="183"/>
                  </a:cubicBezTo>
                  <a:cubicBezTo>
                    <a:pt x="263" y="177"/>
                    <a:pt x="259" y="170"/>
                    <a:pt x="256" y="162"/>
                  </a:cubicBezTo>
                  <a:cubicBezTo>
                    <a:pt x="255" y="157"/>
                    <a:pt x="255" y="151"/>
                    <a:pt x="253" y="145"/>
                  </a:cubicBezTo>
                  <a:cubicBezTo>
                    <a:pt x="252" y="142"/>
                    <a:pt x="251" y="139"/>
                    <a:pt x="248" y="136"/>
                  </a:cubicBezTo>
                  <a:cubicBezTo>
                    <a:pt x="246" y="134"/>
                    <a:pt x="242" y="131"/>
                    <a:pt x="236" y="129"/>
                  </a:cubicBezTo>
                  <a:cubicBezTo>
                    <a:pt x="234" y="128"/>
                    <a:pt x="232" y="127"/>
                    <a:pt x="231" y="125"/>
                  </a:cubicBezTo>
                  <a:cubicBezTo>
                    <a:pt x="228" y="122"/>
                    <a:pt x="226" y="119"/>
                    <a:pt x="222" y="116"/>
                  </a:cubicBezTo>
                  <a:cubicBezTo>
                    <a:pt x="219" y="113"/>
                    <a:pt x="214" y="111"/>
                    <a:pt x="207" y="111"/>
                  </a:cubicBezTo>
                  <a:cubicBezTo>
                    <a:pt x="206" y="111"/>
                    <a:pt x="206" y="111"/>
                    <a:pt x="205" y="111"/>
                  </a:cubicBezTo>
                  <a:cubicBezTo>
                    <a:pt x="196" y="111"/>
                    <a:pt x="191" y="113"/>
                    <a:pt x="187" y="116"/>
                  </a:cubicBezTo>
                  <a:cubicBezTo>
                    <a:pt x="182" y="118"/>
                    <a:pt x="178" y="121"/>
                    <a:pt x="170" y="123"/>
                  </a:cubicBezTo>
                  <a:cubicBezTo>
                    <a:pt x="164" y="124"/>
                    <a:pt x="161" y="127"/>
                    <a:pt x="158" y="130"/>
                  </a:cubicBezTo>
                  <a:cubicBezTo>
                    <a:pt x="153" y="136"/>
                    <a:pt x="151" y="143"/>
                    <a:pt x="148" y="151"/>
                  </a:cubicBezTo>
                  <a:cubicBezTo>
                    <a:pt x="144" y="158"/>
                    <a:pt x="141" y="165"/>
                    <a:pt x="134" y="170"/>
                  </a:cubicBezTo>
                  <a:cubicBezTo>
                    <a:pt x="134" y="171"/>
                    <a:pt x="134" y="171"/>
                    <a:pt x="134" y="171"/>
                  </a:cubicBezTo>
                  <a:cubicBezTo>
                    <a:pt x="135" y="171"/>
                    <a:pt x="135" y="171"/>
                    <a:pt x="135" y="171"/>
                  </a:cubicBezTo>
                  <a:cubicBezTo>
                    <a:pt x="135" y="168"/>
                    <a:pt x="133" y="166"/>
                    <a:pt x="131" y="164"/>
                  </a:cubicBezTo>
                  <a:cubicBezTo>
                    <a:pt x="129" y="162"/>
                    <a:pt x="127" y="161"/>
                    <a:pt x="124" y="161"/>
                  </a:cubicBezTo>
                  <a:cubicBezTo>
                    <a:pt x="121" y="161"/>
                    <a:pt x="118" y="162"/>
                    <a:pt x="116" y="164"/>
                  </a:cubicBezTo>
                  <a:cubicBezTo>
                    <a:pt x="116" y="164"/>
                    <a:pt x="116" y="164"/>
                    <a:pt x="116" y="164"/>
                  </a:cubicBezTo>
                  <a:cubicBezTo>
                    <a:pt x="117" y="164"/>
                    <a:pt x="117" y="164"/>
                    <a:pt x="117" y="164"/>
                  </a:cubicBezTo>
                  <a:cubicBezTo>
                    <a:pt x="117" y="163"/>
                    <a:pt x="117" y="161"/>
                    <a:pt x="117" y="160"/>
                  </a:cubicBezTo>
                  <a:cubicBezTo>
                    <a:pt x="117" y="152"/>
                    <a:pt x="115" y="141"/>
                    <a:pt x="110" y="132"/>
                  </a:cubicBezTo>
                  <a:cubicBezTo>
                    <a:pt x="105" y="123"/>
                    <a:pt x="96" y="116"/>
                    <a:pt x="81" y="114"/>
                  </a:cubicBezTo>
                  <a:cubicBezTo>
                    <a:pt x="75" y="114"/>
                    <a:pt x="68" y="111"/>
                    <a:pt x="61" y="106"/>
                  </a:cubicBezTo>
                  <a:cubicBezTo>
                    <a:pt x="55" y="101"/>
                    <a:pt x="50" y="93"/>
                    <a:pt x="50" y="85"/>
                  </a:cubicBezTo>
                  <a:cubicBezTo>
                    <a:pt x="50" y="78"/>
                    <a:pt x="52" y="72"/>
                    <a:pt x="56" y="66"/>
                  </a:cubicBezTo>
                  <a:cubicBezTo>
                    <a:pt x="63" y="58"/>
                    <a:pt x="74" y="50"/>
                    <a:pt x="89" y="45"/>
                  </a:cubicBezTo>
                  <a:cubicBezTo>
                    <a:pt x="104" y="40"/>
                    <a:pt x="123" y="37"/>
                    <a:pt x="145" y="37"/>
                  </a:cubicBezTo>
                  <a:cubicBezTo>
                    <a:pt x="152" y="37"/>
                    <a:pt x="158" y="38"/>
                    <a:pt x="164" y="38"/>
                  </a:cubicBezTo>
                  <a:cubicBezTo>
                    <a:pt x="164" y="38"/>
                    <a:pt x="164" y="38"/>
                    <a:pt x="164" y="38"/>
                  </a:cubicBezTo>
                  <a:cubicBezTo>
                    <a:pt x="164" y="37"/>
                    <a:pt x="164" y="37"/>
                    <a:pt x="164" y="37"/>
                  </a:cubicBezTo>
                  <a:cubicBezTo>
                    <a:pt x="159" y="38"/>
                    <a:pt x="156" y="40"/>
                    <a:pt x="152" y="42"/>
                  </a:cubicBezTo>
                  <a:cubicBezTo>
                    <a:pt x="147" y="43"/>
                    <a:pt x="143" y="45"/>
                    <a:pt x="140" y="47"/>
                  </a:cubicBezTo>
                  <a:cubicBezTo>
                    <a:pt x="136" y="49"/>
                    <a:pt x="132" y="51"/>
                    <a:pt x="128" y="54"/>
                  </a:cubicBezTo>
                  <a:cubicBezTo>
                    <a:pt x="125" y="57"/>
                    <a:pt x="124" y="62"/>
                    <a:pt x="121" y="66"/>
                  </a:cubicBezTo>
                  <a:cubicBezTo>
                    <a:pt x="119" y="69"/>
                    <a:pt x="117" y="73"/>
                    <a:pt x="115" y="77"/>
                  </a:cubicBezTo>
                  <a:cubicBezTo>
                    <a:pt x="113" y="81"/>
                    <a:pt x="112" y="85"/>
                    <a:pt x="111" y="90"/>
                  </a:cubicBezTo>
                  <a:cubicBezTo>
                    <a:pt x="111" y="90"/>
                    <a:pt x="111" y="91"/>
                    <a:pt x="111" y="92"/>
                  </a:cubicBezTo>
                  <a:cubicBezTo>
                    <a:pt x="111" y="93"/>
                    <a:pt x="111" y="95"/>
                    <a:pt x="112" y="96"/>
                  </a:cubicBezTo>
                  <a:cubicBezTo>
                    <a:pt x="112" y="97"/>
                    <a:pt x="113" y="98"/>
                    <a:pt x="115" y="98"/>
                  </a:cubicBezTo>
                  <a:cubicBezTo>
                    <a:pt x="115" y="98"/>
                    <a:pt x="115" y="98"/>
                    <a:pt x="115" y="98"/>
                  </a:cubicBezTo>
                  <a:cubicBezTo>
                    <a:pt x="115" y="98"/>
                    <a:pt x="115" y="98"/>
                    <a:pt x="115" y="98"/>
                  </a:cubicBezTo>
                  <a:cubicBezTo>
                    <a:pt x="115" y="98"/>
                    <a:pt x="116" y="98"/>
                    <a:pt x="116" y="98"/>
                  </a:cubicBezTo>
                  <a:cubicBezTo>
                    <a:pt x="120" y="98"/>
                    <a:pt x="123" y="96"/>
                    <a:pt x="123" y="93"/>
                  </a:cubicBezTo>
                  <a:cubicBezTo>
                    <a:pt x="125" y="88"/>
                    <a:pt x="125" y="84"/>
                    <a:pt x="127" y="80"/>
                  </a:cubicBezTo>
                  <a:cubicBezTo>
                    <a:pt x="129" y="76"/>
                    <a:pt x="132" y="73"/>
                    <a:pt x="134" y="70"/>
                  </a:cubicBezTo>
                  <a:cubicBezTo>
                    <a:pt x="137" y="66"/>
                    <a:pt x="140" y="63"/>
                    <a:pt x="144" y="61"/>
                  </a:cubicBezTo>
                  <a:cubicBezTo>
                    <a:pt x="147" y="58"/>
                    <a:pt x="151" y="56"/>
                    <a:pt x="155" y="55"/>
                  </a:cubicBezTo>
                  <a:cubicBezTo>
                    <a:pt x="159" y="53"/>
                    <a:pt x="163" y="52"/>
                    <a:pt x="167" y="51"/>
                  </a:cubicBezTo>
                  <a:cubicBezTo>
                    <a:pt x="172" y="50"/>
                    <a:pt x="176" y="49"/>
                    <a:pt x="180" y="49"/>
                  </a:cubicBezTo>
                  <a:cubicBezTo>
                    <a:pt x="180" y="49"/>
                    <a:pt x="181" y="49"/>
                    <a:pt x="181" y="49"/>
                  </a:cubicBezTo>
                  <a:cubicBezTo>
                    <a:pt x="185" y="49"/>
                    <a:pt x="189" y="50"/>
                    <a:pt x="193" y="50"/>
                  </a:cubicBezTo>
                  <a:cubicBezTo>
                    <a:pt x="197" y="50"/>
                    <a:pt x="203" y="50"/>
                    <a:pt x="209" y="51"/>
                  </a:cubicBezTo>
                  <a:cubicBezTo>
                    <a:pt x="212" y="52"/>
                    <a:pt x="216" y="54"/>
                    <a:pt x="220" y="56"/>
                  </a:cubicBezTo>
                  <a:cubicBezTo>
                    <a:pt x="220" y="55"/>
                    <a:pt x="220" y="55"/>
                    <a:pt x="220" y="55"/>
                  </a:cubicBezTo>
                  <a:cubicBezTo>
                    <a:pt x="220" y="56"/>
                    <a:pt x="220" y="56"/>
                    <a:pt x="220" y="56"/>
                  </a:cubicBezTo>
                  <a:cubicBezTo>
                    <a:pt x="229" y="62"/>
                    <a:pt x="236" y="72"/>
                    <a:pt x="240" y="83"/>
                  </a:cubicBezTo>
                  <a:cubicBezTo>
                    <a:pt x="244" y="96"/>
                    <a:pt x="244" y="96"/>
                    <a:pt x="244" y="96"/>
                  </a:cubicBezTo>
                  <a:cubicBezTo>
                    <a:pt x="246" y="100"/>
                    <a:pt x="249" y="103"/>
                    <a:pt x="253" y="106"/>
                  </a:cubicBezTo>
                  <a:cubicBezTo>
                    <a:pt x="254" y="106"/>
                    <a:pt x="254" y="106"/>
                    <a:pt x="254" y="106"/>
                  </a:cubicBezTo>
                  <a:cubicBezTo>
                    <a:pt x="257" y="108"/>
                    <a:pt x="260" y="109"/>
                    <a:pt x="263" y="109"/>
                  </a:cubicBezTo>
                  <a:cubicBezTo>
                    <a:pt x="266" y="109"/>
                    <a:pt x="270" y="108"/>
                    <a:pt x="273" y="106"/>
                  </a:cubicBezTo>
                  <a:cubicBezTo>
                    <a:pt x="272" y="106"/>
                    <a:pt x="272" y="106"/>
                    <a:pt x="272" y="106"/>
                  </a:cubicBezTo>
                  <a:cubicBezTo>
                    <a:pt x="272" y="106"/>
                    <a:pt x="272" y="106"/>
                    <a:pt x="272" y="106"/>
                  </a:cubicBezTo>
                  <a:cubicBezTo>
                    <a:pt x="272" y="106"/>
                    <a:pt x="272" y="106"/>
                    <a:pt x="272" y="106"/>
                  </a:cubicBezTo>
                  <a:cubicBezTo>
                    <a:pt x="273" y="106"/>
                    <a:pt x="273" y="106"/>
                    <a:pt x="273" y="106"/>
                  </a:cubicBezTo>
                  <a:cubicBezTo>
                    <a:pt x="273" y="106"/>
                    <a:pt x="273" y="106"/>
                    <a:pt x="273" y="106"/>
                  </a:cubicBezTo>
                  <a:cubicBezTo>
                    <a:pt x="278" y="103"/>
                    <a:pt x="282" y="97"/>
                    <a:pt x="282" y="90"/>
                  </a:cubicBezTo>
                  <a:cubicBezTo>
                    <a:pt x="282" y="90"/>
                    <a:pt x="282" y="90"/>
                    <a:pt x="282" y="90"/>
                  </a:cubicBezTo>
                  <a:cubicBezTo>
                    <a:pt x="282" y="79"/>
                    <a:pt x="278" y="68"/>
                    <a:pt x="271" y="60"/>
                  </a:cubicBezTo>
                  <a:cubicBezTo>
                    <a:pt x="252" y="38"/>
                    <a:pt x="208" y="0"/>
                    <a:pt x="126" y="0"/>
                  </a:cubicBezTo>
                  <a:cubicBezTo>
                    <a:pt x="88" y="0"/>
                    <a:pt x="57" y="11"/>
                    <a:pt x="34" y="27"/>
                  </a:cubicBezTo>
                  <a:cubicBezTo>
                    <a:pt x="12" y="44"/>
                    <a:pt x="0" y="65"/>
                    <a:pt x="0" y="85"/>
                  </a:cubicBezTo>
                  <a:cubicBezTo>
                    <a:pt x="0" y="105"/>
                    <a:pt x="7" y="117"/>
                    <a:pt x="16" y="123"/>
                  </a:cubicBezTo>
                  <a:cubicBezTo>
                    <a:pt x="25" y="130"/>
                    <a:pt x="36" y="132"/>
                    <a:pt x="42" y="132"/>
                  </a:cubicBezTo>
                  <a:cubicBezTo>
                    <a:pt x="49" y="132"/>
                    <a:pt x="54" y="131"/>
                    <a:pt x="59" y="130"/>
                  </a:cubicBezTo>
                  <a:cubicBezTo>
                    <a:pt x="65" y="128"/>
                    <a:pt x="71" y="127"/>
                    <a:pt x="79" y="127"/>
                  </a:cubicBezTo>
                  <a:cubicBezTo>
                    <a:pt x="85" y="127"/>
                    <a:pt x="90" y="129"/>
                    <a:pt x="95" y="132"/>
                  </a:cubicBezTo>
                  <a:cubicBezTo>
                    <a:pt x="101" y="137"/>
                    <a:pt x="104" y="144"/>
                    <a:pt x="106" y="150"/>
                  </a:cubicBezTo>
                  <a:cubicBezTo>
                    <a:pt x="109" y="157"/>
                    <a:pt x="109" y="163"/>
                    <a:pt x="109" y="167"/>
                  </a:cubicBezTo>
                  <a:cubicBezTo>
                    <a:pt x="109" y="167"/>
                    <a:pt x="109" y="167"/>
                    <a:pt x="109" y="167"/>
                  </a:cubicBezTo>
                  <a:cubicBezTo>
                    <a:pt x="109" y="179"/>
                    <a:pt x="105" y="189"/>
                    <a:pt x="99" y="195"/>
                  </a:cubicBezTo>
                  <a:cubicBezTo>
                    <a:pt x="96" y="197"/>
                    <a:pt x="95" y="201"/>
                    <a:pt x="95" y="203"/>
                  </a:cubicBezTo>
                  <a:cubicBezTo>
                    <a:pt x="95" y="205"/>
                    <a:pt x="95" y="206"/>
                    <a:pt x="96" y="207"/>
                  </a:cubicBezTo>
                  <a:cubicBezTo>
                    <a:pt x="96" y="207"/>
                    <a:pt x="97" y="208"/>
                    <a:pt x="99" y="208"/>
                  </a:cubicBezTo>
                  <a:cubicBezTo>
                    <a:pt x="99" y="208"/>
                    <a:pt x="99" y="208"/>
                    <a:pt x="99" y="208"/>
                  </a:cubicBezTo>
                  <a:cubicBezTo>
                    <a:pt x="102" y="208"/>
                    <a:pt x="104" y="207"/>
                    <a:pt x="105" y="206"/>
                  </a:cubicBezTo>
                  <a:cubicBezTo>
                    <a:pt x="107" y="204"/>
                    <a:pt x="109" y="201"/>
                    <a:pt x="109" y="198"/>
                  </a:cubicBezTo>
                  <a:cubicBezTo>
                    <a:pt x="110" y="194"/>
                    <a:pt x="111" y="191"/>
                    <a:pt x="112" y="188"/>
                  </a:cubicBezTo>
                  <a:cubicBezTo>
                    <a:pt x="113" y="184"/>
                    <a:pt x="114" y="181"/>
                    <a:pt x="116" y="179"/>
                  </a:cubicBezTo>
                  <a:cubicBezTo>
                    <a:pt x="118" y="177"/>
                    <a:pt x="119" y="176"/>
                    <a:pt x="121" y="176"/>
                  </a:cubicBezTo>
                  <a:cubicBezTo>
                    <a:pt x="121" y="176"/>
                    <a:pt x="122" y="177"/>
                    <a:pt x="122" y="177"/>
                  </a:cubicBezTo>
                  <a:cubicBezTo>
                    <a:pt x="123" y="178"/>
                    <a:pt x="123" y="179"/>
                    <a:pt x="123" y="181"/>
                  </a:cubicBezTo>
                  <a:cubicBezTo>
                    <a:pt x="123" y="181"/>
                    <a:pt x="123" y="181"/>
                    <a:pt x="123" y="182"/>
                  </a:cubicBezTo>
                  <a:cubicBezTo>
                    <a:pt x="123" y="185"/>
                    <a:pt x="122" y="189"/>
                    <a:pt x="120" y="193"/>
                  </a:cubicBezTo>
                  <a:cubicBezTo>
                    <a:pt x="116" y="199"/>
                    <a:pt x="112" y="205"/>
                    <a:pt x="108" y="211"/>
                  </a:cubicBezTo>
                  <a:cubicBezTo>
                    <a:pt x="106" y="214"/>
                    <a:pt x="104" y="216"/>
                    <a:pt x="103" y="218"/>
                  </a:cubicBezTo>
                  <a:cubicBezTo>
                    <a:pt x="101" y="221"/>
                    <a:pt x="101" y="223"/>
                    <a:pt x="100" y="224"/>
                  </a:cubicBezTo>
                  <a:cubicBezTo>
                    <a:pt x="100" y="225"/>
                    <a:pt x="100" y="225"/>
                    <a:pt x="100" y="225"/>
                  </a:cubicBezTo>
                  <a:cubicBezTo>
                    <a:pt x="100" y="227"/>
                    <a:pt x="101" y="229"/>
                    <a:pt x="101" y="230"/>
                  </a:cubicBezTo>
                  <a:cubicBezTo>
                    <a:pt x="102" y="232"/>
                    <a:pt x="103" y="233"/>
                    <a:pt x="105" y="234"/>
                  </a:cubicBezTo>
                  <a:cubicBezTo>
                    <a:pt x="106" y="235"/>
                    <a:pt x="108" y="235"/>
                    <a:pt x="110" y="235"/>
                  </a:cubicBezTo>
                  <a:cubicBezTo>
                    <a:pt x="110" y="235"/>
                    <a:pt x="111" y="235"/>
                    <a:pt x="111" y="235"/>
                  </a:cubicBezTo>
                  <a:cubicBezTo>
                    <a:pt x="118" y="235"/>
                    <a:pt x="123" y="231"/>
                    <a:pt x="127" y="227"/>
                  </a:cubicBezTo>
                  <a:cubicBezTo>
                    <a:pt x="131" y="222"/>
                    <a:pt x="133" y="217"/>
                    <a:pt x="133" y="213"/>
                  </a:cubicBezTo>
                  <a:cubicBezTo>
                    <a:pt x="133" y="213"/>
                    <a:pt x="133" y="213"/>
                    <a:pt x="133" y="213"/>
                  </a:cubicBezTo>
                  <a:cubicBezTo>
                    <a:pt x="133" y="209"/>
                    <a:pt x="131" y="206"/>
                    <a:pt x="130" y="204"/>
                  </a:cubicBezTo>
                  <a:cubicBezTo>
                    <a:pt x="129" y="203"/>
                    <a:pt x="128" y="202"/>
                    <a:pt x="128" y="201"/>
                  </a:cubicBezTo>
                  <a:cubicBezTo>
                    <a:pt x="127" y="199"/>
                    <a:pt x="127" y="198"/>
                    <a:pt x="127" y="197"/>
                  </a:cubicBezTo>
                  <a:cubicBezTo>
                    <a:pt x="127" y="196"/>
                    <a:pt x="127" y="196"/>
                    <a:pt x="127" y="196"/>
                  </a:cubicBezTo>
                  <a:cubicBezTo>
                    <a:pt x="127" y="195"/>
                    <a:pt x="128" y="193"/>
                    <a:pt x="129" y="191"/>
                  </a:cubicBezTo>
                  <a:cubicBezTo>
                    <a:pt x="132" y="187"/>
                    <a:pt x="136" y="183"/>
                    <a:pt x="141" y="179"/>
                  </a:cubicBezTo>
                  <a:cubicBezTo>
                    <a:pt x="145" y="175"/>
                    <a:pt x="150" y="171"/>
                    <a:pt x="154" y="166"/>
                  </a:cubicBezTo>
                  <a:cubicBezTo>
                    <a:pt x="159" y="159"/>
                    <a:pt x="162" y="153"/>
                    <a:pt x="165" y="148"/>
                  </a:cubicBezTo>
                  <a:cubicBezTo>
                    <a:pt x="167" y="146"/>
                    <a:pt x="168" y="144"/>
                    <a:pt x="170" y="142"/>
                  </a:cubicBezTo>
                  <a:cubicBezTo>
                    <a:pt x="171" y="141"/>
                    <a:pt x="173" y="140"/>
                    <a:pt x="175" y="140"/>
                  </a:cubicBezTo>
                  <a:cubicBezTo>
                    <a:pt x="175" y="140"/>
                    <a:pt x="175" y="140"/>
                    <a:pt x="175" y="140"/>
                  </a:cubicBezTo>
                  <a:cubicBezTo>
                    <a:pt x="178" y="140"/>
                    <a:pt x="180" y="141"/>
                    <a:pt x="181" y="142"/>
                  </a:cubicBezTo>
                  <a:cubicBezTo>
                    <a:pt x="184" y="144"/>
                    <a:pt x="187" y="147"/>
                    <a:pt x="189" y="150"/>
                  </a:cubicBezTo>
                  <a:cubicBezTo>
                    <a:pt x="192" y="154"/>
                    <a:pt x="194" y="159"/>
                    <a:pt x="197" y="164"/>
                  </a:cubicBezTo>
                  <a:cubicBezTo>
                    <a:pt x="201" y="171"/>
                    <a:pt x="206" y="175"/>
                    <a:pt x="211" y="178"/>
                  </a:cubicBezTo>
                  <a:cubicBezTo>
                    <a:pt x="211" y="177"/>
                    <a:pt x="211" y="177"/>
                    <a:pt x="211" y="177"/>
                  </a:cubicBezTo>
                  <a:cubicBezTo>
                    <a:pt x="211" y="176"/>
                    <a:pt x="211" y="176"/>
                    <a:pt x="211" y="176"/>
                  </a:cubicBezTo>
                  <a:cubicBezTo>
                    <a:pt x="196" y="187"/>
                    <a:pt x="187" y="207"/>
                    <a:pt x="187" y="231"/>
                  </a:cubicBezTo>
                  <a:cubicBezTo>
                    <a:pt x="187" y="236"/>
                    <a:pt x="187" y="242"/>
                    <a:pt x="188" y="248"/>
                  </a:cubicBezTo>
                  <a:cubicBezTo>
                    <a:pt x="192" y="265"/>
                    <a:pt x="199" y="280"/>
                    <a:pt x="209" y="291"/>
                  </a:cubicBezTo>
                  <a:cubicBezTo>
                    <a:pt x="219" y="302"/>
                    <a:pt x="231" y="308"/>
                    <a:pt x="243" y="308"/>
                  </a:cubicBezTo>
                  <a:cubicBezTo>
                    <a:pt x="246" y="308"/>
                    <a:pt x="248" y="308"/>
                    <a:pt x="250" y="307"/>
                  </a:cubicBezTo>
                  <a:cubicBezTo>
                    <a:pt x="252" y="307"/>
                    <a:pt x="255" y="306"/>
                    <a:pt x="257" y="305"/>
                  </a:cubicBezTo>
                  <a:cubicBezTo>
                    <a:pt x="257" y="305"/>
                    <a:pt x="257" y="305"/>
                    <a:pt x="257" y="305"/>
                  </a:cubicBezTo>
                  <a:cubicBezTo>
                    <a:pt x="256" y="305"/>
                    <a:pt x="256" y="305"/>
                    <a:pt x="256" y="305"/>
                  </a:cubicBezTo>
                  <a:cubicBezTo>
                    <a:pt x="256" y="306"/>
                    <a:pt x="256" y="306"/>
                    <a:pt x="256" y="307"/>
                  </a:cubicBezTo>
                  <a:cubicBezTo>
                    <a:pt x="256" y="314"/>
                    <a:pt x="259" y="322"/>
                    <a:pt x="262" y="329"/>
                  </a:cubicBezTo>
                  <a:cubicBezTo>
                    <a:pt x="266" y="336"/>
                    <a:pt x="271" y="342"/>
                    <a:pt x="275" y="346"/>
                  </a:cubicBezTo>
                  <a:cubicBezTo>
                    <a:pt x="285" y="355"/>
                    <a:pt x="295" y="362"/>
                    <a:pt x="306" y="367"/>
                  </a:cubicBezTo>
                  <a:cubicBezTo>
                    <a:pt x="316" y="373"/>
                    <a:pt x="325" y="379"/>
                    <a:pt x="332" y="387"/>
                  </a:cubicBezTo>
                  <a:cubicBezTo>
                    <a:pt x="338" y="394"/>
                    <a:pt x="348" y="406"/>
                    <a:pt x="357" y="416"/>
                  </a:cubicBezTo>
                  <a:cubicBezTo>
                    <a:pt x="361" y="422"/>
                    <a:pt x="365" y="426"/>
                    <a:pt x="368" y="430"/>
                  </a:cubicBezTo>
                  <a:cubicBezTo>
                    <a:pt x="370" y="432"/>
                    <a:pt x="371" y="433"/>
                    <a:pt x="372" y="434"/>
                  </a:cubicBezTo>
                  <a:cubicBezTo>
                    <a:pt x="373" y="435"/>
                    <a:pt x="373" y="436"/>
                    <a:pt x="373" y="436"/>
                  </a:cubicBezTo>
                  <a:cubicBezTo>
                    <a:pt x="373" y="436"/>
                    <a:pt x="373" y="436"/>
                    <a:pt x="373" y="436"/>
                  </a:cubicBezTo>
                  <a:cubicBezTo>
                    <a:pt x="384" y="428"/>
                    <a:pt x="384" y="428"/>
                    <a:pt x="384" y="428"/>
                  </a:cubicBezTo>
                  <a:cubicBezTo>
                    <a:pt x="384" y="428"/>
                    <a:pt x="384" y="428"/>
                    <a:pt x="384" y="428"/>
                  </a:cubicBezTo>
                  <a:cubicBezTo>
                    <a:pt x="364" y="404"/>
                    <a:pt x="354" y="380"/>
                    <a:pt x="346" y="358"/>
                  </a:cubicBezTo>
                  <a:cubicBezTo>
                    <a:pt x="339" y="336"/>
                    <a:pt x="334" y="316"/>
                    <a:pt x="325" y="301"/>
                  </a:cubicBezTo>
                  <a:cubicBezTo>
                    <a:pt x="324" y="301"/>
                    <a:pt x="324" y="301"/>
                    <a:pt x="324" y="301"/>
                  </a:cubicBezTo>
                  <a:cubicBezTo>
                    <a:pt x="324" y="302"/>
                    <a:pt x="324" y="302"/>
                    <a:pt x="324" y="302"/>
                  </a:cubicBezTo>
                  <a:cubicBezTo>
                    <a:pt x="332" y="317"/>
                    <a:pt x="337" y="337"/>
                    <a:pt x="345" y="359"/>
                  </a:cubicBezTo>
                  <a:cubicBezTo>
                    <a:pt x="353" y="381"/>
                    <a:pt x="363" y="405"/>
                    <a:pt x="383" y="429"/>
                  </a:cubicBezTo>
                  <a:cubicBezTo>
                    <a:pt x="383" y="428"/>
                    <a:pt x="383" y="428"/>
                    <a:pt x="383" y="428"/>
                  </a:cubicBezTo>
                  <a:cubicBezTo>
                    <a:pt x="383" y="428"/>
                    <a:pt x="383" y="428"/>
                    <a:pt x="383" y="428"/>
                  </a:cubicBezTo>
                  <a:cubicBezTo>
                    <a:pt x="373" y="435"/>
                    <a:pt x="373" y="435"/>
                    <a:pt x="373" y="435"/>
                  </a:cubicBezTo>
                  <a:cubicBezTo>
                    <a:pt x="374" y="435"/>
                    <a:pt x="374" y="435"/>
                    <a:pt x="374" y="435"/>
                  </a:cubicBezTo>
                  <a:cubicBezTo>
                    <a:pt x="374" y="435"/>
                    <a:pt x="374" y="435"/>
                    <a:pt x="374" y="435"/>
                  </a:cubicBezTo>
                  <a:cubicBezTo>
                    <a:pt x="374" y="435"/>
                    <a:pt x="345" y="399"/>
                    <a:pt x="333" y="387"/>
                  </a:cubicBezTo>
                  <a:cubicBezTo>
                    <a:pt x="326" y="378"/>
                    <a:pt x="316" y="372"/>
                    <a:pt x="306" y="366"/>
                  </a:cubicBezTo>
                  <a:cubicBezTo>
                    <a:pt x="296" y="360"/>
                    <a:pt x="285" y="354"/>
                    <a:pt x="276" y="345"/>
                  </a:cubicBezTo>
                  <a:cubicBezTo>
                    <a:pt x="272" y="341"/>
                    <a:pt x="267" y="335"/>
                    <a:pt x="264" y="328"/>
                  </a:cubicBezTo>
                  <a:cubicBezTo>
                    <a:pt x="260" y="321"/>
                    <a:pt x="257" y="314"/>
                    <a:pt x="257" y="307"/>
                  </a:cubicBezTo>
                  <a:cubicBezTo>
                    <a:pt x="257" y="306"/>
                    <a:pt x="257" y="306"/>
                    <a:pt x="257" y="305"/>
                  </a:cubicBezTo>
                  <a:cubicBezTo>
                    <a:pt x="257" y="304"/>
                    <a:pt x="257" y="304"/>
                    <a:pt x="257" y="304"/>
                  </a:cubicBezTo>
                  <a:cubicBezTo>
                    <a:pt x="256" y="304"/>
                    <a:pt x="256" y="304"/>
                    <a:pt x="256" y="304"/>
                  </a:cubicBezTo>
                  <a:cubicBezTo>
                    <a:pt x="254" y="305"/>
                    <a:pt x="252" y="306"/>
                    <a:pt x="250" y="306"/>
                  </a:cubicBezTo>
                  <a:cubicBezTo>
                    <a:pt x="248" y="307"/>
                    <a:pt x="245" y="307"/>
                    <a:pt x="243" y="307"/>
                  </a:cubicBezTo>
                  <a:cubicBezTo>
                    <a:pt x="231" y="307"/>
                    <a:pt x="219" y="301"/>
                    <a:pt x="210" y="290"/>
                  </a:cubicBezTo>
                  <a:cubicBezTo>
                    <a:pt x="200" y="280"/>
                    <a:pt x="193" y="265"/>
                    <a:pt x="190" y="248"/>
                  </a:cubicBezTo>
                  <a:cubicBezTo>
                    <a:pt x="189" y="242"/>
                    <a:pt x="188" y="236"/>
                    <a:pt x="188" y="231"/>
                  </a:cubicBezTo>
                  <a:cubicBezTo>
                    <a:pt x="188" y="207"/>
                    <a:pt x="197" y="187"/>
                    <a:pt x="211" y="178"/>
                  </a:cubicBezTo>
                  <a:cubicBezTo>
                    <a:pt x="212" y="177"/>
                    <a:pt x="212" y="177"/>
                    <a:pt x="212" y="177"/>
                  </a:cubicBezTo>
                  <a:cubicBezTo>
                    <a:pt x="211" y="176"/>
                    <a:pt x="211" y="176"/>
                    <a:pt x="211" y="176"/>
                  </a:cubicBezTo>
                  <a:cubicBezTo>
                    <a:pt x="207" y="174"/>
                    <a:pt x="202" y="170"/>
                    <a:pt x="198" y="163"/>
                  </a:cubicBezTo>
                  <a:cubicBezTo>
                    <a:pt x="194" y="156"/>
                    <a:pt x="191" y="150"/>
                    <a:pt x="188" y="146"/>
                  </a:cubicBezTo>
                  <a:cubicBezTo>
                    <a:pt x="184" y="142"/>
                    <a:pt x="180" y="139"/>
                    <a:pt x="175" y="139"/>
                  </a:cubicBezTo>
                  <a:cubicBezTo>
                    <a:pt x="175" y="139"/>
                    <a:pt x="175" y="139"/>
                    <a:pt x="175" y="139"/>
                  </a:cubicBezTo>
                  <a:cubicBezTo>
                    <a:pt x="173" y="139"/>
                    <a:pt x="170" y="140"/>
                    <a:pt x="169" y="141"/>
                  </a:cubicBezTo>
                  <a:cubicBezTo>
                    <a:pt x="166" y="144"/>
                    <a:pt x="164" y="147"/>
                    <a:pt x="162" y="151"/>
                  </a:cubicBezTo>
                  <a:cubicBezTo>
                    <a:pt x="159" y="155"/>
                    <a:pt x="157" y="160"/>
                    <a:pt x="153" y="165"/>
                  </a:cubicBezTo>
                  <a:cubicBezTo>
                    <a:pt x="148" y="171"/>
                    <a:pt x="141" y="177"/>
                    <a:pt x="135" y="182"/>
                  </a:cubicBezTo>
                  <a:cubicBezTo>
                    <a:pt x="133" y="185"/>
                    <a:pt x="130" y="188"/>
                    <a:pt x="128" y="190"/>
                  </a:cubicBezTo>
                  <a:cubicBezTo>
                    <a:pt x="127" y="192"/>
                    <a:pt x="125" y="194"/>
                    <a:pt x="125" y="196"/>
                  </a:cubicBezTo>
                  <a:cubicBezTo>
                    <a:pt x="125" y="197"/>
                    <a:pt x="125" y="197"/>
                    <a:pt x="125" y="197"/>
                  </a:cubicBezTo>
                  <a:cubicBezTo>
                    <a:pt x="125" y="198"/>
                    <a:pt x="126" y="200"/>
                    <a:pt x="126" y="201"/>
                  </a:cubicBezTo>
                  <a:cubicBezTo>
                    <a:pt x="127" y="203"/>
                    <a:pt x="129" y="205"/>
                    <a:pt x="130" y="206"/>
                  </a:cubicBezTo>
                  <a:cubicBezTo>
                    <a:pt x="131" y="208"/>
                    <a:pt x="132" y="210"/>
                    <a:pt x="132" y="213"/>
                  </a:cubicBezTo>
                  <a:cubicBezTo>
                    <a:pt x="132" y="213"/>
                    <a:pt x="132" y="213"/>
                    <a:pt x="132" y="213"/>
                  </a:cubicBezTo>
                  <a:cubicBezTo>
                    <a:pt x="132" y="216"/>
                    <a:pt x="130" y="222"/>
                    <a:pt x="126" y="226"/>
                  </a:cubicBezTo>
                  <a:cubicBezTo>
                    <a:pt x="123" y="230"/>
                    <a:pt x="117" y="234"/>
                    <a:pt x="111" y="234"/>
                  </a:cubicBezTo>
                  <a:cubicBezTo>
                    <a:pt x="111" y="234"/>
                    <a:pt x="110" y="234"/>
                    <a:pt x="110" y="234"/>
                  </a:cubicBezTo>
                  <a:cubicBezTo>
                    <a:pt x="108" y="234"/>
                    <a:pt x="106" y="233"/>
                    <a:pt x="104" y="232"/>
                  </a:cubicBezTo>
                  <a:cubicBezTo>
                    <a:pt x="103" y="231"/>
                    <a:pt x="103" y="231"/>
                    <a:pt x="102" y="229"/>
                  </a:cubicBezTo>
                  <a:cubicBezTo>
                    <a:pt x="102" y="228"/>
                    <a:pt x="102" y="227"/>
                    <a:pt x="102" y="225"/>
                  </a:cubicBezTo>
                  <a:cubicBezTo>
                    <a:pt x="102" y="225"/>
                    <a:pt x="102" y="225"/>
                    <a:pt x="102" y="225"/>
                  </a:cubicBezTo>
                  <a:cubicBezTo>
                    <a:pt x="102" y="224"/>
                    <a:pt x="102" y="223"/>
                    <a:pt x="103" y="221"/>
                  </a:cubicBezTo>
                  <a:cubicBezTo>
                    <a:pt x="105" y="217"/>
                    <a:pt x="110" y="210"/>
                    <a:pt x="115" y="203"/>
                  </a:cubicBezTo>
                  <a:cubicBezTo>
                    <a:pt x="118" y="199"/>
                    <a:pt x="120" y="195"/>
                    <a:pt x="122" y="192"/>
                  </a:cubicBezTo>
                  <a:cubicBezTo>
                    <a:pt x="123" y="188"/>
                    <a:pt x="124" y="185"/>
                    <a:pt x="125" y="182"/>
                  </a:cubicBezTo>
                  <a:cubicBezTo>
                    <a:pt x="125" y="182"/>
                    <a:pt x="125" y="181"/>
                    <a:pt x="125" y="181"/>
                  </a:cubicBezTo>
                  <a:cubicBezTo>
                    <a:pt x="125" y="179"/>
                    <a:pt x="124" y="178"/>
                    <a:pt x="124" y="177"/>
                  </a:cubicBezTo>
                  <a:cubicBezTo>
                    <a:pt x="123" y="176"/>
                    <a:pt x="122" y="175"/>
                    <a:pt x="121" y="175"/>
                  </a:cubicBezTo>
                  <a:cubicBezTo>
                    <a:pt x="119" y="175"/>
                    <a:pt x="117" y="176"/>
                    <a:pt x="115" y="178"/>
                  </a:cubicBezTo>
                  <a:cubicBezTo>
                    <a:pt x="113" y="181"/>
                    <a:pt x="111" y="184"/>
                    <a:pt x="110" y="187"/>
                  </a:cubicBezTo>
                  <a:cubicBezTo>
                    <a:pt x="109" y="192"/>
                    <a:pt x="109" y="197"/>
                    <a:pt x="107" y="200"/>
                  </a:cubicBezTo>
                  <a:cubicBezTo>
                    <a:pt x="106" y="202"/>
                    <a:pt x="106" y="204"/>
                    <a:pt x="104" y="205"/>
                  </a:cubicBezTo>
                  <a:cubicBezTo>
                    <a:pt x="103" y="206"/>
                    <a:pt x="101" y="207"/>
                    <a:pt x="99" y="207"/>
                  </a:cubicBezTo>
                  <a:cubicBezTo>
                    <a:pt x="99" y="207"/>
                    <a:pt x="99" y="207"/>
                    <a:pt x="99" y="207"/>
                  </a:cubicBezTo>
                  <a:cubicBezTo>
                    <a:pt x="98" y="206"/>
                    <a:pt x="97" y="206"/>
                    <a:pt x="97" y="206"/>
                  </a:cubicBezTo>
                  <a:cubicBezTo>
                    <a:pt x="96" y="205"/>
                    <a:pt x="96" y="204"/>
                    <a:pt x="96" y="203"/>
                  </a:cubicBezTo>
                  <a:cubicBezTo>
                    <a:pt x="96" y="201"/>
                    <a:pt x="97" y="198"/>
                    <a:pt x="100" y="196"/>
                  </a:cubicBezTo>
                  <a:cubicBezTo>
                    <a:pt x="106" y="190"/>
                    <a:pt x="110" y="179"/>
                    <a:pt x="111" y="167"/>
                  </a:cubicBezTo>
                  <a:cubicBezTo>
                    <a:pt x="111" y="167"/>
                    <a:pt x="111" y="167"/>
                    <a:pt x="111" y="167"/>
                  </a:cubicBezTo>
                  <a:cubicBezTo>
                    <a:pt x="111" y="162"/>
                    <a:pt x="109" y="152"/>
                    <a:pt x="105" y="143"/>
                  </a:cubicBezTo>
                  <a:cubicBezTo>
                    <a:pt x="103" y="138"/>
                    <a:pt x="100" y="134"/>
                    <a:pt x="95" y="131"/>
                  </a:cubicBezTo>
                  <a:cubicBezTo>
                    <a:pt x="91" y="128"/>
                    <a:pt x="86" y="126"/>
                    <a:pt x="79" y="126"/>
                  </a:cubicBezTo>
                  <a:cubicBezTo>
                    <a:pt x="71" y="126"/>
                    <a:pt x="65" y="127"/>
                    <a:pt x="59" y="128"/>
                  </a:cubicBezTo>
                  <a:cubicBezTo>
                    <a:pt x="54" y="129"/>
                    <a:pt x="49" y="130"/>
                    <a:pt x="42" y="130"/>
                  </a:cubicBezTo>
                  <a:cubicBezTo>
                    <a:pt x="36" y="130"/>
                    <a:pt x="26" y="129"/>
                    <a:pt x="17" y="122"/>
                  </a:cubicBezTo>
                  <a:cubicBezTo>
                    <a:pt x="8" y="116"/>
                    <a:pt x="1" y="105"/>
                    <a:pt x="1" y="85"/>
                  </a:cubicBezTo>
                  <a:cubicBezTo>
                    <a:pt x="1" y="65"/>
                    <a:pt x="13" y="45"/>
                    <a:pt x="35" y="29"/>
                  </a:cubicBezTo>
                  <a:cubicBezTo>
                    <a:pt x="57" y="13"/>
                    <a:pt x="88" y="1"/>
                    <a:pt x="126" y="1"/>
                  </a:cubicBezTo>
                  <a:cubicBezTo>
                    <a:pt x="208" y="1"/>
                    <a:pt x="251" y="39"/>
                    <a:pt x="270" y="61"/>
                  </a:cubicBezTo>
                  <a:cubicBezTo>
                    <a:pt x="276" y="69"/>
                    <a:pt x="280" y="79"/>
                    <a:pt x="280" y="90"/>
                  </a:cubicBezTo>
                  <a:cubicBezTo>
                    <a:pt x="280" y="90"/>
                    <a:pt x="280" y="90"/>
                    <a:pt x="280" y="90"/>
                  </a:cubicBezTo>
                  <a:cubicBezTo>
                    <a:pt x="280" y="96"/>
                    <a:pt x="277" y="102"/>
                    <a:pt x="272" y="105"/>
                  </a:cubicBezTo>
                  <a:cubicBezTo>
                    <a:pt x="272" y="106"/>
                    <a:pt x="272" y="106"/>
                    <a:pt x="272" y="106"/>
                  </a:cubicBezTo>
                  <a:cubicBezTo>
                    <a:pt x="272" y="105"/>
                    <a:pt x="272" y="105"/>
                    <a:pt x="272" y="105"/>
                  </a:cubicBezTo>
                  <a:cubicBezTo>
                    <a:pt x="272" y="105"/>
                    <a:pt x="272" y="105"/>
                    <a:pt x="272" y="105"/>
                  </a:cubicBezTo>
                  <a:cubicBezTo>
                    <a:pt x="272" y="105"/>
                    <a:pt x="272" y="105"/>
                    <a:pt x="272" y="105"/>
                  </a:cubicBezTo>
                  <a:cubicBezTo>
                    <a:pt x="272" y="105"/>
                    <a:pt x="272" y="105"/>
                    <a:pt x="272" y="105"/>
                  </a:cubicBezTo>
                  <a:cubicBezTo>
                    <a:pt x="269" y="107"/>
                    <a:pt x="266" y="108"/>
                    <a:pt x="263" y="108"/>
                  </a:cubicBezTo>
                  <a:cubicBezTo>
                    <a:pt x="260" y="108"/>
                    <a:pt x="257" y="107"/>
                    <a:pt x="254" y="105"/>
                  </a:cubicBezTo>
                  <a:cubicBezTo>
                    <a:pt x="253" y="104"/>
                    <a:pt x="253" y="104"/>
                    <a:pt x="253" y="104"/>
                  </a:cubicBezTo>
                  <a:cubicBezTo>
                    <a:pt x="250" y="102"/>
                    <a:pt x="247" y="99"/>
                    <a:pt x="246" y="95"/>
                  </a:cubicBezTo>
                  <a:cubicBezTo>
                    <a:pt x="241" y="82"/>
                    <a:pt x="241" y="82"/>
                    <a:pt x="241" y="82"/>
                  </a:cubicBezTo>
                  <a:cubicBezTo>
                    <a:pt x="237" y="71"/>
                    <a:pt x="230" y="61"/>
                    <a:pt x="221" y="55"/>
                  </a:cubicBezTo>
                  <a:cubicBezTo>
                    <a:pt x="221" y="55"/>
                    <a:pt x="221" y="55"/>
                    <a:pt x="221" y="55"/>
                  </a:cubicBezTo>
                  <a:cubicBezTo>
                    <a:pt x="221" y="55"/>
                    <a:pt x="221" y="55"/>
                    <a:pt x="221" y="55"/>
                  </a:cubicBezTo>
                  <a:cubicBezTo>
                    <a:pt x="217" y="53"/>
                    <a:pt x="213" y="51"/>
                    <a:pt x="209" y="50"/>
                  </a:cubicBezTo>
                  <a:cubicBezTo>
                    <a:pt x="203" y="49"/>
                    <a:pt x="197" y="49"/>
                    <a:pt x="193" y="49"/>
                  </a:cubicBezTo>
                  <a:cubicBezTo>
                    <a:pt x="189" y="48"/>
                    <a:pt x="185" y="47"/>
                    <a:pt x="181" y="47"/>
                  </a:cubicBezTo>
                  <a:cubicBezTo>
                    <a:pt x="181" y="47"/>
                    <a:pt x="180" y="47"/>
                    <a:pt x="180" y="47"/>
                  </a:cubicBezTo>
                  <a:cubicBezTo>
                    <a:pt x="176" y="47"/>
                    <a:pt x="171" y="49"/>
                    <a:pt x="167" y="50"/>
                  </a:cubicBezTo>
                  <a:cubicBezTo>
                    <a:pt x="163" y="51"/>
                    <a:pt x="158" y="52"/>
                    <a:pt x="154" y="53"/>
                  </a:cubicBezTo>
                  <a:cubicBezTo>
                    <a:pt x="150" y="55"/>
                    <a:pt x="146" y="57"/>
                    <a:pt x="143" y="60"/>
                  </a:cubicBezTo>
                  <a:cubicBezTo>
                    <a:pt x="139" y="62"/>
                    <a:pt x="136" y="65"/>
                    <a:pt x="133" y="69"/>
                  </a:cubicBezTo>
                  <a:cubicBezTo>
                    <a:pt x="131" y="72"/>
                    <a:pt x="128" y="76"/>
                    <a:pt x="126" y="80"/>
                  </a:cubicBezTo>
                  <a:cubicBezTo>
                    <a:pt x="124" y="84"/>
                    <a:pt x="123" y="88"/>
                    <a:pt x="122" y="93"/>
                  </a:cubicBezTo>
                  <a:cubicBezTo>
                    <a:pt x="122" y="95"/>
                    <a:pt x="119" y="97"/>
                    <a:pt x="116" y="97"/>
                  </a:cubicBezTo>
                  <a:cubicBezTo>
                    <a:pt x="116" y="97"/>
                    <a:pt x="116" y="97"/>
                    <a:pt x="115" y="97"/>
                  </a:cubicBezTo>
                  <a:cubicBezTo>
                    <a:pt x="115" y="98"/>
                    <a:pt x="115" y="98"/>
                    <a:pt x="115" y="98"/>
                  </a:cubicBezTo>
                  <a:cubicBezTo>
                    <a:pt x="115" y="97"/>
                    <a:pt x="115" y="97"/>
                    <a:pt x="115" y="97"/>
                  </a:cubicBezTo>
                  <a:cubicBezTo>
                    <a:pt x="114" y="97"/>
                    <a:pt x="113" y="96"/>
                    <a:pt x="113" y="95"/>
                  </a:cubicBezTo>
                  <a:cubicBezTo>
                    <a:pt x="112" y="94"/>
                    <a:pt x="112" y="93"/>
                    <a:pt x="112" y="92"/>
                  </a:cubicBezTo>
                  <a:cubicBezTo>
                    <a:pt x="112" y="91"/>
                    <a:pt x="112" y="91"/>
                    <a:pt x="112" y="90"/>
                  </a:cubicBezTo>
                  <a:cubicBezTo>
                    <a:pt x="113" y="85"/>
                    <a:pt x="115" y="81"/>
                    <a:pt x="116" y="78"/>
                  </a:cubicBezTo>
                  <a:cubicBezTo>
                    <a:pt x="118" y="73"/>
                    <a:pt x="120" y="70"/>
                    <a:pt x="122" y="66"/>
                  </a:cubicBezTo>
                  <a:cubicBezTo>
                    <a:pt x="125" y="62"/>
                    <a:pt x="126" y="58"/>
                    <a:pt x="129" y="55"/>
                  </a:cubicBezTo>
                  <a:cubicBezTo>
                    <a:pt x="132" y="52"/>
                    <a:pt x="136" y="50"/>
                    <a:pt x="140" y="48"/>
                  </a:cubicBezTo>
                  <a:cubicBezTo>
                    <a:pt x="144" y="46"/>
                    <a:pt x="148" y="44"/>
                    <a:pt x="152" y="43"/>
                  </a:cubicBezTo>
                  <a:cubicBezTo>
                    <a:pt x="156" y="41"/>
                    <a:pt x="160" y="39"/>
                    <a:pt x="164" y="38"/>
                  </a:cubicBezTo>
                  <a:cubicBezTo>
                    <a:pt x="169" y="37"/>
                    <a:pt x="169" y="37"/>
                    <a:pt x="169" y="37"/>
                  </a:cubicBezTo>
                  <a:cubicBezTo>
                    <a:pt x="164" y="37"/>
                    <a:pt x="164" y="37"/>
                    <a:pt x="164" y="37"/>
                  </a:cubicBezTo>
                  <a:cubicBezTo>
                    <a:pt x="158" y="36"/>
                    <a:pt x="152" y="36"/>
                    <a:pt x="145" y="36"/>
                  </a:cubicBezTo>
                  <a:cubicBezTo>
                    <a:pt x="115" y="36"/>
                    <a:pt x="91" y="41"/>
                    <a:pt x="74" y="50"/>
                  </a:cubicBezTo>
                  <a:cubicBezTo>
                    <a:pt x="66" y="54"/>
                    <a:pt x="60" y="59"/>
                    <a:pt x="55" y="65"/>
                  </a:cubicBezTo>
                  <a:cubicBezTo>
                    <a:pt x="51" y="71"/>
                    <a:pt x="49" y="78"/>
                    <a:pt x="49" y="85"/>
                  </a:cubicBezTo>
                  <a:cubicBezTo>
                    <a:pt x="49" y="94"/>
                    <a:pt x="54" y="102"/>
                    <a:pt x="60" y="107"/>
                  </a:cubicBezTo>
                  <a:cubicBezTo>
                    <a:pt x="67" y="112"/>
                    <a:pt x="75" y="115"/>
                    <a:pt x="81" y="116"/>
                  </a:cubicBezTo>
                  <a:cubicBezTo>
                    <a:pt x="95" y="117"/>
                    <a:pt x="104" y="124"/>
                    <a:pt x="109" y="133"/>
                  </a:cubicBezTo>
                  <a:cubicBezTo>
                    <a:pt x="114" y="142"/>
                    <a:pt x="115" y="152"/>
                    <a:pt x="115" y="160"/>
                  </a:cubicBezTo>
                  <a:cubicBezTo>
                    <a:pt x="115" y="161"/>
                    <a:pt x="115" y="163"/>
                    <a:pt x="115" y="164"/>
                  </a:cubicBezTo>
                  <a:cubicBezTo>
                    <a:pt x="115" y="166"/>
                    <a:pt x="115" y="166"/>
                    <a:pt x="115" y="166"/>
                  </a:cubicBezTo>
                  <a:cubicBezTo>
                    <a:pt x="116" y="165"/>
                    <a:pt x="116" y="165"/>
                    <a:pt x="116" y="165"/>
                  </a:cubicBezTo>
                  <a:cubicBezTo>
                    <a:pt x="119" y="163"/>
                    <a:pt x="121" y="163"/>
                    <a:pt x="124" y="163"/>
                  </a:cubicBezTo>
                  <a:cubicBezTo>
                    <a:pt x="126" y="163"/>
                    <a:pt x="129" y="164"/>
                    <a:pt x="130" y="165"/>
                  </a:cubicBezTo>
                  <a:cubicBezTo>
                    <a:pt x="132" y="167"/>
                    <a:pt x="133" y="169"/>
                    <a:pt x="133" y="171"/>
                  </a:cubicBezTo>
                  <a:cubicBezTo>
                    <a:pt x="134" y="172"/>
                    <a:pt x="134" y="172"/>
                    <a:pt x="134" y="172"/>
                  </a:cubicBezTo>
                  <a:cubicBezTo>
                    <a:pt x="135" y="171"/>
                    <a:pt x="135" y="171"/>
                    <a:pt x="135" y="171"/>
                  </a:cubicBezTo>
                  <a:cubicBezTo>
                    <a:pt x="144" y="164"/>
                    <a:pt x="148" y="153"/>
                    <a:pt x="152" y="144"/>
                  </a:cubicBezTo>
                  <a:cubicBezTo>
                    <a:pt x="154" y="139"/>
                    <a:pt x="156" y="135"/>
                    <a:pt x="159" y="131"/>
                  </a:cubicBezTo>
                  <a:cubicBezTo>
                    <a:pt x="161" y="128"/>
                    <a:pt x="165" y="125"/>
                    <a:pt x="170" y="124"/>
                  </a:cubicBezTo>
                  <a:cubicBezTo>
                    <a:pt x="178" y="122"/>
                    <a:pt x="183" y="119"/>
                    <a:pt x="187" y="117"/>
                  </a:cubicBezTo>
                  <a:cubicBezTo>
                    <a:pt x="192" y="114"/>
                    <a:pt x="197" y="112"/>
                    <a:pt x="205" y="112"/>
                  </a:cubicBezTo>
                  <a:cubicBezTo>
                    <a:pt x="206" y="112"/>
                    <a:pt x="206" y="112"/>
                    <a:pt x="207" y="112"/>
                  </a:cubicBezTo>
                  <a:cubicBezTo>
                    <a:pt x="211" y="112"/>
                    <a:pt x="215" y="113"/>
                    <a:pt x="218" y="115"/>
                  </a:cubicBezTo>
                  <a:cubicBezTo>
                    <a:pt x="222" y="117"/>
                    <a:pt x="225" y="120"/>
                    <a:pt x="227" y="123"/>
                  </a:cubicBezTo>
                  <a:cubicBezTo>
                    <a:pt x="230" y="126"/>
                    <a:pt x="232" y="129"/>
                    <a:pt x="236" y="130"/>
                  </a:cubicBezTo>
                  <a:cubicBezTo>
                    <a:pt x="241" y="132"/>
                    <a:pt x="245" y="135"/>
                    <a:pt x="247" y="137"/>
                  </a:cubicBezTo>
                  <a:cubicBezTo>
                    <a:pt x="251" y="141"/>
                    <a:pt x="252" y="145"/>
                    <a:pt x="253" y="150"/>
                  </a:cubicBezTo>
                  <a:cubicBezTo>
                    <a:pt x="254" y="154"/>
                    <a:pt x="254" y="159"/>
                    <a:pt x="255" y="162"/>
                  </a:cubicBezTo>
                  <a:cubicBezTo>
                    <a:pt x="258" y="171"/>
                    <a:pt x="262" y="177"/>
                    <a:pt x="266" y="183"/>
                  </a:cubicBezTo>
                  <a:cubicBezTo>
                    <a:pt x="269" y="189"/>
                    <a:pt x="272" y="195"/>
                    <a:pt x="273" y="202"/>
                  </a:cubicBezTo>
                  <a:cubicBezTo>
                    <a:pt x="273" y="202"/>
                    <a:pt x="273" y="202"/>
                    <a:pt x="273" y="202"/>
                  </a:cubicBezTo>
                  <a:cubicBezTo>
                    <a:pt x="273" y="202"/>
                    <a:pt x="273" y="202"/>
                    <a:pt x="273" y="202"/>
                  </a:cubicBezTo>
                  <a:cubicBezTo>
                    <a:pt x="274" y="209"/>
                    <a:pt x="280" y="213"/>
                    <a:pt x="286" y="213"/>
                  </a:cubicBezTo>
                  <a:cubicBezTo>
                    <a:pt x="289" y="213"/>
                    <a:pt x="292" y="212"/>
                    <a:pt x="294" y="211"/>
                  </a:cubicBezTo>
                  <a:cubicBezTo>
                    <a:pt x="301" y="206"/>
                    <a:pt x="310" y="202"/>
                    <a:pt x="317" y="200"/>
                  </a:cubicBezTo>
                  <a:cubicBezTo>
                    <a:pt x="324" y="197"/>
                    <a:pt x="331" y="196"/>
                    <a:pt x="335" y="196"/>
                  </a:cubicBezTo>
                  <a:cubicBezTo>
                    <a:pt x="336" y="196"/>
                    <a:pt x="336" y="196"/>
                    <a:pt x="337" y="196"/>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8"/>
                    <a:pt x="335" y="198"/>
                  </a:cubicBezTo>
                  <a:cubicBezTo>
                    <a:pt x="334" y="199"/>
                    <a:pt x="332" y="200"/>
                    <a:pt x="330" y="201"/>
                  </a:cubicBezTo>
                  <a:cubicBezTo>
                    <a:pt x="320" y="205"/>
                    <a:pt x="312" y="212"/>
                    <a:pt x="307" y="220"/>
                  </a:cubicBezTo>
                  <a:cubicBezTo>
                    <a:pt x="302" y="229"/>
                    <a:pt x="300" y="238"/>
                    <a:pt x="300" y="248"/>
                  </a:cubicBezTo>
                  <a:cubicBezTo>
                    <a:pt x="300" y="257"/>
                    <a:pt x="302" y="267"/>
                    <a:pt x="307" y="275"/>
                  </a:cubicBezTo>
                  <a:cubicBezTo>
                    <a:pt x="308" y="275"/>
                    <a:pt x="308" y="275"/>
                    <a:pt x="308" y="275"/>
                  </a:cubicBezTo>
                  <a:cubicBezTo>
                    <a:pt x="308" y="274"/>
                    <a:pt x="308" y="274"/>
                    <a:pt x="308" y="274"/>
                  </a:cubicBezTo>
                  <a:cubicBezTo>
                    <a:pt x="308" y="274"/>
                    <a:pt x="308" y="274"/>
                    <a:pt x="308" y="274"/>
                  </a:cubicBezTo>
                  <a:cubicBezTo>
                    <a:pt x="307" y="275"/>
                    <a:pt x="307" y="275"/>
                    <a:pt x="307" y="275"/>
                  </a:cubicBezTo>
                  <a:cubicBezTo>
                    <a:pt x="313" y="284"/>
                    <a:pt x="319" y="292"/>
                    <a:pt x="324" y="302"/>
                  </a:cubicBezTo>
                  <a:cubicBezTo>
                    <a:pt x="324" y="301"/>
                    <a:pt x="324" y="301"/>
                    <a:pt x="324" y="30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100">
              <a:extLst>
                <a:ext uri="{FF2B5EF4-FFF2-40B4-BE49-F238E27FC236}">
                  <a16:creationId xmlns:a16="http://schemas.microsoft.com/office/drawing/2014/main" id="{7D013C85-3A1A-417B-A691-D918BC17C072}"/>
                </a:ext>
              </a:extLst>
            </p:cNvPr>
            <p:cNvSpPr>
              <a:spLocks/>
            </p:cNvSpPr>
            <p:nvPr/>
          </p:nvSpPr>
          <p:spPr bwMode="auto">
            <a:xfrm>
              <a:off x="6399214" y="3770313"/>
              <a:ext cx="165100" cy="38100"/>
            </a:xfrm>
            <a:custGeom>
              <a:avLst/>
              <a:gdLst>
                <a:gd name="T0" fmla="*/ 0 w 22"/>
                <a:gd name="T1" fmla="*/ 2 h 5"/>
                <a:gd name="T2" fmla="*/ 12 w 22"/>
                <a:gd name="T3" fmla="*/ 5 h 5"/>
                <a:gd name="T4" fmla="*/ 22 w 22"/>
                <a:gd name="T5" fmla="*/ 2 h 5"/>
                <a:gd name="T6" fmla="*/ 21 w 22"/>
                <a:gd name="T7" fmla="*/ 1 h 5"/>
                <a:gd name="T8" fmla="*/ 21 w 22"/>
                <a:gd name="T9" fmla="*/ 1 h 5"/>
                <a:gd name="T10" fmla="*/ 12 w 22"/>
                <a:gd name="T11" fmla="*/ 3 h 5"/>
                <a:gd name="T12" fmla="*/ 0 w 22"/>
                <a:gd name="T13" fmla="*/ 0 h 5"/>
                <a:gd name="T14" fmla="*/ 0 w 22"/>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
                  <a:moveTo>
                    <a:pt x="0" y="2"/>
                  </a:moveTo>
                  <a:cubicBezTo>
                    <a:pt x="4" y="4"/>
                    <a:pt x="9" y="5"/>
                    <a:pt x="12" y="5"/>
                  </a:cubicBezTo>
                  <a:cubicBezTo>
                    <a:pt x="18" y="5"/>
                    <a:pt x="22" y="2"/>
                    <a:pt x="22" y="2"/>
                  </a:cubicBezTo>
                  <a:cubicBezTo>
                    <a:pt x="21" y="1"/>
                    <a:pt x="21" y="1"/>
                    <a:pt x="21" y="1"/>
                  </a:cubicBezTo>
                  <a:cubicBezTo>
                    <a:pt x="21" y="1"/>
                    <a:pt x="21" y="1"/>
                    <a:pt x="21" y="1"/>
                  </a:cubicBezTo>
                  <a:cubicBezTo>
                    <a:pt x="21" y="1"/>
                    <a:pt x="18" y="3"/>
                    <a:pt x="12" y="3"/>
                  </a:cubicBezTo>
                  <a:cubicBezTo>
                    <a:pt x="9" y="3"/>
                    <a:pt x="5" y="3"/>
                    <a:pt x="0" y="0"/>
                  </a:cubicBezTo>
                  <a:cubicBezTo>
                    <a:pt x="0" y="2"/>
                    <a:pt x="0" y="2"/>
                    <a:pt x="0" y="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101">
              <a:extLst>
                <a:ext uri="{FF2B5EF4-FFF2-40B4-BE49-F238E27FC236}">
                  <a16:creationId xmlns:a16="http://schemas.microsoft.com/office/drawing/2014/main" id="{FCEC9D25-7BE7-4F3F-BEDB-143310B8A0ED}"/>
                </a:ext>
              </a:extLst>
            </p:cNvPr>
            <p:cNvSpPr>
              <a:spLocks/>
            </p:cNvSpPr>
            <p:nvPr/>
          </p:nvSpPr>
          <p:spPr bwMode="auto">
            <a:xfrm>
              <a:off x="6813551" y="3197225"/>
              <a:ext cx="1244600" cy="1320800"/>
            </a:xfrm>
            <a:custGeom>
              <a:avLst/>
              <a:gdLst>
                <a:gd name="T0" fmla="*/ 122 w 165"/>
                <a:gd name="T1" fmla="*/ 28 h 175"/>
                <a:gd name="T2" fmla="*/ 55 w 165"/>
                <a:gd name="T3" fmla="*/ 4 h 175"/>
                <a:gd name="T4" fmla="*/ 9 w 165"/>
                <a:gd name="T5" fmla="*/ 41 h 175"/>
                <a:gd name="T6" fmla="*/ 64 w 165"/>
                <a:gd name="T7" fmla="*/ 98 h 175"/>
                <a:gd name="T8" fmla="*/ 59 w 165"/>
                <a:gd name="T9" fmla="*/ 149 h 175"/>
                <a:gd name="T10" fmla="*/ 120 w 165"/>
                <a:gd name="T11" fmla="*/ 167 h 175"/>
                <a:gd name="T12" fmla="*/ 159 w 165"/>
                <a:gd name="T13" fmla="*/ 104 h 175"/>
                <a:gd name="T14" fmla="*/ 122 w 165"/>
                <a:gd name="T15" fmla="*/ 28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75">
                  <a:moveTo>
                    <a:pt x="122" y="28"/>
                  </a:moveTo>
                  <a:cubicBezTo>
                    <a:pt x="98" y="18"/>
                    <a:pt x="84" y="0"/>
                    <a:pt x="55" y="4"/>
                  </a:cubicBezTo>
                  <a:cubicBezTo>
                    <a:pt x="33" y="6"/>
                    <a:pt x="14" y="19"/>
                    <a:pt x="9" y="41"/>
                  </a:cubicBezTo>
                  <a:cubicBezTo>
                    <a:pt x="0" y="78"/>
                    <a:pt x="32" y="95"/>
                    <a:pt x="64" y="98"/>
                  </a:cubicBezTo>
                  <a:cubicBezTo>
                    <a:pt x="41" y="110"/>
                    <a:pt x="49" y="132"/>
                    <a:pt x="59" y="149"/>
                  </a:cubicBezTo>
                  <a:cubicBezTo>
                    <a:pt x="70" y="170"/>
                    <a:pt x="99" y="175"/>
                    <a:pt x="120" y="167"/>
                  </a:cubicBezTo>
                  <a:cubicBezTo>
                    <a:pt x="144" y="157"/>
                    <a:pt x="154" y="127"/>
                    <a:pt x="159" y="104"/>
                  </a:cubicBezTo>
                  <a:cubicBezTo>
                    <a:pt x="165" y="68"/>
                    <a:pt x="158" y="42"/>
                    <a:pt x="122" y="28"/>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102">
              <a:extLst>
                <a:ext uri="{FF2B5EF4-FFF2-40B4-BE49-F238E27FC236}">
                  <a16:creationId xmlns:a16="http://schemas.microsoft.com/office/drawing/2014/main" id="{2232BE3F-F728-4F55-B422-A8A31B5F6D1B}"/>
                </a:ext>
              </a:extLst>
            </p:cNvPr>
            <p:cNvSpPr>
              <a:spLocks noEditPoints="1"/>
            </p:cNvSpPr>
            <p:nvPr/>
          </p:nvSpPr>
          <p:spPr bwMode="auto">
            <a:xfrm>
              <a:off x="6813551" y="3197225"/>
              <a:ext cx="1244600" cy="1320800"/>
            </a:xfrm>
            <a:custGeom>
              <a:avLst/>
              <a:gdLst>
                <a:gd name="T0" fmla="*/ 122 w 165"/>
                <a:gd name="T1" fmla="*/ 28 h 175"/>
                <a:gd name="T2" fmla="*/ 55 w 165"/>
                <a:gd name="T3" fmla="*/ 4 h 175"/>
                <a:gd name="T4" fmla="*/ 9 w 165"/>
                <a:gd name="T5" fmla="*/ 41 h 175"/>
                <a:gd name="T6" fmla="*/ 64 w 165"/>
                <a:gd name="T7" fmla="*/ 98 h 175"/>
                <a:gd name="T8" fmla="*/ 59 w 165"/>
                <a:gd name="T9" fmla="*/ 149 h 175"/>
                <a:gd name="T10" fmla="*/ 120 w 165"/>
                <a:gd name="T11" fmla="*/ 167 h 175"/>
                <a:gd name="T12" fmla="*/ 159 w 165"/>
                <a:gd name="T13" fmla="*/ 104 h 175"/>
                <a:gd name="T14" fmla="*/ 122 w 165"/>
                <a:gd name="T15" fmla="*/ 28 h 175"/>
                <a:gd name="T16" fmla="*/ 115 w 165"/>
                <a:gd name="T17" fmla="*/ 148 h 175"/>
                <a:gd name="T18" fmla="*/ 105 w 165"/>
                <a:gd name="T19" fmla="*/ 128 h 175"/>
                <a:gd name="T20" fmla="*/ 97 w 165"/>
                <a:gd name="T21" fmla="*/ 154 h 175"/>
                <a:gd name="T22" fmla="*/ 90 w 165"/>
                <a:gd name="T23" fmla="*/ 127 h 175"/>
                <a:gd name="T24" fmla="*/ 69 w 165"/>
                <a:gd name="T25" fmla="*/ 136 h 175"/>
                <a:gd name="T26" fmla="*/ 89 w 165"/>
                <a:gd name="T27" fmla="*/ 115 h 175"/>
                <a:gd name="T28" fmla="*/ 79 w 165"/>
                <a:gd name="T29" fmla="*/ 117 h 175"/>
                <a:gd name="T30" fmla="*/ 71 w 165"/>
                <a:gd name="T31" fmla="*/ 112 h 175"/>
                <a:gd name="T32" fmla="*/ 98 w 165"/>
                <a:gd name="T33" fmla="*/ 103 h 175"/>
                <a:gd name="T34" fmla="*/ 80 w 165"/>
                <a:gd name="T35" fmla="*/ 93 h 175"/>
                <a:gd name="T36" fmla="*/ 95 w 165"/>
                <a:gd name="T37" fmla="*/ 79 h 175"/>
                <a:gd name="T38" fmla="*/ 81 w 165"/>
                <a:gd name="T39" fmla="*/ 82 h 175"/>
                <a:gd name="T40" fmla="*/ 64 w 165"/>
                <a:gd name="T41" fmla="*/ 83 h 175"/>
                <a:gd name="T42" fmla="*/ 74 w 165"/>
                <a:gd name="T43" fmla="*/ 66 h 175"/>
                <a:gd name="T44" fmla="*/ 29 w 165"/>
                <a:gd name="T45" fmla="*/ 71 h 175"/>
                <a:gd name="T46" fmla="*/ 35 w 165"/>
                <a:gd name="T47" fmla="*/ 62 h 175"/>
                <a:gd name="T48" fmla="*/ 57 w 165"/>
                <a:gd name="T49" fmla="*/ 58 h 175"/>
                <a:gd name="T50" fmla="*/ 30 w 165"/>
                <a:gd name="T51" fmla="*/ 58 h 175"/>
                <a:gd name="T52" fmla="*/ 23 w 165"/>
                <a:gd name="T53" fmla="*/ 54 h 175"/>
                <a:gd name="T54" fmla="*/ 43 w 165"/>
                <a:gd name="T55" fmla="*/ 43 h 175"/>
                <a:gd name="T56" fmla="*/ 51 w 165"/>
                <a:gd name="T57" fmla="*/ 43 h 175"/>
                <a:gd name="T58" fmla="*/ 38 w 165"/>
                <a:gd name="T59" fmla="*/ 25 h 175"/>
                <a:gd name="T60" fmla="*/ 66 w 165"/>
                <a:gd name="T61" fmla="*/ 35 h 175"/>
                <a:gd name="T62" fmla="*/ 76 w 165"/>
                <a:gd name="T63" fmla="*/ 21 h 175"/>
                <a:gd name="T64" fmla="*/ 85 w 165"/>
                <a:gd name="T65" fmla="*/ 43 h 175"/>
                <a:gd name="T66" fmla="*/ 98 w 165"/>
                <a:gd name="T67" fmla="*/ 35 h 175"/>
                <a:gd name="T68" fmla="*/ 93 w 165"/>
                <a:gd name="T69" fmla="*/ 59 h 175"/>
                <a:gd name="T70" fmla="*/ 115 w 165"/>
                <a:gd name="T71" fmla="*/ 41 h 175"/>
                <a:gd name="T72" fmla="*/ 107 w 165"/>
                <a:gd name="T73" fmla="*/ 68 h 175"/>
                <a:gd name="T74" fmla="*/ 129 w 165"/>
                <a:gd name="T75" fmla="*/ 54 h 175"/>
                <a:gd name="T76" fmla="*/ 145 w 165"/>
                <a:gd name="T77" fmla="*/ 67 h 175"/>
                <a:gd name="T78" fmla="*/ 109 w 165"/>
                <a:gd name="T79" fmla="*/ 86 h 175"/>
                <a:gd name="T80" fmla="*/ 119 w 165"/>
                <a:gd name="T81" fmla="*/ 85 h 175"/>
                <a:gd name="T82" fmla="*/ 141 w 165"/>
                <a:gd name="T83" fmla="*/ 87 h 175"/>
                <a:gd name="T84" fmla="*/ 140 w 165"/>
                <a:gd name="T85" fmla="*/ 109 h 175"/>
                <a:gd name="T86" fmla="*/ 113 w 165"/>
                <a:gd name="T87" fmla="*/ 104 h 175"/>
                <a:gd name="T88" fmla="*/ 137 w 165"/>
                <a:gd name="T89" fmla="*/ 118 h 175"/>
                <a:gd name="T90" fmla="*/ 117 w 165"/>
                <a:gd name="T91" fmla="*/ 124 h 175"/>
                <a:gd name="T92" fmla="*/ 128 w 165"/>
                <a:gd name="T93" fmla="*/ 136 h 175"/>
                <a:gd name="T94" fmla="*/ 115 w 165"/>
                <a:gd name="T95" fmla="*/ 14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5" h="175">
                  <a:moveTo>
                    <a:pt x="122" y="28"/>
                  </a:moveTo>
                  <a:cubicBezTo>
                    <a:pt x="98" y="18"/>
                    <a:pt x="84" y="0"/>
                    <a:pt x="55" y="4"/>
                  </a:cubicBezTo>
                  <a:cubicBezTo>
                    <a:pt x="33" y="6"/>
                    <a:pt x="14" y="19"/>
                    <a:pt x="9" y="41"/>
                  </a:cubicBezTo>
                  <a:cubicBezTo>
                    <a:pt x="0" y="78"/>
                    <a:pt x="32" y="95"/>
                    <a:pt x="64" y="98"/>
                  </a:cubicBezTo>
                  <a:cubicBezTo>
                    <a:pt x="41" y="110"/>
                    <a:pt x="49" y="132"/>
                    <a:pt x="59" y="149"/>
                  </a:cubicBezTo>
                  <a:cubicBezTo>
                    <a:pt x="70" y="170"/>
                    <a:pt x="99" y="175"/>
                    <a:pt x="120" y="167"/>
                  </a:cubicBezTo>
                  <a:cubicBezTo>
                    <a:pt x="144" y="157"/>
                    <a:pt x="154" y="127"/>
                    <a:pt x="159" y="104"/>
                  </a:cubicBezTo>
                  <a:cubicBezTo>
                    <a:pt x="165" y="68"/>
                    <a:pt x="158" y="42"/>
                    <a:pt x="122" y="28"/>
                  </a:cubicBezTo>
                  <a:moveTo>
                    <a:pt x="115" y="148"/>
                  </a:moveTo>
                  <a:cubicBezTo>
                    <a:pt x="113" y="141"/>
                    <a:pt x="110" y="134"/>
                    <a:pt x="105" y="128"/>
                  </a:cubicBezTo>
                  <a:cubicBezTo>
                    <a:pt x="107" y="138"/>
                    <a:pt x="117" y="159"/>
                    <a:pt x="97" y="154"/>
                  </a:cubicBezTo>
                  <a:cubicBezTo>
                    <a:pt x="79" y="150"/>
                    <a:pt x="84" y="138"/>
                    <a:pt x="90" y="127"/>
                  </a:cubicBezTo>
                  <a:cubicBezTo>
                    <a:pt x="84" y="131"/>
                    <a:pt x="75" y="159"/>
                    <a:pt x="69" y="136"/>
                  </a:cubicBezTo>
                  <a:cubicBezTo>
                    <a:pt x="66" y="121"/>
                    <a:pt x="80" y="119"/>
                    <a:pt x="89" y="115"/>
                  </a:cubicBezTo>
                  <a:cubicBezTo>
                    <a:pt x="86" y="115"/>
                    <a:pt x="82" y="116"/>
                    <a:pt x="79" y="117"/>
                  </a:cubicBezTo>
                  <a:cubicBezTo>
                    <a:pt x="71" y="119"/>
                    <a:pt x="64" y="121"/>
                    <a:pt x="71" y="112"/>
                  </a:cubicBezTo>
                  <a:cubicBezTo>
                    <a:pt x="78" y="100"/>
                    <a:pt x="87" y="98"/>
                    <a:pt x="98" y="103"/>
                  </a:cubicBezTo>
                  <a:cubicBezTo>
                    <a:pt x="95" y="98"/>
                    <a:pt x="81" y="95"/>
                    <a:pt x="80" y="93"/>
                  </a:cubicBezTo>
                  <a:cubicBezTo>
                    <a:pt x="76" y="85"/>
                    <a:pt x="91" y="81"/>
                    <a:pt x="95" y="79"/>
                  </a:cubicBezTo>
                  <a:cubicBezTo>
                    <a:pt x="90" y="78"/>
                    <a:pt x="85" y="80"/>
                    <a:pt x="81" y="82"/>
                  </a:cubicBezTo>
                  <a:cubicBezTo>
                    <a:pt x="75" y="84"/>
                    <a:pt x="70" y="86"/>
                    <a:pt x="64" y="83"/>
                  </a:cubicBezTo>
                  <a:cubicBezTo>
                    <a:pt x="50" y="76"/>
                    <a:pt x="68" y="71"/>
                    <a:pt x="74" y="66"/>
                  </a:cubicBezTo>
                  <a:cubicBezTo>
                    <a:pt x="61" y="68"/>
                    <a:pt x="40" y="88"/>
                    <a:pt x="29" y="71"/>
                  </a:cubicBezTo>
                  <a:cubicBezTo>
                    <a:pt x="24" y="63"/>
                    <a:pt x="27" y="64"/>
                    <a:pt x="35" y="62"/>
                  </a:cubicBezTo>
                  <a:cubicBezTo>
                    <a:pt x="42" y="60"/>
                    <a:pt x="50" y="60"/>
                    <a:pt x="57" y="58"/>
                  </a:cubicBezTo>
                  <a:cubicBezTo>
                    <a:pt x="48" y="56"/>
                    <a:pt x="39" y="57"/>
                    <a:pt x="30" y="58"/>
                  </a:cubicBezTo>
                  <a:cubicBezTo>
                    <a:pt x="25" y="58"/>
                    <a:pt x="21" y="62"/>
                    <a:pt x="23" y="54"/>
                  </a:cubicBezTo>
                  <a:cubicBezTo>
                    <a:pt x="25" y="43"/>
                    <a:pt x="35" y="43"/>
                    <a:pt x="43" y="43"/>
                  </a:cubicBezTo>
                  <a:cubicBezTo>
                    <a:pt x="46" y="43"/>
                    <a:pt x="49" y="43"/>
                    <a:pt x="51" y="43"/>
                  </a:cubicBezTo>
                  <a:cubicBezTo>
                    <a:pt x="44" y="40"/>
                    <a:pt x="20" y="34"/>
                    <a:pt x="38" y="25"/>
                  </a:cubicBezTo>
                  <a:cubicBezTo>
                    <a:pt x="52" y="18"/>
                    <a:pt x="58" y="28"/>
                    <a:pt x="66" y="35"/>
                  </a:cubicBezTo>
                  <a:cubicBezTo>
                    <a:pt x="64" y="25"/>
                    <a:pt x="59" y="11"/>
                    <a:pt x="76" y="21"/>
                  </a:cubicBezTo>
                  <a:cubicBezTo>
                    <a:pt x="85" y="26"/>
                    <a:pt x="83" y="33"/>
                    <a:pt x="85" y="43"/>
                  </a:cubicBezTo>
                  <a:cubicBezTo>
                    <a:pt x="88" y="36"/>
                    <a:pt x="91" y="21"/>
                    <a:pt x="98" y="35"/>
                  </a:cubicBezTo>
                  <a:cubicBezTo>
                    <a:pt x="103" y="44"/>
                    <a:pt x="94" y="50"/>
                    <a:pt x="93" y="59"/>
                  </a:cubicBezTo>
                  <a:cubicBezTo>
                    <a:pt x="98" y="53"/>
                    <a:pt x="105" y="38"/>
                    <a:pt x="115" y="41"/>
                  </a:cubicBezTo>
                  <a:cubicBezTo>
                    <a:pt x="133" y="46"/>
                    <a:pt x="111" y="61"/>
                    <a:pt x="107" y="68"/>
                  </a:cubicBezTo>
                  <a:cubicBezTo>
                    <a:pt x="111" y="66"/>
                    <a:pt x="123" y="53"/>
                    <a:pt x="129" y="54"/>
                  </a:cubicBezTo>
                  <a:cubicBezTo>
                    <a:pt x="133" y="54"/>
                    <a:pt x="143" y="63"/>
                    <a:pt x="145" y="67"/>
                  </a:cubicBezTo>
                  <a:cubicBezTo>
                    <a:pt x="152" y="83"/>
                    <a:pt x="119" y="82"/>
                    <a:pt x="109" y="86"/>
                  </a:cubicBezTo>
                  <a:cubicBezTo>
                    <a:pt x="111" y="86"/>
                    <a:pt x="115" y="86"/>
                    <a:pt x="119" y="85"/>
                  </a:cubicBezTo>
                  <a:cubicBezTo>
                    <a:pt x="128" y="84"/>
                    <a:pt x="138" y="83"/>
                    <a:pt x="141" y="87"/>
                  </a:cubicBezTo>
                  <a:cubicBezTo>
                    <a:pt x="144" y="90"/>
                    <a:pt x="138" y="108"/>
                    <a:pt x="140" y="109"/>
                  </a:cubicBezTo>
                  <a:cubicBezTo>
                    <a:pt x="133" y="105"/>
                    <a:pt x="121" y="102"/>
                    <a:pt x="113" y="104"/>
                  </a:cubicBezTo>
                  <a:cubicBezTo>
                    <a:pt x="121" y="107"/>
                    <a:pt x="136" y="108"/>
                    <a:pt x="137" y="118"/>
                  </a:cubicBezTo>
                  <a:cubicBezTo>
                    <a:pt x="141" y="140"/>
                    <a:pt x="126" y="126"/>
                    <a:pt x="117" y="124"/>
                  </a:cubicBezTo>
                  <a:cubicBezTo>
                    <a:pt x="120" y="127"/>
                    <a:pt x="127" y="132"/>
                    <a:pt x="128" y="136"/>
                  </a:cubicBezTo>
                  <a:cubicBezTo>
                    <a:pt x="130" y="142"/>
                    <a:pt x="116" y="150"/>
                    <a:pt x="115" y="148"/>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105">
              <a:extLst>
                <a:ext uri="{FF2B5EF4-FFF2-40B4-BE49-F238E27FC236}">
                  <a16:creationId xmlns:a16="http://schemas.microsoft.com/office/drawing/2014/main" id="{4EE1A270-220C-4B5A-A7CA-B25F2EF1FAEE}"/>
                </a:ext>
              </a:extLst>
            </p:cNvPr>
            <p:cNvSpPr>
              <a:spLocks/>
            </p:cNvSpPr>
            <p:nvPr/>
          </p:nvSpPr>
          <p:spPr bwMode="auto">
            <a:xfrm>
              <a:off x="6865939" y="3211513"/>
              <a:ext cx="1169988" cy="1276350"/>
            </a:xfrm>
            <a:custGeom>
              <a:avLst/>
              <a:gdLst>
                <a:gd name="T0" fmla="*/ 115 w 155"/>
                <a:gd name="T1" fmla="*/ 26 h 169"/>
                <a:gd name="T2" fmla="*/ 115 w 155"/>
                <a:gd name="T3" fmla="*/ 25 h 169"/>
                <a:gd name="T4" fmla="*/ 86 w 155"/>
                <a:gd name="T5" fmla="*/ 10 h 169"/>
                <a:gd name="T6" fmla="*/ 55 w 155"/>
                <a:gd name="T7" fmla="*/ 0 h 169"/>
                <a:gd name="T8" fmla="*/ 48 w 155"/>
                <a:gd name="T9" fmla="*/ 1 h 169"/>
                <a:gd name="T10" fmla="*/ 18 w 155"/>
                <a:gd name="T11" fmla="*/ 13 h 169"/>
                <a:gd name="T12" fmla="*/ 1 w 155"/>
                <a:gd name="T13" fmla="*/ 39 h 169"/>
                <a:gd name="T14" fmla="*/ 0 w 155"/>
                <a:gd name="T15" fmla="*/ 51 h 169"/>
                <a:gd name="T16" fmla="*/ 18 w 155"/>
                <a:gd name="T17" fmla="*/ 84 h 169"/>
                <a:gd name="T18" fmla="*/ 57 w 155"/>
                <a:gd name="T19" fmla="*/ 97 h 169"/>
                <a:gd name="T20" fmla="*/ 57 w 155"/>
                <a:gd name="T21" fmla="*/ 96 h 169"/>
                <a:gd name="T22" fmla="*/ 57 w 155"/>
                <a:gd name="T23" fmla="*/ 96 h 169"/>
                <a:gd name="T24" fmla="*/ 45 w 155"/>
                <a:gd name="T25" fmla="*/ 106 h 169"/>
                <a:gd name="T26" fmla="*/ 41 w 155"/>
                <a:gd name="T27" fmla="*/ 118 h 169"/>
                <a:gd name="T28" fmla="*/ 51 w 155"/>
                <a:gd name="T29" fmla="*/ 148 h 169"/>
                <a:gd name="T30" fmla="*/ 68 w 155"/>
                <a:gd name="T31" fmla="*/ 164 h 169"/>
                <a:gd name="T32" fmla="*/ 93 w 155"/>
                <a:gd name="T33" fmla="*/ 169 h 169"/>
                <a:gd name="T34" fmla="*/ 113 w 155"/>
                <a:gd name="T35" fmla="*/ 165 h 169"/>
                <a:gd name="T36" fmla="*/ 140 w 155"/>
                <a:gd name="T37" fmla="*/ 139 h 169"/>
                <a:gd name="T38" fmla="*/ 152 w 155"/>
                <a:gd name="T39" fmla="*/ 102 h 169"/>
                <a:gd name="T40" fmla="*/ 155 w 155"/>
                <a:gd name="T41" fmla="*/ 81 h 169"/>
                <a:gd name="T42" fmla="*/ 146 w 155"/>
                <a:gd name="T43" fmla="*/ 48 h 169"/>
                <a:gd name="T44" fmla="*/ 115 w 155"/>
                <a:gd name="T45" fmla="*/ 25 h 169"/>
                <a:gd name="T46" fmla="*/ 115 w 155"/>
                <a:gd name="T47" fmla="*/ 26 h 169"/>
                <a:gd name="T48" fmla="*/ 115 w 155"/>
                <a:gd name="T49" fmla="*/ 26 h 169"/>
                <a:gd name="T50" fmla="*/ 145 w 155"/>
                <a:gd name="T51" fmla="*/ 49 h 169"/>
                <a:gd name="T52" fmla="*/ 153 w 155"/>
                <a:gd name="T53" fmla="*/ 81 h 169"/>
                <a:gd name="T54" fmla="*/ 151 w 155"/>
                <a:gd name="T55" fmla="*/ 101 h 169"/>
                <a:gd name="T56" fmla="*/ 139 w 155"/>
                <a:gd name="T57" fmla="*/ 138 h 169"/>
                <a:gd name="T58" fmla="*/ 112 w 155"/>
                <a:gd name="T59" fmla="*/ 164 h 169"/>
                <a:gd name="T60" fmla="*/ 93 w 155"/>
                <a:gd name="T61" fmla="*/ 168 h 169"/>
                <a:gd name="T62" fmla="*/ 69 w 155"/>
                <a:gd name="T63" fmla="*/ 163 h 169"/>
                <a:gd name="T64" fmla="*/ 52 w 155"/>
                <a:gd name="T65" fmla="*/ 147 h 169"/>
                <a:gd name="T66" fmla="*/ 43 w 155"/>
                <a:gd name="T67" fmla="*/ 118 h 169"/>
                <a:gd name="T68" fmla="*/ 46 w 155"/>
                <a:gd name="T69" fmla="*/ 107 h 169"/>
                <a:gd name="T70" fmla="*/ 57 w 155"/>
                <a:gd name="T71" fmla="*/ 97 h 169"/>
                <a:gd name="T72" fmla="*/ 59 w 155"/>
                <a:gd name="T73" fmla="*/ 96 h 169"/>
                <a:gd name="T74" fmla="*/ 57 w 155"/>
                <a:gd name="T75" fmla="*/ 96 h 169"/>
                <a:gd name="T76" fmla="*/ 18 w 155"/>
                <a:gd name="T77" fmla="*/ 83 h 169"/>
                <a:gd name="T78" fmla="*/ 1 w 155"/>
                <a:gd name="T79" fmla="*/ 51 h 169"/>
                <a:gd name="T80" fmla="*/ 2 w 155"/>
                <a:gd name="T81" fmla="*/ 39 h 169"/>
                <a:gd name="T82" fmla="*/ 19 w 155"/>
                <a:gd name="T83" fmla="*/ 14 h 169"/>
                <a:gd name="T84" fmla="*/ 48 w 155"/>
                <a:gd name="T85" fmla="*/ 2 h 169"/>
                <a:gd name="T86" fmla="*/ 55 w 155"/>
                <a:gd name="T87" fmla="*/ 2 h 169"/>
                <a:gd name="T88" fmla="*/ 86 w 155"/>
                <a:gd name="T89" fmla="*/ 11 h 169"/>
                <a:gd name="T90" fmla="*/ 115 w 155"/>
                <a:gd name="T91" fmla="*/ 2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5" h="169">
                  <a:moveTo>
                    <a:pt x="115" y="26"/>
                  </a:moveTo>
                  <a:cubicBezTo>
                    <a:pt x="115" y="25"/>
                    <a:pt x="115" y="25"/>
                    <a:pt x="115" y="25"/>
                  </a:cubicBezTo>
                  <a:cubicBezTo>
                    <a:pt x="104" y="21"/>
                    <a:pt x="95" y="15"/>
                    <a:pt x="86" y="10"/>
                  </a:cubicBezTo>
                  <a:cubicBezTo>
                    <a:pt x="77" y="4"/>
                    <a:pt x="67" y="0"/>
                    <a:pt x="55" y="0"/>
                  </a:cubicBezTo>
                  <a:cubicBezTo>
                    <a:pt x="53" y="0"/>
                    <a:pt x="50" y="1"/>
                    <a:pt x="48" y="1"/>
                  </a:cubicBezTo>
                  <a:cubicBezTo>
                    <a:pt x="37" y="2"/>
                    <a:pt x="27" y="6"/>
                    <a:pt x="18" y="13"/>
                  </a:cubicBezTo>
                  <a:cubicBezTo>
                    <a:pt x="10" y="19"/>
                    <a:pt x="4" y="28"/>
                    <a:pt x="1" y="39"/>
                  </a:cubicBezTo>
                  <a:cubicBezTo>
                    <a:pt x="0" y="43"/>
                    <a:pt x="0" y="48"/>
                    <a:pt x="0" y="51"/>
                  </a:cubicBezTo>
                  <a:cubicBezTo>
                    <a:pt x="0" y="66"/>
                    <a:pt x="7" y="77"/>
                    <a:pt x="18" y="84"/>
                  </a:cubicBezTo>
                  <a:cubicBezTo>
                    <a:pt x="28" y="92"/>
                    <a:pt x="43" y="96"/>
                    <a:pt x="57" y="97"/>
                  </a:cubicBezTo>
                  <a:cubicBezTo>
                    <a:pt x="57" y="96"/>
                    <a:pt x="57" y="96"/>
                    <a:pt x="57" y="96"/>
                  </a:cubicBezTo>
                  <a:cubicBezTo>
                    <a:pt x="57" y="96"/>
                    <a:pt x="57" y="96"/>
                    <a:pt x="57" y="96"/>
                  </a:cubicBezTo>
                  <a:cubicBezTo>
                    <a:pt x="51" y="99"/>
                    <a:pt x="47" y="102"/>
                    <a:pt x="45" y="106"/>
                  </a:cubicBezTo>
                  <a:cubicBezTo>
                    <a:pt x="42" y="110"/>
                    <a:pt x="41" y="114"/>
                    <a:pt x="41" y="118"/>
                  </a:cubicBezTo>
                  <a:cubicBezTo>
                    <a:pt x="41" y="128"/>
                    <a:pt x="46" y="138"/>
                    <a:pt x="51" y="148"/>
                  </a:cubicBezTo>
                  <a:cubicBezTo>
                    <a:pt x="55" y="155"/>
                    <a:pt x="61" y="160"/>
                    <a:pt x="68" y="164"/>
                  </a:cubicBezTo>
                  <a:cubicBezTo>
                    <a:pt x="76" y="167"/>
                    <a:pt x="84" y="169"/>
                    <a:pt x="93" y="169"/>
                  </a:cubicBezTo>
                  <a:cubicBezTo>
                    <a:pt x="100" y="169"/>
                    <a:pt x="107" y="168"/>
                    <a:pt x="113" y="165"/>
                  </a:cubicBezTo>
                  <a:cubicBezTo>
                    <a:pt x="125" y="160"/>
                    <a:pt x="134" y="150"/>
                    <a:pt x="140" y="139"/>
                  </a:cubicBezTo>
                  <a:cubicBezTo>
                    <a:pt x="147" y="127"/>
                    <a:pt x="150" y="114"/>
                    <a:pt x="152" y="102"/>
                  </a:cubicBezTo>
                  <a:cubicBezTo>
                    <a:pt x="154" y="94"/>
                    <a:pt x="155" y="87"/>
                    <a:pt x="155" y="81"/>
                  </a:cubicBezTo>
                  <a:cubicBezTo>
                    <a:pt x="155" y="68"/>
                    <a:pt x="152" y="57"/>
                    <a:pt x="146" y="48"/>
                  </a:cubicBezTo>
                  <a:cubicBezTo>
                    <a:pt x="139" y="39"/>
                    <a:pt x="130" y="31"/>
                    <a:pt x="115" y="25"/>
                  </a:cubicBezTo>
                  <a:cubicBezTo>
                    <a:pt x="115" y="26"/>
                    <a:pt x="115" y="26"/>
                    <a:pt x="115" y="26"/>
                  </a:cubicBezTo>
                  <a:cubicBezTo>
                    <a:pt x="115" y="26"/>
                    <a:pt x="115" y="26"/>
                    <a:pt x="115" y="26"/>
                  </a:cubicBezTo>
                  <a:cubicBezTo>
                    <a:pt x="129" y="32"/>
                    <a:pt x="139" y="40"/>
                    <a:pt x="145" y="49"/>
                  </a:cubicBezTo>
                  <a:cubicBezTo>
                    <a:pt x="151" y="58"/>
                    <a:pt x="153" y="68"/>
                    <a:pt x="153" y="81"/>
                  </a:cubicBezTo>
                  <a:cubicBezTo>
                    <a:pt x="153" y="87"/>
                    <a:pt x="153" y="94"/>
                    <a:pt x="151" y="101"/>
                  </a:cubicBezTo>
                  <a:cubicBezTo>
                    <a:pt x="149" y="113"/>
                    <a:pt x="145" y="127"/>
                    <a:pt x="139" y="138"/>
                  </a:cubicBezTo>
                  <a:cubicBezTo>
                    <a:pt x="133" y="150"/>
                    <a:pt x="124" y="159"/>
                    <a:pt x="112" y="164"/>
                  </a:cubicBezTo>
                  <a:cubicBezTo>
                    <a:pt x="106" y="167"/>
                    <a:pt x="99" y="168"/>
                    <a:pt x="93" y="168"/>
                  </a:cubicBezTo>
                  <a:cubicBezTo>
                    <a:pt x="84" y="168"/>
                    <a:pt x="76" y="166"/>
                    <a:pt x="69" y="163"/>
                  </a:cubicBezTo>
                  <a:cubicBezTo>
                    <a:pt x="62" y="159"/>
                    <a:pt x="56" y="154"/>
                    <a:pt x="52" y="147"/>
                  </a:cubicBezTo>
                  <a:cubicBezTo>
                    <a:pt x="47" y="138"/>
                    <a:pt x="43" y="128"/>
                    <a:pt x="43" y="118"/>
                  </a:cubicBezTo>
                  <a:cubicBezTo>
                    <a:pt x="43" y="114"/>
                    <a:pt x="44" y="110"/>
                    <a:pt x="46" y="107"/>
                  </a:cubicBezTo>
                  <a:cubicBezTo>
                    <a:pt x="48" y="103"/>
                    <a:pt x="52" y="100"/>
                    <a:pt x="57" y="97"/>
                  </a:cubicBezTo>
                  <a:cubicBezTo>
                    <a:pt x="59" y="96"/>
                    <a:pt x="59" y="96"/>
                    <a:pt x="59" y="96"/>
                  </a:cubicBezTo>
                  <a:cubicBezTo>
                    <a:pt x="57" y="96"/>
                    <a:pt x="57" y="96"/>
                    <a:pt x="57" y="96"/>
                  </a:cubicBezTo>
                  <a:cubicBezTo>
                    <a:pt x="43" y="94"/>
                    <a:pt x="29" y="90"/>
                    <a:pt x="18" y="83"/>
                  </a:cubicBezTo>
                  <a:cubicBezTo>
                    <a:pt x="8" y="76"/>
                    <a:pt x="1" y="65"/>
                    <a:pt x="1" y="51"/>
                  </a:cubicBezTo>
                  <a:cubicBezTo>
                    <a:pt x="1" y="48"/>
                    <a:pt x="1" y="44"/>
                    <a:pt x="2" y="39"/>
                  </a:cubicBezTo>
                  <a:cubicBezTo>
                    <a:pt x="5" y="28"/>
                    <a:pt x="11" y="20"/>
                    <a:pt x="19" y="14"/>
                  </a:cubicBezTo>
                  <a:cubicBezTo>
                    <a:pt x="27" y="7"/>
                    <a:pt x="37" y="3"/>
                    <a:pt x="48" y="2"/>
                  </a:cubicBezTo>
                  <a:cubicBezTo>
                    <a:pt x="51" y="2"/>
                    <a:pt x="53" y="2"/>
                    <a:pt x="55" y="2"/>
                  </a:cubicBezTo>
                  <a:cubicBezTo>
                    <a:pt x="67" y="2"/>
                    <a:pt x="76" y="6"/>
                    <a:pt x="86" y="11"/>
                  </a:cubicBezTo>
                  <a:cubicBezTo>
                    <a:pt x="95" y="16"/>
                    <a:pt x="104" y="22"/>
                    <a:pt x="115" y="2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106">
              <a:extLst>
                <a:ext uri="{FF2B5EF4-FFF2-40B4-BE49-F238E27FC236}">
                  <a16:creationId xmlns:a16="http://schemas.microsoft.com/office/drawing/2014/main" id="{7CCAF513-3FDD-462A-A5DC-E042F84BED5C}"/>
                </a:ext>
              </a:extLst>
            </p:cNvPr>
            <p:cNvSpPr>
              <a:spLocks/>
            </p:cNvSpPr>
            <p:nvPr/>
          </p:nvSpPr>
          <p:spPr bwMode="auto">
            <a:xfrm>
              <a:off x="5448301" y="3273425"/>
              <a:ext cx="142875" cy="104775"/>
            </a:xfrm>
            <a:custGeom>
              <a:avLst/>
              <a:gdLst>
                <a:gd name="T0" fmla="*/ 18 w 19"/>
                <a:gd name="T1" fmla="*/ 9 h 14"/>
                <a:gd name="T2" fmla="*/ 8 w 19"/>
                <a:gd name="T3" fmla="*/ 13 h 14"/>
                <a:gd name="T4" fmla="*/ 1 w 19"/>
                <a:gd name="T5" fmla="*/ 5 h 14"/>
                <a:gd name="T6" fmla="*/ 11 w 19"/>
                <a:gd name="T7" fmla="*/ 1 h 14"/>
                <a:gd name="T8" fmla="*/ 18 w 19"/>
                <a:gd name="T9" fmla="*/ 9 h 14"/>
              </a:gdLst>
              <a:ahLst/>
              <a:cxnLst>
                <a:cxn ang="0">
                  <a:pos x="T0" y="T1"/>
                </a:cxn>
                <a:cxn ang="0">
                  <a:pos x="T2" y="T3"/>
                </a:cxn>
                <a:cxn ang="0">
                  <a:pos x="T4" y="T5"/>
                </a:cxn>
                <a:cxn ang="0">
                  <a:pos x="T6" y="T7"/>
                </a:cxn>
                <a:cxn ang="0">
                  <a:pos x="T8" y="T9"/>
                </a:cxn>
              </a:cxnLst>
              <a:rect l="0" t="0" r="r" b="b"/>
              <a:pathLst>
                <a:path w="19" h="14">
                  <a:moveTo>
                    <a:pt x="18" y="9"/>
                  </a:moveTo>
                  <a:cubicBezTo>
                    <a:pt x="17" y="12"/>
                    <a:pt x="13" y="14"/>
                    <a:pt x="8" y="13"/>
                  </a:cubicBezTo>
                  <a:cubicBezTo>
                    <a:pt x="3" y="12"/>
                    <a:pt x="0" y="8"/>
                    <a:pt x="1" y="5"/>
                  </a:cubicBezTo>
                  <a:cubicBezTo>
                    <a:pt x="2" y="2"/>
                    <a:pt x="6" y="0"/>
                    <a:pt x="11" y="1"/>
                  </a:cubicBezTo>
                  <a:cubicBezTo>
                    <a:pt x="16" y="2"/>
                    <a:pt x="19" y="6"/>
                    <a:pt x="18" y="9"/>
                  </a:cubicBezTo>
                  <a:close/>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107">
              <a:extLst>
                <a:ext uri="{FF2B5EF4-FFF2-40B4-BE49-F238E27FC236}">
                  <a16:creationId xmlns:a16="http://schemas.microsoft.com/office/drawing/2014/main" id="{255EDA8F-8CD7-41EB-AE10-C04C2513FE93}"/>
                </a:ext>
              </a:extLst>
            </p:cNvPr>
            <p:cNvSpPr>
              <a:spLocks/>
            </p:cNvSpPr>
            <p:nvPr/>
          </p:nvSpPr>
          <p:spPr bwMode="auto">
            <a:xfrm>
              <a:off x="5448301" y="3273425"/>
              <a:ext cx="142875" cy="104775"/>
            </a:xfrm>
            <a:custGeom>
              <a:avLst/>
              <a:gdLst>
                <a:gd name="T0" fmla="*/ 18 w 19"/>
                <a:gd name="T1" fmla="*/ 9 h 14"/>
                <a:gd name="T2" fmla="*/ 17 w 19"/>
                <a:gd name="T3" fmla="*/ 9 h 14"/>
                <a:gd name="T4" fmla="*/ 15 w 19"/>
                <a:gd name="T5" fmla="*/ 12 h 14"/>
                <a:gd name="T6" fmla="*/ 11 w 19"/>
                <a:gd name="T7" fmla="*/ 13 h 14"/>
                <a:gd name="T8" fmla="*/ 8 w 19"/>
                <a:gd name="T9" fmla="*/ 12 h 14"/>
                <a:gd name="T10" fmla="*/ 3 w 19"/>
                <a:gd name="T11" fmla="*/ 10 h 14"/>
                <a:gd name="T12" fmla="*/ 1 w 19"/>
                <a:gd name="T13" fmla="*/ 6 h 14"/>
                <a:gd name="T14" fmla="*/ 2 w 19"/>
                <a:gd name="T15" fmla="*/ 5 h 14"/>
                <a:gd name="T16" fmla="*/ 4 w 19"/>
                <a:gd name="T17" fmla="*/ 3 h 14"/>
                <a:gd name="T18" fmla="*/ 8 w 19"/>
                <a:gd name="T19" fmla="*/ 2 h 14"/>
                <a:gd name="T20" fmla="*/ 11 w 19"/>
                <a:gd name="T21" fmla="*/ 2 h 14"/>
                <a:gd name="T22" fmla="*/ 16 w 19"/>
                <a:gd name="T23" fmla="*/ 4 h 14"/>
                <a:gd name="T24" fmla="*/ 18 w 19"/>
                <a:gd name="T25" fmla="*/ 8 h 14"/>
                <a:gd name="T26" fmla="*/ 17 w 19"/>
                <a:gd name="T27" fmla="*/ 9 h 14"/>
                <a:gd name="T28" fmla="*/ 18 w 19"/>
                <a:gd name="T29" fmla="*/ 9 h 14"/>
                <a:gd name="T30" fmla="*/ 19 w 19"/>
                <a:gd name="T31" fmla="*/ 9 h 14"/>
                <a:gd name="T32" fmla="*/ 19 w 19"/>
                <a:gd name="T33" fmla="*/ 8 h 14"/>
                <a:gd name="T34" fmla="*/ 17 w 19"/>
                <a:gd name="T35" fmla="*/ 3 h 14"/>
                <a:gd name="T36" fmla="*/ 11 w 19"/>
                <a:gd name="T37" fmla="*/ 1 h 14"/>
                <a:gd name="T38" fmla="*/ 8 w 19"/>
                <a:gd name="T39" fmla="*/ 0 h 14"/>
                <a:gd name="T40" fmla="*/ 3 w 19"/>
                <a:gd name="T41" fmla="*/ 1 h 14"/>
                <a:gd name="T42" fmla="*/ 0 w 19"/>
                <a:gd name="T43" fmla="*/ 5 h 14"/>
                <a:gd name="T44" fmla="*/ 0 w 19"/>
                <a:gd name="T45" fmla="*/ 6 h 14"/>
                <a:gd name="T46" fmla="*/ 2 w 19"/>
                <a:gd name="T47" fmla="*/ 11 h 14"/>
                <a:gd name="T48" fmla="*/ 8 w 19"/>
                <a:gd name="T49" fmla="*/ 14 h 14"/>
                <a:gd name="T50" fmla="*/ 11 w 19"/>
                <a:gd name="T51" fmla="*/ 14 h 14"/>
                <a:gd name="T52" fmla="*/ 16 w 19"/>
                <a:gd name="T53" fmla="*/ 13 h 14"/>
                <a:gd name="T54" fmla="*/ 19 w 19"/>
                <a:gd name="T55" fmla="*/ 9 h 14"/>
                <a:gd name="T56" fmla="*/ 18 w 19"/>
                <a:gd name="T5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 h="14">
                  <a:moveTo>
                    <a:pt x="18" y="9"/>
                  </a:moveTo>
                  <a:cubicBezTo>
                    <a:pt x="17" y="9"/>
                    <a:pt x="17" y="9"/>
                    <a:pt x="17" y="9"/>
                  </a:cubicBezTo>
                  <a:cubicBezTo>
                    <a:pt x="17" y="10"/>
                    <a:pt x="16" y="11"/>
                    <a:pt x="15" y="12"/>
                  </a:cubicBezTo>
                  <a:cubicBezTo>
                    <a:pt x="14" y="12"/>
                    <a:pt x="13" y="13"/>
                    <a:pt x="11" y="13"/>
                  </a:cubicBezTo>
                  <a:cubicBezTo>
                    <a:pt x="10" y="13"/>
                    <a:pt x="9" y="13"/>
                    <a:pt x="8" y="12"/>
                  </a:cubicBezTo>
                  <a:cubicBezTo>
                    <a:pt x="6" y="12"/>
                    <a:pt x="5" y="11"/>
                    <a:pt x="3" y="10"/>
                  </a:cubicBezTo>
                  <a:cubicBezTo>
                    <a:pt x="2" y="9"/>
                    <a:pt x="1" y="7"/>
                    <a:pt x="1" y="6"/>
                  </a:cubicBezTo>
                  <a:cubicBezTo>
                    <a:pt x="1" y="6"/>
                    <a:pt x="2" y="6"/>
                    <a:pt x="2" y="5"/>
                  </a:cubicBezTo>
                  <a:cubicBezTo>
                    <a:pt x="2" y="4"/>
                    <a:pt x="3" y="3"/>
                    <a:pt x="4" y="3"/>
                  </a:cubicBezTo>
                  <a:cubicBezTo>
                    <a:pt x="5" y="2"/>
                    <a:pt x="6" y="2"/>
                    <a:pt x="8" y="2"/>
                  </a:cubicBezTo>
                  <a:cubicBezTo>
                    <a:pt x="9" y="2"/>
                    <a:pt x="10" y="2"/>
                    <a:pt x="11" y="2"/>
                  </a:cubicBezTo>
                  <a:cubicBezTo>
                    <a:pt x="13" y="2"/>
                    <a:pt x="14" y="3"/>
                    <a:pt x="16" y="4"/>
                  </a:cubicBezTo>
                  <a:cubicBezTo>
                    <a:pt x="17" y="6"/>
                    <a:pt x="18" y="7"/>
                    <a:pt x="18" y="8"/>
                  </a:cubicBezTo>
                  <a:cubicBezTo>
                    <a:pt x="18" y="8"/>
                    <a:pt x="17" y="9"/>
                    <a:pt x="17" y="9"/>
                  </a:cubicBezTo>
                  <a:cubicBezTo>
                    <a:pt x="18" y="9"/>
                    <a:pt x="18" y="9"/>
                    <a:pt x="18" y="9"/>
                  </a:cubicBezTo>
                  <a:cubicBezTo>
                    <a:pt x="19" y="9"/>
                    <a:pt x="19" y="9"/>
                    <a:pt x="19" y="9"/>
                  </a:cubicBezTo>
                  <a:cubicBezTo>
                    <a:pt x="19" y="9"/>
                    <a:pt x="19" y="9"/>
                    <a:pt x="19" y="8"/>
                  </a:cubicBezTo>
                  <a:cubicBezTo>
                    <a:pt x="19" y="6"/>
                    <a:pt x="18" y="5"/>
                    <a:pt x="17" y="3"/>
                  </a:cubicBezTo>
                  <a:cubicBezTo>
                    <a:pt x="15" y="2"/>
                    <a:pt x="13" y="1"/>
                    <a:pt x="11" y="1"/>
                  </a:cubicBezTo>
                  <a:cubicBezTo>
                    <a:pt x="10" y="0"/>
                    <a:pt x="9" y="0"/>
                    <a:pt x="8" y="0"/>
                  </a:cubicBezTo>
                  <a:cubicBezTo>
                    <a:pt x="6" y="0"/>
                    <a:pt x="4" y="1"/>
                    <a:pt x="3" y="1"/>
                  </a:cubicBezTo>
                  <a:cubicBezTo>
                    <a:pt x="2" y="2"/>
                    <a:pt x="1" y="3"/>
                    <a:pt x="0" y="5"/>
                  </a:cubicBezTo>
                  <a:cubicBezTo>
                    <a:pt x="0" y="5"/>
                    <a:pt x="0" y="6"/>
                    <a:pt x="0" y="6"/>
                  </a:cubicBezTo>
                  <a:cubicBezTo>
                    <a:pt x="0" y="8"/>
                    <a:pt x="1" y="10"/>
                    <a:pt x="2" y="11"/>
                  </a:cubicBezTo>
                  <a:cubicBezTo>
                    <a:pt x="4" y="12"/>
                    <a:pt x="6" y="13"/>
                    <a:pt x="8" y="14"/>
                  </a:cubicBezTo>
                  <a:cubicBezTo>
                    <a:pt x="9" y="14"/>
                    <a:pt x="10" y="14"/>
                    <a:pt x="11" y="14"/>
                  </a:cubicBezTo>
                  <a:cubicBezTo>
                    <a:pt x="13" y="14"/>
                    <a:pt x="15" y="14"/>
                    <a:pt x="16" y="13"/>
                  </a:cubicBezTo>
                  <a:cubicBezTo>
                    <a:pt x="17" y="12"/>
                    <a:pt x="18" y="11"/>
                    <a:pt x="19" y="9"/>
                  </a:cubicBezTo>
                  <a:lnTo>
                    <a:pt x="18" y="9"/>
                  </a:ln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108">
              <a:extLst>
                <a:ext uri="{FF2B5EF4-FFF2-40B4-BE49-F238E27FC236}">
                  <a16:creationId xmlns:a16="http://schemas.microsoft.com/office/drawing/2014/main" id="{F58CAF57-7F5F-4406-A7EE-D338FB67D503}"/>
                </a:ext>
              </a:extLst>
            </p:cNvPr>
            <p:cNvSpPr>
              <a:spLocks/>
            </p:cNvSpPr>
            <p:nvPr/>
          </p:nvSpPr>
          <p:spPr bwMode="auto">
            <a:xfrm>
              <a:off x="5802314" y="3060700"/>
              <a:ext cx="142875" cy="114300"/>
            </a:xfrm>
            <a:custGeom>
              <a:avLst/>
              <a:gdLst>
                <a:gd name="T0" fmla="*/ 18 w 19"/>
                <a:gd name="T1" fmla="*/ 5 h 15"/>
                <a:gd name="T2" fmla="*/ 11 w 19"/>
                <a:gd name="T3" fmla="*/ 13 h 15"/>
                <a:gd name="T4" fmla="*/ 1 w 19"/>
                <a:gd name="T5" fmla="*/ 10 h 15"/>
                <a:gd name="T6" fmla="*/ 7 w 19"/>
                <a:gd name="T7" fmla="*/ 2 h 15"/>
                <a:gd name="T8" fmla="*/ 18 w 19"/>
                <a:gd name="T9" fmla="*/ 5 h 15"/>
              </a:gdLst>
              <a:ahLst/>
              <a:cxnLst>
                <a:cxn ang="0">
                  <a:pos x="T0" y="T1"/>
                </a:cxn>
                <a:cxn ang="0">
                  <a:pos x="T2" y="T3"/>
                </a:cxn>
                <a:cxn ang="0">
                  <a:pos x="T4" y="T5"/>
                </a:cxn>
                <a:cxn ang="0">
                  <a:pos x="T6" y="T7"/>
                </a:cxn>
                <a:cxn ang="0">
                  <a:pos x="T8" y="T9"/>
                </a:cxn>
              </a:cxnLst>
              <a:rect l="0" t="0" r="r" b="b"/>
              <a:pathLst>
                <a:path w="19" h="15">
                  <a:moveTo>
                    <a:pt x="18" y="5"/>
                  </a:moveTo>
                  <a:cubicBezTo>
                    <a:pt x="19" y="8"/>
                    <a:pt x="16" y="12"/>
                    <a:pt x="11" y="13"/>
                  </a:cubicBezTo>
                  <a:cubicBezTo>
                    <a:pt x="7" y="15"/>
                    <a:pt x="2" y="14"/>
                    <a:pt x="1" y="10"/>
                  </a:cubicBezTo>
                  <a:cubicBezTo>
                    <a:pt x="0" y="7"/>
                    <a:pt x="3" y="3"/>
                    <a:pt x="7" y="2"/>
                  </a:cubicBezTo>
                  <a:cubicBezTo>
                    <a:pt x="12" y="0"/>
                    <a:pt x="16" y="1"/>
                    <a:pt x="18" y="5"/>
                  </a:cubicBezTo>
                  <a:close/>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109">
              <a:extLst>
                <a:ext uri="{FF2B5EF4-FFF2-40B4-BE49-F238E27FC236}">
                  <a16:creationId xmlns:a16="http://schemas.microsoft.com/office/drawing/2014/main" id="{BB243925-370D-40C4-A38D-BE339F4FDBA1}"/>
                </a:ext>
              </a:extLst>
            </p:cNvPr>
            <p:cNvSpPr>
              <a:spLocks/>
            </p:cNvSpPr>
            <p:nvPr/>
          </p:nvSpPr>
          <p:spPr bwMode="auto">
            <a:xfrm>
              <a:off x="5802314" y="3060700"/>
              <a:ext cx="136525" cy="114300"/>
            </a:xfrm>
            <a:custGeom>
              <a:avLst/>
              <a:gdLst>
                <a:gd name="T0" fmla="*/ 18 w 18"/>
                <a:gd name="T1" fmla="*/ 5 h 15"/>
                <a:gd name="T2" fmla="*/ 17 w 18"/>
                <a:gd name="T3" fmla="*/ 5 h 15"/>
                <a:gd name="T4" fmla="*/ 17 w 18"/>
                <a:gd name="T5" fmla="*/ 6 h 15"/>
                <a:gd name="T6" fmla="*/ 16 w 18"/>
                <a:gd name="T7" fmla="*/ 10 h 15"/>
                <a:gd name="T8" fmla="*/ 11 w 18"/>
                <a:gd name="T9" fmla="*/ 13 h 15"/>
                <a:gd name="T10" fmla="*/ 7 w 18"/>
                <a:gd name="T11" fmla="*/ 13 h 15"/>
                <a:gd name="T12" fmla="*/ 4 w 18"/>
                <a:gd name="T13" fmla="*/ 12 h 15"/>
                <a:gd name="T14" fmla="*/ 2 w 18"/>
                <a:gd name="T15" fmla="*/ 10 h 15"/>
                <a:gd name="T16" fmla="*/ 1 w 18"/>
                <a:gd name="T17" fmla="*/ 9 h 15"/>
                <a:gd name="T18" fmla="*/ 3 w 18"/>
                <a:gd name="T19" fmla="*/ 5 h 15"/>
                <a:gd name="T20" fmla="*/ 7 w 18"/>
                <a:gd name="T21" fmla="*/ 2 h 15"/>
                <a:gd name="T22" fmla="*/ 11 w 18"/>
                <a:gd name="T23" fmla="*/ 2 h 15"/>
                <a:gd name="T24" fmla="*/ 15 w 18"/>
                <a:gd name="T25" fmla="*/ 3 h 15"/>
                <a:gd name="T26" fmla="*/ 17 w 18"/>
                <a:gd name="T27" fmla="*/ 5 h 15"/>
                <a:gd name="T28" fmla="*/ 18 w 18"/>
                <a:gd name="T29" fmla="*/ 5 h 15"/>
                <a:gd name="T30" fmla="*/ 18 w 18"/>
                <a:gd name="T31" fmla="*/ 4 h 15"/>
                <a:gd name="T32" fmla="*/ 16 w 18"/>
                <a:gd name="T33" fmla="*/ 1 h 15"/>
                <a:gd name="T34" fmla="*/ 11 w 18"/>
                <a:gd name="T35" fmla="*/ 0 h 15"/>
                <a:gd name="T36" fmla="*/ 7 w 18"/>
                <a:gd name="T37" fmla="*/ 1 h 15"/>
                <a:gd name="T38" fmla="*/ 2 w 18"/>
                <a:gd name="T39" fmla="*/ 4 h 15"/>
                <a:gd name="T40" fmla="*/ 0 w 18"/>
                <a:gd name="T41" fmla="*/ 9 h 15"/>
                <a:gd name="T42" fmla="*/ 0 w 18"/>
                <a:gd name="T43" fmla="*/ 11 h 15"/>
                <a:gd name="T44" fmla="*/ 3 w 18"/>
                <a:gd name="T45" fmla="*/ 14 h 15"/>
                <a:gd name="T46" fmla="*/ 7 w 18"/>
                <a:gd name="T47" fmla="*/ 15 h 15"/>
                <a:gd name="T48" fmla="*/ 12 w 18"/>
                <a:gd name="T49" fmla="*/ 14 h 15"/>
                <a:gd name="T50" fmla="*/ 17 w 18"/>
                <a:gd name="T51" fmla="*/ 11 h 15"/>
                <a:gd name="T52" fmla="*/ 18 w 18"/>
                <a:gd name="T53" fmla="*/ 6 h 15"/>
                <a:gd name="T54" fmla="*/ 18 w 18"/>
                <a:gd name="T55" fmla="*/ 4 h 15"/>
                <a:gd name="T56" fmla="*/ 18 w 18"/>
                <a:gd name="T57"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 h="15">
                  <a:moveTo>
                    <a:pt x="18" y="5"/>
                  </a:moveTo>
                  <a:cubicBezTo>
                    <a:pt x="17" y="5"/>
                    <a:pt x="17" y="5"/>
                    <a:pt x="17" y="5"/>
                  </a:cubicBezTo>
                  <a:cubicBezTo>
                    <a:pt x="17" y="5"/>
                    <a:pt x="17" y="6"/>
                    <a:pt x="17" y="6"/>
                  </a:cubicBezTo>
                  <a:cubicBezTo>
                    <a:pt x="17" y="7"/>
                    <a:pt x="17" y="9"/>
                    <a:pt x="16" y="10"/>
                  </a:cubicBezTo>
                  <a:cubicBezTo>
                    <a:pt x="14" y="11"/>
                    <a:pt x="13" y="12"/>
                    <a:pt x="11" y="13"/>
                  </a:cubicBezTo>
                  <a:cubicBezTo>
                    <a:pt x="10" y="13"/>
                    <a:pt x="9" y="13"/>
                    <a:pt x="7" y="13"/>
                  </a:cubicBezTo>
                  <a:cubicBezTo>
                    <a:pt x="6" y="13"/>
                    <a:pt x="5" y="13"/>
                    <a:pt x="4" y="12"/>
                  </a:cubicBezTo>
                  <a:cubicBezTo>
                    <a:pt x="3" y="12"/>
                    <a:pt x="2" y="11"/>
                    <a:pt x="2" y="10"/>
                  </a:cubicBezTo>
                  <a:cubicBezTo>
                    <a:pt x="1" y="10"/>
                    <a:pt x="1" y="9"/>
                    <a:pt x="1" y="9"/>
                  </a:cubicBezTo>
                  <a:cubicBezTo>
                    <a:pt x="1" y="8"/>
                    <a:pt x="2" y="6"/>
                    <a:pt x="3" y="5"/>
                  </a:cubicBezTo>
                  <a:cubicBezTo>
                    <a:pt x="4" y="4"/>
                    <a:pt x="6" y="3"/>
                    <a:pt x="7" y="2"/>
                  </a:cubicBezTo>
                  <a:cubicBezTo>
                    <a:pt x="9" y="2"/>
                    <a:pt x="10" y="2"/>
                    <a:pt x="11" y="2"/>
                  </a:cubicBezTo>
                  <a:cubicBezTo>
                    <a:pt x="13" y="2"/>
                    <a:pt x="14" y="2"/>
                    <a:pt x="15" y="3"/>
                  </a:cubicBezTo>
                  <a:cubicBezTo>
                    <a:pt x="16" y="3"/>
                    <a:pt x="17" y="4"/>
                    <a:pt x="17" y="5"/>
                  </a:cubicBezTo>
                  <a:cubicBezTo>
                    <a:pt x="18" y="5"/>
                    <a:pt x="18" y="5"/>
                    <a:pt x="18" y="5"/>
                  </a:cubicBezTo>
                  <a:cubicBezTo>
                    <a:pt x="18" y="4"/>
                    <a:pt x="18" y="4"/>
                    <a:pt x="18" y="4"/>
                  </a:cubicBezTo>
                  <a:cubicBezTo>
                    <a:pt x="18" y="3"/>
                    <a:pt x="17" y="2"/>
                    <a:pt x="16" y="1"/>
                  </a:cubicBezTo>
                  <a:cubicBezTo>
                    <a:pt x="14" y="1"/>
                    <a:pt x="13" y="0"/>
                    <a:pt x="11" y="0"/>
                  </a:cubicBezTo>
                  <a:cubicBezTo>
                    <a:pt x="10" y="0"/>
                    <a:pt x="8" y="1"/>
                    <a:pt x="7" y="1"/>
                  </a:cubicBezTo>
                  <a:cubicBezTo>
                    <a:pt x="5" y="2"/>
                    <a:pt x="3" y="3"/>
                    <a:pt x="2" y="4"/>
                  </a:cubicBezTo>
                  <a:cubicBezTo>
                    <a:pt x="1" y="6"/>
                    <a:pt x="0" y="7"/>
                    <a:pt x="0" y="9"/>
                  </a:cubicBezTo>
                  <a:cubicBezTo>
                    <a:pt x="0" y="9"/>
                    <a:pt x="0" y="10"/>
                    <a:pt x="0" y="11"/>
                  </a:cubicBezTo>
                  <a:cubicBezTo>
                    <a:pt x="1" y="12"/>
                    <a:pt x="2" y="13"/>
                    <a:pt x="3" y="14"/>
                  </a:cubicBezTo>
                  <a:cubicBezTo>
                    <a:pt x="4" y="14"/>
                    <a:pt x="6" y="15"/>
                    <a:pt x="7" y="15"/>
                  </a:cubicBezTo>
                  <a:cubicBezTo>
                    <a:pt x="9" y="15"/>
                    <a:pt x="10" y="14"/>
                    <a:pt x="12" y="14"/>
                  </a:cubicBezTo>
                  <a:cubicBezTo>
                    <a:pt x="14" y="13"/>
                    <a:pt x="15" y="12"/>
                    <a:pt x="17" y="11"/>
                  </a:cubicBezTo>
                  <a:cubicBezTo>
                    <a:pt x="18" y="9"/>
                    <a:pt x="18" y="8"/>
                    <a:pt x="18" y="6"/>
                  </a:cubicBezTo>
                  <a:cubicBezTo>
                    <a:pt x="18" y="5"/>
                    <a:pt x="18" y="5"/>
                    <a:pt x="18" y="4"/>
                  </a:cubicBezTo>
                  <a:lnTo>
                    <a:pt x="18" y="5"/>
                  </a:ln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18" name="Picture 110">
              <a:extLst>
                <a:ext uri="{FF2B5EF4-FFF2-40B4-BE49-F238E27FC236}">
                  <a16:creationId xmlns:a16="http://schemas.microsoft.com/office/drawing/2014/main" id="{43BEDFB9-D51E-4E6B-A4B9-7EF6E62708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4676" y="2298700"/>
              <a:ext cx="369888"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 name="Picture 112">
              <a:extLst>
                <a:ext uri="{FF2B5EF4-FFF2-40B4-BE49-F238E27FC236}">
                  <a16:creationId xmlns:a16="http://schemas.microsoft.com/office/drawing/2014/main" id="{456CF7C4-DF58-45CF-BE81-93F40BA159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7226" y="2405063"/>
              <a:ext cx="203200"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 name="Freeform 128">
              <a:extLst>
                <a:ext uri="{FF2B5EF4-FFF2-40B4-BE49-F238E27FC236}">
                  <a16:creationId xmlns:a16="http://schemas.microsoft.com/office/drawing/2014/main" id="{0E22472C-05B0-4EBC-9855-B376CCB9CF4E}"/>
                </a:ext>
              </a:extLst>
            </p:cNvPr>
            <p:cNvSpPr>
              <a:spLocks/>
            </p:cNvSpPr>
            <p:nvPr/>
          </p:nvSpPr>
          <p:spPr bwMode="auto">
            <a:xfrm>
              <a:off x="6043614" y="2720975"/>
              <a:ext cx="430213" cy="144463"/>
            </a:xfrm>
            <a:custGeom>
              <a:avLst/>
              <a:gdLst>
                <a:gd name="T0" fmla="*/ 0 w 57"/>
                <a:gd name="T1" fmla="*/ 1 h 19"/>
                <a:gd name="T2" fmla="*/ 56 w 57"/>
                <a:gd name="T3" fmla="*/ 19 h 19"/>
                <a:gd name="T4" fmla="*/ 57 w 57"/>
                <a:gd name="T5" fmla="*/ 18 h 19"/>
                <a:gd name="T6" fmla="*/ 0 w 57"/>
                <a:gd name="T7" fmla="*/ 0 h 19"/>
                <a:gd name="T8" fmla="*/ 0 w 57"/>
                <a:gd name="T9" fmla="*/ 1 h 19"/>
              </a:gdLst>
              <a:ahLst/>
              <a:cxnLst>
                <a:cxn ang="0">
                  <a:pos x="T0" y="T1"/>
                </a:cxn>
                <a:cxn ang="0">
                  <a:pos x="T2" y="T3"/>
                </a:cxn>
                <a:cxn ang="0">
                  <a:pos x="T4" y="T5"/>
                </a:cxn>
                <a:cxn ang="0">
                  <a:pos x="T6" y="T7"/>
                </a:cxn>
                <a:cxn ang="0">
                  <a:pos x="T8" y="T9"/>
                </a:cxn>
              </a:cxnLst>
              <a:rect l="0" t="0" r="r" b="b"/>
              <a:pathLst>
                <a:path w="57" h="19">
                  <a:moveTo>
                    <a:pt x="0" y="1"/>
                  </a:moveTo>
                  <a:cubicBezTo>
                    <a:pt x="28" y="3"/>
                    <a:pt x="44" y="11"/>
                    <a:pt x="56" y="19"/>
                  </a:cubicBezTo>
                  <a:cubicBezTo>
                    <a:pt x="57" y="18"/>
                    <a:pt x="57" y="18"/>
                    <a:pt x="57" y="18"/>
                  </a:cubicBezTo>
                  <a:cubicBezTo>
                    <a:pt x="45" y="10"/>
                    <a:pt x="29" y="2"/>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95">
              <a:extLst>
                <a:ext uri="{FF2B5EF4-FFF2-40B4-BE49-F238E27FC236}">
                  <a16:creationId xmlns:a16="http://schemas.microsoft.com/office/drawing/2014/main" id="{0AF5BF3A-1FF9-4159-8CA1-15586916B3D0}"/>
                </a:ext>
              </a:extLst>
            </p:cNvPr>
            <p:cNvSpPr>
              <a:spLocks/>
            </p:cNvSpPr>
            <p:nvPr/>
          </p:nvSpPr>
          <p:spPr bwMode="auto">
            <a:xfrm>
              <a:off x="6640514" y="4533900"/>
              <a:ext cx="2593975" cy="0"/>
            </a:xfrm>
            <a:custGeom>
              <a:avLst/>
              <a:gdLst>
                <a:gd name="T0" fmla="*/ 1634 w 1634"/>
                <a:gd name="T1" fmla="*/ 0 w 1634"/>
                <a:gd name="T2" fmla="*/ 0 w 1634"/>
                <a:gd name="T3" fmla="*/ 1634 w 1634"/>
              </a:gdLst>
              <a:ahLst/>
              <a:cxnLst>
                <a:cxn ang="0">
                  <a:pos x="T0" y="0"/>
                </a:cxn>
                <a:cxn ang="0">
                  <a:pos x="T1" y="0"/>
                </a:cxn>
                <a:cxn ang="0">
                  <a:pos x="T2" y="0"/>
                </a:cxn>
                <a:cxn ang="0">
                  <a:pos x="T3" y="0"/>
                </a:cxn>
              </a:cxnLst>
              <a:rect l="0" t="0" r="r" b="b"/>
              <a:pathLst>
                <a:path w="1634">
                  <a:moveTo>
                    <a:pt x="1634" y="0"/>
                  </a:moveTo>
                  <a:lnTo>
                    <a:pt x="0" y="0"/>
                  </a:lnTo>
                  <a:lnTo>
                    <a:pt x="0" y="0"/>
                  </a:lnTo>
                  <a:lnTo>
                    <a:pt x="16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0" name="Oval 19">
            <a:extLst>
              <a:ext uri="{FF2B5EF4-FFF2-40B4-BE49-F238E27FC236}">
                <a16:creationId xmlns:a16="http://schemas.microsoft.com/office/drawing/2014/main" id="{7984918E-20E6-488A-8B83-D3298ECA519C}"/>
              </a:ext>
            </a:extLst>
          </p:cNvPr>
          <p:cNvSpPr/>
          <p:nvPr/>
        </p:nvSpPr>
        <p:spPr>
          <a:xfrm>
            <a:off x="8575698" y="1894204"/>
            <a:ext cx="383198" cy="38319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42" name="TextBox 141">
            <a:extLst>
              <a:ext uri="{FF2B5EF4-FFF2-40B4-BE49-F238E27FC236}">
                <a16:creationId xmlns:a16="http://schemas.microsoft.com/office/drawing/2014/main" id="{197CDD41-B99C-43DF-838E-3047E0C43BDA}"/>
              </a:ext>
            </a:extLst>
          </p:cNvPr>
          <p:cNvSpPr txBox="1"/>
          <p:nvPr/>
        </p:nvSpPr>
        <p:spPr>
          <a:xfrm>
            <a:off x="6476888" y="1832788"/>
            <a:ext cx="1462957" cy="400110"/>
          </a:xfrm>
          <a:prstGeom prst="rect">
            <a:avLst/>
          </a:prstGeom>
          <a:noFill/>
        </p:spPr>
        <p:txBody>
          <a:bodyPr wrap="square" rtlCol="0">
            <a:spAutoFit/>
          </a:bodyPr>
          <a:lstStyle/>
          <a:p>
            <a:pPr algn="r"/>
            <a:r>
              <a:rPr lang="en-GB" sz="1000" b="1" dirty="0">
                <a:latin typeface="Arial" panose="020B0604020202020204" pitchFamily="34" charset="0"/>
                <a:cs typeface="Arial" panose="020B0604020202020204" pitchFamily="34" charset="0"/>
              </a:rPr>
              <a:t>3. </a:t>
            </a:r>
            <a:r>
              <a:rPr lang="en-GB" sz="1000" dirty="0">
                <a:latin typeface="Arial" panose="020B0604020202020204" pitchFamily="34" charset="0"/>
                <a:cs typeface="Arial" panose="020B0604020202020204" pitchFamily="34" charset="0"/>
              </a:rPr>
              <a:t>Pain is localised in the cerebral cortex</a:t>
            </a:r>
          </a:p>
        </p:txBody>
      </p:sp>
      <p:cxnSp>
        <p:nvCxnSpPr>
          <p:cNvPr id="144" name="Straight Connector 143">
            <a:extLst>
              <a:ext uri="{FF2B5EF4-FFF2-40B4-BE49-F238E27FC236}">
                <a16:creationId xmlns:a16="http://schemas.microsoft.com/office/drawing/2014/main" id="{02F845CD-B63A-4384-BB4B-D5E83C73C2EF}"/>
              </a:ext>
            </a:extLst>
          </p:cNvPr>
          <p:cNvCxnSpPr>
            <a:cxnSpLocks/>
            <a:stCxn id="142" idx="3"/>
            <a:endCxn id="20" idx="2"/>
          </p:cNvCxnSpPr>
          <p:nvPr/>
        </p:nvCxnSpPr>
        <p:spPr>
          <a:xfrm>
            <a:off x="7939845" y="2032843"/>
            <a:ext cx="635853" cy="529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49" name="Graphic 148" descr="Thumbs up sign">
            <a:extLst>
              <a:ext uri="{FF2B5EF4-FFF2-40B4-BE49-F238E27FC236}">
                <a16:creationId xmlns:a16="http://schemas.microsoft.com/office/drawing/2014/main" id="{B2E6F968-737B-46DB-B1CD-7E33247E00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6917636" y="3770618"/>
            <a:ext cx="1350849" cy="1350849"/>
          </a:xfrm>
          <a:prstGeom prst="rect">
            <a:avLst/>
          </a:prstGeom>
        </p:spPr>
      </p:pic>
      <p:sp>
        <p:nvSpPr>
          <p:cNvPr id="138" name="Freeform: Shape 137">
            <a:extLst>
              <a:ext uri="{FF2B5EF4-FFF2-40B4-BE49-F238E27FC236}">
                <a16:creationId xmlns:a16="http://schemas.microsoft.com/office/drawing/2014/main" id="{100BEF80-37CF-4EDA-8171-B3CC4E511491}"/>
              </a:ext>
            </a:extLst>
          </p:cNvPr>
          <p:cNvSpPr/>
          <p:nvPr/>
        </p:nvSpPr>
        <p:spPr>
          <a:xfrm rot="6727565">
            <a:off x="7984067" y="3650796"/>
            <a:ext cx="445120" cy="1800855"/>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 name="connsiteX0" fmla="*/ 447051 w 447050"/>
              <a:gd name="connsiteY0" fmla="*/ 1317845 h 1317845"/>
              <a:gd name="connsiteX1" fmla="*/ 275793 w 447050"/>
              <a:gd name="connsiteY1" fmla="*/ 644243 h 1317845"/>
              <a:gd name="connsiteX2" fmla="*/ 44860 w 447050"/>
              <a:gd name="connsiteY2" fmla="*/ 0 h 1317845"/>
              <a:gd name="connsiteX0" fmla="*/ 776157 w 776156"/>
              <a:gd name="connsiteY0" fmla="*/ 1748704 h 1748704"/>
              <a:gd name="connsiteX1" fmla="*/ 604899 w 776156"/>
              <a:gd name="connsiteY1" fmla="*/ 1075102 h 1748704"/>
              <a:gd name="connsiteX2" fmla="*/ 27142 w 776156"/>
              <a:gd name="connsiteY2" fmla="*/ -1 h 1748704"/>
              <a:gd name="connsiteX0" fmla="*/ 822395 w 822394"/>
              <a:gd name="connsiteY0" fmla="*/ 1748706 h 1748706"/>
              <a:gd name="connsiteX1" fmla="*/ 651137 w 822394"/>
              <a:gd name="connsiteY1" fmla="*/ 1075104 h 1748706"/>
              <a:gd name="connsiteX2" fmla="*/ 73380 w 822394"/>
              <a:gd name="connsiteY2" fmla="*/ 1 h 1748706"/>
              <a:gd name="connsiteX0" fmla="*/ 797307 w 797306"/>
              <a:gd name="connsiteY0" fmla="*/ 1742312 h 1742312"/>
              <a:gd name="connsiteX1" fmla="*/ 626049 w 797306"/>
              <a:gd name="connsiteY1" fmla="*/ 1068710 h 1742312"/>
              <a:gd name="connsiteX2" fmla="*/ 75092 w 797306"/>
              <a:gd name="connsiteY2" fmla="*/ 0 h 1742312"/>
              <a:gd name="connsiteX0" fmla="*/ 802991 w 802990"/>
              <a:gd name="connsiteY0" fmla="*/ 1742312 h 1742312"/>
              <a:gd name="connsiteX1" fmla="*/ 563332 w 802990"/>
              <a:gd name="connsiteY1" fmla="*/ 850064 h 1742312"/>
              <a:gd name="connsiteX2" fmla="*/ 80776 w 802990"/>
              <a:gd name="connsiteY2" fmla="*/ 0 h 1742312"/>
              <a:gd name="connsiteX0" fmla="*/ 1472373 w 1472372"/>
              <a:gd name="connsiteY0" fmla="*/ 2092973 h 2092973"/>
              <a:gd name="connsiteX1" fmla="*/ 573468 w 1472372"/>
              <a:gd name="connsiteY1" fmla="*/ 850064 h 2092973"/>
              <a:gd name="connsiteX2" fmla="*/ 90912 w 1472372"/>
              <a:gd name="connsiteY2" fmla="*/ 0 h 2092973"/>
              <a:gd name="connsiteX0" fmla="*/ 1455379 w 1455378"/>
              <a:gd name="connsiteY0" fmla="*/ 2092973 h 2092973"/>
              <a:gd name="connsiteX1" fmla="*/ 743250 w 1455378"/>
              <a:gd name="connsiteY1" fmla="*/ 1192163 h 2092973"/>
              <a:gd name="connsiteX2" fmla="*/ 73918 w 1455378"/>
              <a:gd name="connsiteY2" fmla="*/ 0 h 2092973"/>
              <a:gd name="connsiteX0" fmla="*/ 1461198 w 1461197"/>
              <a:gd name="connsiteY0" fmla="*/ 2092973 h 2092973"/>
              <a:gd name="connsiteX1" fmla="*/ 676407 w 1461197"/>
              <a:gd name="connsiteY1" fmla="*/ 1183759 h 2092973"/>
              <a:gd name="connsiteX2" fmla="*/ 79737 w 1461197"/>
              <a:gd name="connsiteY2" fmla="*/ 0 h 2092973"/>
              <a:gd name="connsiteX0" fmla="*/ 1451463 w 1451462"/>
              <a:gd name="connsiteY0" fmla="*/ 2092973 h 2092973"/>
              <a:gd name="connsiteX1" fmla="*/ 666672 w 1451462"/>
              <a:gd name="connsiteY1" fmla="*/ 1183759 h 2092973"/>
              <a:gd name="connsiteX2" fmla="*/ 70002 w 1451462"/>
              <a:gd name="connsiteY2" fmla="*/ 0 h 2092973"/>
              <a:gd name="connsiteX0" fmla="*/ 718486 w 718485"/>
              <a:gd name="connsiteY0" fmla="*/ 2554652 h 2554651"/>
              <a:gd name="connsiteX1" fmla="*/ 667562 w 718485"/>
              <a:gd name="connsiteY1" fmla="*/ 1183759 h 2554651"/>
              <a:gd name="connsiteX2" fmla="*/ 70892 w 718485"/>
              <a:gd name="connsiteY2" fmla="*/ 0 h 2554651"/>
              <a:gd name="connsiteX0" fmla="*/ 718486 w 915979"/>
              <a:gd name="connsiteY0" fmla="*/ 2554652 h 2554653"/>
              <a:gd name="connsiteX1" fmla="*/ 667562 w 915979"/>
              <a:gd name="connsiteY1" fmla="*/ 1183759 h 2554653"/>
              <a:gd name="connsiteX2" fmla="*/ 70892 w 915979"/>
              <a:gd name="connsiteY2" fmla="*/ 0 h 2554653"/>
              <a:gd name="connsiteX0" fmla="*/ 695934 w 1159690"/>
              <a:gd name="connsiteY0" fmla="*/ 2554652 h 2554651"/>
              <a:gd name="connsiteX1" fmla="*/ 1121454 w 1159690"/>
              <a:gd name="connsiteY1" fmla="*/ 1208150 h 2554651"/>
              <a:gd name="connsiteX2" fmla="*/ 48340 w 1159690"/>
              <a:gd name="connsiteY2" fmla="*/ 0 h 2554651"/>
              <a:gd name="connsiteX0" fmla="*/ 699654 w 1076933"/>
              <a:gd name="connsiteY0" fmla="*/ 2554652 h 2554653"/>
              <a:gd name="connsiteX1" fmla="*/ 1018383 w 1076933"/>
              <a:gd name="connsiteY1" fmla="*/ 1224329 h 2554653"/>
              <a:gd name="connsiteX2" fmla="*/ 52060 w 1076933"/>
              <a:gd name="connsiteY2" fmla="*/ 0 h 2554653"/>
              <a:gd name="connsiteX0" fmla="*/ 686472 w 1490836"/>
              <a:gd name="connsiteY0" fmla="*/ 2554652 h 2554651"/>
              <a:gd name="connsiteX1" fmla="*/ 1475365 w 1490836"/>
              <a:gd name="connsiteY1" fmla="*/ 1384093 h 2554651"/>
              <a:gd name="connsiteX2" fmla="*/ 38878 w 1490836"/>
              <a:gd name="connsiteY2" fmla="*/ 0 h 2554651"/>
              <a:gd name="connsiteX0" fmla="*/ 688724 w 1394715"/>
              <a:gd name="connsiteY0" fmla="*/ 2554652 h 2554653"/>
              <a:gd name="connsiteX1" fmla="*/ 1375992 w 1394715"/>
              <a:gd name="connsiteY1" fmla="*/ 1407458 h 2554653"/>
              <a:gd name="connsiteX2" fmla="*/ 41130 w 1394715"/>
              <a:gd name="connsiteY2" fmla="*/ 0 h 2554653"/>
              <a:gd name="connsiteX0" fmla="*/ 647594 w 1342595"/>
              <a:gd name="connsiteY0" fmla="*/ 2554652 h 2554651"/>
              <a:gd name="connsiteX1" fmla="*/ 1334862 w 1342595"/>
              <a:gd name="connsiteY1" fmla="*/ 1407458 h 2554651"/>
              <a:gd name="connsiteX2" fmla="*/ 269287 w 1342595"/>
              <a:gd name="connsiteY2" fmla="*/ 634424 h 2554651"/>
              <a:gd name="connsiteX3" fmla="*/ 0 w 1342595"/>
              <a:gd name="connsiteY3" fmla="*/ 0 h 2554651"/>
              <a:gd name="connsiteX0" fmla="*/ 764225 w 1472040"/>
              <a:gd name="connsiteY0" fmla="*/ 2554652 h 2554653"/>
              <a:gd name="connsiteX1" fmla="*/ 1451493 w 1472040"/>
              <a:gd name="connsiteY1" fmla="*/ 1407458 h 2554653"/>
              <a:gd name="connsiteX2" fmla="*/ 77408 w 1472040"/>
              <a:gd name="connsiteY2" fmla="*/ 596537 h 2554653"/>
              <a:gd name="connsiteX3" fmla="*/ 116631 w 1472040"/>
              <a:gd name="connsiteY3" fmla="*/ 0 h 2554653"/>
              <a:gd name="connsiteX0" fmla="*/ 819841 w 1527656"/>
              <a:gd name="connsiteY0" fmla="*/ 2554652 h 2554651"/>
              <a:gd name="connsiteX1" fmla="*/ 1507109 w 1527656"/>
              <a:gd name="connsiteY1" fmla="*/ 1407458 h 2554651"/>
              <a:gd name="connsiteX2" fmla="*/ 133024 w 1527656"/>
              <a:gd name="connsiteY2" fmla="*/ 596537 h 2554651"/>
              <a:gd name="connsiteX3" fmla="*/ 172247 w 1527656"/>
              <a:gd name="connsiteY3" fmla="*/ 0 h 2554651"/>
              <a:gd name="connsiteX0" fmla="*/ 0 w 2081450"/>
              <a:gd name="connsiteY0" fmla="*/ 2932030 h 2932029"/>
              <a:gd name="connsiteX1" fmla="*/ 2073892 w 2081450"/>
              <a:gd name="connsiteY1" fmla="*/ 1407458 h 2932029"/>
              <a:gd name="connsiteX2" fmla="*/ 699807 w 2081450"/>
              <a:gd name="connsiteY2" fmla="*/ 596537 h 2932029"/>
              <a:gd name="connsiteX3" fmla="*/ 739030 w 2081450"/>
              <a:gd name="connsiteY3" fmla="*/ 0 h 2932029"/>
              <a:gd name="connsiteX0" fmla="*/ 0 w 1190216"/>
              <a:gd name="connsiteY0" fmla="*/ 2932030 h 2932031"/>
              <a:gd name="connsiteX1" fmla="*/ 1167623 w 1190216"/>
              <a:gd name="connsiteY1" fmla="*/ 1691143 h 2932031"/>
              <a:gd name="connsiteX2" fmla="*/ 699807 w 1190216"/>
              <a:gd name="connsiteY2" fmla="*/ 596537 h 2932031"/>
              <a:gd name="connsiteX3" fmla="*/ 739030 w 1190216"/>
              <a:gd name="connsiteY3" fmla="*/ 0 h 2932031"/>
              <a:gd name="connsiteX0" fmla="*/ 0 w 1109177"/>
              <a:gd name="connsiteY0" fmla="*/ 2932030 h 2932029"/>
              <a:gd name="connsiteX1" fmla="*/ 1081495 w 1109177"/>
              <a:gd name="connsiteY1" fmla="*/ 1736056 h 2932029"/>
              <a:gd name="connsiteX2" fmla="*/ 699807 w 1109177"/>
              <a:gd name="connsiteY2" fmla="*/ 596537 h 2932029"/>
              <a:gd name="connsiteX3" fmla="*/ 739030 w 1109177"/>
              <a:gd name="connsiteY3" fmla="*/ 0 h 2932029"/>
              <a:gd name="connsiteX0" fmla="*/ 0 w 1305202"/>
              <a:gd name="connsiteY0" fmla="*/ 2932030 h 2932031"/>
              <a:gd name="connsiteX1" fmla="*/ 1287257 w 1305202"/>
              <a:gd name="connsiteY1" fmla="*/ 1939864 h 2932031"/>
              <a:gd name="connsiteX2" fmla="*/ 699807 w 1305202"/>
              <a:gd name="connsiteY2" fmla="*/ 596537 h 2932031"/>
              <a:gd name="connsiteX3" fmla="*/ 739030 w 1305202"/>
              <a:gd name="connsiteY3" fmla="*/ 0 h 2932031"/>
              <a:gd name="connsiteX0" fmla="*/ 0 w 1285207"/>
              <a:gd name="connsiteY0" fmla="*/ 2932030 h 2932029"/>
              <a:gd name="connsiteX1" fmla="*/ 1266597 w 1285207"/>
              <a:gd name="connsiteY1" fmla="*/ 1911134 h 2932029"/>
              <a:gd name="connsiteX2" fmla="*/ 699807 w 1285207"/>
              <a:gd name="connsiteY2" fmla="*/ 596537 h 2932029"/>
              <a:gd name="connsiteX3" fmla="*/ 739030 w 1285207"/>
              <a:gd name="connsiteY3" fmla="*/ 0 h 2932029"/>
              <a:gd name="connsiteX0" fmla="*/ 0 w 1281688"/>
              <a:gd name="connsiteY0" fmla="*/ 2932030 h 2932031"/>
              <a:gd name="connsiteX1" fmla="*/ 1266597 w 1281688"/>
              <a:gd name="connsiteY1" fmla="*/ 1911134 h 2932031"/>
              <a:gd name="connsiteX2" fmla="*/ 649830 w 1281688"/>
              <a:gd name="connsiteY2" fmla="*/ 691730 h 2932031"/>
              <a:gd name="connsiteX3" fmla="*/ 739030 w 1281688"/>
              <a:gd name="connsiteY3" fmla="*/ 0 h 2932031"/>
            </a:gdLst>
            <a:ahLst/>
            <a:cxnLst>
              <a:cxn ang="0">
                <a:pos x="connsiteX0" y="connsiteY0"/>
              </a:cxn>
              <a:cxn ang="0">
                <a:pos x="connsiteX1" y="connsiteY1"/>
              </a:cxn>
              <a:cxn ang="0">
                <a:pos x="connsiteX2" y="connsiteY2"/>
              </a:cxn>
              <a:cxn ang="0">
                <a:pos x="connsiteX3" y="connsiteY3"/>
              </a:cxn>
            </a:cxnLst>
            <a:rect l="l" t="t" r="r" b="b"/>
            <a:pathLst>
              <a:path w="1281688" h="2932031">
                <a:moveTo>
                  <a:pt x="0" y="2932030"/>
                </a:moveTo>
                <a:cubicBezTo>
                  <a:pt x="419404" y="2706604"/>
                  <a:pt x="1158292" y="2284517"/>
                  <a:pt x="1266597" y="1911134"/>
                </a:cubicBezTo>
                <a:cubicBezTo>
                  <a:pt x="1374902" y="1537751"/>
                  <a:pt x="872307" y="926306"/>
                  <a:pt x="649830" y="691730"/>
                </a:cubicBezTo>
                <a:cubicBezTo>
                  <a:pt x="427353" y="457154"/>
                  <a:pt x="564205" y="205074"/>
                  <a:pt x="739030" y="0"/>
                </a:cubicBezTo>
              </a:path>
            </a:pathLst>
          </a:custGeom>
          <a:noFill/>
          <a:ln w="28575" cap="rnd">
            <a:solidFill>
              <a:schemeClr val="tx1"/>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8" name="Content Placeholder 146" descr="Hammer">
            <a:extLst>
              <a:ext uri="{FF2B5EF4-FFF2-40B4-BE49-F238E27FC236}">
                <a16:creationId xmlns:a16="http://schemas.microsoft.com/office/drawing/2014/main" id="{0F782440-6EF7-4698-8ED5-F476A0EACDC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836715">
            <a:off x="6550839" y="3415009"/>
            <a:ext cx="929842" cy="929842"/>
          </a:xfrm>
          <a:prstGeom prst="rect">
            <a:avLst/>
          </a:prstGeom>
        </p:spPr>
      </p:pic>
      <p:sp>
        <p:nvSpPr>
          <p:cNvPr id="159" name="TextBox 158">
            <a:extLst>
              <a:ext uri="{FF2B5EF4-FFF2-40B4-BE49-F238E27FC236}">
                <a16:creationId xmlns:a16="http://schemas.microsoft.com/office/drawing/2014/main" id="{65FC6A4F-AC2E-4BF1-897C-B66B3E8B1448}"/>
              </a:ext>
            </a:extLst>
          </p:cNvPr>
          <p:cNvSpPr txBox="1"/>
          <p:nvPr/>
        </p:nvSpPr>
        <p:spPr>
          <a:xfrm>
            <a:off x="5843589" y="5443657"/>
            <a:ext cx="2732110" cy="400110"/>
          </a:xfrm>
          <a:prstGeom prst="rect">
            <a:avLst/>
          </a:prstGeom>
          <a:noFill/>
        </p:spPr>
        <p:txBody>
          <a:bodyPr wrap="square" rtlCol="0">
            <a:spAutoFit/>
          </a:bodyPr>
          <a:lstStyle/>
          <a:p>
            <a:pPr algn="r"/>
            <a:r>
              <a:rPr lang="en-GB" sz="1000" b="1" dirty="0">
                <a:latin typeface="Arial" panose="020B0604020202020204" pitchFamily="34" charset="0"/>
                <a:cs typeface="Arial" panose="020B0604020202020204" pitchFamily="34" charset="0"/>
              </a:rPr>
              <a:t>2. </a:t>
            </a:r>
            <a:r>
              <a:rPr lang="en-GB" sz="1000" dirty="0">
                <a:latin typeface="Arial" panose="020B0604020202020204" pitchFamily="34" charset="0"/>
                <a:cs typeface="Arial" panose="020B0604020202020204" pitchFamily="34" charset="0"/>
              </a:rPr>
              <a:t>Message transmitted to the brain through the spinothalamic tract via interneurons </a:t>
            </a:r>
          </a:p>
        </p:txBody>
      </p:sp>
      <p:sp>
        <p:nvSpPr>
          <p:cNvPr id="160" name="TextBox 159">
            <a:extLst>
              <a:ext uri="{FF2B5EF4-FFF2-40B4-BE49-F238E27FC236}">
                <a16:creationId xmlns:a16="http://schemas.microsoft.com/office/drawing/2014/main" id="{8E2EE4EF-DA26-47BF-A74F-511808252D55}"/>
              </a:ext>
            </a:extLst>
          </p:cNvPr>
          <p:cNvSpPr txBox="1"/>
          <p:nvPr/>
        </p:nvSpPr>
        <p:spPr>
          <a:xfrm>
            <a:off x="10429627" y="4837980"/>
            <a:ext cx="1056422" cy="400110"/>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Cross section of spinal cord</a:t>
            </a:r>
          </a:p>
        </p:txBody>
      </p:sp>
      <p:cxnSp>
        <p:nvCxnSpPr>
          <p:cNvPr id="161" name="Straight Connector 160">
            <a:extLst>
              <a:ext uri="{FF2B5EF4-FFF2-40B4-BE49-F238E27FC236}">
                <a16:creationId xmlns:a16="http://schemas.microsoft.com/office/drawing/2014/main" id="{E58A414A-182C-4AC8-842E-0B507EFDD8B3}"/>
              </a:ext>
            </a:extLst>
          </p:cNvPr>
          <p:cNvCxnSpPr>
            <a:cxnSpLocks/>
            <a:endCxn id="160" idx="1"/>
          </p:cNvCxnSpPr>
          <p:nvPr/>
        </p:nvCxnSpPr>
        <p:spPr>
          <a:xfrm>
            <a:off x="10076335" y="5038035"/>
            <a:ext cx="3532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6" name="Oval 165">
            <a:extLst>
              <a:ext uri="{FF2B5EF4-FFF2-40B4-BE49-F238E27FC236}">
                <a16:creationId xmlns:a16="http://schemas.microsoft.com/office/drawing/2014/main" id="{2572B5BD-8F1A-431D-B5B5-E6CFAA0EC5EC}"/>
              </a:ext>
            </a:extLst>
          </p:cNvPr>
          <p:cNvSpPr/>
          <p:nvPr/>
        </p:nvSpPr>
        <p:spPr>
          <a:xfrm>
            <a:off x="9661709" y="4931909"/>
            <a:ext cx="383198" cy="38319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cxnSp>
        <p:nvCxnSpPr>
          <p:cNvPr id="168" name="Straight Connector 167">
            <a:extLst>
              <a:ext uri="{FF2B5EF4-FFF2-40B4-BE49-F238E27FC236}">
                <a16:creationId xmlns:a16="http://schemas.microsoft.com/office/drawing/2014/main" id="{10979A9C-98E5-4AA6-9E50-503EBE2F719A}"/>
              </a:ext>
            </a:extLst>
          </p:cNvPr>
          <p:cNvCxnSpPr>
            <a:cxnSpLocks/>
            <a:stCxn id="159" idx="3"/>
            <a:endCxn id="166" idx="2"/>
          </p:cNvCxnSpPr>
          <p:nvPr/>
        </p:nvCxnSpPr>
        <p:spPr>
          <a:xfrm flipV="1">
            <a:off x="8575699" y="5123508"/>
            <a:ext cx="1086010" cy="52020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8" name="TextBox 177">
            <a:extLst>
              <a:ext uri="{FF2B5EF4-FFF2-40B4-BE49-F238E27FC236}">
                <a16:creationId xmlns:a16="http://schemas.microsoft.com/office/drawing/2014/main" id="{FF91800C-64D3-41B2-A824-3105169229D0}"/>
              </a:ext>
            </a:extLst>
          </p:cNvPr>
          <p:cNvSpPr txBox="1"/>
          <p:nvPr/>
        </p:nvSpPr>
        <p:spPr>
          <a:xfrm>
            <a:off x="6201726" y="5047805"/>
            <a:ext cx="2070074" cy="400110"/>
          </a:xfrm>
          <a:prstGeom prst="rect">
            <a:avLst/>
          </a:prstGeom>
          <a:noFill/>
        </p:spPr>
        <p:txBody>
          <a:bodyPr wrap="square" rtlCol="0">
            <a:spAutoFit/>
          </a:bodyPr>
          <a:lstStyle/>
          <a:p>
            <a:pPr algn="r"/>
            <a:r>
              <a:rPr lang="en-GB" sz="1000" b="1" dirty="0">
                <a:latin typeface="Arial" panose="020B0604020202020204" pitchFamily="34" charset="0"/>
                <a:cs typeface="Arial" panose="020B0604020202020204" pitchFamily="34" charset="0"/>
              </a:rPr>
              <a:t>1. </a:t>
            </a:r>
            <a:r>
              <a:rPr lang="en-GB" sz="1000" dirty="0">
                <a:latin typeface="Arial" panose="020B0604020202020204" pitchFamily="34" charset="0"/>
                <a:cs typeface="Arial" panose="020B0604020202020204" pitchFamily="34" charset="0"/>
              </a:rPr>
              <a:t>Sensory input received at the dorsal horn of the spinal cord</a:t>
            </a:r>
          </a:p>
        </p:txBody>
      </p:sp>
      <p:sp>
        <p:nvSpPr>
          <p:cNvPr id="179" name="Oval 178">
            <a:extLst>
              <a:ext uri="{FF2B5EF4-FFF2-40B4-BE49-F238E27FC236}">
                <a16:creationId xmlns:a16="http://schemas.microsoft.com/office/drawing/2014/main" id="{48D293C7-A174-4D2C-81B5-519B2F20FCBC}"/>
              </a:ext>
            </a:extLst>
          </p:cNvPr>
          <p:cNvSpPr/>
          <p:nvPr/>
        </p:nvSpPr>
        <p:spPr>
          <a:xfrm>
            <a:off x="8821265" y="4746763"/>
            <a:ext cx="383198" cy="38319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cxnSp>
        <p:nvCxnSpPr>
          <p:cNvPr id="180" name="Straight Connector 179">
            <a:extLst>
              <a:ext uri="{FF2B5EF4-FFF2-40B4-BE49-F238E27FC236}">
                <a16:creationId xmlns:a16="http://schemas.microsoft.com/office/drawing/2014/main" id="{1164B5A3-5B06-491A-BFB8-5283584EBB75}"/>
              </a:ext>
            </a:extLst>
          </p:cNvPr>
          <p:cNvCxnSpPr>
            <a:cxnSpLocks/>
            <a:stCxn id="178" idx="3"/>
            <a:endCxn id="179" idx="2"/>
          </p:cNvCxnSpPr>
          <p:nvPr/>
        </p:nvCxnSpPr>
        <p:spPr>
          <a:xfrm flipV="1">
            <a:off x="8271800" y="4938362"/>
            <a:ext cx="549465" cy="30949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4" name="Freeform: Shape 193">
            <a:extLst>
              <a:ext uri="{FF2B5EF4-FFF2-40B4-BE49-F238E27FC236}">
                <a16:creationId xmlns:a16="http://schemas.microsoft.com/office/drawing/2014/main" id="{6F7F229F-0037-4CD1-AF5B-36D08DC03654}"/>
              </a:ext>
            </a:extLst>
          </p:cNvPr>
          <p:cNvSpPr/>
          <p:nvPr/>
        </p:nvSpPr>
        <p:spPr>
          <a:xfrm>
            <a:off x="9421867" y="2639348"/>
            <a:ext cx="563487" cy="2505915"/>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11310 w 1650727"/>
              <a:gd name="connsiteY0" fmla="*/ 4106548 h 4106548"/>
              <a:gd name="connsiteX1" fmla="*/ 1649947 w 1650727"/>
              <a:gd name="connsiteY1" fmla="*/ 2951005 h 4106548"/>
              <a:gd name="connsiteX2" fmla="*/ 1466162 w 1650727"/>
              <a:gd name="connsiteY2" fmla="*/ 1779277 h 4106548"/>
              <a:gd name="connsiteX3" fmla="*/ 922253 w 1650727"/>
              <a:gd name="connsiteY3" fmla="*/ 949779 h 4106548"/>
              <a:gd name="connsiteX4" fmla="*/ 458744 w 1650727"/>
              <a:gd name="connsiteY4" fmla="*/ 431813 h 4106548"/>
              <a:gd name="connsiteX5" fmla="*/ 0 w 1650727"/>
              <a:gd name="connsiteY5" fmla="*/ 0 h 4106548"/>
              <a:gd name="connsiteX0" fmla="*/ 1383100 w 1622517"/>
              <a:gd name="connsiteY0" fmla="*/ 4079962 h 4079962"/>
              <a:gd name="connsiteX1" fmla="*/ 1621737 w 1622517"/>
              <a:gd name="connsiteY1" fmla="*/ 2924419 h 4079962"/>
              <a:gd name="connsiteX2" fmla="*/ 1437952 w 1622517"/>
              <a:gd name="connsiteY2" fmla="*/ 1752691 h 4079962"/>
              <a:gd name="connsiteX3" fmla="*/ 894043 w 1622517"/>
              <a:gd name="connsiteY3" fmla="*/ 923193 h 4079962"/>
              <a:gd name="connsiteX4" fmla="*/ 430534 w 1622517"/>
              <a:gd name="connsiteY4" fmla="*/ 405227 h 4079962"/>
              <a:gd name="connsiteX5" fmla="*/ 0 w 1622517"/>
              <a:gd name="connsiteY5" fmla="*/ 0 h 4079962"/>
              <a:gd name="connsiteX0" fmla="*/ 1383100 w 1622517"/>
              <a:gd name="connsiteY0" fmla="*/ 4079962 h 4079962"/>
              <a:gd name="connsiteX1" fmla="*/ 1621737 w 1622517"/>
              <a:gd name="connsiteY1" fmla="*/ 2924419 h 4079962"/>
              <a:gd name="connsiteX2" fmla="*/ 1437952 w 1622517"/>
              <a:gd name="connsiteY2" fmla="*/ 1752691 h 4079962"/>
              <a:gd name="connsiteX3" fmla="*/ 894043 w 1622517"/>
              <a:gd name="connsiteY3" fmla="*/ 923193 h 4079962"/>
              <a:gd name="connsiteX4" fmla="*/ 468148 w 1622517"/>
              <a:gd name="connsiteY4" fmla="*/ 405228 h 4079962"/>
              <a:gd name="connsiteX5" fmla="*/ 0 w 1622517"/>
              <a:gd name="connsiteY5" fmla="*/ 0 h 4079962"/>
              <a:gd name="connsiteX0" fmla="*/ 1383100 w 1622517"/>
              <a:gd name="connsiteY0" fmla="*/ 4079962 h 4079962"/>
              <a:gd name="connsiteX1" fmla="*/ 1621737 w 1622517"/>
              <a:gd name="connsiteY1" fmla="*/ 2924419 h 4079962"/>
              <a:gd name="connsiteX2" fmla="*/ 1437952 w 1622517"/>
              <a:gd name="connsiteY2" fmla="*/ 1752691 h 4079962"/>
              <a:gd name="connsiteX3" fmla="*/ 894043 w 1622517"/>
              <a:gd name="connsiteY3" fmla="*/ 923193 h 4079962"/>
              <a:gd name="connsiteX4" fmla="*/ 468148 w 1622517"/>
              <a:gd name="connsiteY4" fmla="*/ 405228 h 4079962"/>
              <a:gd name="connsiteX5" fmla="*/ 0 w 1622517"/>
              <a:gd name="connsiteY5" fmla="*/ 0 h 4079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2517" h="4079962">
                <a:moveTo>
                  <a:pt x="1383100" y="4079962"/>
                </a:moveTo>
                <a:cubicBezTo>
                  <a:pt x="1557271" y="3625181"/>
                  <a:pt x="1612595" y="3312297"/>
                  <a:pt x="1621737" y="2924419"/>
                </a:cubicBezTo>
                <a:cubicBezTo>
                  <a:pt x="1630879" y="2536541"/>
                  <a:pt x="1559234" y="2086229"/>
                  <a:pt x="1437952" y="1752691"/>
                </a:cubicBezTo>
                <a:cubicBezTo>
                  <a:pt x="1316670" y="1419153"/>
                  <a:pt x="1097144" y="1122441"/>
                  <a:pt x="894043" y="923193"/>
                </a:cubicBezTo>
                <a:cubicBezTo>
                  <a:pt x="690942" y="723945"/>
                  <a:pt x="606544" y="550343"/>
                  <a:pt x="468148" y="405228"/>
                </a:cubicBezTo>
                <a:cubicBezTo>
                  <a:pt x="329752" y="260113"/>
                  <a:pt x="121287" y="154936"/>
                  <a:pt x="0" y="0"/>
                </a:cubicBezTo>
              </a:path>
            </a:pathLst>
          </a:custGeom>
          <a:noFill/>
          <a:ln w="28575" cap="rnd">
            <a:solidFill>
              <a:srgbClr val="336851"/>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7" name="Freeform: Shape 136">
            <a:extLst>
              <a:ext uri="{FF2B5EF4-FFF2-40B4-BE49-F238E27FC236}">
                <a16:creationId xmlns:a16="http://schemas.microsoft.com/office/drawing/2014/main" id="{167A50DE-BF0F-4E56-9427-479C3D1FB1D5}"/>
              </a:ext>
            </a:extLst>
          </p:cNvPr>
          <p:cNvSpPr/>
          <p:nvPr/>
        </p:nvSpPr>
        <p:spPr>
          <a:xfrm rot="6727565">
            <a:off x="9367112" y="4597640"/>
            <a:ext cx="213511" cy="809421"/>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Lst>
            <a:ahLst/>
            <a:cxnLst>
              <a:cxn ang="0">
                <a:pos x="connsiteX0" y="connsiteY0"/>
              </a:cxn>
              <a:cxn ang="0">
                <a:pos x="connsiteX1" y="connsiteY1"/>
              </a:cxn>
              <a:cxn ang="0">
                <a:pos x="connsiteX2" y="connsiteY2"/>
              </a:cxn>
            </a:cxnLst>
            <a:rect l="l" t="t" r="r" b="b"/>
            <a:pathLst>
              <a:path w="614788" h="1317845">
                <a:moveTo>
                  <a:pt x="614789" y="1317845"/>
                </a:moveTo>
                <a:cubicBezTo>
                  <a:pt x="259149" y="1002749"/>
                  <a:pt x="88700" y="822756"/>
                  <a:pt x="21668" y="603115"/>
                </a:cubicBezTo>
                <a:cubicBezTo>
                  <a:pt x="-45364" y="383474"/>
                  <a:pt x="50044" y="215711"/>
                  <a:pt x="212598" y="0"/>
                </a:cubicBezTo>
              </a:path>
            </a:pathLst>
          </a:custGeom>
          <a:noFill/>
          <a:ln w="28575" cap="rnd">
            <a:solidFill>
              <a:srgbClr val="336851"/>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Freeform: Shape 138">
            <a:extLst>
              <a:ext uri="{FF2B5EF4-FFF2-40B4-BE49-F238E27FC236}">
                <a16:creationId xmlns:a16="http://schemas.microsoft.com/office/drawing/2014/main" id="{7B66C8C6-CA48-417B-9D2E-07B4C75F9B6F}"/>
              </a:ext>
            </a:extLst>
          </p:cNvPr>
          <p:cNvSpPr/>
          <p:nvPr/>
        </p:nvSpPr>
        <p:spPr>
          <a:xfrm>
            <a:off x="8763422" y="2064545"/>
            <a:ext cx="615501" cy="528267"/>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 name="connsiteX0" fmla="*/ 447051 w 447050"/>
              <a:gd name="connsiteY0" fmla="*/ 1317845 h 1317845"/>
              <a:gd name="connsiteX1" fmla="*/ 275793 w 447050"/>
              <a:gd name="connsiteY1" fmla="*/ 644243 h 1317845"/>
              <a:gd name="connsiteX2" fmla="*/ 44860 w 447050"/>
              <a:gd name="connsiteY2" fmla="*/ 0 h 1317845"/>
              <a:gd name="connsiteX0" fmla="*/ 776157 w 776156"/>
              <a:gd name="connsiteY0" fmla="*/ 1748704 h 1748704"/>
              <a:gd name="connsiteX1" fmla="*/ 604899 w 776156"/>
              <a:gd name="connsiteY1" fmla="*/ 1075102 h 1748704"/>
              <a:gd name="connsiteX2" fmla="*/ 27142 w 776156"/>
              <a:gd name="connsiteY2" fmla="*/ -1 h 1748704"/>
              <a:gd name="connsiteX0" fmla="*/ 822395 w 822394"/>
              <a:gd name="connsiteY0" fmla="*/ 1748706 h 1748706"/>
              <a:gd name="connsiteX1" fmla="*/ 651137 w 822394"/>
              <a:gd name="connsiteY1" fmla="*/ 1075104 h 1748706"/>
              <a:gd name="connsiteX2" fmla="*/ 73380 w 822394"/>
              <a:gd name="connsiteY2" fmla="*/ 1 h 1748706"/>
              <a:gd name="connsiteX0" fmla="*/ 797307 w 797306"/>
              <a:gd name="connsiteY0" fmla="*/ 1742312 h 1742312"/>
              <a:gd name="connsiteX1" fmla="*/ 626049 w 797306"/>
              <a:gd name="connsiteY1" fmla="*/ 1068710 h 1742312"/>
              <a:gd name="connsiteX2" fmla="*/ 75092 w 797306"/>
              <a:gd name="connsiteY2" fmla="*/ 0 h 1742312"/>
              <a:gd name="connsiteX0" fmla="*/ 802991 w 802990"/>
              <a:gd name="connsiteY0" fmla="*/ 1742312 h 1742312"/>
              <a:gd name="connsiteX1" fmla="*/ 563332 w 802990"/>
              <a:gd name="connsiteY1" fmla="*/ 850064 h 1742312"/>
              <a:gd name="connsiteX2" fmla="*/ 80776 w 802990"/>
              <a:gd name="connsiteY2" fmla="*/ 0 h 1742312"/>
              <a:gd name="connsiteX0" fmla="*/ 1472373 w 1472372"/>
              <a:gd name="connsiteY0" fmla="*/ 2092973 h 2092973"/>
              <a:gd name="connsiteX1" fmla="*/ 573468 w 1472372"/>
              <a:gd name="connsiteY1" fmla="*/ 850064 h 2092973"/>
              <a:gd name="connsiteX2" fmla="*/ 90912 w 1472372"/>
              <a:gd name="connsiteY2" fmla="*/ 0 h 2092973"/>
              <a:gd name="connsiteX0" fmla="*/ 1455379 w 1455378"/>
              <a:gd name="connsiteY0" fmla="*/ 2092973 h 2092973"/>
              <a:gd name="connsiteX1" fmla="*/ 743250 w 1455378"/>
              <a:gd name="connsiteY1" fmla="*/ 1192163 h 2092973"/>
              <a:gd name="connsiteX2" fmla="*/ 73918 w 1455378"/>
              <a:gd name="connsiteY2" fmla="*/ 0 h 2092973"/>
              <a:gd name="connsiteX0" fmla="*/ 1461198 w 1461197"/>
              <a:gd name="connsiteY0" fmla="*/ 2092973 h 2092973"/>
              <a:gd name="connsiteX1" fmla="*/ 676407 w 1461197"/>
              <a:gd name="connsiteY1" fmla="*/ 1183759 h 2092973"/>
              <a:gd name="connsiteX2" fmla="*/ 79737 w 1461197"/>
              <a:gd name="connsiteY2" fmla="*/ 0 h 2092973"/>
              <a:gd name="connsiteX0" fmla="*/ 1451463 w 1451462"/>
              <a:gd name="connsiteY0" fmla="*/ 2092973 h 2092973"/>
              <a:gd name="connsiteX1" fmla="*/ 666672 w 1451462"/>
              <a:gd name="connsiteY1" fmla="*/ 1183759 h 2092973"/>
              <a:gd name="connsiteX2" fmla="*/ 70002 w 1451462"/>
              <a:gd name="connsiteY2" fmla="*/ 0 h 2092973"/>
              <a:gd name="connsiteX0" fmla="*/ 1836700 w 1836700"/>
              <a:gd name="connsiteY0" fmla="*/ 875597 h 1202388"/>
              <a:gd name="connsiteX1" fmla="*/ 681651 w 1836700"/>
              <a:gd name="connsiteY1" fmla="*/ 1183759 h 1202388"/>
              <a:gd name="connsiteX2" fmla="*/ 84981 w 1836700"/>
              <a:gd name="connsiteY2" fmla="*/ 0 h 1202388"/>
              <a:gd name="connsiteX0" fmla="*/ 1815824 w 1815824"/>
              <a:gd name="connsiteY0" fmla="*/ 860089 h 1201496"/>
              <a:gd name="connsiteX1" fmla="*/ 681346 w 1815824"/>
              <a:gd name="connsiteY1" fmla="*/ 1183759 h 1201496"/>
              <a:gd name="connsiteX2" fmla="*/ 84676 w 1815824"/>
              <a:gd name="connsiteY2" fmla="*/ 0 h 1201496"/>
              <a:gd name="connsiteX0" fmla="*/ 1804344 w 1804344"/>
              <a:gd name="connsiteY0" fmla="*/ 860089 h 860089"/>
              <a:gd name="connsiteX1" fmla="*/ 806999 w 1804344"/>
              <a:gd name="connsiteY1" fmla="*/ 571195 h 860089"/>
              <a:gd name="connsiteX2" fmla="*/ 73196 w 1804344"/>
              <a:gd name="connsiteY2" fmla="*/ 0 h 860089"/>
              <a:gd name="connsiteX0" fmla="*/ 1731149 w 1731149"/>
              <a:gd name="connsiteY0" fmla="*/ 860089 h 860089"/>
              <a:gd name="connsiteX1" fmla="*/ 733804 w 1731149"/>
              <a:gd name="connsiteY1" fmla="*/ 571195 h 860089"/>
              <a:gd name="connsiteX2" fmla="*/ 1 w 1731149"/>
              <a:gd name="connsiteY2" fmla="*/ 0 h 860089"/>
              <a:gd name="connsiteX0" fmla="*/ 1731149 w 1731149"/>
              <a:gd name="connsiteY0" fmla="*/ 860089 h 860089"/>
              <a:gd name="connsiteX1" fmla="*/ 672095 w 1731149"/>
              <a:gd name="connsiteY1" fmla="*/ 509163 h 860089"/>
              <a:gd name="connsiteX2" fmla="*/ 1 w 1731149"/>
              <a:gd name="connsiteY2" fmla="*/ 0 h 860089"/>
              <a:gd name="connsiteX0" fmla="*/ 1772287 w 1772287"/>
              <a:gd name="connsiteY0" fmla="*/ 860089 h 860089"/>
              <a:gd name="connsiteX1" fmla="*/ 672095 w 1772287"/>
              <a:gd name="connsiteY1" fmla="*/ 509163 h 860089"/>
              <a:gd name="connsiteX2" fmla="*/ 1 w 1772287"/>
              <a:gd name="connsiteY2" fmla="*/ 0 h 860089"/>
            </a:gdLst>
            <a:ahLst/>
            <a:cxnLst>
              <a:cxn ang="0">
                <a:pos x="connsiteX0" y="connsiteY0"/>
              </a:cxn>
              <a:cxn ang="0">
                <a:pos x="connsiteX1" y="connsiteY1"/>
              </a:cxn>
              <a:cxn ang="0">
                <a:pos x="connsiteX2" y="connsiteY2"/>
              </a:cxn>
            </a:cxnLst>
            <a:rect l="l" t="t" r="r" b="b"/>
            <a:pathLst>
              <a:path w="1772287" h="860089">
                <a:moveTo>
                  <a:pt x="1772287" y="860089"/>
                </a:moveTo>
                <a:cubicBezTo>
                  <a:pt x="1416647" y="544993"/>
                  <a:pt x="967476" y="652511"/>
                  <a:pt x="672095" y="509163"/>
                </a:cubicBezTo>
                <a:cubicBezTo>
                  <a:pt x="376714" y="365815"/>
                  <a:pt x="396614" y="333098"/>
                  <a:pt x="1" y="0"/>
                </a:cubicBezTo>
              </a:path>
            </a:pathLst>
          </a:custGeom>
          <a:noFill/>
          <a:ln w="28575" cap="rnd">
            <a:solidFill>
              <a:schemeClr val="accent2"/>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3" name="Group 152">
            <a:extLst>
              <a:ext uri="{FF2B5EF4-FFF2-40B4-BE49-F238E27FC236}">
                <a16:creationId xmlns:a16="http://schemas.microsoft.com/office/drawing/2014/main" id="{05B64134-DC39-4F83-B9A0-1F2C9AED427E}"/>
              </a:ext>
            </a:extLst>
          </p:cNvPr>
          <p:cNvGrpSpPr/>
          <p:nvPr/>
        </p:nvGrpSpPr>
        <p:grpSpPr>
          <a:xfrm>
            <a:off x="6702945" y="2245877"/>
            <a:ext cx="1389750" cy="825391"/>
            <a:chOff x="8431753" y="3526654"/>
            <a:chExt cx="1389750" cy="825391"/>
          </a:xfrm>
        </p:grpSpPr>
        <p:sp>
          <p:nvSpPr>
            <p:cNvPr id="154" name="Rectangle 153">
              <a:extLst>
                <a:ext uri="{FF2B5EF4-FFF2-40B4-BE49-F238E27FC236}">
                  <a16:creationId xmlns:a16="http://schemas.microsoft.com/office/drawing/2014/main" id="{35720130-3EB6-4DF5-A358-94B603D246E3}"/>
                </a:ext>
              </a:extLst>
            </p:cNvPr>
            <p:cNvSpPr/>
            <p:nvPr/>
          </p:nvSpPr>
          <p:spPr>
            <a:xfrm>
              <a:off x="8431753" y="3526654"/>
              <a:ext cx="1389750" cy="825391"/>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grpSp>
          <p:nvGrpSpPr>
            <p:cNvPr id="155" name="Group 154">
              <a:extLst>
                <a:ext uri="{FF2B5EF4-FFF2-40B4-BE49-F238E27FC236}">
                  <a16:creationId xmlns:a16="http://schemas.microsoft.com/office/drawing/2014/main" id="{CDA5DEB8-294F-41AF-BC6A-AE877E9BC84F}"/>
                </a:ext>
              </a:extLst>
            </p:cNvPr>
            <p:cNvGrpSpPr/>
            <p:nvPr/>
          </p:nvGrpSpPr>
          <p:grpSpPr>
            <a:xfrm>
              <a:off x="8431753" y="3569418"/>
              <a:ext cx="1371198" cy="739862"/>
              <a:chOff x="8431753" y="3557263"/>
              <a:chExt cx="1371198" cy="739862"/>
            </a:xfrm>
          </p:grpSpPr>
          <p:sp>
            <p:nvSpPr>
              <p:cNvPr id="156" name="TextBox 155">
                <a:extLst>
                  <a:ext uri="{FF2B5EF4-FFF2-40B4-BE49-F238E27FC236}">
                    <a16:creationId xmlns:a16="http://schemas.microsoft.com/office/drawing/2014/main" id="{043873CB-EAE6-43E1-BDCE-10761AE7A5A1}"/>
                  </a:ext>
                </a:extLst>
              </p:cNvPr>
              <p:cNvSpPr txBox="1"/>
              <p:nvPr/>
            </p:nvSpPr>
            <p:spPr>
              <a:xfrm>
                <a:off x="8431753" y="3804083"/>
                <a:ext cx="1371198" cy="246221"/>
              </a:xfrm>
              <a:prstGeom prst="rect">
                <a:avLst/>
              </a:prstGeom>
              <a:noFill/>
            </p:spPr>
            <p:txBody>
              <a:bodyPr wrap="square" rtlCol="0">
                <a:spAutoFit/>
              </a:bodyPr>
              <a:lstStyle/>
              <a:p>
                <a:pPr algn="r"/>
                <a:r>
                  <a:rPr lang="en-GB" sz="1000" b="1" dirty="0">
                    <a:solidFill>
                      <a:srgbClr val="336851"/>
                    </a:solidFill>
                    <a:latin typeface="Arial" panose="020B0604020202020204" pitchFamily="34" charset="0"/>
                    <a:cs typeface="Arial" panose="020B0604020202020204" pitchFamily="34" charset="0"/>
                  </a:rPr>
                  <a:t>2</a:t>
                </a:r>
                <a:r>
                  <a:rPr lang="en-GB" sz="1000" b="1" baseline="30000" dirty="0">
                    <a:solidFill>
                      <a:srgbClr val="336851"/>
                    </a:solidFill>
                    <a:latin typeface="Arial" panose="020B0604020202020204" pitchFamily="34" charset="0"/>
                    <a:cs typeface="Arial" panose="020B0604020202020204" pitchFamily="34" charset="0"/>
                  </a:rPr>
                  <a:t>nd</a:t>
                </a:r>
                <a:r>
                  <a:rPr lang="en-GB" sz="1000" b="1" dirty="0">
                    <a:solidFill>
                      <a:srgbClr val="336851"/>
                    </a:solidFill>
                    <a:latin typeface="Arial" panose="020B0604020202020204" pitchFamily="34" charset="0"/>
                    <a:cs typeface="Arial" panose="020B0604020202020204" pitchFamily="34" charset="0"/>
                  </a:rPr>
                  <a:t> order neurons</a:t>
                </a:r>
              </a:p>
            </p:txBody>
          </p:sp>
          <p:sp>
            <p:nvSpPr>
              <p:cNvPr id="162" name="TextBox 161">
                <a:extLst>
                  <a:ext uri="{FF2B5EF4-FFF2-40B4-BE49-F238E27FC236}">
                    <a16:creationId xmlns:a16="http://schemas.microsoft.com/office/drawing/2014/main" id="{724B874E-0DA2-408B-A11D-155E33FBCDFE}"/>
                  </a:ext>
                </a:extLst>
              </p:cNvPr>
              <p:cNvSpPr txBox="1"/>
              <p:nvPr/>
            </p:nvSpPr>
            <p:spPr>
              <a:xfrm>
                <a:off x="8431753" y="4050904"/>
                <a:ext cx="1371198" cy="246221"/>
              </a:xfrm>
              <a:prstGeom prst="rect">
                <a:avLst/>
              </a:prstGeom>
              <a:noFill/>
            </p:spPr>
            <p:txBody>
              <a:bodyPr wrap="square" rtlCol="0">
                <a:spAutoFit/>
              </a:bodyPr>
              <a:lstStyle/>
              <a:p>
                <a:pPr algn="r"/>
                <a:r>
                  <a:rPr lang="en-GB" sz="1000" b="1" dirty="0">
                    <a:latin typeface="Arial" panose="020B0604020202020204" pitchFamily="34" charset="0"/>
                    <a:cs typeface="Arial" panose="020B0604020202020204" pitchFamily="34" charset="0"/>
                  </a:rPr>
                  <a:t>1</a:t>
                </a:r>
                <a:r>
                  <a:rPr lang="en-GB" sz="1000" b="1" baseline="30000" dirty="0">
                    <a:latin typeface="Arial" panose="020B0604020202020204" pitchFamily="34" charset="0"/>
                    <a:cs typeface="Arial" panose="020B0604020202020204" pitchFamily="34" charset="0"/>
                  </a:rPr>
                  <a:t>st</a:t>
                </a:r>
                <a:r>
                  <a:rPr lang="en-GB" sz="1000" b="1" dirty="0">
                    <a:latin typeface="Arial" panose="020B0604020202020204" pitchFamily="34" charset="0"/>
                    <a:cs typeface="Arial" panose="020B0604020202020204" pitchFamily="34" charset="0"/>
                  </a:rPr>
                  <a:t> order neuron</a:t>
                </a:r>
              </a:p>
            </p:txBody>
          </p:sp>
          <p:sp>
            <p:nvSpPr>
              <p:cNvPr id="163" name="TextBox 162">
                <a:extLst>
                  <a:ext uri="{FF2B5EF4-FFF2-40B4-BE49-F238E27FC236}">
                    <a16:creationId xmlns:a16="http://schemas.microsoft.com/office/drawing/2014/main" id="{52E75F6B-C1F8-4FE2-BCC9-90C8A8FF64F9}"/>
                  </a:ext>
                </a:extLst>
              </p:cNvPr>
              <p:cNvSpPr txBox="1"/>
              <p:nvPr/>
            </p:nvSpPr>
            <p:spPr>
              <a:xfrm>
                <a:off x="8431753" y="3557263"/>
                <a:ext cx="1371198" cy="246221"/>
              </a:xfrm>
              <a:prstGeom prst="rect">
                <a:avLst/>
              </a:prstGeom>
              <a:noFill/>
            </p:spPr>
            <p:txBody>
              <a:bodyPr wrap="square" rtlCol="0">
                <a:spAutoFit/>
              </a:bodyPr>
              <a:lstStyle/>
              <a:p>
                <a:pPr algn="r"/>
                <a:r>
                  <a:rPr lang="en-GB" sz="1000" b="1" dirty="0">
                    <a:solidFill>
                      <a:schemeClr val="accent2"/>
                    </a:solidFill>
                    <a:latin typeface="Arial" panose="020B0604020202020204" pitchFamily="34" charset="0"/>
                    <a:cs typeface="Arial" panose="020B0604020202020204" pitchFamily="34" charset="0"/>
                  </a:rPr>
                  <a:t>3</a:t>
                </a:r>
                <a:r>
                  <a:rPr lang="en-GB" sz="1000" b="1" baseline="30000" dirty="0">
                    <a:solidFill>
                      <a:schemeClr val="accent2"/>
                    </a:solidFill>
                    <a:latin typeface="Arial" panose="020B0604020202020204" pitchFamily="34" charset="0"/>
                    <a:cs typeface="Arial" panose="020B0604020202020204" pitchFamily="34" charset="0"/>
                  </a:rPr>
                  <a:t>rd</a:t>
                </a:r>
                <a:r>
                  <a:rPr lang="en-GB" sz="1000" b="1" dirty="0">
                    <a:solidFill>
                      <a:schemeClr val="accent2"/>
                    </a:solidFill>
                    <a:latin typeface="Arial" panose="020B0604020202020204" pitchFamily="34" charset="0"/>
                    <a:cs typeface="Arial" panose="020B0604020202020204" pitchFamily="34" charset="0"/>
                  </a:rPr>
                  <a:t> order neuron</a:t>
                </a:r>
              </a:p>
            </p:txBody>
          </p:sp>
        </p:grpSp>
      </p:grpSp>
    </p:spTree>
    <p:custDataLst/>
    <p:extLst>
      <p:ext uri="{BB962C8B-B14F-4D97-AF65-F5344CB8AC3E}">
        <p14:creationId xmlns:p14="http://schemas.microsoft.com/office/powerpoint/2010/main" val="65987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500"/>
                                        <p:tgtEl>
                                          <p:spTgt spid="15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0"/>
                                        </p:tgtEl>
                                        <p:attrNameLst>
                                          <p:attrName>style.visibility</p:attrName>
                                        </p:attrNameLst>
                                      </p:cBhvr>
                                      <p:to>
                                        <p:strVal val="visible"/>
                                      </p:to>
                                    </p:set>
                                    <p:animEffect transition="in" filter="fade">
                                      <p:cBhvr>
                                        <p:cTn id="11" dur="500"/>
                                        <p:tgtEl>
                                          <p:spTgt spid="150"/>
                                        </p:tgtEl>
                                      </p:cBhvr>
                                    </p:animEffect>
                                  </p:childTnLst>
                                </p:cTn>
                              </p:par>
                            </p:childTnLst>
                          </p:cTn>
                        </p:par>
                        <p:par>
                          <p:cTn id="12" fill="hold">
                            <p:stCondLst>
                              <p:cond delay="1000"/>
                            </p:stCondLst>
                            <p:childTnLst>
                              <p:par>
                                <p:cTn id="13" presetID="22" presetClass="entr" presetSubtype="8" fill="hold" grpId="0" nodeType="afterEffect">
                                  <p:stCondLst>
                                    <p:cond delay="500"/>
                                  </p:stCondLst>
                                  <p:childTnLst>
                                    <p:set>
                                      <p:cBhvr>
                                        <p:cTn id="14" dur="1" fill="hold">
                                          <p:stCondLst>
                                            <p:cond delay="0"/>
                                          </p:stCondLst>
                                        </p:cTn>
                                        <p:tgtEl>
                                          <p:spTgt spid="138"/>
                                        </p:tgtEl>
                                        <p:attrNameLst>
                                          <p:attrName>style.visibility</p:attrName>
                                        </p:attrNameLst>
                                      </p:cBhvr>
                                      <p:to>
                                        <p:strVal val="visible"/>
                                      </p:to>
                                    </p:set>
                                    <p:animEffect transition="in" filter="wipe(left)">
                                      <p:cBhvr>
                                        <p:cTn id="15" dur="500"/>
                                        <p:tgtEl>
                                          <p:spTgt spid="138"/>
                                        </p:tgtEl>
                                      </p:cBhvr>
                                    </p:animEffect>
                                  </p:childTnLst>
                                </p:cTn>
                              </p:par>
                            </p:childTnLst>
                          </p:cTn>
                        </p:par>
                        <p:par>
                          <p:cTn id="16" fill="hold">
                            <p:stCondLst>
                              <p:cond delay="2000"/>
                            </p:stCondLst>
                            <p:childTnLst>
                              <p:par>
                                <p:cTn id="17" presetID="10" presetClass="entr" presetSubtype="0" fill="hold" nodeType="afterEffect">
                                  <p:stCondLst>
                                    <p:cond delay="1000"/>
                                  </p:stCondLst>
                                  <p:childTnLst>
                                    <p:set>
                                      <p:cBhvr>
                                        <p:cTn id="18" dur="1" fill="hold">
                                          <p:stCondLst>
                                            <p:cond delay="0"/>
                                          </p:stCondLst>
                                        </p:cTn>
                                        <p:tgtEl>
                                          <p:spTgt spid="180"/>
                                        </p:tgtEl>
                                        <p:attrNameLst>
                                          <p:attrName>style.visibility</p:attrName>
                                        </p:attrNameLst>
                                      </p:cBhvr>
                                      <p:to>
                                        <p:strVal val="visible"/>
                                      </p:to>
                                    </p:set>
                                    <p:animEffect transition="in" filter="fade">
                                      <p:cBhvr>
                                        <p:cTn id="19" dur="500"/>
                                        <p:tgtEl>
                                          <p:spTgt spid="180"/>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179"/>
                                        </p:tgtEl>
                                        <p:attrNameLst>
                                          <p:attrName>style.visibility</p:attrName>
                                        </p:attrNameLst>
                                      </p:cBhvr>
                                      <p:to>
                                        <p:strVal val="visible"/>
                                      </p:to>
                                    </p:set>
                                    <p:animEffect transition="in" filter="fade">
                                      <p:cBhvr>
                                        <p:cTn id="22" dur="500"/>
                                        <p:tgtEl>
                                          <p:spTgt spid="179"/>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178"/>
                                        </p:tgtEl>
                                        <p:attrNameLst>
                                          <p:attrName>style.visibility</p:attrName>
                                        </p:attrNameLst>
                                      </p:cBhvr>
                                      <p:to>
                                        <p:strVal val="visible"/>
                                      </p:to>
                                    </p:set>
                                    <p:animEffect transition="in" filter="fade">
                                      <p:cBhvr>
                                        <p:cTn id="25" dur="500"/>
                                        <p:tgtEl>
                                          <p:spTgt spid="178"/>
                                        </p:tgtEl>
                                      </p:cBhvr>
                                    </p:animEffect>
                                  </p:childTnLst>
                                </p:cTn>
                              </p:par>
                            </p:childTnLst>
                          </p:cTn>
                        </p:par>
                        <p:par>
                          <p:cTn id="26" fill="hold">
                            <p:stCondLst>
                              <p:cond delay="3500"/>
                            </p:stCondLst>
                            <p:childTnLst>
                              <p:par>
                                <p:cTn id="27" presetID="22" presetClass="entr" presetSubtype="8" fill="hold" grpId="0" nodeType="afterEffect">
                                  <p:stCondLst>
                                    <p:cond delay="250"/>
                                  </p:stCondLst>
                                  <p:childTnLst>
                                    <p:set>
                                      <p:cBhvr>
                                        <p:cTn id="28" dur="1" fill="hold">
                                          <p:stCondLst>
                                            <p:cond delay="0"/>
                                          </p:stCondLst>
                                        </p:cTn>
                                        <p:tgtEl>
                                          <p:spTgt spid="137"/>
                                        </p:tgtEl>
                                        <p:attrNameLst>
                                          <p:attrName>style.visibility</p:attrName>
                                        </p:attrNameLst>
                                      </p:cBhvr>
                                      <p:to>
                                        <p:strVal val="visible"/>
                                      </p:to>
                                    </p:set>
                                    <p:animEffect transition="in" filter="wipe(left)">
                                      <p:cBhvr>
                                        <p:cTn id="29" dur="500"/>
                                        <p:tgtEl>
                                          <p:spTgt spid="137"/>
                                        </p:tgtEl>
                                      </p:cBhvr>
                                    </p:animEffect>
                                  </p:childTnLst>
                                </p:cTn>
                              </p:par>
                            </p:childTnLst>
                          </p:cTn>
                        </p:par>
                        <p:par>
                          <p:cTn id="30" fill="hold">
                            <p:stCondLst>
                              <p:cond delay="4250"/>
                            </p:stCondLst>
                            <p:childTnLst>
                              <p:par>
                                <p:cTn id="31" presetID="10" presetClass="entr" presetSubtype="0" fill="hold" grpId="0" nodeType="afterEffect">
                                  <p:stCondLst>
                                    <p:cond delay="1000"/>
                                  </p:stCondLst>
                                  <p:childTnLst>
                                    <p:set>
                                      <p:cBhvr>
                                        <p:cTn id="32" dur="1" fill="hold">
                                          <p:stCondLst>
                                            <p:cond delay="0"/>
                                          </p:stCondLst>
                                        </p:cTn>
                                        <p:tgtEl>
                                          <p:spTgt spid="166"/>
                                        </p:tgtEl>
                                        <p:attrNameLst>
                                          <p:attrName>style.visibility</p:attrName>
                                        </p:attrNameLst>
                                      </p:cBhvr>
                                      <p:to>
                                        <p:strVal val="visible"/>
                                      </p:to>
                                    </p:set>
                                    <p:animEffect transition="in" filter="fade">
                                      <p:cBhvr>
                                        <p:cTn id="33" dur="500"/>
                                        <p:tgtEl>
                                          <p:spTgt spid="166"/>
                                        </p:tgtEl>
                                      </p:cBhvr>
                                    </p:animEffect>
                                  </p:childTnLst>
                                </p:cTn>
                              </p:par>
                              <p:par>
                                <p:cTn id="34" presetID="10" presetClass="entr" presetSubtype="0" fill="hold" nodeType="withEffect">
                                  <p:stCondLst>
                                    <p:cond delay="1000"/>
                                  </p:stCondLst>
                                  <p:childTnLst>
                                    <p:set>
                                      <p:cBhvr>
                                        <p:cTn id="35" dur="1" fill="hold">
                                          <p:stCondLst>
                                            <p:cond delay="0"/>
                                          </p:stCondLst>
                                        </p:cTn>
                                        <p:tgtEl>
                                          <p:spTgt spid="168"/>
                                        </p:tgtEl>
                                        <p:attrNameLst>
                                          <p:attrName>style.visibility</p:attrName>
                                        </p:attrNameLst>
                                      </p:cBhvr>
                                      <p:to>
                                        <p:strVal val="visible"/>
                                      </p:to>
                                    </p:set>
                                    <p:animEffect transition="in" filter="fade">
                                      <p:cBhvr>
                                        <p:cTn id="36" dur="500"/>
                                        <p:tgtEl>
                                          <p:spTgt spid="168"/>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159"/>
                                        </p:tgtEl>
                                        <p:attrNameLst>
                                          <p:attrName>style.visibility</p:attrName>
                                        </p:attrNameLst>
                                      </p:cBhvr>
                                      <p:to>
                                        <p:strVal val="visible"/>
                                      </p:to>
                                    </p:set>
                                    <p:animEffect transition="in" filter="fade">
                                      <p:cBhvr>
                                        <p:cTn id="39" dur="500"/>
                                        <p:tgtEl>
                                          <p:spTgt spid="159"/>
                                        </p:tgtEl>
                                      </p:cBhvr>
                                    </p:animEffect>
                                  </p:childTnLst>
                                </p:cTn>
                              </p:par>
                            </p:childTnLst>
                          </p:cTn>
                        </p:par>
                        <p:par>
                          <p:cTn id="40" fill="hold">
                            <p:stCondLst>
                              <p:cond delay="5750"/>
                            </p:stCondLst>
                            <p:childTnLst>
                              <p:par>
                                <p:cTn id="41" presetID="22" presetClass="entr" presetSubtype="4" fill="hold" grpId="0" nodeType="afterEffect">
                                  <p:stCondLst>
                                    <p:cond delay="500"/>
                                  </p:stCondLst>
                                  <p:childTnLst>
                                    <p:set>
                                      <p:cBhvr>
                                        <p:cTn id="42" dur="1" fill="hold">
                                          <p:stCondLst>
                                            <p:cond delay="0"/>
                                          </p:stCondLst>
                                        </p:cTn>
                                        <p:tgtEl>
                                          <p:spTgt spid="194"/>
                                        </p:tgtEl>
                                        <p:attrNameLst>
                                          <p:attrName>style.visibility</p:attrName>
                                        </p:attrNameLst>
                                      </p:cBhvr>
                                      <p:to>
                                        <p:strVal val="visible"/>
                                      </p:to>
                                    </p:set>
                                    <p:animEffect transition="in" filter="wipe(down)">
                                      <p:cBhvr>
                                        <p:cTn id="43" dur="1500"/>
                                        <p:tgtEl>
                                          <p:spTgt spid="194"/>
                                        </p:tgtEl>
                                      </p:cBhvr>
                                    </p:animEffect>
                                  </p:childTnLst>
                                </p:cTn>
                              </p:par>
                            </p:childTnLst>
                          </p:cTn>
                        </p:par>
                        <p:par>
                          <p:cTn id="44" fill="hold">
                            <p:stCondLst>
                              <p:cond delay="7750"/>
                            </p:stCondLst>
                            <p:childTnLst>
                              <p:par>
                                <p:cTn id="45" presetID="22" presetClass="entr" presetSubtype="4" fill="hold" grpId="0" nodeType="afterEffect">
                                  <p:stCondLst>
                                    <p:cond delay="500"/>
                                  </p:stCondLst>
                                  <p:childTnLst>
                                    <p:set>
                                      <p:cBhvr>
                                        <p:cTn id="46" dur="1" fill="hold">
                                          <p:stCondLst>
                                            <p:cond delay="0"/>
                                          </p:stCondLst>
                                        </p:cTn>
                                        <p:tgtEl>
                                          <p:spTgt spid="139"/>
                                        </p:tgtEl>
                                        <p:attrNameLst>
                                          <p:attrName>style.visibility</p:attrName>
                                        </p:attrNameLst>
                                      </p:cBhvr>
                                      <p:to>
                                        <p:strVal val="visible"/>
                                      </p:to>
                                    </p:set>
                                    <p:animEffect transition="in" filter="wipe(down)">
                                      <p:cBhvr>
                                        <p:cTn id="47" dur="1000"/>
                                        <p:tgtEl>
                                          <p:spTgt spid="139"/>
                                        </p:tgtEl>
                                      </p:cBhvr>
                                    </p:animEffect>
                                  </p:childTnLst>
                                </p:cTn>
                              </p:par>
                            </p:childTnLst>
                          </p:cTn>
                        </p:par>
                        <p:par>
                          <p:cTn id="48" fill="hold">
                            <p:stCondLst>
                              <p:cond delay="9250"/>
                            </p:stCondLst>
                            <p:childTnLst>
                              <p:par>
                                <p:cTn id="49" presetID="10" presetClass="entr" presetSubtype="0" fill="hold" grpId="0" nodeType="afterEffect">
                                  <p:stCondLst>
                                    <p:cond delay="50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nodeType="withEffect">
                                  <p:stCondLst>
                                    <p:cond delay="500"/>
                                  </p:stCondLst>
                                  <p:childTnLst>
                                    <p:set>
                                      <p:cBhvr>
                                        <p:cTn id="53" dur="1" fill="hold">
                                          <p:stCondLst>
                                            <p:cond delay="0"/>
                                          </p:stCondLst>
                                        </p:cTn>
                                        <p:tgtEl>
                                          <p:spTgt spid="144"/>
                                        </p:tgtEl>
                                        <p:attrNameLst>
                                          <p:attrName>style.visibility</p:attrName>
                                        </p:attrNameLst>
                                      </p:cBhvr>
                                      <p:to>
                                        <p:strVal val="visible"/>
                                      </p:to>
                                    </p:set>
                                    <p:animEffect transition="in" filter="fade">
                                      <p:cBhvr>
                                        <p:cTn id="54" dur="500"/>
                                        <p:tgtEl>
                                          <p:spTgt spid="144"/>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142"/>
                                        </p:tgtEl>
                                        <p:attrNameLst>
                                          <p:attrName>style.visibility</p:attrName>
                                        </p:attrNameLst>
                                      </p:cBhvr>
                                      <p:to>
                                        <p:strVal val="visible"/>
                                      </p:to>
                                    </p:set>
                                    <p:animEffect transition="in" filter="fade">
                                      <p:cBhvr>
                                        <p:cTn id="57"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animBg="1"/>
      <p:bldP spid="20" grpId="0" animBg="1"/>
      <p:bldP spid="142" grpId="0"/>
      <p:bldP spid="138" grpId="0" animBg="1"/>
      <p:bldP spid="159" grpId="0"/>
      <p:bldP spid="166" grpId="0" animBg="1"/>
      <p:bldP spid="178" grpId="0"/>
      <p:bldP spid="179" grpId="0" animBg="1"/>
      <p:bldP spid="194" grpId="0" animBg="1"/>
      <p:bldP spid="137" grpId="0" animBg="1"/>
      <p:bldP spid="1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2A9A1BE-4E78-42AB-BBAF-A3EB24146D25}"/>
              </a:ext>
            </a:extLst>
          </p:cNvPr>
          <p:cNvSpPr/>
          <p:nvPr/>
        </p:nvSpPr>
        <p:spPr>
          <a:xfrm>
            <a:off x="8876280" y="3237172"/>
            <a:ext cx="1285597" cy="192408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77" name="Rectangle 176">
            <a:extLst>
              <a:ext uri="{FF2B5EF4-FFF2-40B4-BE49-F238E27FC236}">
                <a16:creationId xmlns:a16="http://schemas.microsoft.com/office/drawing/2014/main" id="{C8B98D25-537B-4064-881F-BACC54F957B8}"/>
              </a:ext>
            </a:extLst>
          </p:cNvPr>
          <p:cNvSpPr/>
          <p:nvPr/>
        </p:nvSpPr>
        <p:spPr>
          <a:xfrm>
            <a:off x="8186209" y="3620652"/>
            <a:ext cx="1389750" cy="825391"/>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9" name="Text Placeholder 8">
            <a:extLst>
              <a:ext uri="{FF2B5EF4-FFF2-40B4-BE49-F238E27FC236}">
                <a16:creationId xmlns:a16="http://schemas.microsoft.com/office/drawing/2014/main" id="{E4B38137-A627-4FAB-9967-C48252A3F4E4}"/>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AD6CF7C3-094B-49FC-AD3F-108E6E21748A}"/>
              </a:ext>
            </a:extLst>
          </p:cNvPr>
          <p:cNvSpPr>
            <a:spLocks noGrp="1"/>
          </p:cNvSpPr>
          <p:nvPr>
            <p:ph type="title"/>
          </p:nvPr>
        </p:nvSpPr>
        <p:spPr/>
        <p:txBody>
          <a:bodyPr/>
          <a:lstStyle/>
          <a:p>
            <a:r>
              <a:rPr lang="en-GB" dirty="0"/>
              <a:t>Regulation of pain – the descending pathway</a:t>
            </a:r>
          </a:p>
        </p:txBody>
      </p:sp>
      <p:sp>
        <p:nvSpPr>
          <p:cNvPr id="7" name="Content Placeholder 6">
            <a:extLst>
              <a:ext uri="{FF2B5EF4-FFF2-40B4-BE49-F238E27FC236}">
                <a16:creationId xmlns:a16="http://schemas.microsoft.com/office/drawing/2014/main" id="{FDC9352A-B478-4C1D-8050-699D137FB8D3}"/>
              </a:ext>
            </a:extLst>
          </p:cNvPr>
          <p:cNvSpPr>
            <a:spLocks noGrp="1"/>
          </p:cNvSpPr>
          <p:nvPr>
            <p:ph idx="20"/>
          </p:nvPr>
        </p:nvSpPr>
        <p:spPr>
          <a:ln>
            <a:solidFill>
              <a:srgbClr val="8E7941"/>
            </a:solidFill>
          </a:ln>
        </p:spPr>
        <p:txBody>
          <a:bodyPr>
            <a:normAutofit/>
          </a:bodyPr>
          <a:lstStyle/>
          <a:p>
            <a:r>
              <a:rPr lang="en-GB" sz="1800" dirty="0"/>
              <a:t>Pathways descending from the brainstem are important in regulating and modulating pain</a:t>
            </a:r>
            <a:r>
              <a:rPr lang="en-GB" sz="1800" baseline="30000" dirty="0"/>
              <a:t>1,2</a:t>
            </a:r>
            <a:endParaRPr lang="en-GB" sz="1800" dirty="0"/>
          </a:p>
          <a:p>
            <a:r>
              <a:rPr lang="en-GB" sz="1800" dirty="0"/>
              <a:t>Descending pathway neurons use </a:t>
            </a:r>
            <a:r>
              <a:rPr lang="en-GB" sz="1800" b="1" dirty="0">
                <a:solidFill>
                  <a:schemeClr val="accent5"/>
                </a:solidFill>
              </a:rPr>
              <a:t>noradrenaline and serotonin</a:t>
            </a:r>
            <a:r>
              <a:rPr lang="en-GB" sz="1800" baseline="30000" dirty="0"/>
              <a:t>2,3</a:t>
            </a:r>
            <a:endParaRPr lang="en-GB" sz="1800" dirty="0"/>
          </a:p>
          <a:p>
            <a:r>
              <a:rPr lang="en-GB" sz="1800" dirty="0"/>
              <a:t>Neurons in the descending pathway may control pain via:</a:t>
            </a:r>
            <a:r>
              <a:rPr lang="en-GB" sz="1800" baseline="30000" dirty="0"/>
              <a:t>3</a:t>
            </a:r>
            <a:endParaRPr lang="en-GB" sz="1800" dirty="0"/>
          </a:p>
          <a:p>
            <a:pPr lvl="1"/>
            <a:r>
              <a:rPr lang="en-GB" dirty="0"/>
              <a:t>Direct actions on dorsal horn cells</a:t>
            </a:r>
          </a:p>
          <a:p>
            <a:pPr lvl="1"/>
            <a:r>
              <a:rPr lang="en-GB" dirty="0"/>
              <a:t>Inhibition of excitatory dorsal horn neurons</a:t>
            </a:r>
          </a:p>
          <a:p>
            <a:pPr lvl="1"/>
            <a:r>
              <a:rPr lang="en-GB" dirty="0"/>
              <a:t>Excitation of inhibitory dorsal horn neurons</a:t>
            </a:r>
          </a:p>
          <a:p>
            <a:r>
              <a:rPr lang="en-GB" sz="1800" dirty="0"/>
              <a:t>Additionally, interneurons in the spinal cord provide tonic inhibition by the release of endogenous opioids, </a:t>
            </a:r>
            <a:r>
              <a:rPr lang="en-GB" sz="1800" b="1" dirty="0">
                <a:solidFill>
                  <a:schemeClr val="accent2">
                    <a:lumMod val="75000"/>
                  </a:schemeClr>
                </a:solidFill>
              </a:rPr>
              <a:t>enkephalins</a:t>
            </a:r>
            <a:r>
              <a:rPr lang="en-GB" sz="1800" baseline="30000" dirty="0"/>
              <a:t>2</a:t>
            </a:r>
            <a:endParaRPr lang="en-GB" sz="1800" dirty="0"/>
          </a:p>
        </p:txBody>
      </p:sp>
      <p:sp>
        <p:nvSpPr>
          <p:cNvPr id="15" name="Content Placeholder 14">
            <a:extLst>
              <a:ext uri="{FF2B5EF4-FFF2-40B4-BE49-F238E27FC236}">
                <a16:creationId xmlns:a16="http://schemas.microsoft.com/office/drawing/2014/main" id="{8D2F7819-BD52-4912-AD97-E454B83D7E19}"/>
              </a:ext>
            </a:extLst>
          </p:cNvPr>
          <p:cNvSpPr>
            <a:spLocks noGrp="1"/>
          </p:cNvSpPr>
          <p:nvPr>
            <p:ph idx="21"/>
          </p:nvPr>
        </p:nvSpPr>
        <p:spPr>
          <a:ln w="19050">
            <a:noFill/>
          </a:ln>
        </p:spPr>
        <p:txBody>
          <a:bodyPr>
            <a:normAutofit/>
          </a:bodyPr>
          <a:lstStyle/>
          <a:p>
            <a:pPr marL="0" indent="0" algn="ctr">
              <a:buNone/>
            </a:pPr>
            <a:r>
              <a:rPr lang="en-GB" sz="1600" b="1" dirty="0">
                <a:solidFill>
                  <a:schemeClr val="accent1"/>
                </a:solidFill>
              </a:rPr>
              <a:t>The ascending and descending pathways</a:t>
            </a:r>
            <a:r>
              <a:rPr lang="en-GB" sz="1600" b="1" baseline="30000" dirty="0">
                <a:solidFill>
                  <a:schemeClr val="accent1"/>
                </a:solidFill>
              </a:rPr>
              <a:t>1-3</a:t>
            </a:r>
            <a:endParaRPr lang="en-GB" sz="1600" b="1" dirty="0">
              <a:solidFill>
                <a:schemeClr val="accent1"/>
              </a:solidFill>
            </a:endParaRPr>
          </a:p>
        </p:txBody>
      </p:sp>
      <p:sp>
        <p:nvSpPr>
          <p:cNvPr id="3" name="Text Placeholder 2">
            <a:extLst>
              <a:ext uri="{FF2B5EF4-FFF2-40B4-BE49-F238E27FC236}">
                <a16:creationId xmlns:a16="http://schemas.microsoft.com/office/drawing/2014/main" id="{D6F7EB29-9FE9-4815-8B84-3B760B3565AB}"/>
              </a:ext>
            </a:extLst>
          </p:cNvPr>
          <p:cNvSpPr>
            <a:spLocks noGrp="1"/>
          </p:cNvSpPr>
          <p:nvPr>
            <p:ph type="body" sz="quarter" idx="18"/>
          </p:nvPr>
        </p:nvSpPr>
        <p:spPr/>
        <p:txBody>
          <a:bodyPr/>
          <a:lstStyle/>
          <a:p>
            <a:pPr marL="0" indent="0">
              <a:buNone/>
            </a:pPr>
            <a:r>
              <a:rPr lang="en-GB" dirty="0"/>
              <a:t>1. Purves et al. Neuroscience. 6</a:t>
            </a:r>
            <a:r>
              <a:rPr lang="en-GB" baseline="30000" dirty="0"/>
              <a:t>th</a:t>
            </a:r>
            <a:r>
              <a:rPr lang="en-GB" dirty="0"/>
              <a:t> edition. 2018; </a:t>
            </a:r>
            <a:br>
              <a:rPr lang="en-GB" dirty="0"/>
            </a:br>
            <a:r>
              <a:rPr lang="en-GB" dirty="0"/>
              <a:t>2. </a:t>
            </a:r>
            <a:r>
              <a:rPr lang="en-GB" dirty="0" err="1"/>
              <a:t>Urch</a:t>
            </a:r>
            <a:r>
              <a:rPr lang="en-GB" dirty="0"/>
              <a:t>. Rev Pain 2007;1(1):2–6; </a:t>
            </a:r>
            <a:br>
              <a:rPr lang="en-GB" dirty="0"/>
            </a:br>
            <a:r>
              <a:rPr lang="en-GB" dirty="0"/>
              <a:t>3. Steeds. Surgery 2016;34(2):55–59</a:t>
            </a:r>
          </a:p>
        </p:txBody>
      </p:sp>
      <p:sp>
        <p:nvSpPr>
          <p:cNvPr id="12" name="Explosion: 8 Points 11">
            <a:extLst>
              <a:ext uri="{FF2B5EF4-FFF2-40B4-BE49-F238E27FC236}">
                <a16:creationId xmlns:a16="http://schemas.microsoft.com/office/drawing/2014/main" id="{4A244B1A-FF74-4E8B-9FE9-4436FB83B945}"/>
              </a:ext>
            </a:extLst>
          </p:cNvPr>
          <p:cNvSpPr/>
          <p:nvPr/>
        </p:nvSpPr>
        <p:spPr>
          <a:xfrm rot="19857640">
            <a:off x="6896173" y="3479694"/>
            <a:ext cx="990283" cy="927282"/>
          </a:xfrm>
          <a:prstGeom prst="irregularSeal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16401F3-BCE2-4B4A-8932-5B9B52634534}"/>
              </a:ext>
            </a:extLst>
          </p:cNvPr>
          <p:cNvSpPr/>
          <p:nvPr/>
        </p:nvSpPr>
        <p:spPr>
          <a:xfrm>
            <a:off x="8232697" y="2137446"/>
            <a:ext cx="2331204" cy="109972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670B43DC-E1B0-43EC-9070-526A489069E7}"/>
              </a:ext>
            </a:extLst>
          </p:cNvPr>
          <p:cNvGrpSpPr/>
          <p:nvPr/>
        </p:nvGrpSpPr>
        <p:grpSpPr>
          <a:xfrm>
            <a:off x="9007351" y="4639259"/>
            <a:ext cx="1069606" cy="750183"/>
            <a:chOff x="6811213" y="3314964"/>
            <a:chExt cx="1500490" cy="1052389"/>
          </a:xfrm>
        </p:grpSpPr>
        <p:sp>
          <p:nvSpPr>
            <p:cNvPr id="17" name="Oval 2">
              <a:extLst>
                <a:ext uri="{FF2B5EF4-FFF2-40B4-BE49-F238E27FC236}">
                  <a16:creationId xmlns:a16="http://schemas.microsoft.com/office/drawing/2014/main" id="{C94A3758-EBCA-4DE0-8373-D8972932C070}"/>
                </a:ext>
              </a:extLst>
            </p:cNvPr>
            <p:cNvSpPr/>
            <p:nvPr/>
          </p:nvSpPr>
          <p:spPr>
            <a:xfrm>
              <a:off x="6811213" y="3314964"/>
              <a:ext cx="1500490" cy="1052389"/>
            </a:xfrm>
            <a:custGeom>
              <a:avLst/>
              <a:gdLst>
                <a:gd name="connsiteX0" fmla="*/ 0 w 1498386"/>
                <a:gd name="connsiteY0" fmla="*/ 537883 h 1075765"/>
                <a:gd name="connsiteX1" fmla="*/ 749193 w 1498386"/>
                <a:gd name="connsiteY1" fmla="*/ 0 h 1075765"/>
                <a:gd name="connsiteX2" fmla="*/ 1498386 w 1498386"/>
                <a:gd name="connsiteY2" fmla="*/ 537883 h 1075765"/>
                <a:gd name="connsiteX3" fmla="*/ 749193 w 1498386"/>
                <a:gd name="connsiteY3" fmla="*/ 1075766 h 1075765"/>
                <a:gd name="connsiteX4" fmla="*/ 0 w 1498386"/>
                <a:gd name="connsiteY4" fmla="*/ 537883 h 1075765"/>
                <a:gd name="connsiteX0" fmla="*/ 1 w 1498387"/>
                <a:gd name="connsiteY0" fmla="*/ 537883 h 980516"/>
                <a:gd name="connsiteX1" fmla="*/ 749194 w 1498387"/>
                <a:gd name="connsiteY1" fmla="*/ 0 h 980516"/>
                <a:gd name="connsiteX2" fmla="*/ 1498387 w 1498387"/>
                <a:gd name="connsiteY2" fmla="*/ 537883 h 980516"/>
                <a:gd name="connsiteX3" fmla="*/ 744431 w 1498387"/>
                <a:gd name="connsiteY3" fmla="*/ 980516 h 980516"/>
                <a:gd name="connsiteX4" fmla="*/ 1 w 1498387"/>
                <a:gd name="connsiteY4" fmla="*/ 537883 h 980516"/>
                <a:gd name="connsiteX0" fmla="*/ 1281 w 1499667"/>
                <a:gd name="connsiteY0" fmla="*/ 537883 h 1078081"/>
                <a:gd name="connsiteX1" fmla="*/ 750474 w 1499667"/>
                <a:gd name="connsiteY1" fmla="*/ 0 h 1078081"/>
                <a:gd name="connsiteX2" fmla="*/ 1499667 w 1499667"/>
                <a:gd name="connsiteY2" fmla="*/ 537883 h 1078081"/>
                <a:gd name="connsiteX3" fmla="*/ 745711 w 1499667"/>
                <a:gd name="connsiteY3" fmla="*/ 980516 h 1078081"/>
                <a:gd name="connsiteX4" fmla="*/ 575132 w 1499667"/>
                <a:gd name="connsiteY4" fmla="*/ 1042723 h 1078081"/>
                <a:gd name="connsiteX5" fmla="*/ 1281 w 1499667"/>
                <a:gd name="connsiteY5" fmla="*/ 537883 h 1078081"/>
                <a:gd name="connsiteX0" fmla="*/ 1281 w 1500175"/>
                <a:gd name="connsiteY0" fmla="*/ 537883 h 1064698"/>
                <a:gd name="connsiteX1" fmla="*/ 750474 w 1500175"/>
                <a:gd name="connsiteY1" fmla="*/ 0 h 1064698"/>
                <a:gd name="connsiteX2" fmla="*/ 1499667 w 1500175"/>
                <a:gd name="connsiteY2" fmla="*/ 537883 h 1064698"/>
                <a:gd name="connsiteX3" fmla="*/ 884694 w 1500175"/>
                <a:gd name="connsiteY3" fmla="*/ 1040341 h 1064698"/>
                <a:gd name="connsiteX4" fmla="*/ 745711 w 1500175"/>
                <a:gd name="connsiteY4" fmla="*/ 980516 h 1064698"/>
                <a:gd name="connsiteX5" fmla="*/ 575132 w 1500175"/>
                <a:gd name="connsiteY5" fmla="*/ 1042723 h 1064698"/>
                <a:gd name="connsiteX6" fmla="*/ 1281 w 1500175"/>
                <a:gd name="connsiteY6" fmla="*/ 537883 h 1064698"/>
                <a:gd name="connsiteX0" fmla="*/ 1281 w 1500175"/>
                <a:gd name="connsiteY0" fmla="*/ 537883 h 1052366"/>
                <a:gd name="connsiteX1" fmla="*/ 750474 w 1500175"/>
                <a:gd name="connsiteY1" fmla="*/ 0 h 1052366"/>
                <a:gd name="connsiteX2" fmla="*/ 1499667 w 1500175"/>
                <a:gd name="connsiteY2" fmla="*/ 537883 h 1052366"/>
                <a:gd name="connsiteX3" fmla="*/ 884694 w 1500175"/>
                <a:gd name="connsiteY3" fmla="*/ 1040341 h 1052366"/>
                <a:gd name="connsiteX4" fmla="*/ 757617 w 1500175"/>
                <a:gd name="connsiteY4" fmla="*/ 742391 h 1052366"/>
                <a:gd name="connsiteX5" fmla="*/ 575132 w 1500175"/>
                <a:gd name="connsiteY5" fmla="*/ 1042723 h 1052366"/>
                <a:gd name="connsiteX6" fmla="*/ 1281 w 1500175"/>
                <a:gd name="connsiteY6" fmla="*/ 537883 h 1052366"/>
                <a:gd name="connsiteX0" fmla="*/ 1281 w 1500175"/>
                <a:gd name="connsiteY0" fmla="*/ 537883 h 1053656"/>
                <a:gd name="connsiteX1" fmla="*/ 750474 w 1500175"/>
                <a:gd name="connsiteY1" fmla="*/ 0 h 1053656"/>
                <a:gd name="connsiteX2" fmla="*/ 1499667 w 1500175"/>
                <a:gd name="connsiteY2" fmla="*/ 537883 h 1053656"/>
                <a:gd name="connsiteX3" fmla="*/ 884694 w 1500175"/>
                <a:gd name="connsiteY3" fmla="*/ 1040341 h 1053656"/>
                <a:gd name="connsiteX4" fmla="*/ 745710 w 1500175"/>
                <a:gd name="connsiteY4" fmla="*/ 792397 h 1053656"/>
                <a:gd name="connsiteX5" fmla="*/ 575132 w 1500175"/>
                <a:gd name="connsiteY5" fmla="*/ 1042723 h 1053656"/>
                <a:gd name="connsiteX6" fmla="*/ 1281 w 1500175"/>
                <a:gd name="connsiteY6" fmla="*/ 537883 h 1053656"/>
                <a:gd name="connsiteX0" fmla="*/ 1281 w 1500175"/>
                <a:gd name="connsiteY0" fmla="*/ 537883 h 1053797"/>
                <a:gd name="connsiteX1" fmla="*/ 750474 w 1500175"/>
                <a:gd name="connsiteY1" fmla="*/ 0 h 1053797"/>
                <a:gd name="connsiteX2" fmla="*/ 1499667 w 1500175"/>
                <a:gd name="connsiteY2" fmla="*/ 537883 h 1053797"/>
                <a:gd name="connsiteX3" fmla="*/ 884694 w 1500175"/>
                <a:gd name="connsiteY3" fmla="*/ 1040341 h 1053797"/>
                <a:gd name="connsiteX4" fmla="*/ 740948 w 1500175"/>
                <a:gd name="connsiteY4" fmla="*/ 797159 h 1053797"/>
                <a:gd name="connsiteX5" fmla="*/ 575132 w 1500175"/>
                <a:gd name="connsiteY5" fmla="*/ 1042723 h 1053797"/>
                <a:gd name="connsiteX6" fmla="*/ 1281 w 1500175"/>
                <a:gd name="connsiteY6" fmla="*/ 537883 h 1053797"/>
                <a:gd name="connsiteX0" fmla="*/ 1574 w 1500468"/>
                <a:gd name="connsiteY0" fmla="*/ 537883 h 1063087"/>
                <a:gd name="connsiteX1" fmla="*/ 750767 w 1500468"/>
                <a:gd name="connsiteY1" fmla="*/ 0 h 1063087"/>
                <a:gd name="connsiteX2" fmla="*/ 1499960 w 1500468"/>
                <a:gd name="connsiteY2" fmla="*/ 537883 h 1063087"/>
                <a:gd name="connsiteX3" fmla="*/ 884987 w 1500468"/>
                <a:gd name="connsiteY3" fmla="*/ 1040341 h 1063087"/>
                <a:gd name="connsiteX4" fmla="*/ 741241 w 1500468"/>
                <a:gd name="connsiteY4" fmla="*/ 797159 h 1063087"/>
                <a:gd name="connsiteX5" fmla="*/ 558756 w 1500468"/>
                <a:gd name="connsiteY5" fmla="*/ 1052248 h 1063087"/>
                <a:gd name="connsiteX6" fmla="*/ 1574 w 1500468"/>
                <a:gd name="connsiteY6" fmla="*/ 537883 h 1063087"/>
                <a:gd name="connsiteX0" fmla="*/ 1574 w 1500468"/>
                <a:gd name="connsiteY0" fmla="*/ 537883 h 1052390"/>
                <a:gd name="connsiteX1" fmla="*/ 750767 w 1500468"/>
                <a:gd name="connsiteY1" fmla="*/ 0 h 1052390"/>
                <a:gd name="connsiteX2" fmla="*/ 1499960 w 1500468"/>
                <a:gd name="connsiteY2" fmla="*/ 537883 h 1052390"/>
                <a:gd name="connsiteX3" fmla="*/ 884987 w 1500468"/>
                <a:gd name="connsiteY3" fmla="*/ 1040341 h 1052390"/>
                <a:gd name="connsiteX4" fmla="*/ 741241 w 1500468"/>
                <a:gd name="connsiteY4" fmla="*/ 797159 h 1052390"/>
                <a:gd name="connsiteX5" fmla="*/ 558756 w 1500468"/>
                <a:gd name="connsiteY5" fmla="*/ 1052248 h 1052390"/>
                <a:gd name="connsiteX6" fmla="*/ 1574 w 1500468"/>
                <a:gd name="connsiteY6" fmla="*/ 537883 h 1052390"/>
                <a:gd name="connsiteX0" fmla="*/ 1574 w 1500490"/>
                <a:gd name="connsiteY0" fmla="*/ 537883 h 1060708"/>
                <a:gd name="connsiteX1" fmla="*/ 750767 w 1500490"/>
                <a:gd name="connsiteY1" fmla="*/ 0 h 1060708"/>
                <a:gd name="connsiteX2" fmla="*/ 1499960 w 1500490"/>
                <a:gd name="connsiteY2" fmla="*/ 537883 h 1060708"/>
                <a:gd name="connsiteX3" fmla="*/ 906418 w 1500490"/>
                <a:gd name="connsiteY3" fmla="*/ 1049866 h 1060708"/>
                <a:gd name="connsiteX4" fmla="*/ 741241 w 1500490"/>
                <a:gd name="connsiteY4" fmla="*/ 797159 h 1060708"/>
                <a:gd name="connsiteX5" fmla="*/ 558756 w 1500490"/>
                <a:gd name="connsiteY5" fmla="*/ 1052248 h 1060708"/>
                <a:gd name="connsiteX6" fmla="*/ 1574 w 1500490"/>
                <a:gd name="connsiteY6" fmla="*/ 537883 h 1060708"/>
                <a:gd name="connsiteX0" fmla="*/ 1574 w 1500490"/>
                <a:gd name="connsiteY0" fmla="*/ 537883 h 1052389"/>
                <a:gd name="connsiteX1" fmla="*/ 750767 w 1500490"/>
                <a:gd name="connsiteY1" fmla="*/ 0 h 1052389"/>
                <a:gd name="connsiteX2" fmla="*/ 1499960 w 1500490"/>
                <a:gd name="connsiteY2" fmla="*/ 537883 h 1052389"/>
                <a:gd name="connsiteX3" fmla="*/ 906418 w 1500490"/>
                <a:gd name="connsiteY3" fmla="*/ 1049866 h 1052389"/>
                <a:gd name="connsiteX4" fmla="*/ 741241 w 1500490"/>
                <a:gd name="connsiteY4" fmla="*/ 797159 h 1052389"/>
                <a:gd name="connsiteX5" fmla="*/ 558756 w 1500490"/>
                <a:gd name="connsiteY5" fmla="*/ 1052248 h 1052389"/>
                <a:gd name="connsiteX6" fmla="*/ 1574 w 1500490"/>
                <a:gd name="connsiteY6" fmla="*/ 537883 h 10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0490" h="1052389">
                  <a:moveTo>
                    <a:pt x="1574" y="537883"/>
                  </a:moveTo>
                  <a:cubicBezTo>
                    <a:pt x="33576" y="362508"/>
                    <a:pt x="336999" y="0"/>
                    <a:pt x="750767" y="0"/>
                  </a:cubicBezTo>
                  <a:cubicBezTo>
                    <a:pt x="1164535" y="0"/>
                    <a:pt x="1481162" y="382352"/>
                    <a:pt x="1499960" y="537883"/>
                  </a:cubicBezTo>
                  <a:cubicBezTo>
                    <a:pt x="1518758" y="693414"/>
                    <a:pt x="1032077" y="976094"/>
                    <a:pt x="906418" y="1049866"/>
                  </a:cubicBezTo>
                  <a:cubicBezTo>
                    <a:pt x="773616" y="1056963"/>
                    <a:pt x="799185" y="796762"/>
                    <a:pt x="741241" y="797159"/>
                  </a:cubicBezTo>
                  <a:cubicBezTo>
                    <a:pt x="683297" y="797556"/>
                    <a:pt x="718546" y="1059345"/>
                    <a:pt x="558756" y="1052248"/>
                  </a:cubicBezTo>
                  <a:cubicBezTo>
                    <a:pt x="434684" y="978476"/>
                    <a:pt x="-30428" y="713258"/>
                    <a:pt x="1574" y="537883"/>
                  </a:cubicBezTo>
                  <a:close/>
                </a:path>
              </a:pathLst>
            </a:custGeom>
            <a:solidFill>
              <a:srgbClr val="ECEBE3"/>
            </a:solidFill>
            <a:ln w="9525">
              <a:solidFill>
                <a:srgbClr val="B1AF9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8" name="Oval 2">
              <a:extLst>
                <a:ext uri="{FF2B5EF4-FFF2-40B4-BE49-F238E27FC236}">
                  <a16:creationId xmlns:a16="http://schemas.microsoft.com/office/drawing/2014/main" id="{35658915-3B8B-444E-BDD6-FC0F527AAD32}"/>
                </a:ext>
              </a:extLst>
            </p:cNvPr>
            <p:cNvSpPr/>
            <p:nvPr/>
          </p:nvSpPr>
          <p:spPr>
            <a:xfrm>
              <a:off x="7006565" y="3504110"/>
              <a:ext cx="1075085" cy="673613"/>
            </a:xfrm>
            <a:custGeom>
              <a:avLst/>
              <a:gdLst>
                <a:gd name="connsiteX0" fmla="*/ 0 w 1498386"/>
                <a:gd name="connsiteY0" fmla="*/ 537883 h 1075765"/>
                <a:gd name="connsiteX1" fmla="*/ 749193 w 1498386"/>
                <a:gd name="connsiteY1" fmla="*/ 0 h 1075765"/>
                <a:gd name="connsiteX2" fmla="*/ 1498386 w 1498386"/>
                <a:gd name="connsiteY2" fmla="*/ 537883 h 1075765"/>
                <a:gd name="connsiteX3" fmla="*/ 749193 w 1498386"/>
                <a:gd name="connsiteY3" fmla="*/ 1075766 h 1075765"/>
                <a:gd name="connsiteX4" fmla="*/ 0 w 1498386"/>
                <a:gd name="connsiteY4" fmla="*/ 537883 h 1075765"/>
                <a:gd name="connsiteX0" fmla="*/ 1 w 1498387"/>
                <a:gd name="connsiteY0" fmla="*/ 537883 h 980516"/>
                <a:gd name="connsiteX1" fmla="*/ 749194 w 1498387"/>
                <a:gd name="connsiteY1" fmla="*/ 0 h 980516"/>
                <a:gd name="connsiteX2" fmla="*/ 1498387 w 1498387"/>
                <a:gd name="connsiteY2" fmla="*/ 537883 h 980516"/>
                <a:gd name="connsiteX3" fmla="*/ 744431 w 1498387"/>
                <a:gd name="connsiteY3" fmla="*/ 980516 h 980516"/>
                <a:gd name="connsiteX4" fmla="*/ 1 w 1498387"/>
                <a:gd name="connsiteY4" fmla="*/ 537883 h 980516"/>
                <a:gd name="connsiteX0" fmla="*/ 1281 w 1499667"/>
                <a:gd name="connsiteY0" fmla="*/ 537883 h 1078081"/>
                <a:gd name="connsiteX1" fmla="*/ 750474 w 1499667"/>
                <a:gd name="connsiteY1" fmla="*/ 0 h 1078081"/>
                <a:gd name="connsiteX2" fmla="*/ 1499667 w 1499667"/>
                <a:gd name="connsiteY2" fmla="*/ 537883 h 1078081"/>
                <a:gd name="connsiteX3" fmla="*/ 745711 w 1499667"/>
                <a:gd name="connsiteY3" fmla="*/ 980516 h 1078081"/>
                <a:gd name="connsiteX4" fmla="*/ 575132 w 1499667"/>
                <a:gd name="connsiteY4" fmla="*/ 1042723 h 1078081"/>
                <a:gd name="connsiteX5" fmla="*/ 1281 w 1499667"/>
                <a:gd name="connsiteY5" fmla="*/ 537883 h 1078081"/>
                <a:gd name="connsiteX0" fmla="*/ 1281 w 1500175"/>
                <a:gd name="connsiteY0" fmla="*/ 537883 h 1064698"/>
                <a:gd name="connsiteX1" fmla="*/ 750474 w 1500175"/>
                <a:gd name="connsiteY1" fmla="*/ 0 h 1064698"/>
                <a:gd name="connsiteX2" fmla="*/ 1499667 w 1500175"/>
                <a:gd name="connsiteY2" fmla="*/ 537883 h 1064698"/>
                <a:gd name="connsiteX3" fmla="*/ 884694 w 1500175"/>
                <a:gd name="connsiteY3" fmla="*/ 1040341 h 1064698"/>
                <a:gd name="connsiteX4" fmla="*/ 745711 w 1500175"/>
                <a:gd name="connsiteY4" fmla="*/ 980516 h 1064698"/>
                <a:gd name="connsiteX5" fmla="*/ 575132 w 1500175"/>
                <a:gd name="connsiteY5" fmla="*/ 1042723 h 1064698"/>
                <a:gd name="connsiteX6" fmla="*/ 1281 w 1500175"/>
                <a:gd name="connsiteY6" fmla="*/ 537883 h 1064698"/>
                <a:gd name="connsiteX0" fmla="*/ 1281 w 1500175"/>
                <a:gd name="connsiteY0" fmla="*/ 537883 h 1052366"/>
                <a:gd name="connsiteX1" fmla="*/ 750474 w 1500175"/>
                <a:gd name="connsiteY1" fmla="*/ 0 h 1052366"/>
                <a:gd name="connsiteX2" fmla="*/ 1499667 w 1500175"/>
                <a:gd name="connsiteY2" fmla="*/ 537883 h 1052366"/>
                <a:gd name="connsiteX3" fmla="*/ 884694 w 1500175"/>
                <a:gd name="connsiteY3" fmla="*/ 1040341 h 1052366"/>
                <a:gd name="connsiteX4" fmla="*/ 757617 w 1500175"/>
                <a:gd name="connsiteY4" fmla="*/ 742391 h 1052366"/>
                <a:gd name="connsiteX5" fmla="*/ 575132 w 1500175"/>
                <a:gd name="connsiteY5" fmla="*/ 1042723 h 1052366"/>
                <a:gd name="connsiteX6" fmla="*/ 1281 w 1500175"/>
                <a:gd name="connsiteY6" fmla="*/ 537883 h 1052366"/>
                <a:gd name="connsiteX0" fmla="*/ 1281 w 1500175"/>
                <a:gd name="connsiteY0" fmla="*/ 537883 h 1053656"/>
                <a:gd name="connsiteX1" fmla="*/ 750474 w 1500175"/>
                <a:gd name="connsiteY1" fmla="*/ 0 h 1053656"/>
                <a:gd name="connsiteX2" fmla="*/ 1499667 w 1500175"/>
                <a:gd name="connsiteY2" fmla="*/ 537883 h 1053656"/>
                <a:gd name="connsiteX3" fmla="*/ 884694 w 1500175"/>
                <a:gd name="connsiteY3" fmla="*/ 1040341 h 1053656"/>
                <a:gd name="connsiteX4" fmla="*/ 745710 w 1500175"/>
                <a:gd name="connsiteY4" fmla="*/ 792397 h 1053656"/>
                <a:gd name="connsiteX5" fmla="*/ 575132 w 1500175"/>
                <a:gd name="connsiteY5" fmla="*/ 1042723 h 1053656"/>
                <a:gd name="connsiteX6" fmla="*/ 1281 w 1500175"/>
                <a:gd name="connsiteY6" fmla="*/ 537883 h 1053656"/>
                <a:gd name="connsiteX0" fmla="*/ 1281 w 1500175"/>
                <a:gd name="connsiteY0" fmla="*/ 537883 h 1053797"/>
                <a:gd name="connsiteX1" fmla="*/ 750474 w 1500175"/>
                <a:gd name="connsiteY1" fmla="*/ 0 h 1053797"/>
                <a:gd name="connsiteX2" fmla="*/ 1499667 w 1500175"/>
                <a:gd name="connsiteY2" fmla="*/ 537883 h 1053797"/>
                <a:gd name="connsiteX3" fmla="*/ 884694 w 1500175"/>
                <a:gd name="connsiteY3" fmla="*/ 1040341 h 1053797"/>
                <a:gd name="connsiteX4" fmla="*/ 740948 w 1500175"/>
                <a:gd name="connsiteY4" fmla="*/ 797159 h 1053797"/>
                <a:gd name="connsiteX5" fmla="*/ 575132 w 1500175"/>
                <a:gd name="connsiteY5" fmla="*/ 1042723 h 1053797"/>
                <a:gd name="connsiteX6" fmla="*/ 1281 w 1500175"/>
                <a:gd name="connsiteY6" fmla="*/ 537883 h 1053797"/>
                <a:gd name="connsiteX0" fmla="*/ 1574 w 1500468"/>
                <a:gd name="connsiteY0" fmla="*/ 537883 h 1063087"/>
                <a:gd name="connsiteX1" fmla="*/ 750767 w 1500468"/>
                <a:gd name="connsiteY1" fmla="*/ 0 h 1063087"/>
                <a:gd name="connsiteX2" fmla="*/ 1499960 w 1500468"/>
                <a:gd name="connsiteY2" fmla="*/ 537883 h 1063087"/>
                <a:gd name="connsiteX3" fmla="*/ 884987 w 1500468"/>
                <a:gd name="connsiteY3" fmla="*/ 1040341 h 1063087"/>
                <a:gd name="connsiteX4" fmla="*/ 741241 w 1500468"/>
                <a:gd name="connsiteY4" fmla="*/ 797159 h 1063087"/>
                <a:gd name="connsiteX5" fmla="*/ 558756 w 1500468"/>
                <a:gd name="connsiteY5" fmla="*/ 1052248 h 1063087"/>
                <a:gd name="connsiteX6" fmla="*/ 1574 w 1500468"/>
                <a:gd name="connsiteY6" fmla="*/ 537883 h 1063087"/>
                <a:gd name="connsiteX0" fmla="*/ 1574 w 1500468"/>
                <a:gd name="connsiteY0" fmla="*/ 537883 h 1052390"/>
                <a:gd name="connsiteX1" fmla="*/ 750767 w 1500468"/>
                <a:gd name="connsiteY1" fmla="*/ 0 h 1052390"/>
                <a:gd name="connsiteX2" fmla="*/ 1499960 w 1500468"/>
                <a:gd name="connsiteY2" fmla="*/ 537883 h 1052390"/>
                <a:gd name="connsiteX3" fmla="*/ 884987 w 1500468"/>
                <a:gd name="connsiteY3" fmla="*/ 1040341 h 1052390"/>
                <a:gd name="connsiteX4" fmla="*/ 741241 w 1500468"/>
                <a:gd name="connsiteY4" fmla="*/ 797159 h 1052390"/>
                <a:gd name="connsiteX5" fmla="*/ 558756 w 1500468"/>
                <a:gd name="connsiteY5" fmla="*/ 1052248 h 1052390"/>
                <a:gd name="connsiteX6" fmla="*/ 1574 w 1500468"/>
                <a:gd name="connsiteY6" fmla="*/ 537883 h 1052390"/>
                <a:gd name="connsiteX0" fmla="*/ 1574 w 1500490"/>
                <a:gd name="connsiteY0" fmla="*/ 537883 h 1060708"/>
                <a:gd name="connsiteX1" fmla="*/ 750767 w 1500490"/>
                <a:gd name="connsiteY1" fmla="*/ 0 h 1060708"/>
                <a:gd name="connsiteX2" fmla="*/ 1499960 w 1500490"/>
                <a:gd name="connsiteY2" fmla="*/ 537883 h 1060708"/>
                <a:gd name="connsiteX3" fmla="*/ 906418 w 1500490"/>
                <a:gd name="connsiteY3" fmla="*/ 1049866 h 1060708"/>
                <a:gd name="connsiteX4" fmla="*/ 741241 w 1500490"/>
                <a:gd name="connsiteY4" fmla="*/ 797159 h 1060708"/>
                <a:gd name="connsiteX5" fmla="*/ 558756 w 1500490"/>
                <a:gd name="connsiteY5" fmla="*/ 1052248 h 1060708"/>
                <a:gd name="connsiteX6" fmla="*/ 1574 w 1500490"/>
                <a:gd name="connsiteY6" fmla="*/ 537883 h 1060708"/>
                <a:gd name="connsiteX0" fmla="*/ 1574 w 1500490"/>
                <a:gd name="connsiteY0" fmla="*/ 537883 h 1052389"/>
                <a:gd name="connsiteX1" fmla="*/ 750767 w 1500490"/>
                <a:gd name="connsiteY1" fmla="*/ 0 h 1052389"/>
                <a:gd name="connsiteX2" fmla="*/ 1499960 w 1500490"/>
                <a:gd name="connsiteY2" fmla="*/ 537883 h 1052389"/>
                <a:gd name="connsiteX3" fmla="*/ 906418 w 1500490"/>
                <a:gd name="connsiteY3" fmla="*/ 1049866 h 1052389"/>
                <a:gd name="connsiteX4" fmla="*/ 741241 w 1500490"/>
                <a:gd name="connsiteY4" fmla="*/ 797159 h 1052389"/>
                <a:gd name="connsiteX5" fmla="*/ 558756 w 1500490"/>
                <a:gd name="connsiteY5" fmla="*/ 1052248 h 1052389"/>
                <a:gd name="connsiteX6" fmla="*/ 1574 w 1500490"/>
                <a:gd name="connsiteY6" fmla="*/ 537883 h 1052389"/>
                <a:gd name="connsiteX0" fmla="*/ 1574 w 1500490"/>
                <a:gd name="connsiteY0" fmla="*/ 537883 h 1052338"/>
                <a:gd name="connsiteX1" fmla="*/ 750767 w 1500490"/>
                <a:gd name="connsiteY1" fmla="*/ 0 h 1052338"/>
                <a:gd name="connsiteX2" fmla="*/ 1499960 w 1500490"/>
                <a:gd name="connsiteY2" fmla="*/ 537883 h 1052338"/>
                <a:gd name="connsiteX3" fmla="*/ 906418 w 1500490"/>
                <a:gd name="connsiteY3" fmla="*/ 1049866 h 1052338"/>
                <a:gd name="connsiteX4" fmla="*/ 753413 w 1500490"/>
                <a:gd name="connsiteY4" fmla="*/ 645005 h 1052338"/>
                <a:gd name="connsiteX5" fmla="*/ 558756 w 1500490"/>
                <a:gd name="connsiteY5" fmla="*/ 1052248 h 1052338"/>
                <a:gd name="connsiteX6" fmla="*/ 1574 w 1500490"/>
                <a:gd name="connsiteY6" fmla="*/ 537883 h 1052338"/>
                <a:gd name="connsiteX0" fmla="*/ 2909 w 1501825"/>
                <a:gd name="connsiteY0" fmla="*/ 537883 h 1049958"/>
                <a:gd name="connsiteX1" fmla="*/ 752102 w 1501825"/>
                <a:gd name="connsiteY1" fmla="*/ 0 h 1049958"/>
                <a:gd name="connsiteX2" fmla="*/ 1501295 w 1501825"/>
                <a:gd name="connsiteY2" fmla="*/ 537883 h 1049958"/>
                <a:gd name="connsiteX3" fmla="*/ 907753 w 1501825"/>
                <a:gd name="connsiteY3" fmla="*/ 1049866 h 1049958"/>
                <a:gd name="connsiteX4" fmla="*/ 754748 w 1501825"/>
                <a:gd name="connsiteY4" fmla="*/ 645005 h 1049958"/>
                <a:gd name="connsiteX5" fmla="*/ 502272 w 1501825"/>
                <a:gd name="connsiteY5" fmla="*/ 976171 h 1049958"/>
                <a:gd name="connsiteX6" fmla="*/ 2909 w 1501825"/>
                <a:gd name="connsiteY6" fmla="*/ 537883 h 1049958"/>
                <a:gd name="connsiteX0" fmla="*/ 3547 w 1502463"/>
                <a:gd name="connsiteY0" fmla="*/ 537883 h 1049961"/>
                <a:gd name="connsiteX1" fmla="*/ 752740 w 1502463"/>
                <a:gd name="connsiteY1" fmla="*/ 0 h 1049961"/>
                <a:gd name="connsiteX2" fmla="*/ 1501933 w 1502463"/>
                <a:gd name="connsiteY2" fmla="*/ 537883 h 1049961"/>
                <a:gd name="connsiteX3" fmla="*/ 908391 w 1502463"/>
                <a:gd name="connsiteY3" fmla="*/ 1049866 h 1049961"/>
                <a:gd name="connsiteX4" fmla="*/ 755386 w 1502463"/>
                <a:gd name="connsiteY4" fmla="*/ 645005 h 1049961"/>
                <a:gd name="connsiteX5" fmla="*/ 481608 w 1502463"/>
                <a:gd name="connsiteY5" fmla="*/ 939655 h 1049961"/>
                <a:gd name="connsiteX6" fmla="*/ 3547 w 1502463"/>
                <a:gd name="connsiteY6" fmla="*/ 537883 h 1049961"/>
                <a:gd name="connsiteX0" fmla="*/ 3547 w 1502656"/>
                <a:gd name="connsiteY0" fmla="*/ 537883 h 939780"/>
                <a:gd name="connsiteX1" fmla="*/ 752740 w 1502656"/>
                <a:gd name="connsiteY1" fmla="*/ 0 h 939780"/>
                <a:gd name="connsiteX2" fmla="*/ 1501933 w 1502656"/>
                <a:gd name="connsiteY2" fmla="*/ 537883 h 939780"/>
                <a:gd name="connsiteX3" fmla="*/ 1042287 w 1502656"/>
                <a:gd name="connsiteY3" fmla="*/ 903799 h 939780"/>
                <a:gd name="connsiteX4" fmla="*/ 755386 w 1502656"/>
                <a:gd name="connsiteY4" fmla="*/ 645005 h 939780"/>
                <a:gd name="connsiteX5" fmla="*/ 481608 w 1502656"/>
                <a:gd name="connsiteY5" fmla="*/ 939655 h 939780"/>
                <a:gd name="connsiteX6" fmla="*/ 3547 w 1502656"/>
                <a:gd name="connsiteY6" fmla="*/ 537883 h 939780"/>
                <a:gd name="connsiteX0" fmla="*/ 3547 w 1502644"/>
                <a:gd name="connsiteY0" fmla="*/ 537883 h 939779"/>
                <a:gd name="connsiteX1" fmla="*/ 752740 w 1502644"/>
                <a:gd name="connsiteY1" fmla="*/ 0 h 939779"/>
                <a:gd name="connsiteX2" fmla="*/ 1501933 w 1502644"/>
                <a:gd name="connsiteY2" fmla="*/ 537883 h 939779"/>
                <a:gd name="connsiteX3" fmla="*/ 1036200 w 1502644"/>
                <a:gd name="connsiteY3" fmla="*/ 919014 h 939779"/>
                <a:gd name="connsiteX4" fmla="*/ 755386 w 1502644"/>
                <a:gd name="connsiteY4" fmla="*/ 645005 h 939779"/>
                <a:gd name="connsiteX5" fmla="*/ 481608 w 1502644"/>
                <a:gd name="connsiteY5" fmla="*/ 939655 h 939779"/>
                <a:gd name="connsiteX6" fmla="*/ 3547 w 1502644"/>
                <a:gd name="connsiteY6" fmla="*/ 537883 h 939779"/>
                <a:gd name="connsiteX0" fmla="*/ 3620 w 1502717"/>
                <a:gd name="connsiteY0" fmla="*/ 209231 h 611127"/>
                <a:gd name="connsiteX1" fmla="*/ 755858 w 1502717"/>
                <a:gd name="connsiteY1" fmla="*/ 0 h 611127"/>
                <a:gd name="connsiteX2" fmla="*/ 1502006 w 1502717"/>
                <a:gd name="connsiteY2" fmla="*/ 209231 h 611127"/>
                <a:gd name="connsiteX3" fmla="*/ 1036273 w 1502717"/>
                <a:gd name="connsiteY3" fmla="*/ 590362 h 611127"/>
                <a:gd name="connsiteX4" fmla="*/ 755459 w 1502717"/>
                <a:gd name="connsiteY4" fmla="*/ 316353 h 611127"/>
                <a:gd name="connsiteX5" fmla="*/ 481681 w 1502717"/>
                <a:gd name="connsiteY5" fmla="*/ 611003 h 611127"/>
                <a:gd name="connsiteX6" fmla="*/ 3620 w 1502717"/>
                <a:gd name="connsiteY6" fmla="*/ 209231 h 611127"/>
                <a:gd name="connsiteX0" fmla="*/ 187 w 1499284"/>
                <a:gd name="connsiteY0" fmla="*/ 511292 h 913188"/>
                <a:gd name="connsiteX1" fmla="*/ 425030 w 1499284"/>
                <a:gd name="connsiteY1" fmla="*/ 3325 h 913188"/>
                <a:gd name="connsiteX2" fmla="*/ 752425 w 1499284"/>
                <a:gd name="connsiteY2" fmla="*/ 302061 h 913188"/>
                <a:gd name="connsiteX3" fmla="*/ 1498573 w 1499284"/>
                <a:gd name="connsiteY3" fmla="*/ 511292 h 913188"/>
                <a:gd name="connsiteX4" fmla="*/ 1032840 w 1499284"/>
                <a:gd name="connsiteY4" fmla="*/ 892423 h 913188"/>
                <a:gd name="connsiteX5" fmla="*/ 752026 w 1499284"/>
                <a:gd name="connsiteY5" fmla="*/ 618414 h 913188"/>
                <a:gd name="connsiteX6" fmla="*/ 478248 w 1499284"/>
                <a:gd name="connsiteY6" fmla="*/ 913064 h 913188"/>
                <a:gd name="connsiteX7" fmla="*/ 187 w 1499284"/>
                <a:gd name="connsiteY7" fmla="*/ 511292 h 913188"/>
                <a:gd name="connsiteX0" fmla="*/ 187 w 1498783"/>
                <a:gd name="connsiteY0" fmla="*/ 510615 h 912511"/>
                <a:gd name="connsiteX1" fmla="*/ 425030 w 1498783"/>
                <a:gd name="connsiteY1" fmla="*/ 2648 h 912511"/>
                <a:gd name="connsiteX2" fmla="*/ 752425 w 1498783"/>
                <a:gd name="connsiteY2" fmla="*/ 301384 h 912511"/>
                <a:gd name="connsiteX3" fmla="*/ 988000 w 1498783"/>
                <a:gd name="connsiteY3" fmla="*/ 78726 h 912511"/>
                <a:gd name="connsiteX4" fmla="*/ 1498573 w 1498783"/>
                <a:gd name="connsiteY4" fmla="*/ 510615 h 912511"/>
                <a:gd name="connsiteX5" fmla="*/ 1032840 w 1498783"/>
                <a:gd name="connsiteY5" fmla="*/ 891746 h 912511"/>
                <a:gd name="connsiteX6" fmla="*/ 752026 w 1498783"/>
                <a:gd name="connsiteY6" fmla="*/ 617737 h 912511"/>
                <a:gd name="connsiteX7" fmla="*/ 478248 w 1498783"/>
                <a:gd name="connsiteY7" fmla="*/ 912387 h 912511"/>
                <a:gd name="connsiteX8" fmla="*/ 187 w 1498783"/>
                <a:gd name="connsiteY8" fmla="*/ 510615 h 912511"/>
                <a:gd name="connsiteX0" fmla="*/ 187 w 1498783"/>
                <a:gd name="connsiteY0" fmla="*/ 510555 h 912451"/>
                <a:gd name="connsiteX1" fmla="*/ 425030 w 1498783"/>
                <a:gd name="connsiteY1" fmla="*/ 2588 h 912451"/>
                <a:gd name="connsiteX2" fmla="*/ 752425 w 1498783"/>
                <a:gd name="connsiteY2" fmla="*/ 301324 h 912451"/>
                <a:gd name="connsiteX3" fmla="*/ 1085378 w 1498783"/>
                <a:gd name="connsiteY3" fmla="*/ 29977 h 912451"/>
                <a:gd name="connsiteX4" fmla="*/ 1498573 w 1498783"/>
                <a:gd name="connsiteY4" fmla="*/ 510555 h 912451"/>
                <a:gd name="connsiteX5" fmla="*/ 1032840 w 1498783"/>
                <a:gd name="connsiteY5" fmla="*/ 891686 h 912451"/>
                <a:gd name="connsiteX6" fmla="*/ 752026 w 1498783"/>
                <a:gd name="connsiteY6" fmla="*/ 617677 h 912451"/>
                <a:gd name="connsiteX7" fmla="*/ 478248 w 1498783"/>
                <a:gd name="connsiteY7" fmla="*/ 912327 h 912451"/>
                <a:gd name="connsiteX8" fmla="*/ 187 w 1498783"/>
                <a:gd name="connsiteY8" fmla="*/ 510555 h 912451"/>
                <a:gd name="connsiteX0" fmla="*/ 187 w 1419722"/>
                <a:gd name="connsiteY0" fmla="*/ 510555 h 912451"/>
                <a:gd name="connsiteX1" fmla="*/ 425030 w 1419722"/>
                <a:gd name="connsiteY1" fmla="*/ 2588 h 912451"/>
                <a:gd name="connsiteX2" fmla="*/ 752425 w 1419722"/>
                <a:gd name="connsiteY2" fmla="*/ 301324 h 912451"/>
                <a:gd name="connsiteX3" fmla="*/ 1085378 w 1419722"/>
                <a:gd name="connsiteY3" fmla="*/ 29977 h 912451"/>
                <a:gd name="connsiteX4" fmla="*/ 1419454 w 1419722"/>
                <a:gd name="connsiteY4" fmla="*/ 455780 h 912451"/>
                <a:gd name="connsiteX5" fmla="*/ 1032840 w 1419722"/>
                <a:gd name="connsiteY5" fmla="*/ 891686 h 912451"/>
                <a:gd name="connsiteX6" fmla="*/ 752026 w 1419722"/>
                <a:gd name="connsiteY6" fmla="*/ 617677 h 912451"/>
                <a:gd name="connsiteX7" fmla="*/ 478248 w 1419722"/>
                <a:gd name="connsiteY7" fmla="*/ 912327 h 912451"/>
                <a:gd name="connsiteX8" fmla="*/ 187 w 1419722"/>
                <a:gd name="connsiteY8" fmla="*/ 510555 h 912451"/>
                <a:gd name="connsiteX0" fmla="*/ 187 w 1419723"/>
                <a:gd name="connsiteY0" fmla="*/ 510575 h 912471"/>
                <a:gd name="connsiteX1" fmla="*/ 425030 w 1419723"/>
                <a:gd name="connsiteY1" fmla="*/ 2608 h 912471"/>
                <a:gd name="connsiteX2" fmla="*/ 752425 w 1419723"/>
                <a:gd name="connsiteY2" fmla="*/ 301344 h 912471"/>
                <a:gd name="connsiteX3" fmla="*/ 1088421 w 1419723"/>
                <a:gd name="connsiteY3" fmla="*/ 48254 h 912471"/>
                <a:gd name="connsiteX4" fmla="*/ 1419454 w 1419723"/>
                <a:gd name="connsiteY4" fmla="*/ 455800 h 912471"/>
                <a:gd name="connsiteX5" fmla="*/ 1032840 w 1419723"/>
                <a:gd name="connsiteY5" fmla="*/ 891706 h 912471"/>
                <a:gd name="connsiteX6" fmla="*/ 752026 w 1419723"/>
                <a:gd name="connsiteY6" fmla="*/ 617697 h 912471"/>
                <a:gd name="connsiteX7" fmla="*/ 478248 w 1419723"/>
                <a:gd name="connsiteY7" fmla="*/ 912347 h 912471"/>
                <a:gd name="connsiteX8" fmla="*/ 187 w 1419723"/>
                <a:gd name="connsiteY8" fmla="*/ 510575 h 912471"/>
                <a:gd name="connsiteX0" fmla="*/ 187 w 1419723"/>
                <a:gd name="connsiteY0" fmla="*/ 509995 h 911891"/>
                <a:gd name="connsiteX1" fmla="*/ 425030 w 1419723"/>
                <a:gd name="connsiteY1" fmla="*/ 2028 h 911891"/>
                <a:gd name="connsiteX2" fmla="*/ 731125 w 1419723"/>
                <a:gd name="connsiteY2" fmla="*/ 401186 h 911891"/>
                <a:gd name="connsiteX3" fmla="*/ 1088421 w 1419723"/>
                <a:gd name="connsiteY3" fmla="*/ 47674 h 911891"/>
                <a:gd name="connsiteX4" fmla="*/ 1419454 w 1419723"/>
                <a:gd name="connsiteY4" fmla="*/ 455220 h 911891"/>
                <a:gd name="connsiteX5" fmla="*/ 1032840 w 1419723"/>
                <a:gd name="connsiteY5" fmla="*/ 891126 h 911891"/>
                <a:gd name="connsiteX6" fmla="*/ 752026 w 1419723"/>
                <a:gd name="connsiteY6" fmla="*/ 617117 h 911891"/>
                <a:gd name="connsiteX7" fmla="*/ 478248 w 1419723"/>
                <a:gd name="connsiteY7" fmla="*/ 911767 h 911891"/>
                <a:gd name="connsiteX8" fmla="*/ 187 w 1419723"/>
                <a:gd name="connsiteY8" fmla="*/ 509995 h 911891"/>
                <a:gd name="connsiteX0" fmla="*/ 187 w 1419723"/>
                <a:gd name="connsiteY0" fmla="*/ 509929 h 911825"/>
                <a:gd name="connsiteX1" fmla="*/ 425030 w 1419723"/>
                <a:gd name="connsiteY1" fmla="*/ 1962 h 911825"/>
                <a:gd name="connsiteX2" fmla="*/ 746341 w 1419723"/>
                <a:gd name="connsiteY2" fmla="*/ 416335 h 911825"/>
                <a:gd name="connsiteX3" fmla="*/ 1088421 w 1419723"/>
                <a:gd name="connsiteY3" fmla="*/ 47608 h 911825"/>
                <a:gd name="connsiteX4" fmla="*/ 1419454 w 1419723"/>
                <a:gd name="connsiteY4" fmla="*/ 455154 h 911825"/>
                <a:gd name="connsiteX5" fmla="*/ 1032840 w 1419723"/>
                <a:gd name="connsiteY5" fmla="*/ 891060 h 911825"/>
                <a:gd name="connsiteX6" fmla="*/ 752026 w 1419723"/>
                <a:gd name="connsiteY6" fmla="*/ 617051 h 911825"/>
                <a:gd name="connsiteX7" fmla="*/ 478248 w 1419723"/>
                <a:gd name="connsiteY7" fmla="*/ 911701 h 911825"/>
                <a:gd name="connsiteX8" fmla="*/ 187 w 1419723"/>
                <a:gd name="connsiteY8" fmla="*/ 509929 h 911825"/>
                <a:gd name="connsiteX0" fmla="*/ 127 w 1419663"/>
                <a:gd name="connsiteY0" fmla="*/ 464473 h 866369"/>
                <a:gd name="connsiteX1" fmla="*/ 434099 w 1419663"/>
                <a:gd name="connsiteY1" fmla="*/ 20410 h 866369"/>
                <a:gd name="connsiteX2" fmla="*/ 746281 w 1419663"/>
                <a:gd name="connsiteY2" fmla="*/ 370879 h 866369"/>
                <a:gd name="connsiteX3" fmla="*/ 1088361 w 1419663"/>
                <a:gd name="connsiteY3" fmla="*/ 2152 h 866369"/>
                <a:gd name="connsiteX4" fmla="*/ 1419394 w 1419663"/>
                <a:gd name="connsiteY4" fmla="*/ 409698 h 866369"/>
                <a:gd name="connsiteX5" fmla="*/ 1032780 w 1419663"/>
                <a:gd name="connsiteY5" fmla="*/ 845604 h 866369"/>
                <a:gd name="connsiteX6" fmla="*/ 751966 w 1419663"/>
                <a:gd name="connsiteY6" fmla="*/ 571595 h 866369"/>
                <a:gd name="connsiteX7" fmla="*/ 478188 w 1419663"/>
                <a:gd name="connsiteY7" fmla="*/ 866245 h 866369"/>
                <a:gd name="connsiteX8" fmla="*/ 127 w 1419663"/>
                <a:gd name="connsiteY8" fmla="*/ 464473 h 866369"/>
                <a:gd name="connsiteX0" fmla="*/ 139 w 1389244"/>
                <a:gd name="connsiteY0" fmla="*/ 446214 h 866369"/>
                <a:gd name="connsiteX1" fmla="*/ 403680 w 1389244"/>
                <a:gd name="connsiteY1" fmla="*/ 20410 h 866369"/>
                <a:gd name="connsiteX2" fmla="*/ 715862 w 1389244"/>
                <a:gd name="connsiteY2" fmla="*/ 370879 h 866369"/>
                <a:gd name="connsiteX3" fmla="*/ 1057942 w 1389244"/>
                <a:gd name="connsiteY3" fmla="*/ 2152 h 866369"/>
                <a:gd name="connsiteX4" fmla="*/ 1388975 w 1389244"/>
                <a:gd name="connsiteY4" fmla="*/ 409698 h 866369"/>
                <a:gd name="connsiteX5" fmla="*/ 1002361 w 1389244"/>
                <a:gd name="connsiteY5" fmla="*/ 845604 h 866369"/>
                <a:gd name="connsiteX6" fmla="*/ 721547 w 1389244"/>
                <a:gd name="connsiteY6" fmla="*/ 571595 h 866369"/>
                <a:gd name="connsiteX7" fmla="*/ 447769 w 1389244"/>
                <a:gd name="connsiteY7" fmla="*/ 866245 h 866369"/>
                <a:gd name="connsiteX8" fmla="*/ 139 w 1389244"/>
                <a:gd name="connsiteY8" fmla="*/ 446214 h 866369"/>
                <a:gd name="connsiteX0" fmla="*/ 2 w 1389107"/>
                <a:gd name="connsiteY0" fmla="*/ 446214 h 845737"/>
                <a:gd name="connsiteX1" fmla="*/ 403543 w 1389107"/>
                <a:gd name="connsiteY1" fmla="*/ 20410 h 845737"/>
                <a:gd name="connsiteX2" fmla="*/ 715725 w 1389107"/>
                <a:gd name="connsiteY2" fmla="*/ 370879 h 845737"/>
                <a:gd name="connsiteX3" fmla="*/ 1057805 w 1389107"/>
                <a:gd name="connsiteY3" fmla="*/ 2152 h 845737"/>
                <a:gd name="connsiteX4" fmla="*/ 1388838 w 1389107"/>
                <a:gd name="connsiteY4" fmla="*/ 409698 h 845737"/>
                <a:gd name="connsiteX5" fmla="*/ 1002224 w 1389107"/>
                <a:gd name="connsiteY5" fmla="*/ 845604 h 845737"/>
                <a:gd name="connsiteX6" fmla="*/ 721410 w 1389107"/>
                <a:gd name="connsiteY6" fmla="*/ 571595 h 845737"/>
                <a:gd name="connsiteX7" fmla="*/ 398943 w 1389107"/>
                <a:gd name="connsiteY7" fmla="*/ 832771 h 845737"/>
                <a:gd name="connsiteX8" fmla="*/ 2 w 1389107"/>
                <a:gd name="connsiteY8" fmla="*/ 446214 h 845737"/>
                <a:gd name="connsiteX0" fmla="*/ 2 w 1389144"/>
                <a:gd name="connsiteY0" fmla="*/ 446214 h 832910"/>
                <a:gd name="connsiteX1" fmla="*/ 403543 w 1389144"/>
                <a:gd name="connsiteY1" fmla="*/ 20410 h 832910"/>
                <a:gd name="connsiteX2" fmla="*/ 715725 w 1389144"/>
                <a:gd name="connsiteY2" fmla="*/ 370879 h 832910"/>
                <a:gd name="connsiteX3" fmla="*/ 1057805 w 1389144"/>
                <a:gd name="connsiteY3" fmla="*/ 2152 h 832910"/>
                <a:gd name="connsiteX4" fmla="*/ 1388838 w 1389144"/>
                <a:gd name="connsiteY4" fmla="*/ 409698 h 832910"/>
                <a:gd name="connsiteX5" fmla="*/ 1035697 w 1389144"/>
                <a:gd name="connsiteY5" fmla="*/ 809087 h 832910"/>
                <a:gd name="connsiteX6" fmla="*/ 721410 w 1389144"/>
                <a:gd name="connsiteY6" fmla="*/ 571595 h 832910"/>
                <a:gd name="connsiteX7" fmla="*/ 398943 w 1389144"/>
                <a:gd name="connsiteY7" fmla="*/ 832771 h 832910"/>
                <a:gd name="connsiteX8" fmla="*/ 2 w 1389144"/>
                <a:gd name="connsiteY8" fmla="*/ 446214 h 832910"/>
                <a:gd name="connsiteX0" fmla="*/ 14 w 1389156"/>
                <a:gd name="connsiteY0" fmla="*/ 446226 h 832923"/>
                <a:gd name="connsiteX1" fmla="*/ 412684 w 1389156"/>
                <a:gd name="connsiteY1" fmla="*/ 35637 h 832923"/>
                <a:gd name="connsiteX2" fmla="*/ 715737 w 1389156"/>
                <a:gd name="connsiteY2" fmla="*/ 370891 h 832923"/>
                <a:gd name="connsiteX3" fmla="*/ 1057817 w 1389156"/>
                <a:gd name="connsiteY3" fmla="*/ 2164 h 832923"/>
                <a:gd name="connsiteX4" fmla="*/ 1388850 w 1389156"/>
                <a:gd name="connsiteY4" fmla="*/ 409710 h 832923"/>
                <a:gd name="connsiteX5" fmla="*/ 1035709 w 1389156"/>
                <a:gd name="connsiteY5" fmla="*/ 809099 h 832923"/>
                <a:gd name="connsiteX6" fmla="*/ 721422 w 1389156"/>
                <a:gd name="connsiteY6" fmla="*/ 571607 h 832923"/>
                <a:gd name="connsiteX7" fmla="*/ 398955 w 1389156"/>
                <a:gd name="connsiteY7" fmla="*/ 832783 h 832923"/>
                <a:gd name="connsiteX8" fmla="*/ 14 w 1389156"/>
                <a:gd name="connsiteY8" fmla="*/ 446226 h 832923"/>
                <a:gd name="connsiteX0" fmla="*/ 14 w 1380026"/>
                <a:gd name="connsiteY0" fmla="*/ 488828 h 832923"/>
                <a:gd name="connsiteX1" fmla="*/ 403554 w 1380026"/>
                <a:gd name="connsiteY1" fmla="*/ 35637 h 832923"/>
                <a:gd name="connsiteX2" fmla="*/ 706607 w 1380026"/>
                <a:gd name="connsiteY2" fmla="*/ 370891 h 832923"/>
                <a:gd name="connsiteX3" fmla="*/ 1048687 w 1380026"/>
                <a:gd name="connsiteY3" fmla="*/ 2164 h 832923"/>
                <a:gd name="connsiteX4" fmla="*/ 1379720 w 1380026"/>
                <a:gd name="connsiteY4" fmla="*/ 409710 h 832923"/>
                <a:gd name="connsiteX5" fmla="*/ 1026579 w 1380026"/>
                <a:gd name="connsiteY5" fmla="*/ 809099 h 832923"/>
                <a:gd name="connsiteX6" fmla="*/ 712292 w 1380026"/>
                <a:gd name="connsiteY6" fmla="*/ 571607 h 832923"/>
                <a:gd name="connsiteX7" fmla="*/ 389825 w 1380026"/>
                <a:gd name="connsiteY7" fmla="*/ 832783 h 832923"/>
                <a:gd name="connsiteX8" fmla="*/ 14 w 1380026"/>
                <a:gd name="connsiteY8" fmla="*/ 488828 h 832923"/>
                <a:gd name="connsiteX0" fmla="*/ 14 w 1373949"/>
                <a:gd name="connsiteY0" fmla="*/ 488828 h 832923"/>
                <a:gd name="connsiteX1" fmla="*/ 403554 w 1373949"/>
                <a:gd name="connsiteY1" fmla="*/ 35637 h 832923"/>
                <a:gd name="connsiteX2" fmla="*/ 706607 w 1373949"/>
                <a:gd name="connsiteY2" fmla="*/ 370891 h 832923"/>
                <a:gd name="connsiteX3" fmla="*/ 1048687 w 1373949"/>
                <a:gd name="connsiteY3" fmla="*/ 2164 h 832923"/>
                <a:gd name="connsiteX4" fmla="*/ 1373635 w 1373949"/>
                <a:gd name="connsiteY4" fmla="*/ 452314 h 832923"/>
                <a:gd name="connsiteX5" fmla="*/ 1026579 w 1373949"/>
                <a:gd name="connsiteY5" fmla="*/ 809099 h 832923"/>
                <a:gd name="connsiteX6" fmla="*/ 712292 w 1373949"/>
                <a:gd name="connsiteY6" fmla="*/ 571607 h 832923"/>
                <a:gd name="connsiteX7" fmla="*/ 389825 w 1373949"/>
                <a:gd name="connsiteY7" fmla="*/ 832783 h 832923"/>
                <a:gd name="connsiteX8" fmla="*/ 14 w 1373949"/>
                <a:gd name="connsiteY8" fmla="*/ 488828 h 832923"/>
                <a:gd name="connsiteX0" fmla="*/ 14 w 1373949"/>
                <a:gd name="connsiteY0" fmla="*/ 455512 h 799607"/>
                <a:gd name="connsiteX1" fmla="*/ 403554 w 1373949"/>
                <a:gd name="connsiteY1" fmla="*/ 2321 h 799607"/>
                <a:gd name="connsiteX2" fmla="*/ 706607 w 1373949"/>
                <a:gd name="connsiteY2" fmla="*/ 337575 h 799607"/>
                <a:gd name="connsiteX3" fmla="*/ 1015213 w 1373949"/>
                <a:gd name="connsiteY3" fmla="*/ 5364 h 799607"/>
                <a:gd name="connsiteX4" fmla="*/ 1373635 w 1373949"/>
                <a:gd name="connsiteY4" fmla="*/ 418998 h 799607"/>
                <a:gd name="connsiteX5" fmla="*/ 1026579 w 1373949"/>
                <a:gd name="connsiteY5" fmla="*/ 775783 h 799607"/>
                <a:gd name="connsiteX6" fmla="*/ 712292 w 1373949"/>
                <a:gd name="connsiteY6" fmla="*/ 538291 h 799607"/>
                <a:gd name="connsiteX7" fmla="*/ 389825 w 1373949"/>
                <a:gd name="connsiteY7" fmla="*/ 799467 h 799607"/>
                <a:gd name="connsiteX8" fmla="*/ 14 w 1373949"/>
                <a:gd name="connsiteY8" fmla="*/ 455512 h 799607"/>
                <a:gd name="connsiteX0" fmla="*/ 5 w 1373940"/>
                <a:gd name="connsiteY0" fmla="*/ 455512 h 857404"/>
                <a:gd name="connsiteX1" fmla="*/ 403545 w 1373940"/>
                <a:gd name="connsiteY1" fmla="*/ 2321 h 857404"/>
                <a:gd name="connsiteX2" fmla="*/ 706598 w 1373940"/>
                <a:gd name="connsiteY2" fmla="*/ 337575 h 857404"/>
                <a:gd name="connsiteX3" fmla="*/ 1015204 w 1373940"/>
                <a:gd name="connsiteY3" fmla="*/ 5364 h 857404"/>
                <a:gd name="connsiteX4" fmla="*/ 1373626 w 1373940"/>
                <a:gd name="connsiteY4" fmla="*/ 418998 h 857404"/>
                <a:gd name="connsiteX5" fmla="*/ 1026570 w 1373940"/>
                <a:gd name="connsiteY5" fmla="*/ 775783 h 857404"/>
                <a:gd name="connsiteX6" fmla="*/ 712283 w 1373940"/>
                <a:gd name="connsiteY6" fmla="*/ 538291 h 857404"/>
                <a:gd name="connsiteX7" fmla="*/ 395903 w 1373940"/>
                <a:gd name="connsiteY7" fmla="*/ 857285 h 857404"/>
                <a:gd name="connsiteX8" fmla="*/ 5 w 1373940"/>
                <a:gd name="connsiteY8" fmla="*/ 455512 h 857404"/>
                <a:gd name="connsiteX0" fmla="*/ 5 w 1373940"/>
                <a:gd name="connsiteY0" fmla="*/ 455512 h 860831"/>
                <a:gd name="connsiteX1" fmla="*/ 403545 w 1373940"/>
                <a:gd name="connsiteY1" fmla="*/ 2321 h 860831"/>
                <a:gd name="connsiteX2" fmla="*/ 706598 w 1373940"/>
                <a:gd name="connsiteY2" fmla="*/ 337575 h 860831"/>
                <a:gd name="connsiteX3" fmla="*/ 1015204 w 1373940"/>
                <a:gd name="connsiteY3" fmla="*/ 5364 h 860831"/>
                <a:gd name="connsiteX4" fmla="*/ 1373626 w 1373940"/>
                <a:gd name="connsiteY4" fmla="*/ 418998 h 860831"/>
                <a:gd name="connsiteX5" fmla="*/ 1026570 w 1373940"/>
                <a:gd name="connsiteY5" fmla="*/ 775783 h 860831"/>
                <a:gd name="connsiteX6" fmla="*/ 712283 w 1373940"/>
                <a:gd name="connsiteY6" fmla="*/ 538291 h 860831"/>
                <a:gd name="connsiteX7" fmla="*/ 561783 w 1373940"/>
                <a:gd name="connsiteY7" fmla="*/ 613051 h 860831"/>
                <a:gd name="connsiteX8" fmla="*/ 395903 w 1373940"/>
                <a:gd name="connsiteY8" fmla="*/ 857285 h 860831"/>
                <a:gd name="connsiteX9" fmla="*/ 5 w 1373940"/>
                <a:gd name="connsiteY9" fmla="*/ 455512 h 860831"/>
                <a:gd name="connsiteX0" fmla="*/ 5 w 1373899"/>
                <a:gd name="connsiteY0" fmla="*/ 455512 h 860831"/>
                <a:gd name="connsiteX1" fmla="*/ 403545 w 1373899"/>
                <a:gd name="connsiteY1" fmla="*/ 2321 h 860831"/>
                <a:gd name="connsiteX2" fmla="*/ 706598 w 1373899"/>
                <a:gd name="connsiteY2" fmla="*/ 337575 h 860831"/>
                <a:gd name="connsiteX3" fmla="*/ 1015204 w 1373899"/>
                <a:gd name="connsiteY3" fmla="*/ 5364 h 860831"/>
                <a:gd name="connsiteX4" fmla="*/ 1373626 w 1373899"/>
                <a:gd name="connsiteY4" fmla="*/ 418998 h 860831"/>
                <a:gd name="connsiteX5" fmla="*/ 1026570 w 1373899"/>
                <a:gd name="connsiteY5" fmla="*/ 775783 h 860831"/>
                <a:gd name="connsiteX6" fmla="*/ 896521 w 1373899"/>
                <a:gd name="connsiteY6" fmla="*/ 622180 h 860831"/>
                <a:gd name="connsiteX7" fmla="*/ 712283 w 1373899"/>
                <a:gd name="connsiteY7" fmla="*/ 538291 h 860831"/>
                <a:gd name="connsiteX8" fmla="*/ 561783 w 1373899"/>
                <a:gd name="connsiteY8" fmla="*/ 613051 h 860831"/>
                <a:gd name="connsiteX9" fmla="*/ 395903 w 1373899"/>
                <a:gd name="connsiteY9" fmla="*/ 857285 h 860831"/>
                <a:gd name="connsiteX10" fmla="*/ 5 w 1373899"/>
                <a:gd name="connsiteY10" fmla="*/ 455512 h 860831"/>
                <a:gd name="connsiteX0" fmla="*/ 5 w 1373884"/>
                <a:gd name="connsiteY0" fmla="*/ 455512 h 860831"/>
                <a:gd name="connsiteX1" fmla="*/ 403545 w 1373884"/>
                <a:gd name="connsiteY1" fmla="*/ 2321 h 860831"/>
                <a:gd name="connsiteX2" fmla="*/ 706598 w 1373884"/>
                <a:gd name="connsiteY2" fmla="*/ 337575 h 860831"/>
                <a:gd name="connsiteX3" fmla="*/ 1015204 w 1373884"/>
                <a:gd name="connsiteY3" fmla="*/ 5364 h 860831"/>
                <a:gd name="connsiteX4" fmla="*/ 1373626 w 1373884"/>
                <a:gd name="connsiteY4" fmla="*/ 418998 h 860831"/>
                <a:gd name="connsiteX5" fmla="*/ 1011355 w 1373884"/>
                <a:gd name="connsiteY5" fmla="*/ 809258 h 860831"/>
                <a:gd name="connsiteX6" fmla="*/ 896521 w 1373884"/>
                <a:gd name="connsiteY6" fmla="*/ 622180 h 860831"/>
                <a:gd name="connsiteX7" fmla="*/ 712283 w 1373884"/>
                <a:gd name="connsiteY7" fmla="*/ 538291 h 860831"/>
                <a:gd name="connsiteX8" fmla="*/ 561783 w 1373884"/>
                <a:gd name="connsiteY8" fmla="*/ 613051 h 860831"/>
                <a:gd name="connsiteX9" fmla="*/ 395903 w 1373884"/>
                <a:gd name="connsiteY9" fmla="*/ 857285 h 860831"/>
                <a:gd name="connsiteX10" fmla="*/ 5 w 1373884"/>
                <a:gd name="connsiteY10" fmla="*/ 455512 h 860831"/>
                <a:gd name="connsiteX0" fmla="*/ 5 w 1373884"/>
                <a:gd name="connsiteY0" fmla="*/ 455512 h 860831"/>
                <a:gd name="connsiteX1" fmla="*/ 403545 w 1373884"/>
                <a:gd name="connsiteY1" fmla="*/ 2321 h 860831"/>
                <a:gd name="connsiteX2" fmla="*/ 706598 w 1373884"/>
                <a:gd name="connsiteY2" fmla="*/ 337575 h 860831"/>
                <a:gd name="connsiteX3" fmla="*/ 1015204 w 1373884"/>
                <a:gd name="connsiteY3" fmla="*/ 5364 h 860831"/>
                <a:gd name="connsiteX4" fmla="*/ 1373626 w 1373884"/>
                <a:gd name="connsiteY4" fmla="*/ 418998 h 860831"/>
                <a:gd name="connsiteX5" fmla="*/ 1011355 w 1373884"/>
                <a:gd name="connsiteY5" fmla="*/ 809258 h 860831"/>
                <a:gd name="connsiteX6" fmla="*/ 878262 w 1373884"/>
                <a:gd name="connsiteY6" fmla="*/ 619136 h 860831"/>
                <a:gd name="connsiteX7" fmla="*/ 712283 w 1373884"/>
                <a:gd name="connsiteY7" fmla="*/ 538291 h 860831"/>
                <a:gd name="connsiteX8" fmla="*/ 561783 w 1373884"/>
                <a:gd name="connsiteY8" fmla="*/ 613051 h 860831"/>
                <a:gd name="connsiteX9" fmla="*/ 395903 w 1373884"/>
                <a:gd name="connsiteY9" fmla="*/ 857285 h 860831"/>
                <a:gd name="connsiteX10" fmla="*/ 5 w 1373884"/>
                <a:gd name="connsiteY10" fmla="*/ 455512 h 86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3884" h="860831">
                  <a:moveTo>
                    <a:pt x="5" y="455512"/>
                  </a:moveTo>
                  <a:cubicBezTo>
                    <a:pt x="1279" y="313018"/>
                    <a:pt x="278172" y="37193"/>
                    <a:pt x="403545" y="2321"/>
                  </a:cubicBezTo>
                  <a:cubicBezTo>
                    <a:pt x="528918" y="-32551"/>
                    <a:pt x="604655" y="337068"/>
                    <a:pt x="706598" y="337575"/>
                  </a:cubicBezTo>
                  <a:cubicBezTo>
                    <a:pt x="808541" y="338082"/>
                    <a:pt x="890846" y="-29508"/>
                    <a:pt x="1015204" y="5364"/>
                  </a:cubicBezTo>
                  <a:cubicBezTo>
                    <a:pt x="1139562" y="40236"/>
                    <a:pt x="1363617" y="328633"/>
                    <a:pt x="1373626" y="418998"/>
                  </a:cubicBezTo>
                  <a:cubicBezTo>
                    <a:pt x="1383635" y="509363"/>
                    <a:pt x="1100509" y="769815"/>
                    <a:pt x="1011355" y="809258"/>
                  </a:cubicBezTo>
                  <a:cubicBezTo>
                    <a:pt x="922201" y="848701"/>
                    <a:pt x="930643" y="658718"/>
                    <a:pt x="878262" y="619136"/>
                  </a:cubicBezTo>
                  <a:cubicBezTo>
                    <a:pt x="825881" y="579554"/>
                    <a:pt x="765029" y="539305"/>
                    <a:pt x="712283" y="538291"/>
                  </a:cubicBezTo>
                  <a:cubicBezTo>
                    <a:pt x="659537" y="537277"/>
                    <a:pt x="614513" y="559885"/>
                    <a:pt x="561783" y="613051"/>
                  </a:cubicBezTo>
                  <a:cubicBezTo>
                    <a:pt x="509053" y="666217"/>
                    <a:pt x="495619" y="891656"/>
                    <a:pt x="395903" y="857285"/>
                  </a:cubicBezTo>
                  <a:cubicBezTo>
                    <a:pt x="271831" y="783513"/>
                    <a:pt x="-1269" y="598006"/>
                    <a:pt x="5" y="455512"/>
                  </a:cubicBezTo>
                  <a:close/>
                </a:path>
              </a:pathLst>
            </a:custGeom>
            <a:solidFill>
              <a:srgbClr val="CECAB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9" name="Oval 18">
              <a:extLst>
                <a:ext uri="{FF2B5EF4-FFF2-40B4-BE49-F238E27FC236}">
                  <a16:creationId xmlns:a16="http://schemas.microsoft.com/office/drawing/2014/main" id="{3BE27DE8-1F9B-4A60-B4FC-01DAED3DD253}"/>
                </a:ext>
              </a:extLst>
            </p:cNvPr>
            <p:cNvSpPr/>
            <p:nvPr/>
          </p:nvSpPr>
          <p:spPr>
            <a:xfrm>
              <a:off x="7514034" y="3793734"/>
              <a:ext cx="94848" cy="948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grpSp>
      <p:sp>
        <p:nvSpPr>
          <p:cNvPr id="20" name="TextBox 19">
            <a:extLst>
              <a:ext uri="{FF2B5EF4-FFF2-40B4-BE49-F238E27FC236}">
                <a16:creationId xmlns:a16="http://schemas.microsoft.com/office/drawing/2014/main" id="{849B565E-E45B-4337-9965-829AA84BBDC9}"/>
              </a:ext>
            </a:extLst>
          </p:cNvPr>
          <p:cNvSpPr txBox="1"/>
          <p:nvPr/>
        </p:nvSpPr>
        <p:spPr>
          <a:xfrm rot="5400000">
            <a:off x="9369933" y="4060713"/>
            <a:ext cx="1924080" cy="276999"/>
          </a:xfrm>
          <a:prstGeom prst="rect">
            <a:avLst/>
          </a:prstGeom>
          <a:noFill/>
        </p:spPr>
        <p:txBody>
          <a:bodyPr wrap="square" rtlCol="0">
            <a:spAutoFit/>
          </a:bodyPr>
          <a:lstStyle/>
          <a:p>
            <a:pPr algn="ctr"/>
            <a:r>
              <a:rPr lang="en-GB" sz="1200" b="1" dirty="0">
                <a:solidFill>
                  <a:srgbClr val="336851"/>
                </a:solidFill>
                <a:latin typeface="Arial" panose="020B0604020202020204" pitchFamily="34" charset="0"/>
                <a:cs typeface="Arial" panose="020B0604020202020204" pitchFamily="34" charset="0"/>
              </a:rPr>
              <a:t>Spinal cord</a:t>
            </a:r>
          </a:p>
        </p:txBody>
      </p:sp>
      <p:sp>
        <p:nvSpPr>
          <p:cNvPr id="21" name="TextBox 20">
            <a:extLst>
              <a:ext uri="{FF2B5EF4-FFF2-40B4-BE49-F238E27FC236}">
                <a16:creationId xmlns:a16="http://schemas.microsoft.com/office/drawing/2014/main" id="{4D8F3534-D3BB-4348-BADB-622175F5BC60}"/>
              </a:ext>
            </a:extLst>
          </p:cNvPr>
          <p:cNvSpPr txBox="1"/>
          <p:nvPr/>
        </p:nvSpPr>
        <p:spPr>
          <a:xfrm rot="5400000">
            <a:off x="10154609" y="2524143"/>
            <a:ext cx="1149059" cy="276999"/>
          </a:xfrm>
          <a:prstGeom prst="rect">
            <a:avLst/>
          </a:prstGeom>
          <a:noFill/>
        </p:spPr>
        <p:txBody>
          <a:bodyPr wrap="square" rtlCol="0">
            <a:spAutoFit/>
          </a:bodyPr>
          <a:lstStyle/>
          <a:p>
            <a:pPr algn="ctr"/>
            <a:r>
              <a:rPr lang="en-GB" sz="1200" b="1" dirty="0">
                <a:solidFill>
                  <a:schemeClr val="accent2"/>
                </a:solidFill>
                <a:latin typeface="Arial" panose="020B0604020202020204" pitchFamily="34" charset="0"/>
                <a:cs typeface="Arial" panose="020B0604020202020204" pitchFamily="34" charset="0"/>
              </a:rPr>
              <a:t>Brain</a:t>
            </a:r>
          </a:p>
        </p:txBody>
      </p:sp>
      <p:grpSp>
        <p:nvGrpSpPr>
          <p:cNvPr id="22" name="Group 21">
            <a:extLst>
              <a:ext uri="{FF2B5EF4-FFF2-40B4-BE49-F238E27FC236}">
                <a16:creationId xmlns:a16="http://schemas.microsoft.com/office/drawing/2014/main" id="{AE22508D-D358-4AED-A93D-C1A6585F6AD5}"/>
              </a:ext>
            </a:extLst>
          </p:cNvPr>
          <p:cNvGrpSpPr/>
          <p:nvPr/>
        </p:nvGrpSpPr>
        <p:grpSpPr>
          <a:xfrm>
            <a:off x="8322614" y="1877603"/>
            <a:ext cx="2367903" cy="1869537"/>
            <a:chOff x="3592514" y="1279525"/>
            <a:chExt cx="5641975" cy="4454525"/>
          </a:xfrm>
        </p:grpSpPr>
        <p:sp>
          <p:nvSpPr>
            <p:cNvPr id="23" name="Freeform 5">
              <a:extLst>
                <a:ext uri="{FF2B5EF4-FFF2-40B4-BE49-F238E27FC236}">
                  <a16:creationId xmlns:a16="http://schemas.microsoft.com/office/drawing/2014/main" id="{739CD748-54A1-45B0-B9D5-D8E3A646F540}"/>
                </a:ext>
              </a:extLst>
            </p:cNvPr>
            <p:cNvSpPr>
              <a:spLocks/>
            </p:cNvSpPr>
            <p:nvPr/>
          </p:nvSpPr>
          <p:spPr bwMode="auto">
            <a:xfrm>
              <a:off x="4384676" y="2003425"/>
              <a:ext cx="3205163" cy="2719388"/>
            </a:xfrm>
            <a:custGeom>
              <a:avLst/>
              <a:gdLst>
                <a:gd name="T0" fmla="*/ 194 w 425"/>
                <a:gd name="T1" fmla="*/ 358 h 360"/>
                <a:gd name="T2" fmla="*/ 159 w 425"/>
                <a:gd name="T3" fmla="*/ 358 h 360"/>
                <a:gd name="T4" fmla="*/ 106 w 425"/>
                <a:gd name="T5" fmla="*/ 342 h 360"/>
                <a:gd name="T6" fmla="*/ 76 w 425"/>
                <a:gd name="T7" fmla="*/ 323 h 360"/>
                <a:gd name="T8" fmla="*/ 64 w 425"/>
                <a:gd name="T9" fmla="*/ 307 h 360"/>
                <a:gd name="T10" fmla="*/ 69 w 425"/>
                <a:gd name="T11" fmla="*/ 287 h 360"/>
                <a:gd name="T12" fmla="*/ 128 w 425"/>
                <a:gd name="T13" fmla="*/ 201 h 360"/>
                <a:gd name="T14" fmla="*/ 71 w 425"/>
                <a:gd name="T15" fmla="*/ 217 h 360"/>
                <a:gd name="T16" fmla="*/ 0 w 425"/>
                <a:gd name="T17" fmla="*/ 149 h 360"/>
                <a:gd name="T18" fmla="*/ 0 w 425"/>
                <a:gd name="T19" fmla="*/ 148 h 360"/>
                <a:gd name="T20" fmla="*/ 13 w 425"/>
                <a:gd name="T21" fmla="*/ 130 h 360"/>
                <a:gd name="T22" fmla="*/ 14 w 425"/>
                <a:gd name="T23" fmla="*/ 127 h 360"/>
                <a:gd name="T24" fmla="*/ 15 w 425"/>
                <a:gd name="T25" fmla="*/ 125 h 360"/>
                <a:gd name="T26" fmla="*/ 15 w 425"/>
                <a:gd name="T27" fmla="*/ 122 h 360"/>
                <a:gd name="T28" fmla="*/ 16 w 425"/>
                <a:gd name="T29" fmla="*/ 120 h 360"/>
                <a:gd name="T30" fmla="*/ 16 w 425"/>
                <a:gd name="T31" fmla="*/ 118 h 360"/>
                <a:gd name="T32" fmla="*/ 16 w 425"/>
                <a:gd name="T33" fmla="*/ 115 h 360"/>
                <a:gd name="T34" fmla="*/ 16 w 425"/>
                <a:gd name="T35" fmla="*/ 112 h 360"/>
                <a:gd name="T36" fmla="*/ 16 w 425"/>
                <a:gd name="T37" fmla="*/ 109 h 360"/>
                <a:gd name="T38" fmla="*/ 15 w 425"/>
                <a:gd name="T39" fmla="*/ 105 h 360"/>
                <a:gd name="T40" fmla="*/ 15 w 425"/>
                <a:gd name="T41" fmla="*/ 104 h 360"/>
                <a:gd name="T42" fmla="*/ 61 w 425"/>
                <a:gd name="T43" fmla="*/ 51 h 360"/>
                <a:gd name="T44" fmla="*/ 63 w 425"/>
                <a:gd name="T45" fmla="*/ 50 h 360"/>
                <a:gd name="T46" fmla="*/ 65 w 425"/>
                <a:gd name="T47" fmla="*/ 49 h 360"/>
                <a:gd name="T48" fmla="*/ 69 w 425"/>
                <a:gd name="T49" fmla="*/ 47 h 360"/>
                <a:gd name="T50" fmla="*/ 75 w 425"/>
                <a:gd name="T51" fmla="*/ 44 h 360"/>
                <a:gd name="T52" fmla="*/ 93 w 425"/>
                <a:gd name="T53" fmla="*/ 35 h 360"/>
                <a:gd name="T54" fmla="*/ 93 w 425"/>
                <a:gd name="T55" fmla="*/ 35 h 360"/>
                <a:gd name="T56" fmla="*/ 100 w 425"/>
                <a:gd name="T57" fmla="*/ 27 h 360"/>
                <a:gd name="T58" fmla="*/ 101 w 425"/>
                <a:gd name="T59" fmla="*/ 27 h 360"/>
                <a:gd name="T60" fmla="*/ 139 w 425"/>
                <a:gd name="T61" fmla="*/ 16 h 360"/>
                <a:gd name="T62" fmla="*/ 139 w 425"/>
                <a:gd name="T63" fmla="*/ 16 h 360"/>
                <a:gd name="T64" fmla="*/ 173 w 425"/>
                <a:gd name="T65" fmla="*/ 9 h 360"/>
                <a:gd name="T66" fmla="*/ 284 w 425"/>
                <a:gd name="T67" fmla="*/ 23 h 360"/>
                <a:gd name="T68" fmla="*/ 346 w 425"/>
                <a:gd name="T69" fmla="*/ 65 h 360"/>
                <a:gd name="T70" fmla="*/ 370 w 425"/>
                <a:gd name="T71" fmla="*/ 156 h 360"/>
                <a:gd name="T72" fmla="*/ 391 w 425"/>
                <a:gd name="T73" fmla="*/ 207 h 360"/>
                <a:gd name="T74" fmla="*/ 365 w 425"/>
                <a:gd name="T75" fmla="*/ 324 h 360"/>
                <a:gd name="T76" fmla="*/ 296 w 425"/>
                <a:gd name="T77" fmla="*/ 269 h 360"/>
                <a:gd name="T78" fmla="*/ 266 w 425"/>
                <a:gd name="T79" fmla="*/ 271 h 360"/>
                <a:gd name="T80" fmla="*/ 209 w 425"/>
                <a:gd name="T81"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5" h="360">
                  <a:moveTo>
                    <a:pt x="209" y="360"/>
                  </a:moveTo>
                  <a:cubicBezTo>
                    <a:pt x="202" y="360"/>
                    <a:pt x="198" y="359"/>
                    <a:pt x="194" y="358"/>
                  </a:cubicBezTo>
                  <a:cubicBezTo>
                    <a:pt x="189" y="357"/>
                    <a:pt x="185" y="355"/>
                    <a:pt x="177" y="355"/>
                  </a:cubicBezTo>
                  <a:cubicBezTo>
                    <a:pt x="170" y="355"/>
                    <a:pt x="165" y="356"/>
                    <a:pt x="159" y="358"/>
                  </a:cubicBezTo>
                  <a:cubicBezTo>
                    <a:pt x="153" y="359"/>
                    <a:pt x="147" y="360"/>
                    <a:pt x="139" y="360"/>
                  </a:cubicBezTo>
                  <a:cubicBezTo>
                    <a:pt x="123" y="360"/>
                    <a:pt x="114" y="354"/>
                    <a:pt x="106" y="342"/>
                  </a:cubicBezTo>
                  <a:cubicBezTo>
                    <a:pt x="104" y="343"/>
                    <a:pt x="102" y="343"/>
                    <a:pt x="100" y="343"/>
                  </a:cubicBezTo>
                  <a:cubicBezTo>
                    <a:pt x="88" y="343"/>
                    <a:pt x="79" y="333"/>
                    <a:pt x="76" y="323"/>
                  </a:cubicBezTo>
                  <a:cubicBezTo>
                    <a:pt x="75" y="317"/>
                    <a:pt x="72" y="316"/>
                    <a:pt x="70" y="314"/>
                  </a:cubicBezTo>
                  <a:cubicBezTo>
                    <a:pt x="67" y="313"/>
                    <a:pt x="65" y="311"/>
                    <a:pt x="64" y="307"/>
                  </a:cubicBezTo>
                  <a:cubicBezTo>
                    <a:pt x="64" y="299"/>
                    <a:pt x="68" y="288"/>
                    <a:pt x="69" y="287"/>
                  </a:cubicBezTo>
                  <a:cubicBezTo>
                    <a:pt x="69" y="287"/>
                    <a:pt x="69" y="287"/>
                    <a:pt x="69" y="287"/>
                  </a:cubicBezTo>
                  <a:cubicBezTo>
                    <a:pt x="136" y="203"/>
                    <a:pt x="136" y="203"/>
                    <a:pt x="136" y="203"/>
                  </a:cubicBezTo>
                  <a:cubicBezTo>
                    <a:pt x="134" y="202"/>
                    <a:pt x="131" y="201"/>
                    <a:pt x="128" y="201"/>
                  </a:cubicBezTo>
                  <a:cubicBezTo>
                    <a:pt x="121" y="201"/>
                    <a:pt x="116" y="204"/>
                    <a:pt x="110" y="207"/>
                  </a:cubicBezTo>
                  <a:cubicBezTo>
                    <a:pt x="102" y="211"/>
                    <a:pt x="91" y="217"/>
                    <a:pt x="71" y="217"/>
                  </a:cubicBezTo>
                  <a:cubicBezTo>
                    <a:pt x="60" y="217"/>
                    <a:pt x="41" y="213"/>
                    <a:pt x="26" y="201"/>
                  </a:cubicBezTo>
                  <a:cubicBezTo>
                    <a:pt x="14" y="192"/>
                    <a:pt x="0" y="176"/>
                    <a:pt x="0" y="149"/>
                  </a:cubicBezTo>
                  <a:cubicBezTo>
                    <a:pt x="0" y="148"/>
                    <a:pt x="0" y="148"/>
                    <a:pt x="0" y="148"/>
                  </a:cubicBezTo>
                  <a:cubicBezTo>
                    <a:pt x="0" y="148"/>
                    <a:pt x="0" y="148"/>
                    <a:pt x="0" y="148"/>
                  </a:cubicBezTo>
                  <a:cubicBezTo>
                    <a:pt x="6" y="143"/>
                    <a:pt x="10" y="138"/>
                    <a:pt x="12" y="131"/>
                  </a:cubicBezTo>
                  <a:cubicBezTo>
                    <a:pt x="13" y="131"/>
                    <a:pt x="13" y="130"/>
                    <a:pt x="13" y="130"/>
                  </a:cubicBezTo>
                  <a:cubicBezTo>
                    <a:pt x="13" y="129"/>
                    <a:pt x="13" y="129"/>
                    <a:pt x="13" y="129"/>
                  </a:cubicBezTo>
                  <a:cubicBezTo>
                    <a:pt x="14" y="128"/>
                    <a:pt x="14" y="127"/>
                    <a:pt x="14" y="127"/>
                  </a:cubicBezTo>
                  <a:cubicBezTo>
                    <a:pt x="14" y="126"/>
                    <a:pt x="14" y="126"/>
                    <a:pt x="14" y="126"/>
                  </a:cubicBezTo>
                  <a:cubicBezTo>
                    <a:pt x="14" y="126"/>
                    <a:pt x="15" y="125"/>
                    <a:pt x="15" y="125"/>
                  </a:cubicBezTo>
                  <a:cubicBezTo>
                    <a:pt x="15" y="124"/>
                    <a:pt x="15" y="124"/>
                    <a:pt x="15" y="124"/>
                  </a:cubicBezTo>
                  <a:cubicBezTo>
                    <a:pt x="15" y="123"/>
                    <a:pt x="15" y="123"/>
                    <a:pt x="15" y="122"/>
                  </a:cubicBezTo>
                  <a:cubicBezTo>
                    <a:pt x="15" y="122"/>
                    <a:pt x="15" y="121"/>
                    <a:pt x="15" y="120"/>
                  </a:cubicBezTo>
                  <a:cubicBezTo>
                    <a:pt x="15" y="120"/>
                    <a:pt x="16" y="120"/>
                    <a:pt x="16" y="120"/>
                  </a:cubicBezTo>
                  <a:cubicBezTo>
                    <a:pt x="16" y="119"/>
                    <a:pt x="16" y="119"/>
                    <a:pt x="16" y="119"/>
                  </a:cubicBezTo>
                  <a:cubicBezTo>
                    <a:pt x="16" y="119"/>
                    <a:pt x="16" y="118"/>
                    <a:pt x="16" y="118"/>
                  </a:cubicBezTo>
                  <a:cubicBezTo>
                    <a:pt x="16" y="117"/>
                    <a:pt x="16" y="117"/>
                    <a:pt x="16" y="117"/>
                  </a:cubicBezTo>
                  <a:cubicBezTo>
                    <a:pt x="16" y="116"/>
                    <a:pt x="16" y="116"/>
                    <a:pt x="16" y="115"/>
                  </a:cubicBezTo>
                  <a:cubicBezTo>
                    <a:pt x="16" y="114"/>
                    <a:pt x="16" y="114"/>
                    <a:pt x="16" y="114"/>
                  </a:cubicBezTo>
                  <a:cubicBezTo>
                    <a:pt x="16" y="113"/>
                    <a:pt x="16" y="112"/>
                    <a:pt x="16" y="112"/>
                  </a:cubicBezTo>
                  <a:cubicBezTo>
                    <a:pt x="16" y="111"/>
                    <a:pt x="16" y="111"/>
                    <a:pt x="16" y="111"/>
                  </a:cubicBezTo>
                  <a:cubicBezTo>
                    <a:pt x="16" y="110"/>
                    <a:pt x="16" y="109"/>
                    <a:pt x="16" y="109"/>
                  </a:cubicBezTo>
                  <a:cubicBezTo>
                    <a:pt x="15" y="108"/>
                    <a:pt x="15" y="108"/>
                    <a:pt x="15" y="108"/>
                  </a:cubicBezTo>
                  <a:cubicBezTo>
                    <a:pt x="15" y="107"/>
                    <a:pt x="15" y="106"/>
                    <a:pt x="15" y="105"/>
                  </a:cubicBezTo>
                  <a:cubicBezTo>
                    <a:pt x="15" y="104"/>
                    <a:pt x="15" y="104"/>
                    <a:pt x="15" y="104"/>
                  </a:cubicBezTo>
                  <a:cubicBezTo>
                    <a:pt x="15" y="104"/>
                    <a:pt x="15" y="104"/>
                    <a:pt x="15" y="104"/>
                  </a:cubicBezTo>
                  <a:cubicBezTo>
                    <a:pt x="30" y="98"/>
                    <a:pt x="39" y="83"/>
                    <a:pt x="46" y="70"/>
                  </a:cubicBezTo>
                  <a:cubicBezTo>
                    <a:pt x="52" y="61"/>
                    <a:pt x="56" y="54"/>
                    <a:pt x="61" y="51"/>
                  </a:cubicBezTo>
                  <a:cubicBezTo>
                    <a:pt x="62" y="50"/>
                    <a:pt x="62" y="50"/>
                    <a:pt x="63" y="50"/>
                  </a:cubicBezTo>
                  <a:cubicBezTo>
                    <a:pt x="63" y="50"/>
                    <a:pt x="63" y="50"/>
                    <a:pt x="63" y="50"/>
                  </a:cubicBezTo>
                  <a:cubicBezTo>
                    <a:pt x="64" y="49"/>
                    <a:pt x="64" y="49"/>
                    <a:pt x="65" y="49"/>
                  </a:cubicBezTo>
                  <a:cubicBezTo>
                    <a:pt x="65" y="49"/>
                    <a:pt x="65" y="49"/>
                    <a:pt x="65" y="49"/>
                  </a:cubicBezTo>
                  <a:cubicBezTo>
                    <a:pt x="66" y="48"/>
                    <a:pt x="66" y="48"/>
                    <a:pt x="67" y="48"/>
                  </a:cubicBezTo>
                  <a:cubicBezTo>
                    <a:pt x="67" y="48"/>
                    <a:pt x="68" y="47"/>
                    <a:pt x="69" y="47"/>
                  </a:cubicBezTo>
                  <a:cubicBezTo>
                    <a:pt x="71" y="46"/>
                    <a:pt x="71" y="46"/>
                    <a:pt x="71" y="46"/>
                  </a:cubicBezTo>
                  <a:cubicBezTo>
                    <a:pt x="72" y="45"/>
                    <a:pt x="73" y="45"/>
                    <a:pt x="75" y="44"/>
                  </a:cubicBezTo>
                  <a:cubicBezTo>
                    <a:pt x="79" y="42"/>
                    <a:pt x="83" y="41"/>
                    <a:pt x="87" y="39"/>
                  </a:cubicBezTo>
                  <a:cubicBezTo>
                    <a:pt x="89" y="38"/>
                    <a:pt x="91" y="36"/>
                    <a:pt x="93" y="35"/>
                  </a:cubicBezTo>
                  <a:cubicBezTo>
                    <a:pt x="93" y="36"/>
                    <a:pt x="93" y="36"/>
                    <a:pt x="93" y="36"/>
                  </a:cubicBezTo>
                  <a:cubicBezTo>
                    <a:pt x="93" y="35"/>
                    <a:pt x="93" y="35"/>
                    <a:pt x="93" y="35"/>
                  </a:cubicBezTo>
                  <a:cubicBezTo>
                    <a:pt x="96" y="33"/>
                    <a:pt x="99" y="30"/>
                    <a:pt x="100" y="27"/>
                  </a:cubicBezTo>
                  <a:cubicBezTo>
                    <a:pt x="100" y="27"/>
                    <a:pt x="100" y="27"/>
                    <a:pt x="100" y="27"/>
                  </a:cubicBezTo>
                  <a:cubicBezTo>
                    <a:pt x="100" y="27"/>
                    <a:pt x="100" y="27"/>
                    <a:pt x="100" y="27"/>
                  </a:cubicBezTo>
                  <a:cubicBezTo>
                    <a:pt x="101" y="27"/>
                    <a:pt x="101" y="27"/>
                    <a:pt x="101" y="27"/>
                  </a:cubicBezTo>
                  <a:cubicBezTo>
                    <a:pt x="105" y="28"/>
                    <a:pt x="109" y="29"/>
                    <a:pt x="113" y="29"/>
                  </a:cubicBezTo>
                  <a:cubicBezTo>
                    <a:pt x="123" y="29"/>
                    <a:pt x="131" y="25"/>
                    <a:pt x="139" y="16"/>
                  </a:cubicBezTo>
                  <a:cubicBezTo>
                    <a:pt x="139" y="16"/>
                    <a:pt x="139" y="16"/>
                    <a:pt x="139" y="16"/>
                  </a:cubicBezTo>
                  <a:cubicBezTo>
                    <a:pt x="139" y="16"/>
                    <a:pt x="139" y="16"/>
                    <a:pt x="139" y="16"/>
                  </a:cubicBezTo>
                  <a:cubicBezTo>
                    <a:pt x="142" y="16"/>
                    <a:pt x="144" y="17"/>
                    <a:pt x="146" y="17"/>
                  </a:cubicBezTo>
                  <a:cubicBezTo>
                    <a:pt x="156" y="17"/>
                    <a:pt x="164" y="13"/>
                    <a:pt x="173" y="9"/>
                  </a:cubicBezTo>
                  <a:cubicBezTo>
                    <a:pt x="183" y="5"/>
                    <a:pt x="193" y="0"/>
                    <a:pt x="207" y="0"/>
                  </a:cubicBezTo>
                  <a:cubicBezTo>
                    <a:pt x="236" y="0"/>
                    <a:pt x="272" y="11"/>
                    <a:pt x="284" y="23"/>
                  </a:cubicBezTo>
                  <a:cubicBezTo>
                    <a:pt x="284" y="23"/>
                    <a:pt x="285" y="23"/>
                    <a:pt x="285" y="23"/>
                  </a:cubicBezTo>
                  <a:cubicBezTo>
                    <a:pt x="299" y="23"/>
                    <a:pt x="340" y="33"/>
                    <a:pt x="346" y="65"/>
                  </a:cubicBezTo>
                  <a:cubicBezTo>
                    <a:pt x="372" y="66"/>
                    <a:pt x="384" y="93"/>
                    <a:pt x="384" y="112"/>
                  </a:cubicBezTo>
                  <a:cubicBezTo>
                    <a:pt x="384" y="133"/>
                    <a:pt x="378" y="142"/>
                    <a:pt x="370" y="156"/>
                  </a:cubicBezTo>
                  <a:cubicBezTo>
                    <a:pt x="365" y="164"/>
                    <a:pt x="360" y="172"/>
                    <a:pt x="355" y="185"/>
                  </a:cubicBezTo>
                  <a:cubicBezTo>
                    <a:pt x="391" y="207"/>
                    <a:pt x="391" y="207"/>
                    <a:pt x="391" y="207"/>
                  </a:cubicBezTo>
                  <a:cubicBezTo>
                    <a:pt x="425" y="262"/>
                    <a:pt x="425" y="262"/>
                    <a:pt x="425" y="262"/>
                  </a:cubicBezTo>
                  <a:cubicBezTo>
                    <a:pt x="365" y="324"/>
                    <a:pt x="365" y="324"/>
                    <a:pt x="365" y="324"/>
                  </a:cubicBezTo>
                  <a:cubicBezTo>
                    <a:pt x="305" y="309"/>
                    <a:pt x="305" y="309"/>
                    <a:pt x="305" y="309"/>
                  </a:cubicBezTo>
                  <a:cubicBezTo>
                    <a:pt x="296" y="269"/>
                    <a:pt x="296" y="269"/>
                    <a:pt x="296" y="269"/>
                  </a:cubicBezTo>
                  <a:cubicBezTo>
                    <a:pt x="288" y="271"/>
                    <a:pt x="278" y="271"/>
                    <a:pt x="267" y="271"/>
                  </a:cubicBezTo>
                  <a:cubicBezTo>
                    <a:pt x="267" y="271"/>
                    <a:pt x="267" y="271"/>
                    <a:pt x="266" y="271"/>
                  </a:cubicBezTo>
                  <a:cubicBezTo>
                    <a:pt x="267" y="290"/>
                    <a:pt x="268" y="322"/>
                    <a:pt x="264" y="327"/>
                  </a:cubicBezTo>
                  <a:cubicBezTo>
                    <a:pt x="258" y="334"/>
                    <a:pt x="223" y="360"/>
                    <a:pt x="209" y="36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6">
              <a:extLst>
                <a:ext uri="{FF2B5EF4-FFF2-40B4-BE49-F238E27FC236}">
                  <a16:creationId xmlns:a16="http://schemas.microsoft.com/office/drawing/2014/main" id="{7716D09E-F2C5-4FE8-A3C6-19DE02627282}"/>
                </a:ext>
              </a:extLst>
            </p:cNvPr>
            <p:cNvSpPr>
              <a:spLocks noEditPoints="1"/>
            </p:cNvSpPr>
            <p:nvPr/>
          </p:nvSpPr>
          <p:spPr bwMode="auto">
            <a:xfrm>
              <a:off x="4376739" y="1997075"/>
              <a:ext cx="3221038" cy="2732088"/>
            </a:xfrm>
            <a:custGeom>
              <a:avLst/>
              <a:gdLst>
                <a:gd name="T0" fmla="*/ 286 w 427"/>
                <a:gd name="T1" fmla="*/ 24 h 362"/>
                <a:gd name="T2" fmla="*/ 355 w 427"/>
                <a:gd name="T3" fmla="*/ 186 h 362"/>
                <a:gd name="T4" fmla="*/ 366 w 427"/>
                <a:gd name="T5" fmla="*/ 324 h 362"/>
                <a:gd name="T6" fmla="*/ 268 w 427"/>
                <a:gd name="T7" fmla="*/ 272 h 362"/>
                <a:gd name="T8" fmla="*/ 210 w 427"/>
                <a:gd name="T9" fmla="*/ 361 h 362"/>
                <a:gd name="T10" fmla="*/ 107 w 427"/>
                <a:gd name="T11" fmla="*/ 343 h 362"/>
                <a:gd name="T12" fmla="*/ 66 w 427"/>
                <a:gd name="T13" fmla="*/ 308 h 362"/>
                <a:gd name="T14" fmla="*/ 129 w 427"/>
                <a:gd name="T15" fmla="*/ 202 h 362"/>
                <a:gd name="T16" fmla="*/ 14 w 427"/>
                <a:gd name="T17" fmla="*/ 133 h 362"/>
                <a:gd name="T18" fmla="*/ 15 w 427"/>
                <a:gd name="T19" fmla="*/ 131 h 362"/>
                <a:gd name="T20" fmla="*/ 16 w 427"/>
                <a:gd name="T21" fmla="*/ 126 h 362"/>
                <a:gd name="T22" fmla="*/ 17 w 427"/>
                <a:gd name="T23" fmla="*/ 122 h 362"/>
                <a:gd name="T24" fmla="*/ 17 w 427"/>
                <a:gd name="T25" fmla="*/ 118 h 362"/>
                <a:gd name="T26" fmla="*/ 17 w 427"/>
                <a:gd name="T27" fmla="*/ 113 h 362"/>
                <a:gd name="T28" fmla="*/ 17 w 427"/>
                <a:gd name="T29" fmla="*/ 109 h 362"/>
                <a:gd name="T30" fmla="*/ 64 w 427"/>
                <a:gd name="T31" fmla="*/ 51 h 362"/>
                <a:gd name="T32" fmla="*/ 67 w 427"/>
                <a:gd name="T33" fmla="*/ 50 h 362"/>
                <a:gd name="T34" fmla="*/ 70 w 427"/>
                <a:gd name="T35" fmla="*/ 48 h 362"/>
                <a:gd name="T36" fmla="*/ 88 w 427"/>
                <a:gd name="T37" fmla="*/ 40 h 362"/>
                <a:gd name="T38" fmla="*/ 94 w 427"/>
                <a:gd name="T39" fmla="*/ 37 h 362"/>
                <a:gd name="T40" fmla="*/ 114 w 427"/>
                <a:gd name="T41" fmla="*/ 30 h 362"/>
                <a:gd name="T42" fmla="*/ 208 w 427"/>
                <a:gd name="T43" fmla="*/ 2 h 362"/>
                <a:gd name="T44" fmla="*/ 147 w 427"/>
                <a:gd name="T45" fmla="*/ 17 h 362"/>
                <a:gd name="T46" fmla="*/ 139 w 427"/>
                <a:gd name="T47" fmla="*/ 17 h 362"/>
                <a:gd name="T48" fmla="*/ 101 w 427"/>
                <a:gd name="T49" fmla="*/ 27 h 362"/>
                <a:gd name="T50" fmla="*/ 100 w 427"/>
                <a:gd name="T51" fmla="*/ 28 h 362"/>
                <a:gd name="T52" fmla="*/ 88 w 427"/>
                <a:gd name="T53" fmla="*/ 39 h 362"/>
                <a:gd name="T54" fmla="*/ 76 w 427"/>
                <a:gd name="T55" fmla="*/ 45 h 362"/>
                <a:gd name="T56" fmla="*/ 70 w 427"/>
                <a:gd name="T57" fmla="*/ 47 h 362"/>
                <a:gd name="T58" fmla="*/ 68 w 427"/>
                <a:gd name="T59" fmla="*/ 48 h 362"/>
                <a:gd name="T60" fmla="*/ 65 w 427"/>
                <a:gd name="T61" fmla="*/ 49 h 362"/>
                <a:gd name="T62" fmla="*/ 62 w 427"/>
                <a:gd name="T63" fmla="*/ 51 h 362"/>
                <a:gd name="T64" fmla="*/ 15 w 427"/>
                <a:gd name="T65" fmla="*/ 105 h 362"/>
                <a:gd name="T66" fmla="*/ 16 w 427"/>
                <a:gd name="T67" fmla="*/ 110 h 362"/>
                <a:gd name="T68" fmla="*/ 16 w 427"/>
                <a:gd name="T69" fmla="*/ 112 h 362"/>
                <a:gd name="T70" fmla="*/ 16 w 427"/>
                <a:gd name="T71" fmla="*/ 116 h 362"/>
                <a:gd name="T72" fmla="*/ 16 w 427"/>
                <a:gd name="T73" fmla="*/ 119 h 362"/>
                <a:gd name="T74" fmla="*/ 16 w 427"/>
                <a:gd name="T75" fmla="*/ 121 h 362"/>
                <a:gd name="T76" fmla="*/ 15 w 427"/>
                <a:gd name="T77" fmla="*/ 125 h 362"/>
                <a:gd name="T78" fmla="*/ 15 w 427"/>
                <a:gd name="T79" fmla="*/ 127 h 362"/>
                <a:gd name="T80" fmla="*/ 14 w 427"/>
                <a:gd name="T81" fmla="*/ 130 h 362"/>
                <a:gd name="T82" fmla="*/ 13 w 427"/>
                <a:gd name="T83" fmla="*/ 132 h 362"/>
                <a:gd name="T84" fmla="*/ 0 w 427"/>
                <a:gd name="T85" fmla="*/ 150 h 362"/>
                <a:gd name="T86" fmla="*/ 112 w 427"/>
                <a:gd name="T87" fmla="*/ 209 h 362"/>
                <a:gd name="T88" fmla="*/ 69 w 427"/>
                <a:gd name="T89" fmla="*/ 288 h 362"/>
                <a:gd name="T90" fmla="*/ 65 w 427"/>
                <a:gd name="T91" fmla="*/ 308 h 362"/>
                <a:gd name="T92" fmla="*/ 101 w 427"/>
                <a:gd name="T93" fmla="*/ 345 h 362"/>
                <a:gd name="T94" fmla="*/ 160 w 427"/>
                <a:gd name="T95" fmla="*/ 359 h 362"/>
                <a:gd name="T96" fmla="*/ 210 w 427"/>
                <a:gd name="T97" fmla="*/ 362 h 362"/>
                <a:gd name="T98" fmla="*/ 268 w 427"/>
                <a:gd name="T99" fmla="*/ 273 h 362"/>
                <a:gd name="T100" fmla="*/ 305 w 427"/>
                <a:gd name="T101" fmla="*/ 311 h 362"/>
                <a:gd name="T102" fmla="*/ 366 w 427"/>
                <a:gd name="T103" fmla="*/ 326 h 362"/>
                <a:gd name="T104" fmla="*/ 427 w 427"/>
                <a:gd name="T105" fmla="*/ 263 h 362"/>
                <a:gd name="T106" fmla="*/ 392 w 427"/>
                <a:gd name="T107" fmla="*/ 207 h 362"/>
                <a:gd name="T108" fmla="*/ 372 w 427"/>
                <a:gd name="T109" fmla="*/ 157 h 362"/>
                <a:gd name="T110" fmla="*/ 286 w 427"/>
                <a:gd name="T111" fmla="*/ 2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7" h="362">
                  <a:moveTo>
                    <a:pt x="208" y="2"/>
                  </a:moveTo>
                  <a:cubicBezTo>
                    <a:pt x="238" y="2"/>
                    <a:pt x="274" y="13"/>
                    <a:pt x="284" y="24"/>
                  </a:cubicBezTo>
                  <a:cubicBezTo>
                    <a:pt x="285" y="24"/>
                    <a:pt x="286" y="24"/>
                    <a:pt x="286" y="24"/>
                  </a:cubicBezTo>
                  <a:cubicBezTo>
                    <a:pt x="300" y="24"/>
                    <a:pt x="341" y="35"/>
                    <a:pt x="346" y="67"/>
                  </a:cubicBezTo>
                  <a:cubicBezTo>
                    <a:pt x="373" y="67"/>
                    <a:pt x="384" y="95"/>
                    <a:pt x="384" y="113"/>
                  </a:cubicBezTo>
                  <a:cubicBezTo>
                    <a:pt x="384" y="146"/>
                    <a:pt x="369" y="151"/>
                    <a:pt x="355" y="186"/>
                  </a:cubicBezTo>
                  <a:cubicBezTo>
                    <a:pt x="391" y="208"/>
                    <a:pt x="391" y="208"/>
                    <a:pt x="391" y="208"/>
                  </a:cubicBezTo>
                  <a:cubicBezTo>
                    <a:pt x="425" y="263"/>
                    <a:pt x="425" y="263"/>
                    <a:pt x="425" y="263"/>
                  </a:cubicBezTo>
                  <a:cubicBezTo>
                    <a:pt x="366" y="324"/>
                    <a:pt x="366" y="324"/>
                    <a:pt x="366" y="324"/>
                  </a:cubicBezTo>
                  <a:cubicBezTo>
                    <a:pt x="306" y="310"/>
                    <a:pt x="306" y="310"/>
                    <a:pt x="306" y="310"/>
                  </a:cubicBezTo>
                  <a:cubicBezTo>
                    <a:pt x="298" y="269"/>
                    <a:pt x="298" y="269"/>
                    <a:pt x="298" y="269"/>
                  </a:cubicBezTo>
                  <a:cubicBezTo>
                    <a:pt x="288" y="271"/>
                    <a:pt x="278" y="272"/>
                    <a:pt x="268" y="272"/>
                  </a:cubicBezTo>
                  <a:cubicBezTo>
                    <a:pt x="268" y="272"/>
                    <a:pt x="267" y="272"/>
                    <a:pt x="267" y="272"/>
                  </a:cubicBezTo>
                  <a:cubicBezTo>
                    <a:pt x="267" y="289"/>
                    <a:pt x="269" y="323"/>
                    <a:pt x="264" y="328"/>
                  </a:cubicBezTo>
                  <a:cubicBezTo>
                    <a:pt x="258" y="334"/>
                    <a:pt x="224" y="361"/>
                    <a:pt x="210" y="361"/>
                  </a:cubicBezTo>
                  <a:cubicBezTo>
                    <a:pt x="197" y="361"/>
                    <a:pt x="193" y="356"/>
                    <a:pt x="178" y="356"/>
                  </a:cubicBezTo>
                  <a:cubicBezTo>
                    <a:pt x="164" y="356"/>
                    <a:pt x="156" y="361"/>
                    <a:pt x="140" y="361"/>
                  </a:cubicBezTo>
                  <a:cubicBezTo>
                    <a:pt x="125" y="361"/>
                    <a:pt x="116" y="355"/>
                    <a:pt x="107" y="343"/>
                  </a:cubicBezTo>
                  <a:cubicBezTo>
                    <a:pt x="105" y="343"/>
                    <a:pt x="103" y="343"/>
                    <a:pt x="101" y="343"/>
                  </a:cubicBezTo>
                  <a:cubicBezTo>
                    <a:pt x="89" y="343"/>
                    <a:pt x="81" y="333"/>
                    <a:pt x="78" y="324"/>
                  </a:cubicBezTo>
                  <a:cubicBezTo>
                    <a:pt x="75" y="313"/>
                    <a:pt x="67" y="316"/>
                    <a:pt x="66" y="308"/>
                  </a:cubicBezTo>
                  <a:cubicBezTo>
                    <a:pt x="65" y="300"/>
                    <a:pt x="70" y="289"/>
                    <a:pt x="70" y="289"/>
                  </a:cubicBezTo>
                  <a:cubicBezTo>
                    <a:pt x="138" y="204"/>
                    <a:pt x="138" y="204"/>
                    <a:pt x="138" y="204"/>
                  </a:cubicBezTo>
                  <a:cubicBezTo>
                    <a:pt x="136" y="203"/>
                    <a:pt x="133" y="202"/>
                    <a:pt x="129" y="202"/>
                  </a:cubicBezTo>
                  <a:cubicBezTo>
                    <a:pt x="112" y="202"/>
                    <a:pt x="106" y="217"/>
                    <a:pt x="72" y="217"/>
                  </a:cubicBezTo>
                  <a:cubicBezTo>
                    <a:pt x="47" y="217"/>
                    <a:pt x="1" y="198"/>
                    <a:pt x="1" y="150"/>
                  </a:cubicBezTo>
                  <a:cubicBezTo>
                    <a:pt x="6" y="146"/>
                    <a:pt x="11" y="140"/>
                    <a:pt x="14" y="133"/>
                  </a:cubicBezTo>
                  <a:cubicBezTo>
                    <a:pt x="14" y="132"/>
                    <a:pt x="14" y="132"/>
                    <a:pt x="14" y="132"/>
                  </a:cubicBezTo>
                  <a:cubicBezTo>
                    <a:pt x="14" y="132"/>
                    <a:pt x="15" y="131"/>
                    <a:pt x="15" y="131"/>
                  </a:cubicBezTo>
                  <a:cubicBezTo>
                    <a:pt x="15" y="131"/>
                    <a:pt x="15" y="131"/>
                    <a:pt x="15" y="131"/>
                  </a:cubicBezTo>
                  <a:cubicBezTo>
                    <a:pt x="15" y="130"/>
                    <a:pt x="15" y="129"/>
                    <a:pt x="16" y="128"/>
                  </a:cubicBezTo>
                  <a:cubicBezTo>
                    <a:pt x="16" y="128"/>
                    <a:pt x="16" y="127"/>
                    <a:pt x="16" y="127"/>
                  </a:cubicBezTo>
                  <a:cubicBezTo>
                    <a:pt x="16" y="127"/>
                    <a:pt x="16" y="126"/>
                    <a:pt x="16" y="126"/>
                  </a:cubicBezTo>
                  <a:cubicBezTo>
                    <a:pt x="16" y="125"/>
                    <a:pt x="16" y="125"/>
                    <a:pt x="17" y="125"/>
                  </a:cubicBezTo>
                  <a:cubicBezTo>
                    <a:pt x="17" y="124"/>
                    <a:pt x="17" y="124"/>
                    <a:pt x="17" y="124"/>
                  </a:cubicBezTo>
                  <a:cubicBezTo>
                    <a:pt x="17" y="123"/>
                    <a:pt x="17" y="122"/>
                    <a:pt x="17" y="122"/>
                  </a:cubicBezTo>
                  <a:cubicBezTo>
                    <a:pt x="17" y="121"/>
                    <a:pt x="17" y="121"/>
                    <a:pt x="17" y="121"/>
                  </a:cubicBezTo>
                  <a:cubicBezTo>
                    <a:pt x="17" y="120"/>
                    <a:pt x="17" y="119"/>
                    <a:pt x="17" y="119"/>
                  </a:cubicBezTo>
                  <a:cubicBezTo>
                    <a:pt x="17" y="119"/>
                    <a:pt x="17" y="118"/>
                    <a:pt x="17" y="118"/>
                  </a:cubicBezTo>
                  <a:cubicBezTo>
                    <a:pt x="18" y="117"/>
                    <a:pt x="18" y="117"/>
                    <a:pt x="18" y="116"/>
                  </a:cubicBezTo>
                  <a:cubicBezTo>
                    <a:pt x="18" y="116"/>
                    <a:pt x="18" y="115"/>
                    <a:pt x="18" y="115"/>
                  </a:cubicBezTo>
                  <a:cubicBezTo>
                    <a:pt x="18" y="114"/>
                    <a:pt x="18" y="113"/>
                    <a:pt x="17" y="113"/>
                  </a:cubicBezTo>
                  <a:cubicBezTo>
                    <a:pt x="17" y="112"/>
                    <a:pt x="17" y="112"/>
                    <a:pt x="17" y="112"/>
                  </a:cubicBezTo>
                  <a:cubicBezTo>
                    <a:pt x="17" y="111"/>
                    <a:pt x="17" y="110"/>
                    <a:pt x="17" y="110"/>
                  </a:cubicBezTo>
                  <a:cubicBezTo>
                    <a:pt x="17" y="109"/>
                    <a:pt x="17" y="109"/>
                    <a:pt x="17" y="109"/>
                  </a:cubicBezTo>
                  <a:cubicBezTo>
                    <a:pt x="17" y="108"/>
                    <a:pt x="17" y="107"/>
                    <a:pt x="17" y="106"/>
                  </a:cubicBezTo>
                  <a:cubicBezTo>
                    <a:pt x="42" y="95"/>
                    <a:pt x="50" y="60"/>
                    <a:pt x="63" y="52"/>
                  </a:cubicBezTo>
                  <a:cubicBezTo>
                    <a:pt x="63" y="52"/>
                    <a:pt x="64" y="52"/>
                    <a:pt x="64" y="51"/>
                  </a:cubicBezTo>
                  <a:cubicBezTo>
                    <a:pt x="64" y="51"/>
                    <a:pt x="65" y="51"/>
                    <a:pt x="65" y="51"/>
                  </a:cubicBezTo>
                  <a:cubicBezTo>
                    <a:pt x="65" y="51"/>
                    <a:pt x="66" y="51"/>
                    <a:pt x="66" y="50"/>
                  </a:cubicBezTo>
                  <a:cubicBezTo>
                    <a:pt x="66" y="50"/>
                    <a:pt x="66" y="50"/>
                    <a:pt x="67" y="50"/>
                  </a:cubicBezTo>
                  <a:cubicBezTo>
                    <a:pt x="67" y="50"/>
                    <a:pt x="68" y="50"/>
                    <a:pt x="68" y="49"/>
                  </a:cubicBezTo>
                  <a:cubicBezTo>
                    <a:pt x="68" y="49"/>
                    <a:pt x="69" y="49"/>
                    <a:pt x="69" y="49"/>
                  </a:cubicBezTo>
                  <a:cubicBezTo>
                    <a:pt x="69" y="49"/>
                    <a:pt x="70" y="49"/>
                    <a:pt x="70" y="48"/>
                  </a:cubicBezTo>
                  <a:cubicBezTo>
                    <a:pt x="70" y="48"/>
                    <a:pt x="71" y="48"/>
                    <a:pt x="71" y="48"/>
                  </a:cubicBezTo>
                  <a:cubicBezTo>
                    <a:pt x="71" y="48"/>
                    <a:pt x="72" y="48"/>
                    <a:pt x="72" y="48"/>
                  </a:cubicBezTo>
                  <a:cubicBezTo>
                    <a:pt x="77" y="45"/>
                    <a:pt x="83" y="43"/>
                    <a:pt x="88" y="40"/>
                  </a:cubicBezTo>
                  <a:cubicBezTo>
                    <a:pt x="88" y="40"/>
                    <a:pt x="88" y="40"/>
                    <a:pt x="88" y="40"/>
                  </a:cubicBezTo>
                  <a:cubicBezTo>
                    <a:pt x="90" y="39"/>
                    <a:pt x="92" y="38"/>
                    <a:pt x="94" y="37"/>
                  </a:cubicBezTo>
                  <a:cubicBezTo>
                    <a:pt x="94" y="37"/>
                    <a:pt x="94" y="37"/>
                    <a:pt x="94" y="37"/>
                  </a:cubicBezTo>
                  <a:cubicBezTo>
                    <a:pt x="97" y="34"/>
                    <a:pt x="100" y="32"/>
                    <a:pt x="101" y="29"/>
                  </a:cubicBezTo>
                  <a:cubicBezTo>
                    <a:pt x="101" y="29"/>
                    <a:pt x="101" y="29"/>
                    <a:pt x="101" y="29"/>
                  </a:cubicBezTo>
                  <a:cubicBezTo>
                    <a:pt x="106" y="30"/>
                    <a:pt x="110" y="30"/>
                    <a:pt x="114" y="30"/>
                  </a:cubicBezTo>
                  <a:cubicBezTo>
                    <a:pt x="126" y="30"/>
                    <a:pt x="134" y="25"/>
                    <a:pt x="140" y="18"/>
                  </a:cubicBezTo>
                  <a:cubicBezTo>
                    <a:pt x="143" y="18"/>
                    <a:pt x="145" y="18"/>
                    <a:pt x="147" y="18"/>
                  </a:cubicBezTo>
                  <a:cubicBezTo>
                    <a:pt x="169" y="18"/>
                    <a:pt x="181" y="2"/>
                    <a:pt x="208" y="2"/>
                  </a:cubicBezTo>
                  <a:moveTo>
                    <a:pt x="208" y="0"/>
                  </a:moveTo>
                  <a:cubicBezTo>
                    <a:pt x="194" y="0"/>
                    <a:pt x="183" y="5"/>
                    <a:pt x="173" y="9"/>
                  </a:cubicBezTo>
                  <a:cubicBezTo>
                    <a:pt x="165" y="13"/>
                    <a:pt x="157" y="17"/>
                    <a:pt x="147" y="17"/>
                  </a:cubicBezTo>
                  <a:cubicBezTo>
                    <a:pt x="145" y="17"/>
                    <a:pt x="143" y="17"/>
                    <a:pt x="140" y="16"/>
                  </a:cubicBezTo>
                  <a:cubicBezTo>
                    <a:pt x="140" y="16"/>
                    <a:pt x="140" y="16"/>
                    <a:pt x="140" y="16"/>
                  </a:cubicBezTo>
                  <a:cubicBezTo>
                    <a:pt x="139" y="17"/>
                    <a:pt x="139" y="17"/>
                    <a:pt x="139" y="17"/>
                  </a:cubicBezTo>
                  <a:cubicBezTo>
                    <a:pt x="131" y="25"/>
                    <a:pt x="124" y="29"/>
                    <a:pt x="114" y="29"/>
                  </a:cubicBezTo>
                  <a:cubicBezTo>
                    <a:pt x="110" y="29"/>
                    <a:pt x="106" y="29"/>
                    <a:pt x="102" y="27"/>
                  </a:cubicBezTo>
                  <a:cubicBezTo>
                    <a:pt x="101" y="27"/>
                    <a:pt x="101" y="27"/>
                    <a:pt x="101" y="27"/>
                  </a:cubicBezTo>
                  <a:cubicBezTo>
                    <a:pt x="100" y="28"/>
                    <a:pt x="100" y="28"/>
                    <a:pt x="100" y="28"/>
                  </a:cubicBezTo>
                  <a:cubicBezTo>
                    <a:pt x="100" y="28"/>
                    <a:pt x="100" y="28"/>
                    <a:pt x="100" y="28"/>
                  </a:cubicBezTo>
                  <a:cubicBezTo>
                    <a:pt x="100" y="28"/>
                    <a:pt x="100" y="28"/>
                    <a:pt x="100" y="28"/>
                  </a:cubicBezTo>
                  <a:cubicBezTo>
                    <a:pt x="99" y="31"/>
                    <a:pt x="97" y="33"/>
                    <a:pt x="93" y="36"/>
                  </a:cubicBezTo>
                  <a:cubicBezTo>
                    <a:pt x="93" y="36"/>
                    <a:pt x="93" y="36"/>
                    <a:pt x="93" y="36"/>
                  </a:cubicBezTo>
                  <a:cubicBezTo>
                    <a:pt x="92" y="37"/>
                    <a:pt x="90" y="38"/>
                    <a:pt x="88" y="39"/>
                  </a:cubicBezTo>
                  <a:cubicBezTo>
                    <a:pt x="88" y="39"/>
                    <a:pt x="88" y="39"/>
                    <a:pt x="88" y="39"/>
                  </a:cubicBezTo>
                  <a:cubicBezTo>
                    <a:pt x="88" y="39"/>
                    <a:pt x="88" y="39"/>
                    <a:pt x="88" y="39"/>
                  </a:cubicBezTo>
                  <a:cubicBezTo>
                    <a:pt x="84" y="41"/>
                    <a:pt x="80" y="43"/>
                    <a:pt x="76" y="45"/>
                  </a:cubicBezTo>
                  <a:cubicBezTo>
                    <a:pt x="74" y="45"/>
                    <a:pt x="73" y="46"/>
                    <a:pt x="71" y="46"/>
                  </a:cubicBezTo>
                  <a:cubicBezTo>
                    <a:pt x="71" y="47"/>
                    <a:pt x="71" y="47"/>
                    <a:pt x="70" y="47"/>
                  </a:cubicBezTo>
                  <a:cubicBezTo>
                    <a:pt x="70" y="47"/>
                    <a:pt x="70" y="47"/>
                    <a:pt x="70" y="47"/>
                  </a:cubicBezTo>
                  <a:cubicBezTo>
                    <a:pt x="69" y="47"/>
                    <a:pt x="69" y="48"/>
                    <a:pt x="68" y="48"/>
                  </a:cubicBezTo>
                  <a:cubicBezTo>
                    <a:pt x="68" y="48"/>
                    <a:pt x="68" y="48"/>
                    <a:pt x="68" y="48"/>
                  </a:cubicBezTo>
                  <a:cubicBezTo>
                    <a:pt x="68" y="48"/>
                    <a:pt x="68" y="48"/>
                    <a:pt x="68" y="48"/>
                  </a:cubicBezTo>
                  <a:cubicBezTo>
                    <a:pt x="67" y="48"/>
                    <a:pt x="66" y="49"/>
                    <a:pt x="66" y="49"/>
                  </a:cubicBezTo>
                  <a:cubicBezTo>
                    <a:pt x="66" y="49"/>
                    <a:pt x="66" y="49"/>
                    <a:pt x="66" y="49"/>
                  </a:cubicBezTo>
                  <a:cubicBezTo>
                    <a:pt x="65" y="49"/>
                    <a:pt x="65" y="49"/>
                    <a:pt x="65" y="49"/>
                  </a:cubicBezTo>
                  <a:cubicBezTo>
                    <a:pt x="65" y="49"/>
                    <a:pt x="65" y="50"/>
                    <a:pt x="64" y="50"/>
                  </a:cubicBezTo>
                  <a:cubicBezTo>
                    <a:pt x="64" y="50"/>
                    <a:pt x="64" y="50"/>
                    <a:pt x="64" y="50"/>
                  </a:cubicBezTo>
                  <a:cubicBezTo>
                    <a:pt x="63" y="50"/>
                    <a:pt x="63" y="51"/>
                    <a:pt x="62" y="51"/>
                  </a:cubicBezTo>
                  <a:cubicBezTo>
                    <a:pt x="56" y="54"/>
                    <a:pt x="52" y="62"/>
                    <a:pt x="47" y="71"/>
                  </a:cubicBezTo>
                  <a:cubicBezTo>
                    <a:pt x="39" y="84"/>
                    <a:pt x="31" y="98"/>
                    <a:pt x="16" y="104"/>
                  </a:cubicBezTo>
                  <a:cubicBezTo>
                    <a:pt x="15" y="105"/>
                    <a:pt x="15" y="105"/>
                    <a:pt x="15" y="105"/>
                  </a:cubicBezTo>
                  <a:cubicBezTo>
                    <a:pt x="15" y="106"/>
                    <a:pt x="15" y="106"/>
                    <a:pt x="15" y="106"/>
                  </a:cubicBezTo>
                  <a:cubicBezTo>
                    <a:pt x="16" y="107"/>
                    <a:pt x="16" y="108"/>
                    <a:pt x="16" y="109"/>
                  </a:cubicBezTo>
                  <a:cubicBezTo>
                    <a:pt x="16" y="109"/>
                    <a:pt x="16" y="109"/>
                    <a:pt x="16" y="110"/>
                  </a:cubicBezTo>
                  <a:cubicBezTo>
                    <a:pt x="16" y="110"/>
                    <a:pt x="16" y="110"/>
                    <a:pt x="16" y="110"/>
                  </a:cubicBezTo>
                  <a:cubicBezTo>
                    <a:pt x="16" y="110"/>
                    <a:pt x="16" y="111"/>
                    <a:pt x="16" y="112"/>
                  </a:cubicBezTo>
                  <a:cubicBezTo>
                    <a:pt x="16" y="112"/>
                    <a:pt x="16" y="112"/>
                    <a:pt x="16" y="112"/>
                  </a:cubicBezTo>
                  <a:cubicBezTo>
                    <a:pt x="16" y="112"/>
                    <a:pt x="16" y="112"/>
                    <a:pt x="16" y="113"/>
                  </a:cubicBezTo>
                  <a:cubicBezTo>
                    <a:pt x="16" y="114"/>
                    <a:pt x="16" y="114"/>
                    <a:pt x="16" y="115"/>
                  </a:cubicBezTo>
                  <a:cubicBezTo>
                    <a:pt x="16" y="115"/>
                    <a:pt x="16" y="115"/>
                    <a:pt x="16" y="116"/>
                  </a:cubicBezTo>
                  <a:cubicBezTo>
                    <a:pt x="16" y="116"/>
                    <a:pt x="16" y="116"/>
                    <a:pt x="16" y="116"/>
                  </a:cubicBezTo>
                  <a:cubicBezTo>
                    <a:pt x="16" y="117"/>
                    <a:pt x="16" y="117"/>
                    <a:pt x="16" y="118"/>
                  </a:cubicBezTo>
                  <a:cubicBezTo>
                    <a:pt x="16" y="118"/>
                    <a:pt x="16" y="118"/>
                    <a:pt x="16" y="119"/>
                  </a:cubicBezTo>
                  <a:cubicBezTo>
                    <a:pt x="16" y="119"/>
                    <a:pt x="16" y="120"/>
                    <a:pt x="16" y="120"/>
                  </a:cubicBezTo>
                  <a:cubicBezTo>
                    <a:pt x="16" y="121"/>
                    <a:pt x="16" y="121"/>
                    <a:pt x="16" y="121"/>
                  </a:cubicBezTo>
                  <a:cubicBezTo>
                    <a:pt x="16" y="121"/>
                    <a:pt x="16" y="121"/>
                    <a:pt x="16" y="121"/>
                  </a:cubicBezTo>
                  <a:cubicBezTo>
                    <a:pt x="16" y="122"/>
                    <a:pt x="16" y="123"/>
                    <a:pt x="15" y="123"/>
                  </a:cubicBezTo>
                  <a:cubicBezTo>
                    <a:pt x="15" y="124"/>
                    <a:pt x="15" y="124"/>
                    <a:pt x="15" y="124"/>
                  </a:cubicBezTo>
                  <a:cubicBezTo>
                    <a:pt x="15" y="125"/>
                    <a:pt x="15" y="125"/>
                    <a:pt x="15" y="125"/>
                  </a:cubicBezTo>
                  <a:cubicBezTo>
                    <a:pt x="15" y="125"/>
                    <a:pt x="15" y="125"/>
                    <a:pt x="15" y="126"/>
                  </a:cubicBezTo>
                  <a:cubicBezTo>
                    <a:pt x="15" y="126"/>
                    <a:pt x="15" y="126"/>
                    <a:pt x="15" y="127"/>
                  </a:cubicBezTo>
                  <a:cubicBezTo>
                    <a:pt x="15" y="127"/>
                    <a:pt x="15" y="127"/>
                    <a:pt x="15" y="127"/>
                  </a:cubicBezTo>
                  <a:cubicBezTo>
                    <a:pt x="15" y="127"/>
                    <a:pt x="15" y="127"/>
                    <a:pt x="15" y="127"/>
                  </a:cubicBezTo>
                  <a:cubicBezTo>
                    <a:pt x="14" y="128"/>
                    <a:pt x="14" y="129"/>
                    <a:pt x="14" y="130"/>
                  </a:cubicBezTo>
                  <a:cubicBezTo>
                    <a:pt x="14" y="130"/>
                    <a:pt x="14" y="130"/>
                    <a:pt x="14" y="130"/>
                  </a:cubicBezTo>
                  <a:cubicBezTo>
                    <a:pt x="13" y="130"/>
                    <a:pt x="13" y="130"/>
                    <a:pt x="13" y="130"/>
                  </a:cubicBezTo>
                  <a:cubicBezTo>
                    <a:pt x="13" y="131"/>
                    <a:pt x="13" y="131"/>
                    <a:pt x="13" y="132"/>
                  </a:cubicBezTo>
                  <a:cubicBezTo>
                    <a:pt x="13" y="132"/>
                    <a:pt x="13" y="132"/>
                    <a:pt x="13" y="132"/>
                  </a:cubicBezTo>
                  <a:cubicBezTo>
                    <a:pt x="10" y="138"/>
                    <a:pt x="6" y="144"/>
                    <a:pt x="1" y="149"/>
                  </a:cubicBezTo>
                  <a:cubicBezTo>
                    <a:pt x="0" y="149"/>
                    <a:pt x="0" y="149"/>
                    <a:pt x="0" y="149"/>
                  </a:cubicBezTo>
                  <a:cubicBezTo>
                    <a:pt x="0" y="150"/>
                    <a:pt x="0" y="150"/>
                    <a:pt x="0" y="150"/>
                  </a:cubicBezTo>
                  <a:cubicBezTo>
                    <a:pt x="0" y="177"/>
                    <a:pt x="14" y="194"/>
                    <a:pt x="27" y="203"/>
                  </a:cubicBezTo>
                  <a:cubicBezTo>
                    <a:pt x="42" y="214"/>
                    <a:pt x="60" y="219"/>
                    <a:pt x="72" y="219"/>
                  </a:cubicBezTo>
                  <a:cubicBezTo>
                    <a:pt x="92" y="219"/>
                    <a:pt x="103" y="213"/>
                    <a:pt x="112" y="209"/>
                  </a:cubicBezTo>
                  <a:cubicBezTo>
                    <a:pt x="118" y="206"/>
                    <a:pt x="122" y="203"/>
                    <a:pt x="129" y="203"/>
                  </a:cubicBezTo>
                  <a:cubicBezTo>
                    <a:pt x="131" y="203"/>
                    <a:pt x="134" y="204"/>
                    <a:pt x="136" y="204"/>
                  </a:cubicBezTo>
                  <a:cubicBezTo>
                    <a:pt x="69" y="288"/>
                    <a:pt x="69" y="288"/>
                    <a:pt x="69" y="288"/>
                  </a:cubicBezTo>
                  <a:cubicBezTo>
                    <a:pt x="69" y="288"/>
                    <a:pt x="69" y="288"/>
                    <a:pt x="69" y="288"/>
                  </a:cubicBezTo>
                  <a:cubicBezTo>
                    <a:pt x="69" y="288"/>
                    <a:pt x="69" y="288"/>
                    <a:pt x="69" y="288"/>
                  </a:cubicBezTo>
                  <a:cubicBezTo>
                    <a:pt x="69" y="289"/>
                    <a:pt x="64" y="299"/>
                    <a:pt x="65" y="308"/>
                  </a:cubicBezTo>
                  <a:cubicBezTo>
                    <a:pt x="65" y="312"/>
                    <a:pt x="68" y="314"/>
                    <a:pt x="70" y="316"/>
                  </a:cubicBezTo>
                  <a:cubicBezTo>
                    <a:pt x="73" y="317"/>
                    <a:pt x="75" y="319"/>
                    <a:pt x="77" y="324"/>
                  </a:cubicBezTo>
                  <a:cubicBezTo>
                    <a:pt x="80" y="334"/>
                    <a:pt x="88" y="345"/>
                    <a:pt x="101" y="345"/>
                  </a:cubicBezTo>
                  <a:cubicBezTo>
                    <a:pt x="103" y="345"/>
                    <a:pt x="105" y="345"/>
                    <a:pt x="107" y="344"/>
                  </a:cubicBezTo>
                  <a:cubicBezTo>
                    <a:pt x="115" y="355"/>
                    <a:pt x="124" y="362"/>
                    <a:pt x="140" y="362"/>
                  </a:cubicBezTo>
                  <a:cubicBezTo>
                    <a:pt x="148" y="362"/>
                    <a:pt x="154" y="361"/>
                    <a:pt x="160" y="359"/>
                  </a:cubicBezTo>
                  <a:cubicBezTo>
                    <a:pt x="166" y="358"/>
                    <a:pt x="171" y="357"/>
                    <a:pt x="178" y="357"/>
                  </a:cubicBezTo>
                  <a:cubicBezTo>
                    <a:pt x="186" y="357"/>
                    <a:pt x="190" y="358"/>
                    <a:pt x="194" y="360"/>
                  </a:cubicBezTo>
                  <a:cubicBezTo>
                    <a:pt x="199" y="361"/>
                    <a:pt x="203" y="362"/>
                    <a:pt x="210" y="362"/>
                  </a:cubicBezTo>
                  <a:cubicBezTo>
                    <a:pt x="225" y="362"/>
                    <a:pt x="260" y="335"/>
                    <a:pt x="265" y="329"/>
                  </a:cubicBezTo>
                  <a:cubicBezTo>
                    <a:pt x="269" y="324"/>
                    <a:pt x="269" y="296"/>
                    <a:pt x="268" y="273"/>
                  </a:cubicBezTo>
                  <a:cubicBezTo>
                    <a:pt x="268" y="273"/>
                    <a:pt x="268" y="273"/>
                    <a:pt x="268" y="273"/>
                  </a:cubicBezTo>
                  <a:cubicBezTo>
                    <a:pt x="279" y="273"/>
                    <a:pt x="288" y="272"/>
                    <a:pt x="297" y="271"/>
                  </a:cubicBezTo>
                  <a:cubicBezTo>
                    <a:pt x="305" y="310"/>
                    <a:pt x="305" y="310"/>
                    <a:pt x="305" y="310"/>
                  </a:cubicBezTo>
                  <a:cubicBezTo>
                    <a:pt x="305" y="311"/>
                    <a:pt x="305" y="311"/>
                    <a:pt x="305" y="311"/>
                  </a:cubicBezTo>
                  <a:cubicBezTo>
                    <a:pt x="306" y="311"/>
                    <a:pt x="306" y="311"/>
                    <a:pt x="306" y="311"/>
                  </a:cubicBezTo>
                  <a:cubicBezTo>
                    <a:pt x="366" y="326"/>
                    <a:pt x="366" y="326"/>
                    <a:pt x="366" y="326"/>
                  </a:cubicBezTo>
                  <a:cubicBezTo>
                    <a:pt x="366" y="326"/>
                    <a:pt x="366" y="326"/>
                    <a:pt x="366" y="326"/>
                  </a:cubicBezTo>
                  <a:cubicBezTo>
                    <a:pt x="367" y="325"/>
                    <a:pt x="367" y="325"/>
                    <a:pt x="367" y="325"/>
                  </a:cubicBezTo>
                  <a:cubicBezTo>
                    <a:pt x="426" y="264"/>
                    <a:pt x="426" y="264"/>
                    <a:pt x="426" y="264"/>
                  </a:cubicBezTo>
                  <a:cubicBezTo>
                    <a:pt x="427" y="263"/>
                    <a:pt x="427" y="263"/>
                    <a:pt x="427" y="263"/>
                  </a:cubicBezTo>
                  <a:cubicBezTo>
                    <a:pt x="426" y="263"/>
                    <a:pt x="426" y="263"/>
                    <a:pt x="426" y="263"/>
                  </a:cubicBezTo>
                  <a:cubicBezTo>
                    <a:pt x="393" y="208"/>
                    <a:pt x="393" y="208"/>
                    <a:pt x="393" y="208"/>
                  </a:cubicBezTo>
                  <a:cubicBezTo>
                    <a:pt x="392" y="207"/>
                    <a:pt x="392" y="207"/>
                    <a:pt x="392" y="207"/>
                  </a:cubicBezTo>
                  <a:cubicBezTo>
                    <a:pt x="392" y="207"/>
                    <a:pt x="392" y="207"/>
                    <a:pt x="392" y="207"/>
                  </a:cubicBezTo>
                  <a:cubicBezTo>
                    <a:pt x="357" y="186"/>
                    <a:pt x="357" y="186"/>
                    <a:pt x="357" y="186"/>
                  </a:cubicBezTo>
                  <a:cubicBezTo>
                    <a:pt x="362" y="173"/>
                    <a:pt x="367" y="165"/>
                    <a:pt x="372" y="157"/>
                  </a:cubicBezTo>
                  <a:cubicBezTo>
                    <a:pt x="380" y="144"/>
                    <a:pt x="386" y="134"/>
                    <a:pt x="386" y="113"/>
                  </a:cubicBezTo>
                  <a:cubicBezTo>
                    <a:pt x="386" y="94"/>
                    <a:pt x="374" y="66"/>
                    <a:pt x="347" y="66"/>
                  </a:cubicBezTo>
                  <a:cubicBezTo>
                    <a:pt x="341" y="34"/>
                    <a:pt x="300" y="23"/>
                    <a:pt x="286" y="23"/>
                  </a:cubicBezTo>
                  <a:cubicBezTo>
                    <a:pt x="286" y="23"/>
                    <a:pt x="285" y="23"/>
                    <a:pt x="285" y="23"/>
                  </a:cubicBezTo>
                  <a:cubicBezTo>
                    <a:pt x="273" y="11"/>
                    <a:pt x="237" y="0"/>
                    <a:pt x="208"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9">
              <a:extLst>
                <a:ext uri="{FF2B5EF4-FFF2-40B4-BE49-F238E27FC236}">
                  <a16:creationId xmlns:a16="http://schemas.microsoft.com/office/drawing/2014/main" id="{B9F77F46-ABD6-4835-B6EA-7950998D9BED}"/>
                </a:ext>
              </a:extLst>
            </p:cNvPr>
            <p:cNvSpPr>
              <a:spLocks/>
            </p:cNvSpPr>
            <p:nvPr/>
          </p:nvSpPr>
          <p:spPr bwMode="auto">
            <a:xfrm>
              <a:off x="5561014" y="3983038"/>
              <a:ext cx="739775" cy="558800"/>
            </a:xfrm>
            <a:custGeom>
              <a:avLst/>
              <a:gdLst>
                <a:gd name="T0" fmla="*/ 1 w 98"/>
                <a:gd name="T1" fmla="*/ 74 h 74"/>
                <a:gd name="T2" fmla="*/ 12 w 98"/>
                <a:gd name="T3" fmla="*/ 61 h 74"/>
                <a:gd name="T4" fmla="*/ 30 w 98"/>
                <a:gd name="T5" fmla="*/ 48 h 74"/>
                <a:gd name="T6" fmla="*/ 41 w 98"/>
                <a:gd name="T7" fmla="*/ 34 h 74"/>
                <a:gd name="T8" fmla="*/ 58 w 98"/>
                <a:gd name="T9" fmla="*/ 12 h 74"/>
                <a:gd name="T10" fmla="*/ 93 w 98"/>
                <a:gd name="T11" fmla="*/ 1 h 74"/>
                <a:gd name="T12" fmla="*/ 98 w 98"/>
                <a:gd name="T13" fmla="*/ 2 h 74"/>
                <a:gd name="T14" fmla="*/ 98 w 98"/>
                <a:gd name="T15" fmla="*/ 0 h 74"/>
                <a:gd name="T16" fmla="*/ 93 w 98"/>
                <a:gd name="T17" fmla="*/ 0 h 74"/>
                <a:gd name="T18" fmla="*/ 66 w 98"/>
                <a:gd name="T19" fmla="*/ 5 h 74"/>
                <a:gd name="T20" fmla="*/ 45 w 98"/>
                <a:gd name="T21" fmla="*/ 26 h 74"/>
                <a:gd name="T22" fmla="*/ 29 w 98"/>
                <a:gd name="T23" fmla="*/ 47 h 74"/>
                <a:gd name="T24" fmla="*/ 12 w 98"/>
                <a:gd name="T25" fmla="*/ 60 h 74"/>
                <a:gd name="T26" fmla="*/ 0 w 98"/>
                <a:gd name="T27" fmla="*/ 74 h 74"/>
                <a:gd name="T28" fmla="*/ 1 w 98"/>
                <a:gd name="T2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74">
                  <a:moveTo>
                    <a:pt x="1" y="74"/>
                  </a:moveTo>
                  <a:cubicBezTo>
                    <a:pt x="4" y="68"/>
                    <a:pt x="8" y="64"/>
                    <a:pt x="12" y="61"/>
                  </a:cubicBezTo>
                  <a:cubicBezTo>
                    <a:pt x="17" y="57"/>
                    <a:pt x="23" y="54"/>
                    <a:pt x="30" y="48"/>
                  </a:cubicBezTo>
                  <a:cubicBezTo>
                    <a:pt x="34" y="44"/>
                    <a:pt x="38" y="39"/>
                    <a:pt x="41" y="34"/>
                  </a:cubicBezTo>
                  <a:cubicBezTo>
                    <a:pt x="46" y="26"/>
                    <a:pt x="50" y="18"/>
                    <a:pt x="58" y="12"/>
                  </a:cubicBezTo>
                  <a:cubicBezTo>
                    <a:pt x="65" y="6"/>
                    <a:pt x="76" y="1"/>
                    <a:pt x="93" y="1"/>
                  </a:cubicBezTo>
                  <a:cubicBezTo>
                    <a:pt x="94" y="1"/>
                    <a:pt x="96" y="1"/>
                    <a:pt x="98" y="2"/>
                  </a:cubicBezTo>
                  <a:cubicBezTo>
                    <a:pt x="98" y="0"/>
                    <a:pt x="98" y="0"/>
                    <a:pt x="98" y="0"/>
                  </a:cubicBezTo>
                  <a:cubicBezTo>
                    <a:pt x="96" y="0"/>
                    <a:pt x="94" y="0"/>
                    <a:pt x="93" y="0"/>
                  </a:cubicBezTo>
                  <a:cubicBezTo>
                    <a:pt x="81" y="0"/>
                    <a:pt x="73" y="2"/>
                    <a:pt x="66" y="5"/>
                  </a:cubicBezTo>
                  <a:cubicBezTo>
                    <a:pt x="56" y="10"/>
                    <a:pt x="50" y="18"/>
                    <a:pt x="45" y="26"/>
                  </a:cubicBezTo>
                  <a:cubicBezTo>
                    <a:pt x="39" y="34"/>
                    <a:pt x="35" y="41"/>
                    <a:pt x="29" y="47"/>
                  </a:cubicBezTo>
                  <a:cubicBezTo>
                    <a:pt x="22" y="53"/>
                    <a:pt x="17" y="56"/>
                    <a:pt x="12" y="60"/>
                  </a:cubicBezTo>
                  <a:cubicBezTo>
                    <a:pt x="7" y="63"/>
                    <a:pt x="3" y="67"/>
                    <a:pt x="0" y="74"/>
                  </a:cubicBezTo>
                  <a:cubicBezTo>
                    <a:pt x="1" y="74"/>
                    <a:pt x="1" y="74"/>
                    <a:pt x="1" y="7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0">
              <a:extLst>
                <a:ext uri="{FF2B5EF4-FFF2-40B4-BE49-F238E27FC236}">
                  <a16:creationId xmlns:a16="http://schemas.microsoft.com/office/drawing/2014/main" id="{E30173AD-84ED-4C59-A750-110BAF65D348}"/>
                </a:ext>
              </a:extLst>
            </p:cNvPr>
            <p:cNvSpPr>
              <a:spLocks/>
            </p:cNvSpPr>
            <p:nvPr/>
          </p:nvSpPr>
          <p:spPr bwMode="auto">
            <a:xfrm>
              <a:off x="5659439" y="4397375"/>
              <a:ext cx="52388" cy="150813"/>
            </a:xfrm>
            <a:custGeom>
              <a:avLst/>
              <a:gdLst>
                <a:gd name="T0" fmla="*/ 3 w 7"/>
                <a:gd name="T1" fmla="*/ 19 h 20"/>
                <a:gd name="T2" fmla="*/ 1 w 7"/>
                <a:gd name="T3" fmla="*/ 13 h 20"/>
                <a:gd name="T4" fmla="*/ 7 w 7"/>
                <a:gd name="T5" fmla="*/ 1 h 20"/>
                <a:gd name="T6" fmla="*/ 6 w 7"/>
                <a:gd name="T7" fmla="*/ 0 h 20"/>
                <a:gd name="T8" fmla="*/ 0 w 7"/>
                <a:gd name="T9" fmla="*/ 13 h 20"/>
                <a:gd name="T10" fmla="*/ 2 w 7"/>
                <a:gd name="T11" fmla="*/ 20 h 20"/>
                <a:gd name="T12" fmla="*/ 3 w 7"/>
                <a:gd name="T13" fmla="*/ 19 h 20"/>
              </a:gdLst>
              <a:ahLst/>
              <a:cxnLst>
                <a:cxn ang="0">
                  <a:pos x="T0" y="T1"/>
                </a:cxn>
                <a:cxn ang="0">
                  <a:pos x="T2" y="T3"/>
                </a:cxn>
                <a:cxn ang="0">
                  <a:pos x="T4" y="T5"/>
                </a:cxn>
                <a:cxn ang="0">
                  <a:pos x="T6" y="T7"/>
                </a:cxn>
                <a:cxn ang="0">
                  <a:pos x="T8" y="T9"/>
                </a:cxn>
                <a:cxn ang="0">
                  <a:pos x="T10" y="T11"/>
                </a:cxn>
                <a:cxn ang="0">
                  <a:pos x="T12" y="T13"/>
                </a:cxn>
              </a:cxnLst>
              <a:rect l="0" t="0" r="r" b="b"/>
              <a:pathLst>
                <a:path w="7" h="20">
                  <a:moveTo>
                    <a:pt x="3" y="19"/>
                  </a:moveTo>
                  <a:cubicBezTo>
                    <a:pt x="2" y="17"/>
                    <a:pt x="1" y="15"/>
                    <a:pt x="1" y="13"/>
                  </a:cubicBezTo>
                  <a:cubicBezTo>
                    <a:pt x="1" y="8"/>
                    <a:pt x="4" y="4"/>
                    <a:pt x="7" y="1"/>
                  </a:cubicBezTo>
                  <a:cubicBezTo>
                    <a:pt x="6" y="0"/>
                    <a:pt x="6" y="0"/>
                    <a:pt x="6" y="0"/>
                  </a:cubicBezTo>
                  <a:cubicBezTo>
                    <a:pt x="3" y="3"/>
                    <a:pt x="0" y="7"/>
                    <a:pt x="0" y="13"/>
                  </a:cubicBezTo>
                  <a:cubicBezTo>
                    <a:pt x="0" y="15"/>
                    <a:pt x="0" y="17"/>
                    <a:pt x="2" y="20"/>
                  </a:cubicBezTo>
                  <a:cubicBezTo>
                    <a:pt x="3" y="19"/>
                    <a:pt x="3" y="19"/>
                    <a:pt x="3" y="1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1">
              <a:extLst>
                <a:ext uri="{FF2B5EF4-FFF2-40B4-BE49-F238E27FC236}">
                  <a16:creationId xmlns:a16="http://schemas.microsoft.com/office/drawing/2014/main" id="{891A7B09-4EF7-42FD-8E73-EA05D4367193}"/>
                </a:ext>
              </a:extLst>
            </p:cNvPr>
            <p:cNvSpPr>
              <a:spLocks/>
            </p:cNvSpPr>
            <p:nvPr/>
          </p:nvSpPr>
          <p:spPr bwMode="auto">
            <a:xfrm>
              <a:off x="5870576" y="4367213"/>
              <a:ext cx="369888" cy="136525"/>
            </a:xfrm>
            <a:custGeom>
              <a:avLst/>
              <a:gdLst>
                <a:gd name="T0" fmla="*/ 0 w 49"/>
                <a:gd name="T1" fmla="*/ 18 h 18"/>
                <a:gd name="T2" fmla="*/ 3 w 49"/>
                <a:gd name="T3" fmla="*/ 18 h 18"/>
                <a:gd name="T4" fmla="*/ 11 w 49"/>
                <a:gd name="T5" fmla="*/ 15 h 18"/>
                <a:gd name="T6" fmla="*/ 44 w 49"/>
                <a:gd name="T7" fmla="*/ 2 h 18"/>
                <a:gd name="T8" fmla="*/ 48 w 49"/>
                <a:gd name="T9" fmla="*/ 2 h 18"/>
                <a:gd name="T10" fmla="*/ 49 w 49"/>
                <a:gd name="T11" fmla="*/ 1 h 18"/>
                <a:gd name="T12" fmla="*/ 44 w 49"/>
                <a:gd name="T13" fmla="*/ 0 h 18"/>
                <a:gd name="T14" fmla="*/ 20 w 49"/>
                <a:gd name="T15" fmla="*/ 8 h 18"/>
                <a:gd name="T16" fmla="*/ 11 w 49"/>
                <a:gd name="T17" fmla="*/ 14 h 18"/>
                <a:gd name="T18" fmla="*/ 3 w 49"/>
                <a:gd name="T19" fmla="*/ 16 h 18"/>
                <a:gd name="T20" fmla="*/ 0 w 49"/>
                <a:gd name="T21" fmla="*/ 16 h 18"/>
                <a:gd name="T22" fmla="*/ 0 w 49"/>
                <a:gd name="T23" fmla="*/ 18 h 18"/>
                <a:gd name="T24" fmla="*/ 0 w 49"/>
                <a:gd name="T2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8">
                  <a:moveTo>
                    <a:pt x="0" y="18"/>
                  </a:moveTo>
                  <a:cubicBezTo>
                    <a:pt x="1" y="18"/>
                    <a:pt x="2" y="18"/>
                    <a:pt x="3" y="18"/>
                  </a:cubicBezTo>
                  <a:cubicBezTo>
                    <a:pt x="6" y="18"/>
                    <a:pt x="8" y="17"/>
                    <a:pt x="11" y="15"/>
                  </a:cubicBezTo>
                  <a:cubicBezTo>
                    <a:pt x="20" y="11"/>
                    <a:pt x="29" y="2"/>
                    <a:pt x="44" y="2"/>
                  </a:cubicBezTo>
                  <a:cubicBezTo>
                    <a:pt x="45" y="2"/>
                    <a:pt x="47" y="2"/>
                    <a:pt x="48" y="2"/>
                  </a:cubicBezTo>
                  <a:cubicBezTo>
                    <a:pt x="49" y="1"/>
                    <a:pt x="49" y="1"/>
                    <a:pt x="49" y="1"/>
                  </a:cubicBezTo>
                  <a:cubicBezTo>
                    <a:pt x="47" y="0"/>
                    <a:pt x="45" y="0"/>
                    <a:pt x="44" y="0"/>
                  </a:cubicBezTo>
                  <a:cubicBezTo>
                    <a:pt x="34" y="0"/>
                    <a:pt x="26" y="4"/>
                    <a:pt x="20" y="8"/>
                  </a:cubicBezTo>
                  <a:cubicBezTo>
                    <a:pt x="17" y="10"/>
                    <a:pt x="14" y="12"/>
                    <a:pt x="11" y="14"/>
                  </a:cubicBezTo>
                  <a:cubicBezTo>
                    <a:pt x="8" y="15"/>
                    <a:pt x="5" y="16"/>
                    <a:pt x="3" y="16"/>
                  </a:cubicBezTo>
                  <a:cubicBezTo>
                    <a:pt x="2" y="16"/>
                    <a:pt x="1" y="16"/>
                    <a:pt x="0" y="16"/>
                  </a:cubicBezTo>
                  <a:cubicBezTo>
                    <a:pt x="0" y="18"/>
                    <a:pt x="0" y="18"/>
                    <a:pt x="0" y="18"/>
                  </a:cubicBezTo>
                  <a:cubicBezTo>
                    <a:pt x="0" y="18"/>
                    <a:pt x="0" y="18"/>
                    <a:pt x="0" y="1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2">
              <a:extLst>
                <a:ext uri="{FF2B5EF4-FFF2-40B4-BE49-F238E27FC236}">
                  <a16:creationId xmlns:a16="http://schemas.microsoft.com/office/drawing/2014/main" id="{417C8F55-81A9-4C2D-A9E4-2DD6D2F1C90F}"/>
                </a:ext>
              </a:extLst>
            </p:cNvPr>
            <p:cNvSpPr>
              <a:spLocks/>
            </p:cNvSpPr>
            <p:nvPr/>
          </p:nvSpPr>
          <p:spPr bwMode="auto">
            <a:xfrm>
              <a:off x="5915026" y="4465638"/>
              <a:ext cx="68263" cy="90488"/>
            </a:xfrm>
            <a:custGeom>
              <a:avLst/>
              <a:gdLst>
                <a:gd name="T0" fmla="*/ 1 w 9"/>
                <a:gd name="T1" fmla="*/ 12 h 12"/>
                <a:gd name="T2" fmla="*/ 7 w 9"/>
                <a:gd name="T3" fmla="*/ 6 h 12"/>
                <a:gd name="T4" fmla="*/ 9 w 9"/>
                <a:gd name="T5" fmla="*/ 0 h 12"/>
                <a:gd name="T6" fmla="*/ 8 w 9"/>
                <a:gd name="T7" fmla="*/ 0 h 12"/>
                <a:gd name="T8" fmla="*/ 6 w 9"/>
                <a:gd name="T9" fmla="*/ 5 h 12"/>
                <a:gd name="T10" fmla="*/ 0 w 9"/>
                <a:gd name="T11" fmla="*/ 11 h 12"/>
                <a:gd name="T12" fmla="*/ 1 w 9"/>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9" h="12">
                  <a:moveTo>
                    <a:pt x="1" y="12"/>
                  </a:moveTo>
                  <a:cubicBezTo>
                    <a:pt x="4" y="10"/>
                    <a:pt x="5" y="8"/>
                    <a:pt x="7" y="6"/>
                  </a:cubicBezTo>
                  <a:cubicBezTo>
                    <a:pt x="8" y="4"/>
                    <a:pt x="9" y="2"/>
                    <a:pt x="9" y="0"/>
                  </a:cubicBezTo>
                  <a:cubicBezTo>
                    <a:pt x="8" y="0"/>
                    <a:pt x="8" y="0"/>
                    <a:pt x="8" y="0"/>
                  </a:cubicBezTo>
                  <a:cubicBezTo>
                    <a:pt x="7" y="1"/>
                    <a:pt x="7" y="3"/>
                    <a:pt x="6" y="5"/>
                  </a:cubicBezTo>
                  <a:cubicBezTo>
                    <a:pt x="4" y="7"/>
                    <a:pt x="3" y="9"/>
                    <a:pt x="0" y="11"/>
                  </a:cubicBezTo>
                  <a:cubicBezTo>
                    <a:pt x="1" y="12"/>
                    <a:pt x="1" y="12"/>
                    <a:pt x="1" y="1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3">
              <a:extLst>
                <a:ext uri="{FF2B5EF4-FFF2-40B4-BE49-F238E27FC236}">
                  <a16:creationId xmlns:a16="http://schemas.microsoft.com/office/drawing/2014/main" id="{C7E216C2-DB8E-41A5-B41C-F60DC0E7B711}"/>
                </a:ext>
              </a:extLst>
            </p:cNvPr>
            <p:cNvSpPr>
              <a:spLocks/>
            </p:cNvSpPr>
            <p:nvPr/>
          </p:nvSpPr>
          <p:spPr bwMode="auto">
            <a:xfrm>
              <a:off x="5470526" y="4133850"/>
              <a:ext cx="173038" cy="195263"/>
            </a:xfrm>
            <a:custGeom>
              <a:avLst/>
              <a:gdLst>
                <a:gd name="T0" fmla="*/ 23 w 23"/>
                <a:gd name="T1" fmla="*/ 0 h 26"/>
                <a:gd name="T2" fmla="*/ 8 w 23"/>
                <a:gd name="T3" fmla="*/ 8 h 26"/>
                <a:gd name="T4" fmla="*/ 0 w 23"/>
                <a:gd name="T5" fmla="*/ 25 h 26"/>
                <a:gd name="T6" fmla="*/ 0 w 23"/>
                <a:gd name="T7" fmla="*/ 26 h 26"/>
                <a:gd name="T8" fmla="*/ 2 w 23"/>
                <a:gd name="T9" fmla="*/ 26 h 26"/>
                <a:gd name="T10" fmla="*/ 2 w 23"/>
                <a:gd name="T11" fmla="*/ 25 h 26"/>
                <a:gd name="T12" fmla="*/ 9 w 23"/>
                <a:gd name="T13" fmla="*/ 9 h 26"/>
                <a:gd name="T14" fmla="*/ 23 w 23"/>
                <a:gd name="T15" fmla="*/ 1 h 26"/>
                <a:gd name="T16" fmla="*/ 23 w 23"/>
                <a:gd name="T17" fmla="*/ 0 h 26"/>
                <a:gd name="T18" fmla="*/ 23 w 23"/>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6">
                  <a:moveTo>
                    <a:pt x="23" y="0"/>
                  </a:moveTo>
                  <a:cubicBezTo>
                    <a:pt x="18" y="2"/>
                    <a:pt x="13" y="4"/>
                    <a:pt x="8" y="8"/>
                  </a:cubicBezTo>
                  <a:cubicBezTo>
                    <a:pt x="4" y="12"/>
                    <a:pt x="0" y="17"/>
                    <a:pt x="0" y="25"/>
                  </a:cubicBezTo>
                  <a:cubicBezTo>
                    <a:pt x="0" y="25"/>
                    <a:pt x="0" y="26"/>
                    <a:pt x="0" y="26"/>
                  </a:cubicBezTo>
                  <a:cubicBezTo>
                    <a:pt x="2" y="26"/>
                    <a:pt x="2" y="26"/>
                    <a:pt x="2" y="26"/>
                  </a:cubicBezTo>
                  <a:cubicBezTo>
                    <a:pt x="2" y="26"/>
                    <a:pt x="2" y="25"/>
                    <a:pt x="2" y="25"/>
                  </a:cubicBezTo>
                  <a:cubicBezTo>
                    <a:pt x="2" y="18"/>
                    <a:pt x="5" y="13"/>
                    <a:pt x="9" y="9"/>
                  </a:cubicBezTo>
                  <a:cubicBezTo>
                    <a:pt x="13" y="6"/>
                    <a:pt x="19" y="3"/>
                    <a:pt x="23" y="1"/>
                  </a:cubicBezTo>
                  <a:cubicBezTo>
                    <a:pt x="23" y="0"/>
                    <a:pt x="23" y="0"/>
                    <a:pt x="23" y="0"/>
                  </a:cubicBezTo>
                  <a:cubicBezTo>
                    <a:pt x="23" y="0"/>
                    <a:pt x="23" y="0"/>
                    <a:pt x="23"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4">
              <a:extLst>
                <a:ext uri="{FF2B5EF4-FFF2-40B4-BE49-F238E27FC236}">
                  <a16:creationId xmlns:a16="http://schemas.microsoft.com/office/drawing/2014/main" id="{9FFD76D3-B2AD-4E48-9478-E3CA45C59C2D}"/>
                </a:ext>
              </a:extLst>
            </p:cNvPr>
            <p:cNvSpPr>
              <a:spLocks/>
            </p:cNvSpPr>
            <p:nvPr/>
          </p:nvSpPr>
          <p:spPr bwMode="auto">
            <a:xfrm>
              <a:off x="5311776" y="3937000"/>
              <a:ext cx="271463" cy="355600"/>
            </a:xfrm>
            <a:custGeom>
              <a:avLst/>
              <a:gdLst>
                <a:gd name="T0" fmla="*/ 35 w 36"/>
                <a:gd name="T1" fmla="*/ 0 h 47"/>
                <a:gd name="T2" fmla="*/ 25 w 36"/>
                <a:gd name="T3" fmla="*/ 17 h 47"/>
                <a:gd name="T4" fmla="*/ 0 w 36"/>
                <a:gd name="T5" fmla="*/ 46 h 47"/>
                <a:gd name="T6" fmla="*/ 1 w 36"/>
                <a:gd name="T7" fmla="*/ 47 h 47"/>
                <a:gd name="T8" fmla="*/ 26 w 36"/>
                <a:gd name="T9" fmla="*/ 17 h 47"/>
                <a:gd name="T10" fmla="*/ 36 w 36"/>
                <a:gd name="T11" fmla="*/ 1 h 47"/>
                <a:gd name="T12" fmla="*/ 35 w 36"/>
                <a:gd name="T13" fmla="*/ 0 h 47"/>
                <a:gd name="T14" fmla="*/ 35 w 36"/>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7">
                  <a:moveTo>
                    <a:pt x="35" y="0"/>
                  </a:moveTo>
                  <a:cubicBezTo>
                    <a:pt x="32" y="4"/>
                    <a:pt x="29" y="9"/>
                    <a:pt x="25" y="17"/>
                  </a:cubicBezTo>
                  <a:cubicBezTo>
                    <a:pt x="20" y="24"/>
                    <a:pt x="13" y="34"/>
                    <a:pt x="0" y="46"/>
                  </a:cubicBezTo>
                  <a:cubicBezTo>
                    <a:pt x="1" y="47"/>
                    <a:pt x="1" y="47"/>
                    <a:pt x="1" y="47"/>
                  </a:cubicBezTo>
                  <a:cubicBezTo>
                    <a:pt x="14" y="35"/>
                    <a:pt x="21" y="25"/>
                    <a:pt x="26" y="17"/>
                  </a:cubicBezTo>
                  <a:cubicBezTo>
                    <a:pt x="30" y="10"/>
                    <a:pt x="33" y="4"/>
                    <a:pt x="36" y="1"/>
                  </a:cubicBezTo>
                  <a:cubicBezTo>
                    <a:pt x="35" y="0"/>
                    <a:pt x="35" y="0"/>
                    <a:pt x="35" y="0"/>
                  </a:cubicBezTo>
                  <a:cubicBezTo>
                    <a:pt x="35" y="0"/>
                    <a:pt x="35" y="0"/>
                    <a:pt x="35"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5">
              <a:extLst>
                <a:ext uri="{FF2B5EF4-FFF2-40B4-BE49-F238E27FC236}">
                  <a16:creationId xmlns:a16="http://schemas.microsoft.com/office/drawing/2014/main" id="{CAA8D8BD-BFA0-48DF-B4E4-94F9CDB5C97C}"/>
                </a:ext>
              </a:extLst>
            </p:cNvPr>
            <p:cNvSpPr>
              <a:spLocks/>
            </p:cNvSpPr>
            <p:nvPr/>
          </p:nvSpPr>
          <p:spPr bwMode="auto">
            <a:xfrm>
              <a:off x="4941889" y="4314825"/>
              <a:ext cx="15875" cy="112713"/>
            </a:xfrm>
            <a:custGeom>
              <a:avLst/>
              <a:gdLst>
                <a:gd name="T0" fmla="*/ 0 w 2"/>
                <a:gd name="T1" fmla="*/ 0 h 15"/>
                <a:gd name="T2" fmla="*/ 0 w 2"/>
                <a:gd name="T3" fmla="*/ 5 h 15"/>
                <a:gd name="T4" fmla="*/ 1 w 2"/>
                <a:gd name="T5" fmla="*/ 15 h 15"/>
                <a:gd name="T6" fmla="*/ 2 w 2"/>
                <a:gd name="T7" fmla="*/ 15 h 15"/>
                <a:gd name="T8" fmla="*/ 1 w 2"/>
                <a:gd name="T9" fmla="*/ 5 h 15"/>
                <a:gd name="T10" fmla="*/ 2 w 2"/>
                <a:gd name="T11" fmla="*/ 0 h 15"/>
                <a:gd name="T12" fmla="*/ 0 w 2"/>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2" h="15">
                  <a:moveTo>
                    <a:pt x="0" y="0"/>
                  </a:moveTo>
                  <a:cubicBezTo>
                    <a:pt x="0" y="2"/>
                    <a:pt x="0" y="4"/>
                    <a:pt x="0" y="5"/>
                  </a:cubicBezTo>
                  <a:cubicBezTo>
                    <a:pt x="0" y="8"/>
                    <a:pt x="0" y="11"/>
                    <a:pt x="1" y="15"/>
                  </a:cubicBezTo>
                  <a:cubicBezTo>
                    <a:pt x="2" y="15"/>
                    <a:pt x="2" y="15"/>
                    <a:pt x="2" y="15"/>
                  </a:cubicBezTo>
                  <a:cubicBezTo>
                    <a:pt x="2" y="11"/>
                    <a:pt x="1" y="8"/>
                    <a:pt x="1" y="5"/>
                  </a:cubicBezTo>
                  <a:cubicBezTo>
                    <a:pt x="1" y="4"/>
                    <a:pt x="1" y="2"/>
                    <a:pt x="2" y="0"/>
                  </a:cubicBezTo>
                  <a:cubicBezTo>
                    <a:pt x="0" y="0"/>
                    <a:pt x="0" y="0"/>
                    <a:pt x="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16">
              <a:extLst>
                <a:ext uri="{FF2B5EF4-FFF2-40B4-BE49-F238E27FC236}">
                  <a16:creationId xmlns:a16="http://schemas.microsoft.com/office/drawing/2014/main" id="{C9AFF89C-3DFF-4880-ADDC-50FDE6AB23D2}"/>
                </a:ext>
              </a:extLst>
            </p:cNvPr>
            <p:cNvSpPr>
              <a:spLocks/>
            </p:cNvSpPr>
            <p:nvPr/>
          </p:nvSpPr>
          <p:spPr bwMode="auto">
            <a:xfrm>
              <a:off x="5116514" y="4208463"/>
              <a:ext cx="74613" cy="385763"/>
            </a:xfrm>
            <a:custGeom>
              <a:avLst/>
              <a:gdLst>
                <a:gd name="T0" fmla="*/ 10 w 10"/>
                <a:gd name="T1" fmla="*/ 50 h 51"/>
                <a:gd name="T2" fmla="*/ 2 w 10"/>
                <a:gd name="T3" fmla="*/ 22 h 51"/>
                <a:gd name="T4" fmla="*/ 6 w 10"/>
                <a:gd name="T5" fmla="*/ 1 h 51"/>
                <a:gd name="T6" fmla="*/ 5 w 10"/>
                <a:gd name="T7" fmla="*/ 0 h 51"/>
                <a:gd name="T8" fmla="*/ 0 w 10"/>
                <a:gd name="T9" fmla="*/ 22 h 51"/>
                <a:gd name="T10" fmla="*/ 9 w 10"/>
                <a:gd name="T11" fmla="*/ 51 h 51"/>
                <a:gd name="T12" fmla="*/ 10 w 10"/>
                <a:gd name="T13" fmla="*/ 50 h 51"/>
              </a:gdLst>
              <a:ahLst/>
              <a:cxnLst>
                <a:cxn ang="0">
                  <a:pos x="T0" y="T1"/>
                </a:cxn>
                <a:cxn ang="0">
                  <a:pos x="T2" y="T3"/>
                </a:cxn>
                <a:cxn ang="0">
                  <a:pos x="T4" y="T5"/>
                </a:cxn>
                <a:cxn ang="0">
                  <a:pos x="T6" y="T7"/>
                </a:cxn>
                <a:cxn ang="0">
                  <a:pos x="T8" y="T9"/>
                </a:cxn>
                <a:cxn ang="0">
                  <a:pos x="T10" y="T11"/>
                </a:cxn>
                <a:cxn ang="0">
                  <a:pos x="T12" y="T13"/>
                </a:cxn>
              </a:cxnLst>
              <a:rect l="0" t="0" r="r" b="b"/>
              <a:pathLst>
                <a:path w="10" h="51">
                  <a:moveTo>
                    <a:pt x="10" y="50"/>
                  </a:moveTo>
                  <a:cubicBezTo>
                    <a:pt x="4" y="41"/>
                    <a:pt x="2" y="31"/>
                    <a:pt x="2" y="22"/>
                  </a:cubicBezTo>
                  <a:cubicBezTo>
                    <a:pt x="2" y="15"/>
                    <a:pt x="3" y="7"/>
                    <a:pt x="6" y="1"/>
                  </a:cubicBezTo>
                  <a:cubicBezTo>
                    <a:pt x="5" y="0"/>
                    <a:pt x="5" y="0"/>
                    <a:pt x="5" y="0"/>
                  </a:cubicBezTo>
                  <a:cubicBezTo>
                    <a:pt x="2" y="7"/>
                    <a:pt x="0" y="14"/>
                    <a:pt x="0" y="22"/>
                  </a:cubicBezTo>
                  <a:cubicBezTo>
                    <a:pt x="0" y="32"/>
                    <a:pt x="3" y="42"/>
                    <a:pt x="9" y="51"/>
                  </a:cubicBezTo>
                  <a:cubicBezTo>
                    <a:pt x="10" y="50"/>
                    <a:pt x="10" y="50"/>
                    <a:pt x="10" y="5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7">
              <a:extLst>
                <a:ext uri="{FF2B5EF4-FFF2-40B4-BE49-F238E27FC236}">
                  <a16:creationId xmlns:a16="http://schemas.microsoft.com/office/drawing/2014/main" id="{27D04050-033C-48BB-A0CA-6558393CA733}"/>
                </a:ext>
              </a:extLst>
            </p:cNvPr>
            <p:cNvSpPr>
              <a:spLocks/>
            </p:cNvSpPr>
            <p:nvPr/>
          </p:nvSpPr>
          <p:spPr bwMode="auto">
            <a:xfrm>
              <a:off x="6496051" y="3136900"/>
              <a:ext cx="460375" cy="611188"/>
            </a:xfrm>
            <a:custGeom>
              <a:avLst/>
              <a:gdLst>
                <a:gd name="T0" fmla="*/ 0 w 61"/>
                <a:gd name="T1" fmla="*/ 2 h 81"/>
                <a:gd name="T2" fmla="*/ 10 w 61"/>
                <a:gd name="T3" fmla="*/ 15 h 81"/>
                <a:gd name="T4" fmla="*/ 20 w 61"/>
                <a:gd name="T5" fmla="*/ 26 h 81"/>
                <a:gd name="T6" fmla="*/ 41 w 61"/>
                <a:gd name="T7" fmla="*/ 56 h 81"/>
                <a:gd name="T8" fmla="*/ 47 w 61"/>
                <a:gd name="T9" fmla="*/ 73 h 81"/>
                <a:gd name="T10" fmla="*/ 59 w 61"/>
                <a:gd name="T11" fmla="*/ 81 h 81"/>
                <a:gd name="T12" fmla="*/ 61 w 61"/>
                <a:gd name="T13" fmla="*/ 81 h 81"/>
                <a:gd name="T14" fmla="*/ 61 w 61"/>
                <a:gd name="T15" fmla="*/ 79 h 81"/>
                <a:gd name="T16" fmla="*/ 59 w 61"/>
                <a:gd name="T17" fmla="*/ 80 h 81"/>
                <a:gd name="T18" fmla="*/ 48 w 61"/>
                <a:gd name="T19" fmla="*/ 73 h 81"/>
                <a:gd name="T20" fmla="*/ 43 w 61"/>
                <a:gd name="T21" fmla="*/ 56 h 81"/>
                <a:gd name="T22" fmla="*/ 21 w 61"/>
                <a:gd name="T23" fmla="*/ 25 h 81"/>
                <a:gd name="T24" fmla="*/ 11 w 61"/>
                <a:gd name="T25" fmla="*/ 14 h 81"/>
                <a:gd name="T26" fmla="*/ 1 w 61"/>
                <a:gd name="T27" fmla="*/ 0 h 81"/>
                <a:gd name="T28" fmla="*/ 0 w 61"/>
                <a:gd name="T29" fmla="*/ 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81">
                  <a:moveTo>
                    <a:pt x="0" y="2"/>
                  </a:moveTo>
                  <a:cubicBezTo>
                    <a:pt x="6" y="6"/>
                    <a:pt x="8" y="10"/>
                    <a:pt x="10" y="15"/>
                  </a:cubicBezTo>
                  <a:cubicBezTo>
                    <a:pt x="12" y="19"/>
                    <a:pt x="15" y="23"/>
                    <a:pt x="20" y="26"/>
                  </a:cubicBezTo>
                  <a:cubicBezTo>
                    <a:pt x="32" y="32"/>
                    <a:pt x="40" y="43"/>
                    <a:pt x="41" y="56"/>
                  </a:cubicBezTo>
                  <a:cubicBezTo>
                    <a:pt x="42" y="63"/>
                    <a:pt x="44" y="69"/>
                    <a:pt x="47" y="73"/>
                  </a:cubicBezTo>
                  <a:cubicBezTo>
                    <a:pt x="50" y="78"/>
                    <a:pt x="55" y="81"/>
                    <a:pt x="59" y="81"/>
                  </a:cubicBezTo>
                  <a:cubicBezTo>
                    <a:pt x="60" y="81"/>
                    <a:pt x="61" y="81"/>
                    <a:pt x="61" y="81"/>
                  </a:cubicBezTo>
                  <a:cubicBezTo>
                    <a:pt x="61" y="79"/>
                    <a:pt x="61" y="79"/>
                    <a:pt x="61" y="79"/>
                  </a:cubicBezTo>
                  <a:cubicBezTo>
                    <a:pt x="60" y="80"/>
                    <a:pt x="60" y="80"/>
                    <a:pt x="59" y="80"/>
                  </a:cubicBezTo>
                  <a:cubicBezTo>
                    <a:pt x="55" y="80"/>
                    <a:pt x="51" y="77"/>
                    <a:pt x="48" y="73"/>
                  </a:cubicBezTo>
                  <a:cubicBezTo>
                    <a:pt x="45" y="68"/>
                    <a:pt x="43" y="62"/>
                    <a:pt x="43" y="56"/>
                  </a:cubicBezTo>
                  <a:cubicBezTo>
                    <a:pt x="42" y="42"/>
                    <a:pt x="32" y="31"/>
                    <a:pt x="21" y="25"/>
                  </a:cubicBezTo>
                  <a:cubicBezTo>
                    <a:pt x="16" y="22"/>
                    <a:pt x="14" y="18"/>
                    <a:pt x="11" y="14"/>
                  </a:cubicBezTo>
                  <a:cubicBezTo>
                    <a:pt x="9" y="10"/>
                    <a:pt x="7" y="5"/>
                    <a:pt x="1" y="0"/>
                  </a:cubicBezTo>
                  <a:cubicBezTo>
                    <a:pt x="0" y="2"/>
                    <a:pt x="0" y="2"/>
                    <a:pt x="0" y="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8">
              <a:extLst>
                <a:ext uri="{FF2B5EF4-FFF2-40B4-BE49-F238E27FC236}">
                  <a16:creationId xmlns:a16="http://schemas.microsoft.com/office/drawing/2014/main" id="{DDF8B17A-6B07-47B7-8FA8-44CB2CD0CE7A}"/>
                </a:ext>
              </a:extLst>
            </p:cNvPr>
            <p:cNvSpPr>
              <a:spLocks/>
            </p:cNvSpPr>
            <p:nvPr/>
          </p:nvSpPr>
          <p:spPr bwMode="auto">
            <a:xfrm>
              <a:off x="6805614" y="3121025"/>
              <a:ext cx="128588" cy="438150"/>
            </a:xfrm>
            <a:custGeom>
              <a:avLst/>
              <a:gdLst>
                <a:gd name="T0" fmla="*/ 15 w 17"/>
                <a:gd name="T1" fmla="*/ 0 h 58"/>
                <a:gd name="T2" fmla="*/ 8 w 17"/>
                <a:gd name="T3" fmla="*/ 23 h 58"/>
                <a:gd name="T4" fmla="*/ 0 w 17"/>
                <a:gd name="T5" fmla="*/ 54 h 58"/>
                <a:gd name="T6" fmla="*/ 0 w 17"/>
                <a:gd name="T7" fmla="*/ 58 h 58"/>
                <a:gd name="T8" fmla="*/ 2 w 17"/>
                <a:gd name="T9" fmla="*/ 58 h 58"/>
                <a:gd name="T10" fmla="*/ 2 w 17"/>
                <a:gd name="T11" fmla="*/ 54 h 58"/>
                <a:gd name="T12" fmla="*/ 9 w 17"/>
                <a:gd name="T13" fmla="*/ 23 h 58"/>
                <a:gd name="T14" fmla="*/ 17 w 17"/>
                <a:gd name="T15" fmla="*/ 0 h 58"/>
                <a:gd name="T16" fmla="*/ 15 w 17"/>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8">
                  <a:moveTo>
                    <a:pt x="15" y="0"/>
                  </a:moveTo>
                  <a:cubicBezTo>
                    <a:pt x="15" y="9"/>
                    <a:pt x="11" y="15"/>
                    <a:pt x="8" y="23"/>
                  </a:cubicBezTo>
                  <a:cubicBezTo>
                    <a:pt x="4" y="31"/>
                    <a:pt x="0" y="40"/>
                    <a:pt x="0" y="54"/>
                  </a:cubicBezTo>
                  <a:cubicBezTo>
                    <a:pt x="0" y="55"/>
                    <a:pt x="0" y="57"/>
                    <a:pt x="0" y="58"/>
                  </a:cubicBezTo>
                  <a:cubicBezTo>
                    <a:pt x="2" y="58"/>
                    <a:pt x="2" y="58"/>
                    <a:pt x="2" y="58"/>
                  </a:cubicBezTo>
                  <a:cubicBezTo>
                    <a:pt x="2" y="57"/>
                    <a:pt x="2" y="55"/>
                    <a:pt x="2" y="54"/>
                  </a:cubicBezTo>
                  <a:cubicBezTo>
                    <a:pt x="2" y="40"/>
                    <a:pt x="5" y="31"/>
                    <a:pt x="9" y="23"/>
                  </a:cubicBezTo>
                  <a:cubicBezTo>
                    <a:pt x="12" y="16"/>
                    <a:pt x="16" y="9"/>
                    <a:pt x="17" y="0"/>
                  </a:cubicBezTo>
                  <a:cubicBezTo>
                    <a:pt x="15" y="0"/>
                    <a:pt x="15" y="0"/>
                    <a:pt x="15"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19">
              <a:extLst>
                <a:ext uri="{FF2B5EF4-FFF2-40B4-BE49-F238E27FC236}">
                  <a16:creationId xmlns:a16="http://schemas.microsoft.com/office/drawing/2014/main" id="{BE183A38-8D66-44B9-BC63-6E978018FE15}"/>
                </a:ext>
              </a:extLst>
            </p:cNvPr>
            <p:cNvSpPr>
              <a:spLocks/>
            </p:cNvSpPr>
            <p:nvPr/>
          </p:nvSpPr>
          <p:spPr bwMode="auto">
            <a:xfrm>
              <a:off x="5719764" y="2774950"/>
              <a:ext cx="852488" cy="603250"/>
            </a:xfrm>
            <a:custGeom>
              <a:avLst/>
              <a:gdLst>
                <a:gd name="T0" fmla="*/ 113 w 113"/>
                <a:gd name="T1" fmla="*/ 20 h 80"/>
                <a:gd name="T2" fmla="*/ 72 w 113"/>
                <a:gd name="T3" fmla="*/ 0 h 80"/>
                <a:gd name="T4" fmla="*/ 37 w 113"/>
                <a:gd name="T5" fmla="*/ 8 h 80"/>
                <a:gd name="T6" fmla="*/ 10 w 113"/>
                <a:gd name="T7" fmla="*/ 26 h 80"/>
                <a:gd name="T8" fmla="*/ 0 w 113"/>
                <a:gd name="T9" fmla="*/ 50 h 80"/>
                <a:gd name="T10" fmla="*/ 0 w 113"/>
                <a:gd name="T11" fmla="*/ 54 h 80"/>
                <a:gd name="T12" fmla="*/ 9 w 113"/>
                <a:gd name="T13" fmla="*/ 69 h 80"/>
                <a:gd name="T14" fmla="*/ 23 w 113"/>
                <a:gd name="T15" fmla="*/ 74 h 80"/>
                <a:gd name="T16" fmla="*/ 29 w 113"/>
                <a:gd name="T17" fmla="*/ 73 h 80"/>
                <a:gd name="T18" fmla="*/ 49 w 113"/>
                <a:gd name="T19" fmla="*/ 69 h 80"/>
                <a:gd name="T20" fmla="*/ 59 w 113"/>
                <a:gd name="T21" fmla="*/ 71 h 80"/>
                <a:gd name="T22" fmla="*/ 68 w 113"/>
                <a:gd name="T23" fmla="*/ 80 h 80"/>
                <a:gd name="T24" fmla="*/ 69 w 113"/>
                <a:gd name="T25" fmla="*/ 79 h 80"/>
                <a:gd name="T26" fmla="*/ 60 w 113"/>
                <a:gd name="T27" fmla="*/ 70 h 80"/>
                <a:gd name="T28" fmla="*/ 49 w 113"/>
                <a:gd name="T29" fmla="*/ 68 h 80"/>
                <a:gd name="T30" fmla="*/ 28 w 113"/>
                <a:gd name="T31" fmla="*/ 72 h 80"/>
                <a:gd name="T32" fmla="*/ 23 w 113"/>
                <a:gd name="T33" fmla="*/ 72 h 80"/>
                <a:gd name="T34" fmla="*/ 10 w 113"/>
                <a:gd name="T35" fmla="*/ 68 h 80"/>
                <a:gd name="T36" fmla="*/ 2 w 113"/>
                <a:gd name="T37" fmla="*/ 54 h 80"/>
                <a:gd name="T38" fmla="*/ 1 w 113"/>
                <a:gd name="T39" fmla="*/ 50 h 80"/>
                <a:gd name="T40" fmla="*/ 11 w 113"/>
                <a:gd name="T41" fmla="*/ 27 h 80"/>
                <a:gd name="T42" fmla="*/ 38 w 113"/>
                <a:gd name="T43" fmla="*/ 9 h 80"/>
                <a:gd name="T44" fmla="*/ 72 w 113"/>
                <a:gd name="T45" fmla="*/ 1 h 80"/>
                <a:gd name="T46" fmla="*/ 112 w 113"/>
                <a:gd name="T47" fmla="*/ 21 h 80"/>
                <a:gd name="T48" fmla="*/ 113 w 113"/>
                <a:gd name="T49" fmla="*/ 2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80">
                  <a:moveTo>
                    <a:pt x="113" y="20"/>
                  </a:moveTo>
                  <a:cubicBezTo>
                    <a:pt x="100" y="5"/>
                    <a:pt x="86" y="0"/>
                    <a:pt x="72" y="0"/>
                  </a:cubicBezTo>
                  <a:cubicBezTo>
                    <a:pt x="60" y="0"/>
                    <a:pt x="49" y="3"/>
                    <a:pt x="37" y="8"/>
                  </a:cubicBezTo>
                  <a:cubicBezTo>
                    <a:pt x="25" y="12"/>
                    <a:pt x="16" y="19"/>
                    <a:pt x="10" y="26"/>
                  </a:cubicBezTo>
                  <a:cubicBezTo>
                    <a:pt x="3" y="34"/>
                    <a:pt x="0" y="43"/>
                    <a:pt x="0" y="50"/>
                  </a:cubicBezTo>
                  <a:cubicBezTo>
                    <a:pt x="0" y="52"/>
                    <a:pt x="0" y="53"/>
                    <a:pt x="0" y="54"/>
                  </a:cubicBezTo>
                  <a:cubicBezTo>
                    <a:pt x="2" y="61"/>
                    <a:pt x="5" y="66"/>
                    <a:pt x="9" y="69"/>
                  </a:cubicBezTo>
                  <a:cubicBezTo>
                    <a:pt x="13" y="72"/>
                    <a:pt x="18" y="74"/>
                    <a:pt x="23" y="74"/>
                  </a:cubicBezTo>
                  <a:cubicBezTo>
                    <a:pt x="25" y="74"/>
                    <a:pt x="27" y="73"/>
                    <a:pt x="29" y="73"/>
                  </a:cubicBezTo>
                  <a:cubicBezTo>
                    <a:pt x="34" y="72"/>
                    <a:pt x="41" y="69"/>
                    <a:pt x="49" y="69"/>
                  </a:cubicBezTo>
                  <a:cubicBezTo>
                    <a:pt x="52" y="69"/>
                    <a:pt x="56" y="70"/>
                    <a:pt x="59" y="71"/>
                  </a:cubicBezTo>
                  <a:cubicBezTo>
                    <a:pt x="62" y="73"/>
                    <a:pt x="65" y="75"/>
                    <a:pt x="68" y="80"/>
                  </a:cubicBezTo>
                  <a:cubicBezTo>
                    <a:pt x="69" y="79"/>
                    <a:pt x="69" y="79"/>
                    <a:pt x="69" y="79"/>
                  </a:cubicBezTo>
                  <a:cubicBezTo>
                    <a:pt x="66" y="75"/>
                    <a:pt x="63" y="72"/>
                    <a:pt x="60" y="70"/>
                  </a:cubicBezTo>
                  <a:cubicBezTo>
                    <a:pt x="56" y="68"/>
                    <a:pt x="52" y="68"/>
                    <a:pt x="49" y="68"/>
                  </a:cubicBezTo>
                  <a:cubicBezTo>
                    <a:pt x="41" y="68"/>
                    <a:pt x="33" y="70"/>
                    <a:pt x="28" y="72"/>
                  </a:cubicBezTo>
                  <a:cubicBezTo>
                    <a:pt x="26" y="72"/>
                    <a:pt x="25" y="72"/>
                    <a:pt x="23" y="72"/>
                  </a:cubicBezTo>
                  <a:cubicBezTo>
                    <a:pt x="18" y="72"/>
                    <a:pt x="14" y="71"/>
                    <a:pt x="10" y="68"/>
                  </a:cubicBezTo>
                  <a:cubicBezTo>
                    <a:pt x="6" y="65"/>
                    <a:pt x="3" y="61"/>
                    <a:pt x="2" y="54"/>
                  </a:cubicBezTo>
                  <a:cubicBezTo>
                    <a:pt x="1" y="53"/>
                    <a:pt x="1" y="52"/>
                    <a:pt x="1" y="50"/>
                  </a:cubicBezTo>
                  <a:cubicBezTo>
                    <a:pt x="1" y="43"/>
                    <a:pt x="5" y="35"/>
                    <a:pt x="11" y="27"/>
                  </a:cubicBezTo>
                  <a:cubicBezTo>
                    <a:pt x="17" y="20"/>
                    <a:pt x="26" y="13"/>
                    <a:pt x="38" y="9"/>
                  </a:cubicBezTo>
                  <a:cubicBezTo>
                    <a:pt x="49" y="5"/>
                    <a:pt x="61" y="1"/>
                    <a:pt x="72" y="1"/>
                  </a:cubicBezTo>
                  <a:cubicBezTo>
                    <a:pt x="86" y="1"/>
                    <a:pt x="99" y="6"/>
                    <a:pt x="112" y="21"/>
                  </a:cubicBezTo>
                  <a:cubicBezTo>
                    <a:pt x="113" y="20"/>
                    <a:pt x="113" y="20"/>
                    <a:pt x="113" y="2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0">
              <a:extLst>
                <a:ext uri="{FF2B5EF4-FFF2-40B4-BE49-F238E27FC236}">
                  <a16:creationId xmlns:a16="http://schemas.microsoft.com/office/drawing/2014/main" id="{8C01D132-C5D9-48FB-8124-E455B4216B01}"/>
                </a:ext>
              </a:extLst>
            </p:cNvPr>
            <p:cNvSpPr>
              <a:spLocks/>
            </p:cNvSpPr>
            <p:nvPr/>
          </p:nvSpPr>
          <p:spPr bwMode="auto">
            <a:xfrm>
              <a:off x="6262689" y="2208213"/>
              <a:ext cx="249238" cy="22225"/>
            </a:xfrm>
            <a:custGeom>
              <a:avLst/>
              <a:gdLst>
                <a:gd name="T0" fmla="*/ 33 w 33"/>
                <a:gd name="T1" fmla="*/ 0 h 3"/>
                <a:gd name="T2" fmla="*/ 0 w 33"/>
                <a:gd name="T3" fmla="*/ 2 h 3"/>
                <a:gd name="T4" fmla="*/ 33 w 33"/>
                <a:gd name="T5" fmla="*/ 0 h 3"/>
              </a:gdLst>
              <a:ahLst/>
              <a:cxnLst>
                <a:cxn ang="0">
                  <a:pos x="T0" y="T1"/>
                </a:cxn>
                <a:cxn ang="0">
                  <a:pos x="T2" y="T3"/>
                </a:cxn>
                <a:cxn ang="0">
                  <a:pos x="T4" y="T5"/>
                </a:cxn>
              </a:cxnLst>
              <a:rect l="0" t="0" r="r" b="b"/>
              <a:pathLst>
                <a:path w="33" h="3">
                  <a:moveTo>
                    <a:pt x="33" y="0"/>
                  </a:moveTo>
                  <a:cubicBezTo>
                    <a:pt x="9" y="1"/>
                    <a:pt x="14" y="3"/>
                    <a:pt x="0" y="2"/>
                  </a:cubicBezTo>
                  <a:cubicBezTo>
                    <a:pt x="33" y="0"/>
                    <a:pt x="33" y="0"/>
                    <a:pt x="33"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1">
              <a:extLst>
                <a:ext uri="{FF2B5EF4-FFF2-40B4-BE49-F238E27FC236}">
                  <a16:creationId xmlns:a16="http://schemas.microsoft.com/office/drawing/2014/main" id="{EBE7D061-6EA2-4689-B9E9-1F23BEDFE4C9}"/>
                </a:ext>
              </a:extLst>
            </p:cNvPr>
            <p:cNvSpPr>
              <a:spLocks/>
            </p:cNvSpPr>
            <p:nvPr/>
          </p:nvSpPr>
          <p:spPr bwMode="auto">
            <a:xfrm>
              <a:off x="6262689" y="2200275"/>
              <a:ext cx="249238" cy="30163"/>
            </a:xfrm>
            <a:custGeom>
              <a:avLst/>
              <a:gdLst>
                <a:gd name="T0" fmla="*/ 33 w 33"/>
                <a:gd name="T1" fmla="*/ 0 h 4"/>
                <a:gd name="T2" fmla="*/ 15 w 33"/>
                <a:gd name="T3" fmla="*/ 2 h 4"/>
                <a:gd name="T4" fmla="*/ 6 w 33"/>
                <a:gd name="T5" fmla="*/ 2 h 4"/>
                <a:gd name="T6" fmla="*/ 0 w 33"/>
                <a:gd name="T7" fmla="*/ 2 h 4"/>
                <a:gd name="T8" fmla="*/ 0 w 33"/>
                <a:gd name="T9" fmla="*/ 3 h 4"/>
                <a:gd name="T10" fmla="*/ 6 w 33"/>
                <a:gd name="T11" fmla="*/ 4 h 4"/>
                <a:gd name="T12" fmla="*/ 15 w 33"/>
                <a:gd name="T13" fmla="*/ 3 h 4"/>
                <a:gd name="T14" fmla="*/ 33 w 33"/>
                <a:gd name="T15" fmla="*/ 2 h 4"/>
                <a:gd name="T16" fmla="*/ 33 w 3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
                  <a:moveTo>
                    <a:pt x="33" y="0"/>
                  </a:moveTo>
                  <a:cubicBezTo>
                    <a:pt x="23" y="1"/>
                    <a:pt x="19" y="1"/>
                    <a:pt x="15" y="2"/>
                  </a:cubicBezTo>
                  <a:cubicBezTo>
                    <a:pt x="12" y="2"/>
                    <a:pt x="10" y="2"/>
                    <a:pt x="6" y="2"/>
                  </a:cubicBezTo>
                  <a:cubicBezTo>
                    <a:pt x="5" y="2"/>
                    <a:pt x="3" y="2"/>
                    <a:pt x="0" y="2"/>
                  </a:cubicBezTo>
                  <a:cubicBezTo>
                    <a:pt x="0" y="3"/>
                    <a:pt x="0" y="3"/>
                    <a:pt x="0" y="3"/>
                  </a:cubicBezTo>
                  <a:cubicBezTo>
                    <a:pt x="3" y="4"/>
                    <a:pt x="5" y="4"/>
                    <a:pt x="6" y="4"/>
                  </a:cubicBezTo>
                  <a:cubicBezTo>
                    <a:pt x="10" y="4"/>
                    <a:pt x="12" y="3"/>
                    <a:pt x="15" y="3"/>
                  </a:cubicBezTo>
                  <a:cubicBezTo>
                    <a:pt x="19" y="3"/>
                    <a:pt x="24" y="2"/>
                    <a:pt x="33" y="2"/>
                  </a:cubicBezTo>
                  <a:cubicBezTo>
                    <a:pt x="33" y="0"/>
                    <a:pt x="33" y="0"/>
                    <a:pt x="33"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2">
              <a:extLst>
                <a:ext uri="{FF2B5EF4-FFF2-40B4-BE49-F238E27FC236}">
                  <a16:creationId xmlns:a16="http://schemas.microsoft.com/office/drawing/2014/main" id="{DE174145-4AA1-4FCF-B1D5-17F6D5436E3D}"/>
                </a:ext>
              </a:extLst>
            </p:cNvPr>
            <p:cNvSpPr>
              <a:spLocks/>
            </p:cNvSpPr>
            <p:nvPr/>
          </p:nvSpPr>
          <p:spPr bwMode="auto">
            <a:xfrm>
              <a:off x="6948489" y="2525713"/>
              <a:ext cx="15875" cy="52388"/>
            </a:xfrm>
            <a:custGeom>
              <a:avLst/>
              <a:gdLst>
                <a:gd name="T0" fmla="*/ 2 w 2"/>
                <a:gd name="T1" fmla="*/ 0 h 7"/>
                <a:gd name="T2" fmla="*/ 0 w 2"/>
                <a:gd name="T3" fmla="*/ 7 h 7"/>
                <a:gd name="T4" fmla="*/ 2 w 2"/>
                <a:gd name="T5" fmla="*/ 0 h 7"/>
              </a:gdLst>
              <a:ahLst/>
              <a:cxnLst>
                <a:cxn ang="0">
                  <a:pos x="T0" y="T1"/>
                </a:cxn>
                <a:cxn ang="0">
                  <a:pos x="T2" y="T3"/>
                </a:cxn>
                <a:cxn ang="0">
                  <a:pos x="T4" y="T5"/>
                </a:cxn>
              </a:cxnLst>
              <a:rect l="0" t="0" r="r" b="b"/>
              <a:pathLst>
                <a:path w="2" h="7">
                  <a:moveTo>
                    <a:pt x="2" y="0"/>
                  </a:moveTo>
                  <a:cubicBezTo>
                    <a:pt x="2" y="3"/>
                    <a:pt x="1" y="6"/>
                    <a:pt x="0" y="7"/>
                  </a:cubicBezTo>
                  <a:cubicBezTo>
                    <a:pt x="2" y="0"/>
                    <a:pt x="2" y="0"/>
                    <a:pt x="2"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3">
              <a:extLst>
                <a:ext uri="{FF2B5EF4-FFF2-40B4-BE49-F238E27FC236}">
                  <a16:creationId xmlns:a16="http://schemas.microsoft.com/office/drawing/2014/main" id="{57AAFFA4-AD32-4A24-82FF-54D460191E1F}"/>
                </a:ext>
              </a:extLst>
            </p:cNvPr>
            <p:cNvSpPr>
              <a:spLocks/>
            </p:cNvSpPr>
            <p:nvPr/>
          </p:nvSpPr>
          <p:spPr bwMode="auto">
            <a:xfrm>
              <a:off x="6942139" y="2525713"/>
              <a:ext cx="22225" cy="60325"/>
            </a:xfrm>
            <a:custGeom>
              <a:avLst/>
              <a:gdLst>
                <a:gd name="T0" fmla="*/ 2 w 3"/>
                <a:gd name="T1" fmla="*/ 0 h 8"/>
                <a:gd name="T2" fmla="*/ 2 w 3"/>
                <a:gd name="T3" fmla="*/ 0 h 8"/>
                <a:gd name="T4" fmla="*/ 0 w 3"/>
                <a:gd name="T5" fmla="*/ 7 h 8"/>
                <a:gd name="T6" fmla="*/ 2 w 3"/>
                <a:gd name="T7" fmla="*/ 8 h 8"/>
                <a:gd name="T8" fmla="*/ 3 w 3"/>
                <a:gd name="T9" fmla="*/ 0 h 8"/>
                <a:gd name="T10" fmla="*/ 3 w 3"/>
                <a:gd name="T11" fmla="*/ 0 h 8"/>
                <a:gd name="T12" fmla="*/ 2 w 3"/>
                <a:gd name="T13" fmla="*/ 0 h 8"/>
                <a:gd name="T14" fmla="*/ 2 w 3"/>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8">
                  <a:moveTo>
                    <a:pt x="2" y="0"/>
                  </a:moveTo>
                  <a:cubicBezTo>
                    <a:pt x="2" y="0"/>
                    <a:pt x="2" y="0"/>
                    <a:pt x="2" y="0"/>
                  </a:cubicBezTo>
                  <a:cubicBezTo>
                    <a:pt x="2" y="3"/>
                    <a:pt x="1" y="5"/>
                    <a:pt x="0" y="7"/>
                  </a:cubicBezTo>
                  <a:cubicBezTo>
                    <a:pt x="2" y="8"/>
                    <a:pt x="2" y="8"/>
                    <a:pt x="2" y="8"/>
                  </a:cubicBezTo>
                  <a:cubicBezTo>
                    <a:pt x="2" y="6"/>
                    <a:pt x="3" y="3"/>
                    <a:pt x="3" y="0"/>
                  </a:cubicBezTo>
                  <a:cubicBezTo>
                    <a:pt x="3" y="0"/>
                    <a:pt x="3" y="0"/>
                    <a:pt x="3" y="0"/>
                  </a:cubicBezTo>
                  <a:cubicBezTo>
                    <a:pt x="2" y="0"/>
                    <a:pt x="2" y="0"/>
                    <a:pt x="2" y="0"/>
                  </a:cubicBezTo>
                  <a:cubicBezTo>
                    <a:pt x="2" y="0"/>
                    <a:pt x="2" y="0"/>
                    <a:pt x="2"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4">
              <a:extLst>
                <a:ext uri="{FF2B5EF4-FFF2-40B4-BE49-F238E27FC236}">
                  <a16:creationId xmlns:a16="http://schemas.microsoft.com/office/drawing/2014/main" id="{9E07B37B-8F42-45F8-A67F-8F4FFC8A39AF}"/>
                </a:ext>
              </a:extLst>
            </p:cNvPr>
            <p:cNvSpPr>
              <a:spLocks/>
            </p:cNvSpPr>
            <p:nvPr/>
          </p:nvSpPr>
          <p:spPr bwMode="auto">
            <a:xfrm>
              <a:off x="5794376" y="2312988"/>
              <a:ext cx="180975" cy="152400"/>
            </a:xfrm>
            <a:custGeom>
              <a:avLst/>
              <a:gdLst>
                <a:gd name="T0" fmla="*/ 0 w 24"/>
                <a:gd name="T1" fmla="*/ 1 h 20"/>
                <a:gd name="T2" fmla="*/ 24 w 24"/>
                <a:gd name="T3" fmla="*/ 20 h 20"/>
                <a:gd name="T4" fmla="*/ 24 w 24"/>
                <a:gd name="T5" fmla="*/ 19 h 20"/>
                <a:gd name="T6" fmla="*/ 1 w 24"/>
                <a:gd name="T7" fmla="*/ 0 h 20"/>
                <a:gd name="T8" fmla="*/ 0 w 24"/>
                <a:gd name="T9" fmla="*/ 1 h 20"/>
              </a:gdLst>
              <a:ahLst/>
              <a:cxnLst>
                <a:cxn ang="0">
                  <a:pos x="T0" y="T1"/>
                </a:cxn>
                <a:cxn ang="0">
                  <a:pos x="T2" y="T3"/>
                </a:cxn>
                <a:cxn ang="0">
                  <a:pos x="T4" y="T5"/>
                </a:cxn>
                <a:cxn ang="0">
                  <a:pos x="T6" y="T7"/>
                </a:cxn>
                <a:cxn ang="0">
                  <a:pos x="T8" y="T9"/>
                </a:cxn>
              </a:cxnLst>
              <a:rect l="0" t="0" r="r" b="b"/>
              <a:pathLst>
                <a:path w="24" h="20">
                  <a:moveTo>
                    <a:pt x="0" y="1"/>
                  </a:moveTo>
                  <a:cubicBezTo>
                    <a:pt x="3" y="8"/>
                    <a:pt x="11" y="17"/>
                    <a:pt x="24" y="20"/>
                  </a:cubicBezTo>
                  <a:cubicBezTo>
                    <a:pt x="24" y="19"/>
                    <a:pt x="24" y="19"/>
                    <a:pt x="24" y="19"/>
                  </a:cubicBezTo>
                  <a:cubicBezTo>
                    <a:pt x="11" y="16"/>
                    <a:pt x="4" y="7"/>
                    <a:pt x="1"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5">
              <a:extLst>
                <a:ext uri="{FF2B5EF4-FFF2-40B4-BE49-F238E27FC236}">
                  <a16:creationId xmlns:a16="http://schemas.microsoft.com/office/drawing/2014/main" id="{8C4074E7-1681-47CB-8306-49CBCB973815}"/>
                </a:ext>
              </a:extLst>
            </p:cNvPr>
            <p:cNvSpPr>
              <a:spLocks/>
            </p:cNvSpPr>
            <p:nvPr/>
          </p:nvSpPr>
          <p:spPr bwMode="auto">
            <a:xfrm>
              <a:off x="4881564" y="2706688"/>
              <a:ext cx="30163" cy="142875"/>
            </a:xfrm>
            <a:custGeom>
              <a:avLst/>
              <a:gdLst>
                <a:gd name="T0" fmla="*/ 3 w 4"/>
                <a:gd name="T1" fmla="*/ 0 h 19"/>
                <a:gd name="T2" fmla="*/ 0 w 4"/>
                <a:gd name="T3" fmla="*/ 19 h 19"/>
                <a:gd name="T4" fmla="*/ 3 w 4"/>
                <a:gd name="T5" fmla="*/ 0 h 19"/>
              </a:gdLst>
              <a:ahLst/>
              <a:cxnLst>
                <a:cxn ang="0">
                  <a:pos x="T0" y="T1"/>
                </a:cxn>
                <a:cxn ang="0">
                  <a:pos x="T2" y="T3"/>
                </a:cxn>
                <a:cxn ang="0">
                  <a:pos x="T4" y="T5"/>
                </a:cxn>
              </a:cxnLst>
              <a:rect l="0" t="0" r="r" b="b"/>
              <a:pathLst>
                <a:path w="4" h="19">
                  <a:moveTo>
                    <a:pt x="3" y="0"/>
                  </a:moveTo>
                  <a:cubicBezTo>
                    <a:pt x="4" y="6"/>
                    <a:pt x="4" y="11"/>
                    <a:pt x="0" y="19"/>
                  </a:cubicBezTo>
                  <a:cubicBezTo>
                    <a:pt x="3" y="0"/>
                    <a:pt x="3" y="0"/>
                    <a:pt x="3"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26">
              <a:extLst>
                <a:ext uri="{FF2B5EF4-FFF2-40B4-BE49-F238E27FC236}">
                  <a16:creationId xmlns:a16="http://schemas.microsoft.com/office/drawing/2014/main" id="{6AF02BE7-84F8-4023-91F6-AAA058953842}"/>
                </a:ext>
              </a:extLst>
            </p:cNvPr>
            <p:cNvSpPr>
              <a:spLocks/>
            </p:cNvSpPr>
            <p:nvPr/>
          </p:nvSpPr>
          <p:spPr bwMode="auto">
            <a:xfrm>
              <a:off x="4875214" y="2698750"/>
              <a:ext cx="36513" cy="150813"/>
            </a:xfrm>
            <a:custGeom>
              <a:avLst/>
              <a:gdLst>
                <a:gd name="T0" fmla="*/ 3 w 5"/>
                <a:gd name="T1" fmla="*/ 1 h 20"/>
                <a:gd name="T2" fmla="*/ 4 w 5"/>
                <a:gd name="T3" fmla="*/ 7 h 20"/>
                <a:gd name="T4" fmla="*/ 0 w 5"/>
                <a:gd name="T5" fmla="*/ 20 h 20"/>
                <a:gd name="T6" fmla="*/ 1 w 5"/>
                <a:gd name="T7" fmla="*/ 20 h 20"/>
                <a:gd name="T8" fmla="*/ 5 w 5"/>
                <a:gd name="T9" fmla="*/ 7 h 20"/>
                <a:gd name="T10" fmla="*/ 4 w 5"/>
                <a:gd name="T11" fmla="*/ 0 h 20"/>
                <a:gd name="T12" fmla="*/ 3 w 5"/>
                <a:gd name="T13" fmla="*/ 1 h 20"/>
              </a:gdLst>
              <a:ahLst/>
              <a:cxnLst>
                <a:cxn ang="0">
                  <a:pos x="T0" y="T1"/>
                </a:cxn>
                <a:cxn ang="0">
                  <a:pos x="T2" y="T3"/>
                </a:cxn>
                <a:cxn ang="0">
                  <a:pos x="T4" y="T5"/>
                </a:cxn>
                <a:cxn ang="0">
                  <a:pos x="T6" y="T7"/>
                </a:cxn>
                <a:cxn ang="0">
                  <a:pos x="T8" y="T9"/>
                </a:cxn>
                <a:cxn ang="0">
                  <a:pos x="T10" y="T11"/>
                </a:cxn>
                <a:cxn ang="0">
                  <a:pos x="T12" y="T13"/>
                </a:cxn>
              </a:cxnLst>
              <a:rect l="0" t="0" r="r" b="b"/>
              <a:pathLst>
                <a:path w="5" h="20">
                  <a:moveTo>
                    <a:pt x="3" y="1"/>
                  </a:moveTo>
                  <a:cubicBezTo>
                    <a:pt x="4" y="3"/>
                    <a:pt x="4" y="5"/>
                    <a:pt x="4" y="7"/>
                  </a:cubicBezTo>
                  <a:cubicBezTo>
                    <a:pt x="4" y="11"/>
                    <a:pt x="3" y="15"/>
                    <a:pt x="0" y="20"/>
                  </a:cubicBezTo>
                  <a:cubicBezTo>
                    <a:pt x="1" y="20"/>
                    <a:pt x="1" y="20"/>
                    <a:pt x="1" y="20"/>
                  </a:cubicBezTo>
                  <a:cubicBezTo>
                    <a:pt x="4" y="15"/>
                    <a:pt x="5" y="11"/>
                    <a:pt x="5" y="7"/>
                  </a:cubicBezTo>
                  <a:cubicBezTo>
                    <a:pt x="5" y="5"/>
                    <a:pt x="5" y="3"/>
                    <a:pt x="4" y="0"/>
                  </a:cubicBezTo>
                  <a:cubicBezTo>
                    <a:pt x="3" y="1"/>
                    <a:pt x="3" y="1"/>
                    <a:pt x="3"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27">
              <a:extLst>
                <a:ext uri="{FF2B5EF4-FFF2-40B4-BE49-F238E27FC236}">
                  <a16:creationId xmlns:a16="http://schemas.microsoft.com/office/drawing/2014/main" id="{3D4742B6-8DF9-4536-873D-17A26278FA71}"/>
                </a:ext>
              </a:extLst>
            </p:cNvPr>
            <p:cNvSpPr>
              <a:spLocks/>
            </p:cNvSpPr>
            <p:nvPr/>
          </p:nvSpPr>
          <p:spPr bwMode="auto">
            <a:xfrm>
              <a:off x="4664076" y="3257550"/>
              <a:ext cx="96838" cy="142875"/>
            </a:xfrm>
            <a:custGeom>
              <a:avLst/>
              <a:gdLst>
                <a:gd name="T0" fmla="*/ 0 w 13"/>
                <a:gd name="T1" fmla="*/ 0 h 19"/>
                <a:gd name="T2" fmla="*/ 12 w 13"/>
                <a:gd name="T3" fmla="*/ 19 h 19"/>
              </a:gdLst>
              <a:ahLst/>
              <a:cxnLst>
                <a:cxn ang="0">
                  <a:pos x="T0" y="T1"/>
                </a:cxn>
                <a:cxn ang="0">
                  <a:pos x="T2" y="T3"/>
                </a:cxn>
              </a:cxnLst>
              <a:rect l="0" t="0" r="r" b="b"/>
              <a:pathLst>
                <a:path w="13" h="19">
                  <a:moveTo>
                    <a:pt x="0" y="0"/>
                  </a:moveTo>
                  <a:cubicBezTo>
                    <a:pt x="0" y="0"/>
                    <a:pt x="13" y="4"/>
                    <a:pt x="12" y="19"/>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a:extLst>
                <a:ext uri="{FF2B5EF4-FFF2-40B4-BE49-F238E27FC236}">
                  <a16:creationId xmlns:a16="http://schemas.microsoft.com/office/drawing/2014/main" id="{B949037D-E218-4B73-B5F3-77A206D48A7F}"/>
                </a:ext>
              </a:extLst>
            </p:cNvPr>
            <p:cNvSpPr>
              <a:spLocks/>
            </p:cNvSpPr>
            <p:nvPr/>
          </p:nvSpPr>
          <p:spPr bwMode="auto">
            <a:xfrm>
              <a:off x="4664076" y="3257550"/>
              <a:ext cx="96838" cy="142875"/>
            </a:xfrm>
            <a:custGeom>
              <a:avLst/>
              <a:gdLst>
                <a:gd name="T0" fmla="*/ 0 w 13"/>
                <a:gd name="T1" fmla="*/ 1 h 19"/>
                <a:gd name="T2" fmla="*/ 0 w 13"/>
                <a:gd name="T3" fmla="*/ 1 h 19"/>
                <a:gd name="T4" fmla="*/ 6 w 13"/>
                <a:gd name="T5" fmla="*/ 4 h 19"/>
                <a:gd name="T6" fmla="*/ 11 w 13"/>
                <a:gd name="T7" fmla="*/ 17 h 19"/>
                <a:gd name="T8" fmla="*/ 11 w 13"/>
                <a:gd name="T9" fmla="*/ 19 h 19"/>
                <a:gd name="T10" fmla="*/ 12 w 13"/>
                <a:gd name="T11" fmla="*/ 19 h 19"/>
                <a:gd name="T12" fmla="*/ 13 w 13"/>
                <a:gd name="T13" fmla="*/ 17 h 19"/>
                <a:gd name="T14" fmla="*/ 6 w 13"/>
                <a:gd name="T15" fmla="*/ 3 h 19"/>
                <a:gd name="T16" fmla="*/ 0 w 13"/>
                <a:gd name="T17" fmla="*/ 0 h 19"/>
                <a:gd name="T18" fmla="*/ 0 w 13"/>
                <a:gd name="T19"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9">
                  <a:moveTo>
                    <a:pt x="0" y="1"/>
                  </a:moveTo>
                  <a:cubicBezTo>
                    <a:pt x="0" y="1"/>
                    <a:pt x="0" y="1"/>
                    <a:pt x="0" y="1"/>
                  </a:cubicBezTo>
                  <a:cubicBezTo>
                    <a:pt x="0" y="1"/>
                    <a:pt x="3" y="2"/>
                    <a:pt x="6" y="4"/>
                  </a:cubicBezTo>
                  <a:cubicBezTo>
                    <a:pt x="9" y="7"/>
                    <a:pt x="11" y="11"/>
                    <a:pt x="11" y="17"/>
                  </a:cubicBezTo>
                  <a:cubicBezTo>
                    <a:pt x="11" y="18"/>
                    <a:pt x="11" y="18"/>
                    <a:pt x="11" y="19"/>
                  </a:cubicBezTo>
                  <a:cubicBezTo>
                    <a:pt x="12" y="19"/>
                    <a:pt x="12" y="19"/>
                    <a:pt x="12" y="19"/>
                  </a:cubicBezTo>
                  <a:cubicBezTo>
                    <a:pt x="12" y="19"/>
                    <a:pt x="13" y="18"/>
                    <a:pt x="13" y="17"/>
                  </a:cubicBezTo>
                  <a:cubicBezTo>
                    <a:pt x="13" y="10"/>
                    <a:pt x="9" y="6"/>
                    <a:pt x="6" y="3"/>
                  </a:cubicBezTo>
                  <a:cubicBezTo>
                    <a:pt x="3" y="1"/>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a:extLst>
                <a:ext uri="{FF2B5EF4-FFF2-40B4-BE49-F238E27FC236}">
                  <a16:creationId xmlns:a16="http://schemas.microsoft.com/office/drawing/2014/main" id="{B4AAAF60-6F29-4A07-9CD0-1A0CE754171C}"/>
                </a:ext>
              </a:extLst>
            </p:cNvPr>
            <p:cNvSpPr>
              <a:spLocks/>
            </p:cNvSpPr>
            <p:nvPr/>
          </p:nvSpPr>
          <p:spPr bwMode="auto">
            <a:xfrm>
              <a:off x="5237164" y="2132013"/>
              <a:ext cx="285750" cy="273050"/>
            </a:xfrm>
            <a:custGeom>
              <a:avLst/>
              <a:gdLst>
                <a:gd name="T0" fmla="*/ 1 w 38"/>
                <a:gd name="T1" fmla="*/ 36 h 36"/>
                <a:gd name="T2" fmla="*/ 23 w 38"/>
                <a:gd name="T3" fmla="*/ 24 h 36"/>
                <a:gd name="T4" fmla="*/ 38 w 38"/>
                <a:gd name="T5" fmla="*/ 0 h 36"/>
                <a:gd name="T6" fmla="*/ 37 w 38"/>
                <a:gd name="T7" fmla="*/ 0 h 36"/>
                <a:gd name="T8" fmla="*/ 22 w 38"/>
                <a:gd name="T9" fmla="*/ 23 h 36"/>
                <a:gd name="T10" fmla="*/ 0 w 38"/>
                <a:gd name="T11" fmla="*/ 35 h 36"/>
                <a:gd name="T12" fmla="*/ 1 w 38"/>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38" h="36">
                  <a:moveTo>
                    <a:pt x="1" y="36"/>
                  </a:moveTo>
                  <a:cubicBezTo>
                    <a:pt x="9" y="33"/>
                    <a:pt x="17" y="30"/>
                    <a:pt x="23" y="24"/>
                  </a:cubicBezTo>
                  <a:cubicBezTo>
                    <a:pt x="29" y="19"/>
                    <a:pt x="34" y="11"/>
                    <a:pt x="38" y="0"/>
                  </a:cubicBezTo>
                  <a:cubicBezTo>
                    <a:pt x="37" y="0"/>
                    <a:pt x="37" y="0"/>
                    <a:pt x="37" y="0"/>
                  </a:cubicBezTo>
                  <a:cubicBezTo>
                    <a:pt x="33" y="11"/>
                    <a:pt x="28" y="18"/>
                    <a:pt x="22" y="23"/>
                  </a:cubicBezTo>
                  <a:cubicBezTo>
                    <a:pt x="16" y="29"/>
                    <a:pt x="9" y="32"/>
                    <a:pt x="0" y="35"/>
                  </a:cubicBezTo>
                  <a:cubicBezTo>
                    <a:pt x="1" y="36"/>
                    <a:pt x="1" y="36"/>
                    <a:pt x="1" y="3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30">
              <a:extLst>
                <a:ext uri="{FF2B5EF4-FFF2-40B4-BE49-F238E27FC236}">
                  <a16:creationId xmlns:a16="http://schemas.microsoft.com/office/drawing/2014/main" id="{FBC81E4A-4E5E-4D49-A632-A495BBDD6624}"/>
                </a:ext>
              </a:extLst>
            </p:cNvPr>
            <p:cNvSpPr>
              <a:spLocks/>
            </p:cNvSpPr>
            <p:nvPr/>
          </p:nvSpPr>
          <p:spPr bwMode="auto">
            <a:xfrm>
              <a:off x="3600451" y="1287463"/>
              <a:ext cx="5159375" cy="3049588"/>
            </a:xfrm>
            <a:custGeom>
              <a:avLst/>
              <a:gdLst>
                <a:gd name="T0" fmla="*/ 665 w 684"/>
                <a:gd name="T1" fmla="*/ 230 h 404"/>
                <a:gd name="T2" fmla="*/ 652 w 684"/>
                <a:gd name="T3" fmla="*/ 149 h 404"/>
                <a:gd name="T4" fmla="*/ 581 w 684"/>
                <a:gd name="T5" fmla="*/ 92 h 404"/>
                <a:gd name="T6" fmla="*/ 500 w 684"/>
                <a:gd name="T7" fmla="*/ 40 h 404"/>
                <a:gd name="T8" fmla="*/ 417 w 684"/>
                <a:gd name="T9" fmla="*/ 5 h 404"/>
                <a:gd name="T10" fmla="*/ 357 w 684"/>
                <a:gd name="T11" fmla="*/ 5 h 404"/>
                <a:gd name="T12" fmla="*/ 301 w 684"/>
                <a:gd name="T13" fmla="*/ 0 h 404"/>
                <a:gd name="T14" fmla="*/ 255 w 684"/>
                <a:gd name="T15" fmla="*/ 1 h 404"/>
                <a:gd name="T16" fmla="*/ 176 w 684"/>
                <a:gd name="T17" fmla="*/ 25 h 404"/>
                <a:gd name="T18" fmla="*/ 82 w 684"/>
                <a:gd name="T19" fmla="*/ 91 h 404"/>
                <a:gd name="T20" fmla="*/ 7 w 684"/>
                <a:gd name="T21" fmla="*/ 213 h 404"/>
                <a:gd name="T22" fmla="*/ 102 w 684"/>
                <a:gd name="T23" fmla="*/ 401 h 404"/>
                <a:gd name="T24" fmla="*/ 181 w 684"/>
                <a:gd name="T25" fmla="*/ 397 h 404"/>
                <a:gd name="T26" fmla="*/ 254 w 684"/>
                <a:gd name="T27" fmla="*/ 324 h 404"/>
                <a:gd name="T28" fmla="*/ 177 w 684"/>
                <a:gd name="T29" fmla="*/ 311 h 404"/>
                <a:gd name="T30" fmla="*/ 120 w 684"/>
                <a:gd name="T31" fmla="*/ 228 h 404"/>
                <a:gd name="T32" fmla="*/ 120 w 684"/>
                <a:gd name="T33" fmla="*/ 226 h 404"/>
                <a:gd name="T34" fmla="*/ 122 w 684"/>
                <a:gd name="T35" fmla="*/ 223 h 404"/>
                <a:gd name="T36" fmla="*/ 122 w 684"/>
                <a:gd name="T37" fmla="*/ 221 h 404"/>
                <a:gd name="T38" fmla="*/ 122 w 684"/>
                <a:gd name="T39" fmla="*/ 219 h 404"/>
                <a:gd name="T40" fmla="*/ 123 w 684"/>
                <a:gd name="T41" fmla="*/ 216 h 404"/>
                <a:gd name="T42" fmla="*/ 123 w 684"/>
                <a:gd name="T43" fmla="*/ 214 h 404"/>
                <a:gd name="T44" fmla="*/ 123 w 684"/>
                <a:gd name="T45" fmla="*/ 211 h 404"/>
                <a:gd name="T46" fmla="*/ 123 w 684"/>
                <a:gd name="T47" fmla="*/ 208 h 404"/>
                <a:gd name="T48" fmla="*/ 123 w 684"/>
                <a:gd name="T49" fmla="*/ 205 h 404"/>
                <a:gd name="T50" fmla="*/ 168 w 684"/>
                <a:gd name="T51" fmla="*/ 149 h 404"/>
                <a:gd name="T52" fmla="*/ 170 w 684"/>
                <a:gd name="T53" fmla="*/ 148 h 404"/>
                <a:gd name="T54" fmla="*/ 171 w 684"/>
                <a:gd name="T55" fmla="*/ 147 h 404"/>
                <a:gd name="T56" fmla="*/ 173 w 684"/>
                <a:gd name="T57" fmla="*/ 146 h 404"/>
                <a:gd name="T58" fmla="*/ 176 w 684"/>
                <a:gd name="T59" fmla="*/ 145 h 404"/>
                <a:gd name="T60" fmla="*/ 192 w 684"/>
                <a:gd name="T61" fmla="*/ 138 h 404"/>
                <a:gd name="T62" fmla="*/ 198 w 684"/>
                <a:gd name="T63" fmla="*/ 134 h 404"/>
                <a:gd name="T64" fmla="*/ 206 w 684"/>
                <a:gd name="T65" fmla="*/ 126 h 404"/>
                <a:gd name="T66" fmla="*/ 243 w 684"/>
                <a:gd name="T67" fmla="*/ 115 h 404"/>
                <a:gd name="T68" fmla="*/ 385 w 684"/>
                <a:gd name="T69" fmla="*/ 122 h 404"/>
                <a:gd name="T70" fmla="*/ 483 w 684"/>
                <a:gd name="T71" fmla="*/ 208 h 404"/>
                <a:gd name="T72" fmla="*/ 530 w 684"/>
                <a:gd name="T73" fmla="*/ 359 h 404"/>
                <a:gd name="T74" fmla="*/ 595 w 684"/>
                <a:gd name="T75" fmla="*/ 333 h 404"/>
                <a:gd name="T76" fmla="*/ 671 w 684"/>
                <a:gd name="T77" fmla="*/ 28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 h="404">
                  <a:moveTo>
                    <a:pt x="675" y="253"/>
                  </a:moveTo>
                  <a:cubicBezTo>
                    <a:pt x="676" y="245"/>
                    <a:pt x="675" y="237"/>
                    <a:pt x="665" y="230"/>
                  </a:cubicBezTo>
                  <a:cubicBezTo>
                    <a:pt x="678" y="214"/>
                    <a:pt x="667" y="192"/>
                    <a:pt x="655" y="184"/>
                  </a:cubicBezTo>
                  <a:cubicBezTo>
                    <a:pt x="667" y="172"/>
                    <a:pt x="664" y="157"/>
                    <a:pt x="652" y="149"/>
                  </a:cubicBezTo>
                  <a:cubicBezTo>
                    <a:pt x="640" y="141"/>
                    <a:pt x="640" y="132"/>
                    <a:pt x="624" y="133"/>
                  </a:cubicBezTo>
                  <a:cubicBezTo>
                    <a:pt x="622" y="104"/>
                    <a:pt x="599" y="91"/>
                    <a:pt x="581" y="92"/>
                  </a:cubicBezTo>
                  <a:cubicBezTo>
                    <a:pt x="574" y="69"/>
                    <a:pt x="551" y="69"/>
                    <a:pt x="539" y="55"/>
                  </a:cubicBezTo>
                  <a:cubicBezTo>
                    <a:pt x="526" y="40"/>
                    <a:pt x="506" y="44"/>
                    <a:pt x="500" y="40"/>
                  </a:cubicBezTo>
                  <a:cubicBezTo>
                    <a:pt x="495" y="36"/>
                    <a:pt x="482" y="24"/>
                    <a:pt x="464" y="24"/>
                  </a:cubicBezTo>
                  <a:cubicBezTo>
                    <a:pt x="452" y="10"/>
                    <a:pt x="434" y="5"/>
                    <a:pt x="417" y="5"/>
                  </a:cubicBezTo>
                  <a:cubicBezTo>
                    <a:pt x="401" y="5"/>
                    <a:pt x="389" y="13"/>
                    <a:pt x="389" y="13"/>
                  </a:cubicBezTo>
                  <a:cubicBezTo>
                    <a:pt x="389" y="13"/>
                    <a:pt x="375" y="5"/>
                    <a:pt x="357" y="5"/>
                  </a:cubicBezTo>
                  <a:cubicBezTo>
                    <a:pt x="339" y="5"/>
                    <a:pt x="331" y="8"/>
                    <a:pt x="331" y="8"/>
                  </a:cubicBezTo>
                  <a:cubicBezTo>
                    <a:pt x="331" y="8"/>
                    <a:pt x="319" y="0"/>
                    <a:pt x="301" y="0"/>
                  </a:cubicBezTo>
                  <a:cubicBezTo>
                    <a:pt x="283" y="0"/>
                    <a:pt x="277" y="5"/>
                    <a:pt x="277" y="5"/>
                  </a:cubicBezTo>
                  <a:cubicBezTo>
                    <a:pt x="277" y="5"/>
                    <a:pt x="270" y="1"/>
                    <a:pt x="255" y="1"/>
                  </a:cubicBezTo>
                  <a:cubicBezTo>
                    <a:pt x="241" y="1"/>
                    <a:pt x="234" y="7"/>
                    <a:pt x="234" y="7"/>
                  </a:cubicBezTo>
                  <a:cubicBezTo>
                    <a:pt x="234" y="7"/>
                    <a:pt x="202" y="5"/>
                    <a:pt x="176" y="25"/>
                  </a:cubicBezTo>
                  <a:cubicBezTo>
                    <a:pt x="151" y="46"/>
                    <a:pt x="141" y="47"/>
                    <a:pt x="123" y="51"/>
                  </a:cubicBezTo>
                  <a:cubicBezTo>
                    <a:pt x="105" y="56"/>
                    <a:pt x="95" y="85"/>
                    <a:pt x="82" y="91"/>
                  </a:cubicBezTo>
                  <a:cubicBezTo>
                    <a:pt x="70" y="96"/>
                    <a:pt x="42" y="114"/>
                    <a:pt x="37" y="154"/>
                  </a:cubicBezTo>
                  <a:cubicBezTo>
                    <a:pt x="21" y="159"/>
                    <a:pt x="0" y="178"/>
                    <a:pt x="7" y="213"/>
                  </a:cubicBezTo>
                  <a:cubicBezTo>
                    <a:pt x="12" y="237"/>
                    <a:pt x="0" y="258"/>
                    <a:pt x="0" y="276"/>
                  </a:cubicBezTo>
                  <a:cubicBezTo>
                    <a:pt x="0" y="333"/>
                    <a:pt x="57" y="397"/>
                    <a:pt x="102" y="401"/>
                  </a:cubicBezTo>
                  <a:cubicBezTo>
                    <a:pt x="131" y="404"/>
                    <a:pt x="147" y="391"/>
                    <a:pt x="153" y="391"/>
                  </a:cubicBezTo>
                  <a:cubicBezTo>
                    <a:pt x="159" y="391"/>
                    <a:pt x="163" y="397"/>
                    <a:pt x="181" y="397"/>
                  </a:cubicBezTo>
                  <a:cubicBezTo>
                    <a:pt x="185" y="397"/>
                    <a:pt x="190" y="396"/>
                    <a:pt x="194" y="395"/>
                  </a:cubicBezTo>
                  <a:cubicBezTo>
                    <a:pt x="207" y="391"/>
                    <a:pt x="254" y="354"/>
                    <a:pt x="254" y="324"/>
                  </a:cubicBezTo>
                  <a:cubicBezTo>
                    <a:pt x="254" y="311"/>
                    <a:pt x="249" y="296"/>
                    <a:pt x="232" y="296"/>
                  </a:cubicBezTo>
                  <a:cubicBezTo>
                    <a:pt x="216" y="296"/>
                    <a:pt x="210" y="311"/>
                    <a:pt x="177" y="311"/>
                  </a:cubicBezTo>
                  <a:cubicBezTo>
                    <a:pt x="152" y="311"/>
                    <a:pt x="107" y="293"/>
                    <a:pt x="107" y="245"/>
                  </a:cubicBezTo>
                  <a:cubicBezTo>
                    <a:pt x="112" y="241"/>
                    <a:pt x="117" y="235"/>
                    <a:pt x="120" y="228"/>
                  </a:cubicBezTo>
                  <a:cubicBezTo>
                    <a:pt x="120" y="228"/>
                    <a:pt x="120" y="228"/>
                    <a:pt x="120" y="228"/>
                  </a:cubicBezTo>
                  <a:cubicBezTo>
                    <a:pt x="120" y="227"/>
                    <a:pt x="120" y="227"/>
                    <a:pt x="120" y="226"/>
                  </a:cubicBezTo>
                  <a:cubicBezTo>
                    <a:pt x="121" y="226"/>
                    <a:pt x="121" y="226"/>
                    <a:pt x="121" y="226"/>
                  </a:cubicBezTo>
                  <a:cubicBezTo>
                    <a:pt x="121" y="225"/>
                    <a:pt x="121" y="224"/>
                    <a:pt x="122" y="223"/>
                  </a:cubicBezTo>
                  <a:cubicBezTo>
                    <a:pt x="122" y="223"/>
                    <a:pt x="122" y="223"/>
                    <a:pt x="122" y="223"/>
                  </a:cubicBezTo>
                  <a:cubicBezTo>
                    <a:pt x="122" y="222"/>
                    <a:pt x="122" y="222"/>
                    <a:pt x="122" y="221"/>
                  </a:cubicBezTo>
                  <a:cubicBezTo>
                    <a:pt x="122" y="221"/>
                    <a:pt x="122" y="221"/>
                    <a:pt x="122" y="220"/>
                  </a:cubicBezTo>
                  <a:cubicBezTo>
                    <a:pt x="122" y="220"/>
                    <a:pt x="122" y="220"/>
                    <a:pt x="122" y="219"/>
                  </a:cubicBezTo>
                  <a:cubicBezTo>
                    <a:pt x="123" y="219"/>
                    <a:pt x="123" y="218"/>
                    <a:pt x="123" y="217"/>
                  </a:cubicBezTo>
                  <a:cubicBezTo>
                    <a:pt x="123" y="217"/>
                    <a:pt x="123" y="217"/>
                    <a:pt x="123" y="216"/>
                  </a:cubicBezTo>
                  <a:cubicBezTo>
                    <a:pt x="123" y="216"/>
                    <a:pt x="123" y="215"/>
                    <a:pt x="123" y="215"/>
                  </a:cubicBezTo>
                  <a:cubicBezTo>
                    <a:pt x="123" y="214"/>
                    <a:pt x="123" y="214"/>
                    <a:pt x="123" y="214"/>
                  </a:cubicBezTo>
                  <a:cubicBezTo>
                    <a:pt x="123" y="213"/>
                    <a:pt x="123" y="212"/>
                    <a:pt x="123" y="212"/>
                  </a:cubicBezTo>
                  <a:cubicBezTo>
                    <a:pt x="123" y="211"/>
                    <a:pt x="123" y="211"/>
                    <a:pt x="123" y="211"/>
                  </a:cubicBezTo>
                  <a:cubicBezTo>
                    <a:pt x="123" y="210"/>
                    <a:pt x="123" y="209"/>
                    <a:pt x="123" y="208"/>
                  </a:cubicBezTo>
                  <a:cubicBezTo>
                    <a:pt x="123" y="208"/>
                    <a:pt x="123" y="208"/>
                    <a:pt x="123" y="208"/>
                  </a:cubicBezTo>
                  <a:cubicBezTo>
                    <a:pt x="123" y="207"/>
                    <a:pt x="123" y="206"/>
                    <a:pt x="123" y="205"/>
                  </a:cubicBezTo>
                  <a:cubicBezTo>
                    <a:pt x="123" y="205"/>
                    <a:pt x="123" y="205"/>
                    <a:pt x="123" y="205"/>
                  </a:cubicBezTo>
                  <a:cubicBezTo>
                    <a:pt x="123" y="204"/>
                    <a:pt x="123" y="203"/>
                    <a:pt x="122" y="202"/>
                  </a:cubicBezTo>
                  <a:cubicBezTo>
                    <a:pt x="147" y="191"/>
                    <a:pt x="155" y="157"/>
                    <a:pt x="168" y="149"/>
                  </a:cubicBezTo>
                  <a:cubicBezTo>
                    <a:pt x="168" y="149"/>
                    <a:pt x="169" y="149"/>
                    <a:pt x="169" y="148"/>
                  </a:cubicBezTo>
                  <a:cubicBezTo>
                    <a:pt x="169" y="148"/>
                    <a:pt x="169" y="148"/>
                    <a:pt x="170" y="148"/>
                  </a:cubicBezTo>
                  <a:cubicBezTo>
                    <a:pt x="170" y="148"/>
                    <a:pt x="170" y="148"/>
                    <a:pt x="171" y="147"/>
                  </a:cubicBezTo>
                  <a:cubicBezTo>
                    <a:pt x="171" y="147"/>
                    <a:pt x="171" y="147"/>
                    <a:pt x="171" y="147"/>
                  </a:cubicBezTo>
                  <a:cubicBezTo>
                    <a:pt x="172" y="147"/>
                    <a:pt x="172" y="147"/>
                    <a:pt x="173" y="146"/>
                  </a:cubicBezTo>
                  <a:cubicBezTo>
                    <a:pt x="173" y="146"/>
                    <a:pt x="173" y="146"/>
                    <a:pt x="173" y="146"/>
                  </a:cubicBezTo>
                  <a:cubicBezTo>
                    <a:pt x="174" y="146"/>
                    <a:pt x="174" y="146"/>
                    <a:pt x="175" y="146"/>
                  </a:cubicBezTo>
                  <a:cubicBezTo>
                    <a:pt x="175" y="145"/>
                    <a:pt x="175" y="145"/>
                    <a:pt x="176" y="145"/>
                  </a:cubicBezTo>
                  <a:cubicBezTo>
                    <a:pt x="176" y="145"/>
                    <a:pt x="176" y="145"/>
                    <a:pt x="177" y="145"/>
                  </a:cubicBezTo>
                  <a:cubicBezTo>
                    <a:pt x="182" y="142"/>
                    <a:pt x="187" y="140"/>
                    <a:pt x="192" y="138"/>
                  </a:cubicBezTo>
                  <a:cubicBezTo>
                    <a:pt x="192" y="138"/>
                    <a:pt x="192" y="138"/>
                    <a:pt x="192" y="138"/>
                  </a:cubicBezTo>
                  <a:cubicBezTo>
                    <a:pt x="195" y="136"/>
                    <a:pt x="196" y="135"/>
                    <a:pt x="198" y="134"/>
                  </a:cubicBezTo>
                  <a:cubicBezTo>
                    <a:pt x="198" y="134"/>
                    <a:pt x="198" y="134"/>
                    <a:pt x="198" y="134"/>
                  </a:cubicBezTo>
                  <a:cubicBezTo>
                    <a:pt x="202" y="132"/>
                    <a:pt x="204" y="129"/>
                    <a:pt x="206" y="126"/>
                  </a:cubicBezTo>
                  <a:cubicBezTo>
                    <a:pt x="206" y="126"/>
                    <a:pt x="206" y="126"/>
                    <a:pt x="206" y="126"/>
                  </a:cubicBezTo>
                  <a:cubicBezTo>
                    <a:pt x="224" y="131"/>
                    <a:pt x="235" y="125"/>
                    <a:pt x="243" y="115"/>
                  </a:cubicBezTo>
                  <a:cubicBezTo>
                    <a:pt x="269" y="120"/>
                    <a:pt x="281" y="100"/>
                    <a:pt x="310" y="100"/>
                  </a:cubicBezTo>
                  <a:cubicBezTo>
                    <a:pt x="340" y="100"/>
                    <a:pt x="374" y="111"/>
                    <a:pt x="385" y="122"/>
                  </a:cubicBezTo>
                  <a:cubicBezTo>
                    <a:pt x="397" y="121"/>
                    <a:pt x="440" y="131"/>
                    <a:pt x="446" y="164"/>
                  </a:cubicBezTo>
                  <a:cubicBezTo>
                    <a:pt x="472" y="164"/>
                    <a:pt x="483" y="191"/>
                    <a:pt x="483" y="208"/>
                  </a:cubicBezTo>
                  <a:cubicBezTo>
                    <a:pt x="483" y="237"/>
                    <a:pt x="472" y="244"/>
                    <a:pt x="459" y="270"/>
                  </a:cubicBezTo>
                  <a:cubicBezTo>
                    <a:pt x="530" y="359"/>
                    <a:pt x="530" y="359"/>
                    <a:pt x="530" y="359"/>
                  </a:cubicBezTo>
                  <a:cubicBezTo>
                    <a:pt x="539" y="354"/>
                    <a:pt x="551" y="343"/>
                    <a:pt x="562" y="343"/>
                  </a:cubicBezTo>
                  <a:cubicBezTo>
                    <a:pt x="577" y="343"/>
                    <a:pt x="584" y="333"/>
                    <a:pt x="595" y="333"/>
                  </a:cubicBezTo>
                  <a:cubicBezTo>
                    <a:pt x="606" y="333"/>
                    <a:pt x="619" y="311"/>
                    <a:pt x="634" y="311"/>
                  </a:cubicBezTo>
                  <a:cubicBezTo>
                    <a:pt x="649" y="311"/>
                    <a:pt x="673" y="308"/>
                    <a:pt x="671" y="280"/>
                  </a:cubicBezTo>
                  <a:cubicBezTo>
                    <a:pt x="684" y="263"/>
                    <a:pt x="675" y="261"/>
                    <a:pt x="675" y="253"/>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31">
              <a:extLst>
                <a:ext uri="{FF2B5EF4-FFF2-40B4-BE49-F238E27FC236}">
                  <a16:creationId xmlns:a16="http://schemas.microsoft.com/office/drawing/2014/main" id="{9C967E1E-D780-4D35-964C-B2E8AB9681ED}"/>
                </a:ext>
              </a:extLst>
            </p:cNvPr>
            <p:cNvSpPr>
              <a:spLocks/>
            </p:cNvSpPr>
            <p:nvPr/>
          </p:nvSpPr>
          <p:spPr bwMode="auto">
            <a:xfrm>
              <a:off x="3592514" y="1279525"/>
              <a:ext cx="5129213" cy="3043238"/>
            </a:xfrm>
            <a:custGeom>
              <a:avLst/>
              <a:gdLst>
                <a:gd name="T0" fmla="*/ 666 w 680"/>
                <a:gd name="T1" fmla="*/ 232 h 403"/>
                <a:gd name="T2" fmla="*/ 642 w 680"/>
                <a:gd name="T3" fmla="*/ 138 h 403"/>
                <a:gd name="T4" fmla="*/ 585 w 680"/>
                <a:gd name="T5" fmla="*/ 92 h 403"/>
                <a:gd name="T6" fmla="*/ 508 w 680"/>
                <a:gd name="T7" fmla="*/ 42 h 403"/>
                <a:gd name="T8" fmla="*/ 418 w 680"/>
                <a:gd name="T9" fmla="*/ 6 h 403"/>
                <a:gd name="T10" fmla="*/ 333 w 680"/>
                <a:gd name="T11" fmla="*/ 8 h 403"/>
                <a:gd name="T12" fmla="*/ 235 w 680"/>
                <a:gd name="T13" fmla="*/ 8 h 403"/>
                <a:gd name="T14" fmla="*/ 92 w 680"/>
                <a:gd name="T15" fmla="*/ 83 h 403"/>
                <a:gd name="T16" fmla="*/ 6 w 680"/>
                <a:gd name="T17" fmla="*/ 200 h 403"/>
                <a:gd name="T18" fmla="*/ 110 w 680"/>
                <a:gd name="T19" fmla="*/ 403 h 403"/>
                <a:gd name="T20" fmla="*/ 195 w 680"/>
                <a:gd name="T21" fmla="*/ 396 h 403"/>
                <a:gd name="T22" fmla="*/ 222 w 680"/>
                <a:gd name="T23" fmla="*/ 299 h 403"/>
                <a:gd name="T24" fmla="*/ 121 w 680"/>
                <a:gd name="T25" fmla="*/ 229 h 403"/>
                <a:gd name="T26" fmla="*/ 123 w 680"/>
                <a:gd name="T27" fmla="*/ 224 h 403"/>
                <a:gd name="T28" fmla="*/ 125 w 680"/>
                <a:gd name="T29" fmla="*/ 216 h 403"/>
                <a:gd name="T30" fmla="*/ 124 w 680"/>
                <a:gd name="T31" fmla="*/ 206 h 403"/>
                <a:gd name="T32" fmla="*/ 170 w 680"/>
                <a:gd name="T33" fmla="*/ 150 h 403"/>
                <a:gd name="T34" fmla="*/ 176 w 680"/>
                <a:gd name="T35" fmla="*/ 147 h 403"/>
                <a:gd name="T36" fmla="*/ 194 w 680"/>
                <a:gd name="T37" fmla="*/ 139 h 403"/>
                <a:gd name="T38" fmla="*/ 207 w 680"/>
                <a:gd name="T39" fmla="*/ 127 h 403"/>
                <a:gd name="T40" fmla="*/ 245 w 680"/>
                <a:gd name="T41" fmla="*/ 117 h 403"/>
                <a:gd name="T42" fmla="*/ 385 w 680"/>
                <a:gd name="T43" fmla="*/ 123 h 403"/>
                <a:gd name="T44" fmla="*/ 446 w 680"/>
                <a:gd name="T45" fmla="*/ 165 h 403"/>
                <a:gd name="T46" fmla="*/ 531 w 680"/>
                <a:gd name="T47" fmla="*/ 361 h 403"/>
                <a:gd name="T48" fmla="*/ 620 w 680"/>
                <a:gd name="T49" fmla="*/ 320 h 403"/>
                <a:gd name="T50" fmla="*/ 673 w 680"/>
                <a:gd name="T51" fmla="*/ 282 h 403"/>
                <a:gd name="T52" fmla="*/ 676 w 680"/>
                <a:gd name="T53" fmla="*/ 255 h 403"/>
                <a:gd name="T54" fmla="*/ 668 w 680"/>
                <a:gd name="T55" fmla="*/ 299 h 403"/>
                <a:gd name="T56" fmla="*/ 581 w 680"/>
                <a:gd name="T57" fmla="*/ 338 h 403"/>
                <a:gd name="T58" fmla="*/ 460 w 680"/>
                <a:gd name="T59" fmla="*/ 271 h 403"/>
                <a:gd name="T60" fmla="*/ 447 w 680"/>
                <a:gd name="T61" fmla="*/ 165 h 403"/>
                <a:gd name="T62" fmla="*/ 356 w 680"/>
                <a:gd name="T63" fmla="*/ 107 h 403"/>
                <a:gd name="T64" fmla="*/ 219 w 680"/>
                <a:gd name="T65" fmla="*/ 128 h 403"/>
                <a:gd name="T66" fmla="*/ 199 w 680"/>
                <a:gd name="T67" fmla="*/ 135 h 403"/>
                <a:gd name="T68" fmla="*/ 177 w 680"/>
                <a:gd name="T69" fmla="*/ 145 h 403"/>
                <a:gd name="T70" fmla="*/ 174 w 680"/>
                <a:gd name="T71" fmla="*/ 147 h 403"/>
                <a:gd name="T72" fmla="*/ 159 w 680"/>
                <a:gd name="T73" fmla="*/ 160 h 403"/>
                <a:gd name="T74" fmla="*/ 123 w 680"/>
                <a:gd name="T75" fmla="*/ 209 h 403"/>
                <a:gd name="T76" fmla="*/ 123 w 680"/>
                <a:gd name="T77" fmla="*/ 218 h 403"/>
                <a:gd name="T78" fmla="*/ 121 w 680"/>
                <a:gd name="T79" fmla="*/ 227 h 403"/>
                <a:gd name="T80" fmla="*/ 108 w 680"/>
                <a:gd name="T81" fmla="*/ 245 h 403"/>
                <a:gd name="T82" fmla="*/ 233 w 680"/>
                <a:gd name="T83" fmla="*/ 298 h 403"/>
                <a:gd name="T84" fmla="*/ 195 w 680"/>
                <a:gd name="T85" fmla="*/ 395 h 403"/>
                <a:gd name="T86" fmla="*/ 103 w 680"/>
                <a:gd name="T87" fmla="*/ 401 h 403"/>
                <a:gd name="T88" fmla="*/ 18 w 680"/>
                <a:gd name="T89" fmla="*/ 170 h 403"/>
                <a:gd name="T90" fmla="*/ 107 w 680"/>
                <a:gd name="T91" fmla="*/ 66 h 403"/>
                <a:gd name="T92" fmla="*/ 235 w 680"/>
                <a:gd name="T93" fmla="*/ 9 h 403"/>
                <a:gd name="T94" fmla="*/ 278 w 680"/>
                <a:gd name="T95" fmla="*/ 7 h 403"/>
                <a:gd name="T96" fmla="*/ 278 w 680"/>
                <a:gd name="T97" fmla="*/ 6 h 403"/>
                <a:gd name="T98" fmla="*/ 332 w 680"/>
                <a:gd name="T99" fmla="*/ 9 h 403"/>
                <a:gd name="T100" fmla="*/ 387 w 680"/>
                <a:gd name="T101" fmla="*/ 14 h 403"/>
                <a:gd name="T102" fmla="*/ 418 w 680"/>
                <a:gd name="T103" fmla="*/ 7 h 403"/>
                <a:gd name="T104" fmla="*/ 508 w 680"/>
                <a:gd name="T105" fmla="*/ 43 h 403"/>
                <a:gd name="T106" fmla="*/ 585 w 680"/>
                <a:gd name="T107" fmla="*/ 94 h 403"/>
                <a:gd name="T108" fmla="*/ 643 w 680"/>
                <a:gd name="T109" fmla="*/ 142 h 403"/>
                <a:gd name="T110" fmla="*/ 665 w 680"/>
                <a:gd name="T111" fmla="*/ 231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0" h="403">
                  <a:moveTo>
                    <a:pt x="676" y="254"/>
                  </a:moveTo>
                  <a:cubicBezTo>
                    <a:pt x="677" y="254"/>
                    <a:pt x="677" y="254"/>
                    <a:pt x="677" y="254"/>
                  </a:cubicBezTo>
                  <a:cubicBezTo>
                    <a:pt x="677" y="253"/>
                    <a:pt x="677" y="251"/>
                    <a:pt x="677" y="250"/>
                  </a:cubicBezTo>
                  <a:cubicBezTo>
                    <a:pt x="677" y="247"/>
                    <a:pt x="677" y="243"/>
                    <a:pt x="675" y="240"/>
                  </a:cubicBezTo>
                  <a:cubicBezTo>
                    <a:pt x="674" y="237"/>
                    <a:pt x="671" y="234"/>
                    <a:pt x="666" y="231"/>
                  </a:cubicBezTo>
                  <a:cubicBezTo>
                    <a:pt x="666" y="231"/>
                    <a:pt x="666" y="231"/>
                    <a:pt x="666" y="231"/>
                  </a:cubicBezTo>
                  <a:cubicBezTo>
                    <a:pt x="666" y="232"/>
                    <a:pt x="666" y="232"/>
                    <a:pt x="666" y="232"/>
                  </a:cubicBezTo>
                  <a:cubicBezTo>
                    <a:pt x="671" y="226"/>
                    <a:pt x="672" y="220"/>
                    <a:pt x="672" y="215"/>
                  </a:cubicBezTo>
                  <a:cubicBezTo>
                    <a:pt x="672" y="202"/>
                    <a:pt x="665" y="190"/>
                    <a:pt x="657" y="184"/>
                  </a:cubicBezTo>
                  <a:cubicBezTo>
                    <a:pt x="656" y="185"/>
                    <a:pt x="656" y="185"/>
                    <a:pt x="656" y="185"/>
                  </a:cubicBezTo>
                  <a:cubicBezTo>
                    <a:pt x="657" y="185"/>
                    <a:pt x="657" y="185"/>
                    <a:pt x="657" y="185"/>
                  </a:cubicBezTo>
                  <a:cubicBezTo>
                    <a:pt x="662" y="180"/>
                    <a:pt x="664" y="174"/>
                    <a:pt x="664" y="168"/>
                  </a:cubicBezTo>
                  <a:cubicBezTo>
                    <a:pt x="664" y="161"/>
                    <a:pt x="660" y="154"/>
                    <a:pt x="653" y="149"/>
                  </a:cubicBezTo>
                  <a:cubicBezTo>
                    <a:pt x="648" y="146"/>
                    <a:pt x="645" y="142"/>
                    <a:pt x="642" y="138"/>
                  </a:cubicBezTo>
                  <a:cubicBezTo>
                    <a:pt x="640" y="137"/>
                    <a:pt x="638" y="135"/>
                    <a:pt x="636" y="134"/>
                  </a:cubicBezTo>
                  <a:cubicBezTo>
                    <a:pt x="633" y="133"/>
                    <a:pt x="630" y="133"/>
                    <a:pt x="627" y="133"/>
                  </a:cubicBezTo>
                  <a:cubicBezTo>
                    <a:pt x="626" y="133"/>
                    <a:pt x="626" y="133"/>
                    <a:pt x="625" y="133"/>
                  </a:cubicBezTo>
                  <a:cubicBezTo>
                    <a:pt x="625" y="134"/>
                    <a:pt x="625" y="134"/>
                    <a:pt x="625" y="134"/>
                  </a:cubicBezTo>
                  <a:cubicBezTo>
                    <a:pt x="626" y="133"/>
                    <a:pt x="626" y="133"/>
                    <a:pt x="626" y="133"/>
                  </a:cubicBezTo>
                  <a:cubicBezTo>
                    <a:pt x="625" y="120"/>
                    <a:pt x="619" y="109"/>
                    <a:pt x="611" y="103"/>
                  </a:cubicBezTo>
                  <a:cubicBezTo>
                    <a:pt x="603" y="96"/>
                    <a:pt x="594" y="92"/>
                    <a:pt x="585" y="92"/>
                  </a:cubicBezTo>
                  <a:cubicBezTo>
                    <a:pt x="584" y="92"/>
                    <a:pt x="583" y="92"/>
                    <a:pt x="582" y="93"/>
                  </a:cubicBezTo>
                  <a:cubicBezTo>
                    <a:pt x="582" y="93"/>
                    <a:pt x="582" y="93"/>
                    <a:pt x="582" y="93"/>
                  </a:cubicBezTo>
                  <a:cubicBezTo>
                    <a:pt x="583" y="93"/>
                    <a:pt x="583" y="93"/>
                    <a:pt x="583" y="93"/>
                  </a:cubicBezTo>
                  <a:cubicBezTo>
                    <a:pt x="579" y="81"/>
                    <a:pt x="572" y="75"/>
                    <a:pt x="563" y="71"/>
                  </a:cubicBezTo>
                  <a:cubicBezTo>
                    <a:pt x="555" y="66"/>
                    <a:pt x="546" y="62"/>
                    <a:pt x="540" y="55"/>
                  </a:cubicBezTo>
                  <a:cubicBezTo>
                    <a:pt x="534" y="48"/>
                    <a:pt x="525" y="45"/>
                    <a:pt x="518" y="43"/>
                  </a:cubicBezTo>
                  <a:cubicBezTo>
                    <a:pt x="514" y="43"/>
                    <a:pt x="511" y="42"/>
                    <a:pt x="508" y="42"/>
                  </a:cubicBezTo>
                  <a:cubicBezTo>
                    <a:pt x="505" y="42"/>
                    <a:pt x="503" y="41"/>
                    <a:pt x="502" y="40"/>
                  </a:cubicBezTo>
                  <a:cubicBezTo>
                    <a:pt x="499" y="38"/>
                    <a:pt x="495" y="34"/>
                    <a:pt x="489" y="31"/>
                  </a:cubicBezTo>
                  <a:cubicBezTo>
                    <a:pt x="483" y="28"/>
                    <a:pt x="476" y="25"/>
                    <a:pt x="467" y="25"/>
                  </a:cubicBezTo>
                  <a:cubicBezTo>
                    <a:pt x="466" y="25"/>
                    <a:pt x="466" y="25"/>
                    <a:pt x="465" y="25"/>
                  </a:cubicBezTo>
                  <a:cubicBezTo>
                    <a:pt x="465" y="25"/>
                    <a:pt x="465" y="25"/>
                    <a:pt x="465" y="25"/>
                  </a:cubicBezTo>
                  <a:cubicBezTo>
                    <a:pt x="466" y="25"/>
                    <a:pt x="466" y="25"/>
                    <a:pt x="466" y="25"/>
                  </a:cubicBezTo>
                  <a:cubicBezTo>
                    <a:pt x="453" y="10"/>
                    <a:pt x="435" y="6"/>
                    <a:pt x="418" y="6"/>
                  </a:cubicBezTo>
                  <a:cubicBezTo>
                    <a:pt x="402" y="6"/>
                    <a:pt x="390" y="14"/>
                    <a:pt x="390" y="14"/>
                  </a:cubicBezTo>
                  <a:cubicBezTo>
                    <a:pt x="390" y="14"/>
                    <a:pt x="390" y="14"/>
                    <a:pt x="390" y="14"/>
                  </a:cubicBezTo>
                  <a:cubicBezTo>
                    <a:pt x="391" y="14"/>
                    <a:pt x="391" y="14"/>
                    <a:pt x="391" y="14"/>
                  </a:cubicBezTo>
                  <a:cubicBezTo>
                    <a:pt x="390" y="14"/>
                    <a:pt x="376" y="6"/>
                    <a:pt x="358" y="6"/>
                  </a:cubicBezTo>
                  <a:cubicBezTo>
                    <a:pt x="340" y="6"/>
                    <a:pt x="332" y="8"/>
                    <a:pt x="332" y="8"/>
                  </a:cubicBezTo>
                  <a:cubicBezTo>
                    <a:pt x="332" y="9"/>
                    <a:pt x="332" y="9"/>
                    <a:pt x="332" y="9"/>
                  </a:cubicBezTo>
                  <a:cubicBezTo>
                    <a:pt x="333" y="8"/>
                    <a:pt x="333" y="8"/>
                    <a:pt x="333" y="8"/>
                  </a:cubicBezTo>
                  <a:cubicBezTo>
                    <a:pt x="333" y="8"/>
                    <a:pt x="320" y="0"/>
                    <a:pt x="302" y="0"/>
                  </a:cubicBezTo>
                  <a:cubicBezTo>
                    <a:pt x="284" y="0"/>
                    <a:pt x="278" y="5"/>
                    <a:pt x="278" y="5"/>
                  </a:cubicBezTo>
                  <a:cubicBezTo>
                    <a:pt x="278" y="6"/>
                    <a:pt x="278" y="6"/>
                    <a:pt x="278" y="6"/>
                  </a:cubicBezTo>
                  <a:cubicBezTo>
                    <a:pt x="278" y="5"/>
                    <a:pt x="278" y="5"/>
                    <a:pt x="278" y="5"/>
                  </a:cubicBezTo>
                  <a:cubicBezTo>
                    <a:pt x="278" y="5"/>
                    <a:pt x="271" y="2"/>
                    <a:pt x="256" y="2"/>
                  </a:cubicBezTo>
                  <a:cubicBezTo>
                    <a:pt x="241" y="2"/>
                    <a:pt x="235" y="8"/>
                    <a:pt x="235" y="8"/>
                  </a:cubicBezTo>
                  <a:cubicBezTo>
                    <a:pt x="235" y="8"/>
                    <a:pt x="235" y="8"/>
                    <a:pt x="235" y="8"/>
                  </a:cubicBezTo>
                  <a:cubicBezTo>
                    <a:pt x="235" y="8"/>
                    <a:pt x="235" y="8"/>
                    <a:pt x="235" y="8"/>
                  </a:cubicBezTo>
                  <a:cubicBezTo>
                    <a:pt x="235" y="8"/>
                    <a:pt x="234" y="8"/>
                    <a:pt x="232" y="8"/>
                  </a:cubicBezTo>
                  <a:cubicBezTo>
                    <a:pt x="224" y="8"/>
                    <a:pt x="198" y="9"/>
                    <a:pt x="177" y="26"/>
                  </a:cubicBezTo>
                  <a:cubicBezTo>
                    <a:pt x="164" y="36"/>
                    <a:pt x="155" y="41"/>
                    <a:pt x="147" y="45"/>
                  </a:cubicBezTo>
                  <a:cubicBezTo>
                    <a:pt x="140" y="48"/>
                    <a:pt x="133" y="49"/>
                    <a:pt x="124" y="52"/>
                  </a:cubicBezTo>
                  <a:cubicBezTo>
                    <a:pt x="115" y="54"/>
                    <a:pt x="108" y="63"/>
                    <a:pt x="101" y="71"/>
                  </a:cubicBezTo>
                  <a:cubicBezTo>
                    <a:pt x="98" y="76"/>
                    <a:pt x="95" y="80"/>
                    <a:pt x="92" y="83"/>
                  </a:cubicBezTo>
                  <a:cubicBezTo>
                    <a:pt x="89" y="87"/>
                    <a:pt x="86" y="90"/>
                    <a:pt x="83" y="91"/>
                  </a:cubicBezTo>
                  <a:cubicBezTo>
                    <a:pt x="77" y="94"/>
                    <a:pt x="67" y="100"/>
                    <a:pt x="57" y="110"/>
                  </a:cubicBezTo>
                  <a:cubicBezTo>
                    <a:pt x="48" y="120"/>
                    <a:pt x="40" y="135"/>
                    <a:pt x="37" y="155"/>
                  </a:cubicBezTo>
                  <a:cubicBezTo>
                    <a:pt x="38" y="155"/>
                    <a:pt x="38" y="155"/>
                    <a:pt x="38" y="155"/>
                  </a:cubicBezTo>
                  <a:cubicBezTo>
                    <a:pt x="38" y="154"/>
                    <a:pt x="38" y="154"/>
                    <a:pt x="38" y="154"/>
                  </a:cubicBezTo>
                  <a:cubicBezTo>
                    <a:pt x="31" y="157"/>
                    <a:pt x="23" y="161"/>
                    <a:pt x="17" y="169"/>
                  </a:cubicBezTo>
                  <a:cubicBezTo>
                    <a:pt x="11" y="177"/>
                    <a:pt x="6" y="187"/>
                    <a:pt x="6" y="200"/>
                  </a:cubicBezTo>
                  <a:cubicBezTo>
                    <a:pt x="6" y="205"/>
                    <a:pt x="7" y="209"/>
                    <a:pt x="8" y="214"/>
                  </a:cubicBezTo>
                  <a:cubicBezTo>
                    <a:pt x="8" y="218"/>
                    <a:pt x="9" y="222"/>
                    <a:pt x="9" y="226"/>
                  </a:cubicBezTo>
                  <a:cubicBezTo>
                    <a:pt x="9" y="236"/>
                    <a:pt x="7" y="244"/>
                    <a:pt x="5" y="253"/>
                  </a:cubicBezTo>
                  <a:cubicBezTo>
                    <a:pt x="3" y="261"/>
                    <a:pt x="0" y="269"/>
                    <a:pt x="0" y="277"/>
                  </a:cubicBezTo>
                  <a:cubicBezTo>
                    <a:pt x="0" y="306"/>
                    <a:pt x="15" y="336"/>
                    <a:pt x="34" y="360"/>
                  </a:cubicBezTo>
                  <a:cubicBezTo>
                    <a:pt x="54" y="384"/>
                    <a:pt x="80" y="401"/>
                    <a:pt x="103" y="403"/>
                  </a:cubicBezTo>
                  <a:cubicBezTo>
                    <a:pt x="105" y="403"/>
                    <a:pt x="108" y="403"/>
                    <a:pt x="110" y="403"/>
                  </a:cubicBezTo>
                  <a:cubicBezTo>
                    <a:pt x="123" y="403"/>
                    <a:pt x="132" y="400"/>
                    <a:pt x="140" y="398"/>
                  </a:cubicBezTo>
                  <a:cubicBezTo>
                    <a:pt x="143" y="396"/>
                    <a:pt x="146" y="395"/>
                    <a:pt x="148" y="394"/>
                  </a:cubicBezTo>
                  <a:cubicBezTo>
                    <a:pt x="151" y="393"/>
                    <a:pt x="153" y="392"/>
                    <a:pt x="154" y="392"/>
                  </a:cubicBezTo>
                  <a:cubicBezTo>
                    <a:pt x="155" y="392"/>
                    <a:pt x="156" y="393"/>
                    <a:pt x="158" y="393"/>
                  </a:cubicBezTo>
                  <a:cubicBezTo>
                    <a:pt x="160" y="394"/>
                    <a:pt x="163" y="395"/>
                    <a:pt x="167" y="396"/>
                  </a:cubicBezTo>
                  <a:cubicBezTo>
                    <a:pt x="170" y="398"/>
                    <a:pt x="175" y="398"/>
                    <a:pt x="182" y="398"/>
                  </a:cubicBezTo>
                  <a:cubicBezTo>
                    <a:pt x="186" y="398"/>
                    <a:pt x="191" y="398"/>
                    <a:pt x="195" y="396"/>
                  </a:cubicBezTo>
                  <a:cubicBezTo>
                    <a:pt x="199" y="395"/>
                    <a:pt x="204" y="392"/>
                    <a:pt x="210" y="388"/>
                  </a:cubicBezTo>
                  <a:cubicBezTo>
                    <a:pt x="220" y="381"/>
                    <a:pt x="231" y="371"/>
                    <a:pt x="240" y="360"/>
                  </a:cubicBezTo>
                  <a:cubicBezTo>
                    <a:pt x="249" y="349"/>
                    <a:pt x="256" y="336"/>
                    <a:pt x="256" y="325"/>
                  </a:cubicBezTo>
                  <a:cubicBezTo>
                    <a:pt x="256" y="318"/>
                    <a:pt x="254" y="311"/>
                    <a:pt x="251" y="306"/>
                  </a:cubicBezTo>
                  <a:cubicBezTo>
                    <a:pt x="249" y="303"/>
                    <a:pt x="247" y="301"/>
                    <a:pt x="244" y="299"/>
                  </a:cubicBezTo>
                  <a:cubicBezTo>
                    <a:pt x="241" y="297"/>
                    <a:pt x="238" y="296"/>
                    <a:pt x="233" y="296"/>
                  </a:cubicBezTo>
                  <a:cubicBezTo>
                    <a:pt x="229" y="296"/>
                    <a:pt x="226" y="297"/>
                    <a:pt x="222" y="299"/>
                  </a:cubicBezTo>
                  <a:cubicBezTo>
                    <a:pt x="212" y="303"/>
                    <a:pt x="203" y="311"/>
                    <a:pt x="178" y="311"/>
                  </a:cubicBezTo>
                  <a:cubicBezTo>
                    <a:pt x="166" y="311"/>
                    <a:pt x="148" y="307"/>
                    <a:pt x="134" y="296"/>
                  </a:cubicBezTo>
                  <a:cubicBezTo>
                    <a:pt x="120" y="286"/>
                    <a:pt x="109" y="269"/>
                    <a:pt x="109" y="246"/>
                  </a:cubicBezTo>
                  <a:cubicBezTo>
                    <a:pt x="108" y="246"/>
                    <a:pt x="108" y="246"/>
                    <a:pt x="108" y="246"/>
                  </a:cubicBezTo>
                  <a:cubicBezTo>
                    <a:pt x="109" y="246"/>
                    <a:pt x="109" y="246"/>
                    <a:pt x="109" y="246"/>
                  </a:cubicBezTo>
                  <a:cubicBezTo>
                    <a:pt x="113" y="242"/>
                    <a:pt x="118" y="237"/>
                    <a:pt x="121" y="229"/>
                  </a:cubicBezTo>
                  <a:cubicBezTo>
                    <a:pt x="121" y="229"/>
                    <a:pt x="121" y="229"/>
                    <a:pt x="121" y="229"/>
                  </a:cubicBezTo>
                  <a:cubicBezTo>
                    <a:pt x="121" y="229"/>
                    <a:pt x="121" y="229"/>
                    <a:pt x="121" y="229"/>
                  </a:cubicBezTo>
                  <a:cubicBezTo>
                    <a:pt x="121" y="229"/>
                    <a:pt x="121" y="229"/>
                    <a:pt x="121" y="229"/>
                  </a:cubicBezTo>
                  <a:cubicBezTo>
                    <a:pt x="122" y="229"/>
                    <a:pt x="122" y="228"/>
                    <a:pt x="122" y="228"/>
                  </a:cubicBezTo>
                  <a:cubicBezTo>
                    <a:pt x="122" y="228"/>
                    <a:pt x="122" y="228"/>
                    <a:pt x="122" y="228"/>
                  </a:cubicBezTo>
                  <a:cubicBezTo>
                    <a:pt x="122" y="227"/>
                    <a:pt x="122" y="227"/>
                    <a:pt x="122" y="227"/>
                  </a:cubicBezTo>
                  <a:cubicBezTo>
                    <a:pt x="122" y="227"/>
                    <a:pt x="122" y="227"/>
                    <a:pt x="122" y="227"/>
                  </a:cubicBezTo>
                  <a:cubicBezTo>
                    <a:pt x="123" y="226"/>
                    <a:pt x="123" y="225"/>
                    <a:pt x="123" y="224"/>
                  </a:cubicBezTo>
                  <a:cubicBezTo>
                    <a:pt x="123" y="224"/>
                    <a:pt x="123" y="224"/>
                    <a:pt x="123" y="224"/>
                  </a:cubicBezTo>
                  <a:cubicBezTo>
                    <a:pt x="123" y="223"/>
                    <a:pt x="124" y="223"/>
                    <a:pt x="124" y="223"/>
                  </a:cubicBezTo>
                  <a:cubicBezTo>
                    <a:pt x="124" y="222"/>
                    <a:pt x="124" y="222"/>
                    <a:pt x="124" y="222"/>
                  </a:cubicBezTo>
                  <a:cubicBezTo>
                    <a:pt x="124" y="221"/>
                    <a:pt x="124" y="221"/>
                    <a:pt x="124" y="220"/>
                  </a:cubicBezTo>
                  <a:cubicBezTo>
                    <a:pt x="124" y="220"/>
                    <a:pt x="124" y="219"/>
                    <a:pt x="124" y="218"/>
                  </a:cubicBezTo>
                  <a:cubicBezTo>
                    <a:pt x="125" y="218"/>
                    <a:pt x="125" y="218"/>
                    <a:pt x="125" y="217"/>
                  </a:cubicBezTo>
                  <a:cubicBezTo>
                    <a:pt x="125" y="217"/>
                    <a:pt x="125" y="216"/>
                    <a:pt x="125" y="216"/>
                  </a:cubicBezTo>
                  <a:cubicBezTo>
                    <a:pt x="125" y="215"/>
                    <a:pt x="125" y="215"/>
                    <a:pt x="125" y="215"/>
                  </a:cubicBezTo>
                  <a:cubicBezTo>
                    <a:pt x="125" y="214"/>
                    <a:pt x="125" y="213"/>
                    <a:pt x="125" y="213"/>
                  </a:cubicBezTo>
                  <a:cubicBezTo>
                    <a:pt x="125" y="212"/>
                    <a:pt x="125" y="212"/>
                    <a:pt x="125" y="212"/>
                  </a:cubicBezTo>
                  <a:cubicBezTo>
                    <a:pt x="125" y="211"/>
                    <a:pt x="125" y="210"/>
                    <a:pt x="125" y="209"/>
                  </a:cubicBezTo>
                  <a:cubicBezTo>
                    <a:pt x="125" y="209"/>
                    <a:pt x="125" y="209"/>
                    <a:pt x="125" y="209"/>
                  </a:cubicBezTo>
                  <a:cubicBezTo>
                    <a:pt x="125" y="208"/>
                    <a:pt x="125" y="207"/>
                    <a:pt x="125" y="206"/>
                  </a:cubicBezTo>
                  <a:cubicBezTo>
                    <a:pt x="125" y="206"/>
                    <a:pt x="125" y="206"/>
                    <a:pt x="124" y="206"/>
                  </a:cubicBezTo>
                  <a:cubicBezTo>
                    <a:pt x="124" y="205"/>
                    <a:pt x="124" y="204"/>
                    <a:pt x="124" y="203"/>
                  </a:cubicBezTo>
                  <a:cubicBezTo>
                    <a:pt x="123" y="203"/>
                    <a:pt x="123" y="203"/>
                    <a:pt x="123" y="203"/>
                  </a:cubicBezTo>
                  <a:cubicBezTo>
                    <a:pt x="124" y="203"/>
                    <a:pt x="124" y="203"/>
                    <a:pt x="124" y="203"/>
                  </a:cubicBezTo>
                  <a:cubicBezTo>
                    <a:pt x="136" y="198"/>
                    <a:pt x="144" y="187"/>
                    <a:pt x="151" y="176"/>
                  </a:cubicBezTo>
                  <a:cubicBezTo>
                    <a:pt x="154" y="170"/>
                    <a:pt x="157" y="165"/>
                    <a:pt x="160" y="161"/>
                  </a:cubicBezTo>
                  <a:cubicBezTo>
                    <a:pt x="163" y="156"/>
                    <a:pt x="166" y="153"/>
                    <a:pt x="169" y="151"/>
                  </a:cubicBezTo>
                  <a:cubicBezTo>
                    <a:pt x="169" y="151"/>
                    <a:pt x="170" y="150"/>
                    <a:pt x="170" y="150"/>
                  </a:cubicBezTo>
                  <a:cubicBezTo>
                    <a:pt x="171" y="150"/>
                    <a:pt x="171" y="150"/>
                    <a:pt x="171" y="150"/>
                  </a:cubicBezTo>
                  <a:cubicBezTo>
                    <a:pt x="171" y="150"/>
                    <a:pt x="171" y="150"/>
                    <a:pt x="171" y="150"/>
                  </a:cubicBezTo>
                  <a:cubicBezTo>
                    <a:pt x="171" y="149"/>
                    <a:pt x="172" y="149"/>
                    <a:pt x="172" y="149"/>
                  </a:cubicBezTo>
                  <a:cubicBezTo>
                    <a:pt x="172" y="149"/>
                    <a:pt x="172" y="149"/>
                    <a:pt x="173" y="149"/>
                  </a:cubicBezTo>
                  <a:cubicBezTo>
                    <a:pt x="173" y="149"/>
                    <a:pt x="174" y="148"/>
                    <a:pt x="174" y="148"/>
                  </a:cubicBezTo>
                  <a:cubicBezTo>
                    <a:pt x="174" y="148"/>
                    <a:pt x="175" y="148"/>
                    <a:pt x="175" y="148"/>
                  </a:cubicBezTo>
                  <a:cubicBezTo>
                    <a:pt x="175" y="148"/>
                    <a:pt x="176" y="147"/>
                    <a:pt x="176" y="147"/>
                  </a:cubicBezTo>
                  <a:cubicBezTo>
                    <a:pt x="176" y="147"/>
                    <a:pt x="176" y="147"/>
                    <a:pt x="176" y="147"/>
                  </a:cubicBezTo>
                  <a:cubicBezTo>
                    <a:pt x="176" y="147"/>
                    <a:pt x="177" y="147"/>
                    <a:pt x="177" y="147"/>
                  </a:cubicBezTo>
                  <a:cubicBezTo>
                    <a:pt x="177" y="147"/>
                    <a:pt x="177" y="147"/>
                    <a:pt x="177" y="147"/>
                  </a:cubicBezTo>
                  <a:cubicBezTo>
                    <a:pt x="177" y="147"/>
                    <a:pt x="177" y="147"/>
                    <a:pt x="177" y="147"/>
                  </a:cubicBezTo>
                  <a:cubicBezTo>
                    <a:pt x="177" y="147"/>
                    <a:pt x="178" y="146"/>
                    <a:pt x="178" y="146"/>
                  </a:cubicBezTo>
                  <a:cubicBezTo>
                    <a:pt x="183" y="144"/>
                    <a:pt x="189" y="142"/>
                    <a:pt x="194" y="139"/>
                  </a:cubicBezTo>
                  <a:cubicBezTo>
                    <a:pt x="194" y="139"/>
                    <a:pt x="194" y="139"/>
                    <a:pt x="194" y="139"/>
                  </a:cubicBezTo>
                  <a:cubicBezTo>
                    <a:pt x="194" y="139"/>
                    <a:pt x="194" y="139"/>
                    <a:pt x="194" y="139"/>
                  </a:cubicBezTo>
                  <a:cubicBezTo>
                    <a:pt x="193" y="139"/>
                    <a:pt x="193" y="139"/>
                    <a:pt x="193" y="139"/>
                  </a:cubicBezTo>
                  <a:cubicBezTo>
                    <a:pt x="194" y="139"/>
                    <a:pt x="194" y="139"/>
                    <a:pt x="194" y="139"/>
                  </a:cubicBezTo>
                  <a:cubicBezTo>
                    <a:pt x="196" y="138"/>
                    <a:pt x="198" y="137"/>
                    <a:pt x="200" y="136"/>
                  </a:cubicBezTo>
                  <a:cubicBezTo>
                    <a:pt x="200" y="136"/>
                    <a:pt x="200" y="136"/>
                    <a:pt x="200" y="136"/>
                  </a:cubicBezTo>
                  <a:cubicBezTo>
                    <a:pt x="200" y="136"/>
                    <a:pt x="200" y="136"/>
                    <a:pt x="200" y="136"/>
                  </a:cubicBezTo>
                  <a:cubicBezTo>
                    <a:pt x="203" y="133"/>
                    <a:pt x="206" y="131"/>
                    <a:pt x="207" y="127"/>
                  </a:cubicBezTo>
                  <a:cubicBezTo>
                    <a:pt x="207" y="127"/>
                    <a:pt x="207" y="127"/>
                    <a:pt x="207" y="127"/>
                  </a:cubicBezTo>
                  <a:cubicBezTo>
                    <a:pt x="207" y="128"/>
                    <a:pt x="207" y="128"/>
                    <a:pt x="207" y="128"/>
                  </a:cubicBezTo>
                  <a:cubicBezTo>
                    <a:pt x="207" y="127"/>
                    <a:pt x="207" y="127"/>
                    <a:pt x="207" y="127"/>
                  </a:cubicBezTo>
                  <a:cubicBezTo>
                    <a:pt x="207" y="127"/>
                    <a:pt x="207" y="127"/>
                    <a:pt x="207" y="127"/>
                  </a:cubicBezTo>
                  <a:cubicBezTo>
                    <a:pt x="206" y="128"/>
                    <a:pt x="206" y="128"/>
                    <a:pt x="206" y="128"/>
                  </a:cubicBezTo>
                  <a:cubicBezTo>
                    <a:pt x="211" y="129"/>
                    <a:pt x="215" y="130"/>
                    <a:pt x="219" y="130"/>
                  </a:cubicBezTo>
                  <a:cubicBezTo>
                    <a:pt x="231" y="130"/>
                    <a:pt x="238" y="124"/>
                    <a:pt x="245" y="117"/>
                  </a:cubicBezTo>
                  <a:cubicBezTo>
                    <a:pt x="244" y="116"/>
                    <a:pt x="244" y="116"/>
                    <a:pt x="244" y="116"/>
                  </a:cubicBezTo>
                  <a:cubicBezTo>
                    <a:pt x="244" y="117"/>
                    <a:pt x="244" y="117"/>
                    <a:pt x="244" y="117"/>
                  </a:cubicBezTo>
                  <a:cubicBezTo>
                    <a:pt x="247" y="117"/>
                    <a:pt x="249" y="118"/>
                    <a:pt x="252" y="118"/>
                  </a:cubicBezTo>
                  <a:cubicBezTo>
                    <a:pt x="262" y="118"/>
                    <a:pt x="271" y="113"/>
                    <a:pt x="280" y="109"/>
                  </a:cubicBezTo>
                  <a:cubicBezTo>
                    <a:pt x="289" y="105"/>
                    <a:pt x="298" y="101"/>
                    <a:pt x="311" y="101"/>
                  </a:cubicBezTo>
                  <a:cubicBezTo>
                    <a:pt x="326" y="101"/>
                    <a:pt x="342" y="104"/>
                    <a:pt x="356" y="108"/>
                  </a:cubicBezTo>
                  <a:cubicBezTo>
                    <a:pt x="369" y="112"/>
                    <a:pt x="380" y="118"/>
                    <a:pt x="385" y="123"/>
                  </a:cubicBezTo>
                  <a:cubicBezTo>
                    <a:pt x="386" y="124"/>
                    <a:pt x="386" y="124"/>
                    <a:pt x="386" y="124"/>
                  </a:cubicBezTo>
                  <a:cubicBezTo>
                    <a:pt x="386" y="124"/>
                    <a:pt x="386" y="124"/>
                    <a:pt x="386" y="124"/>
                  </a:cubicBezTo>
                  <a:cubicBezTo>
                    <a:pt x="387" y="124"/>
                    <a:pt x="387" y="124"/>
                    <a:pt x="388" y="124"/>
                  </a:cubicBezTo>
                  <a:cubicBezTo>
                    <a:pt x="394" y="124"/>
                    <a:pt x="408" y="126"/>
                    <a:pt x="420" y="133"/>
                  </a:cubicBezTo>
                  <a:cubicBezTo>
                    <a:pt x="426" y="136"/>
                    <a:pt x="432" y="140"/>
                    <a:pt x="436" y="146"/>
                  </a:cubicBezTo>
                  <a:cubicBezTo>
                    <a:pt x="441" y="151"/>
                    <a:pt x="445" y="157"/>
                    <a:pt x="446" y="165"/>
                  </a:cubicBezTo>
                  <a:cubicBezTo>
                    <a:pt x="446" y="165"/>
                    <a:pt x="446" y="165"/>
                    <a:pt x="446" y="165"/>
                  </a:cubicBezTo>
                  <a:cubicBezTo>
                    <a:pt x="447" y="165"/>
                    <a:pt x="447" y="165"/>
                    <a:pt x="447" y="165"/>
                  </a:cubicBezTo>
                  <a:cubicBezTo>
                    <a:pt x="459" y="165"/>
                    <a:pt x="469" y="172"/>
                    <a:pt x="475" y="181"/>
                  </a:cubicBezTo>
                  <a:cubicBezTo>
                    <a:pt x="481" y="190"/>
                    <a:pt x="483" y="201"/>
                    <a:pt x="483" y="209"/>
                  </a:cubicBezTo>
                  <a:cubicBezTo>
                    <a:pt x="483" y="224"/>
                    <a:pt x="481" y="233"/>
                    <a:pt x="476" y="241"/>
                  </a:cubicBezTo>
                  <a:cubicBezTo>
                    <a:pt x="472" y="250"/>
                    <a:pt x="466" y="258"/>
                    <a:pt x="459" y="271"/>
                  </a:cubicBezTo>
                  <a:cubicBezTo>
                    <a:pt x="459" y="271"/>
                    <a:pt x="459" y="271"/>
                    <a:pt x="459" y="271"/>
                  </a:cubicBezTo>
                  <a:cubicBezTo>
                    <a:pt x="531" y="361"/>
                    <a:pt x="531" y="361"/>
                    <a:pt x="531" y="361"/>
                  </a:cubicBezTo>
                  <a:cubicBezTo>
                    <a:pt x="531" y="361"/>
                    <a:pt x="531" y="361"/>
                    <a:pt x="531" y="361"/>
                  </a:cubicBezTo>
                  <a:cubicBezTo>
                    <a:pt x="536" y="358"/>
                    <a:pt x="541" y="354"/>
                    <a:pt x="547" y="351"/>
                  </a:cubicBezTo>
                  <a:cubicBezTo>
                    <a:pt x="552" y="347"/>
                    <a:pt x="558" y="344"/>
                    <a:pt x="563" y="344"/>
                  </a:cubicBezTo>
                  <a:cubicBezTo>
                    <a:pt x="571" y="344"/>
                    <a:pt x="576" y="342"/>
                    <a:pt x="581" y="340"/>
                  </a:cubicBezTo>
                  <a:cubicBezTo>
                    <a:pt x="586" y="337"/>
                    <a:pt x="591" y="335"/>
                    <a:pt x="596" y="335"/>
                  </a:cubicBezTo>
                  <a:cubicBezTo>
                    <a:pt x="599" y="335"/>
                    <a:pt x="602" y="333"/>
                    <a:pt x="605" y="331"/>
                  </a:cubicBezTo>
                  <a:cubicBezTo>
                    <a:pt x="610" y="328"/>
                    <a:pt x="615" y="323"/>
                    <a:pt x="620" y="320"/>
                  </a:cubicBezTo>
                  <a:cubicBezTo>
                    <a:pt x="625" y="316"/>
                    <a:pt x="630" y="313"/>
                    <a:pt x="635" y="313"/>
                  </a:cubicBezTo>
                  <a:cubicBezTo>
                    <a:pt x="643" y="313"/>
                    <a:pt x="652" y="312"/>
                    <a:pt x="659" y="308"/>
                  </a:cubicBezTo>
                  <a:cubicBezTo>
                    <a:pt x="663" y="306"/>
                    <a:pt x="667" y="303"/>
                    <a:pt x="669" y="299"/>
                  </a:cubicBezTo>
                  <a:cubicBezTo>
                    <a:pt x="671" y="295"/>
                    <a:pt x="673" y="290"/>
                    <a:pt x="673" y="284"/>
                  </a:cubicBezTo>
                  <a:cubicBezTo>
                    <a:pt x="673" y="283"/>
                    <a:pt x="673" y="282"/>
                    <a:pt x="673" y="281"/>
                  </a:cubicBezTo>
                  <a:cubicBezTo>
                    <a:pt x="672" y="281"/>
                    <a:pt x="672" y="281"/>
                    <a:pt x="672" y="281"/>
                  </a:cubicBezTo>
                  <a:cubicBezTo>
                    <a:pt x="673" y="282"/>
                    <a:pt x="673" y="282"/>
                    <a:pt x="673" y="282"/>
                  </a:cubicBezTo>
                  <a:cubicBezTo>
                    <a:pt x="678" y="274"/>
                    <a:pt x="680" y="270"/>
                    <a:pt x="680" y="266"/>
                  </a:cubicBezTo>
                  <a:cubicBezTo>
                    <a:pt x="680" y="264"/>
                    <a:pt x="679" y="262"/>
                    <a:pt x="678" y="260"/>
                  </a:cubicBezTo>
                  <a:cubicBezTo>
                    <a:pt x="678" y="258"/>
                    <a:pt x="677" y="257"/>
                    <a:pt x="677" y="255"/>
                  </a:cubicBezTo>
                  <a:cubicBezTo>
                    <a:pt x="677" y="254"/>
                    <a:pt x="677" y="254"/>
                    <a:pt x="677" y="254"/>
                  </a:cubicBezTo>
                  <a:cubicBezTo>
                    <a:pt x="676" y="254"/>
                    <a:pt x="676" y="254"/>
                    <a:pt x="676" y="254"/>
                  </a:cubicBezTo>
                  <a:cubicBezTo>
                    <a:pt x="676" y="254"/>
                    <a:pt x="676" y="254"/>
                    <a:pt x="676" y="254"/>
                  </a:cubicBezTo>
                  <a:cubicBezTo>
                    <a:pt x="676" y="254"/>
                    <a:pt x="676" y="254"/>
                    <a:pt x="676" y="255"/>
                  </a:cubicBezTo>
                  <a:cubicBezTo>
                    <a:pt x="676" y="257"/>
                    <a:pt x="676" y="259"/>
                    <a:pt x="677" y="261"/>
                  </a:cubicBezTo>
                  <a:cubicBezTo>
                    <a:pt x="678" y="262"/>
                    <a:pt x="678" y="264"/>
                    <a:pt x="678" y="266"/>
                  </a:cubicBezTo>
                  <a:cubicBezTo>
                    <a:pt x="678" y="269"/>
                    <a:pt x="677" y="274"/>
                    <a:pt x="671" y="281"/>
                  </a:cubicBezTo>
                  <a:cubicBezTo>
                    <a:pt x="671" y="281"/>
                    <a:pt x="671" y="281"/>
                    <a:pt x="671" y="281"/>
                  </a:cubicBezTo>
                  <a:cubicBezTo>
                    <a:pt x="671" y="281"/>
                    <a:pt x="671" y="281"/>
                    <a:pt x="671" y="281"/>
                  </a:cubicBezTo>
                  <a:cubicBezTo>
                    <a:pt x="671" y="282"/>
                    <a:pt x="671" y="283"/>
                    <a:pt x="671" y="284"/>
                  </a:cubicBezTo>
                  <a:cubicBezTo>
                    <a:pt x="671" y="290"/>
                    <a:pt x="670" y="295"/>
                    <a:pt x="668" y="299"/>
                  </a:cubicBezTo>
                  <a:cubicBezTo>
                    <a:pt x="664" y="304"/>
                    <a:pt x="659" y="307"/>
                    <a:pt x="653" y="309"/>
                  </a:cubicBezTo>
                  <a:cubicBezTo>
                    <a:pt x="647" y="311"/>
                    <a:pt x="641" y="311"/>
                    <a:pt x="635" y="311"/>
                  </a:cubicBezTo>
                  <a:cubicBezTo>
                    <a:pt x="631" y="311"/>
                    <a:pt x="628" y="313"/>
                    <a:pt x="624" y="315"/>
                  </a:cubicBezTo>
                  <a:cubicBezTo>
                    <a:pt x="619" y="318"/>
                    <a:pt x="614" y="323"/>
                    <a:pt x="609" y="327"/>
                  </a:cubicBezTo>
                  <a:cubicBezTo>
                    <a:pt x="607" y="329"/>
                    <a:pt x="604" y="330"/>
                    <a:pt x="602" y="332"/>
                  </a:cubicBezTo>
                  <a:cubicBezTo>
                    <a:pt x="600" y="333"/>
                    <a:pt x="598" y="334"/>
                    <a:pt x="596" y="334"/>
                  </a:cubicBezTo>
                  <a:cubicBezTo>
                    <a:pt x="590" y="334"/>
                    <a:pt x="586" y="336"/>
                    <a:pt x="581" y="338"/>
                  </a:cubicBezTo>
                  <a:cubicBezTo>
                    <a:pt x="576" y="341"/>
                    <a:pt x="570" y="343"/>
                    <a:pt x="563" y="343"/>
                  </a:cubicBezTo>
                  <a:cubicBezTo>
                    <a:pt x="557" y="343"/>
                    <a:pt x="552" y="346"/>
                    <a:pt x="546" y="349"/>
                  </a:cubicBezTo>
                  <a:cubicBezTo>
                    <a:pt x="541" y="353"/>
                    <a:pt x="535" y="357"/>
                    <a:pt x="531" y="359"/>
                  </a:cubicBezTo>
                  <a:cubicBezTo>
                    <a:pt x="531" y="360"/>
                    <a:pt x="531" y="360"/>
                    <a:pt x="531" y="360"/>
                  </a:cubicBezTo>
                  <a:cubicBezTo>
                    <a:pt x="532" y="360"/>
                    <a:pt x="532" y="360"/>
                    <a:pt x="532" y="360"/>
                  </a:cubicBezTo>
                  <a:cubicBezTo>
                    <a:pt x="461" y="270"/>
                    <a:pt x="461" y="270"/>
                    <a:pt x="461" y="270"/>
                  </a:cubicBezTo>
                  <a:cubicBezTo>
                    <a:pt x="460" y="271"/>
                    <a:pt x="460" y="271"/>
                    <a:pt x="460" y="271"/>
                  </a:cubicBezTo>
                  <a:cubicBezTo>
                    <a:pt x="461" y="271"/>
                    <a:pt x="461" y="271"/>
                    <a:pt x="461" y="271"/>
                  </a:cubicBezTo>
                  <a:cubicBezTo>
                    <a:pt x="467" y="259"/>
                    <a:pt x="473" y="250"/>
                    <a:pt x="477" y="242"/>
                  </a:cubicBezTo>
                  <a:cubicBezTo>
                    <a:pt x="482" y="233"/>
                    <a:pt x="485" y="224"/>
                    <a:pt x="485" y="209"/>
                  </a:cubicBezTo>
                  <a:cubicBezTo>
                    <a:pt x="485" y="201"/>
                    <a:pt x="482" y="189"/>
                    <a:pt x="476" y="180"/>
                  </a:cubicBezTo>
                  <a:cubicBezTo>
                    <a:pt x="469" y="171"/>
                    <a:pt x="460" y="164"/>
                    <a:pt x="447" y="164"/>
                  </a:cubicBezTo>
                  <a:cubicBezTo>
                    <a:pt x="447" y="165"/>
                    <a:pt x="447" y="165"/>
                    <a:pt x="447" y="165"/>
                  </a:cubicBezTo>
                  <a:cubicBezTo>
                    <a:pt x="447" y="165"/>
                    <a:pt x="447" y="165"/>
                    <a:pt x="447" y="165"/>
                  </a:cubicBezTo>
                  <a:cubicBezTo>
                    <a:pt x="446" y="157"/>
                    <a:pt x="442" y="150"/>
                    <a:pt x="437" y="145"/>
                  </a:cubicBezTo>
                  <a:cubicBezTo>
                    <a:pt x="430" y="137"/>
                    <a:pt x="420" y="131"/>
                    <a:pt x="411" y="127"/>
                  </a:cubicBezTo>
                  <a:cubicBezTo>
                    <a:pt x="402" y="124"/>
                    <a:pt x="393" y="122"/>
                    <a:pt x="388" y="122"/>
                  </a:cubicBezTo>
                  <a:cubicBezTo>
                    <a:pt x="387" y="122"/>
                    <a:pt x="386" y="122"/>
                    <a:pt x="386" y="122"/>
                  </a:cubicBezTo>
                  <a:cubicBezTo>
                    <a:pt x="386" y="123"/>
                    <a:pt x="386" y="123"/>
                    <a:pt x="386" y="123"/>
                  </a:cubicBezTo>
                  <a:cubicBezTo>
                    <a:pt x="386" y="122"/>
                    <a:pt x="386" y="122"/>
                    <a:pt x="386" y="122"/>
                  </a:cubicBezTo>
                  <a:cubicBezTo>
                    <a:pt x="381" y="117"/>
                    <a:pt x="370" y="111"/>
                    <a:pt x="356" y="107"/>
                  </a:cubicBezTo>
                  <a:cubicBezTo>
                    <a:pt x="342" y="103"/>
                    <a:pt x="326" y="100"/>
                    <a:pt x="311" y="100"/>
                  </a:cubicBezTo>
                  <a:cubicBezTo>
                    <a:pt x="298" y="100"/>
                    <a:pt x="288" y="104"/>
                    <a:pt x="279" y="108"/>
                  </a:cubicBezTo>
                  <a:cubicBezTo>
                    <a:pt x="270" y="112"/>
                    <a:pt x="262" y="116"/>
                    <a:pt x="252" y="116"/>
                  </a:cubicBezTo>
                  <a:cubicBezTo>
                    <a:pt x="249" y="116"/>
                    <a:pt x="247" y="116"/>
                    <a:pt x="244" y="116"/>
                  </a:cubicBezTo>
                  <a:cubicBezTo>
                    <a:pt x="244" y="116"/>
                    <a:pt x="244" y="116"/>
                    <a:pt x="244" y="116"/>
                  </a:cubicBezTo>
                  <a:cubicBezTo>
                    <a:pt x="244" y="116"/>
                    <a:pt x="244" y="116"/>
                    <a:pt x="244" y="116"/>
                  </a:cubicBezTo>
                  <a:cubicBezTo>
                    <a:pt x="238" y="123"/>
                    <a:pt x="230" y="128"/>
                    <a:pt x="219" y="128"/>
                  </a:cubicBezTo>
                  <a:cubicBezTo>
                    <a:pt x="215" y="128"/>
                    <a:pt x="211" y="128"/>
                    <a:pt x="207" y="126"/>
                  </a:cubicBezTo>
                  <a:cubicBezTo>
                    <a:pt x="206" y="126"/>
                    <a:pt x="206" y="126"/>
                    <a:pt x="206" y="126"/>
                  </a:cubicBezTo>
                  <a:cubicBezTo>
                    <a:pt x="206" y="127"/>
                    <a:pt x="206" y="127"/>
                    <a:pt x="206" y="127"/>
                  </a:cubicBezTo>
                  <a:cubicBezTo>
                    <a:pt x="206" y="127"/>
                    <a:pt x="206" y="127"/>
                    <a:pt x="206" y="127"/>
                  </a:cubicBezTo>
                  <a:cubicBezTo>
                    <a:pt x="206" y="127"/>
                    <a:pt x="206" y="127"/>
                    <a:pt x="206" y="127"/>
                  </a:cubicBezTo>
                  <a:cubicBezTo>
                    <a:pt x="205" y="130"/>
                    <a:pt x="202" y="132"/>
                    <a:pt x="199" y="135"/>
                  </a:cubicBezTo>
                  <a:cubicBezTo>
                    <a:pt x="199" y="135"/>
                    <a:pt x="199" y="135"/>
                    <a:pt x="199" y="135"/>
                  </a:cubicBezTo>
                  <a:cubicBezTo>
                    <a:pt x="199" y="135"/>
                    <a:pt x="199" y="135"/>
                    <a:pt x="199" y="135"/>
                  </a:cubicBezTo>
                  <a:cubicBezTo>
                    <a:pt x="197" y="136"/>
                    <a:pt x="195" y="137"/>
                    <a:pt x="193" y="138"/>
                  </a:cubicBezTo>
                  <a:cubicBezTo>
                    <a:pt x="193" y="138"/>
                    <a:pt x="193" y="138"/>
                    <a:pt x="193" y="138"/>
                  </a:cubicBezTo>
                  <a:cubicBezTo>
                    <a:pt x="193" y="138"/>
                    <a:pt x="193" y="138"/>
                    <a:pt x="193" y="138"/>
                  </a:cubicBezTo>
                  <a:cubicBezTo>
                    <a:pt x="193" y="139"/>
                    <a:pt x="193" y="139"/>
                    <a:pt x="193" y="139"/>
                  </a:cubicBezTo>
                  <a:cubicBezTo>
                    <a:pt x="193" y="138"/>
                    <a:pt x="193" y="138"/>
                    <a:pt x="193" y="138"/>
                  </a:cubicBezTo>
                  <a:cubicBezTo>
                    <a:pt x="188" y="141"/>
                    <a:pt x="183" y="143"/>
                    <a:pt x="177" y="145"/>
                  </a:cubicBezTo>
                  <a:cubicBezTo>
                    <a:pt x="177" y="145"/>
                    <a:pt x="177" y="145"/>
                    <a:pt x="176" y="146"/>
                  </a:cubicBezTo>
                  <a:cubicBezTo>
                    <a:pt x="176" y="146"/>
                    <a:pt x="176" y="146"/>
                    <a:pt x="176" y="146"/>
                  </a:cubicBezTo>
                  <a:cubicBezTo>
                    <a:pt x="176" y="146"/>
                    <a:pt x="176" y="146"/>
                    <a:pt x="175" y="146"/>
                  </a:cubicBezTo>
                  <a:cubicBezTo>
                    <a:pt x="175" y="146"/>
                    <a:pt x="175" y="146"/>
                    <a:pt x="175" y="146"/>
                  </a:cubicBezTo>
                  <a:cubicBezTo>
                    <a:pt x="175" y="146"/>
                    <a:pt x="175" y="146"/>
                    <a:pt x="175" y="146"/>
                  </a:cubicBezTo>
                  <a:cubicBezTo>
                    <a:pt x="175" y="146"/>
                    <a:pt x="175" y="146"/>
                    <a:pt x="174" y="147"/>
                  </a:cubicBezTo>
                  <a:cubicBezTo>
                    <a:pt x="174" y="147"/>
                    <a:pt x="174" y="147"/>
                    <a:pt x="174" y="147"/>
                  </a:cubicBezTo>
                  <a:cubicBezTo>
                    <a:pt x="173" y="147"/>
                    <a:pt x="173" y="147"/>
                    <a:pt x="172" y="148"/>
                  </a:cubicBezTo>
                  <a:cubicBezTo>
                    <a:pt x="172" y="148"/>
                    <a:pt x="172" y="148"/>
                    <a:pt x="171" y="148"/>
                  </a:cubicBezTo>
                  <a:cubicBezTo>
                    <a:pt x="171" y="148"/>
                    <a:pt x="171" y="148"/>
                    <a:pt x="170" y="149"/>
                  </a:cubicBezTo>
                  <a:cubicBezTo>
                    <a:pt x="170" y="149"/>
                    <a:pt x="170" y="149"/>
                    <a:pt x="170" y="149"/>
                  </a:cubicBezTo>
                  <a:cubicBezTo>
                    <a:pt x="170" y="149"/>
                    <a:pt x="170" y="149"/>
                    <a:pt x="170" y="149"/>
                  </a:cubicBezTo>
                  <a:cubicBezTo>
                    <a:pt x="169" y="149"/>
                    <a:pt x="169" y="149"/>
                    <a:pt x="168" y="150"/>
                  </a:cubicBezTo>
                  <a:cubicBezTo>
                    <a:pt x="165" y="152"/>
                    <a:pt x="162" y="155"/>
                    <a:pt x="159" y="160"/>
                  </a:cubicBezTo>
                  <a:cubicBezTo>
                    <a:pt x="155" y="167"/>
                    <a:pt x="150" y="175"/>
                    <a:pt x="145" y="183"/>
                  </a:cubicBezTo>
                  <a:cubicBezTo>
                    <a:pt x="139" y="191"/>
                    <a:pt x="132" y="198"/>
                    <a:pt x="123" y="202"/>
                  </a:cubicBezTo>
                  <a:cubicBezTo>
                    <a:pt x="123" y="202"/>
                    <a:pt x="123" y="202"/>
                    <a:pt x="123" y="202"/>
                  </a:cubicBezTo>
                  <a:cubicBezTo>
                    <a:pt x="123" y="203"/>
                    <a:pt x="123" y="203"/>
                    <a:pt x="123" y="203"/>
                  </a:cubicBezTo>
                  <a:cubicBezTo>
                    <a:pt x="123" y="204"/>
                    <a:pt x="123" y="205"/>
                    <a:pt x="123" y="206"/>
                  </a:cubicBezTo>
                  <a:cubicBezTo>
                    <a:pt x="123" y="206"/>
                    <a:pt x="123" y="206"/>
                    <a:pt x="123" y="207"/>
                  </a:cubicBezTo>
                  <a:cubicBezTo>
                    <a:pt x="123" y="207"/>
                    <a:pt x="123" y="208"/>
                    <a:pt x="123" y="209"/>
                  </a:cubicBezTo>
                  <a:cubicBezTo>
                    <a:pt x="123" y="209"/>
                    <a:pt x="123" y="209"/>
                    <a:pt x="124" y="209"/>
                  </a:cubicBezTo>
                  <a:cubicBezTo>
                    <a:pt x="124" y="210"/>
                    <a:pt x="124" y="211"/>
                    <a:pt x="124" y="212"/>
                  </a:cubicBezTo>
                  <a:cubicBezTo>
                    <a:pt x="124" y="212"/>
                    <a:pt x="124" y="212"/>
                    <a:pt x="124" y="213"/>
                  </a:cubicBezTo>
                  <a:cubicBezTo>
                    <a:pt x="124" y="213"/>
                    <a:pt x="124" y="214"/>
                    <a:pt x="124" y="215"/>
                  </a:cubicBezTo>
                  <a:cubicBezTo>
                    <a:pt x="123" y="215"/>
                    <a:pt x="123" y="215"/>
                    <a:pt x="123" y="216"/>
                  </a:cubicBezTo>
                  <a:cubicBezTo>
                    <a:pt x="123" y="216"/>
                    <a:pt x="123" y="217"/>
                    <a:pt x="123" y="217"/>
                  </a:cubicBezTo>
                  <a:cubicBezTo>
                    <a:pt x="123" y="217"/>
                    <a:pt x="123" y="218"/>
                    <a:pt x="123" y="218"/>
                  </a:cubicBezTo>
                  <a:cubicBezTo>
                    <a:pt x="123" y="219"/>
                    <a:pt x="123" y="219"/>
                    <a:pt x="123" y="220"/>
                  </a:cubicBezTo>
                  <a:cubicBezTo>
                    <a:pt x="123" y="220"/>
                    <a:pt x="123" y="221"/>
                    <a:pt x="123" y="221"/>
                  </a:cubicBezTo>
                  <a:cubicBezTo>
                    <a:pt x="123" y="222"/>
                    <a:pt x="122" y="222"/>
                    <a:pt x="122" y="222"/>
                  </a:cubicBezTo>
                  <a:cubicBezTo>
                    <a:pt x="122" y="223"/>
                    <a:pt x="122" y="223"/>
                    <a:pt x="122" y="223"/>
                  </a:cubicBezTo>
                  <a:cubicBezTo>
                    <a:pt x="122" y="224"/>
                    <a:pt x="122" y="224"/>
                    <a:pt x="122" y="224"/>
                  </a:cubicBezTo>
                  <a:cubicBezTo>
                    <a:pt x="122" y="225"/>
                    <a:pt x="121" y="226"/>
                    <a:pt x="121" y="227"/>
                  </a:cubicBezTo>
                  <a:cubicBezTo>
                    <a:pt x="121" y="227"/>
                    <a:pt x="121" y="227"/>
                    <a:pt x="121" y="227"/>
                  </a:cubicBezTo>
                  <a:cubicBezTo>
                    <a:pt x="121" y="227"/>
                    <a:pt x="121" y="227"/>
                    <a:pt x="121" y="227"/>
                  </a:cubicBezTo>
                  <a:cubicBezTo>
                    <a:pt x="121" y="227"/>
                    <a:pt x="121" y="227"/>
                    <a:pt x="121" y="227"/>
                  </a:cubicBezTo>
                  <a:cubicBezTo>
                    <a:pt x="121" y="227"/>
                    <a:pt x="121" y="227"/>
                    <a:pt x="121" y="227"/>
                  </a:cubicBezTo>
                  <a:cubicBezTo>
                    <a:pt x="121" y="228"/>
                    <a:pt x="120" y="228"/>
                    <a:pt x="120" y="229"/>
                  </a:cubicBezTo>
                  <a:cubicBezTo>
                    <a:pt x="120" y="229"/>
                    <a:pt x="120" y="229"/>
                    <a:pt x="120" y="229"/>
                  </a:cubicBezTo>
                  <a:cubicBezTo>
                    <a:pt x="120" y="229"/>
                    <a:pt x="120" y="229"/>
                    <a:pt x="120" y="229"/>
                  </a:cubicBezTo>
                  <a:cubicBezTo>
                    <a:pt x="117" y="236"/>
                    <a:pt x="112" y="241"/>
                    <a:pt x="108" y="245"/>
                  </a:cubicBezTo>
                  <a:cubicBezTo>
                    <a:pt x="108" y="245"/>
                    <a:pt x="108" y="245"/>
                    <a:pt x="108" y="245"/>
                  </a:cubicBezTo>
                  <a:cubicBezTo>
                    <a:pt x="108" y="246"/>
                    <a:pt x="108" y="246"/>
                    <a:pt x="108" y="246"/>
                  </a:cubicBezTo>
                  <a:cubicBezTo>
                    <a:pt x="108" y="270"/>
                    <a:pt x="119" y="287"/>
                    <a:pt x="133" y="297"/>
                  </a:cubicBezTo>
                  <a:cubicBezTo>
                    <a:pt x="148" y="308"/>
                    <a:pt x="165" y="313"/>
                    <a:pt x="178" y="313"/>
                  </a:cubicBezTo>
                  <a:cubicBezTo>
                    <a:pt x="195" y="313"/>
                    <a:pt x="205" y="309"/>
                    <a:pt x="212" y="305"/>
                  </a:cubicBezTo>
                  <a:cubicBezTo>
                    <a:pt x="216" y="303"/>
                    <a:pt x="220" y="301"/>
                    <a:pt x="223" y="300"/>
                  </a:cubicBezTo>
                  <a:cubicBezTo>
                    <a:pt x="226" y="298"/>
                    <a:pt x="230" y="298"/>
                    <a:pt x="233" y="298"/>
                  </a:cubicBezTo>
                  <a:cubicBezTo>
                    <a:pt x="237" y="298"/>
                    <a:pt x="241" y="298"/>
                    <a:pt x="243" y="300"/>
                  </a:cubicBezTo>
                  <a:cubicBezTo>
                    <a:pt x="247" y="302"/>
                    <a:pt x="250" y="306"/>
                    <a:pt x="252" y="311"/>
                  </a:cubicBezTo>
                  <a:cubicBezTo>
                    <a:pt x="254" y="315"/>
                    <a:pt x="254" y="320"/>
                    <a:pt x="254" y="325"/>
                  </a:cubicBezTo>
                  <a:cubicBezTo>
                    <a:pt x="254" y="332"/>
                    <a:pt x="251" y="340"/>
                    <a:pt x="247" y="348"/>
                  </a:cubicBezTo>
                  <a:cubicBezTo>
                    <a:pt x="240" y="359"/>
                    <a:pt x="229" y="370"/>
                    <a:pt x="219" y="379"/>
                  </a:cubicBezTo>
                  <a:cubicBezTo>
                    <a:pt x="214" y="383"/>
                    <a:pt x="209" y="387"/>
                    <a:pt x="205" y="390"/>
                  </a:cubicBezTo>
                  <a:cubicBezTo>
                    <a:pt x="201" y="392"/>
                    <a:pt x="197" y="394"/>
                    <a:pt x="195" y="395"/>
                  </a:cubicBezTo>
                  <a:cubicBezTo>
                    <a:pt x="191" y="396"/>
                    <a:pt x="186" y="397"/>
                    <a:pt x="182" y="397"/>
                  </a:cubicBezTo>
                  <a:cubicBezTo>
                    <a:pt x="173" y="397"/>
                    <a:pt x="168" y="396"/>
                    <a:pt x="164" y="394"/>
                  </a:cubicBezTo>
                  <a:cubicBezTo>
                    <a:pt x="162" y="393"/>
                    <a:pt x="160" y="393"/>
                    <a:pt x="158" y="392"/>
                  </a:cubicBezTo>
                  <a:cubicBezTo>
                    <a:pt x="157" y="391"/>
                    <a:pt x="155" y="391"/>
                    <a:pt x="154" y="391"/>
                  </a:cubicBezTo>
                  <a:cubicBezTo>
                    <a:pt x="152" y="391"/>
                    <a:pt x="150" y="392"/>
                    <a:pt x="148" y="393"/>
                  </a:cubicBezTo>
                  <a:cubicBezTo>
                    <a:pt x="141" y="396"/>
                    <a:pt x="129" y="402"/>
                    <a:pt x="110" y="402"/>
                  </a:cubicBezTo>
                  <a:cubicBezTo>
                    <a:pt x="108" y="402"/>
                    <a:pt x="105" y="402"/>
                    <a:pt x="103" y="401"/>
                  </a:cubicBezTo>
                  <a:cubicBezTo>
                    <a:pt x="80" y="399"/>
                    <a:pt x="55" y="383"/>
                    <a:pt x="35" y="359"/>
                  </a:cubicBezTo>
                  <a:cubicBezTo>
                    <a:pt x="16" y="336"/>
                    <a:pt x="2" y="306"/>
                    <a:pt x="2" y="277"/>
                  </a:cubicBezTo>
                  <a:cubicBezTo>
                    <a:pt x="2" y="270"/>
                    <a:pt x="4" y="262"/>
                    <a:pt x="6" y="253"/>
                  </a:cubicBezTo>
                  <a:cubicBezTo>
                    <a:pt x="8" y="245"/>
                    <a:pt x="10" y="236"/>
                    <a:pt x="10" y="226"/>
                  </a:cubicBezTo>
                  <a:cubicBezTo>
                    <a:pt x="10" y="222"/>
                    <a:pt x="10" y="218"/>
                    <a:pt x="9" y="214"/>
                  </a:cubicBezTo>
                  <a:cubicBezTo>
                    <a:pt x="8" y="209"/>
                    <a:pt x="7" y="204"/>
                    <a:pt x="7" y="200"/>
                  </a:cubicBezTo>
                  <a:cubicBezTo>
                    <a:pt x="7" y="187"/>
                    <a:pt x="12" y="177"/>
                    <a:pt x="18" y="170"/>
                  </a:cubicBezTo>
                  <a:cubicBezTo>
                    <a:pt x="24" y="163"/>
                    <a:pt x="31" y="158"/>
                    <a:pt x="38" y="155"/>
                  </a:cubicBezTo>
                  <a:cubicBezTo>
                    <a:pt x="39" y="155"/>
                    <a:pt x="39" y="155"/>
                    <a:pt x="39" y="155"/>
                  </a:cubicBezTo>
                  <a:cubicBezTo>
                    <a:pt x="39" y="155"/>
                    <a:pt x="39" y="155"/>
                    <a:pt x="39" y="155"/>
                  </a:cubicBezTo>
                  <a:cubicBezTo>
                    <a:pt x="41" y="135"/>
                    <a:pt x="49" y="121"/>
                    <a:pt x="58" y="111"/>
                  </a:cubicBezTo>
                  <a:cubicBezTo>
                    <a:pt x="68" y="101"/>
                    <a:pt x="78" y="95"/>
                    <a:pt x="84" y="92"/>
                  </a:cubicBezTo>
                  <a:cubicBezTo>
                    <a:pt x="87" y="91"/>
                    <a:pt x="90" y="88"/>
                    <a:pt x="93" y="84"/>
                  </a:cubicBezTo>
                  <a:cubicBezTo>
                    <a:pt x="98" y="79"/>
                    <a:pt x="102" y="72"/>
                    <a:pt x="107" y="66"/>
                  </a:cubicBezTo>
                  <a:cubicBezTo>
                    <a:pt x="112" y="60"/>
                    <a:pt x="118" y="55"/>
                    <a:pt x="124" y="53"/>
                  </a:cubicBezTo>
                  <a:cubicBezTo>
                    <a:pt x="133" y="51"/>
                    <a:pt x="140" y="49"/>
                    <a:pt x="148" y="46"/>
                  </a:cubicBezTo>
                  <a:cubicBezTo>
                    <a:pt x="156" y="42"/>
                    <a:pt x="165" y="37"/>
                    <a:pt x="178" y="27"/>
                  </a:cubicBezTo>
                  <a:cubicBezTo>
                    <a:pt x="198" y="11"/>
                    <a:pt x="224" y="9"/>
                    <a:pt x="232" y="9"/>
                  </a:cubicBezTo>
                  <a:cubicBezTo>
                    <a:pt x="233" y="9"/>
                    <a:pt x="234" y="9"/>
                    <a:pt x="234" y="9"/>
                  </a:cubicBezTo>
                  <a:cubicBezTo>
                    <a:pt x="235" y="9"/>
                    <a:pt x="235" y="9"/>
                    <a:pt x="235" y="9"/>
                  </a:cubicBezTo>
                  <a:cubicBezTo>
                    <a:pt x="235" y="9"/>
                    <a:pt x="235" y="9"/>
                    <a:pt x="235" y="9"/>
                  </a:cubicBezTo>
                  <a:cubicBezTo>
                    <a:pt x="236" y="9"/>
                    <a:pt x="236" y="9"/>
                    <a:pt x="236" y="9"/>
                  </a:cubicBezTo>
                  <a:cubicBezTo>
                    <a:pt x="236" y="9"/>
                    <a:pt x="236" y="9"/>
                    <a:pt x="236" y="9"/>
                  </a:cubicBezTo>
                  <a:cubicBezTo>
                    <a:pt x="236" y="9"/>
                    <a:pt x="242" y="3"/>
                    <a:pt x="256" y="3"/>
                  </a:cubicBezTo>
                  <a:cubicBezTo>
                    <a:pt x="264" y="3"/>
                    <a:pt x="269" y="4"/>
                    <a:pt x="273" y="5"/>
                  </a:cubicBezTo>
                  <a:cubicBezTo>
                    <a:pt x="274" y="5"/>
                    <a:pt x="276" y="6"/>
                    <a:pt x="276" y="6"/>
                  </a:cubicBezTo>
                  <a:cubicBezTo>
                    <a:pt x="277" y="6"/>
                    <a:pt x="277" y="6"/>
                    <a:pt x="277" y="6"/>
                  </a:cubicBezTo>
                  <a:cubicBezTo>
                    <a:pt x="278" y="7"/>
                    <a:pt x="278" y="7"/>
                    <a:pt x="278" y="7"/>
                  </a:cubicBezTo>
                  <a:cubicBezTo>
                    <a:pt x="278" y="7"/>
                    <a:pt x="278" y="7"/>
                    <a:pt x="278" y="7"/>
                  </a:cubicBezTo>
                  <a:cubicBezTo>
                    <a:pt x="278" y="7"/>
                    <a:pt x="278" y="7"/>
                    <a:pt x="278" y="7"/>
                  </a:cubicBezTo>
                  <a:cubicBezTo>
                    <a:pt x="278" y="7"/>
                    <a:pt x="278" y="7"/>
                    <a:pt x="278" y="7"/>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84" y="2"/>
                    <a:pt x="302" y="2"/>
                  </a:cubicBezTo>
                  <a:cubicBezTo>
                    <a:pt x="311" y="2"/>
                    <a:pt x="318" y="4"/>
                    <a:pt x="324" y="6"/>
                  </a:cubicBezTo>
                  <a:cubicBezTo>
                    <a:pt x="326" y="7"/>
                    <a:pt x="328" y="8"/>
                    <a:pt x="330" y="8"/>
                  </a:cubicBezTo>
                  <a:cubicBezTo>
                    <a:pt x="330" y="9"/>
                    <a:pt x="331" y="9"/>
                    <a:pt x="331" y="9"/>
                  </a:cubicBezTo>
                  <a:cubicBezTo>
                    <a:pt x="332" y="9"/>
                    <a:pt x="332" y="9"/>
                    <a:pt x="332" y="9"/>
                  </a:cubicBezTo>
                  <a:cubicBezTo>
                    <a:pt x="332" y="9"/>
                    <a:pt x="332" y="9"/>
                    <a:pt x="332" y="9"/>
                  </a:cubicBezTo>
                  <a:cubicBezTo>
                    <a:pt x="332" y="10"/>
                    <a:pt x="332" y="10"/>
                    <a:pt x="332" y="10"/>
                  </a:cubicBezTo>
                  <a:cubicBezTo>
                    <a:pt x="333" y="10"/>
                    <a:pt x="333" y="10"/>
                    <a:pt x="333" y="10"/>
                  </a:cubicBezTo>
                  <a:cubicBezTo>
                    <a:pt x="333" y="10"/>
                    <a:pt x="333" y="10"/>
                    <a:pt x="333" y="10"/>
                  </a:cubicBezTo>
                  <a:cubicBezTo>
                    <a:pt x="333" y="9"/>
                    <a:pt x="341" y="7"/>
                    <a:pt x="358" y="7"/>
                  </a:cubicBezTo>
                  <a:cubicBezTo>
                    <a:pt x="367" y="7"/>
                    <a:pt x="375" y="9"/>
                    <a:pt x="381" y="11"/>
                  </a:cubicBezTo>
                  <a:cubicBezTo>
                    <a:pt x="383" y="12"/>
                    <a:pt x="386" y="13"/>
                    <a:pt x="387" y="14"/>
                  </a:cubicBezTo>
                  <a:cubicBezTo>
                    <a:pt x="388" y="14"/>
                    <a:pt x="389" y="14"/>
                    <a:pt x="389" y="14"/>
                  </a:cubicBezTo>
                  <a:cubicBezTo>
                    <a:pt x="389" y="15"/>
                    <a:pt x="390" y="15"/>
                    <a:pt x="390" y="15"/>
                  </a:cubicBezTo>
                  <a:cubicBezTo>
                    <a:pt x="390" y="15"/>
                    <a:pt x="390" y="15"/>
                    <a:pt x="390" y="15"/>
                  </a:cubicBezTo>
                  <a:cubicBezTo>
                    <a:pt x="390" y="15"/>
                    <a:pt x="390" y="15"/>
                    <a:pt x="390" y="15"/>
                  </a:cubicBezTo>
                  <a:cubicBezTo>
                    <a:pt x="391" y="15"/>
                    <a:pt x="391" y="15"/>
                    <a:pt x="391" y="15"/>
                  </a:cubicBezTo>
                  <a:cubicBezTo>
                    <a:pt x="391" y="15"/>
                    <a:pt x="391" y="15"/>
                    <a:pt x="391" y="15"/>
                  </a:cubicBezTo>
                  <a:cubicBezTo>
                    <a:pt x="392" y="14"/>
                    <a:pt x="403" y="7"/>
                    <a:pt x="418" y="7"/>
                  </a:cubicBezTo>
                  <a:cubicBezTo>
                    <a:pt x="435" y="7"/>
                    <a:pt x="452" y="12"/>
                    <a:pt x="465" y="26"/>
                  </a:cubicBezTo>
                  <a:cubicBezTo>
                    <a:pt x="465" y="26"/>
                    <a:pt x="465" y="26"/>
                    <a:pt x="465" y="26"/>
                  </a:cubicBezTo>
                  <a:cubicBezTo>
                    <a:pt x="465" y="26"/>
                    <a:pt x="465" y="26"/>
                    <a:pt x="465" y="26"/>
                  </a:cubicBezTo>
                  <a:cubicBezTo>
                    <a:pt x="466" y="26"/>
                    <a:pt x="466" y="26"/>
                    <a:pt x="467" y="26"/>
                  </a:cubicBezTo>
                  <a:cubicBezTo>
                    <a:pt x="475" y="26"/>
                    <a:pt x="482" y="29"/>
                    <a:pt x="488" y="32"/>
                  </a:cubicBezTo>
                  <a:cubicBezTo>
                    <a:pt x="494" y="35"/>
                    <a:pt x="498" y="39"/>
                    <a:pt x="501" y="41"/>
                  </a:cubicBezTo>
                  <a:cubicBezTo>
                    <a:pt x="502" y="42"/>
                    <a:pt x="505" y="43"/>
                    <a:pt x="508" y="43"/>
                  </a:cubicBezTo>
                  <a:cubicBezTo>
                    <a:pt x="512" y="44"/>
                    <a:pt x="518" y="44"/>
                    <a:pt x="523" y="46"/>
                  </a:cubicBezTo>
                  <a:cubicBezTo>
                    <a:pt x="529" y="48"/>
                    <a:pt x="535" y="51"/>
                    <a:pt x="539" y="56"/>
                  </a:cubicBezTo>
                  <a:cubicBezTo>
                    <a:pt x="546" y="64"/>
                    <a:pt x="555" y="67"/>
                    <a:pt x="563" y="72"/>
                  </a:cubicBezTo>
                  <a:cubicBezTo>
                    <a:pt x="571" y="76"/>
                    <a:pt x="578" y="82"/>
                    <a:pt x="581" y="93"/>
                  </a:cubicBezTo>
                  <a:cubicBezTo>
                    <a:pt x="581" y="94"/>
                    <a:pt x="581" y="94"/>
                    <a:pt x="581" y="94"/>
                  </a:cubicBezTo>
                  <a:cubicBezTo>
                    <a:pt x="582" y="94"/>
                    <a:pt x="582" y="94"/>
                    <a:pt x="582" y="94"/>
                  </a:cubicBezTo>
                  <a:cubicBezTo>
                    <a:pt x="583" y="94"/>
                    <a:pt x="584" y="94"/>
                    <a:pt x="585" y="94"/>
                  </a:cubicBezTo>
                  <a:cubicBezTo>
                    <a:pt x="593" y="94"/>
                    <a:pt x="603" y="97"/>
                    <a:pt x="610" y="104"/>
                  </a:cubicBezTo>
                  <a:cubicBezTo>
                    <a:pt x="618" y="110"/>
                    <a:pt x="623" y="120"/>
                    <a:pt x="625" y="134"/>
                  </a:cubicBezTo>
                  <a:cubicBezTo>
                    <a:pt x="625" y="134"/>
                    <a:pt x="625" y="134"/>
                    <a:pt x="625" y="134"/>
                  </a:cubicBezTo>
                  <a:cubicBezTo>
                    <a:pt x="625" y="134"/>
                    <a:pt x="625" y="134"/>
                    <a:pt x="625" y="134"/>
                  </a:cubicBezTo>
                  <a:cubicBezTo>
                    <a:pt x="626" y="134"/>
                    <a:pt x="626" y="134"/>
                    <a:pt x="627" y="134"/>
                  </a:cubicBezTo>
                  <a:cubicBezTo>
                    <a:pt x="630" y="134"/>
                    <a:pt x="633" y="135"/>
                    <a:pt x="635" y="136"/>
                  </a:cubicBezTo>
                  <a:cubicBezTo>
                    <a:pt x="638" y="137"/>
                    <a:pt x="641" y="139"/>
                    <a:pt x="643" y="142"/>
                  </a:cubicBezTo>
                  <a:cubicBezTo>
                    <a:pt x="646" y="145"/>
                    <a:pt x="648" y="148"/>
                    <a:pt x="653" y="151"/>
                  </a:cubicBezTo>
                  <a:cubicBezTo>
                    <a:pt x="659" y="155"/>
                    <a:pt x="663" y="161"/>
                    <a:pt x="663" y="168"/>
                  </a:cubicBezTo>
                  <a:cubicBezTo>
                    <a:pt x="663" y="174"/>
                    <a:pt x="661" y="179"/>
                    <a:pt x="656" y="184"/>
                  </a:cubicBezTo>
                  <a:cubicBezTo>
                    <a:pt x="655" y="185"/>
                    <a:pt x="655" y="185"/>
                    <a:pt x="655" y="185"/>
                  </a:cubicBezTo>
                  <a:cubicBezTo>
                    <a:pt x="656" y="185"/>
                    <a:pt x="656" y="185"/>
                    <a:pt x="656" y="185"/>
                  </a:cubicBezTo>
                  <a:cubicBezTo>
                    <a:pt x="664" y="191"/>
                    <a:pt x="671" y="203"/>
                    <a:pt x="671" y="215"/>
                  </a:cubicBezTo>
                  <a:cubicBezTo>
                    <a:pt x="671" y="220"/>
                    <a:pt x="669" y="226"/>
                    <a:pt x="665" y="231"/>
                  </a:cubicBezTo>
                  <a:cubicBezTo>
                    <a:pt x="665" y="231"/>
                    <a:pt x="665" y="231"/>
                    <a:pt x="665" y="231"/>
                  </a:cubicBezTo>
                  <a:cubicBezTo>
                    <a:pt x="666" y="232"/>
                    <a:pt x="666" y="232"/>
                    <a:pt x="666" y="232"/>
                  </a:cubicBezTo>
                  <a:cubicBezTo>
                    <a:pt x="670" y="235"/>
                    <a:pt x="673" y="238"/>
                    <a:pt x="674" y="241"/>
                  </a:cubicBezTo>
                  <a:cubicBezTo>
                    <a:pt x="676" y="244"/>
                    <a:pt x="676" y="247"/>
                    <a:pt x="676" y="250"/>
                  </a:cubicBezTo>
                  <a:cubicBezTo>
                    <a:pt x="676" y="251"/>
                    <a:pt x="676" y="253"/>
                    <a:pt x="676" y="254"/>
                  </a:cubicBezTo>
                  <a:cubicBezTo>
                    <a:pt x="676" y="254"/>
                    <a:pt x="676" y="254"/>
                    <a:pt x="676" y="25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34">
              <a:extLst>
                <a:ext uri="{FF2B5EF4-FFF2-40B4-BE49-F238E27FC236}">
                  <a16:creationId xmlns:a16="http://schemas.microsoft.com/office/drawing/2014/main" id="{B6A8652A-53AA-4178-89C7-C128FA0985CC}"/>
                </a:ext>
              </a:extLst>
            </p:cNvPr>
            <p:cNvSpPr>
              <a:spLocks/>
            </p:cNvSpPr>
            <p:nvPr/>
          </p:nvSpPr>
          <p:spPr bwMode="auto">
            <a:xfrm>
              <a:off x="7446964" y="4035425"/>
              <a:ext cx="46038" cy="30163"/>
            </a:xfrm>
            <a:custGeom>
              <a:avLst/>
              <a:gdLst>
                <a:gd name="T0" fmla="*/ 0 w 6"/>
                <a:gd name="T1" fmla="*/ 4 h 4"/>
                <a:gd name="T2" fmla="*/ 6 w 6"/>
                <a:gd name="T3" fmla="*/ 4 h 4"/>
                <a:gd name="T4" fmla="*/ 6 w 6"/>
                <a:gd name="T5" fmla="*/ 0 h 4"/>
                <a:gd name="T6" fmla="*/ 0 w 6"/>
                <a:gd name="T7" fmla="*/ 4 h 4"/>
              </a:gdLst>
              <a:ahLst/>
              <a:cxnLst>
                <a:cxn ang="0">
                  <a:pos x="T0" y="T1"/>
                </a:cxn>
                <a:cxn ang="0">
                  <a:pos x="T2" y="T3"/>
                </a:cxn>
                <a:cxn ang="0">
                  <a:pos x="T4" y="T5"/>
                </a:cxn>
                <a:cxn ang="0">
                  <a:pos x="T6" y="T7"/>
                </a:cxn>
              </a:cxnLst>
              <a:rect l="0" t="0" r="r" b="b"/>
              <a:pathLst>
                <a:path w="6" h="4">
                  <a:moveTo>
                    <a:pt x="0" y="4"/>
                  </a:moveTo>
                  <a:cubicBezTo>
                    <a:pt x="6" y="4"/>
                    <a:pt x="6" y="4"/>
                    <a:pt x="6" y="4"/>
                  </a:cubicBezTo>
                  <a:cubicBezTo>
                    <a:pt x="6" y="4"/>
                    <a:pt x="6" y="2"/>
                    <a:pt x="6" y="0"/>
                  </a:cubicBezTo>
                  <a:cubicBezTo>
                    <a:pt x="4" y="1"/>
                    <a:pt x="2" y="3"/>
                    <a:pt x="0" y="4"/>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35">
              <a:extLst>
                <a:ext uri="{FF2B5EF4-FFF2-40B4-BE49-F238E27FC236}">
                  <a16:creationId xmlns:a16="http://schemas.microsoft.com/office/drawing/2014/main" id="{E26ECAFB-0322-4A5E-AA5C-94F650843DB6}"/>
                </a:ext>
              </a:extLst>
            </p:cNvPr>
            <p:cNvSpPr>
              <a:spLocks/>
            </p:cNvSpPr>
            <p:nvPr/>
          </p:nvSpPr>
          <p:spPr bwMode="auto">
            <a:xfrm>
              <a:off x="6564314" y="3476625"/>
              <a:ext cx="1817688" cy="1411288"/>
            </a:xfrm>
            <a:custGeom>
              <a:avLst/>
              <a:gdLst>
                <a:gd name="T0" fmla="*/ 0 w 241"/>
                <a:gd name="T1" fmla="*/ 137 h 187"/>
                <a:gd name="T2" fmla="*/ 81 w 241"/>
                <a:gd name="T3" fmla="*/ 187 h 187"/>
                <a:gd name="T4" fmla="*/ 188 w 241"/>
                <a:gd name="T5" fmla="*/ 148 h 187"/>
                <a:gd name="T6" fmla="*/ 230 w 241"/>
                <a:gd name="T7" fmla="*/ 105 h 187"/>
                <a:gd name="T8" fmla="*/ 231 w 241"/>
                <a:gd name="T9" fmla="*/ 31 h 187"/>
                <a:gd name="T10" fmla="*/ 95 w 241"/>
                <a:gd name="T11" fmla="*/ 59 h 187"/>
                <a:gd name="T12" fmla="*/ 0 w 241"/>
                <a:gd name="T13" fmla="*/ 137 h 187"/>
              </a:gdLst>
              <a:ahLst/>
              <a:cxnLst>
                <a:cxn ang="0">
                  <a:pos x="T0" y="T1"/>
                </a:cxn>
                <a:cxn ang="0">
                  <a:pos x="T2" y="T3"/>
                </a:cxn>
                <a:cxn ang="0">
                  <a:pos x="T4" y="T5"/>
                </a:cxn>
                <a:cxn ang="0">
                  <a:pos x="T6" y="T7"/>
                </a:cxn>
                <a:cxn ang="0">
                  <a:pos x="T8" y="T9"/>
                </a:cxn>
                <a:cxn ang="0">
                  <a:pos x="T10" y="T11"/>
                </a:cxn>
                <a:cxn ang="0">
                  <a:pos x="T12" y="T13"/>
                </a:cxn>
              </a:cxnLst>
              <a:rect l="0" t="0" r="r" b="b"/>
              <a:pathLst>
                <a:path w="241" h="187">
                  <a:moveTo>
                    <a:pt x="0" y="137"/>
                  </a:moveTo>
                  <a:cubicBezTo>
                    <a:pt x="0" y="137"/>
                    <a:pt x="20" y="187"/>
                    <a:pt x="81" y="187"/>
                  </a:cubicBezTo>
                  <a:cubicBezTo>
                    <a:pt x="142" y="187"/>
                    <a:pt x="167" y="166"/>
                    <a:pt x="188" y="148"/>
                  </a:cubicBezTo>
                  <a:cubicBezTo>
                    <a:pt x="209" y="130"/>
                    <a:pt x="221" y="128"/>
                    <a:pt x="230" y="105"/>
                  </a:cubicBezTo>
                  <a:cubicBezTo>
                    <a:pt x="239" y="81"/>
                    <a:pt x="241" y="51"/>
                    <a:pt x="231" y="31"/>
                  </a:cubicBezTo>
                  <a:cubicBezTo>
                    <a:pt x="217" y="0"/>
                    <a:pt x="169" y="16"/>
                    <a:pt x="95" y="59"/>
                  </a:cubicBezTo>
                  <a:cubicBezTo>
                    <a:pt x="22" y="102"/>
                    <a:pt x="0" y="137"/>
                    <a:pt x="0" y="137"/>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36">
              <a:extLst>
                <a:ext uri="{FF2B5EF4-FFF2-40B4-BE49-F238E27FC236}">
                  <a16:creationId xmlns:a16="http://schemas.microsoft.com/office/drawing/2014/main" id="{8CC6304E-7D91-438D-9892-A93114C1404A}"/>
                </a:ext>
              </a:extLst>
            </p:cNvPr>
            <p:cNvSpPr>
              <a:spLocks/>
            </p:cNvSpPr>
            <p:nvPr/>
          </p:nvSpPr>
          <p:spPr bwMode="auto">
            <a:xfrm>
              <a:off x="6556376" y="3582988"/>
              <a:ext cx="1803400" cy="1304925"/>
            </a:xfrm>
            <a:custGeom>
              <a:avLst/>
              <a:gdLst>
                <a:gd name="T0" fmla="*/ 1 w 239"/>
                <a:gd name="T1" fmla="*/ 123 h 173"/>
                <a:gd name="T2" fmla="*/ 0 w 239"/>
                <a:gd name="T3" fmla="*/ 124 h 173"/>
                <a:gd name="T4" fmla="*/ 18 w 239"/>
                <a:gd name="T5" fmla="*/ 148 h 173"/>
                <a:gd name="T6" fmla="*/ 82 w 239"/>
                <a:gd name="T7" fmla="*/ 173 h 173"/>
                <a:gd name="T8" fmla="*/ 151 w 239"/>
                <a:gd name="T9" fmla="*/ 161 h 173"/>
                <a:gd name="T10" fmla="*/ 190 w 239"/>
                <a:gd name="T11" fmla="*/ 135 h 173"/>
                <a:gd name="T12" fmla="*/ 215 w 239"/>
                <a:gd name="T13" fmla="*/ 115 h 173"/>
                <a:gd name="T14" fmla="*/ 232 w 239"/>
                <a:gd name="T15" fmla="*/ 91 h 173"/>
                <a:gd name="T16" fmla="*/ 239 w 239"/>
                <a:gd name="T17" fmla="*/ 49 h 173"/>
                <a:gd name="T18" fmla="*/ 233 w 239"/>
                <a:gd name="T19" fmla="*/ 16 h 173"/>
                <a:gd name="T20" fmla="*/ 222 w 239"/>
                <a:gd name="T21" fmla="*/ 4 h 173"/>
                <a:gd name="T22" fmla="*/ 205 w 239"/>
                <a:gd name="T23" fmla="*/ 0 h 173"/>
                <a:gd name="T24" fmla="*/ 159 w 239"/>
                <a:gd name="T25" fmla="*/ 12 h 173"/>
                <a:gd name="T26" fmla="*/ 96 w 239"/>
                <a:gd name="T27" fmla="*/ 45 h 173"/>
                <a:gd name="T28" fmla="*/ 0 w 239"/>
                <a:gd name="T29" fmla="*/ 123 h 173"/>
                <a:gd name="T30" fmla="*/ 0 w 239"/>
                <a:gd name="T31" fmla="*/ 123 h 173"/>
                <a:gd name="T32" fmla="*/ 0 w 239"/>
                <a:gd name="T33" fmla="*/ 124 h 173"/>
                <a:gd name="T34" fmla="*/ 1 w 239"/>
                <a:gd name="T35" fmla="*/ 123 h 173"/>
                <a:gd name="T36" fmla="*/ 1 w 239"/>
                <a:gd name="T37" fmla="*/ 124 h 173"/>
                <a:gd name="T38" fmla="*/ 1 w 239"/>
                <a:gd name="T39" fmla="*/ 124 h 173"/>
                <a:gd name="T40" fmla="*/ 97 w 239"/>
                <a:gd name="T41" fmla="*/ 46 h 173"/>
                <a:gd name="T42" fmla="*/ 160 w 239"/>
                <a:gd name="T43" fmla="*/ 13 h 173"/>
                <a:gd name="T44" fmla="*/ 205 w 239"/>
                <a:gd name="T45" fmla="*/ 2 h 173"/>
                <a:gd name="T46" fmla="*/ 221 w 239"/>
                <a:gd name="T47" fmla="*/ 5 h 173"/>
                <a:gd name="T48" fmla="*/ 232 w 239"/>
                <a:gd name="T49" fmla="*/ 17 h 173"/>
                <a:gd name="T50" fmla="*/ 238 w 239"/>
                <a:gd name="T51" fmla="*/ 49 h 173"/>
                <a:gd name="T52" fmla="*/ 230 w 239"/>
                <a:gd name="T53" fmla="*/ 90 h 173"/>
                <a:gd name="T54" fmla="*/ 214 w 239"/>
                <a:gd name="T55" fmla="*/ 114 h 173"/>
                <a:gd name="T56" fmla="*/ 189 w 239"/>
                <a:gd name="T57" fmla="*/ 134 h 173"/>
                <a:gd name="T58" fmla="*/ 150 w 239"/>
                <a:gd name="T59" fmla="*/ 160 h 173"/>
                <a:gd name="T60" fmla="*/ 82 w 239"/>
                <a:gd name="T61" fmla="*/ 172 h 173"/>
                <a:gd name="T62" fmla="*/ 19 w 239"/>
                <a:gd name="T63" fmla="*/ 147 h 173"/>
                <a:gd name="T64" fmla="*/ 6 w 239"/>
                <a:gd name="T65" fmla="*/ 131 h 173"/>
                <a:gd name="T66" fmla="*/ 2 w 239"/>
                <a:gd name="T67" fmla="*/ 125 h 173"/>
                <a:gd name="T68" fmla="*/ 2 w 239"/>
                <a:gd name="T69" fmla="*/ 124 h 173"/>
                <a:gd name="T70" fmla="*/ 1 w 239"/>
                <a:gd name="T71" fmla="*/ 123 h 173"/>
                <a:gd name="T72" fmla="*/ 1 w 239"/>
                <a:gd name="T73" fmla="*/ 123 h 173"/>
                <a:gd name="T74" fmla="*/ 1 w 239"/>
                <a:gd name="T75" fmla="*/ 123 h 173"/>
                <a:gd name="T76" fmla="*/ 1 w 239"/>
                <a:gd name="T77" fmla="*/ 124 h 173"/>
                <a:gd name="T78" fmla="*/ 1 w 239"/>
                <a:gd name="T79" fmla="*/ 12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9" h="173">
                  <a:moveTo>
                    <a:pt x="1" y="123"/>
                  </a:moveTo>
                  <a:cubicBezTo>
                    <a:pt x="0" y="124"/>
                    <a:pt x="0" y="124"/>
                    <a:pt x="0" y="124"/>
                  </a:cubicBezTo>
                  <a:cubicBezTo>
                    <a:pt x="0" y="124"/>
                    <a:pt x="5" y="136"/>
                    <a:pt x="18" y="148"/>
                  </a:cubicBezTo>
                  <a:cubicBezTo>
                    <a:pt x="31" y="161"/>
                    <a:pt x="52" y="173"/>
                    <a:pt x="82" y="173"/>
                  </a:cubicBezTo>
                  <a:cubicBezTo>
                    <a:pt x="113" y="173"/>
                    <a:pt x="134" y="168"/>
                    <a:pt x="151" y="161"/>
                  </a:cubicBezTo>
                  <a:cubicBezTo>
                    <a:pt x="167" y="153"/>
                    <a:pt x="179" y="144"/>
                    <a:pt x="190" y="135"/>
                  </a:cubicBezTo>
                  <a:cubicBezTo>
                    <a:pt x="200" y="125"/>
                    <a:pt x="208" y="120"/>
                    <a:pt x="215" y="115"/>
                  </a:cubicBezTo>
                  <a:cubicBezTo>
                    <a:pt x="222" y="109"/>
                    <a:pt x="227" y="103"/>
                    <a:pt x="232" y="91"/>
                  </a:cubicBezTo>
                  <a:cubicBezTo>
                    <a:pt x="237" y="78"/>
                    <a:pt x="239" y="63"/>
                    <a:pt x="239" y="49"/>
                  </a:cubicBezTo>
                  <a:cubicBezTo>
                    <a:pt x="239" y="37"/>
                    <a:pt x="237" y="26"/>
                    <a:pt x="233" y="16"/>
                  </a:cubicBezTo>
                  <a:cubicBezTo>
                    <a:pt x="230" y="11"/>
                    <a:pt x="226" y="7"/>
                    <a:pt x="222" y="4"/>
                  </a:cubicBezTo>
                  <a:cubicBezTo>
                    <a:pt x="217" y="2"/>
                    <a:pt x="211" y="0"/>
                    <a:pt x="205" y="0"/>
                  </a:cubicBezTo>
                  <a:cubicBezTo>
                    <a:pt x="192" y="0"/>
                    <a:pt x="177" y="4"/>
                    <a:pt x="159" y="12"/>
                  </a:cubicBezTo>
                  <a:cubicBezTo>
                    <a:pt x="141" y="20"/>
                    <a:pt x="120" y="31"/>
                    <a:pt x="96" y="45"/>
                  </a:cubicBezTo>
                  <a:cubicBezTo>
                    <a:pt x="23" y="87"/>
                    <a:pt x="0" y="123"/>
                    <a:pt x="0" y="123"/>
                  </a:cubicBezTo>
                  <a:cubicBezTo>
                    <a:pt x="0" y="123"/>
                    <a:pt x="0" y="123"/>
                    <a:pt x="0" y="123"/>
                  </a:cubicBezTo>
                  <a:cubicBezTo>
                    <a:pt x="0" y="124"/>
                    <a:pt x="0" y="124"/>
                    <a:pt x="0" y="124"/>
                  </a:cubicBezTo>
                  <a:cubicBezTo>
                    <a:pt x="1" y="123"/>
                    <a:pt x="1" y="123"/>
                    <a:pt x="1" y="123"/>
                  </a:cubicBezTo>
                  <a:cubicBezTo>
                    <a:pt x="1" y="124"/>
                    <a:pt x="1" y="124"/>
                    <a:pt x="1" y="124"/>
                  </a:cubicBezTo>
                  <a:cubicBezTo>
                    <a:pt x="1" y="124"/>
                    <a:pt x="1" y="124"/>
                    <a:pt x="1" y="124"/>
                  </a:cubicBezTo>
                  <a:cubicBezTo>
                    <a:pt x="3" y="122"/>
                    <a:pt x="26" y="87"/>
                    <a:pt x="97" y="46"/>
                  </a:cubicBezTo>
                  <a:cubicBezTo>
                    <a:pt x="121" y="32"/>
                    <a:pt x="142" y="21"/>
                    <a:pt x="160" y="13"/>
                  </a:cubicBezTo>
                  <a:cubicBezTo>
                    <a:pt x="178" y="6"/>
                    <a:pt x="193" y="2"/>
                    <a:pt x="205" y="2"/>
                  </a:cubicBezTo>
                  <a:cubicBezTo>
                    <a:pt x="211" y="2"/>
                    <a:pt x="217" y="3"/>
                    <a:pt x="221" y="5"/>
                  </a:cubicBezTo>
                  <a:cubicBezTo>
                    <a:pt x="226" y="8"/>
                    <a:pt x="229" y="12"/>
                    <a:pt x="232" y="17"/>
                  </a:cubicBezTo>
                  <a:cubicBezTo>
                    <a:pt x="236" y="26"/>
                    <a:pt x="238" y="37"/>
                    <a:pt x="238" y="49"/>
                  </a:cubicBezTo>
                  <a:cubicBezTo>
                    <a:pt x="238" y="63"/>
                    <a:pt x="235" y="78"/>
                    <a:pt x="230" y="90"/>
                  </a:cubicBezTo>
                  <a:cubicBezTo>
                    <a:pt x="226" y="102"/>
                    <a:pt x="221" y="108"/>
                    <a:pt x="214" y="114"/>
                  </a:cubicBezTo>
                  <a:cubicBezTo>
                    <a:pt x="208" y="119"/>
                    <a:pt x="199" y="124"/>
                    <a:pt x="189" y="134"/>
                  </a:cubicBezTo>
                  <a:cubicBezTo>
                    <a:pt x="178" y="143"/>
                    <a:pt x="167" y="152"/>
                    <a:pt x="150" y="160"/>
                  </a:cubicBezTo>
                  <a:cubicBezTo>
                    <a:pt x="134" y="167"/>
                    <a:pt x="113" y="172"/>
                    <a:pt x="82" y="172"/>
                  </a:cubicBezTo>
                  <a:cubicBezTo>
                    <a:pt x="52" y="172"/>
                    <a:pt x="32" y="160"/>
                    <a:pt x="19" y="147"/>
                  </a:cubicBezTo>
                  <a:cubicBezTo>
                    <a:pt x="13" y="141"/>
                    <a:pt x="8" y="135"/>
                    <a:pt x="6" y="131"/>
                  </a:cubicBezTo>
                  <a:cubicBezTo>
                    <a:pt x="4" y="128"/>
                    <a:pt x="3" y="127"/>
                    <a:pt x="2" y="125"/>
                  </a:cubicBezTo>
                  <a:cubicBezTo>
                    <a:pt x="2" y="125"/>
                    <a:pt x="2" y="124"/>
                    <a:pt x="2" y="124"/>
                  </a:cubicBezTo>
                  <a:cubicBezTo>
                    <a:pt x="2" y="123"/>
                    <a:pt x="1" y="123"/>
                    <a:pt x="1" y="123"/>
                  </a:cubicBezTo>
                  <a:cubicBezTo>
                    <a:pt x="1" y="123"/>
                    <a:pt x="1" y="123"/>
                    <a:pt x="1" y="123"/>
                  </a:cubicBezTo>
                  <a:cubicBezTo>
                    <a:pt x="1" y="123"/>
                    <a:pt x="1" y="123"/>
                    <a:pt x="1" y="123"/>
                  </a:cubicBezTo>
                  <a:cubicBezTo>
                    <a:pt x="1" y="124"/>
                    <a:pt x="1" y="124"/>
                    <a:pt x="1" y="124"/>
                  </a:cubicBezTo>
                  <a:cubicBezTo>
                    <a:pt x="1" y="123"/>
                    <a:pt x="1" y="123"/>
                    <a:pt x="1" y="12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39">
              <a:extLst>
                <a:ext uri="{FF2B5EF4-FFF2-40B4-BE49-F238E27FC236}">
                  <a16:creationId xmlns:a16="http://schemas.microsoft.com/office/drawing/2014/main" id="{FEBEA3E3-FAAF-4CCD-A495-858C8950B5D6}"/>
                </a:ext>
              </a:extLst>
            </p:cNvPr>
            <p:cNvSpPr>
              <a:spLocks/>
            </p:cNvSpPr>
            <p:nvPr/>
          </p:nvSpPr>
          <p:spPr bwMode="auto">
            <a:xfrm>
              <a:off x="6586539" y="4276725"/>
              <a:ext cx="1425575" cy="295275"/>
            </a:xfrm>
            <a:custGeom>
              <a:avLst/>
              <a:gdLst>
                <a:gd name="T0" fmla="*/ 0 w 189"/>
                <a:gd name="T1" fmla="*/ 38 h 39"/>
                <a:gd name="T2" fmla="*/ 4 w 189"/>
                <a:gd name="T3" fmla="*/ 39 h 39"/>
                <a:gd name="T4" fmla="*/ 32 w 189"/>
                <a:gd name="T5" fmla="*/ 33 h 39"/>
                <a:gd name="T6" fmla="*/ 61 w 189"/>
                <a:gd name="T7" fmla="*/ 28 h 39"/>
                <a:gd name="T8" fmla="*/ 81 w 189"/>
                <a:gd name="T9" fmla="*/ 29 h 39"/>
                <a:gd name="T10" fmla="*/ 99 w 189"/>
                <a:gd name="T11" fmla="*/ 29 h 39"/>
                <a:gd name="T12" fmla="*/ 143 w 189"/>
                <a:gd name="T13" fmla="*/ 15 h 39"/>
                <a:gd name="T14" fmla="*/ 189 w 189"/>
                <a:gd name="T15" fmla="*/ 2 h 39"/>
                <a:gd name="T16" fmla="*/ 189 w 189"/>
                <a:gd name="T17" fmla="*/ 0 h 39"/>
                <a:gd name="T18" fmla="*/ 143 w 189"/>
                <a:gd name="T19" fmla="*/ 14 h 39"/>
                <a:gd name="T20" fmla="*/ 99 w 189"/>
                <a:gd name="T21" fmla="*/ 28 h 39"/>
                <a:gd name="T22" fmla="*/ 81 w 189"/>
                <a:gd name="T23" fmla="*/ 27 h 39"/>
                <a:gd name="T24" fmla="*/ 61 w 189"/>
                <a:gd name="T25" fmla="*/ 26 h 39"/>
                <a:gd name="T26" fmla="*/ 32 w 189"/>
                <a:gd name="T27" fmla="*/ 32 h 39"/>
                <a:gd name="T28" fmla="*/ 4 w 189"/>
                <a:gd name="T29" fmla="*/ 37 h 39"/>
                <a:gd name="T30" fmla="*/ 0 w 189"/>
                <a:gd name="T31" fmla="*/ 37 h 39"/>
                <a:gd name="T32" fmla="*/ 0 w 189"/>
                <a:gd name="T33"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9" h="39">
                  <a:moveTo>
                    <a:pt x="0" y="38"/>
                  </a:moveTo>
                  <a:cubicBezTo>
                    <a:pt x="1" y="38"/>
                    <a:pt x="3" y="39"/>
                    <a:pt x="4" y="39"/>
                  </a:cubicBezTo>
                  <a:cubicBezTo>
                    <a:pt x="12" y="39"/>
                    <a:pt x="22" y="36"/>
                    <a:pt x="32" y="33"/>
                  </a:cubicBezTo>
                  <a:cubicBezTo>
                    <a:pt x="43" y="30"/>
                    <a:pt x="53" y="28"/>
                    <a:pt x="61" y="28"/>
                  </a:cubicBezTo>
                  <a:cubicBezTo>
                    <a:pt x="71" y="28"/>
                    <a:pt x="76" y="28"/>
                    <a:pt x="81" y="29"/>
                  </a:cubicBezTo>
                  <a:cubicBezTo>
                    <a:pt x="86" y="29"/>
                    <a:pt x="91" y="29"/>
                    <a:pt x="99" y="29"/>
                  </a:cubicBezTo>
                  <a:cubicBezTo>
                    <a:pt x="116" y="29"/>
                    <a:pt x="130" y="22"/>
                    <a:pt x="143" y="15"/>
                  </a:cubicBezTo>
                  <a:cubicBezTo>
                    <a:pt x="157" y="9"/>
                    <a:pt x="171" y="2"/>
                    <a:pt x="189" y="2"/>
                  </a:cubicBezTo>
                  <a:cubicBezTo>
                    <a:pt x="189" y="0"/>
                    <a:pt x="189" y="0"/>
                    <a:pt x="189" y="0"/>
                  </a:cubicBezTo>
                  <a:cubicBezTo>
                    <a:pt x="170" y="0"/>
                    <a:pt x="156" y="7"/>
                    <a:pt x="143" y="14"/>
                  </a:cubicBezTo>
                  <a:cubicBezTo>
                    <a:pt x="129" y="21"/>
                    <a:pt x="116" y="28"/>
                    <a:pt x="99" y="28"/>
                  </a:cubicBezTo>
                  <a:cubicBezTo>
                    <a:pt x="91" y="28"/>
                    <a:pt x="86" y="28"/>
                    <a:pt x="81" y="27"/>
                  </a:cubicBezTo>
                  <a:cubicBezTo>
                    <a:pt x="76" y="27"/>
                    <a:pt x="71" y="26"/>
                    <a:pt x="61" y="26"/>
                  </a:cubicBezTo>
                  <a:cubicBezTo>
                    <a:pt x="53" y="26"/>
                    <a:pt x="42" y="29"/>
                    <a:pt x="32" y="32"/>
                  </a:cubicBezTo>
                  <a:cubicBezTo>
                    <a:pt x="22" y="35"/>
                    <a:pt x="12" y="37"/>
                    <a:pt x="4" y="37"/>
                  </a:cubicBezTo>
                  <a:cubicBezTo>
                    <a:pt x="3" y="37"/>
                    <a:pt x="1" y="37"/>
                    <a:pt x="0" y="37"/>
                  </a:cubicBezTo>
                  <a:cubicBezTo>
                    <a:pt x="0" y="38"/>
                    <a:pt x="0" y="38"/>
                    <a:pt x="0" y="3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40">
              <a:extLst>
                <a:ext uri="{FF2B5EF4-FFF2-40B4-BE49-F238E27FC236}">
                  <a16:creationId xmlns:a16="http://schemas.microsoft.com/office/drawing/2014/main" id="{A8AE5EEF-1021-4E1A-84C2-EE80D6CA1896}"/>
                </a:ext>
              </a:extLst>
            </p:cNvPr>
            <p:cNvSpPr>
              <a:spLocks/>
            </p:cNvSpPr>
            <p:nvPr/>
          </p:nvSpPr>
          <p:spPr bwMode="auto">
            <a:xfrm>
              <a:off x="7726364" y="3922713"/>
              <a:ext cx="633413" cy="346075"/>
            </a:xfrm>
            <a:custGeom>
              <a:avLst/>
              <a:gdLst>
                <a:gd name="T0" fmla="*/ 1 w 84"/>
                <a:gd name="T1" fmla="*/ 46 h 46"/>
                <a:gd name="T2" fmla="*/ 1 w 84"/>
                <a:gd name="T3" fmla="*/ 46 h 46"/>
                <a:gd name="T4" fmla="*/ 45 w 84"/>
                <a:gd name="T5" fmla="*/ 36 h 46"/>
                <a:gd name="T6" fmla="*/ 61 w 84"/>
                <a:gd name="T7" fmla="*/ 30 h 46"/>
                <a:gd name="T8" fmla="*/ 84 w 84"/>
                <a:gd name="T9" fmla="*/ 0 h 46"/>
                <a:gd name="T10" fmla="*/ 83 w 84"/>
                <a:gd name="T11" fmla="*/ 0 h 46"/>
                <a:gd name="T12" fmla="*/ 83 w 84"/>
                <a:gd name="T13" fmla="*/ 0 h 46"/>
                <a:gd name="T14" fmla="*/ 71 w 84"/>
                <a:gd name="T15" fmla="*/ 18 h 46"/>
                <a:gd name="T16" fmla="*/ 59 w 84"/>
                <a:gd name="T17" fmla="*/ 29 h 46"/>
                <a:gd name="T18" fmla="*/ 45 w 84"/>
                <a:gd name="T19" fmla="*/ 35 h 46"/>
                <a:gd name="T20" fmla="*/ 0 w 84"/>
                <a:gd name="T21" fmla="*/ 45 h 46"/>
                <a:gd name="T22" fmla="*/ 1 w 84"/>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46">
                  <a:moveTo>
                    <a:pt x="1" y="46"/>
                  </a:moveTo>
                  <a:cubicBezTo>
                    <a:pt x="1" y="46"/>
                    <a:pt x="1" y="46"/>
                    <a:pt x="1" y="46"/>
                  </a:cubicBezTo>
                  <a:cubicBezTo>
                    <a:pt x="3" y="45"/>
                    <a:pt x="18" y="38"/>
                    <a:pt x="45" y="36"/>
                  </a:cubicBezTo>
                  <a:cubicBezTo>
                    <a:pt x="51" y="36"/>
                    <a:pt x="56" y="33"/>
                    <a:pt x="61" y="30"/>
                  </a:cubicBezTo>
                  <a:cubicBezTo>
                    <a:pt x="75" y="20"/>
                    <a:pt x="84" y="0"/>
                    <a:pt x="84" y="0"/>
                  </a:cubicBezTo>
                  <a:cubicBezTo>
                    <a:pt x="83" y="0"/>
                    <a:pt x="83" y="0"/>
                    <a:pt x="83" y="0"/>
                  </a:cubicBezTo>
                  <a:cubicBezTo>
                    <a:pt x="83" y="0"/>
                    <a:pt x="83" y="0"/>
                    <a:pt x="83" y="0"/>
                  </a:cubicBezTo>
                  <a:cubicBezTo>
                    <a:pt x="82" y="2"/>
                    <a:pt x="78" y="10"/>
                    <a:pt x="71" y="18"/>
                  </a:cubicBezTo>
                  <a:cubicBezTo>
                    <a:pt x="68" y="22"/>
                    <a:pt x="64" y="26"/>
                    <a:pt x="59" y="29"/>
                  </a:cubicBezTo>
                  <a:cubicBezTo>
                    <a:pt x="55" y="32"/>
                    <a:pt x="50" y="34"/>
                    <a:pt x="45" y="35"/>
                  </a:cubicBezTo>
                  <a:cubicBezTo>
                    <a:pt x="16" y="36"/>
                    <a:pt x="0" y="45"/>
                    <a:pt x="0" y="45"/>
                  </a:cubicBezTo>
                  <a:cubicBezTo>
                    <a:pt x="1" y="46"/>
                    <a:pt x="1" y="46"/>
                    <a:pt x="1" y="4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1">
              <a:extLst>
                <a:ext uri="{FF2B5EF4-FFF2-40B4-BE49-F238E27FC236}">
                  <a16:creationId xmlns:a16="http://schemas.microsoft.com/office/drawing/2014/main" id="{AF29DB2A-61DE-4002-8081-3636E854E6C2}"/>
                </a:ext>
              </a:extLst>
            </p:cNvPr>
            <p:cNvSpPr>
              <a:spLocks/>
            </p:cNvSpPr>
            <p:nvPr/>
          </p:nvSpPr>
          <p:spPr bwMode="auto">
            <a:xfrm>
              <a:off x="6783389" y="4525963"/>
              <a:ext cx="800100" cy="173038"/>
            </a:xfrm>
            <a:custGeom>
              <a:avLst/>
              <a:gdLst>
                <a:gd name="T0" fmla="*/ 106 w 106"/>
                <a:gd name="T1" fmla="*/ 22 h 23"/>
                <a:gd name="T2" fmla="*/ 96 w 106"/>
                <a:gd name="T3" fmla="*/ 22 h 23"/>
                <a:gd name="T4" fmla="*/ 70 w 106"/>
                <a:gd name="T5" fmla="*/ 17 h 23"/>
                <a:gd name="T6" fmla="*/ 46 w 106"/>
                <a:gd name="T7" fmla="*/ 13 h 23"/>
                <a:gd name="T8" fmla="*/ 42 w 106"/>
                <a:gd name="T9" fmla="*/ 13 h 23"/>
                <a:gd name="T10" fmla="*/ 37 w 106"/>
                <a:gd name="T11" fmla="*/ 13 h 23"/>
                <a:gd name="T12" fmla="*/ 10 w 106"/>
                <a:gd name="T13" fmla="*/ 7 h 23"/>
                <a:gd name="T14" fmla="*/ 3 w 106"/>
                <a:gd name="T15" fmla="*/ 2 h 23"/>
                <a:gd name="T16" fmla="*/ 2 w 106"/>
                <a:gd name="T17" fmla="*/ 1 h 23"/>
                <a:gd name="T18" fmla="*/ 1 w 106"/>
                <a:gd name="T19" fmla="*/ 1 h 23"/>
                <a:gd name="T20" fmla="*/ 1 w 106"/>
                <a:gd name="T21" fmla="*/ 1 h 23"/>
                <a:gd name="T22" fmla="*/ 1 w 106"/>
                <a:gd name="T23" fmla="*/ 0 h 23"/>
                <a:gd name="T24" fmla="*/ 0 w 106"/>
                <a:gd name="T25" fmla="*/ 1 h 23"/>
                <a:gd name="T26" fmla="*/ 37 w 106"/>
                <a:gd name="T27" fmla="*/ 14 h 23"/>
                <a:gd name="T28" fmla="*/ 42 w 106"/>
                <a:gd name="T29" fmla="*/ 14 h 23"/>
                <a:gd name="T30" fmla="*/ 46 w 106"/>
                <a:gd name="T31" fmla="*/ 14 h 23"/>
                <a:gd name="T32" fmla="*/ 69 w 106"/>
                <a:gd name="T33" fmla="*/ 19 h 23"/>
                <a:gd name="T34" fmla="*/ 96 w 106"/>
                <a:gd name="T35" fmla="*/ 23 h 23"/>
                <a:gd name="T36" fmla="*/ 106 w 106"/>
                <a:gd name="T37" fmla="*/ 23 h 23"/>
                <a:gd name="T38" fmla="*/ 106 w 106"/>
                <a:gd name="T39"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23">
                  <a:moveTo>
                    <a:pt x="106" y="22"/>
                  </a:moveTo>
                  <a:cubicBezTo>
                    <a:pt x="102" y="22"/>
                    <a:pt x="99" y="22"/>
                    <a:pt x="96" y="22"/>
                  </a:cubicBezTo>
                  <a:cubicBezTo>
                    <a:pt x="83" y="22"/>
                    <a:pt x="76" y="20"/>
                    <a:pt x="70" y="17"/>
                  </a:cubicBezTo>
                  <a:cubicBezTo>
                    <a:pt x="63" y="15"/>
                    <a:pt x="57" y="13"/>
                    <a:pt x="46" y="13"/>
                  </a:cubicBezTo>
                  <a:cubicBezTo>
                    <a:pt x="45" y="13"/>
                    <a:pt x="43" y="13"/>
                    <a:pt x="42" y="13"/>
                  </a:cubicBezTo>
                  <a:cubicBezTo>
                    <a:pt x="40" y="13"/>
                    <a:pt x="39" y="13"/>
                    <a:pt x="37" y="13"/>
                  </a:cubicBezTo>
                  <a:cubicBezTo>
                    <a:pt x="25" y="13"/>
                    <a:pt x="16" y="10"/>
                    <a:pt x="10" y="7"/>
                  </a:cubicBezTo>
                  <a:cubicBezTo>
                    <a:pt x="7" y="5"/>
                    <a:pt x="5" y="4"/>
                    <a:pt x="3" y="2"/>
                  </a:cubicBezTo>
                  <a:cubicBezTo>
                    <a:pt x="2" y="2"/>
                    <a:pt x="2" y="1"/>
                    <a:pt x="2" y="1"/>
                  </a:cubicBezTo>
                  <a:cubicBezTo>
                    <a:pt x="1" y="1"/>
                    <a:pt x="1" y="1"/>
                    <a:pt x="1" y="1"/>
                  </a:cubicBezTo>
                  <a:cubicBezTo>
                    <a:pt x="1" y="1"/>
                    <a:pt x="1" y="1"/>
                    <a:pt x="1" y="1"/>
                  </a:cubicBezTo>
                  <a:cubicBezTo>
                    <a:pt x="1" y="0"/>
                    <a:pt x="1" y="0"/>
                    <a:pt x="1" y="0"/>
                  </a:cubicBezTo>
                  <a:cubicBezTo>
                    <a:pt x="0" y="1"/>
                    <a:pt x="0" y="1"/>
                    <a:pt x="0" y="1"/>
                  </a:cubicBezTo>
                  <a:cubicBezTo>
                    <a:pt x="0" y="1"/>
                    <a:pt x="12" y="14"/>
                    <a:pt x="37" y="14"/>
                  </a:cubicBezTo>
                  <a:cubicBezTo>
                    <a:pt x="39" y="14"/>
                    <a:pt x="40" y="14"/>
                    <a:pt x="42" y="14"/>
                  </a:cubicBezTo>
                  <a:cubicBezTo>
                    <a:pt x="43" y="14"/>
                    <a:pt x="45" y="14"/>
                    <a:pt x="46" y="14"/>
                  </a:cubicBezTo>
                  <a:cubicBezTo>
                    <a:pt x="57" y="14"/>
                    <a:pt x="63" y="16"/>
                    <a:pt x="69" y="19"/>
                  </a:cubicBezTo>
                  <a:cubicBezTo>
                    <a:pt x="76" y="21"/>
                    <a:pt x="83" y="23"/>
                    <a:pt x="96" y="23"/>
                  </a:cubicBezTo>
                  <a:cubicBezTo>
                    <a:pt x="99" y="23"/>
                    <a:pt x="102" y="23"/>
                    <a:pt x="106" y="23"/>
                  </a:cubicBezTo>
                  <a:cubicBezTo>
                    <a:pt x="106" y="22"/>
                    <a:pt x="106" y="22"/>
                    <a:pt x="106" y="2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2">
              <a:extLst>
                <a:ext uri="{FF2B5EF4-FFF2-40B4-BE49-F238E27FC236}">
                  <a16:creationId xmlns:a16="http://schemas.microsoft.com/office/drawing/2014/main" id="{00C9B24D-8472-4317-95A5-0D24803C08C5}"/>
                </a:ext>
              </a:extLst>
            </p:cNvPr>
            <p:cNvSpPr>
              <a:spLocks/>
            </p:cNvSpPr>
            <p:nvPr/>
          </p:nvSpPr>
          <p:spPr bwMode="auto">
            <a:xfrm>
              <a:off x="6662739" y="4073525"/>
              <a:ext cx="588963" cy="784225"/>
            </a:xfrm>
            <a:custGeom>
              <a:avLst/>
              <a:gdLst>
                <a:gd name="T0" fmla="*/ 41 w 78"/>
                <a:gd name="T1" fmla="*/ 103 h 104"/>
                <a:gd name="T2" fmla="*/ 11 w 78"/>
                <a:gd name="T3" fmla="*/ 78 h 104"/>
                <a:gd name="T4" fmla="*/ 3 w 78"/>
                <a:gd name="T5" fmla="*/ 68 h 104"/>
                <a:gd name="T6" fmla="*/ 1 w 78"/>
                <a:gd name="T7" fmla="*/ 65 h 104"/>
                <a:gd name="T8" fmla="*/ 1 w 78"/>
                <a:gd name="T9" fmla="*/ 64 h 104"/>
                <a:gd name="T10" fmla="*/ 1 w 78"/>
                <a:gd name="T11" fmla="*/ 64 h 104"/>
                <a:gd name="T12" fmla="*/ 0 w 78"/>
                <a:gd name="T13" fmla="*/ 64 h 104"/>
                <a:gd name="T14" fmla="*/ 1 w 78"/>
                <a:gd name="T15" fmla="*/ 65 h 104"/>
                <a:gd name="T16" fmla="*/ 31 w 78"/>
                <a:gd name="T17" fmla="*/ 48 h 104"/>
                <a:gd name="T18" fmla="*/ 78 w 78"/>
                <a:gd name="T19" fmla="*/ 1 h 104"/>
                <a:gd name="T20" fmla="*/ 77 w 78"/>
                <a:gd name="T21" fmla="*/ 0 h 104"/>
                <a:gd name="T22" fmla="*/ 30 w 78"/>
                <a:gd name="T23" fmla="*/ 47 h 104"/>
                <a:gd name="T24" fmla="*/ 9 w 78"/>
                <a:gd name="T25" fmla="*/ 60 h 104"/>
                <a:gd name="T26" fmla="*/ 3 w 78"/>
                <a:gd name="T27" fmla="*/ 63 h 104"/>
                <a:gd name="T28" fmla="*/ 1 w 78"/>
                <a:gd name="T29" fmla="*/ 64 h 104"/>
                <a:gd name="T30" fmla="*/ 0 w 78"/>
                <a:gd name="T31" fmla="*/ 64 h 104"/>
                <a:gd name="T32" fmla="*/ 0 w 78"/>
                <a:gd name="T33" fmla="*/ 64 h 104"/>
                <a:gd name="T34" fmla="*/ 0 w 78"/>
                <a:gd name="T35" fmla="*/ 65 h 104"/>
                <a:gd name="T36" fmla="*/ 40 w 78"/>
                <a:gd name="T37" fmla="*/ 104 h 104"/>
                <a:gd name="T38" fmla="*/ 41 w 78"/>
                <a:gd name="T39" fmla="*/ 10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04">
                  <a:moveTo>
                    <a:pt x="41" y="103"/>
                  </a:moveTo>
                  <a:cubicBezTo>
                    <a:pt x="27" y="96"/>
                    <a:pt x="17" y="86"/>
                    <a:pt x="11" y="78"/>
                  </a:cubicBezTo>
                  <a:cubicBezTo>
                    <a:pt x="7" y="74"/>
                    <a:pt x="5" y="71"/>
                    <a:pt x="3" y="68"/>
                  </a:cubicBezTo>
                  <a:cubicBezTo>
                    <a:pt x="2" y="67"/>
                    <a:pt x="2" y="66"/>
                    <a:pt x="1" y="65"/>
                  </a:cubicBezTo>
                  <a:cubicBezTo>
                    <a:pt x="1" y="65"/>
                    <a:pt x="1" y="65"/>
                    <a:pt x="1" y="64"/>
                  </a:cubicBezTo>
                  <a:cubicBezTo>
                    <a:pt x="1" y="64"/>
                    <a:pt x="1" y="64"/>
                    <a:pt x="1" y="64"/>
                  </a:cubicBezTo>
                  <a:cubicBezTo>
                    <a:pt x="0" y="64"/>
                    <a:pt x="0" y="64"/>
                    <a:pt x="0" y="64"/>
                  </a:cubicBezTo>
                  <a:cubicBezTo>
                    <a:pt x="1" y="65"/>
                    <a:pt x="1" y="65"/>
                    <a:pt x="1" y="65"/>
                  </a:cubicBezTo>
                  <a:cubicBezTo>
                    <a:pt x="1" y="65"/>
                    <a:pt x="14" y="59"/>
                    <a:pt x="31" y="48"/>
                  </a:cubicBezTo>
                  <a:cubicBezTo>
                    <a:pt x="48" y="37"/>
                    <a:pt x="67" y="21"/>
                    <a:pt x="78" y="1"/>
                  </a:cubicBezTo>
                  <a:cubicBezTo>
                    <a:pt x="77" y="0"/>
                    <a:pt x="77" y="0"/>
                    <a:pt x="77" y="0"/>
                  </a:cubicBezTo>
                  <a:cubicBezTo>
                    <a:pt x="66" y="20"/>
                    <a:pt x="47" y="36"/>
                    <a:pt x="30" y="47"/>
                  </a:cubicBezTo>
                  <a:cubicBezTo>
                    <a:pt x="22" y="52"/>
                    <a:pt x="15" y="57"/>
                    <a:pt x="9" y="60"/>
                  </a:cubicBezTo>
                  <a:cubicBezTo>
                    <a:pt x="6" y="61"/>
                    <a:pt x="4" y="62"/>
                    <a:pt x="3" y="63"/>
                  </a:cubicBezTo>
                  <a:cubicBezTo>
                    <a:pt x="2" y="63"/>
                    <a:pt x="1" y="63"/>
                    <a:pt x="1" y="64"/>
                  </a:cubicBezTo>
                  <a:cubicBezTo>
                    <a:pt x="0" y="64"/>
                    <a:pt x="0" y="64"/>
                    <a:pt x="0" y="64"/>
                  </a:cubicBezTo>
                  <a:cubicBezTo>
                    <a:pt x="0" y="64"/>
                    <a:pt x="0" y="64"/>
                    <a:pt x="0" y="64"/>
                  </a:cubicBezTo>
                  <a:cubicBezTo>
                    <a:pt x="0" y="65"/>
                    <a:pt x="0" y="65"/>
                    <a:pt x="0" y="65"/>
                  </a:cubicBezTo>
                  <a:cubicBezTo>
                    <a:pt x="0" y="65"/>
                    <a:pt x="13" y="89"/>
                    <a:pt x="40" y="104"/>
                  </a:cubicBezTo>
                  <a:cubicBezTo>
                    <a:pt x="41" y="103"/>
                    <a:pt x="41" y="103"/>
                    <a:pt x="41" y="10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43">
              <a:extLst>
                <a:ext uri="{FF2B5EF4-FFF2-40B4-BE49-F238E27FC236}">
                  <a16:creationId xmlns:a16="http://schemas.microsoft.com/office/drawing/2014/main" id="{AEC8FD1E-EA31-4115-835B-A52E6608D0F8}"/>
                </a:ext>
              </a:extLst>
            </p:cNvPr>
            <p:cNvSpPr>
              <a:spLocks/>
            </p:cNvSpPr>
            <p:nvPr/>
          </p:nvSpPr>
          <p:spPr bwMode="auto">
            <a:xfrm>
              <a:off x="6731001" y="4548188"/>
              <a:ext cx="301625" cy="325438"/>
            </a:xfrm>
            <a:custGeom>
              <a:avLst/>
              <a:gdLst>
                <a:gd name="T0" fmla="*/ 40 w 40"/>
                <a:gd name="T1" fmla="*/ 42 h 43"/>
                <a:gd name="T2" fmla="*/ 10 w 40"/>
                <a:gd name="T3" fmla="*/ 16 h 43"/>
                <a:gd name="T4" fmla="*/ 3 w 40"/>
                <a:gd name="T5" fmla="*/ 4 h 43"/>
                <a:gd name="T6" fmla="*/ 1 w 40"/>
                <a:gd name="T7" fmla="*/ 1 h 43"/>
                <a:gd name="T8" fmla="*/ 1 w 40"/>
                <a:gd name="T9" fmla="*/ 0 h 43"/>
                <a:gd name="T10" fmla="*/ 1 w 40"/>
                <a:gd name="T11" fmla="*/ 0 h 43"/>
                <a:gd name="T12" fmla="*/ 0 w 40"/>
                <a:gd name="T13" fmla="*/ 0 h 43"/>
                <a:gd name="T14" fmla="*/ 40 w 40"/>
                <a:gd name="T15" fmla="*/ 43 h 43"/>
                <a:gd name="T16" fmla="*/ 40 w 40"/>
                <a:gd name="T17"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3">
                  <a:moveTo>
                    <a:pt x="40" y="42"/>
                  </a:moveTo>
                  <a:cubicBezTo>
                    <a:pt x="26" y="35"/>
                    <a:pt x="17" y="25"/>
                    <a:pt x="10" y="16"/>
                  </a:cubicBezTo>
                  <a:cubicBezTo>
                    <a:pt x="7" y="11"/>
                    <a:pt x="4" y="7"/>
                    <a:pt x="3" y="4"/>
                  </a:cubicBezTo>
                  <a:cubicBezTo>
                    <a:pt x="2" y="3"/>
                    <a:pt x="1" y="2"/>
                    <a:pt x="1" y="1"/>
                  </a:cubicBezTo>
                  <a:cubicBezTo>
                    <a:pt x="1" y="0"/>
                    <a:pt x="1" y="0"/>
                    <a:pt x="1" y="0"/>
                  </a:cubicBezTo>
                  <a:cubicBezTo>
                    <a:pt x="1" y="0"/>
                    <a:pt x="1" y="0"/>
                    <a:pt x="1" y="0"/>
                  </a:cubicBezTo>
                  <a:cubicBezTo>
                    <a:pt x="0" y="0"/>
                    <a:pt x="0" y="0"/>
                    <a:pt x="0" y="0"/>
                  </a:cubicBezTo>
                  <a:cubicBezTo>
                    <a:pt x="0" y="0"/>
                    <a:pt x="12" y="29"/>
                    <a:pt x="40" y="43"/>
                  </a:cubicBezTo>
                  <a:cubicBezTo>
                    <a:pt x="40" y="42"/>
                    <a:pt x="40" y="42"/>
                    <a:pt x="40" y="4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44">
              <a:extLst>
                <a:ext uri="{FF2B5EF4-FFF2-40B4-BE49-F238E27FC236}">
                  <a16:creationId xmlns:a16="http://schemas.microsoft.com/office/drawing/2014/main" id="{F603829C-A522-4D87-B70F-0F183D64A1D6}"/>
                </a:ext>
              </a:extLst>
            </p:cNvPr>
            <p:cNvSpPr>
              <a:spLocks/>
            </p:cNvSpPr>
            <p:nvPr/>
          </p:nvSpPr>
          <p:spPr bwMode="auto">
            <a:xfrm>
              <a:off x="6783389" y="4533900"/>
              <a:ext cx="369888" cy="354013"/>
            </a:xfrm>
            <a:custGeom>
              <a:avLst/>
              <a:gdLst>
                <a:gd name="T0" fmla="*/ 49 w 49"/>
                <a:gd name="T1" fmla="*/ 46 h 47"/>
                <a:gd name="T2" fmla="*/ 26 w 49"/>
                <a:gd name="T3" fmla="*/ 33 h 47"/>
                <a:gd name="T4" fmla="*/ 1 w 49"/>
                <a:gd name="T5" fmla="*/ 0 h 47"/>
                <a:gd name="T6" fmla="*/ 0 w 49"/>
                <a:gd name="T7" fmla="*/ 0 h 47"/>
                <a:gd name="T8" fmla="*/ 26 w 49"/>
                <a:gd name="T9" fmla="*/ 34 h 47"/>
                <a:gd name="T10" fmla="*/ 48 w 49"/>
                <a:gd name="T11" fmla="*/ 47 h 47"/>
                <a:gd name="T12" fmla="*/ 49 w 49"/>
                <a:gd name="T13" fmla="*/ 46 h 47"/>
              </a:gdLst>
              <a:ahLst/>
              <a:cxnLst>
                <a:cxn ang="0">
                  <a:pos x="T0" y="T1"/>
                </a:cxn>
                <a:cxn ang="0">
                  <a:pos x="T2" y="T3"/>
                </a:cxn>
                <a:cxn ang="0">
                  <a:pos x="T4" y="T5"/>
                </a:cxn>
                <a:cxn ang="0">
                  <a:pos x="T6" y="T7"/>
                </a:cxn>
                <a:cxn ang="0">
                  <a:pos x="T8" y="T9"/>
                </a:cxn>
                <a:cxn ang="0">
                  <a:pos x="T10" y="T11"/>
                </a:cxn>
                <a:cxn ang="0">
                  <a:pos x="T12" y="T13"/>
                </a:cxn>
              </a:cxnLst>
              <a:rect l="0" t="0" r="r" b="b"/>
              <a:pathLst>
                <a:path w="49" h="47">
                  <a:moveTo>
                    <a:pt x="49" y="46"/>
                  </a:moveTo>
                  <a:cubicBezTo>
                    <a:pt x="42" y="43"/>
                    <a:pt x="35" y="40"/>
                    <a:pt x="26" y="33"/>
                  </a:cubicBezTo>
                  <a:cubicBezTo>
                    <a:pt x="18" y="26"/>
                    <a:pt x="10" y="16"/>
                    <a:pt x="1" y="0"/>
                  </a:cubicBezTo>
                  <a:cubicBezTo>
                    <a:pt x="0" y="0"/>
                    <a:pt x="0" y="0"/>
                    <a:pt x="0" y="0"/>
                  </a:cubicBezTo>
                  <a:cubicBezTo>
                    <a:pt x="9" y="17"/>
                    <a:pt x="18" y="27"/>
                    <a:pt x="26" y="34"/>
                  </a:cubicBezTo>
                  <a:cubicBezTo>
                    <a:pt x="34" y="41"/>
                    <a:pt x="42" y="44"/>
                    <a:pt x="48" y="47"/>
                  </a:cubicBezTo>
                  <a:cubicBezTo>
                    <a:pt x="49" y="46"/>
                    <a:pt x="49" y="46"/>
                    <a:pt x="49" y="4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45">
              <a:extLst>
                <a:ext uri="{FF2B5EF4-FFF2-40B4-BE49-F238E27FC236}">
                  <a16:creationId xmlns:a16="http://schemas.microsoft.com/office/drawing/2014/main" id="{AA59F2F0-605F-48AE-9579-C227608786DA}"/>
                </a:ext>
              </a:extLst>
            </p:cNvPr>
            <p:cNvSpPr>
              <a:spLocks/>
            </p:cNvSpPr>
            <p:nvPr/>
          </p:nvSpPr>
          <p:spPr bwMode="auto">
            <a:xfrm>
              <a:off x="6835776" y="4049713"/>
              <a:ext cx="512763" cy="838200"/>
            </a:xfrm>
            <a:custGeom>
              <a:avLst/>
              <a:gdLst>
                <a:gd name="T0" fmla="*/ 52 w 68"/>
                <a:gd name="T1" fmla="*/ 110 h 111"/>
                <a:gd name="T2" fmla="*/ 1 w 68"/>
                <a:gd name="T3" fmla="*/ 62 h 111"/>
                <a:gd name="T4" fmla="*/ 1 w 68"/>
                <a:gd name="T5" fmla="*/ 62 h 111"/>
                <a:gd name="T6" fmla="*/ 1 w 68"/>
                <a:gd name="T7" fmla="*/ 63 h 111"/>
                <a:gd name="T8" fmla="*/ 36 w 68"/>
                <a:gd name="T9" fmla="*/ 43 h 111"/>
                <a:gd name="T10" fmla="*/ 68 w 68"/>
                <a:gd name="T11" fmla="*/ 0 h 111"/>
                <a:gd name="T12" fmla="*/ 67 w 68"/>
                <a:gd name="T13" fmla="*/ 0 h 111"/>
                <a:gd name="T14" fmla="*/ 67 w 68"/>
                <a:gd name="T15" fmla="*/ 1 h 111"/>
                <a:gd name="T16" fmla="*/ 35 w 68"/>
                <a:gd name="T17" fmla="*/ 42 h 111"/>
                <a:gd name="T18" fmla="*/ 13 w 68"/>
                <a:gd name="T19" fmla="*/ 56 h 111"/>
                <a:gd name="T20" fmla="*/ 4 w 68"/>
                <a:gd name="T21" fmla="*/ 60 h 111"/>
                <a:gd name="T22" fmla="*/ 2 w 68"/>
                <a:gd name="T23" fmla="*/ 61 h 111"/>
                <a:gd name="T24" fmla="*/ 1 w 68"/>
                <a:gd name="T25" fmla="*/ 62 h 111"/>
                <a:gd name="T26" fmla="*/ 0 w 68"/>
                <a:gd name="T27" fmla="*/ 62 h 111"/>
                <a:gd name="T28" fmla="*/ 0 w 68"/>
                <a:gd name="T29" fmla="*/ 62 h 111"/>
                <a:gd name="T30" fmla="*/ 52 w 68"/>
                <a:gd name="T31" fmla="*/ 111 h 111"/>
                <a:gd name="T32" fmla="*/ 52 w 68"/>
                <a:gd name="T33" fmla="*/ 11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111">
                  <a:moveTo>
                    <a:pt x="52" y="110"/>
                  </a:moveTo>
                  <a:cubicBezTo>
                    <a:pt x="23" y="93"/>
                    <a:pt x="9" y="77"/>
                    <a:pt x="1" y="62"/>
                  </a:cubicBezTo>
                  <a:cubicBezTo>
                    <a:pt x="1" y="62"/>
                    <a:pt x="1" y="62"/>
                    <a:pt x="1" y="62"/>
                  </a:cubicBezTo>
                  <a:cubicBezTo>
                    <a:pt x="1" y="63"/>
                    <a:pt x="1" y="63"/>
                    <a:pt x="1" y="63"/>
                  </a:cubicBezTo>
                  <a:cubicBezTo>
                    <a:pt x="1" y="62"/>
                    <a:pt x="24" y="53"/>
                    <a:pt x="36" y="43"/>
                  </a:cubicBezTo>
                  <a:cubicBezTo>
                    <a:pt x="54" y="27"/>
                    <a:pt x="68" y="0"/>
                    <a:pt x="68" y="0"/>
                  </a:cubicBezTo>
                  <a:cubicBezTo>
                    <a:pt x="67" y="0"/>
                    <a:pt x="67" y="0"/>
                    <a:pt x="67" y="0"/>
                  </a:cubicBezTo>
                  <a:cubicBezTo>
                    <a:pt x="67" y="0"/>
                    <a:pt x="67" y="0"/>
                    <a:pt x="67" y="1"/>
                  </a:cubicBezTo>
                  <a:cubicBezTo>
                    <a:pt x="64" y="6"/>
                    <a:pt x="51" y="28"/>
                    <a:pt x="35" y="42"/>
                  </a:cubicBezTo>
                  <a:cubicBezTo>
                    <a:pt x="29" y="47"/>
                    <a:pt x="21" y="52"/>
                    <a:pt x="13" y="56"/>
                  </a:cubicBezTo>
                  <a:cubicBezTo>
                    <a:pt x="10" y="57"/>
                    <a:pt x="7" y="59"/>
                    <a:pt x="4" y="60"/>
                  </a:cubicBezTo>
                  <a:cubicBezTo>
                    <a:pt x="3" y="60"/>
                    <a:pt x="2" y="61"/>
                    <a:pt x="2" y="61"/>
                  </a:cubicBezTo>
                  <a:cubicBezTo>
                    <a:pt x="1" y="61"/>
                    <a:pt x="1" y="62"/>
                    <a:pt x="1" y="62"/>
                  </a:cubicBezTo>
                  <a:cubicBezTo>
                    <a:pt x="0" y="62"/>
                    <a:pt x="0" y="62"/>
                    <a:pt x="0" y="62"/>
                  </a:cubicBezTo>
                  <a:cubicBezTo>
                    <a:pt x="0" y="62"/>
                    <a:pt x="0" y="62"/>
                    <a:pt x="0" y="62"/>
                  </a:cubicBezTo>
                  <a:cubicBezTo>
                    <a:pt x="8" y="78"/>
                    <a:pt x="22" y="94"/>
                    <a:pt x="52" y="111"/>
                  </a:cubicBezTo>
                  <a:cubicBezTo>
                    <a:pt x="52" y="110"/>
                    <a:pt x="52" y="110"/>
                    <a:pt x="52" y="11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46">
              <a:extLst>
                <a:ext uri="{FF2B5EF4-FFF2-40B4-BE49-F238E27FC236}">
                  <a16:creationId xmlns:a16="http://schemas.microsoft.com/office/drawing/2014/main" id="{4A28A8D7-0D29-4160-A7FE-B735854D5F64}"/>
                </a:ext>
              </a:extLst>
            </p:cNvPr>
            <p:cNvSpPr>
              <a:spLocks/>
            </p:cNvSpPr>
            <p:nvPr/>
          </p:nvSpPr>
          <p:spPr bwMode="auto">
            <a:xfrm>
              <a:off x="6911976" y="4503738"/>
              <a:ext cx="392113" cy="377825"/>
            </a:xfrm>
            <a:custGeom>
              <a:avLst/>
              <a:gdLst>
                <a:gd name="T0" fmla="*/ 0 w 52"/>
                <a:gd name="T1" fmla="*/ 0 h 50"/>
                <a:gd name="T2" fmla="*/ 19 w 52"/>
                <a:gd name="T3" fmla="*/ 24 h 50"/>
                <a:gd name="T4" fmla="*/ 51 w 52"/>
                <a:gd name="T5" fmla="*/ 50 h 50"/>
                <a:gd name="T6" fmla="*/ 52 w 52"/>
                <a:gd name="T7" fmla="*/ 50 h 50"/>
                <a:gd name="T8" fmla="*/ 19 w 52"/>
                <a:gd name="T9" fmla="*/ 24 h 50"/>
                <a:gd name="T10" fmla="*/ 0 w 52"/>
                <a:gd name="T11" fmla="*/ 0 h 50"/>
                <a:gd name="T12" fmla="*/ 0 w 52"/>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52" h="50">
                  <a:moveTo>
                    <a:pt x="0" y="0"/>
                  </a:moveTo>
                  <a:cubicBezTo>
                    <a:pt x="2" y="6"/>
                    <a:pt x="9" y="15"/>
                    <a:pt x="19" y="24"/>
                  </a:cubicBezTo>
                  <a:cubicBezTo>
                    <a:pt x="28" y="34"/>
                    <a:pt x="40" y="44"/>
                    <a:pt x="51" y="50"/>
                  </a:cubicBezTo>
                  <a:cubicBezTo>
                    <a:pt x="52" y="50"/>
                    <a:pt x="52" y="50"/>
                    <a:pt x="52" y="50"/>
                  </a:cubicBezTo>
                  <a:cubicBezTo>
                    <a:pt x="40" y="43"/>
                    <a:pt x="29" y="33"/>
                    <a:pt x="19" y="24"/>
                  </a:cubicBezTo>
                  <a:cubicBezTo>
                    <a:pt x="10" y="14"/>
                    <a:pt x="3" y="5"/>
                    <a:pt x="0" y="0"/>
                  </a:cubicBezTo>
                  <a:cubicBezTo>
                    <a:pt x="0" y="0"/>
                    <a:pt x="0" y="0"/>
                    <a:pt x="0"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47">
              <a:extLst>
                <a:ext uri="{FF2B5EF4-FFF2-40B4-BE49-F238E27FC236}">
                  <a16:creationId xmlns:a16="http://schemas.microsoft.com/office/drawing/2014/main" id="{121A7232-C50C-4EE7-A79D-591089DB7B59}"/>
                </a:ext>
              </a:extLst>
            </p:cNvPr>
            <p:cNvSpPr>
              <a:spLocks/>
            </p:cNvSpPr>
            <p:nvPr/>
          </p:nvSpPr>
          <p:spPr bwMode="auto">
            <a:xfrm>
              <a:off x="6956426" y="4487863"/>
              <a:ext cx="422275" cy="393700"/>
            </a:xfrm>
            <a:custGeom>
              <a:avLst/>
              <a:gdLst>
                <a:gd name="T0" fmla="*/ 0 w 56"/>
                <a:gd name="T1" fmla="*/ 1 h 52"/>
                <a:gd name="T2" fmla="*/ 23 w 56"/>
                <a:gd name="T3" fmla="*/ 26 h 52"/>
                <a:gd name="T4" fmla="*/ 55 w 56"/>
                <a:gd name="T5" fmla="*/ 52 h 52"/>
                <a:gd name="T6" fmla="*/ 56 w 56"/>
                <a:gd name="T7" fmla="*/ 51 h 52"/>
                <a:gd name="T8" fmla="*/ 24 w 56"/>
                <a:gd name="T9" fmla="*/ 25 h 52"/>
                <a:gd name="T10" fmla="*/ 1 w 56"/>
                <a:gd name="T11" fmla="*/ 0 h 52"/>
                <a:gd name="T12" fmla="*/ 0 w 56"/>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56" h="52">
                  <a:moveTo>
                    <a:pt x="0" y="1"/>
                  </a:moveTo>
                  <a:cubicBezTo>
                    <a:pt x="9" y="7"/>
                    <a:pt x="16" y="16"/>
                    <a:pt x="23" y="26"/>
                  </a:cubicBezTo>
                  <a:cubicBezTo>
                    <a:pt x="31" y="36"/>
                    <a:pt x="41" y="45"/>
                    <a:pt x="55" y="52"/>
                  </a:cubicBezTo>
                  <a:cubicBezTo>
                    <a:pt x="56" y="51"/>
                    <a:pt x="56" y="51"/>
                    <a:pt x="56" y="51"/>
                  </a:cubicBezTo>
                  <a:cubicBezTo>
                    <a:pt x="41" y="44"/>
                    <a:pt x="32" y="35"/>
                    <a:pt x="24" y="25"/>
                  </a:cubicBezTo>
                  <a:cubicBezTo>
                    <a:pt x="16" y="16"/>
                    <a:pt x="10" y="6"/>
                    <a:pt x="1"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48">
              <a:extLst>
                <a:ext uri="{FF2B5EF4-FFF2-40B4-BE49-F238E27FC236}">
                  <a16:creationId xmlns:a16="http://schemas.microsoft.com/office/drawing/2014/main" id="{ACA291D0-9C25-44DE-80DC-C6C78F43B470}"/>
                </a:ext>
              </a:extLst>
            </p:cNvPr>
            <p:cNvSpPr>
              <a:spLocks/>
            </p:cNvSpPr>
            <p:nvPr/>
          </p:nvSpPr>
          <p:spPr bwMode="auto">
            <a:xfrm>
              <a:off x="7038976" y="3959225"/>
              <a:ext cx="476250" cy="906463"/>
            </a:xfrm>
            <a:custGeom>
              <a:avLst/>
              <a:gdLst>
                <a:gd name="T0" fmla="*/ 58 w 63"/>
                <a:gd name="T1" fmla="*/ 119 h 120"/>
                <a:gd name="T2" fmla="*/ 29 w 63"/>
                <a:gd name="T3" fmla="*/ 94 h 120"/>
                <a:gd name="T4" fmla="*/ 2 w 63"/>
                <a:gd name="T5" fmla="*/ 69 h 120"/>
                <a:gd name="T6" fmla="*/ 1 w 63"/>
                <a:gd name="T7" fmla="*/ 69 h 120"/>
                <a:gd name="T8" fmla="*/ 2 w 63"/>
                <a:gd name="T9" fmla="*/ 69 h 120"/>
                <a:gd name="T10" fmla="*/ 63 w 63"/>
                <a:gd name="T11" fmla="*/ 0 h 120"/>
                <a:gd name="T12" fmla="*/ 62 w 63"/>
                <a:gd name="T13" fmla="*/ 0 h 120"/>
                <a:gd name="T14" fmla="*/ 1 w 63"/>
                <a:gd name="T15" fmla="*/ 69 h 120"/>
                <a:gd name="T16" fmla="*/ 0 w 63"/>
                <a:gd name="T17" fmla="*/ 69 h 120"/>
                <a:gd name="T18" fmla="*/ 1 w 63"/>
                <a:gd name="T19" fmla="*/ 69 h 120"/>
                <a:gd name="T20" fmla="*/ 28 w 63"/>
                <a:gd name="T21" fmla="*/ 95 h 120"/>
                <a:gd name="T22" fmla="*/ 57 w 63"/>
                <a:gd name="T23" fmla="*/ 120 h 120"/>
                <a:gd name="T24" fmla="*/ 58 w 63"/>
                <a:gd name="T25" fmla="*/ 11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120">
                  <a:moveTo>
                    <a:pt x="58" y="119"/>
                  </a:moveTo>
                  <a:cubicBezTo>
                    <a:pt x="47" y="114"/>
                    <a:pt x="38" y="104"/>
                    <a:pt x="29" y="94"/>
                  </a:cubicBezTo>
                  <a:cubicBezTo>
                    <a:pt x="20" y="84"/>
                    <a:pt x="12" y="74"/>
                    <a:pt x="2" y="69"/>
                  </a:cubicBezTo>
                  <a:cubicBezTo>
                    <a:pt x="1" y="69"/>
                    <a:pt x="1" y="69"/>
                    <a:pt x="1" y="69"/>
                  </a:cubicBezTo>
                  <a:cubicBezTo>
                    <a:pt x="2" y="69"/>
                    <a:pt x="2" y="69"/>
                    <a:pt x="2" y="69"/>
                  </a:cubicBezTo>
                  <a:cubicBezTo>
                    <a:pt x="22" y="59"/>
                    <a:pt x="50" y="35"/>
                    <a:pt x="63" y="0"/>
                  </a:cubicBezTo>
                  <a:cubicBezTo>
                    <a:pt x="62" y="0"/>
                    <a:pt x="62" y="0"/>
                    <a:pt x="62" y="0"/>
                  </a:cubicBezTo>
                  <a:cubicBezTo>
                    <a:pt x="49" y="34"/>
                    <a:pt x="21" y="58"/>
                    <a:pt x="1" y="69"/>
                  </a:cubicBezTo>
                  <a:cubicBezTo>
                    <a:pt x="0" y="69"/>
                    <a:pt x="0" y="69"/>
                    <a:pt x="0" y="69"/>
                  </a:cubicBezTo>
                  <a:cubicBezTo>
                    <a:pt x="1" y="69"/>
                    <a:pt x="1" y="69"/>
                    <a:pt x="1" y="69"/>
                  </a:cubicBezTo>
                  <a:cubicBezTo>
                    <a:pt x="11" y="75"/>
                    <a:pt x="20" y="85"/>
                    <a:pt x="28" y="95"/>
                  </a:cubicBezTo>
                  <a:cubicBezTo>
                    <a:pt x="37" y="104"/>
                    <a:pt x="46" y="114"/>
                    <a:pt x="57" y="120"/>
                  </a:cubicBezTo>
                  <a:cubicBezTo>
                    <a:pt x="58" y="119"/>
                    <a:pt x="58" y="119"/>
                    <a:pt x="58" y="119"/>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49">
              <a:extLst>
                <a:ext uri="{FF2B5EF4-FFF2-40B4-BE49-F238E27FC236}">
                  <a16:creationId xmlns:a16="http://schemas.microsoft.com/office/drawing/2014/main" id="{83AC853E-AA40-472A-874F-FE9F68D76B65}"/>
                </a:ext>
              </a:extLst>
            </p:cNvPr>
            <p:cNvSpPr>
              <a:spLocks/>
            </p:cNvSpPr>
            <p:nvPr/>
          </p:nvSpPr>
          <p:spPr bwMode="auto">
            <a:xfrm>
              <a:off x="7161214" y="3868738"/>
              <a:ext cx="519113" cy="974725"/>
            </a:xfrm>
            <a:custGeom>
              <a:avLst/>
              <a:gdLst>
                <a:gd name="T0" fmla="*/ 53 w 69"/>
                <a:gd name="T1" fmla="*/ 128 h 129"/>
                <a:gd name="T2" fmla="*/ 24 w 69"/>
                <a:gd name="T3" fmla="*/ 103 h 129"/>
                <a:gd name="T4" fmla="*/ 1 w 69"/>
                <a:gd name="T5" fmla="*/ 81 h 129"/>
                <a:gd name="T6" fmla="*/ 1 w 69"/>
                <a:gd name="T7" fmla="*/ 82 h 129"/>
                <a:gd name="T8" fmla="*/ 1 w 69"/>
                <a:gd name="T9" fmla="*/ 82 h 129"/>
                <a:gd name="T10" fmla="*/ 69 w 69"/>
                <a:gd name="T11" fmla="*/ 0 h 129"/>
                <a:gd name="T12" fmla="*/ 68 w 69"/>
                <a:gd name="T13" fmla="*/ 0 h 129"/>
                <a:gd name="T14" fmla="*/ 1 w 69"/>
                <a:gd name="T15" fmla="*/ 81 h 129"/>
                <a:gd name="T16" fmla="*/ 0 w 69"/>
                <a:gd name="T17" fmla="*/ 82 h 129"/>
                <a:gd name="T18" fmla="*/ 1 w 69"/>
                <a:gd name="T19" fmla="*/ 82 h 129"/>
                <a:gd name="T20" fmla="*/ 24 w 69"/>
                <a:gd name="T21" fmla="*/ 103 h 129"/>
                <a:gd name="T22" fmla="*/ 52 w 69"/>
                <a:gd name="T23" fmla="*/ 129 h 129"/>
                <a:gd name="T24" fmla="*/ 53 w 69"/>
                <a:gd name="T25" fmla="*/ 12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129">
                  <a:moveTo>
                    <a:pt x="53" y="128"/>
                  </a:moveTo>
                  <a:cubicBezTo>
                    <a:pt x="40" y="121"/>
                    <a:pt x="32" y="112"/>
                    <a:pt x="24" y="103"/>
                  </a:cubicBezTo>
                  <a:cubicBezTo>
                    <a:pt x="17" y="94"/>
                    <a:pt x="10" y="85"/>
                    <a:pt x="1" y="81"/>
                  </a:cubicBezTo>
                  <a:cubicBezTo>
                    <a:pt x="1" y="82"/>
                    <a:pt x="1" y="82"/>
                    <a:pt x="1" y="82"/>
                  </a:cubicBezTo>
                  <a:cubicBezTo>
                    <a:pt x="1" y="82"/>
                    <a:pt x="1" y="82"/>
                    <a:pt x="1" y="82"/>
                  </a:cubicBezTo>
                  <a:cubicBezTo>
                    <a:pt x="19" y="71"/>
                    <a:pt x="55" y="42"/>
                    <a:pt x="69" y="0"/>
                  </a:cubicBezTo>
                  <a:cubicBezTo>
                    <a:pt x="68" y="0"/>
                    <a:pt x="68" y="0"/>
                    <a:pt x="68" y="0"/>
                  </a:cubicBezTo>
                  <a:cubicBezTo>
                    <a:pt x="54" y="42"/>
                    <a:pt x="18" y="70"/>
                    <a:pt x="1" y="81"/>
                  </a:cubicBezTo>
                  <a:cubicBezTo>
                    <a:pt x="0" y="82"/>
                    <a:pt x="0" y="82"/>
                    <a:pt x="0" y="82"/>
                  </a:cubicBezTo>
                  <a:cubicBezTo>
                    <a:pt x="1" y="82"/>
                    <a:pt x="1" y="82"/>
                    <a:pt x="1" y="82"/>
                  </a:cubicBezTo>
                  <a:cubicBezTo>
                    <a:pt x="9" y="86"/>
                    <a:pt x="16" y="94"/>
                    <a:pt x="24" y="103"/>
                  </a:cubicBezTo>
                  <a:cubicBezTo>
                    <a:pt x="31" y="112"/>
                    <a:pt x="40" y="122"/>
                    <a:pt x="52" y="129"/>
                  </a:cubicBezTo>
                  <a:cubicBezTo>
                    <a:pt x="53" y="128"/>
                    <a:pt x="53" y="128"/>
                    <a:pt x="53" y="12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50">
              <a:extLst>
                <a:ext uri="{FF2B5EF4-FFF2-40B4-BE49-F238E27FC236}">
                  <a16:creationId xmlns:a16="http://schemas.microsoft.com/office/drawing/2014/main" id="{2077CE2D-FFED-4D86-8F2D-B064FC1A3E58}"/>
                </a:ext>
              </a:extLst>
            </p:cNvPr>
            <p:cNvSpPr>
              <a:spLocks/>
            </p:cNvSpPr>
            <p:nvPr/>
          </p:nvSpPr>
          <p:spPr bwMode="auto">
            <a:xfrm>
              <a:off x="8096251" y="3922713"/>
              <a:ext cx="263525" cy="263525"/>
            </a:xfrm>
            <a:custGeom>
              <a:avLst/>
              <a:gdLst>
                <a:gd name="T0" fmla="*/ 1 w 35"/>
                <a:gd name="T1" fmla="*/ 35 h 35"/>
                <a:gd name="T2" fmla="*/ 22 w 35"/>
                <a:gd name="T3" fmla="*/ 10 h 35"/>
                <a:gd name="T4" fmla="*/ 31 w 35"/>
                <a:gd name="T5" fmla="*/ 3 h 35"/>
                <a:gd name="T6" fmla="*/ 34 w 35"/>
                <a:gd name="T7" fmla="*/ 1 h 35"/>
                <a:gd name="T8" fmla="*/ 35 w 35"/>
                <a:gd name="T9" fmla="*/ 1 h 35"/>
                <a:gd name="T10" fmla="*/ 34 w 35"/>
                <a:gd name="T11" fmla="*/ 0 h 35"/>
                <a:gd name="T12" fmla="*/ 0 w 35"/>
                <a:gd name="T13" fmla="*/ 34 h 35"/>
                <a:gd name="T14" fmla="*/ 1 w 35"/>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5">
                  <a:moveTo>
                    <a:pt x="1" y="35"/>
                  </a:moveTo>
                  <a:cubicBezTo>
                    <a:pt x="6" y="24"/>
                    <a:pt x="15" y="16"/>
                    <a:pt x="22" y="10"/>
                  </a:cubicBezTo>
                  <a:cubicBezTo>
                    <a:pt x="26" y="7"/>
                    <a:pt x="29" y="5"/>
                    <a:pt x="31" y="3"/>
                  </a:cubicBezTo>
                  <a:cubicBezTo>
                    <a:pt x="32" y="2"/>
                    <a:pt x="33" y="2"/>
                    <a:pt x="34" y="1"/>
                  </a:cubicBezTo>
                  <a:cubicBezTo>
                    <a:pt x="34" y="1"/>
                    <a:pt x="35" y="1"/>
                    <a:pt x="35" y="1"/>
                  </a:cubicBezTo>
                  <a:cubicBezTo>
                    <a:pt x="34" y="0"/>
                    <a:pt x="34" y="0"/>
                    <a:pt x="34" y="0"/>
                  </a:cubicBezTo>
                  <a:cubicBezTo>
                    <a:pt x="34" y="0"/>
                    <a:pt x="11" y="13"/>
                    <a:pt x="0" y="34"/>
                  </a:cubicBezTo>
                  <a:cubicBezTo>
                    <a:pt x="1" y="35"/>
                    <a:pt x="1" y="35"/>
                    <a:pt x="1" y="35"/>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51">
              <a:extLst>
                <a:ext uri="{FF2B5EF4-FFF2-40B4-BE49-F238E27FC236}">
                  <a16:creationId xmlns:a16="http://schemas.microsoft.com/office/drawing/2014/main" id="{6565C9D1-7000-4059-9C33-5E111BF3F12A}"/>
                </a:ext>
              </a:extLst>
            </p:cNvPr>
            <p:cNvSpPr>
              <a:spLocks/>
            </p:cNvSpPr>
            <p:nvPr/>
          </p:nvSpPr>
          <p:spPr bwMode="auto">
            <a:xfrm>
              <a:off x="7265989" y="3748088"/>
              <a:ext cx="769938" cy="747713"/>
            </a:xfrm>
            <a:custGeom>
              <a:avLst/>
              <a:gdLst>
                <a:gd name="T0" fmla="*/ 101 w 102"/>
                <a:gd name="T1" fmla="*/ 0 h 99"/>
                <a:gd name="T2" fmla="*/ 45 w 102"/>
                <a:gd name="T3" fmla="*/ 52 h 99"/>
                <a:gd name="T4" fmla="*/ 0 w 102"/>
                <a:gd name="T5" fmla="*/ 98 h 99"/>
                <a:gd name="T6" fmla="*/ 1 w 102"/>
                <a:gd name="T7" fmla="*/ 99 h 99"/>
                <a:gd name="T8" fmla="*/ 46 w 102"/>
                <a:gd name="T9" fmla="*/ 52 h 99"/>
                <a:gd name="T10" fmla="*/ 102 w 102"/>
                <a:gd name="T11" fmla="*/ 1 h 99"/>
                <a:gd name="T12" fmla="*/ 101 w 102"/>
                <a:gd name="T13" fmla="*/ 0 h 99"/>
                <a:gd name="T14" fmla="*/ 101 w 102"/>
                <a:gd name="T15" fmla="*/ 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9">
                  <a:moveTo>
                    <a:pt x="101" y="0"/>
                  </a:moveTo>
                  <a:cubicBezTo>
                    <a:pt x="77" y="15"/>
                    <a:pt x="60" y="34"/>
                    <a:pt x="45" y="52"/>
                  </a:cubicBezTo>
                  <a:cubicBezTo>
                    <a:pt x="30" y="70"/>
                    <a:pt x="17" y="86"/>
                    <a:pt x="0" y="98"/>
                  </a:cubicBezTo>
                  <a:cubicBezTo>
                    <a:pt x="1" y="99"/>
                    <a:pt x="1" y="99"/>
                    <a:pt x="1" y="99"/>
                  </a:cubicBezTo>
                  <a:cubicBezTo>
                    <a:pt x="17" y="87"/>
                    <a:pt x="31" y="70"/>
                    <a:pt x="46" y="52"/>
                  </a:cubicBezTo>
                  <a:cubicBezTo>
                    <a:pt x="61" y="35"/>
                    <a:pt x="78" y="16"/>
                    <a:pt x="102" y="1"/>
                  </a:cubicBezTo>
                  <a:cubicBezTo>
                    <a:pt x="101" y="0"/>
                    <a:pt x="101" y="0"/>
                    <a:pt x="101" y="0"/>
                  </a:cubicBezTo>
                  <a:cubicBezTo>
                    <a:pt x="101" y="0"/>
                    <a:pt x="101" y="0"/>
                    <a:pt x="101"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52">
              <a:extLst>
                <a:ext uri="{FF2B5EF4-FFF2-40B4-BE49-F238E27FC236}">
                  <a16:creationId xmlns:a16="http://schemas.microsoft.com/office/drawing/2014/main" id="{08B490D2-BFEE-458D-9235-D1F23B1F9D00}"/>
                </a:ext>
              </a:extLst>
            </p:cNvPr>
            <p:cNvSpPr>
              <a:spLocks/>
            </p:cNvSpPr>
            <p:nvPr/>
          </p:nvSpPr>
          <p:spPr bwMode="auto">
            <a:xfrm>
              <a:off x="7265989" y="4487863"/>
              <a:ext cx="384175" cy="325438"/>
            </a:xfrm>
            <a:custGeom>
              <a:avLst/>
              <a:gdLst>
                <a:gd name="T0" fmla="*/ 51 w 51"/>
                <a:gd name="T1" fmla="*/ 42 h 43"/>
                <a:gd name="T2" fmla="*/ 25 w 51"/>
                <a:gd name="T3" fmla="*/ 22 h 43"/>
                <a:gd name="T4" fmla="*/ 1 w 51"/>
                <a:gd name="T5" fmla="*/ 0 h 43"/>
                <a:gd name="T6" fmla="*/ 0 w 51"/>
                <a:gd name="T7" fmla="*/ 1 h 43"/>
                <a:gd name="T8" fmla="*/ 24 w 51"/>
                <a:gd name="T9" fmla="*/ 22 h 43"/>
                <a:gd name="T10" fmla="*/ 51 w 51"/>
                <a:gd name="T11" fmla="*/ 43 h 43"/>
                <a:gd name="T12" fmla="*/ 51 w 51"/>
                <a:gd name="T13" fmla="*/ 42 h 43"/>
              </a:gdLst>
              <a:ahLst/>
              <a:cxnLst>
                <a:cxn ang="0">
                  <a:pos x="T0" y="T1"/>
                </a:cxn>
                <a:cxn ang="0">
                  <a:pos x="T2" y="T3"/>
                </a:cxn>
                <a:cxn ang="0">
                  <a:pos x="T4" y="T5"/>
                </a:cxn>
                <a:cxn ang="0">
                  <a:pos x="T6" y="T7"/>
                </a:cxn>
                <a:cxn ang="0">
                  <a:pos x="T8" y="T9"/>
                </a:cxn>
                <a:cxn ang="0">
                  <a:pos x="T10" y="T11"/>
                </a:cxn>
                <a:cxn ang="0">
                  <a:pos x="T12" y="T13"/>
                </a:cxn>
              </a:cxnLst>
              <a:rect l="0" t="0" r="r" b="b"/>
              <a:pathLst>
                <a:path w="51" h="43">
                  <a:moveTo>
                    <a:pt x="51" y="42"/>
                  </a:moveTo>
                  <a:cubicBezTo>
                    <a:pt x="39" y="38"/>
                    <a:pt x="32" y="30"/>
                    <a:pt x="25" y="22"/>
                  </a:cubicBezTo>
                  <a:cubicBezTo>
                    <a:pt x="18" y="13"/>
                    <a:pt x="11" y="4"/>
                    <a:pt x="1" y="0"/>
                  </a:cubicBezTo>
                  <a:cubicBezTo>
                    <a:pt x="0" y="1"/>
                    <a:pt x="0" y="1"/>
                    <a:pt x="0" y="1"/>
                  </a:cubicBezTo>
                  <a:cubicBezTo>
                    <a:pt x="10" y="5"/>
                    <a:pt x="17" y="14"/>
                    <a:pt x="24" y="22"/>
                  </a:cubicBezTo>
                  <a:cubicBezTo>
                    <a:pt x="31" y="31"/>
                    <a:pt x="39" y="39"/>
                    <a:pt x="51" y="43"/>
                  </a:cubicBezTo>
                  <a:cubicBezTo>
                    <a:pt x="51" y="42"/>
                    <a:pt x="51" y="42"/>
                    <a:pt x="51" y="4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53">
              <a:extLst>
                <a:ext uri="{FF2B5EF4-FFF2-40B4-BE49-F238E27FC236}">
                  <a16:creationId xmlns:a16="http://schemas.microsoft.com/office/drawing/2014/main" id="{32B62FBE-19F1-4DA5-8909-C05C8FF07559}"/>
                </a:ext>
              </a:extLst>
            </p:cNvPr>
            <p:cNvSpPr>
              <a:spLocks/>
            </p:cNvSpPr>
            <p:nvPr/>
          </p:nvSpPr>
          <p:spPr bwMode="auto">
            <a:xfrm>
              <a:off x="7402514" y="3597275"/>
              <a:ext cx="776288" cy="890588"/>
            </a:xfrm>
            <a:custGeom>
              <a:avLst/>
              <a:gdLst>
                <a:gd name="T0" fmla="*/ 0 w 103"/>
                <a:gd name="T1" fmla="*/ 118 h 118"/>
                <a:gd name="T2" fmla="*/ 54 w 103"/>
                <a:gd name="T3" fmla="*/ 62 h 118"/>
                <a:gd name="T4" fmla="*/ 103 w 103"/>
                <a:gd name="T5" fmla="*/ 0 h 118"/>
                <a:gd name="T6" fmla="*/ 102 w 103"/>
                <a:gd name="T7" fmla="*/ 0 h 118"/>
                <a:gd name="T8" fmla="*/ 54 w 103"/>
                <a:gd name="T9" fmla="*/ 61 h 118"/>
                <a:gd name="T10" fmla="*/ 0 w 103"/>
                <a:gd name="T11" fmla="*/ 118 h 118"/>
                <a:gd name="T12" fmla="*/ 0 w 103"/>
                <a:gd name="T13" fmla="*/ 118 h 118"/>
              </a:gdLst>
              <a:ahLst/>
              <a:cxnLst>
                <a:cxn ang="0">
                  <a:pos x="T0" y="T1"/>
                </a:cxn>
                <a:cxn ang="0">
                  <a:pos x="T2" y="T3"/>
                </a:cxn>
                <a:cxn ang="0">
                  <a:pos x="T4" y="T5"/>
                </a:cxn>
                <a:cxn ang="0">
                  <a:pos x="T6" y="T7"/>
                </a:cxn>
                <a:cxn ang="0">
                  <a:pos x="T8" y="T9"/>
                </a:cxn>
                <a:cxn ang="0">
                  <a:pos x="T10" y="T11"/>
                </a:cxn>
                <a:cxn ang="0">
                  <a:pos x="T12" y="T13"/>
                </a:cxn>
              </a:cxnLst>
              <a:rect l="0" t="0" r="r" b="b"/>
              <a:pathLst>
                <a:path w="103" h="118">
                  <a:moveTo>
                    <a:pt x="0" y="118"/>
                  </a:moveTo>
                  <a:cubicBezTo>
                    <a:pt x="13" y="103"/>
                    <a:pt x="34" y="83"/>
                    <a:pt x="54" y="62"/>
                  </a:cubicBezTo>
                  <a:cubicBezTo>
                    <a:pt x="75" y="41"/>
                    <a:pt x="94" y="19"/>
                    <a:pt x="103" y="0"/>
                  </a:cubicBezTo>
                  <a:cubicBezTo>
                    <a:pt x="102" y="0"/>
                    <a:pt x="102" y="0"/>
                    <a:pt x="102" y="0"/>
                  </a:cubicBezTo>
                  <a:cubicBezTo>
                    <a:pt x="93" y="18"/>
                    <a:pt x="74" y="40"/>
                    <a:pt x="54" y="61"/>
                  </a:cubicBezTo>
                  <a:cubicBezTo>
                    <a:pt x="33" y="82"/>
                    <a:pt x="12" y="102"/>
                    <a:pt x="0" y="118"/>
                  </a:cubicBezTo>
                  <a:cubicBezTo>
                    <a:pt x="0" y="118"/>
                    <a:pt x="0" y="118"/>
                    <a:pt x="0" y="11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54">
              <a:extLst>
                <a:ext uri="{FF2B5EF4-FFF2-40B4-BE49-F238E27FC236}">
                  <a16:creationId xmlns:a16="http://schemas.microsoft.com/office/drawing/2014/main" id="{20EB7589-BAC2-43F8-9947-A1AF065E76FA}"/>
                </a:ext>
              </a:extLst>
            </p:cNvPr>
            <p:cNvSpPr>
              <a:spLocks/>
            </p:cNvSpPr>
            <p:nvPr/>
          </p:nvSpPr>
          <p:spPr bwMode="auto">
            <a:xfrm>
              <a:off x="7402514" y="4487863"/>
              <a:ext cx="346075" cy="279400"/>
            </a:xfrm>
            <a:custGeom>
              <a:avLst/>
              <a:gdLst>
                <a:gd name="T0" fmla="*/ 46 w 46"/>
                <a:gd name="T1" fmla="*/ 36 h 37"/>
                <a:gd name="T2" fmla="*/ 18 w 46"/>
                <a:gd name="T3" fmla="*/ 17 h 37"/>
                <a:gd name="T4" fmla="*/ 0 w 46"/>
                <a:gd name="T5" fmla="*/ 0 h 37"/>
                <a:gd name="T6" fmla="*/ 0 w 46"/>
                <a:gd name="T7" fmla="*/ 0 h 37"/>
                <a:gd name="T8" fmla="*/ 18 w 46"/>
                <a:gd name="T9" fmla="*/ 18 h 37"/>
                <a:gd name="T10" fmla="*/ 45 w 46"/>
                <a:gd name="T11" fmla="*/ 37 h 37"/>
                <a:gd name="T12" fmla="*/ 46 w 46"/>
                <a:gd name="T13" fmla="*/ 36 h 37"/>
              </a:gdLst>
              <a:ahLst/>
              <a:cxnLst>
                <a:cxn ang="0">
                  <a:pos x="T0" y="T1"/>
                </a:cxn>
                <a:cxn ang="0">
                  <a:pos x="T2" y="T3"/>
                </a:cxn>
                <a:cxn ang="0">
                  <a:pos x="T4" y="T5"/>
                </a:cxn>
                <a:cxn ang="0">
                  <a:pos x="T6" y="T7"/>
                </a:cxn>
                <a:cxn ang="0">
                  <a:pos x="T8" y="T9"/>
                </a:cxn>
                <a:cxn ang="0">
                  <a:pos x="T10" y="T11"/>
                </a:cxn>
                <a:cxn ang="0">
                  <a:pos x="T12" y="T13"/>
                </a:cxn>
              </a:cxnLst>
              <a:rect l="0" t="0" r="r" b="b"/>
              <a:pathLst>
                <a:path w="46" h="37">
                  <a:moveTo>
                    <a:pt x="46" y="36"/>
                  </a:moveTo>
                  <a:cubicBezTo>
                    <a:pt x="33" y="30"/>
                    <a:pt x="25" y="23"/>
                    <a:pt x="18" y="17"/>
                  </a:cubicBezTo>
                  <a:cubicBezTo>
                    <a:pt x="12" y="10"/>
                    <a:pt x="7" y="4"/>
                    <a:pt x="0" y="0"/>
                  </a:cubicBezTo>
                  <a:cubicBezTo>
                    <a:pt x="0" y="0"/>
                    <a:pt x="0" y="0"/>
                    <a:pt x="0" y="0"/>
                  </a:cubicBezTo>
                  <a:cubicBezTo>
                    <a:pt x="6" y="5"/>
                    <a:pt x="11" y="11"/>
                    <a:pt x="18" y="18"/>
                  </a:cubicBezTo>
                  <a:cubicBezTo>
                    <a:pt x="24" y="24"/>
                    <a:pt x="32" y="31"/>
                    <a:pt x="45" y="37"/>
                  </a:cubicBezTo>
                  <a:cubicBezTo>
                    <a:pt x="46" y="36"/>
                    <a:pt x="46" y="36"/>
                    <a:pt x="46" y="3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55">
              <a:extLst>
                <a:ext uri="{FF2B5EF4-FFF2-40B4-BE49-F238E27FC236}">
                  <a16:creationId xmlns:a16="http://schemas.microsoft.com/office/drawing/2014/main" id="{F0108A05-180A-482B-8688-8BF0782F9D14}"/>
                </a:ext>
              </a:extLst>
            </p:cNvPr>
            <p:cNvSpPr>
              <a:spLocks/>
            </p:cNvSpPr>
            <p:nvPr/>
          </p:nvSpPr>
          <p:spPr bwMode="auto">
            <a:xfrm>
              <a:off x="7493001" y="4465638"/>
              <a:ext cx="346075" cy="249238"/>
            </a:xfrm>
            <a:custGeom>
              <a:avLst/>
              <a:gdLst>
                <a:gd name="T0" fmla="*/ 0 w 46"/>
                <a:gd name="T1" fmla="*/ 1 h 33"/>
                <a:gd name="T2" fmla="*/ 20 w 46"/>
                <a:gd name="T3" fmla="*/ 19 h 33"/>
                <a:gd name="T4" fmla="*/ 46 w 46"/>
                <a:gd name="T5" fmla="*/ 33 h 33"/>
                <a:gd name="T6" fmla="*/ 46 w 46"/>
                <a:gd name="T7" fmla="*/ 32 h 33"/>
                <a:gd name="T8" fmla="*/ 20 w 46"/>
                <a:gd name="T9" fmla="*/ 18 h 33"/>
                <a:gd name="T10" fmla="*/ 0 w 46"/>
                <a:gd name="T11" fmla="*/ 0 h 33"/>
                <a:gd name="T12" fmla="*/ 0 w 46"/>
                <a:gd name="T13" fmla="*/ 1 h 33"/>
              </a:gdLst>
              <a:ahLst/>
              <a:cxnLst>
                <a:cxn ang="0">
                  <a:pos x="T0" y="T1"/>
                </a:cxn>
                <a:cxn ang="0">
                  <a:pos x="T2" y="T3"/>
                </a:cxn>
                <a:cxn ang="0">
                  <a:pos x="T4" y="T5"/>
                </a:cxn>
                <a:cxn ang="0">
                  <a:pos x="T6" y="T7"/>
                </a:cxn>
                <a:cxn ang="0">
                  <a:pos x="T8" y="T9"/>
                </a:cxn>
                <a:cxn ang="0">
                  <a:pos x="T10" y="T11"/>
                </a:cxn>
                <a:cxn ang="0">
                  <a:pos x="T12" y="T13"/>
                </a:cxn>
              </a:cxnLst>
              <a:rect l="0" t="0" r="r" b="b"/>
              <a:pathLst>
                <a:path w="46" h="33">
                  <a:moveTo>
                    <a:pt x="0" y="1"/>
                  </a:moveTo>
                  <a:cubicBezTo>
                    <a:pt x="6" y="6"/>
                    <a:pt x="12" y="12"/>
                    <a:pt x="20" y="19"/>
                  </a:cubicBezTo>
                  <a:cubicBezTo>
                    <a:pt x="27" y="25"/>
                    <a:pt x="35" y="31"/>
                    <a:pt x="46" y="33"/>
                  </a:cubicBezTo>
                  <a:cubicBezTo>
                    <a:pt x="46" y="32"/>
                    <a:pt x="46" y="32"/>
                    <a:pt x="46" y="32"/>
                  </a:cubicBezTo>
                  <a:cubicBezTo>
                    <a:pt x="36" y="30"/>
                    <a:pt x="28" y="24"/>
                    <a:pt x="20" y="18"/>
                  </a:cubicBezTo>
                  <a:cubicBezTo>
                    <a:pt x="13" y="12"/>
                    <a:pt x="7" y="5"/>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56">
              <a:extLst>
                <a:ext uri="{FF2B5EF4-FFF2-40B4-BE49-F238E27FC236}">
                  <a16:creationId xmlns:a16="http://schemas.microsoft.com/office/drawing/2014/main" id="{0F5D6D46-50BA-41D1-A9D7-DEE919144DC5}"/>
                </a:ext>
              </a:extLst>
            </p:cNvPr>
            <p:cNvSpPr>
              <a:spLocks/>
            </p:cNvSpPr>
            <p:nvPr/>
          </p:nvSpPr>
          <p:spPr bwMode="auto">
            <a:xfrm>
              <a:off x="7559676" y="4435475"/>
              <a:ext cx="369888" cy="203200"/>
            </a:xfrm>
            <a:custGeom>
              <a:avLst/>
              <a:gdLst>
                <a:gd name="T0" fmla="*/ 0 w 49"/>
                <a:gd name="T1" fmla="*/ 1 h 27"/>
                <a:gd name="T2" fmla="*/ 49 w 49"/>
                <a:gd name="T3" fmla="*/ 27 h 27"/>
                <a:gd name="T4" fmla="*/ 49 w 49"/>
                <a:gd name="T5" fmla="*/ 26 h 27"/>
                <a:gd name="T6" fmla="*/ 0 w 49"/>
                <a:gd name="T7" fmla="*/ 0 h 27"/>
                <a:gd name="T8" fmla="*/ 0 w 49"/>
                <a:gd name="T9" fmla="*/ 1 h 27"/>
              </a:gdLst>
              <a:ahLst/>
              <a:cxnLst>
                <a:cxn ang="0">
                  <a:pos x="T0" y="T1"/>
                </a:cxn>
                <a:cxn ang="0">
                  <a:pos x="T2" y="T3"/>
                </a:cxn>
                <a:cxn ang="0">
                  <a:pos x="T4" y="T5"/>
                </a:cxn>
                <a:cxn ang="0">
                  <a:pos x="T6" y="T7"/>
                </a:cxn>
                <a:cxn ang="0">
                  <a:pos x="T8" y="T9"/>
                </a:cxn>
              </a:cxnLst>
              <a:rect l="0" t="0" r="r" b="b"/>
              <a:pathLst>
                <a:path w="49" h="27">
                  <a:moveTo>
                    <a:pt x="0" y="1"/>
                  </a:moveTo>
                  <a:cubicBezTo>
                    <a:pt x="13" y="10"/>
                    <a:pt x="29" y="26"/>
                    <a:pt x="49" y="27"/>
                  </a:cubicBezTo>
                  <a:cubicBezTo>
                    <a:pt x="49" y="26"/>
                    <a:pt x="49" y="26"/>
                    <a:pt x="49" y="26"/>
                  </a:cubicBezTo>
                  <a:cubicBezTo>
                    <a:pt x="30" y="25"/>
                    <a:pt x="14" y="10"/>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57">
              <a:extLst>
                <a:ext uri="{FF2B5EF4-FFF2-40B4-BE49-F238E27FC236}">
                  <a16:creationId xmlns:a16="http://schemas.microsoft.com/office/drawing/2014/main" id="{27EFD324-AF3D-4E36-BEE2-8A8C95CA0209}"/>
                </a:ext>
              </a:extLst>
            </p:cNvPr>
            <p:cNvSpPr>
              <a:spLocks/>
            </p:cNvSpPr>
            <p:nvPr/>
          </p:nvSpPr>
          <p:spPr bwMode="auto">
            <a:xfrm>
              <a:off x="7620001" y="3613150"/>
              <a:ext cx="596900" cy="950913"/>
            </a:xfrm>
            <a:custGeom>
              <a:avLst/>
              <a:gdLst>
                <a:gd name="T0" fmla="*/ 54 w 79"/>
                <a:gd name="T1" fmla="*/ 124 h 126"/>
                <a:gd name="T2" fmla="*/ 50 w 79"/>
                <a:gd name="T3" fmla="*/ 125 h 126"/>
                <a:gd name="T4" fmla="*/ 0 w 79"/>
                <a:gd name="T5" fmla="*/ 105 h 126"/>
                <a:gd name="T6" fmla="*/ 0 w 79"/>
                <a:gd name="T7" fmla="*/ 106 h 126"/>
                <a:gd name="T8" fmla="*/ 1 w 79"/>
                <a:gd name="T9" fmla="*/ 106 h 126"/>
                <a:gd name="T10" fmla="*/ 16 w 79"/>
                <a:gd name="T11" fmla="*/ 79 h 126"/>
                <a:gd name="T12" fmla="*/ 52 w 79"/>
                <a:gd name="T13" fmla="*/ 47 h 126"/>
                <a:gd name="T14" fmla="*/ 79 w 79"/>
                <a:gd name="T15" fmla="*/ 0 h 126"/>
                <a:gd name="T16" fmla="*/ 78 w 79"/>
                <a:gd name="T17" fmla="*/ 0 h 126"/>
                <a:gd name="T18" fmla="*/ 40 w 79"/>
                <a:gd name="T19" fmla="*/ 57 h 126"/>
                <a:gd name="T20" fmla="*/ 16 w 79"/>
                <a:gd name="T21" fmla="*/ 78 h 126"/>
                <a:gd name="T22" fmla="*/ 0 w 79"/>
                <a:gd name="T23" fmla="*/ 106 h 126"/>
                <a:gd name="T24" fmla="*/ 0 w 79"/>
                <a:gd name="T25" fmla="*/ 106 h 126"/>
                <a:gd name="T26" fmla="*/ 0 w 79"/>
                <a:gd name="T27" fmla="*/ 106 h 126"/>
                <a:gd name="T28" fmla="*/ 50 w 79"/>
                <a:gd name="T29" fmla="*/ 126 h 126"/>
                <a:gd name="T30" fmla="*/ 54 w 79"/>
                <a:gd name="T31" fmla="*/ 125 h 126"/>
                <a:gd name="T32" fmla="*/ 54 w 79"/>
                <a:gd name="T33" fmla="*/ 1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 h="126">
                  <a:moveTo>
                    <a:pt x="54" y="124"/>
                  </a:moveTo>
                  <a:cubicBezTo>
                    <a:pt x="53" y="125"/>
                    <a:pt x="52" y="125"/>
                    <a:pt x="50" y="125"/>
                  </a:cubicBezTo>
                  <a:cubicBezTo>
                    <a:pt x="33" y="125"/>
                    <a:pt x="14" y="114"/>
                    <a:pt x="0" y="105"/>
                  </a:cubicBezTo>
                  <a:cubicBezTo>
                    <a:pt x="0" y="106"/>
                    <a:pt x="0" y="106"/>
                    <a:pt x="0" y="106"/>
                  </a:cubicBezTo>
                  <a:cubicBezTo>
                    <a:pt x="1" y="106"/>
                    <a:pt x="1" y="106"/>
                    <a:pt x="1" y="106"/>
                  </a:cubicBezTo>
                  <a:cubicBezTo>
                    <a:pt x="4" y="95"/>
                    <a:pt x="9" y="86"/>
                    <a:pt x="16" y="79"/>
                  </a:cubicBezTo>
                  <a:cubicBezTo>
                    <a:pt x="27" y="68"/>
                    <a:pt x="41" y="59"/>
                    <a:pt x="52" y="47"/>
                  </a:cubicBezTo>
                  <a:cubicBezTo>
                    <a:pt x="64" y="36"/>
                    <a:pt x="75" y="22"/>
                    <a:pt x="79" y="0"/>
                  </a:cubicBezTo>
                  <a:cubicBezTo>
                    <a:pt x="78" y="0"/>
                    <a:pt x="78" y="0"/>
                    <a:pt x="78" y="0"/>
                  </a:cubicBezTo>
                  <a:cubicBezTo>
                    <a:pt x="73" y="29"/>
                    <a:pt x="56" y="44"/>
                    <a:pt x="40" y="57"/>
                  </a:cubicBezTo>
                  <a:cubicBezTo>
                    <a:pt x="31" y="64"/>
                    <a:pt x="23" y="70"/>
                    <a:pt x="16" y="78"/>
                  </a:cubicBezTo>
                  <a:cubicBezTo>
                    <a:pt x="9" y="86"/>
                    <a:pt x="3" y="94"/>
                    <a:pt x="0" y="106"/>
                  </a:cubicBezTo>
                  <a:cubicBezTo>
                    <a:pt x="0" y="106"/>
                    <a:pt x="0" y="106"/>
                    <a:pt x="0" y="106"/>
                  </a:cubicBezTo>
                  <a:cubicBezTo>
                    <a:pt x="0" y="106"/>
                    <a:pt x="0" y="106"/>
                    <a:pt x="0" y="106"/>
                  </a:cubicBezTo>
                  <a:cubicBezTo>
                    <a:pt x="13" y="115"/>
                    <a:pt x="32" y="126"/>
                    <a:pt x="50" y="126"/>
                  </a:cubicBezTo>
                  <a:cubicBezTo>
                    <a:pt x="52" y="126"/>
                    <a:pt x="53" y="126"/>
                    <a:pt x="54" y="125"/>
                  </a:cubicBezTo>
                  <a:cubicBezTo>
                    <a:pt x="54" y="124"/>
                    <a:pt x="54" y="124"/>
                    <a:pt x="54" y="12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58">
              <a:extLst>
                <a:ext uri="{FF2B5EF4-FFF2-40B4-BE49-F238E27FC236}">
                  <a16:creationId xmlns:a16="http://schemas.microsoft.com/office/drawing/2014/main" id="{2CF88165-F9EF-4B97-BC51-20CC0D14AB54}"/>
                </a:ext>
              </a:extLst>
            </p:cNvPr>
            <p:cNvSpPr>
              <a:spLocks/>
            </p:cNvSpPr>
            <p:nvPr/>
          </p:nvSpPr>
          <p:spPr bwMode="auto">
            <a:xfrm>
              <a:off x="7680326" y="4375150"/>
              <a:ext cx="476250" cy="112713"/>
            </a:xfrm>
            <a:custGeom>
              <a:avLst/>
              <a:gdLst>
                <a:gd name="T0" fmla="*/ 0 w 63"/>
                <a:gd name="T1" fmla="*/ 1 h 15"/>
                <a:gd name="T2" fmla="*/ 46 w 63"/>
                <a:gd name="T3" fmla="*/ 15 h 15"/>
                <a:gd name="T4" fmla="*/ 63 w 63"/>
                <a:gd name="T5" fmla="*/ 13 h 15"/>
                <a:gd name="T6" fmla="*/ 63 w 63"/>
                <a:gd name="T7" fmla="*/ 12 h 15"/>
                <a:gd name="T8" fmla="*/ 46 w 63"/>
                <a:gd name="T9" fmla="*/ 14 h 15"/>
                <a:gd name="T10" fmla="*/ 0 w 63"/>
                <a:gd name="T11" fmla="*/ 0 h 15"/>
                <a:gd name="T12" fmla="*/ 0 w 63"/>
                <a:gd name="T13" fmla="*/ 1 h 15"/>
              </a:gdLst>
              <a:ahLst/>
              <a:cxnLst>
                <a:cxn ang="0">
                  <a:pos x="T0" y="T1"/>
                </a:cxn>
                <a:cxn ang="0">
                  <a:pos x="T2" y="T3"/>
                </a:cxn>
                <a:cxn ang="0">
                  <a:pos x="T4" y="T5"/>
                </a:cxn>
                <a:cxn ang="0">
                  <a:pos x="T6" y="T7"/>
                </a:cxn>
                <a:cxn ang="0">
                  <a:pos x="T8" y="T9"/>
                </a:cxn>
                <a:cxn ang="0">
                  <a:pos x="T10" y="T11"/>
                </a:cxn>
                <a:cxn ang="0">
                  <a:pos x="T12" y="T13"/>
                </a:cxn>
              </a:cxnLst>
              <a:rect l="0" t="0" r="r" b="b"/>
              <a:pathLst>
                <a:path w="63" h="15">
                  <a:moveTo>
                    <a:pt x="0" y="1"/>
                  </a:moveTo>
                  <a:cubicBezTo>
                    <a:pt x="11" y="8"/>
                    <a:pt x="28" y="15"/>
                    <a:pt x="46" y="15"/>
                  </a:cubicBezTo>
                  <a:cubicBezTo>
                    <a:pt x="52" y="15"/>
                    <a:pt x="57" y="14"/>
                    <a:pt x="63" y="13"/>
                  </a:cubicBezTo>
                  <a:cubicBezTo>
                    <a:pt x="63" y="12"/>
                    <a:pt x="63" y="12"/>
                    <a:pt x="63" y="12"/>
                  </a:cubicBezTo>
                  <a:cubicBezTo>
                    <a:pt x="57" y="13"/>
                    <a:pt x="52" y="14"/>
                    <a:pt x="46" y="14"/>
                  </a:cubicBezTo>
                  <a:cubicBezTo>
                    <a:pt x="28" y="14"/>
                    <a:pt x="12" y="7"/>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59">
              <a:extLst>
                <a:ext uri="{FF2B5EF4-FFF2-40B4-BE49-F238E27FC236}">
                  <a16:creationId xmlns:a16="http://schemas.microsoft.com/office/drawing/2014/main" id="{961E5A10-C1D9-4B01-BBCD-CEBB60074799}"/>
                </a:ext>
              </a:extLst>
            </p:cNvPr>
            <p:cNvSpPr>
              <a:spLocks/>
            </p:cNvSpPr>
            <p:nvPr/>
          </p:nvSpPr>
          <p:spPr bwMode="auto">
            <a:xfrm>
              <a:off x="7756526" y="4344988"/>
              <a:ext cx="490538" cy="82550"/>
            </a:xfrm>
            <a:custGeom>
              <a:avLst/>
              <a:gdLst>
                <a:gd name="T0" fmla="*/ 0 w 65"/>
                <a:gd name="T1" fmla="*/ 1 h 11"/>
                <a:gd name="T2" fmla="*/ 36 w 65"/>
                <a:gd name="T3" fmla="*/ 11 h 11"/>
                <a:gd name="T4" fmla="*/ 65 w 65"/>
                <a:gd name="T5" fmla="*/ 4 h 11"/>
                <a:gd name="T6" fmla="*/ 65 w 65"/>
                <a:gd name="T7" fmla="*/ 3 h 11"/>
                <a:gd name="T8" fmla="*/ 36 w 65"/>
                <a:gd name="T9" fmla="*/ 10 h 11"/>
                <a:gd name="T10" fmla="*/ 0 w 65"/>
                <a:gd name="T11" fmla="*/ 0 h 11"/>
                <a:gd name="T12" fmla="*/ 0 w 65"/>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5" h="11">
                  <a:moveTo>
                    <a:pt x="0" y="1"/>
                  </a:moveTo>
                  <a:cubicBezTo>
                    <a:pt x="9" y="6"/>
                    <a:pt x="22" y="11"/>
                    <a:pt x="36" y="11"/>
                  </a:cubicBezTo>
                  <a:cubicBezTo>
                    <a:pt x="45" y="11"/>
                    <a:pt x="55" y="9"/>
                    <a:pt x="65" y="4"/>
                  </a:cubicBezTo>
                  <a:cubicBezTo>
                    <a:pt x="65" y="3"/>
                    <a:pt x="65" y="3"/>
                    <a:pt x="65" y="3"/>
                  </a:cubicBezTo>
                  <a:cubicBezTo>
                    <a:pt x="55" y="8"/>
                    <a:pt x="45" y="10"/>
                    <a:pt x="36" y="10"/>
                  </a:cubicBezTo>
                  <a:cubicBezTo>
                    <a:pt x="22" y="10"/>
                    <a:pt x="10" y="5"/>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60">
              <a:extLst>
                <a:ext uri="{FF2B5EF4-FFF2-40B4-BE49-F238E27FC236}">
                  <a16:creationId xmlns:a16="http://schemas.microsoft.com/office/drawing/2014/main" id="{C370BAA1-DBFA-4617-A146-9A314583166E}"/>
                </a:ext>
              </a:extLst>
            </p:cNvPr>
            <p:cNvSpPr>
              <a:spLocks/>
            </p:cNvSpPr>
            <p:nvPr/>
          </p:nvSpPr>
          <p:spPr bwMode="auto">
            <a:xfrm>
              <a:off x="7816851" y="4298950"/>
              <a:ext cx="468313" cy="76200"/>
            </a:xfrm>
            <a:custGeom>
              <a:avLst/>
              <a:gdLst>
                <a:gd name="T0" fmla="*/ 0 w 62"/>
                <a:gd name="T1" fmla="*/ 3 h 10"/>
                <a:gd name="T2" fmla="*/ 32 w 62"/>
                <a:gd name="T3" fmla="*/ 10 h 10"/>
                <a:gd name="T4" fmla="*/ 62 w 62"/>
                <a:gd name="T5" fmla="*/ 1 h 10"/>
                <a:gd name="T6" fmla="*/ 62 w 62"/>
                <a:gd name="T7" fmla="*/ 0 h 10"/>
                <a:gd name="T8" fmla="*/ 32 w 62"/>
                <a:gd name="T9" fmla="*/ 9 h 10"/>
                <a:gd name="T10" fmla="*/ 0 w 62"/>
                <a:gd name="T11" fmla="*/ 2 h 10"/>
                <a:gd name="T12" fmla="*/ 0 w 62"/>
                <a:gd name="T13" fmla="*/ 3 h 10"/>
                <a:gd name="T14" fmla="*/ 0 w 62"/>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10">
                  <a:moveTo>
                    <a:pt x="0" y="3"/>
                  </a:moveTo>
                  <a:cubicBezTo>
                    <a:pt x="9" y="7"/>
                    <a:pt x="20" y="10"/>
                    <a:pt x="32" y="10"/>
                  </a:cubicBezTo>
                  <a:cubicBezTo>
                    <a:pt x="43" y="10"/>
                    <a:pt x="54" y="8"/>
                    <a:pt x="62" y="1"/>
                  </a:cubicBezTo>
                  <a:cubicBezTo>
                    <a:pt x="62" y="0"/>
                    <a:pt x="62" y="0"/>
                    <a:pt x="62" y="0"/>
                  </a:cubicBezTo>
                  <a:cubicBezTo>
                    <a:pt x="53" y="7"/>
                    <a:pt x="42" y="9"/>
                    <a:pt x="32" y="9"/>
                  </a:cubicBezTo>
                  <a:cubicBezTo>
                    <a:pt x="20" y="9"/>
                    <a:pt x="9" y="6"/>
                    <a:pt x="0" y="2"/>
                  </a:cubicBezTo>
                  <a:cubicBezTo>
                    <a:pt x="0" y="3"/>
                    <a:pt x="0" y="3"/>
                    <a:pt x="0" y="3"/>
                  </a:cubicBezTo>
                  <a:cubicBezTo>
                    <a:pt x="0" y="3"/>
                    <a:pt x="0" y="3"/>
                    <a:pt x="0" y="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61">
              <a:extLst>
                <a:ext uri="{FF2B5EF4-FFF2-40B4-BE49-F238E27FC236}">
                  <a16:creationId xmlns:a16="http://schemas.microsoft.com/office/drawing/2014/main" id="{B3479EBA-FD9F-45D1-BB5C-C884DB29D033}"/>
                </a:ext>
              </a:extLst>
            </p:cNvPr>
            <p:cNvSpPr>
              <a:spLocks/>
            </p:cNvSpPr>
            <p:nvPr/>
          </p:nvSpPr>
          <p:spPr bwMode="auto">
            <a:xfrm>
              <a:off x="7891464" y="4232275"/>
              <a:ext cx="423863" cy="104775"/>
            </a:xfrm>
            <a:custGeom>
              <a:avLst/>
              <a:gdLst>
                <a:gd name="T0" fmla="*/ 0 w 56"/>
                <a:gd name="T1" fmla="*/ 9 h 14"/>
                <a:gd name="T2" fmla="*/ 22 w 56"/>
                <a:gd name="T3" fmla="*/ 14 h 14"/>
                <a:gd name="T4" fmla="*/ 56 w 56"/>
                <a:gd name="T5" fmla="*/ 1 h 14"/>
                <a:gd name="T6" fmla="*/ 55 w 56"/>
                <a:gd name="T7" fmla="*/ 0 h 14"/>
                <a:gd name="T8" fmla="*/ 22 w 56"/>
                <a:gd name="T9" fmla="*/ 13 h 14"/>
                <a:gd name="T10" fmla="*/ 0 w 56"/>
                <a:gd name="T11" fmla="*/ 8 h 14"/>
                <a:gd name="T12" fmla="*/ 0 w 56"/>
                <a:gd name="T13" fmla="*/ 9 h 14"/>
              </a:gdLst>
              <a:ahLst/>
              <a:cxnLst>
                <a:cxn ang="0">
                  <a:pos x="T0" y="T1"/>
                </a:cxn>
                <a:cxn ang="0">
                  <a:pos x="T2" y="T3"/>
                </a:cxn>
                <a:cxn ang="0">
                  <a:pos x="T4" y="T5"/>
                </a:cxn>
                <a:cxn ang="0">
                  <a:pos x="T6" y="T7"/>
                </a:cxn>
                <a:cxn ang="0">
                  <a:pos x="T8" y="T9"/>
                </a:cxn>
                <a:cxn ang="0">
                  <a:pos x="T10" y="T11"/>
                </a:cxn>
                <a:cxn ang="0">
                  <a:pos x="T12" y="T13"/>
                </a:cxn>
              </a:cxnLst>
              <a:rect l="0" t="0" r="r" b="b"/>
              <a:pathLst>
                <a:path w="56" h="14">
                  <a:moveTo>
                    <a:pt x="0" y="9"/>
                  </a:moveTo>
                  <a:cubicBezTo>
                    <a:pt x="6" y="12"/>
                    <a:pt x="14" y="14"/>
                    <a:pt x="22" y="14"/>
                  </a:cubicBezTo>
                  <a:cubicBezTo>
                    <a:pt x="34" y="14"/>
                    <a:pt x="46" y="10"/>
                    <a:pt x="56" y="1"/>
                  </a:cubicBezTo>
                  <a:cubicBezTo>
                    <a:pt x="55" y="0"/>
                    <a:pt x="55" y="0"/>
                    <a:pt x="55" y="0"/>
                  </a:cubicBezTo>
                  <a:cubicBezTo>
                    <a:pt x="46" y="9"/>
                    <a:pt x="33" y="13"/>
                    <a:pt x="22" y="13"/>
                  </a:cubicBezTo>
                  <a:cubicBezTo>
                    <a:pt x="14" y="13"/>
                    <a:pt x="7" y="11"/>
                    <a:pt x="0" y="8"/>
                  </a:cubicBezTo>
                  <a:cubicBezTo>
                    <a:pt x="0" y="9"/>
                    <a:pt x="0" y="9"/>
                    <a:pt x="0" y="9"/>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62">
              <a:extLst>
                <a:ext uri="{FF2B5EF4-FFF2-40B4-BE49-F238E27FC236}">
                  <a16:creationId xmlns:a16="http://schemas.microsoft.com/office/drawing/2014/main" id="{654513CB-E17C-4D77-8586-76635E5DBE95}"/>
                </a:ext>
              </a:extLst>
            </p:cNvPr>
            <p:cNvSpPr>
              <a:spLocks/>
            </p:cNvSpPr>
            <p:nvPr/>
          </p:nvSpPr>
          <p:spPr bwMode="auto">
            <a:xfrm>
              <a:off x="8012114" y="4079875"/>
              <a:ext cx="333375" cy="212725"/>
            </a:xfrm>
            <a:custGeom>
              <a:avLst/>
              <a:gdLst>
                <a:gd name="T0" fmla="*/ 43 w 44"/>
                <a:gd name="T1" fmla="*/ 0 h 28"/>
                <a:gd name="T2" fmla="*/ 27 w 44"/>
                <a:gd name="T3" fmla="*/ 18 h 28"/>
                <a:gd name="T4" fmla="*/ 0 w 44"/>
                <a:gd name="T5" fmla="*/ 27 h 28"/>
                <a:gd name="T6" fmla="*/ 0 w 44"/>
                <a:gd name="T7" fmla="*/ 28 h 28"/>
                <a:gd name="T8" fmla="*/ 28 w 44"/>
                <a:gd name="T9" fmla="*/ 19 h 28"/>
                <a:gd name="T10" fmla="*/ 44 w 44"/>
                <a:gd name="T11" fmla="*/ 0 h 28"/>
                <a:gd name="T12" fmla="*/ 43 w 44"/>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44" h="28">
                  <a:moveTo>
                    <a:pt x="43" y="0"/>
                  </a:moveTo>
                  <a:cubicBezTo>
                    <a:pt x="39" y="7"/>
                    <a:pt x="34" y="14"/>
                    <a:pt x="27" y="18"/>
                  </a:cubicBezTo>
                  <a:cubicBezTo>
                    <a:pt x="21" y="23"/>
                    <a:pt x="12" y="25"/>
                    <a:pt x="0" y="27"/>
                  </a:cubicBezTo>
                  <a:cubicBezTo>
                    <a:pt x="0" y="28"/>
                    <a:pt x="0" y="28"/>
                    <a:pt x="0" y="28"/>
                  </a:cubicBezTo>
                  <a:cubicBezTo>
                    <a:pt x="12" y="26"/>
                    <a:pt x="21" y="23"/>
                    <a:pt x="28" y="19"/>
                  </a:cubicBezTo>
                  <a:cubicBezTo>
                    <a:pt x="35" y="14"/>
                    <a:pt x="40" y="8"/>
                    <a:pt x="44" y="0"/>
                  </a:cubicBezTo>
                  <a:cubicBezTo>
                    <a:pt x="43" y="0"/>
                    <a:pt x="43" y="0"/>
                    <a:pt x="43"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63">
              <a:extLst>
                <a:ext uri="{FF2B5EF4-FFF2-40B4-BE49-F238E27FC236}">
                  <a16:creationId xmlns:a16="http://schemas.microsoft.com/office/drawing/2014/main" id="{48B95550-8FD6-4FED-AD74-14619DAD0154}"/>
                </a:ext>
              </a:extLst>
            </p:cNvPr>
            <p:cNvSpPr>
              <a:spLocks/>
            </p:cNvSpPr>
            <p:nvPr/>
          </p:nvSpPr>
          <p:spPr bwMode="auto">
            <a:xfrm>
              <a:off x="7997826" y="3862388"/>
              <a:ext cx="361950" cy="331788"/>
            </a:xfrm>
            <a:custGeom>
              <a:avLst/>
              <a:gdLst>
                <a:gd name="T0" fmla="*/ 1 w 48"/>
                <a:gd name="T1" fmla="*/ 44 h 44"/>
                <a:gd name="T2" fmla="*/ 22 w 48"/>
                <a:gd name="T3" fmla="*/ 18 h 44"/>
                <a:gd name="T4" fmla="*/ 36 w 48"/>
                <a:gd name="T5" fmla="*/ 7 h 44"/>
                <a:gd name="T6" fmla="*/ 48 w 48"/>
                <a:gd name="T7" fmla="*/ 1 h 44"/>
                <a:gd name="T8" fmla="*/ 48 w 48"/>
                <a:gd name="T9" fmla="*/ 0 h 44"/>
                <a:gd name="T10" fmla="*/ 35 w 48"/>
                <a:gd name="T11" fmla="*/ 6 h 44"/>
                <a:gd name="T12" fmla="*/ 14 w 48"/>
                <a:gd name="T13" fmla="*/ 23 h 44"/>
                <a:gd name="T14" fmla="*/ 0 w 48"/>
                <a:gd name="T15" fmla="*/ 44 h 44"/>
                <a:gd name="T16" fmla="*/ 1 w 48"/>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4">
                  <a:moveTo>
                    <a:pt x="1" y="44"/>
                  </a:moveTo>
                  <a:cubicBezTo>
                    <a:pt x="4" y="36"/>
                    <a:pt x="12" y="26"/>
                    <a:pt x="22" y="18"/>
                  </a:cubicBezTo>
                  <a:cubicBezTo>
                    <a:pt x="26" y="13"/>
                    <a:pt x="31" y="10"/>
                    <a:pt x="36" y="7"/>
                  </a:cubicBezTo>
                  <a:cubicBezTo>
                    <a:pt x="40" y="4"/>
                    <a:pt x="45" y="2"/>
                    <a:pt x="48" y="1"/>
                  </a:cubicBezTo>
                  <a:cubicBezTo>
                    <a:pt x="48" y="0"/>
                    <a:pt x="48" y="0"/>
                    <a:pt x="48" y="0"/>
                  </a:cubicBezTo>
                  <a:cubicBezTo>
                    <a:pt x="44" y="1"/>
                    <a:pt x="40" y="3"/>
                    <a:pt x="35" y="6"/>
                  </a:cubicBezTo>
                  <a:cubicBezTo>
                    <a:pt x="28" y="10"/>
                    <a:pt x="21" y="17"/>
                    <a:pt x="14" y="23"/>
                  </a:cubicBezTo>
                  <a:cubicBezTo>
                    <a:pt x="7" y="30"/>
                    <a:pt x="2" y="38"/>
                    <a:pt x="0" y="44"/>
                  </a:cubicBezTo>
                  <a:cubicBezTo>
                    <a:pt x="1" y="44"/>
                    <a:pt x="1" y="44"/>
                    <a:pt x="1" y="44"/>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64">
              <a:extLst>
                <a:ext uri="{FF2B5EF4-FFF2-40B4-BE49-F238E27FC236}">
                  <a16:creationId xmlns:a16="http://schemas.microsoft.com/office/drawing/2014/main" id="{AD4B999F-0008-4F6C-8A11-6D81F966A4FA}"/>
                </a:ext>
              </a:extLst>
            </p:cNvPr>
            <p:cNvSpPr>
              <a:spLocks/>
            </p:cNvSpPr>
            <p:nvPr/>
          </p:nvSpPr>
          <p:spPr bwMode="auto">
            <a:xfrm>
              <a:off x="7854951" y="3673475"/>
              <a:ext cx="436563" cy="550863"/>
            </a:xfrm>
            <a:custGeom>
              <a:avLst/>
              <a:gdLst>
                <a:gd name="T0" fmla="*/ 1 w 58"/>
                <a:gd name="T1" fmla="*/ 73 h 73"/>
                <a:gd name="T2" fmla="*/ 29 w 58"/>
                <a:gd name="T3" fmla="*/ 46 h 73"/>
                <a:gd name="T4" fmla="*/ 58 w 58"/>
                <a:gd name="T5" fmla="*/ 0 h 73"/>
                <a:gd name="T6" fmla="*/ 57 w 58"/>
                <a:gd name="T7" fmla="*/ 0 h 73"/>
                <a:gd name="T8" fmla="*/ 29 w 58"/>
                <a:gd name="T9" fmla="*/ 45 h 73"/>
                <a:gd name="T10" fmla="*/ 0 w 58"/>
                <a:gd name="T11" fmla="*/ 72 h 73"/>
                <a:gd name="T12" fmla="*/ 1 w 58"/>
                <a:gd name="T13" fmla="*/ 73 h 73"/>
                <a:gd name="T14" fmla="*/ 1 w 58"/>
                <a:gd name="T15" fmla="*/ 73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73">
                  <a:moveTo>
                    <a:pt x="1" y="73"/>
                  </a:moveTo>
                  <a:cubicBezTo>
                    <a:pt x="7" y="62"/>
                    <a:pt x="18" y="56"/>
                    <a:pt x="29" y="46"/>
                  </a:cubicBezTo>
                  <a:cubicBezTo>
                    <a:pt x="41" y="37"/>
                    <a:pt x="52" y="24"/>
                    <a:pt x="58" y="0"/>
                  </a:cubicBezTo>
                  <a:cubicBezTo>
                    <a:pt x="57" y="0"/>
                    <a:pt x="57" y="0"/>
                    <a:pt x="57" y="0"/>
                  </a:cubicBezTo>
                  <a:cubicBezTo>
                    <a:pt x="51" y="23"/>
                    <a:pt x="40" y="36"/>
                    <a:pt x="29" y="45"/>
                  </a:cubicBezTo>
                  <a:cubicBezTo>
                    <a:pt x="17" y="55"/>
                    <a:pt x="6" y="61"/>
                    <a:pt x="0" y="72"/>
                  </a:cubicBezTo>
                  <a:cubicBezTo>
                    <a:pt x="1" y="73"/>
                    <a:pt x="1" y="73"/>
                    <a:pt x="1" y="73"/>
                  </a:cubicBezTo>
                  <a:cubicBezTo>
                    <a:pt x="1" y="73"/>
                    <a:pt x="1" y="73"/>
                    <a:pt x="1" y="7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65">
              <a:extLst>
                <a:ext uri="{FF2B5EF4-FFF2-40B4-BE49-F238E27FC236}">
                  <a16:creationId xmlns:a16="http://schemas.microsoft.com/office/drawing/2014/main" id="{FD17B653-ACE0-46BD-AA6D-4A65DB367929}"/>
                </a:ext>
              </a:extLst>
            </p:cNvPr>
            <p:cNvSpPr>
              <a:spLocks/>
            </p:cNvSpPr>
            <p:nvPr/>
          </p:nvSpPr>
          <p:spPr bwMode="auto">
            <a:xfrm>
              <a:off x="8126414" y="3303588"/>
              <a:ext cx="534988" cy="195263"/>
            </a:xfrm>
            <a:custGeom>
              <a:avLst/>
              <a:gdLst>
                <a:gd name="T0" fmla="*/ 1 w 71"/>
                <a:gd name="T1" fmla="*/ 26 h 26"/>
                <a:gd name="T2" fmla="*/ 1 w 71"/>
                <a:gd name="T3" fmla="*/ 26 h 26"/>
                <a:gd name="T4" fmla="*/ 11 w 71"/>
                <a:gd name="T5" fmla="*/ 13 h 26"/>
                <a:gd name="T6" fmla="*/ 36 w 71"/>
                <a:gd name="T7" fmla="*/ 2 h 26"/>
                <a:gd name="T8" fmla="*/ 48 w 71"/>
                <a:gd name="T9" fmla="*/ 4 h 26"/>
                <a:gd name="T10" fmla="*/ 58 w 71"/>
                <a:gd name="T11" fmla="*/ 10 h 26"/>
                <a:gd name="T12" fmla="*/ 62 w 71"/>
                <a:gd name="T13" fmla="*/ 13 h 26"/>
                <a:gd name="T14" fmla="*/ 68 w 71"/>
                <a:gd name="T15" fmla="*/ 14 h 26"/>
                <a:gd name="T16" fmla="*/ 71 w 71"/>
                <a:gd name="T17" fmla="*/ 14 h 26"/>
                <a:gd name="T18" fmla="*/ 71 w 71"/>
                <a:gd name="T19" fmla="*/ 13 h 26"/>
                <a:gd name="T20" fmla="*/ 68 w 71"/>
                <a:gd name="T21" fmla="*/ 13 h 26"/>
                <a:gd name="T22" fmla="*/ 61 w 71"/>
                <a:gd name="T23" fmla="*/ 11 h 26"/>
                <a:gd name="T24" fmla="*/ 53 w 71"/>
                <a:gd name="T25" fmla="*/ 4 h 26"/>
                <a:gd name="T26" fmla="*/ 36 w 71"/>
                <a:gd name="T27" fmla="*/ 0 h 26"/>
                <a:gd name="T28" fmla="*/ 9 w 71"/>
                <a:gd name="T29" fmla="*/ 13 h 26"/>
                <a:gd name="T30" fmla="*/ 0 w 71"/>
                <a:gd name="T31" fmla="*/ 25 h 26"/>
                <a:gd name="T32" fmla="*/ 1 w 71"/>
                <a:gd name="T3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6">
                  <a:moveTo>
                    <a:pt x="1" y="26"/>
                  </a:moveTo>
                  <a:cubicBezTo>
                    <a:pt x="1" y="26"/>
                    <a:pt x="1" y="26"/>
                    <a:pt x="1" y="26"/>
                  </a:cubicBezTo>
                  <a:cubicBezTo>
                    <a:pt x="2" y="24"/>
                    <a:pt x="5" y="18"/>
                    <a:pt x="11" y="13"/>
                  </a:cubicBezTo>
                  <a:cubicBezTo>
                    <a:pt x="17" y="7"/>
                    <a:pt x="25" y="2"/>
                    <a:pt x="36" y="2"/>
                  </a:cubicBezTo>
                  <a:cubicBezTo>
                    <a:pt x="41" y="2"/>
                    <a:pt x="45" y="2"/>
                    <a:pt x="48" y="4"/>
                  </a:cubicBezTo>
                  <a:cubicBezTo>
                    <a:pt x="53" y="5"/>
                    <a:pt x="55" y="8"/>
                    <a:pt x="58" y="10"/>
                  </a:cubicBezTo>
                  <a:cubicBezTo>
                    <a:pt x="59" y="11"/>
                    <a:pt x="61" y="12"/>
                    <a:pt x="62" y="13"/>
                  </a:cubicBezTo>
                  <a:cubicBezTo>
                    <a:pt x="64" y="14"/>
                    <a:pt x="66" y="14"/>
                    <a:pt x="68" y="14"/>
                  </a:cubicBezTo>
                  <a:cubicBezTo>
                    <a:pt x="69" y="14"/>
                    <a:pt x="70" y="14"/>
                    <a:pt x="71" y="14"/>
                  </a:cubicBezTo>
                  <a:cubicBezTo>
                    <a:pt x="71" y="13"/>
                    <a:pt x="71" y="13"/>
                    <a:pt x="71" y="13"/>
                  </a:cubicBezTo>
                  <a:cubicBezTo>
                    <a:pt x="70" y="13"/>
                    <a:pt x="69" y="13"/>
                    <a:pt x="68" y="13"/>
                  </a:cubicBezTo>
                  <a:cubicBezTo>
                    <a:pt x="65" y="13"/>
                    <a:pt x="63" y="12"/>
                    <a:pt x="61" y="11"/>
                  </a:cubicBezTo>
                  <a:cubicBezTo>
                    <a:pt x="59" y="9"/>
                    <a:pt x="57" y="7"/>
                    <a:pt x="53" y="4"/>
                  </a:cubicBezTo>
                  <a:cubicBezTo>
                    <a:pt x="49" y="2"/>
                    <a:pt x="44" y="0"/>
                    <a:pt x="36" y="0"/>
                  </a:cubicBezTo>
                  <a:cubicBezTo>
                    <a:pt x="24" y="0"/>
                    <a:pt x="15" y="7"/>
                    <a:pt x="9" y="13"/>
                  </a:cubicBezTo>
                  <a:cubicBezTo>
                    <a:pt x="3" y="19"/>
                    <a:pt x="0" y="25"/>
                    <a:pt x="0" y="25"/>
                  </a:cubicBezTo>
                  <a:cubicBezTo>
                    <a:pt x="1" y="26"/>
                    <a:pt x="1" y="26"/>
                    <a:pt x="1" y="2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66">
              <a:extLst>
                <a:ext uri="{FF2B5EF4-FFF2-40B4-BE49-F238E27FC236}">
                  <a16:creationId xmlns:a16="http://schemas.microsoft.com/office/drawing/2014/main" id="{7E4EBE93-D792-4981-8DE8-46249026D24B}"/>
                </a:ext>
              </a:extLst>
            </p:cNvPr>
            <p:cNvSpPr>
              <a:spLocks/>
            </p:cNvSpPr>
            <p:nvPr/>
          </p:nvSpPr>
          <p:spPr bwMode="auto">
            <a:xfrm>
              <a:off x="8102601" y="3287713"/>
              <a:ext cx="144463" cy="76200"/>
            </a:xfrm>
            <a:custGeom>
              <a:avLst/>
              <a:gdLst>
                <a:gd name="T0" fmla="*/ 0 w 19"/>
                <a:gd name="T1" fmla="*/ 1 h 10"/>
                <a:gd name="T2" fmla="*/ 0 w 19"/>
                <a:gd name="T3" fmla="*/ 1 h 10"/>
                <a:gd name="T4" fmla="*/ 7 w 19"/>
                <a:gd name="T5" fmla="*/ 2 h 10"/>
                <a:gd name="T6" fmla="*/ 18 w 19"/>
                <a:gd name="T7" fmla="*/ 10 h 10"/>
                <a:gd name="T8" fmla="*/ 19 w 19"/>
                <a:gd name="T9" fmla="*/ 9 h 10"/>
                <a:gd name="T10" fmla="*/ 7 w 19"/>
                <a:gd name="T11" fmla="*/ 1 h 10"/>
                <a:gd name="T12" fmla="*/ 0 w 19"/>
                <a:gd name="T13" fmla="*/ 0 h 10"/>
                <a:gd name="T14" fmla="*/ 0 w 19"/>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0">
                  <a:moveTo>
                    <a:pt x="0" y="1"/>
                  </a:moveTo>
                  <a:cubicBezTo>
                    <a:pt x="0" y="1"/>
                    <a:pt x="0" y="1"/>
                    <a:pt x="0" y="1"/>
                  </a:cubicBezTo>
                  <a:cubicBezTo>
                    <a:pt x="1" y="1"/>
                    <a:pt x="4" y="1"/>
                    <a:pt x="7" y="2"/>
                  </a:cubicBezTo>
                  <a:cubicBezTo>
                    <a:pt x="11" y="4"/>
                    <a:pt x="15" y="6"/>
                    <a:pt x="18" y="10"/>
                  </a:cubicBezTo>
                  <a:cubicBezTo>
                    <a:pt x="19" y="9"/>
                    <a:pt x="19" y="9"/>
                    <a:pt x="19" y="9"/>
                  </a:cubicBezTo>
                  <a:cubicBezTo>
                    <a:pt x="16" y="4"/>
                    <a:pt x="11" y="2"/>
                    <a:pt x="7" y="1"/>
                  </a:cubicBezTo>
                  <a:cubicBezTo>
                    <a:pt x="3" y="0"/>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67">
              <a:extLst>
                <a:ext uri="{FF2B5EF4-FFF2-40B4-BE49-F238E27FC236}">
                  <a16:creationId xmlns:a16="http://schemas.microsoft.com/office/drawing/2014/main" id="{224439F5-C347-4280-B352-DEE6C81FA520}"/>
                </a:ext>
              </a:extLst>
            </p:cNvPr>
            <p:cNvSpPr>
              <a:spLocks/>
            </p:cNvSpPr>
            <p:nvPr/>
          </p:nvSpPr>
          <p:spPr bwMode="auto">
            <a:xfrm>
              <a:off x="8337551" y="3008313"/>
              <a:ext cx="279400" cy="120650"/>
            </a:xfrm>
            <a:custGeom>
              <a:avLst/>
              <a:gdLst>
                <a:gd name="T0" fmla="*/ 0 w 37"/>
                <a:gd name="T1" fmla="*/ 16 h 16"/>
                <a:gd name="T2" fmla="*/ 14 w 37"/>
                <a:gd name="T3" fmla="*/ 7 h 16"/>
                <a:gd name="T4" fmla="*/ 29 w 37"/>
                <a:gd name="T5" fmla="*/ 1 h 16"/>
                <a:gd name="T6" fmla="*/ 37 w 37"/>
                <a:gd name="T7" fmla="*/ 3 h 16"/>
                <a:gd name="T8" fmla="*/ 37 w 37"/>
                <a:gd name="T9" fmla="*/ 2 h 16"/>
                <a:gd name="T10" fmla="*/ 29 w 37"/>
                <a:gd name="T11" fmla="*/ 0 h 16"/>
                <a:gd name="T12" fmla="*/ 14 w 37"/>
                <a:gd name="T13" fmla="*/ 6 h 16"/>
                <a:gd name="T14" fmla="*/ 0 w 37"/>
                <a:gd name="T15" fmla="*/ 15 h 16"/>
                <a:gd name="T16" fmla="*/ 0 w 37"/>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6">
                  <a:moveTo>
                    <a:pt x="0" y="16"/>
                  </a:moveTo>
                  <a:cubicBezTo>
                    <a:pt x="5" y="14"/>
                    <a:pt x="10" y="10"/>
                    <a:pt x="14" y="7"/>
                  </a:cubicBezTo>
                  <a:cubicBezTo>
                    <a:pt x="19" y="4"/>
                    <a:pt x="24" y="1"/>
                    <a:pt x="29" y="1"/>
                  </a:cubicBezTo>
                  <a:cubicBezTo>
                    <a:pt x="31" y="1"/>
                    <a:pt x="34" y="1"/>
                    <a:pt x="37" y="3"/>
                  </a:cubicBezTo>
                  <a:cubicBezTo>
                    <a:pt x="37" y="2"/>
                    <a:pt x="37" y="2"/>
                    <a:pt x="37" y="2"/>
                  </a:cubicBezTo>
                  <a:cubicBezTo>
                    <a:pt x="34" y="0"/>
                    <a:pt x="32" y="0"/>
                    <a:pt x="29" y="0"/>
                  </a:cubicBezTo>
                  <a:cubicBezTo>
                    <a:pt x="23" y="0"/>
                    <a:pt x="18" y="3"/>
                    <a:pt x="14" y="6"/>
                  </a:cubicBezTo>
                  <a:cubicBezTo>
                    <a:pt x="9" y="9"/>
                    <a:pt x="4" y="13"/>
                    <a:pt x="0" y="15"/>
                  </a:cubicBezTo>
                  <a:cubicBezTo>
                    <a:pt x="0" y="16"/>
                    <a:pt x="0" y="16"/>
                    <a:pt x="0" y="1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68">
              <a:extLst>
                <a:ext uri="{FF2B5EF4-FFF2-40B4-BE49-F238E27FC236}">
                  <a16:creationId xmlns:a16="http://schemas.microsoft.com/office/drawing/2014/main" id="{91C0D180-3C4D-42F4-8409-26195848A48E}"/>
                </a:ext>
              </a:extLst>
            </p:cNvPr>
            <p:cNvSpPr>
              <a:spLocks/>
            </p:cNvSpPr>
            <p:nvPr/>
          </p:nvSpPr>
          <p:spPr bwMode="auto">
            <a:xfrm>
              <a:off x="7243764" y="3211513"/>
              <a:ext cx="534988" cy="166688"/>
            </a:xfrm>
            <a:custGeom>
              <a:avLst/>
              <a:gdLst>
                <a:gd name="T0" fmla="*/ 0 w 71"/>
                <a:gd name="T1" fmla="*/ 20 h 22"/>
                <a:gd name="T2" fmla="*/ 13 w 71"/>
                <a:gd name="T3" fmla="*/ 22 h 22"/>
                <a:gd name="T4" fmla="*/ 47 w 71"/>
                <a:gd name="T5" fmla="*/ 12 h 22"/>
                <a:gd name="T6" fmla="*/ 59 w 71"/>
                <a:gd name="T7" fmla="*/ 5 h 22"/>
                <a:gd name="T8" fmla="*/ 69 w 71"/>
                <a:gd name="T9" fmla="*/ 2 h 22"/>
                <a:gd name="T10" fmla="*/ 70 w 71"/>
                <a:gd name="T11" fmla="*/ 2 h 22"/>
                <a:gd name="T12" fmla="*/ 71 w 71"/>
                <a:gd name="T13" fmla="*/ 1 h 22"/>
                <a:gd name="T14" fmla="*/ 69 w 71"/>
                <a:gd name="T15" fmla="*/ 0 h 22"/>
                <a:gd name="T16" fmla="*/ 59 w 71"/>
                <a:gd name="T17" fmla="*/ 4 h 22"/>
                <a:gd name="T18" fmla="*/ 13 w 71"/>
                <a:gd name="T19" fmla="*/ 21 h 22"/>
                <a:gd name="T20" fmla="*/ 0 w 71"/>
                <a:gd name="T21" fmla="*/ 19 h 22"/>
                <a:gd name="T22" fmla="*/ 0 w 71"/>
                <a:gd name="T23" fmla="*/ 20 h 22"/>
                <a:gd name="T24" fmla="*/ 0 w 71"/>
                <a:gd name="T2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22">
                  <a:moveTo>
                    <a:pt x="0" y="20"/>
                  </a:moveTo>
                  <a:cubicBezTo>
                    <a:pt x="5" y="21"/>
                    <a:pt x="9" y="22"/>
                    <a:pt x="13" y="22"/>
                  </a:cubicBezTo>
                  <a:cubicBezTo>
                    <a:pt x="27" y="22"/>
                    <a:pt x="38" y="17"/>
                    <a:pt x="47" y="12"/>
                  </a:cubicBezTo>
                  <a:cubicBezTo>
                    <a:pt x="51" y="9"/>
                    <a:pt x="56" y="7"/>
                    <a:pt x="59" y="5"/>
                  </a:cubicBezTo>
                  <a:cubicBezTo>
                    <a:pt x="63" y="3"/>
                    <a:pt x="66" y="2"/>
                    <a:pt x="69" y="2"/>
                  </a:cubicBezTo>
                  <a:cubicBezTo>
                    <a:pt x="69" y="2"/>
                    <a:pt x="70" y="2"/>
                    <a:pt x="70" y="2"/>
                  </a:cubicBezTo>
                  <a:cubicBezTo>
                    <a:pt x="71" y="1"/>
                    <a:pt x="71" y="1"/>
                    <a:pt x="71" y="1"/>
                  </a:cubicBezTo>
                  <a:cubicBezTo>
                    <a:pt x="70" y="1"/>
                    <a:pt x="69" y="0"/>
                    <a:pt x="69" y="0"/>
                  </a:cubicBezTo>
                  <a:cubicBezTo>
                    <a:pt x="66" y="0"/>
                    <a:pt x="62" y="2"/>
                    <a:pt x="59" y="4"/>
                  </a:cubicBezTo>
                  <a:cubicBezTo>
                    <a:pt x="48" y="9"/>
                    <a:pt x="33" y="21"/>
                    <a:pt x="13" y="21"/>
                  </a:cubicBezTo>
                  <a:cubicBezTo>
                    <a:pt x="9" y="21"/>
                    <a:pt x="5" y="20"/>
                    <a:pt x="0" y="19"/>
                  </a:cubicBezTo>
                  <a:cubicBezTo>
                    <a:pt x="0" y="20"/>
                    <a:pt x="0" y="20"/>
                    <a:pt x="0" y="20"/>
                  </a:cubicBezTo>
                  <a:cubicBezTo>
                    <a:pt x="0" y="20"/>
                    <a:pt x="0" y="20"/>
                    <a:pt x="0" y="2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69">
              <a:extLst>
                <a:ext uri="{FF2B5EF4-FFF2-40B4-BE49-F238E27FC236}">
                  <a16:creationId xmlns:a16="http://schemas.microsoft.com/office/drawing/2014/main" id="{B85D67C4-48F9-4602-BDBA-CC489B4074E4}"/>
                </a:ext>
              </a:extLst>
            </p:cNvPr>
            <p:cNvSpPr>
              <a:spLocks/>
            </p:cNvSpPr>
            <p:nvPr/>
          </p:nvSpPr>
          <p:spPr bwMode="auto">
            <a:xfrm>
              <a:off x="7432676" y="2216150"/>
              <a:ext cx="422275" cy="641350"/>
            </a:xfrm>
            <a:custGeom>
              <a:avLst/>
              <a:gdLst>
                <a:gd name="T0" fmla="*/ 32 w 56"/>
                <a:gd name="T1" fmla="*/ 0 h 85"/>
                <a:gd name="T2" fmla="*/ 33 w 56"/>
                <a:gd name="T3" fmla="*/ 8 h 85"/>
                <a:gd name="T4" fmla="*/ 26 w 56"/>
                <a:gd name="T5" fmla="*/ 28 h 85"/>
                <a:gd name="T6" fmla="*/ 3 w 56"/>
                <a:gd name="T7" fmla="*/ 44 h 85"/>
                <a:gd name="T8" fmla="*/ 0 w 56"/>
                <a:gd name="T9" fmla="*/ 45 h 85"/>
                <a:gd name="T10" fmla="*/ 4 w 56"/>
                <a:gd name="T11" fmla="*/ 45 h 85"/>
                <a:gd name="T12" fmla="*/ 48 w 56"/>
                <a:gd name="T13" fmla="*/ 64 h 85"/>
                <a:gd name="T14" fmla="*/ 55 w 56"/>
                <a:gd name="T15" fmla="*/ 85 h 85"/>
                <a:gd name="T16" fmla="*/ 55 w 56"/>
                <a:gd name="T17" fmla="*/ 85 h 85"/>
                <a:gd name="T18" fmla="*/ 56 w 56"/>
                <a:gd name="T19" fmla="*/ 85 h 85"/>
                <a:gd name="T20" fmla="*/ 56 w 56"/>
                <a:gd name="T21" fmla="*/ 85 h 85"/>
                <a:gd name="T22" fmla="*/ 49 w 56"/>
                <a:gd name="T23" fmla="*/ 63 h 85"/>
                <a:gd name="T24" fmla="*/ 4 w 56"/>
                <a:gd name="T25" fmla="*/ 44 h 85"/>
                <a:gd name="T26" fmla="*/ 4 w 56"/>
                <a:gd name="T27" fmla="*/ 45 h 85"/>
                <a:gd name="T28" fmla="*/ 4 w 56"/>
                <a:gd name="T29" fmla="*/ 45 h 85"/>
                <a:gd name="T30" fmla="*/ 27 w 56"/>
                <a:gd name="T31" fmla="*/ 29 h 85"/>
                <a:gd name="T32" fmla="*/ 35 w 56"/>
                <a:gd name="T33" fmla="*/ 8 h 85"/>
                <a:gd name="T34" fmla="*/ 34 w 56"/>
                <a:gd name="T35" fmla="*/ 0 h 85"/>
                <a:gd name="T36" fmla="*/ 32 w 56"/>
                <a:gd name="T3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85">
                  <a:moveTo>
                    <a:pt x="32" y="0"/>
                  </a:moveTo>
                  <a:cubicBezTo>
                    <a:pt x="33" y="3"/>
                    <a:pt x="33" y="5"/>
                    <a:pt x="33" y="8"/>
                  </a:cubicBezTo>
                  <a:cubicBezTo>
                    <a:pt x="33" y="15"/>
                    <a:pt x="31" y="22"/>
                    <a:pt x="26" y="28"/>
                  </a:cubicBezTo>
                  <a:cubicBezTo>
                    <a:pt x="21" y="34"/>
                    <a:pt x="13" y="40"/>
                    <a:pt x="3" y="44"/>
                  </a:cubicBezTo>
                  <a:cubicBezTo>
                    <a:pt x="0" y="45"/>
                    <a:pt x="0" y="45"/>
                    <a:pt x="0" y="45"/>
                  </a:cubicBezTo>
                  <a:cubicBezTo>
                    <a:pt x="4" y="45"/>
                    <a:pt x="4" y="45"/>
                    <a:pt x="4" y="45"/>
                  </a:cubicBezTo>
                  <a:cubicBezTo>
                    <a:pt x="29" y="45"/>
                    <a:pt x="41" y="55"/>
                    <a:pt x="48" y="64"/>
                  </a:cubicBezTo>
                  <a:cubicBezTo>
                    <a:pt x="54" y="74"/>
                    <a:pt x="55" y="84"/>
                    <a:pt x="55" y="85"/>
                  </a:cubicBezTo>
                  <a:cubicBezTo>
                    <a:pt x="55" y="85"/>
                    <a:pt x="55" y="85"/>
                    <a:pt x="55" y="85"/>
                  </a:cubicBezTo>
                  <a:cubicBezTo>
                    <a:pt x="56" y="85"/>
                    <a:pt x="56" y="85"/>
                    <a:pt x="56" y="85"/>
                  </a:cubicBezTo>
                  <a:cubicBezTo>
                    <a:pt x="56" y="85"/>
                    <a:pt x="56" y="85"/>
                    <a:pt x="56" y="85"/>
                  </a:cubicBezTo>
                  <a:cubicBezTo>
                    <a:pt x="56" y="84"/>
                    <a:pt x="56" y="73"/>
                    <a:pt x="49" y="63"/>
                  </a:cubicBezTo>
                  <a:cubicBezTo>
                    <a:pt x="42" y="53"/>
                    <a:pt x="29" y="44"/>
                    <a:pt x="4" y="44"/>
                  </a:cubicBezTo>
                  <a:cubicBezTo>
                    <a:pt x="4" y="45"/>
                    <a:pt x="4" y="45"/>
                    <a:pt x="4" y="45"/>
                  </a:cubicBezTo>
                  <a:cubicBezTo>
                    <a:pt x="4" y="45"/>
                    <a:pt x="4" y="45"/>
                    <a:pt x="4" y="45"/>
                  </a:cubicBezTo>
                  <a:cubicBezTo>
                    <a:pt x="14" y="41"/>
                    <a:pt x="22" y="35"/>
                    <a:pt x="27" y="29"/>
                  </a:cubicBezTo>
                  <a:cubicBezTo>
                    <a:pt x="32" y="23"/>
                    <a:pt x="35" y="15"/>
                    <a:pt x="35" y="8"/>
                  </a:cubicBezTo>
                  <a:cubicBezTo>
                    <a:pt x="35" y="5"/>
                    <a:pt x="34" y="2"/>
                    <a:pt x="34" y="0"/>
                  </a:cubicBezTo>
                  <a:cubicBezTo>
                    <a:pt x="32" y="0"/>
                    <a:pt x="32" y="0"/>
                    <a:pt x="32"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70">
              <a:extLst>
                <a:ext uri="{FF2B5EF4-FFF2-40B4-BE49-F238E27FC236}">
                  <a16:creationId xmlns:a16="http://schemas.microsoft.com/office/drawing/2014/main" id="{76748F95-1F9D-45E4-9920-37E4034EAA40}"/>
                </a:ext>
              </a:extLst>
            </p:cNvPr>
            <p:cNvSpPr>
              <a:spLocks/>
            </p:cNvSpPr>
            <p:nvPr/>
          </p:nvSpPr>
          <p:spPr bwMode="auto">
            <a:xfrm>
              <a:off x="6586539" y="1997075"/>
              <a:ext cx="725488" cy="369888"/>
            </a:xfrm>
            <a:custGeom>
              <a:avLst/>
              <a:gdLst>
                <a:gd name="T0" fmla="*/ 0 w 96"/>
                <a:gd name="T1" fmla="*/ 1 h 49"/>
                <a:gd name="T2" fmla="*/ 0 w 96"/>
                <a:gd name="T3" fmla="*/ 1 h 49"/>
                <a:gd name="T4" fmla="*/ 4 w 96"/>
                <a:gd name="T5" fmla="*/ 4 h 49"/>
                <a:gd name="T6" fmla="*/ 8 w 96"/>
                <a:gd name="T7" fmla="*/ 12 h 49"/>
                <a:gd name="T8" fmla="*/ 8 w 96"/>
                <a:gd name="T9" fmla="*/ 12 h 49"/>
                <a:gd name="T10" fmla="*/ 9 w 96"/>
                <a:gd name="T11" fmla="*/ 12 h 49"/>
                <a:gd name="T12" fmla="*/ 18 w 96"/>
                <a:gd name="T13" fmla="*/ 11 h 49"/>
                <a:gd name="T14" fmla="*/ 67 w 96"/>
                <a:gd name="T15" fmla="*/ 48 h 49"/>
                <a:gd name="T16" fmla="*/ 67 w 96"/>
                <a:gd name="T17" fmla="*/ 49 h 49"/>
                <a:gd name="T18" fmla="*/ 68 w 96"/>
                <a:gd name="T19" fmla="*/ 48 h 49"/>
                <a:gd name="T20" fmla="*/ 85 w 96"/>
                <a:gd name="T21" fmla="*/ 43 h 49"/>
                <a:gd name="T22" fmla="*/ 93 w 96"/>
                <a:gd name="T23" fmla="*/ 44 h 49"/>
                <a:gd name="T24" fmla="*/ 95 w 96"/>
                <a:gd name="T25" fmla="*/ 44 h 49"/>
                <a:gd name="T26" fmla="*/ 96 w 96"/>
                <a:gd name="T27" fmla="*/ 44 h 49"/>
                <a:gd name="T28" fmla="*/ 96 w 96"/>
                <a:gd name="T29" fmla="*/ 44 h 49"/>
                <a:gd name="T30" fmla="*/ 96 w 96"/>
                <a:gd name="T31" fmla="*/ 44 h 49"/>
                <a:gd name="T32" fmla="*/ 96 w 96"/>
                <a:gd name="T33" fmla="*/ 43 h 49"/>
                <a:gd name="T34" fmla="*/ 85 w 96"/>
                <a:gd name="T35" fmla="*/ 41 h 49"/>
                <a:gd name="T36" fmla="*/ 67 w 96"/>
                <a:gd name="T37" fmla="*/ 47 h 49"/>
                <a:gd name="T38" fmla="*/ 68 w 96"/>
                <a:gd name="T39" fmla="*/ 48 h 49"/>
                <a:gd name="T40" fmla="*/ 68 w 96"/>
                <a:gd name="T41" fmla="*/ 48 h 49"/>
                <a:gd name="T42" fmla="*/ 18 w 96"/>
                <a:gd name="T43" fmla="*/ 10 h 49"/>
                <a:gd name="T44" fmla="*/ 9 w 96"/>
                <a:gd name="T45" fmla="*/ 11 h 49"/>
                <a:gd name="T46" fmla="*/ 9 w 96"/>
                <a:gd name="T47" fmla="*/ 12 h 49"/>
                <a:gd name="T48" fmla="*/ 10 w 96"/>
                <a:gd name="T49" fmla="*/ 11 h 49"/>
                <a:gd name="T50" fmla="*/ 4 w 96"/>
                <a:gd name="T51" fmla="*/ 3 h 49"/>
                <a:gd name="T52" fmla="*/ 0 w 96"/>
                <a:gd name="T53" fmla="*/ 0 h 49"/>
                <a:gd name="T54" fmla="*/ 0 w 96"/>
                <a:gd name="T55"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49">
                  <a:moveTo>
                    <a:pt x="0" y="1"/>
                  </a:moveTo>
                  <a:cubicBezTo>
                    <a:pt x="0" y="1"/>
                    <a:pt x="0" y="1"/>
                    <a:pt x="0" y="1"/>
                  </a:cubicBezTo>
                  <a:cubicBezTo>
                    <a:pt x="0" y="1"/>
                    <a:pt x="2" y="3"/>
                    <a:pt x="4" y="4"/>
                  </a:cubicBezTo>
                  <a:cubicBezTo>
                    <a:pt x="6" y="6"/>
                    <a:pt x="8" y="9"/>
                    <a:pt x="8" y="12"/>
                  </a:cubicBezTo>
                  <a:cubicBezTo>
                    <a:pt x="8" y="12"/>
                    <a:pt x="8" y="12"/>
                    <a:pt x="8" y="12"/>
                  </a:cubicBezTo>
                  <a:cubicBezTo>
                    <a:pt x="9" y="12"/>
                    <a:pt x="9" y="12"/>
                    <a:pt x="9" y="12"/>
                  </a:cubicBezTo>
                  <a:cubicBezTo>
                    <a:pt x="12" y="11"/>
                    <a:pt x="15" y="11"/>
                    <a:pt x="18" y="11"/>
                  </a:cubicBezTo>
                  <a:cubicBezTo>
                    <a:pt x="39" y="11"/>
                    <a:pt x="61" y="26"/>
                    <a:pt x="67" y="48"/>
                  </a:cubicBezTo>
                  <a:cubicBezTo>
                    <a:pt x="67" y="49"/>
                    <a:pt x="67" y="49"/>
                    <a:pt x="67" y="49"/>
                  </a:cubicBezTo>
                  <a:cubicBezTo>
                    <a:pt x="68" y="48"/>
                    <a:pt x="68" y="48"/>
                    <a:pt x="68" y="48"/>
                  </a:cubicBezTo>
                  <a:cubicBezTo>
                    <a:pt x="74" y="44"/>
                    <a:pt x="80" y="43"/>
                    <a:pt x="85" y="43"/>
                  </a:cubicBezTo>
                  <a:cubicBezTo>
                    <a:pt x="88" y="43"/>
                    <a:pt x="91" y="43"/>
                    <a:pt x="93" y="44"/>
                  </a:cubicBezTo>
                  <a:cubicBezTo>
                    <a:pt x="94" y="44"/>
                    <a:pt x="94" y="44"/>
                    <a:pt x="95" y="44"/>
                  </a:cubicBezTo>
                  <a:cubicBezTo>
                    <a:pt x="95" y="44"/>
                    <a:pt x="95" y="44"/>
                    <a:pt x="96" y="44"/>
                  </a:cubicBezTo>
                  <a:cubicBezTo>
                    <a:pt x="96" y="44"/>
                    <a:pt x="96" y="44"/>
                    <a:pt x="96" y="44"/>
                  </a:cubicBezTo>
                  <a:cubicBezTo>
                    <a:pt x="96" y="44"/>
                    <a:pt x="96" y="44"/>
                    <a:pt x="96" y="44"/>
                  </a:cubicBezTo>
                  <a:cubicBezTo>
                    <a:pt x="96" y="43"/>
                    <a:pt x="96" y="43"/>
                    <a:pt x="96" y="43"/>
                  </a:cubicBezTo>
                  <a:cubicBezTo>
                    <a:pt x="96" y="43"/>
                    <a:pt x="92" y="41"/>
                    <a:pt x="85" y="41"/>
                  </a:cubicBezTo>
                  <a:cubicBezTo>
                    <a:pt x="80" y="41"/>
                    <a:pt x="73" y="43"/>
                    <a:pt x="67" y="47"/>
                  </a:cubicBezTo>
                  <a:cubicBezTo>
                    <a:pt x="68" y="48"/>
                    <a:pt x="68" y="48"/>
                    <a:pt x="68" y="48"/>
                  </a:cubicBezTo>
                  <a:cubicBezTo>
                    <a:pt x="68" y="48"/>
                    <a:pt x="68" y="48"/>
                    <a:pt x="68" y="48"/>
                  </a:cubicBezTo>
                  <a:cubicBezTo>
                    <a:pt x="62" y="25"/>
                    <a:pt x="40" y="10"/>
                    <a:pt x="18" y="10"/>
                  </a:cubicBezTo>
                  <a:cubicBezTo>
                    <a:pt x="15" y="10"/>
                    <a:pt x="12" y="10"/>
                    <a:pt x="9" y="11"/>
                  </a:cubicBezTo>
                  <a:cubicBezTo>
                    <a:pt x="9" y="12"/>
                    <a:pt x="9" y="12"/>
                    <a:pt x="9" y="12"/>
                  </a:cubicBezTo>
                  <a:cubicBezTo>
                    <a:pt x="10" y="11"/>
                    <a:pt x="10" y="11"/>
                    <a:pt x="10" y="11"/>
                  </a:cubicBezTo>
                  <a:cubicBezTo>
                    <a:pt x="9" y="8"/>
                    <a:pt x="6" y="5"/>
                    <a:pt x="4" y="3"/>
                  </a:cubicBezTo>
                  <a:cubicBezTo>
                    <a:pt x="2" y="1"/>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71">
              <a:extLst>
                <a:ext uri="{FF2B5EF4-FFF2-40B4-BE49-F238E27FC236}">
                  <a16:creationId xmlns:a16="http://schemas.microsoft.com/office/drawing/2014/main" id="{4D7C5F61-D09C-4F0B-9D94-176F6217E936}"/>
                </a:ext>
              </a:extLst>
            </p:cNvPr>
            <p:cNvSpPr>
              <a:spLocks/>
            </p:cNvSpPr>
            <p:nvPr/>
          </p:nvSpPr>
          <p:spPr bwMode="auto">
            <a:xfrm>
              <a:off x="4368801" y="3665538"/>
              <a:ext cx="928688" cy="233363"/>
            </a:xfrm>
            <a:custGeom>
              <a:avLst/>
              <a:gdLst>
                <a:gd name="T0" fmla="*/ 0 w 123"/>
                <a:gd name="T1" fmla="*/ 19 h 31"/>
                <a:gd name="T2" fmla="*/ 51 w 123"/>
                <a:gd name="T3" fmla="*/ 31 h 31"/>
                <a:gd name="T4" fmla="*/ 123 w 123"/>
                <a:gd name="T5" fmla="*/ 1 h 31"/>
                <a:gd name="T6" fmla="*/ 122 w 123"/>
                <a:gd name="T7" fmla="*/ 0 h 31"/>
                <a:gd name="T8" fmla="*/ 51 w 123"/>
                <a:gd name="T9" fmla="*/ 30 h 31"/>
                <a:gd name="T10" fmla="*/ 1 w 123"/>
                <a:gd name="T11" fmla="*/ 18 h 31"/>
                <a:gd name="T12" fmla="*/ 0 w 123"/>
                <a:gd name="T13" fmla="*/ 19 h 31"/>
              </a:gdLst>
              <a:ahLst/>
              <a:cxnLst>
                <a:cxn ang="0">
                  <a:pos x="T0" y="T1"/>
                </a:cxn>
                <a:cxn ang="0">
                  <a:pos x="T2" y="T3"/>
                </a:cxn>
                <a:cxn ang="0">
                  <a:pos x="T4" y="T5"/>
                </a:cxn>
                <a:cxn ang="0">
                  <a:pos x="T6" y="T7"/>
                </a:cxn>
                <a:cxn ang="0">
                  <a:pos x="T8" y="T9"/>
                </a:cxn>
                <a:cxn ang="0">
                  <a:pos x="T10" y="T11"/>
                </a:cxn>
                <a:cxn ang="0">
                  <a:pos x="T12" y="T13"/>
                </a:cxn>
              </a:cxnLst>
              <a:rect l="0" t="0" r="r" b="b"/>
              <a:pathLst>
                <a:path w="123" h="31">
                  <a:moveTo>
                    <a:pt x="0" y="19"/>
                  </a:moveTo>
                  <a:cubicBezTo>
                    <a:pt x="14" y="26"/>
                    <a:pt x="31" y="31"/>
                    <a:pt x="51" y="31"/>
                  </a:cubicBezTo>
                  <a:cubicBezTo>
                    <a:pt x="74" y="31"/>
                    <a:pt x="100" y="23"/>
                    <a:pt x="123" y="1"/>
                  </a:cubicBezTo>
                  <a:cubicBezTo>
                    <a:pt x="122" y="0"/>
                    <a:pt x="122" y="0"/>
                    <a:pt x="122" y="0"/>
                  </a:cubicBezTo>
                  <a:cubicBezTo>
                    <a:pt x="99" y="22"/>
                    <a:pt x="74" y="30"/>
                    <a:pt x="51" y="30"/>
                  </a:cubicBezTo>
                  <a:cubicBezTo>
                    <a:pt x="32" y="30"/>
                    <a:pt x="14" y="25"/>
                    <a:pt x="1" y="18"/>
                  </a:cubicBezTo>
                  <a:cubicBezTo>
                    <a:pt x="0" y="19"/>
                    <a:pt x="0" y="19"/>
                    <a:pt x="0" y="1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72">
              <a:extLst>
                <a:ext uri="{FF2B5EF4-FFF2-40B4-BE49-F238E27FC236}">
                  <a16:creationId xmlns:a16="http://schemas.microsoft.com/office/drawing/2014/main" id="{710D824D-A0E6-425F-BB1D-DF2B19DFE40E}"/>
                </a:ext>
              </a:extLst>
            </p:cNvPr>
            <p:cNvSpPr>
              <a:spLocks/>
            </p:cNvSpPr>
            <p:nvPr/>
          </p:nvSpPr>
          <p:spPr bwMode="auto">
            <a:xfrm>
              <a:off x="4368801" y="3854450"/>
              <a:ext cx="128588" cy="74613"/>
            </a:xfrm>
            <a:custGeom>
              <a:avLst/>
              <a:gdLst>
                <a:gd name="T0" fmla="*/ 0 w 17"/>
                <a:gd name="T1" fmla="*/ 10 h 10"/>
                <a:gd name="T2" fmla="*/ 0 w 17"/>
                <a:gd name="T3" fmla="*/ 10 h 10"/>
                <a:gd name="T4" fmla="*/ 7 w 17"/>
                <a:gd name="T5" fmla="*/ 8 h 10"/>
                <a:gd name="T6" fmla="*/ 17 w 17"/>
                <a:gd name="T7" fmla="*/ 0 h 10"/>
                <a:gd name="T8" fmla="*/ 16 w 17"/>
                <a:gd name="T9" fmla="*/ 0 h 10"/>
                <a:gd name="T10" fmla="*/ 6 w 17"/>
                <a:gd name="T11" fmla="*/ 7 h 10"/>
                <a:gd name="T12" fmla="*/ 0 w 17"/>
                <a:gd name="T13" fmla="*/ 8 h 10"/>
                <a:gd name="T14" fmla="*/ 0 w 17"/>
                <a:gd name="T15" fmla="*/ 8 h 10"/>
                <a:gd name="T16" fmla="*/ 0 w 17"/>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10"/>
                  </a:moveTo>
                  <a:cubicBezTo>
                    <a:pt x="0" y="10"/>
                    <a:pt x="0" y="10"/>
                    <a:pt x="0" y="10"/>
                  </a:cubicBezTo>
                  <a:cubicBezTo>
                    <a:pt x="1" y="10"/>
                    <a:pt x="3" y="9"/>
                    <a:pt x="7" y="8"/>
                  </a:cubicBezTo>
                  <a:cubicBezTo>
                    <a:pt x="10" y="7"/>
                    <a:pt x="14" y="5"/>
                    <a:pt x="17" y="0"/>
                  </a:cubicBezTo>
                  <a:cubicBezTo>
                    <a:pt x="16" y="0"/>
                    <a:pt x="16" y="0"/>
                    <a:pt x="16" y="0"/>
                  </a:cubicBezTo>
                  <a:cubicBezTo>
                    <a:pt x="13" y="4"/>
                    <a:pt x="9" y="6"/>
                    <a:pt x="6" y="7"/>
                  </a:cubicBezTo>
                  <a:cubicBezTo>
                    <a:pt x="3" y="8"/>
                    <a:pt x="1" y="8"/>
                    <a:pt x="0" y="8"/>
                  </a:cubicBezTo>
                  <a:cubicBezTo>
                    <a:pt x="0" y="8"/>
                    <a:pt x="0" y="8"/>
                    <a:pt x="0" y="8"/>
                  </a:cubicBezTo>
                  <a:cubicBezTo>
                    <a:pt x="0" y="10"/>
                    <a:pt x="0" y="10"/>
                    <a:pt x="0" y="1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73">
              <a:extLst>
                <a:ext uri="{FF2B5EF4-FFF2-40B4-BE49-F238E27FC236}">
                  <a16:creationId xmlns:a16="http://schemas.microsoft.com/office/drawing/2014/main" id="{5DB7BE47-0965-46E8-B9CF-F182C0FC15C5}"/>
                </a:ext>
              </a:extLst>
            </p:cNvPr>
            <p:cNvSpPr>
              <a:spLocks/>
            </p:cNvSpPr>
            <p:nvPr/>
          </p:nvSpPr>
          <p:spPr bwMode="auto">
            <a:xfrm>
              <a:off x="5214939" y="3725863"/>
              <a:ext cx="120650" cy="82550"/>
            </a:xfrm>
            <a:custGeom>
              <a:avLst/>
              <a:gdLst>
                <a:gd name="T0" fmla="*/ 16 w 16"/>
                <a:gd name="T1" fmla="*/ 10 h 11"/>
                <a:gd name="T2" fmla="*/ 6 w 16"/>
                <a:gd name="T3" fmla="*/ 3 h 11"/>
                <a:gd name="T4" fmla="*/ 0 w 16"/>
                <a:gd name="T5" fmla="*/ 0 h 11"/>
                <a:gd name="T6" fmla="*/ 0 w 16"/>
                <a:gd name="T7" fmla="*/ 2 h 11"/>
                <a:gd name="T8" fmla="*/ 0 w 16"/>
                <a:gd name="T9" fmla="*/ 2 h 11"/>
                <a:gd name="T10" fmla="*/ 6 w 16"/>
                <a:gd name="T11" fmla="*/ 4 h 11"/>
                <a:gd name="T12" fmla="*/ 15 w 16"/>
                <a:gd name="T13" fmla="*/ 11 h 11"/>
                <a:gd name="T14" fmla="*/ 16 w 16"/>
                <a:gd name="T15" fmla="*/ 1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1">
                  <a:moveTo>
                    <a:pt x="16" y="10"/>
                  </a:moveTo>
                  <a:cubicBezTo>
                    <a:pt x="13" y="6"/>
                    <a:pt x="9" y="4"/>
                    <a:pt x="6" y="3"/>
                  </a:cubicBezTo>
                  <a:cubicBezTo>
                    <a:pt x="3" y="1"/>
                    <a:pt x="0" y="0"/>
                    <a:pt x="0" y="0"/>
                  </a:cubicBezTo>
                  <a:cubicBezTo>
                    <a:pt x="0" y="2"/>
                    <a:pt x="0" y="2"/>
                    <a:pt x="0" y="2"/>
                  </a:cubicBezTo>
                  <a:cubicBezTo>
                    <a:pt x="0" y="2"/>
                    <a:pt x="0" y="2"/>
                    <a:pt x="0" y="2"/>
                  </a:cubicBezTo>
                  <a:cubicBezTo>
                    <a:pt x="1" y="2"/>
                    <a:pt x="3" y="3"/>
                    <a:pt x="6" y="4"/>
                  </a:cubicBezTo>
                  <a:cubicBezTo>
                    <a:pt x="9" y="5"/>
                    <a:pt x="13" y="8"/>
                    <a:pt x="15" y="11"/>
                  </a:cubicBezTo>
                  <a:cubicBezTo>
                    <a:pt x="16" y="10"/>
                    <a:pt x="16" y="10"/>
                    <a:pt x="16" y="1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74">
              <a:extLst>
                <a:ext uri="{FF2B5EF4-FFF2-40B4-BE49-F238E27FC236}">
                  <a16:creationId xmlns:a16="http://schemas.microsoft.com/office/drawing/2014/main" id="{E4731794-A599-4709-9695-E50AD730187A}"/>
                </a:ext>
              </a:extLst>
            </p:cNvPr>
            <p:cNvSpPr>
              <a:spLocks/>
            </p:cNvSpPr>
            <p:nvPr/>
          </p:nvSpPr>
          <p:spPr bwMode="auto">
            <a:xfrm>
              <a:off x="4052889" y="3363913"/>
              <a:ext cx="414338" cy="528638"/>
            </a:xfrm>
            <a:custGeom>
              <a:avLst/>
              <a:gdLst>
                <a:gd name="T0" fmla="*/ 6 w 55"/>
                <a:gd name="T1" fmla="*/ 69 h 70"/>
                <a:gd name="T2" fmla="*/ 1 w 55"/>
                <a:gd name="T3" fmla="*/ 52 h 70"/>
                <a:gd name="T4" fmla="*/ 15 w 55"/>
                <a:gd name="T5" fmla="*/ 23 h 70"/>
                <a:gd name="T6" fmla="*/ 55 w 55"/>
                <a:gd name="T7" fmla="*/ 2 h 70"/>
                <a:gd name="T8" fmla="*/ 55 w 55"/>
                <a:gd name="T9" fmla="*/ 0 h 70"/>
                <a:gd name="T10" fmla="*/ 14 w 55"/>
                <a:gd name="T11" fmla="*/ 22 h 70"/>
                <a:gd name="T12" fmla="*/ 0 w 55"/>
                <a:gd name="T13" fmla="*/ 52 h 70"/>
                <a:gd name="T14" fmla="*/ 5 w 55"/>
                <a:gd name="T15" fmla="*/ 70 h 70"/>
                <a:gd name="T16" fmla="*/ 6 w 55"/>
                <a:gd name="T17"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70">
                  <a:moveTo>
                    <a:pt x="6" y="69"/>
                  </a:moveTo>
                  <a:cubicBezTo>
                    <a:pt x="3" y="63"/>
                    <a:pt x="1" y="58"/>
                    <a:pt x="1" y="52"/>
                  </a:cubicBezTo>
                  <a:cubicBezTo>
                    <a:pt x="1" y="41"/>
                    <a:pt x="6" y="31"/>
                    <a:pt x="15" y="23"/>
                  </a:cubicBezTo>
                  <a:cubicBezTo>
                    <a:pt x="24" y="14"/>
                    <a:pt x="38" y="6"/>
                    <a:pt x="55" y="2"/>
                  </a:cubicBezTo>
                  <a:cubicBezTo>
                    <a:pt x="55" y="0"/>
                    <a:pt x="55" y="0"/>
                    <a:pt x="55" y="0"/>
                  </a:cubicBezTo>
                  <a:cubicBezTo>
                    <a:pt x="37" y="5"/>
                    <a:pt x="23" y="13"/>
                    <a:pt x="14" y="22"/>
                  </a:cubicBezTo>
                  <a:cubicBezTo>
                    <a:pt x="5" y="31"/>
                    <a:pt x="0" y="41"/>
                    <a:pt x="0" y="52"/>
                  </a:cubicBezTo>
                  <a:cubicBezTo>
                    <a:pt x="0" y="58"/>
                    <a:pt x="2" y="64"/>
                    <a:pt x="5" y="70"/>
                  </a:cubicBezTo>
                  <a:cubicBezTo>
                    <a:pt x="6" y="69"/>
                    <a:pt x="6" y="69"/>
                    <a:pt x="6" y="6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75">
              <a:extLst>
                <a:ext uri="{FF2B5EF4-FFF2-40B4-BE49-F238E27FC236}">
                  <a16:creationId xmlns:a16="http://schemas.microsoft.com/office/drawing/2014/main" id="{C75562C2-F73D-47B5-9848-4EDD73A69F23}"/>
                </a:ext>
              </a:extLst>
            </p:cNvPr>
            <p:cNvSpPr>
              <a:spLocks/>
            </p:cNvSpPr>
            <p:nvPr/>
          </p:nvSpPr>
          <p:spPr bwMode="auto">
            <a:xfrm>
              <a:off x="3795714" y="3559175"/>
              <a:ext cx="295275" cy="76200"/>
            </a:xfrm>
            <a:custGeom>
              <a:avLst/>
              <a:gdLst>
                <a:gd name="T0" fmla="*/ 0 w 39"/>
                <a:gd name="T1" fmla="*/ 1 h 10"/>
                <a:gd name="T2" fmla="*/ 5 w 39"/>
                <a:gd name="T3" fmla="*/ 6 h 10"/>
                <a:gd name="T4" fmla="*/ 26 w 39"/>
                <a:gd name="T5" fmla="*/ 10 h 10"/>
                <a:gd name="T6" fmla="*/ 39 w 39"/>
                <a:gd name="T7" fmla="*/ 9 h 10"/>
                <a:gd name="T8" fmla="*/ 39 w 39"/>
                <a:gd name="T9" fmla="*/ 8 h 10"/>
                <a:gd name="T10" fmla="*/ 26 w 39"/>
                <a:gd name="T11" fmla="*/ 8 h 10"/>
                <a:gd name="T12" fmla="*/ 6 w 39"/>
                <a:gd name="T13" fmla="*/ 4 h 10"/>
                <a:gd name="T14" fmla="*/ 2 w 39"/>
                <a:gd name="T15" fmla="*/ 2 h 10"/>
                <a:gd name="T16" fmla="*/ 1 w 39"/>
                <a:gd name="T17" fmla="*/ 1 h 10"/>
                <a:gd name="T18" fmla="*/ 1 w 39"/>
                <a:gd name="T19" fmla="*/ 1 h 10"/>
                <a:gd name="T20" fmla="*/ 1 w 39"/>
                <a:gd name="T21" fmla="*/ 0 h 10"/>
                <a:gd name="T22" fmla="*/ 1 w 39"/>
                <a:gd name="T23" fmla="*/ 0 h 10"/>
                <a:gd name="T24" fmla="*/ 1 w 39"/>
                <a:gd name="T25" fmla="*/ 1 h 10"/>
                <a:gd name="T26" fmla="*/ 1 w 39"/>
                <a:gd name="T27" fmla="*/ 0 h 10"/>
                <a:gd name="T28" fmla="*/ 1 w 39"/>
                <a:gd name="T29" fmla="*/ 0 h 10"/>
                <a:gd name="T30" fmla="*/ 1 w 39"/>
                <a:gd name="T31" fmla="*/ 1 h 10"/>
                <a:gd name="T32" fmla="*/ 1 w 39"/>
                <a:gd name="T33" fmla="*/ 0 h 10"/>
                <a:gd name="T34" fmla="*/ 0 w 39"/>
                <a:gd name="T35"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10">
                  <a:moveTo>
                    <a:pt x="0" y="1"/>
                  </a:moveTo>
                  <a:cubicBezTo>
                    <a:pt x="0" y="1"/>
                    <a:pt x="1" y="3"/>
                    <a:pt x="5" y="6"/>
                  </a:cubicBezTo>
                  <a:cubicBezTo>
                    <a:pt x="9" y="8"/>
                    <a:pt x="16" y="10"/>
                    <a:pt x="26" y="10"/>
                  </a:cubicBezTo>
                  <a:cubicBezTo>
                    <a:pt x="30" y="10"/>
                    <a:pt x="34" y="9"/>
                    <a:pt x="39" y="9"/>
                  </a:cubicBezTo>
                  <a:cubicBezTo>
                    <a:pt x="39" y="8"/>
                    <a:pt x="39" y="8"/>
                    <a:pt x="39" y="8"/>
                  </a:cubicBezTo>
                  <a:cubicBezTo>
                    <a:pt x="34" y="8"/>
                    <a:pt x="30" y="8"/>
                    <a:pt x="26" y="8"/>
                  </a:cubicBezTo>
                  <a:cubicBezTo>
                    <a:pt x="16" y="8"/>
                    <a:pt x="10" y="6"/>
                    <a:pt x="6" y="4"/>
                  </a:cubicBezTo>
                  <a:cubicBezTo>
                    <a:pt x="4" y="3"/>
                    <a:pt x="3" y="2"/>
                    <a:pt x="2" y="2"/>
                  </a:cubicBezTo>
                  <a:cubicBezTo>
                    <a:pt x="2" y="1"/>
                    <a:pt x="1" y="1"/>
                    <a:pt x="1" y="1"/>
                  </a:cubicBezTo>
                  <a:cubicBezTo>
                    <a:pt x="1" y="1"/>
                    <a:pt x="1" y="1"/>
                    <a:pt x="1" y="1"/>
                  </a:cubicBezTo>
                  <a:cubicBezTo>
                    <a:pt x="1" y="0"/>
                    <a:pt x="1" y="0"/>
                    <a:pt x="1" y="0"/>
                  </a:cubicBezTo>
                  <a:cubicBezTo>
                    <a:pt x="1" y="0"/>
                    <a:pt x="1" y="0"/>
                    <a:pt x="1" y="0"/>
                  </a:cubicBezTo>
                  <a:cubicBezTo>
                    <a:pt x="1" y="1"/>
                    <a:pt x="1" y="1"/>
                    <a:pt x="1" y="1"/>
                  </a:cubicBezTo>
                  <a:cubicBezTo>
                    <a:pt x="1" y="0"/>
                    <a:pt x="1" y="0"/>
                    <a:pt x="1" y="0"/>
                  </a:cubicBezTo>
                  <a:cubicBezTo>
                    <a:pt x="1" y="0"/>
                    <a:pt x="1" y="0"/>
                    <a:pt x="1" y="0"/>
                  </a:cubicBezTo>
                  <a:cubicBezTo>
                    <a:pt x="1" y="1"/>
                    <a:pt x="1" y="1"/>
                    <a:pt x="1" y="1"/>
                  </a:cubicBezTo>
                  <a:cubicBezTo>
                    <a:pt x="1" y="0"/>
                    <a:pt x="1" y="0"/>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76">
              <a:extLst>
                <a:ext uri="{FF2B5EF4-FFF2-40B4-BE49-F238E27FC236}">
                  <a16:creationId xmlns:a16="http://schemas.microsoft.com/office/drawing/2014/main" id="{66D2207F-95A9-40F9-851E-58081FA15D1B}"/>
                </a:ext>
              </a:extLst>
            </p:cNvPr>
            <p:cNvSpPr>
              <a:spLocks/>
            </p:cNvSpPr>
            <p:nvPr/>
          </p:nvSpPr>
          <p:spPr bwMode="auto">
            <a:xfrm>
              <a:off x="3795714" y="3605213"/>
              <a:ext cx="82550" cy="44450"/>
            </a:xfrm>
            <a:custGeom>
              <a:avLst/>
              <a:gdLst>
                <a:gd name="T0" fmla="*/ 0 w 11"/>
                <a:gd name="T1" fmla="*/ 6 h 6"/>
                <a:gd name="T2" fmla="*/ 1 w 11"/>
                <a:gd name="T3" fmla="*/ 6 h 6"/>
                <a:gd name="T4" fmla="*/ 8 w 11"/>
                <a:gd name="T5" fmla="*/ 4 h 6"/>
                <a:gd name="T6" fmla="*/ 11 w 11"/>
                <a:gd name="T7" fmla="*/ 1 h 6"/>
                <a:gd name="T8" fmla="*/ 10 w 11"/>
                <a:gd name="T9" fmla="*/ 0 h 6"/>
                <a:gd name="T10" fmla="*/ 10 w 11"/>
                <a:gd name="T11" fmla="*/ 1 h 6"/>
                <a:gd name="T12" fmla="*/ 7 w 11"/>
                <a:gd name="T13" fmla="*/ 3 h 6"/>
                <a:gd name="T14" fmla="*/ 1 w 11"/>
                <a:gd name="T15" fmla="*/ 5 h 6"/>
                <a:gd name="T16" fmla="*/ 0 w 11"/>
                <a:gd name="T17" fmla="*/ 5 h 6"/>
                <a:gd name="T18" fmla="*/ 0 w 11"/>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6">
                  <a:moveTo>
                    <a:pt x="0" y="6"/>
                  </a:moveTo>
                  <a:cubicBezTo>
                    <a:pt x="1" y="6"/>
                    <a:pt x="1" y="6"/>
                    <a:pt x="1" y="6"/>
                  </a:cubicBezTo>
                  <a:cubicBezTo>
                    <a:pt x="3" y="6"/>
                    <a:pt x="6" y="5"/>
                    <a:pt x="8" y="4"/>
                  </a:cubicBezTo>
                  <a:cubicBezTo>
                    <a:pt x="10" y="3"/>
                    <a:pt x="11" y="1"/>
                    <a:pt x="11" y="1"/>
                  </a:cubicBezTo>
                  <a:cubicBezTo>
                    <a:pt x="10" y="0"/>
                    <a:pt x="10" y="0"/>
                    <a:pt x="10" y="0"/>
                  </a:cubicBezTo>
                  <a:cubicBezTo>
                    <a:pt x="10" y="1"/>
                    <a:pt x="10" y="1"/>
                    <a:pt x="10" y="1"/>
                  </a:cubicBezTo>
                  <a:cubicBezTo>
                    <a:pt x="10" y="1"/>
                    <a:pt x="8" y="2"/>
                    <a:pt x="7" y="3"/>
                  </a:cubicBezTo>
                  <a:cubicBezTo>
                    <a:pt x="5" y="4"/>
                    <a:pt x="3" y="5"/>
                    <a:pt x="1" y="5"/>
                  </a:cubicBezTo>
                  <a:cubicBezTo>
                    <a:pt x="0" y="5"/>
                    <a:pt x="0" y="5"/>
                    <a:pt x="0" y="5"/>
                  </a:cubicBezTo>
                  <a:cubicBezTo>
                    <a:pt x="0" y="6"/>
                    <a:pt x="0" y="6"/>
                    <a:pt x="0" y="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77">
              <a:extLst>
                <a:ext uri="{FF2B5EF4-FFF2-40B4-BE49-F238E27FC236}">
                  <a16:creationId xmlns:a16="http://schemas.microsoft.com/office/drawing/2014/main" id="{738ADD07-4BB0-4EA8-9D7F-07F12ACB5CEE}"/>
                </a:ext>
              </a:extLst>
            </p:cNvPr>
            <p:cNvSpPr>
              <a:spLocks/>
            </p:cNvSpPr>
            <p:nvPr/>
          </p:nvSpPr>
          <p:spPr bwMode="auto">
            <a:xfrm>
              <a:off x="4527551" y="4148138"/>
              <a:ext cx="227013" cy="90488"/>
            </a:xfrm>
            <a:custGeom>
              <a:avLst/>
              <a:gdLst>
                <a:gd name="T0" fmla="*/ 0 w 30"/>
                <a:gd name="T1" fmla="*/ 1 h 12"/>
                <a:gd name="T2" fmla="*/ 27 w 30"/>
                <a:gd name="T3" fmla="*/ 12 h 12"/>
                <a:gd name="T4" fmla="*/ 30 w 30"/>
                <a:gd name="T5" fmla="*/ 12 h 12"/>
                <a:gd name="T6" fmla="*/ 30 w 30"/>
                <a:gd name="T7" fmla="*/ 11 h 12"/>
                <a:gd name="T8" fmla="*/ 29 w 30"/>
                <a:gd name="T9" fmla="*/ 11 h 12"/>
                <a:gd name="T10" fmla="*/ 27 w 30"/>
                <a:gd name="T11" fmla="*/ 11 h 12"/>
                <a:gd name="T12" fmla="*/ 1 w 30"/>
                <a:gd name="T13" fmla="*/ 0 h 12"/>
                <a:gd name="T14" fmla="*/ 0 w 30"/>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2">
                  <a:moveTo>
                    <a:pt x="0" y="1"/>
                  </a:moveTo>
                  <a:cubicBezTo>
                    <a:pt x="9" y="11"/>
                    <a:pt x="21" y="12"/>
                    <a:pt x="27" y="12"/>
                  </a:cubicBezTo>
                  <a:cubicBezTo>
                    <a:pt x="29" y="12"/>
                    <a:pt x="30" y="12"/>
                    <a:pt x="30" y="12"/>
                  </a:cubicBezTo>
                  <a:cubicBezTo>
                    <a:pt x="30" y="11"/>
                    <a:pt x="30" y="11"/>
                    <a:pt x="30" y="11"/>
                  </a:cubicBezTo>
                  <a:cubicBezTo>
                    <a:pt x="30" y="11"/>
                    <a:pt x="30" y="11"/>
                    <a:pt x="29" y="11"/>
                  </a:cubicBezTo>
                  <a:cubicBezTo>
                    <a:pt x="29" y="11"/>
                    <a:pt x="28" y="11"/>
                    <a:pt x="27" y="11"/>
                  </a:cubicBezTo>
                  <a:cubicBezTo>
                    <a:pt x="21" y="11"/>
                    <a:pt x="9" y="10"/>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78">
              <a:extLst>
                <a:ext uri="{FF2B5EF4-FFF2-40B4-BE49-F238E27FC236}">
                  <a16:creationId xmlns:a16="http://schemas.microsoft.com/office/drawing/2014/main" id="{CD184BE4-28F1-49BD-86CA-80AFC3AB599E}"/>
                </a:ext>
              </a:extLst>
            </p:cNvPr>
            <p:cNvSpPr>
              <a:spLocks/>
            </p:cNvSpPr>
            <p:nvPr/>
          </p:nvSpPr>
          <p:spPr bwMode="auto">
            <a:xfrm>
              <a:off x="7975601" y="1981200"/>
              <a:ext cx="44450" cy="90488"/>
            </a:xfrm>
            <a:custGeom>
              <a:avLst/>
              <a:gdLst>
                <a:gd name="T0" fmla="*/ 0 w 6"/>
                <a:gd name="T1" fmla="*/ 0 h 12"/>
                <a:gd name="T2" fmla="*/ 5 w 6"/>
                <a:gd name="T3" fmla="*/ 12 h 12"/>
                <a:gd name="T4" fmla="*/ 6 w 6"/>
                <a:gd name="T5" fmla="*/ 12 h 12"/>
                <a:gd name="T6" fmla="*/ 6 w 6"/>
                <a:gd name="T7" fmla="*/ 11 h 12"/>
                <a:gd name="T8" fmla="*/ 2 w 6"/>
                <a:gd name="T9" fmla="*/ 0 h 12"/>
                <a:gd name="T10" fmla="*/ 0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0" y="0"/>
                  </a:moveTo>
                  <a:cubicBezTo>
                    <a:pt x="3" y="8"/>
                    <a:pt x="5" y="12"/>
                    <a:pt x="5" y="12"/>
                  </a:cubicBezTo>
                  <a:cubicBezTo>
                    <a:pt x="6" y="12"/>
                    <a:pt x="6" y="12"/>
                    <a:pt x="6" y="12"/>
                  </a:cubicBezTo>
                  <a:cubicBezTo>
                    <a:pt x="6" y="12"/>
                    <a:pt x="6" y="12"/>
                    <a:pt x="6" y="11"/>
                  </a:cubicBezTo>
                  <a:cubicBezTo>
                    <a:pt x="6" y="10"/>
                    <a:pt x="4" y="6"/>
                    <a:pt x="2" y="0"/>
                  </a:cubicBezTo>
                  <a:cubicBezTo>
                    <a:pt x="0" y="0"/>
                    <a:pt x="0" y="0"/>
                    <a:pt x="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79">
              <a:extLst>
                <a:ext uri="{FF2B5EF4-FFF2-40B4-BE49-F238E27FC236}">
                  <a16:creationId xmlns:a16="http://schemas.microsoft.com/office/drawing/2014/main" id="{E9529D5D-80F2-469F-A373-0603C4600A80}"/>
                </a:ext>
              </a:extLst>
            </p:cNvPr>
            <p:cNvSpPr>
              <a:spLocks/>
            </p:cNvSpPr>
            <p:nvPr/>
          </p:nvSpPr>
          <p:spPr bwMode="auto">
            <a:xfrm>
              <a:off x="8307389" y="2282825"/>
              <a:ext cx="7938" cy="68263"/>
            </a:xfrm>
            <a:custGeom>
              <a:avLst/>
              <a:gdLst>
                <a:gd name="T0" fmla="*/ 0 w 1"/>
                <a:gd name="T1" fmla="*/ 1 h 9"/>
                <a:gd name="T2" fmla="*/ 0 w 1"/>
                <a:gd name="T3" fmla="*/ 4 h 9"/>
                <a:gd name="T4" fmla="*/ 0 w 1"/>
                <a:gd name="T5" fmla="*/ 8 h 9"/>
                <a:gd name="T6" fmla="*/ 0 w 1"/>
                <a:gd name="T7" fmla="*/ 9 h 9"/>
                <a:gd name="T8" fmla="*/ 1 w 1"/>
                <a:gd name="T9" fmla="*/ 9 h 9"/>
                <a:gd name="T10" fmla="*/ 1 w 1"/>
                <a:gd name="T11" fmla="*/ 4 h 9"/>
                <a:gd name="T12" fmla="*/ 1 w 1"/>
                <a:gd name="T13" fmla="*/ 0 h 9"/>
                <a:gd name="T14" fmla="*/ 0 w 1"/>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9">
                  <a:moveTo>
                    <a:pt x="0" y="1"/>
                  </a:moveTo>
                  <a:cubicBezTo>
                    <a:pt x="0" y="2"/>
                    <a:pt x="0" y="3"/>
                    <a:pt x="0" y="4"/>
                  </a:cubicBezTo>
                  <a:cubicBezTo>
                    <a:pt x="0" y="6"/>
                    <a:pt x="0" y="7"/>
                    <a:pt x="0" y="8"/>
                  </a:cubicBezTo>
                  <a:cubicBezTo>
                    <a:pt x="0" y="8"/>
                    <a:pt x="0" y="9"/>
                    <a:pt x="0" y="9"/>
                  </a:cubicBezTo>
                  <a:cubicBezTo>
                    <a:pt x="1" y="9"/>
                    <a:pt x="1" y="9"/>
                    <a:pt x="1" y="9"/>
                  </a:cubicBezTo>
                  <a:cubicBezTo>
                    <a:pt x="1" y="9"/>
                    <a:pt x="1" y="7"/>
                    <a:pt x="1" y="4"/>
                  </a:cubicBezTo>
                  <a:cubicBezTo>
                    <a:pt x="1" y="3"/>
                    <a:pt x="1" y="2"/>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0">
              <a:extLst>
                <a:ext uri="{FF2B5EF4-FFF2-40B4-BE49-F238E27FC236}">
                  <a16:creationId xmlns:a16="http://schemas.microsoft.com/office/drawing/2014/main" id="{9ED31E5C-1030-4A94-BBF6-7EB8A14B31C7}"/>
                </a:ext>
              </a:extLst>
            </p:cNvPr>
            <p:cNvSpPr>
              <a:spLocks/>
            </p:cNvSpPr>
            <p:nvPr/>
          </p:nvSpPr>
          <p:spPr bwMode="auto">
            <a:xfrm>
              <a:off x="8466139" y="2646363"/>
              <a:ext cx="82550" cy="30163"/>
            </a:xfrm>
            <a:custGeom>
              <a:avLst/>
              <a:gdLst>
                <a:gd name="T0" fmla="*/ 0 w 11"/>
                <a:gd name="T1" fmla="*/ 1 h 4"/>
                <a:gd name="T2" fmla="*/ 0 w 11"/>
                <a:gd name="T3" fmla="*/ 1 h 4"/>
                <a:gd name="T4" fmla="*/ 4 w 11"/>
                <a:gd name="T5" fmla="*/ 2 h 4"/>
                <a:gd name="T6" fmla="*/ 10 w 11"/>
                <a:gd name="T7" fmla="*/ 4 h 4"/>
                <a:gd name="T8" fmla="*/ 11 w 11"/>
                <a:gd name="T9" fmla="*/ 3 h 4"/>
                <a:gd name="T10" fmla="*/ 4 w 11"/>
                <a:gd name="T11" fmla="*/ 0 h 4"/>
                <a:gd name="T12" fmla="*/ 0 w 11"/>
                <a:gd name="T13" fmla="*/ 0 h 4"/>
                <a:gd name="T14" fmla="*/ 0 w 11"/>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
                  <a:moveTo>
                    <a:pt x="0" y="1"/>
                  </a:moveTo>
                  <a:cubicBezTo>
                    <a:pt x="0" y="1"/>
                    <a:pt x="0" y="1"/>
                    <a:pt x="0" y="1"/>
                  </a:cubicBezTo>
                  <a:cubicBezTo>
                    <a:pt x="1" y="1"/>
                    <a:pt x="3" y="1"/>
                    <a:pt x="4" y="2"/>
                  </a:cubicBezTo>
                  <a:cubicBezTo>
                    <a:pt x="6" y="2"/>
                    <a:pt x="9" y="3"/>
                    <a:pt x="10" y="4"/>
                  </a:cubicBezTo>
                  <a:cubicBezTo>
                    <a:pt x="11" y="3"/>
                    <a:pt x="11" y="3"/>
                    <a:pt x="11" y="3"/>
                  </a:cubicBezTo>
                  <a:cubicBezTo>
                    <a:pt x="9" y="2"/>
                    <a:pt x="6" y="1"/>
                    <a:pt x="4" y="0"/>
                  </a:cubicBezTo>
                  <a:cubicBezTo>
                    <a:pt x="2" y="0"/>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1">
              <a:extLst>
                <a:ext uri="{FF2B5EF4-FFF2-40B4-BE49-F238E27FC236}">
                  <a16:creationId xmlns:a16="http://schemas.microsoft.com/office/drawing/2014/main" id="{5EC1B685-4E91-4941-B547-A76D3BD38877}"/>
                </a:ext>
              </a:extLst>
            </p:cNvPr>
            <p:cNvSpPr>
              <a:spLocks/>
            </p:cNvSpPr>
            <p:nvPr/>
          </p:nvSpPr>
          <p:spPr bwMode="auto">
            <a:xfrm>
              <a:off x="5305426" y="1339850"/>
              <a:ext cx="60325" cy="74613"/>
            </a:xfrm>
            <a:custGeom>
              <a:avLst/>
              <a:gdLst>
                <a:gd name="T0" fmla="*/ 8 w 8"/>
                <a:gd name="T1" fmla="*/ 0 h 10"/>
                <a:gd name="T2" fmla="*/ 0 w 8"/>
                <a:gd name="T3" fmla="*/ 10 h 10"/>
              </a:gdLst>
              <a:ahLst/>
              <a:cxnLst>
                <a:cxn ang="0">
                  <a:pos x="T0" y="T1"/>
                </a:cxn>
                <a:cxn ang="0">
                  <a:pos x="T2" y="T3"/>
                </a:cxn>
              </a:cxnLst>
              <a:rect l="0" t="0" r="r" b="b"/>
              <a:pathLst>
                <a:path w="8" h="10">
                  <a:moveTo>
                    <a:pt x="8" y="0"/>
                  </a:moveTo>
                  <a:cubicBezTo>
                    <a:pt x="3" y="5"/>
                    <a:pt x="0" y="10"/>
                    <a:pt x="0" y="10"/>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2">
              <a:extLst>
                <a:ext uri="{FF2B5EF4-FFF2-40B4-BE49-F238E27FC236}">
                  <a16:creationId xmlns:a16="http://schemas.microsoft.com/office/drawing/2014/main" id="{DE39379E-A96B-4B81-A754-02979187A95C}"/>
                </a:ext>
              </a:extLst>
            </p:cNvPr>
            <p:cNvSpPr>
              <a:spLocks/>
            </p:cNvSpPr>
            <p:nvPr/>
          </p:nvSpPr>
          <p:spPr bwMode="auto">
            <a:xfrm>
              <a:off x="5305426" y="1339850"/>
              <a:ext cx="66675" cy="74613"/>
            </a:xfrm>
            <a:custGeom>
              <a:avLst/>
              <a:gdLst>
                <a:gd name="T0" fmla="*/ 8 w 9"/>
                <a:gd name="T1" fmla="*/ 0 h 10"/>
                <a:gd name="T2" fmla="*/ 0 w 9"/>
                <a:gd name="T3" fmla="*/ 9 h 10"/>
                <a:gd name="T4" fmla="*/ 1 w 9"/>
                <a:gd name="T5" fmla="*/ 10 h 10"/>
                <a:gd name="T6" fmla="*/ 1 w 9"/>
                <a:gd name="T7" fmla="*/ 10 h 10"/>
                <a:gd name="T8" fmla="*/ 9 w 9"/>
                <a:gd name="T9" fmla="*/ 1 h 10"/>
                <a:gd name="T10" fmla="*/ 8 w 9"/>
                <a:gd name="T11" fmla="*/ 0 h 10"/>
              </a:gdLst>
              <a:ahLst/>
              <a:cxnLst>
                <a:cxn ang="0">
                  <a:pos x="T0" y="T1"/>
                </a:cxn>
                <a:cxn ang="0">
                  <a:pos x="T2" y="T3"/>
                </a:cxn>
                <a:cxn ang="0">
                  <a:pos x="T4" y="T5"/>
                </a:cxn>
                <a:cxn ang="0">
                  <a:pos x="T6" y="T7"/>
                </a:cxn>
                <a:cxn ang="0">
                  <a:pos x="T8" y="T9"/>
                </a:cxn>
                <a:cxn ang="0">
                  <a:pos x="T10" y="T11"/>
                </a:cxn>
              </a:cxnLst>
              <a:rect l="0" t="0" r="r" b="b"/>
              <a:pathLst>
                <a:path w="9" h="10">
                  <a:moveTo>
                    <a:pt x="8" y="0"/>
                  </a:moveTo>
                  <a:cubicBezTo>
                    <a:pt x="3" y="4"/>
                    <a:pt x="0" y="9"/>
                    <a:pt x="0" y="9"/>
                  </a:cubicBezTo>
                  <a:cubicBezTo>
                    <a:pt x="1" y="10"/>
                    <a:pt x="1" y="10"/>
                    <a:pt x="1" y="10"/>
                  </a:cubicBezTo>
                  <a:cubicBezTo>
                    <a:pt x="1" y="10"/>
                    <a:pt x="1" y="10"/>
                    <a:pt x="1" y="10"/>
                  </a:cubicBezTo>
                  <a:cubicBezTo>
                    <a:pt x="2" y="9"/>
                    <a:pt x="5" y="4"/>
                    <a:pt x="9" y="1"/>
                  </a:cubicBezTo>
                  <a:cubicBezTo>
                    <a:pt x="8" y="0"/>
                    <a:pt x="8" y="0"/>
                    <a:pt x="8"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3">
              <a:extLst>
                <a:ext uri="{FF2B5EF4-FFF2-40B4-BE49-F238E27FC236}">
                  <a16:creationId xmlns:a16="http://schemas.microsoft.com/office/drawing/2014/main" id="{19D309AE-ECC3-4BBC-80E5-9BE33C761997}"/>
                </a:ext>
              </a:extLst>
            </p:cNvPr>
            <p:cNvSpPr>
              <a:spLocks/>
            </p:cNvSpPr>
            <p:nvPr/>
          </p:nvSpPr>
          <p:spPr bwMode="auto">
            <a:xfrm>
              <a:off x="5561014" y="1317625"/>
              <a:ext cx="128588" cy="225425"/>
            </a:xfrm>
            <a:custGeom>
              <a:avLst/>
              <a:gdLst>
                <a:gd name="T0" fmla="*/ 17 w 17"/>
                <a:gd name="T1" fmla="*/ 0 h 30"/>
                <a:gd name="T2" fmla="*/ 0 w 17"/>
                <a:gd name="T3" fmla="*/ 30 h 30"/>
                <a:gd name="T4" fmla="*/ 2 w 17"/>
                <a:gd name="T5" fmla="*/ 30 h 30"/>
                <a:gd name="T6" fmla="*/ 17 w 17"/>
                <a:gd name="T7" fmla="*/ 1 h 30"/>
                <a:gd name="T8" fmla="*/ 17 w 17"/>
                <a:gd name="T9" fmla="*/ 0 h 30"/>
              </a:gdLst>
              <a:ahLst/>
              <a:cxnLst>
                <a:cxn ang="0">
                  <a:pos x="T0" y="T1"/>
                </a:cxn>
                <a:cxn ang="0">
                  <a:pos x="T2" y="T3"/>
                </a:cxn>
                <a:cxn ang="0">
                  <a:pos x="T4" y="T5"/>
                </a:cxn>
                <a:cxn ang="0">
                  <a:pos x="T6" y="T7"/>
                </a:cxn>
                <a:cxn ang="0">
                  <a:pos x="T8" y="T9"/>
                </a:cxn>
              </a:cxnLst>
              <a:rect l="0" t="0" r="r" b="b"/>
              <a:pathLst>
                <a:path w="17" h="30">
                  <a:moveTo>
                    <a:pt x="17" y="0"/>
                  </a:moveTo>
                  <a:cubicBezTo>
                    <a:pt x="11" y="5"/>
                    <a:pt x="1" y="14"/>
                    <a:pt x="0" y="30"/>
                  </a:cubicBezTo>
                  <a:cubicBezTo>
                    <a:pt x="2" y="30"/>
                    <a:pt x="2" y="30"/>
                    <a:pt x="2" y="30"/>
                  </a:cubicBezTo>
                  <a:cubicBezTo>
                    <a:pt x="3" y="14"/>
                    <a:pt x="12" y="6"/>
                    <a:pt x="17" y="1"/>
                  </a:cubicBezTo>
                  <a:cubicBezTo>
                    <a:pt x="17" y="0"/>
                    <a:pt x="17" y="0"/>
                    <a:pt x="17"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84">
              <a:extLst>
                <a:ext uri="{FF2B5EF4-FFF2-40B4-BE49-F238E27FC236}">
                  <a16:creationId xmlns:a16="http://schemas.microsoft.com/office/drawing/2014/main" id="{537EE992-001C-4764-BE45-2AAC6012B053}"/>
                </a:ext>
              </a:extLst>
            </p:cNvPr>
            <p:cNvSpPr>
              <a:spLocks/>
            </p:cNvSpPr>
            <p:nvPr/>
          </p:nvSpPr>
          <p:spPr bwMode="auto">
            <a:xfrm>
              <a:off x="6459539" y="1384300"/>
              <a:ext cx="82550" cy="158750"/>
            </a:xfrm>
            <a:custGeom>
              <a:avLst/>
              <a:gdLst>
                <a:gd name="T0" fmla="*/ 10 w 11"/>
                <a:gd name="T1" fmla="*/ 0 h 21"/>
                <a:gd name="T2" fmla="*/ 10 w 11"/>
                <a:gd name="T3" fmla="*/ 3 h 21"/>
                <a:gd name="T4" fmla="*/ 5 w 11"/>
                <a:gd name="T5" fmla="*/ 16 h 21"/>
                <a:gd name="T6" fmla="*/ 1 w 11"/>
                <a:gd name="T7" fmla="*/ 19 h 21"/>
                <a:gd name="T8" fmla="*/ 0 w 11"/>
                <a:gd name="T9" fmla="*/ 20 h 21"/>
                <a:gd name="T10" fmla="*/ 0 w 11"/>
                <a:gd name="T11" fmla="*/ 20 h 21"/>
                <a:gd name="T12" fmla="*/ 0 w 11"/>
                <a:gd name="T13" fmla="*/ 20 h 21"/>
                <a:gd name="T14" fmla="*/ 0 w 11"/>
                <a:gd name="T15" fmla="*/ 20 h 21"/>
                <a:gd name="T16" fmla="*/ 0 w 11"/>
                <a:gd name="T17" fmla="*/ 21 h 21"/>
                <a:gd name="T18" fmla="*/ 6 w 11"/>
                <a:gd name="T19" fmla="*/ 17 h 21"/>
                <a:gd name="T20" fmla="*/ 11 w 11"/>
                <a:gd name="T21" fmla="*/ 3 h 21"/>
                <a:gd name="T22" fmla="*/ 11 w 11"/>
                <a:gd name="T23" fmla="*/ 0 h 21"/>
                <a:gd name="T24" fmla="*/ 10 w 11"/>
                <a:gd name="T2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21">
                  <a:moveTo>
                    <a:pt x="10" y="0"/>
                  </a:moveTo>
                  <a:cubicBezTo>
                    <a:pt x="10" y="1"/>
                    <a:pt x="10" y="2"/>
                    <a:pt x="10" y="3"/>
                  </a:cubicBezTo>
                  <a:cubicBezTo>
                    <a:pt x="10" y="9"/>
                    <a:pt x="7" y="14"/>
                    <a:pt x="5" y="16"/>
                  </a:cubicBezTo>
                  <a:cubicBezTo>
                    <a:pt x="3" y="18"/>
                    <a:pt x="2" y="18"/>
                    <a:pt x="1" y="19"/>
                  </a:cubicBezTo>
                  <a:cubicBezTo>
                    <a:pt x="1" y="19"/>
                    <a:pt x="0" y="19"/>
                    <a:pt x="0" y="20"/>
                  </a:cubicBezTo>
                  <a:cubicBezTo>
                    <a:pt x="0" y="20"/>
                    <a:pt x="0" y="20"/>
                    <a:pt x="0" y="20"/>
                  </a:cubicBezTo>
                  <a:cubicBezTo>
                    <a:pt x="0" y="20"/>
                    <a:pt x="0" y="20"/>
                    <a:pt x="0" y="20"/>
                  </a:cubicBezTo>
                  <a:cubicBezTo>
                    <a:pt x="0" y="20"/>
                    <a:pt x="0" y="20"/>
                    <a:pt x="0" y="20"/>
                  </a:cubicBezTo>
                  <a:cubicBezTo>
                    <a:pt x="0" y="21"/>
                    <a:pt x="0" y="21"/>
                    <a:pt x="0" y="21"/>
                  </a:cubicBezTo>
                  <a:cubicBezTo>
                    <a:pt x="0" y="21"/>
                    <a:pt x="3" y="20"/>
                    <a:pt x="6" y="17"/>
                  </a:cubicBezTo>
                  <a:cubicBezTo>
                    <a:pt x="8" y="14"/>
                    <a:pt x="11" y="10"/>
                    <a:pt x="11" y="3"/>
                  </a:cubicBezTo>
                  <a:cubicBezTo>
                    <a:pt x="11" y="2"/>
                    <a:pt x="11" y="1"/>
                    <a:pt x="11" y="0"/>
                  </a:cubicBezTo>
                  <a:cubicBezTo>
                    <a:pt x="10" y="0"/>
                    <a:pt x="10" y="0"/>
                    <a:pt x="1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85">
              <a:extLst>
                <a:ext uri="{FF2B5EF4-FFF2-40B4-BE49-F238E27FC236}">
                  <a16:creationId xmlns:a16="http://schemas.microsoft.com/office/drawing/2014/main" id="{D59AD654-9488-47EE-845C-8A8FCA1C3567}"/>
                </a:ext>
              </a:extLst>
            </p:cNvPr>
            <p:cNvSpPr>
              <a:spLocks/>
            </p:cNvSpPr>
            <p:nvPr/>
          </p:nvSpPr>
          <p:spPr bwMode="auto">
            <a:xfrm>
              <a:off x="4217989" y="2065338"/>
              <a:ext cx="331788" cy="573088"/>
            </a:xfrm>
            <a:custGeom>
              <a:avLst/>
              <a:gdLst>
                <a:gd name="T0" fmla="*/ 44 w 44"/>
                <a:gd name="T1" fmla="*/ 0 h 76"/>
                <a:gd name="T2" fmla="*/ 12 w 44"/>
                <a:gd name="T3" fmla="*/ 15 h 76"/>
                <a:gd name="T4" fmla="*/ 0 w 44"/>
                <a:gd name="T5" fmla="*/ 44 h 76"/>
                <a:gd name="T6" fmla="*/ 11 w 44"/>
                <a:gd name="T7" fmla="*/ 69 h 76"/>
                <a:gd name="T8" fmla="*/ 33 w 44"/>
                <a:gd name="T9" fmla="*/ 76 h 76"/>
                <a:gd name="T10" fmla="*/ 33 w 44"/>
                <a:gd name="T11" fmla="*/ 74 h 76"/>
                <a:gd name="T12" fmla="*/ 12 w 44"/>
                <a:gd name="T13" fmla="*/ 67 h 76"/>
                <a:gd name="T14" fmla="*/ 1 w 44"/>
                <a:gd name="T15" fmla="*/ 44 h 76"/>
                <a:gd name="T16" fmla="*/ 13 w 44"/>
                <a:gd name="T17" fmla="*/ 16 h 76"/>
                <a:gd name="T18" fmla="*/ 44 w 44"/>
                <a:gd name="T19" fmla="*/ 2 h 76"/>
                <a:gd name="T20" fmla="*/ 44 w 44"/>
                <a:gd name="T2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76">
                  <a:moveTo>
                    <a:pt x="44" y="0"/>
                  </a:moveTo>
                  <a:cubicBezTo>
                    <a:pt x="31" y="2"/>
                    <a:pt x="20" y="7"/>
                    <a:pt x="12" y="15"/>
                  </a:cubicBezTo>
                  <a:cubicBezTo>
                    <a:pt x="4" y="23"/>
                    <a:pt x="0" y="33"/>
                    <a:pt x="0" y="44"/>
                  </a:cubicBezTo>
                  <a:cubicBezTo>
                    <a:pt x="0" y="56"/>
                    <a:pt x="4" y="64"/>
                    <a:pt x="11" y="69"/>
                  </a:cubicBezTo>
                  <a:cubicBezTo>
                    <a:pt x="17" y="73"/>
                    <a:pt x="26" y="76"/>
                    <a:pt x="33" y="76"/>
                  </a:cubicBezTo>
                  <a:cubicBezTo>
                    <a:pt x="33" y="74"/>
                    <a:pt x="33" y="74"/>
                    <a:pt x="33" y="74"/>
                  </a:cubicBezTo>
                  <a:cubicBezTo>
                    <a:pt x="26" y="74"/>
                    <a:pt x="18" y="72"/>
                    <a:pt x="12" y="67"/>
                  </a:cubicBezTo>
                  <a:cubicBezTo>
                    <a:pt x="6" y="63"/>
                    <a:pt x="1" y="55"/>
                    <a:pt x="1" y="44"/>
                  </a:cubicBezTo>
                  <a:cubicBezTo>
                    <a:pt x="1" y="33"/>
                    <a:pt x="5" y="24"/>
                    <a:pt x="13" y="16"/>
                  </a:cubicBezTo>
                  <a:cubicBezTo>
                    <a:pt x="21" y="9"/>
                    <a:pt x="31" y="3"/>
                    <a:pt x="44" y="2"/>
                  </a:cubicBezTo>
                  <a:cubicBezTo>
                    <a:pt x="44" y="0"/>
                    <a:pt x="44" y="0"/>
                    <a:pt x="44"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86">
              <a:extLst>
                <a:ext uri="{FF2B5EF4-FFF2-40B4-BE49-F238E27FC236}">
                  <a16:creationId xmlns:a16="http://schemas.microsoft.com/office/drawing/2014/main" id="{64BA81B8-2847-4C70-9D75-AE2BFFF5B1F7}"/>
                </a:ext>
              </a:extLst>
            </p:cNvPr>
            <p:cNvSpPr>
              <a:spLocks/>
            </p:cNvSpPr>
            <p:nvPr/>
          </p:nvSpPr>
          <p:spPr bwMode="auto">
            <a:xfrm>
              <a:off x="4067176" y="2397125"/>
              <a:ext cx="158750" cy="361950"/>
            </a:xfrm>
            <a:custGeom>
              <a:avLst/>
              <a:gdLst>
                <a:gd name="T0" fmla="*/ 20 w 21"/>
                <a:gd name="T1" fmla="*/ 0 h 48"/>
                <a:gd name="T2" fmla="*/ 0 w 21"/>
                <a:gd name="T3" fmla="*/ 33 h 48"/>
                <a:gd name="T4" fmla="*/ 2 w 21"/>
                <a:gd name="T5" fmla="*/ 48 h 48"/>
                <a:gd name="T6" fmla="*/ 4 w 21"/>
                <a:gd name="T7" fmla="*/ 48 h 48"/>
                <a:gd name="T8" fmla="*/ 1 w 21"/>
                <a:gd name="T9" fmla="*/ 33 h 48"/>
                <a:gd name="T10" fmla="*/ 21 w 21"/>
                <a:gd name="T11" fmla="*/ 1 h 48"/>
                <a:gd name="T12" fmla="*/ 20 w 21"/>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1" h="48">
                  <a:moveTo>
                    <a:pt x="20" y="0"/>
                  </a:moveTo>
                  <a:cubicBezTo>
                    <a:pt x="8" y="7"/>
                    <a:pt x="0" y="19"/>
                    <a:pt x="0" y="33"/>
                  </a:cubicBezTo>
                  <a:cubicBezTo>
                    <a:pt x="0" y="38"/>
                    <a:pt x="0" y="43"/>
                    <a:pt x="2" y="48"/>
                  </a:cubicBezTo>
                  <a:cubicBezTo>
                    <a:pt x="4" y="48"/>
                    <a:pt x="4" y="48"/>
                    <a:pt x="4" y="48"/>
                  </a:cubicBezTo>
                  <a:cubicBezTo>
                    <a:pt x="2" y="43"/>
                    <a:pt x="1" y="38"/>
                    <a:pt x="1" y="33"/>
                  </a:cubicBezTo>
                  <a:cubicBezTo>
                    <a:pt x="1" y="19"/>
                    <a:pt x="9" y="8"/>
                    <a:pt x="21" y="1"/>
                  </a:cubicBezTo>
                  <a:cubicBezTo>
                    <a:pt x="20" y="0"/>
                    <a:pt x="20" y="0"/>
                    <a:pt x="2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87">
              <a:extLst>
                <a:ext uri="{FF2B5EF4-FFF2-40B4-BE49-F238E27FC236}">
                  <a16:creationId xmlns:a16="http://schemas.microsoft.com/office/drawing/2014/main" id="{A855752D-AD3C-4210-A7B6-7AA98206781B}"/>
                </a:ext>
              </a:extLst>
            </p:cNvPr>
            <p:cNvSpPr>
              <a:spLocks/>
            </p:cNvSpPr>
            <p:nvPr/>
          </p:nvSpPr>
          <p:spPr bwMode="auto">
            <a:xfrm>
              <a:off x="3962401" y="2728913"/>
              <a:ext cx="249238" cy="415925"/>
            </a:xfrm>
            <a:custGeom>
              <a:avLst/>
              <a:gdLst>
                <a:gd name="T0" fmla="*/ 31 w 33"/>
                <a:gd name="T1" fmla="*/ 1 h 55"/>
                <a:gd name="T2" fmla="*/ 27 w 33"/>
                <a:gd name="T3" fmla="*/ 0 h 55"/>
                <a:gd name="T4" fmla="*/ 10 w 33"/>
                <a:gd name="T5" fmla="*/ 8 h 55"/>
                <a:gd name="T6" fmla="*/ 0 w 33"/>
                <a:gd name="T7" fmla="*/ 31 h 55"/>
                <a:gd name="T8" fmla="*/ 8 w 33"/>
                <a:gd name="T9" fmla="*/ 49 h 55"/>
                <a:gd name="T10" fmla="*/ 23 w 33"/>
                <a:gd name="T11" fmla="*/ 55 h 55"/>
                <a:gd name="T12" fmla="*/ 33 w 33"/>
                <a:gd name="T13" fmla="*/ 53 h 55"/>
                <a:gd name="T14" fmla="*/ 32 w 33"/>
                <a:gd name="T15" fmla="*/ 52 h 55"/>
                <a:gd name="T16" fmla="*/ 23 w 33"/>
                <a:gd name="T17" fmla="*/ 54 h 55"/>
                <a:gd name="T18" fmla="*/ 8 w 33"/>
                <a:gd name="T19" fmla="*/ 48 h 55"/>
                <a:gd name="T20" fmla="*/ 1 w 33"/>
                <a:gd name="T21" fmla="*/ 31 h 55"/>
                <a:gd name="T22" fmla="*/ 11 w 33"/>
                <a:gd name="T23" fmla="*/ 9 h 55"/>
                <a:gd name="T24" fmla="*/ 27 w 33"/>
                <a:gd name="T25" fmla="*/ 1 h 55"/>
                <a:gd name="T26" fmla="*/ 31 w 33"/>
                <a:gd name="T27" fmla="*/ 2 h 55"/>
                <a:gd name="T28" fmla="*/ 31 w 33"/>
                <a:gd name="T29"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55">
                  <a:moveTo>
                    <a:pt x="31" y="1"/>
                  </a:moveTo>
                  <a:cubicBezTo>
                    <a:pt x="30" y="0"/>
                    <a:pt x="29" y="0"/>
                    <a:pt x="27" y="0"/>
                  </a:cubicBezTo>
                  <a:cubicBezTo>
                    <a:pt x="22" y="0"/>
                    <a:pt x="16" y="3"/>
                    <a:pt x="10" y="8"/>
                  </a:cubicBezTo>
                  <a:cubicBezTo>
                    <a:pt x="4" y="14"/>
                    <a:pt x="0" y="21"/>
                    <a:pt x="0" y="31"/>
                  </a:cubicBezTo>
                  <a:cubicBezTo>
                    <a:pt x="0" y="39"/>
                    <a:pt x="3" y="45"/>
                    <a:pt x="8" y="49"/>
                  </a:cubicBezTo>
                  <a:cubicBezTo>
                    <a:pt x="12" y="53"/>
                    <a:pt x="18" y="55"/>
                    <a:pt x="23" y="55"/>
                  </a:cubicBezTo>
                  <a:cubicBezTo>
                    <a:pt x="27" y="55"/>
                    <a:pt x="30" y="55"/>
                    <a:pt x="33" y="53"/>
                  </a:cubicBezTo>
                  <a:cubicBezTo>
                    <a:pt x="32" y="52"/>
                    <a:pt x="32" y="52"/>
                    <a:pt x="32" y="52"/>
                  </a:cubicBezTo>
                  <a:cubicBezTo>
                    <a:pt x="30" y="53"/>
                    <a:pt x="27" y="54"/>
                    <a:pt x="23" y="54"/>
                  </a:cubicBezTo>
                  <a:cubicBezTo>
                    <a:pt x="18" y="54"/>
                    <a:pt x="13" y="52"/>
                    <a:pt x="8" y="48"/>
                  </a:cubicBezTo>
                  <a:cubicBezTo>
                    <a:pt x="4" y="44"/>
                    <a:pt x="1" y="39"/>
                    <a:pt x="1" y="31"/>
                  </a:cubicBezTo>
                  <a:cubicBezTo>
                    <a:pt x="1" y="22"/>
                    <a:pt x="6" y="14"/>
                    <a:pt x="11" y="9"/>
                  </a:cubicBezTo>
                  <a:cubicBezTo>
                    <a:pt x="16" y="4"/>
                    <a:pt x="23" y="1"/>
                    <a:pt x="27" y="1"/>
                  </a:cubicBezTo>
                  <a:cubicBezTo>
                    <a:pt x="29" y="1"/>
                    <a:pt x="30" y="2"/>
                    <a:pt x="31" y="2"/>
                  </a:cubicBezTo>
                  <a:cubicBezTo>
                    <a:pt x="31" y="1"/>
                    <a:pt x="31" y="1"/>
                    <a:pt x="31"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8">
              <a:extLst>
                <a:ext uri="{FF2B5EF4-FFF2-40B4-BE49-F238E27FC236}">
                  <a16:creationId xmlns:a16="http://schemas.microsoft.com/office/drawing/2014/main" id="{8E374ECB-BD3E-4033-94D2-E4823C255760}"/>
                </a:ext>
              </a:extLst>
            </p:cNvPr>
            <p:cNvSpPr>
              <a:spLocks/>
            </p:cNvSpPr>
            <p:nvPr/>
          </p:nvSpPr>
          <p:spPr bwMode="auto">
            <a:xfrm>
              <a:off x="3856039" y="2955925"/>
              <a:ext cx="112713" cy="44450"/>
            </a:xfrm>
            <a:custGeom>
              <a:avLst/>
              <a:gdLst>
                <a:gd name="T0" fmla="*/ 0 w 15"/>
                <a:gd name="T1" fmla="*/ 5 h 6"/>
                <a:gd name="T2" fmla="*/ 5 w 15"/>
                <a:gd name="T3" fmla="*/ 6 h 6"/>
                <a:gd name="T4" fmla="*/ 15 w 15"/>
                <a:gd name="T5" fmla="*/ 1 h 6"/>
                <a:gd name="T6" fmla="*/ 14 w 15"/>
                <a:gd name="T7" fmla="*/ 0 h 6"/>
                <a:gd name="T8" fmla="*/ 5 w 15"/>
                <a:gd name="T9" fmla="*/ 4 h 6"/>
                <a:gd name="T10" fmla="*/ 2 w 15"/>
                <a:gd name="T11" fmla="*/ 4 h 6"/>
                <a:gd name="T12" fmla="*/ 1 w 15"/>
                <a:gd name="T13" fmla="*/ 4 h 6"/>
                <a:gd name="T14" fmla="*/ 0 w 15"/>
                <a:gd name="T15" fmla="*/ 4 h 6"/>
                <a:gd name="T16" fmla="*/ 0 w 15"/>
                <a:gd name="T17" fmla="*/ 4 h 6"/>
                <a:gd name="T18" fmla="*/ 0 w 15"/>
                <a:gd name="T19" fmla="*/ 4 h 6"/>
                <a:gd name="T20" fmla="*/ 0 w 15"/>
                <a:gd name="T2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6">
                  <a:moveTo>
                    <a:pt x="0" y="5"/>
                  </a:moveTo>
                  <a:cubicBezTo>
                    <a:pt x="0" y="5"/>
                    <a:pt x="2" y="6"/>
                    <a:pt x="5" y="6"/>
                  </a:cubicBezTo>
                  <a:cubicBezTo>
                    <a:pt x="8" y="6"/>
                    <a:pt x="12" y="5"/>
                    <a:pt x="15" y="1"/>
                  </a:cubicBezTo>
                  <a:cubicBezTo>
                    <a:pt x="14" y="0"/>
                    <a:pt x="14" y="0"/>
                    <a:pt x="14" y="0"/>
                  </a:cubicBezTo>
                  <a:cubicBezTo>
                    <a:pt x="11" y="4"/>
                    <a:pt x="8" y="4"/>
                    <a:pt x="5" y="4"/>
                  </a:cubicBezTo>
                  <a:cubicBezTo>
                    <a:pt x="4" y="4"/>
                    <a:pt x="2" y="4"/>
                    <a:pt x="2" y="4"/>
                  </a:cubicBezTo>
                  <a:cubicBezTo>
                    <a:pt x="1" y="4"/>
                    <a:pt x="1" y="4"/>
                    <a:pt x="1" y="4"/>
                  </a:cubicBezTo>
                  <a:cubicBezTo>
                    <a:pt x="0" y="4"/>
                    <a:pt x="0" y="4"/>
                    <a:pt x="0" y="4"/>
                  </a:cubicBezTo>
                  <a:cubicBezTo>
                    <a:pt x="0" y="4"/>
                    <a:pt x="0" y="4"/>
                    <a:pt x="0" y="4"/>
                  </a:cubicBezTo>
                  <a:cubicBezTo>
                    <a:pt x="0" y="4"/>
                    <a:pt x="0" y="4"/>
                    <a:pt x="0" y="4"/>
                  </a:cubicBezTo>
                  <a:cubicBezTo>
                    <a:pt x="0" y="5"/>
                    <a:pt x="0" y="5"/>
                    <a:pt x="0" y="5"/>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89">
              <a:extLst>
                <a:ext uri="{FF2B5EF4-FFF2-40B4-BE49-F238E27FC236}">
                  <a16:creationId xmlns:a16="http://schemas.microsoft.com/office/drawing/2014/main" id="{7F01CD49-1E38-42F5-994F-B7CF42039252}"/>
                </a:ext>
              </a:extLst>
            </p:cNvPr>
            <p:cNvSpPr>
              <a:spLocks/>
            </p:cNvSpPr>
            <p:nvPr/>
          </p:nvSpPr>
          <p:spPr bwMode="auto">
            <a:xfrm>
              <a:off x="5108576" y="2101850"/>
              <a:ext cx="52388" cy="136525"/>
            </a:xfrm>
            <a:custGeom>
              <a:avLst/>
              <a:gdLst>
                <a:gd name="T0" fmla="*/ 6 w 7"/>
                <a:gd name="T1" fmla="*/ 18 h 18"/>
                <a:gd name="T2" fmla="*/ 7 w 7"/>
                <a:gd name="T3" fmla="*/ 13 h 18"/>
                <a:gd name="T4" fmla="*/ 4 w 7"/>
                <a:gd name="T5" fmla="*/ 2 h 18"/>
                <a:gd name="T6" fmla="*/ 0 w 7"/>
                <a:gd name="T7" fmla="*/ 0 h 18"/>
                <a:gd name="T8" fmla="*/ 0 w 7"/>
                <a:gd name="T9" fmla="*/ 1 h 18"/>
                <a:gd name="T10" fmla="*/ 0 w 7"/>
                <a:gd name="T11" fmla="*/ 1 h 18"/>
                <a:gd name="T12" fmla="*/ 0 w 7"/>
                <a:gd name="T13" fmla="*/ 1 h 18"/>
                <a:gd name="T14" fmla="*/ 0 w 7"/>
                <a:gd name="T15" fmla="*/ 1 h 18"/>
                <a:gd name="T16" fmla="*/ 0 w 7"/>
                <a:gd name="T17" fmla="*/ 1 h 18"/>
                <a:gd name="T18" fmla="*/ 0 w 7"/>
                <a:gd name="T19" fmla="*/ 1 h 18"/>
                <a:gd name="T20" fmla="*/ 3 w 7"/>
                <a:gd name="T21" fmla="*/ 3 h 18"/>
                <a:gd name="T22" fmla="*/ 6 w 7"/>
                <a:gd name="T23" fmla="*/ 13 h 18"/>
                <a:gd name="T24" fmla="*/ 5 w 7"/>
                <a:gd name="T25" fmla="*/ 18 h 18"/>
                <a:gd name="T26" fmla="*/ 6 w 7"/>
                <a:gd name="T2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8">
                  <a:moveTo>
                    <a:pt x="6" y="18"/>
                  </a:moveTo>
                  <a:cubicBezTo>
                    <a:pt x="7" y="17"/>
                    <a:pt x="7" y="15"/>
                    <a:pt x="7" y="13"/>
                  </a:cubicBezTo>
                  <a:cubicBezTo>
                    <a:pt x="7" y="8"/>
                    <a:pt x="5" y="4"/>
                    <a:pt x="4" y="2"/>
                  </a:cubicBezTo>
                  <a:cubicBezTo>
                    <a:pt x="2"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3" y="3"/>
                  </a:cubicBezTo>
                  <a:cubicBezTo>
                    <a:pt x="4" y="5"/>
                    <a:pt x="6" y="8"/>
                    <a:pt x="6" y="13"/>
                  </a:cubicBezTo>
                  <a:cubicBezTo>
                    <a:pt x="6" y="15"/>
                    <a:pt x="6" y="16"/>
                    <a:pt x="5" y="18"/>
                  </a:cubicBezTo>
                  <a:cubicBezTo>
                    <a:pt x="6" y="18"/>
                    <a:pt x="6" y="18"/>
                    <a:pt x="6" y="18"/>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0">
              <a:extLst>
                <a:ext uri="{FF2B5EF4-FFF2-40B4-BE49-F238E27FC236}">
                  <a16:creationId xmlns:a16="http://schemas.microsoft.com/office/drawing/2014/main" id="{9B27AC75-5DCF-415B-9F85-195081BC258A}"/>
                </a:ext>
              </a:extLst>
            </p:cNvPr>
            <p:cNvSpPr>
              <a:spLocks/>
            </p:cNvSpPr>
            <p:nvPr/>
          </p:nvSpPr>
          <p:spPr bwMode="auto">
            <a:xfrm>
              <a:off x="5349876" y="1852613"/>
              <a:ext cx="120650" cy="309563"/>
            </a:xfrm>
            <a:custGeom>
              <a:avLst/>
              <a:gdLst>
                <a:gd name="T0" fmla="*/ 0 w 16"/>
                <a:gd name="T1" fmla="*/ 1 h 41"/>
                <a:gd name="T2" fmla="*/ 15 w 16"/>
                <a:gd name="T3" fmla="*/ 27 h 41"/>
                <a:gd name="T4" fmla="*/ 11 w 16"/>
                <a:gd name="T5" fmla="*/ 40 h 41"/>
                <a:gd name="T6" fmla="*/ 12 w 16"/>
                <a:gd name="T7" fmla="*/ 41 h 41"/>
                <a:gd name="T8" fmla="*/ 16 w 16"/>
                <a:gd name="T9" fmla="*/ 27 h 41"/>
                <a:gd name="T10" fmla="*/ 0 w 16"/>
                <a:gd name="T11" fmla="*/ 0 h 41"/>
                <a:gd name="T12" fmla="*/ 0 w 16"/>
                <a:gd name="T13" fmla="*/ 1 h 41"/>
              </a:gdLst>
              <a:ahLst/>
              <a:cxnLst>
                <a:cxn ang="0">
                  <a:pos x="T0" y="T1"/>
                </a:cxn>
                <a:cxn ang="0">
                  <a:pos x="T2" y="T3"/>
                </a:cxn>
                <a:cxn ang="0">
                  <a:pos x="T4" y="T5"/>
                </a:cxn>
                <a:cxn ang="0">
                  <a:pos x="T6" y="T7"/>
                </a:cxn>
                <a:cxn ang="0">
                  <a:pos x="T8" y="T9"/>
                </a:cxn>
                <a:cxn ang="0">
                  <a:pos x="T10" y="T11"/>
                </a:cxn>
                <a:cxn ang="0">
                  <a:pos x="T12" y="T13"/>
                </a:cxn>
              </a:cxnLst>
              <a:rect l="0" t="0" r="r" b="b"/>
              <a:pathLst>
                <a:path w="16" h="41">
                  <a:moveTo>
                    <a:pt x="0" y="1"/>
                  </a:moveTo>
                  <a:cubicBezTo>
                    <a:pt x="10" y="8"/>
                    <a:pt x="15" y="18"/>
                    <a:pt x="15" y="27"/>
                  </a:cubicBezTo>
                  <a:cubicBezTo>
                    <a:pt x="15" y="32"/>
                    <a:pt x="13" y="37"/>
                    <a:pt x="11" y="40"/>
                  </a:cubicBezTo>
                  <a:cubicBezTo>
                    <a:pt x="12" y="41"/>
                    <a:pt x="12" y="41"/>
                    <a:pt x="12" y="41"/>
                  </a:cubicBezTo>
                  <a:cubicBezTo>
                    <a:pt x="14" y="37"/>
                    <a:pt x="16" y="32"/>
                    <a:pt x="16" y="27"/>
                  </a:cubicBezTo>
                  <a:cubicBezTo>
                    <a:pt x="16" y="18"/>
                    <a:pt x="11" y="7"/>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1">
              <a:extLst>
                <a:ext uri="{FF2B5EF4-FFF2-40B4-BE49-F238E27FC236}">
                  <a16:creationId xmlns:a16="http://schemas.microsoft.com/office/drawing/2014/main" id="{F04FAD8A-B813-4272-8425-1A7285D7CF3B}"/>
                </a:ext>
              </a:extLst>
            </p:cNvPr>
            <p:cNvSpPr>
              <a:spLocks/>
            </p:cNvSpPr>
            <p:nvPr/>
          </p:nvSpPr>
          <p:spPr bwMode="auto">
            <a:xfrm>
              <a:off x="3878264" y="2435225"/>
              <a:ext cx="98425" cy="14288"/>
            </a:xfrm>
            <a:custGeom>
              <a:avLst/>
              <a:gdLst>
                <a:gd name="T0" fmla="*/ 13 w 13"/>
                <a:gd name="T1" fmla="*/ 0 h 2"/>
                <a:gd name="T2" fmla="*/ 0 w 13"/>
                <a:gd name="T3" fmla="*/ 2 h 2"/>
              </a:gdLst>
              <a:ahLst/>
              <a:cxnLst>
                <a:cxn ang="0">
                  <a:pos x="T0" y="T1"/>
                </a:cxn>
                <a:cxn ang="0">
                  <a:pos x="T2" y="T3"/>
                </a:cxn>
              </a:cxnLst>
              <a:rect l="0" t="0" r="r" b="b"/>
              <a:pathLst>
                <a:path w="13" h="2">
                  <a:moveTo>
                    <a:pt x="13" y="0"/>
                  </a:moveTo>
                  <a:cubicBezTo>
                    <a:pt x="13" y="0"/>
                    <a:pt x="6" y="0"/>
                    <a:pt x="0" y="2"/>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92">
              <a:extLst>
                <a:ext uri="{FF2B5EF4-FFF2-40B4-BE49-F238E27FC236}">
                  <a16:creationId xmlns:a16="http://schemas.microsoft.com/office/drawing/2014/main" id="{5C734685-167B-4BD5-9379-5C7E038F0495}"/>
                </a:ext>
              </a:extLst>
            </p:cNvPr>
            <p:cNvSpPr>
              <a:spLocks/>
            </p:cNvSpPr>
            <p:nvPr/>
          </p:nvSpPr>
          <p:spPr bwMode="auto">
            <a:xfrm>
              <a:off x="3878264" y="2427288"/>
              <a:ext cx="98425" cy="22225"/>
            </a:xfrm>
            <a:custGeom>
              <a:avLst/>
              <a:gdLst>
                <a:gd name="T0" fmla="*/ 13 w 13"/>
                <a:gd name="T1" fmla="*/ 0 h 3"/>
                <a:gd name="T2" fmla="*/ 13 w 13"/>
                <a:gd name="T3" fmla="*/ 0 h 3"/>
                <a:gd name="T4" fmla="*/ 0 w 13"/>
                <a:gd name="T5" fmla="*/ 2 h 3"/>
                <a:gd name="T6" fmla="*/ 0 w 13"/>
                <a:gd name="T7" fmla="*/ 3 h 3"/>
                <a:gd name="T8" fmla="*/ 13 w 13"/>
                <a:gd name="T9" fmla="*/ 1 h 3"/>
                <a:gd name="T10" fmla="*/ 13 w 13"/>
                <a:gd name="T11" fmla="*/ 1 h 3"/>
                <a:gd name="T12" fmla="*/ 13 w 1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3" y="0"/>
                  </a:moveTo>
                  <a:cubicBezTo>
                    <a:pt x="13" y="0"/>
                    <a:pt x="13" y="0"/>
                    <a:pt x="13" y="0"/>
                  </a:cubicBezTo>
                  <a:cubicBezTo>
                    <a:pt x="12" y="0"/>
                    <a:pt x="6" y="0"/>
                    <a:pt x="0" y="2"/>
                  </a:cubicBezTo>
                  <a:cubicBezTo>
                    <a:pt x="0" y="3"/>
                    <a:pt x="0" y="3"/>
                    <a:pt x="0" y="3"/>
                  </a:cubicBezTo>
                  <a:cubicBezTo>
                    <a:pt x="6" y="2"/>
                    <a:pt x="12" y="1"/>
                    <a:pt x="13" y="1"/>
                  </a:cubicBezTo>
                  <a:cubicBezTo>
                    <a:pt x="13" y="1"/>
                    <a:pt x="13" y="1"/>
                    <a:pt x="13" y="1"/>
                  </a:cubicBezTo>
                  <a:cubicBezTo>
                    <a:pt x="13" y="0"/>
                    <a:pt x="13" y="0"/>
                    <a:pt x="13"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93">
              <a:extLst>
                <a:ext uri="{FF2B5EF4-FFF2-40B4-BE49-F238E27FC236}">
                  <a16:creationId xmlns:a16="http://schemas.microsoft.com/office/drawing/2014/main" id="{863F3118-8A5D-4B99-9677-49160918B503}"/>
                </a:ext>
              </a:extLst>
            </p:cNvPr>
            <p:cNvSpPr>
              <a:spLocks/>
            </p:cNvSpPr>
            <p:nvPr/>
          </p:nvSpPr>
          <p:spPr bwMode="auto">
            <a:xfrm>
              <a:off x="6948489" y="1468438"/>
              <a:ext cx="158750" cy="180975"/>
            </a:xfrm>
            <a:custGeom>
              <a:avLst/>
              <a:gdLst>
                <a:gd name="T0" fmla="*/ 20 w 21"/>
                <a:gd name="T1" fmla="*/ 0 h 24"/>
                <a:gd name="T2" fmla="*/ 13 w 21"/>
                <a:gd name="T3" fmla="*/ 15 h 24"/>
                <a:gd name="T4" fmla="*/ 0 w 21"/>
                <a:gd name="T5" fmla="*/ 23 h 24"/>
                <a:gd name="T6" fmla="*/ 0 w 21"/>
                <a:gd name="T7" fmla="*/ 24 h 24"/>
                <a:gd name="T8" fmla="*/ 14 w 21"/>
                <a:gd name="T9" fmla="*/ 16 h 24"/>
                <a:gd name="T10" fmla="*/ 21 w 21"/>
                <a:gd name="T11" fmla="*/ 1 h 24"/>
                <a:gd name="T12" fmla="*/ 20 w 21"/>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 h="24">
                  <a:moveTo>
                    <a:pt x="20" y="0"/>
                  </a:moveTo>
                  <a:cubicBezTo>
                    <a:pt x="19" y="7"/>
                    <a:pt x="17" y="12"/>
                    <a:pt x="13" y="15"/>
                  </a:cubicBezTo>
                  <a:cubicBezTo>
                    <a:pt x="9" y="19"/>
                    <a:pt x="5" y="21"/>
                    <a:pt x="0" y="23"/>
                  </a:cubicBezTo>
                  <a:cubicBezTo>
                    <a:pt x="0" y="24"/>
                    <a:pt x="0" y="24"/>
                    <a:pt x="0" y="24"/>
                  </a:cubicBezTo>
                  <a:cubicBezTo>
                    <a:pt x="5" y="23"/>
                    <a:pt x="10" y="20"/>
                    <a:pt x="14" y="16"/>
                  </a:cubicBezTo>
                  <a:cubicBezTo>
                    <a:pt x="18" y="13"/>
                    <a:pt x="21" y="7"/>
                    <a:pt x="21" y="1"/>
                  </a:cubicBezTo>
                  <a:cubicBezTo>
                    <a:pt x="20" y="0"/>
                    <a:pt x="20" y="0"/>
                    <a:pt x="2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94">
              <a:extLst>
                <a:ext uri="{FF2B5EF4-FFF2-40B4-BE49-F238E27FC236}">
                  <a16:creationId xmlns:a16="http://schemas.microsoft.com/office/drawing/2014/main" id="{7BE89A3A-4137-4D52-94CA-565BAFC7F3EA}"/>
                </a:ext>
              </a:extLst>
            </p:cNvPr>
            <p:cNvSpPr>
              <a:spLocks/>
            </p:cNvSpPr>
            <p:nvPr/>
          </p:nvSpPr>
          <p:spPr bwMode="auto">
            <a:xfrm>
              <a:off x="7016751" y="1800225"/>
              <a:ext cx="573088" cy="98425"/>
            </a:xfrm>
            <a:custGeom>
              <a:avLst/>
              <a:gdLst>
                <a:gd name="T0" fmla="*/ 0 w 76"/>
                <a:gd name="T1" fmla="*/ 13 h 13"/>
                <a:gd name="T2" fmla="*/ 30 w 76"/>
                <a:gd name="T3" fmla="*/ 2 h 13"/>
                <a:gd name="T4" fmla="*/ 48 w 76"/>
                <a:gd name="T5" fmla="*/ 6 h 13"/>
                <a:gd name="T6" fmla="*/ 69 w 76"/>
                <a:gd name="T7" fmla="*/ 11 h 13"/>
                <a:gd name="T8" fmla="*/ 76 w 76"/>
                <a:gd name="T9" fmla="*/ 10 h 13"/>
                <a:gd name="T10" fmla="*/ 76 w 76"/>
                <a:gd name="T11" fmla="*/ 9 h 13"/>
                <a:gd name="T12" fmla="*/ 76 w 76"/>
                <a:gd name="T13" fmla="*/ 9 h 13"/>
                <a:gd name="T14" fmla="*/ 69 w 76"/>
                <a:gd name="T15" fmla="*/ 10 h 13"/>
                <a:gd name="T16" fmla="*/ 48 w 76"/>
                <a:gd name="T17" fmla="*/ 5 h 13"/>
                <a:gd name="T18" fmla="*/ 30 w 76"/>
                <a:gd name="T19" fmla="*/ 0 h 13"/>
                <a:gd name="T20" fmla="*/ 0 w 76"/>
                <a:gd name="T21" fmla="*/ 12 h 13"/>
                <a:gd name="T22" fmla="*/ 0 w 76"/>
                <a:gd name="T2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13">
                  <a:moveTo>
                    <a:pt x="0" y="13"/>
                  </a:moveTo>
                  <a:cubicBezTo>
                    <a:pt x="8" y="6"/>
                    <a:pt x="18" y="2"/>
                    <a:pt x="30" y="2"/>
                  </a:cubicBezTo>
                  <a:cubicBezTo>
                    <a:pt x="36" y="2"/>
                    <a:pt x="42" y="3"/>
                    <a:pt x="48" y="6"/>
                  </a:cubicBezTo>
                  <a:cubicBezTo>
                    <a:pt x="56" y="10"/>
                    <a:pt x="64" y="11"/>
                    <a:pt x="69" y="11"/>
                  </a:cubicBezTo>
                  <a:cubicBezTo>
                    <a:pt x="73" y="11"/>
                    <a:pt x="76" y="10"/>
                    <a:pt x="76" y="10"/>
                  </a:cubicBezTo>
                  <a:cubicBezTo>
                    <a:pt x="76" y="9"/>
                    <a:pt x="76" y="9"/>
                    <a:pt x="76" y="9"/>
                  </a:cubicBezTo>
                  <a:cubicBezTo>
                    <a:pt x="76" y="9"/>
                    <a:pt x="76" y="9"/>
                    <a:pt x="76" y="9"/>
                  </a:cubicBezTo>
                  <a:cubicBezTo>
                    <a:pt x="75" y="9"/>
                    <a:pt x="73" y="10"/>
                    <a:pt x="69" y="10"/>
                  </a:cubicBezTo>
                  <a:cubicBezTo>
                    <a:pt x="64" y="10"/>
                    <a:pt x="57" y="9"/>
                    <a:pt x="48" y="5"/>
                  </a:cubicBezTo>
                  <a:cubicBezTo>
                    <a:pt x="42" y="2"/>
                    <a:pt x="36" y="0"/>
                    <a:pt x="30" y="0"/>
                  </a:cubicBezTo>
                  <a:cubicBezTo>
                    <a:pt x="18" y="0"/>
                    <a:pt x="7" y="5"/>
                    <a:pt x="0" y="12"/>
                  </a:cubicBezTo>
                  <a:cubicBezTo>
                    <a:pt x="0" y="13"/>
                    <a:pt x="0" y="13"/>
                    <a:pt x="0" y="13"/>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95">
              <a:extLst>
                <a:ext uri="{FF2B5EF4-FFF2-40B4-BE49-F238E27FC236}">
                  <a16:creationId xmlns:a16="http://schemas.microsoft.com/office/drawing/2014/main" id="{53195C5F-80A2-41A8-972B-8A9431816A6B}"/>
                </a:ext>
              </a:extLst>
            </p:cNvPr>
            <p:cNvSpPr>
              <a:spLocks/>
            </p:cNvSpPr>
            <p:nvPr/>
          </p:nvSpPr>
          <p:spPr bwMode="auto">
            <a:xfrm>
              <a:off x="4324351" y="3128963"/>
              <a:ext cx="90488" cy="68263"/>
            </a:xfrm>
            <a:custGeom>
              <a:avLst/>
              <a:gdLst>
                <a:gd name="T0" fmla="*/ 0 w 12"/>
                <a:gd name="T1" fmla="*/ 9 h 9"/>
                <a:gd name="T2" fmla="*/ 12 w 12"/>
                <a:gd name="T3" fmla="*/ 1 h 9"/>
                <a:gd name="T4" fmla="*/ 11 w 12"/>
                <a:gd name="T5" fmla="*/ 0 h 9"/>
                <a:gd name="T6" fmla="*/ 3 w 12"/>
                <a:gd name="T7" fmla="*/ 6 h 9"/>
                <a:gd name="T8" fmla="*/ 1 w 12"/>
                <a:gd name="T9" fmla="*/ 7 h 9"/>
                <a:gd name="T10" fmla="*/ 0 w 12"/>
                <a:gd name="T11" fmla="*/ 8 h 9"/>
                <a:gd name="T12" fmla="*/ 0 w 12"/>
                <a:gd name="T13" fmla="*/ 8 h 9"/>
                <a:gd name="T14" fmla="*/ 0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0" y="9"/>
                  </a:moveTo>
                  <a:cubicBezTo>
                    <a:pt x="0" y="9"/>
                    <a:pt x="6" y="7"/>
                    <a:pt x="12" y="1"/>
                  </a:cubicBezTo>
                  <a:cubicBezTo>
                    <a:pt x="11" y="0"/>
                    <a:pt x="11" y="0"/>
                    <a:pt x="11" y="0"/>
                  </a:cubicBezTo>
                  <a:cubicBezTo>
                    <a:pt x="8" y="3"/>
                    <a:pt x="5" y="5"/>
                    <a:pt x="3" y="6"/>
                  </a:cubicBezTo>
                  <a:cubicBezTo>
                    <a:pt x="2" y="7"/>
                    <a:pt x="1" y="7"/>
                    <a:pt x="1" y="7"/>
                  </a:cubicBezTo>
                  <a:cubicBezTo>
                    <a:pt x="0" y="8"/>
                    <a:pt x="0" y="8"/>
                    <a:pt x="0" y="8"/>
                  </a:cubicBezTo>
                  <a:cubicBezTo>
                    <a:pt x="0" y="8"/>
                    <a:pt x="0" y="8"/>
                    <a:pt x="0" y="8"/>
                  </a:cubicBezTo>
                  <a:cubicBezTo>
                    <a:pt x="0" y="9"/>
                    <a:pt x="0" y="9"/>
                    <a:pt x="0" y="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96">
              <a:extLst>
                <a:ext uri="{FF2B5EF4-FFF2-40B4-BE49-F238E27FC236}">
                  <a16:creationId xmlns:a16="http://schemas.microsoft.com/office/drawing/2014/main" id="{CA2EBCFF-77E7-4D54-B03D-D24CF6A10DCE}"/>
                </a:ext>
              </a:extLst>
            </p:cNvPr>
            <p:cNvSpPr>
              <a:spLocks/>
            </p:cNvSpPr>
            <p:nvPr/>
          </p:nvSpPr>
          <p:spPr bwMode="auto">
            <a:xfrm>
              <a:off x="4806951" y="2449513"/>
              <a:ext cx="2889250" cy="3276600"/>
            </a:xfrm>
            <a:custGeom>
              <a:avLst/>
              <a:gdLst>
                <a:gd name="T0" fmla="*/ 308 w 383"/>
                <a:gd name="T1" fmla="*/ 274 h 434"/>
                <a:gd name="T2" fmla="*/ 330 w 383"/>
                <a:gd name="T3" fmla="*/ 200 h 434"/>
                <a:gd name="T4" fmla="*/ 274 w 383"/>
                <a:gd name="T5" fmla="*/ 201 h 434"/>
                <a:gd name="T6" fmla="*/ 256 w 383"/>
                <a:gd name="T7" fmla="*/ 161 h 434"/>
                <a:gd name="T8" fmla="*/ 207 w 383"/>
                <a:gd name="T9" fmla="*/ 110 h 434"/>
                <a:gd name="T10" fmla="*/ 134 w 383"/>
                <a:gd name="T11" fmla="*/ 170 h 434"/>
                <a:gd name="T12" fmla="*/ 81 w 383"/>
                <a:gd name="T13" fmla="*/ 114 h 434"/>
                <a:gd name="T14" fmla="*/ 145 w 383"/>
                <a:gd name="T15" fmla="*/ 36 h 434"/>
                <a:gd name="T16" fmla="*/ 152 w 383"/>
                <a:gd name="T17" fmla="*/ 41 h 434"/>
                <a:gd name="T18" fmla="*/ 129 w 383"/>
                <a:gd name="T19" fmla="*/ 54 h 434"/>
                <a:gd name="T20" fmla="*/ 116 w 383"/>
                <a:gd name="T21" fmla="*/ 76 h 434"/>
                <a:gd name="T22" fmla="*/ 115 w 383"/>
                <a:gd name="T23" fmla="*/ 97 h 434"/>
                <a:gd name="T24" fmla="*/ 126 w 383"/>
                <a:gd name="T25" fmla="*/ 79 h 434"/>
                <a:gd name="T26" fmla="*/ 143 w 383"/>
                <a:gd name="T27" fmla="*/ 59 h 434"/>
                <a:gd name="T28" fmla="*/ 167 w 383"/>
                <a:gd name="T29" fmla="*/ 50 h 434"/>
                <a:gd name="T30" fmla="*/ 193 w 383"/>
                <a:gd name="T31" fmla="*/ 48 h 434"/>
                <a:gd name="T32" fmla="*/ 220 w 383"/>
                <a:gd name="T33" fmla="*/ 54 h 434"/>
                <a:gd name="T34" fmla="*/ 245 w 383"/>
                <a:gd name="T35" fmla="*/ 94 h 434"/>
                <a:gd name="T36" fmla="*/ 254 w 383"/>
                <a:gd name="T37" fmla="*/ 105 h 434"/>
                <a:gd name="T38" fmla="*/ 272 w 383"/>
                <a:gd name="T39" fmla="*/ 105 h 434"/>
                <a:gd name="T40" fmla="*/ 270 w 383"/>
                <a:gd name="T41" fmla="*/ 59 h 434"/>
                <a:gd name="T42" fmla="*/ 0 w 383"/>
                <a:gd name="T43" fmla="*/ 84 h 434"/>
                <a:gd name="T44" fmla="*/ 79 w 383"/>
                <a:gd name="T45" fmla="*/ 126 h 434"/>
                <a:gd name="T46" fmla="*/ 100 w 383"/>
                <a:gd name="T47" fmla="*/ 194 h 434"/>
                <a:gd name="T48" fmla="*/ 111 w 383"/>
                <a:gd name="T49" fmla="*/ 186 h 434"/>
                <a:gd name="T50" fmla="*/ 101 w 383"/>
                <a:gd name="T51" fmla="*/ 224 h 434"/>
                <a:gd name="T52" fmla="*/ 133 w 383"/>
                <a:gd name="T53" fmla="*/ 212 h 434"/>
                <a:gd name="T54" fmla="*/ 153 w 383"/>
                <a:gd name="T55" fmla="*/ 164 h 434"/>
                <a:gd name="T56" fmla="*/ 198 w 383"/>
                <a:gd name="T57" fmla="*/ 163 h 434"/>
                <a:gd name="T58" fmla="*/ 189 w 383"/>
                <a:gd name="T59" fmla="*/ 247 h 434"/>
                <a:gd name="T60" fmla="*/ 257 w 383"/>
                <a:gd name="T61" fmla="*/ 304 h 434"/>
                <a:gd name="T62" fmla="*/ 333 w 383"/>
                <a:gd name="T63" fmla="*/ 386 h 434"/>
                <a:gd name="T64" fmla="*/ 383 w 383"/>
                <a:gd name="T65" fmla="*/ 427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3" h="434">
                  <a:moveTo>
                    <a:pt x="324" y="300"/>
                  </a:moveTo>
                  <a:cubicBezTo>
                    <a:pt x="319" y="291"/>
                    <a:pt x="313" y="282"/>
                    <a:pt x="308" y="274"/>
                  </a:cubicBezTo>
                  <a:cubicBezTo>
                    <a:pt x="308" y="274"/>
                    <a:pt x="308" y="274"/>
                    <a:pt x="308" y="274"/>
                  </a:cubicBezTo>
                  <a:cubicBezTo>
                    <a:pt x="294" y="250"/>
                    <a:pt x="300" y="213"/>
                    <a:pt x="330" y="200"/>
                  </a:cubicBezTo>
                  <a:cubicBezTo>
                    <a:pt x="354" y="191"/>
                    <a:pt x="318" y="192"/>
                    <a:pt x="294" y="209"/>
                  </a:cubicBezTo>
                  <a:cubicBezTo>
                    <a:pt x="286" y="214"/>
                    <a:pt x="275" y="210"/>
                    <a:pt x="274" y="201"/>
                  </a:cubicBezTo>
                  <a:cubicBezTo>
                    <a:pt x="274" y="201"/>
                    <a:pt x="274" y="201"/>
                    <a:pt x="274" y="201"/>
                  </a:cubicBezTo>
                  <a:cubicBezTo>
                    <a:pt x="272" y="187"/>
                    <a:pt x="262" y="178"/>
                    <a:pt x="256" y="161"/>
                  </a:cubicBezTo>
                  <a:cubicBezTo>
                    <a:pt x="252" y="151"/>
                    <a:pt x="258" y="137"/>
                    <a:pt x="236" y="129"/>
                  </a:cubicBezTo>
                  <a:cubicBezTo>
                    <a:pt x="227" y="125"/>
                    <a:pt x="226" y="111"/>
                    <a:pt x="207" y="110"/>
                  </a:cubicBezTo>
                  <a:cubicBezTo>
                    <a:pt x="188" y="110"/>
                    <a:pt x="186" y="119"/>
                    <a:pt x="170" y="122"/>
                  </a:cubicBezTo>
                  <a:cubicBezTo>
                    <a:pt x="149" y="127"/>
                    <a:pt x="153" y="156"/>
                    <a:pt x="134" y="170"/>
                  </a:cubicBezTo>
                  <a:cubicBezTo>
                    <a:pt x="134" y="164"/>
                    <a:pt x="126" y="157"/>
                    <a:pt x="116" y="163"/>
                  </a:cubicBezTo>
                  <a:cubicBezTo>
                    <a:pt x="117" y="149"/>
                    <a:pt x="113" y="118"/>
                    <a:pt x="81" y="114"/>
                  </a:cubicBezTo>
                  <a:cubicBezTo>
                    <a:pt x="70" y="113"/>
                    <a:pt x="49" y="102"/>
                    <a:pt x="49" y="84"/>
                  </a:cubicBezTo>
                  <a:cubicBezTo>
                    <a:pt x="49" y="56"/>
                    <a:pt x="85" y="36"/>
                    <a:pt x="145" y="36"/>
                  </a:cubicBezTo>
                  <a:cubicBezTo>
                    <a:pt x="152" y="36"/>
                    <a:pt x="158" y="36"/>
                    <a:pt x="164" y="37"/>
                  </a:cubicBezTo>
                  <a:cubicBezTo>
                    <a:pt x="160" y="37"/>
                    <a:pt x="156" y="40"/>
                    <a:pt x="152" y="41"/>
                  </a:cubicBezTo>
                  <a:cubicBezTo>
                    <a:pt x="148" y="43"/>
                    <a:pt x="144" y="44"/>
                    <a:pt x="140" y="46"/>
                  </a:cubicBezTo>
                  <a:cubicBezTo>
                    <a:pt x="136" y="49"/>
                    <a:pt x="132" y="51"/>
                    <a:pt x="129" y="54"/>
                  </a:cubicBezTo>
                  <a:cubicBezTo>
                    <a:pt x="126" y="57"/>
                    <a:pt x="124" y="61"/>
                    <a:pt x="122" y="65"/>
                  </a:cubicBezTo>
                  <a:cubicBezTo>
                    <a:pt x="120" y="68"/>
                    <a:pt x="117" y="72"/>
                    <a:pt x="116" y="76"/>
                  </a:cubicBezTo>
                  <a:cubicBezTo>
                    <a:pt x="114" y="80"/>
                    <a:pt x="113" y="84"/>
                    <a:pt x="112" y="89"/>
                  </a:cubicBezTo>
                  <a:cubicBezTo>
                    <a:pt x="111" y="92"/>
                    <a:pt x="112" y="96"/>
                    <a:pt x="115" y="97"/>
                  </a:cubicBezTo>
                  <a:cubicBezTo>
                    <a:pt x="119" y="97"/>
                    <a:pt x="122" y="95"/>
                    <a:pt x="123" y="92"/>
                  </a:cubicBezTo>
                  <a:cubicBezTo>
                    <a:pt x="124" y="87"/>
                    <a:pt x="124" y="83"/>
                    <a:pt x="126" y="79"/>
                  </a:cubicBezTo>
                  <a:cubicBezTo>
                    <a:pt x="128" y="75"/>
                    <a:pt x="131" y="72"/>
                    <a:pt x="134" y="68"/>
                  </a:cubicBezTo>
                  <a:cubicBezTo>
                    <a:pt x="136" y="65"/>
                    <a:pt x="140" y="62"/>
                    <a:pt x="143" y="59"/>
                  </a:cubicBezTo>
                  <a:cubicBezTo>
                    <a:pt x="147" y="57"/>
                    <a:pt x="151" y="55"/>
                    <a:pt x="155" y="53"/>
                  </a:cubicBezTo>
                  <a:cubicBezTo>
                    <a:pt x="159" y="51"/>
                    <a:pt x="163" y="50"/>
                    <a:pt x="167" y="50"/>
                  </a:cubicBezTo>
                  <a:cubicBezTo>
                    <a:pt x="171" y="49"/>
                    <a:pt x="176" y="47"/>
                    <a:pt x="180" y="47"/>
                  </a:cubicBezTo>
                  <a:cubicBezTo>
                    <a:pt x="185" y="47"/>
                    <a:pt x="189" y="48"/>
                    <a:pt x="193" y="48"/>
                  </a:cubicBezTo>
                  <a:cubicBezTo>
                    <a:pt x="197" y="49"/>
                    <a:pt x="203" y="48"/>
                    <a:pt x="209" y="50"/>
                  </a:cubicBezTo>
                  <a:cubicBezTo>
                    <a:pt x="212" y="51"/>
                    <a:pt x="216" y="52"/>
                    <a:pt x="220" y="54"/>
                  </a:cubicBezTo>
                  <a:cubicBezTo>
                    <a:pt x="230" y="61"/>
                    <a:pt x="237" y="71"/>
                    <a:pt x="241" y="82"/>
                  </a:cubicBezTo>
                  <a:cubicBezTo>
                    <a:pt x="245" y="94"/>
                    <a:pt x="245" y="94"/>
                    <a:pt x="245" y="94"/>
                  </a:cubicBezTo>
                  <a:cubicBezTo>
                    <a:pt x="246" y="98"/>
                    <a:pt x="249" y="102"/>
                    <a:pt x="253" y="104"/>
                  </a:cubicBezTo>
                  <a:cubicBezTo>
                    <a:pt x="254" y="105"/>
                    <a:pt x="254" y="105"/>
                    <a:pt x="254" y="105"/>
                  </a:cubicBezTo>
                  <a:cubicBezTo>
                    <a:pt x="260" y="108"/>
                    <a:pt x="267" y="108"/>
                    <a:pt x="272" y="105"/>
                  </a:cubicBezTo>
                  <a:cubicBezTo>
                    <a:pt x="272" y="105"/>
                    <a:pt x="272" y="105"/>
                    <a:pt x="272" y="105"/>
                  </a:cubicBezTo>
                  <a:cubicBezTo>
                    <a:pt x="278" y="101"/>
                    <a:pt x="281" y="95"/>
                    <a:pt x="281" y="89"/>
                  </a:cubicBezTo>
                  <a:cubicBezTo>
                    <a:pt x="281" y="78"/>
                    <a:pt x="277" y="68"/>
                    <a:pt x="270" y="59"/>
                  </a:cubicBezTo>
                  <a:cubicBezTo>
                    <a:pt x="252" y="38"/>
                    <a:pt x="208" y="0"/>
                    <a:pt x="126" y="0"/>
                  </a:cubicBezTo>
                  <a:cubicBezTo>
                    <a:pt x="50" y="0"/>
                    <a:pt x="0" y="44"/>
                    <a:pt x="0" y="84"/>
                  </a:cubicBezTo>
                  <a:cubicBezTo>
                    <a:pt x="0" y="124"/>
                    <a:pt x="29" y="130"/>
                    <a:pt x="42" y="130"/>
                  </a:cubicBezTo>
                  <a:cubicBezTo>
                    <a:pt x="55" y="130"/>
                    <a:pt x="63" y="126"/>
                    <a:pt x="79" y="126"/>
                  </a:cubicBezTo>
                  <a:cubicBezTo>
                    <a:pt x="106" y="126"/>
                    <a:pt x="110" y="158"/>
                    <a:pt x="110" y="166"/>
                  </a:cubicBezTo>
                  <a:cubicBezTo>
                    <a:pt x="110" y="178"/>
                    <a:pt x="106" y="188"/>
                    <a:pt x="100" y="194"/>
                  </a:cubicBezTo>
                  <a:cubicBezTo>
                    <a:pt x="94" y="199"/>
                    <a:pt x="94" y="206"/>
                    <a:pt x="99" y="206"/>
                  </a:cubicBezTo>
                  <a:cubicBezTo>
                    <a:pt x="109" y="206"/>
                    <a:pt x="109" y="195"/>
                    <a:pt x="111" y="186"/>
                  </a:cubicBezTo>
                  <a:cubicBezTo>
                    <a:pt x="114" y="175"/>
                    <a:pt x="124" y="170"/>
                    <a:pt x="124" y="181"/>
                  </a:cubicBezTo>
                  <a:cubicBezTo>
                    <a:pt x="124" y="195"/>
                    <a:pt x="101" y="216"/>
                    <a:pt x="101" y="224"/>
                  </a:cubicBezTo>
                  <a:cubicBezTo>
                    <a:pt x="101" y="231"/>
                    <a:pt x="105" y="233"/>
                    <a:pt x="110" y="233"/>
                  </a:cubicBezTo>
                  <a:cubicBezTo>
                    <a:pt x="124" y="234"/>
                    <a:pt x="132" y="220"/>
                    <a:pt x="133" y="212"/>
                  </a:cubicBezTo>
                  <a:cubicBezTo>
                    <a:pt x="133" y="204"/>
                    <a:pt x="126" y="202"/>
                    <a:pt x="126" y="195"/>
                  </a:cubicBezTo>
                  <a:cubicBezTo>
                    <a:pt x="126" y="188"/>
                    <a:pt x="143" y="177"/>
                    <a:pt x="153" y="164"/>
                  </a:cubicBezTo>
                  <a:cubicBezTo>
                    <a:pt x="164" y="152"/>
                    <a:pt x="166" y="138"/>
                    <a:pt x="175" y="139"/>
                  </a:cubicBezTo>
                  <a:cubicBezTo>
                    <a:pt x="185" y="139"/>
                    <a:pt x="190" y="149"/>
                    <a:pt x="198" y="163"/>
                  </a:cubicBezTo>
                  <a:cubicBezTo>
                    <a:pt x="202" y="170"/>
                    <a:pt x="207" y="174"/>
                    <a:pt x="211" y="176"/>
                  </a:cubicBezTo>
                  <a:cubicBezTo>
                    <a:pt x="193" y="188"/>
                    <a:pt x="184" y="216"/>
                    <a:pt x="189" y="247"/>
                  </a:cubicBezTo>
                  <a:cubicBezTo>
                    <a:pt x="196" y="284"/>
                    <a:pt x="223" y="311"/>
                    <a:pt x="250" y="306"/>
                  </a:cubicBezTo>
                  <a:cubicBezTo>
                    <a:pt x="252" y="305"/>
                    <a:pt x="254" y="305"/>
                    <a:pt x="257" y="304"/>
                  </a:cubicBezTo>
                  <a:cubicBezTo>
                    <a:pt x="255" y="318"/>
                    <a:pt x="267" y="336"/>
                    <a:pt x="275" y="344"/>
                  </a:cubicBezTo>
                  <a:cubicBezTo>
                    <a:pt x="295" y="363"/>
                    <a:pt x="318" y="369"/>
                    <a:pt x="333" y="386"/>
                  </a:cubicBezTo>
                  <a:cubicBezTo>
                    <a:pt x="344" y="399"/>
                    <a:pt x="374" y="434"/>
                    <a:pt x="374" y="434"/>
                  </a:cubicBezTo>
                  <a:cubicBezTo>
                    <a:pt x="383" y="427"/>
                    <a:pt x="383" y="427"/>
                    <a:pt x="383" y="427"/>
                  </a:cubicBezTo>
                  <a:cubicBezTo>
                    <a:pt x="345" y="380"/>
                    <a:pt x="341" y="331"/>
                    <a:pt x="324" y="30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97">
              <a:extLst>
                <a:ext uri="{FF2B5EF4-FFF2-40B4-BE49-F238E27FC236}">
                  <a16:creationId xmlns:a16="http://schemas.microsoft.com/office/drawing/2014/main" id="{5EEAF7A0-28F9-4772-8993-2B1746A307B4}"/>
                </a:ext>
              </a:extLst>
            </p:cNvPr>
            <p:cNvSpPr>
              <a:spLocks/>
            </p:cNvSpPr>
            <p:nvPr/>
          </p:nvSpPr>
          <p:spPr bwMode="auto">
            <a:xfrm>
              <a:off x="4806951" y="2441575"/>
              <a:ext cx="2897188" cy="3292475"/>
            </a:xfrm>
            <a:custGeom>
              <a:avLst/>
              <a:gdLst>
                <a:gd name="T0" fmla="*/ 307 w 384"/>
                <a:gd name="T1" fmla="*/ 275 h 436"/>
                <a:gd name="T2" fmla="*/ 338 w 384"/>
                <a:gd name="T3" fmla="*/ 198 h 436"/>
                <a:gd name="T4" fmla="*/ 293 w 384"/>
                <a:gd name="T5" fmla="*/ 210 h 436"/>
                <a:gd name="T6" fmla="*/ 267 w 384"/>
                <a:gd name="T7" fmla="*/ 183 h 436"/>
                <a:gd name="T8" fmla="*/ 222 w 384"/>
                <a:gd name="T9" fmla="*/ 116 h 436"/>
                <a:gd name="T10" fmla="*/ 148 w 384"/>
                <a:gd name="T11" fmla="*/ 151 h 436"/>
                <a:gd name="T12" fmla="*/ 116 w 384"/>
                <a:gd name="T13" fmla="*/ 164 h 436"/>
                <a:gd name="T14" fmla="*/ 61 w 384"/>
                <a:gd name="T15" fmla="*/ 106 h 436"/>
                <a:gd name="T16" fmla="*/ 164 w 384"/>
                <a:gd name="T17" fmla="*/ 38 h 436"/>
                <a:gd name="T18" fmla="*/ 115 w 384"/>
                <a:gd name="T19" fmla="*/ 77 h 436"/>
                <a:gd name="T20" fmla="*/ 115 w 384"/>
                <a:gd name="T21" fmla="*/ 98 h 436"/>
                <a:gd name="T22" fmla="*/ 155 w 384"/>
                <a:gd name="T23" fmla="*/ 55 h 436"/>
                <a:gd name="T24" fmla="*/ 220 w 384"/>
                <a:gd name="T25" fmla="*/ 56 h 436"/>
                <a:gd name="T26" fmla="*/ 254 w 384"/>
                <a:gd name="T27" fmla="*/ 106 h 436"/>
                <a:gd name="T28" fmla="*/ 273 w 384"/>
                <a:gd name="T29" fmla="*/ 106 h 436"/>
                <a:gd name="T30" fmla="*/ 34 w 384"/>
                <a:gd name="T31" fmla="*/ 27 h 436"/>
                <a:gd name="T32" fmla="*/ 95 w 384"/>
                <a:gd name="T33" fmla="*/ 132 h 436"/>
                <a:gd name="T34" fmla="*/ 96 w 384"/>
                <a:gd name="T35" fmla="*/ 207 h 436"/>
                <a:gd name="T36" fmla="*/ 116 w 384"/>
                <a:gd name="T37" fmla="*/ 179 h 436"/>
                <a:gd name="T38" fmla="*/ 108 w 384"/>
                <a:gd name="T39" fmla="*/ 211 h 436"/>
                <a:gd name="T40" fmla="*/ 110 w 384"/>
                <a:gd name="T41" fmla="*/ 235 h 436"/>
                <a:gd name="T42" fmla="*/ 128 w 384"/>
                <a:gd name="T43" fmla="*/ 201 h 436"/>
                <a:gd name="T44" fmla="*/ 165 w 384"/>
                <a:gd name="T45" fmla="*/ 148 h 436"/>
                <a:gd name="T46" fmla="*/ 197 w 384"/>
                <a:gd name="T47" fmla="*/ 164 h 436"/>
                <a:gd name="T48" fmla="*/ 209 w 384"/>
                <a:gd name="T49" fmla="*/ 291 h 436"/>
                <a:gd name="T50" fmla="*/ 256 w 384"/>
                <a:gd name="T51" fmla="*/ 307 h 436"/>
                <a:gd name="T52" fmla="*/ 368 w 384"/>
                <a:gd name="T53" fmla="*/ 430 h 436"/>
                <a:gd name="T54" fmla="*/ 346 w 384"/>
                <a:gd name="T55" fmla="*/ 358 h 436"/>
                <a:gd name="T56" fmla="*/ 383 w 384"/>
                <a:gd name="T57" fmla="*/ 428 h 436"/>
                <a:gd name="T58" fmla="*/ 306 w 384"/>
                <a:gd name="T59" fmla="*/ 366 h 436"/>
                <a:gd name="T60" fmla="*/ 256 w 384"/>
                <a:gd name="T61" fmla="*/ 304 h 436"/>
                <a:gd name="T62" fmla="*/ 211 w 384"/>
                <a:gd name="T63" fmla="*/ 178 h 436"/>
                <a:gd name="T64" fmla="*/ 175 w 384"/>
                <a:gd name="T65" fmla="*/ 139 h 436"/>
                <a:gd name="T66" fmla="*/ 125 w 384"/>
                <a:gd name="T67" fmla="*/ 196 h 436"/>
                <a:gd name="T68" fmla="*/ 126 w 384"/>
                <a:gd name="T69" fmla="*/ 226 h 436"/>
                <a:gd name="T70" fmla="*/ 102 w 384"/>
                <a:gd name="T71" fmla="*/ 225 h 436"/>
                <a:gd name="T72" fmla="*/ 124 w 384"/>
                <a:gd name="T73" fmla="*/ 177 h 436"/>
                <a:gd name="T74" fmla="*/ 99 w 384"/>
                <a:gd name="T75" fmla="*/ 207 h 436"/>
                <a:gd name="T76" fmla="*/ 111 w 384"/>
                <a:gd name="T77" fmla="*/ 167 h 436"/>
                <a:gd name="T78" fmla="*/ 17 w 384"/>
                <a:gd name="T79" fmla="*/ 122 h 436"/>
                <a:gd name="T80" fmla="*/ 280 w 384"/>
                <a:gd name="T81" fmla="*/ 90 h 436"/>
                <a:gd name="T82" fmla="*/ 272 w 384"/>
                <a:gd name="T83" fmla="*/ 105 h 436"/>
                <a:gd name="T84" fmla="*/ 221 w 384"/>
                <a:gd name="T85" fmla="*/ 55 h 436"/>
                <a:gd name="T86" fmla="*/ 180 w 384"/>
                <a:gd name="T87" fmla="*/ 47 h 436"/>
                <a:gd name="T88" fmla="*/ 122 w 384"/>
                <a:gd name="T89" fmla="*/ 93 h 436"/>
                <a:gd name="T90" fmla="*/ 112 w 384"/>
                <a:gd name="T91" fmla="*/ 92 h 436"/>
                <a:gd name="T92" fmla="*/ 152 w 384"/>
                <a:gd name="T93" fmla="*/ 43 h 436"/>
                <a:gd name="T94" fmla="*/ 55 w 384"/>
                <a:gd name="T95" fmla="*/ 65 h 436"/>
                <a:gd name="T96" fmla="*/ 115 w 384"/>
                <a:gd name="T97" fmla="*/ 164 h 436"/>
                <a:gd name="T98" fmla="*/ 134 w 384"/>
                <a:gd name="T99" fmla="*/ 172 h 436"/>
                <a:gd name="T100" fmla="*/ 205 w 384"/>
                <a:gd name="T101" fmla="*/ 112 h 436"/>
                <a:gd name="T102" fmla="*/ 253 w 384"/>
                <a:gd name="T103" fmla="*/ 150 h 436"/>
                <a:gd name="T104" fmla="*/ 286 w 384"/>
                <a:gd name="T105" fmla="*/ 213 h 436"/>
                <a:gd name="T106" fmla="*/ 337 w 384"/>
                <a:gd name="T107" fmla="*/ 197 h 436"/>
                <a:gd name="T108" fmla="*/ 337 w 384"/>
                <a:gd name="T109" fmla="*/ 197 h 436"/>
                <a:gd name="T110" fmla="*/ 307 w 384"/>
                <a:gd name="T111" fmla="*/ 275 h 436"/>
                <a:gd name="T112" fmla="*/ 324 w 384"/>
                <a:gd name="T113" fmla="*/ 301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436">
                  <a:moveTo>
                    <a:pt x="324" y="301"/>
                  </a:moveTo>
                  <a:cubicBezTo>
                    <a:pt x="325" y="301"/>
                    <a:pt x="325" y="301"/>
                    <a:pt x="325" y="301"/>
                  </a:cubicBezTo>
                  <a:cubicBezTo>
                    <a:pt x="320" y="292"/>
                    <a:pt x="314" y="283"/>
                    <a:pt x="308" y="274"/>
                  </a:cubicBezTo>
                  <a:cubicBezTo>
                    <a:pt x="308" y="275"/>
                    <a:pt x="308" y="275"/>
                    <a:pt x="308" y="275"/>
                  </a:cubicBezTo>
                  <a:cubicBezTo>
                    <a:pt x="307" y="275"/>
                    <a:pt x="307" y="275"/>
                    <a:pt x="307" y="275"/>
                  </a:cubicBezTo>
                  <a:cubicBezTo>
                    <a:pt x="307" y="275"/>
                    <a:pt x="307" y="275"/>
                    <a:pt x="307" y="275"/>
                  </a:cubicBezTo>
                  <a:cubicBezTo>
                    <a:pt x="308" y="275"/>
                    <a:pt x="308" y="275"/>
                    <a:pt x="308" y="275"/>
                  </a:cubicBezTo>
                  <a:cubicBezTo>
                    <a:pt x="304" y="267"/>
                    <a:pt x="301" y="257"/>
                    <a:pt x="301" y="248"/>
                  </a:cubicBezTo>
                  <a:cubicBezTo>
                    <a:pt x="301" y="238"/>
                    <a:pt x="304" y="229"/>
                    <a:pt x="308" y="221"/>
                  </a:cubicBezTo>
                  <a:cubicBezTo>
                    <a:pt x="313" y="213"/>
                    <a:pt x="321" y="206"/>
                    <a:pt x="331" y="202"/>
                  </a:cubicBezTo>
                  <a:cubicBezTo>
                    <a:pt x="333" y="201"/>
                    <a:pt x="335" y="200"/>
                    <a:pt x="337" y="199"/>
                  </a:cubicBezTo>
                  <a:cubicBezTo>
                    <a:pt x="337" y="199"/>
                    <a:pt x="338" y="198"/>
                    <a:pt x="338" y="198"/>
                  </a:cubicBezTo>
                  <a:cubicBezTo>
                    <a:pt x="338" y="198"/>
                    <a:pt x="339" y="197"/>
                    <a:pt x="339" y="197"/>
                  </a:cubicBezTo>
                  <a:cubicBezTo>
                    <a:pt x="339" y="196"/>
                    <a:pt x="338" y="196"/>
                    <a:pt x="338" y="196"/>
                  </a:cubicBezTo>
                  <a:cubicBezTo>
                    <a:pt x="338" y="195"/>
                    <a:pt x="337" y="195"/>
                    <a:pt x="337" y="195"/>
                  </a:cubicBezTo>
                  <a:cubicBezTo>
                    <a:pt x="336" y="195"/>
                    <a:pt x="335" y="195"/>
                    <a:pt x="335" y="195"/>
                  </a:cubicBezTo>
                  <a:cubicBezTo>
                    <a:pt x="331" y="195"/>
                    <a:pt x="324" y="196"/>
                    <a:pt x="317" y="198"/>
                  </a:cubicBezTo>
                  <a:cubicBezTo>
                    <a:pt x="309" y="201"/>
                    <a:pt x="301" y="205"/>
                    <a:pt x="293" y="210"/>
                  </a:cubicBezTo>
                  <a:cubicBezTo>
                    <a:pt x="291" y="211"/>
                    <a:pt x="289" y="212"/>
                    <a:pt x="286" y="212"/>
                  </a:cubicBezTo>
                  <a:cubicBezTo>
                    <a:pt x="281" y="212"/>
                    <a:pt x="276" y="208"/>
                    <a:pt x="274" y="202"/>
                  </a:cubicBezTo>
                  <a:cubicBezTo>
                    <a:pt x="274" y="202"/>
                    <a:pt x="274" y="202"/>
                    <a:pt x="274" y="202"/>
                  </a:cubicBezTo>
                  <a:cubicBezTo>
                    <a:pt x="274" y="202"/>
                    <a:pt x="274" y="202"/>
                    <a:pt x="274" y="202"/>
                  </a:cubicBezTo>
                  <a:cubicBezTo>
                    <a:pt x="274" y="202"/>
                    <a:pt x="274" y="202"/>
                    <a:pt x="274" y="202"/>
                  </a:cubicBezTo>
                  <a:cubicBezTo>
                    <a:pt x="273" y="195"/>
                    <a:pt x="270" y="189"/>
                    <a:pt x="267" y="183"/>
                  </a:cubicBezTo>
                  <a:cubicBezTo>
                    <a:pt x="263" y="177"/>
                    <a:pt x="259" y="170"/>
                    <a:pt x="256" y="162"/>
                  </a:cubicBezTo>
                  <a:cubicBezTo>
                    <a:pt x="255" y="157"/>
                    <a:pt x="255" y="151"/>
                    <a:pt x="253" y="145"/>
                  </a:cubicBezTo>
                  <a:cubicBezTo>
                    <a:pt x="252" y="142"/>
                    <a:pt x="251" y="139"/>
                    <a:pt x="248" y="136"/>
                  </a:cubicBezTo>
                  <a:cubicBezTo>
                    <a:pt x="246" y="134"/>
                    <a:pt x="242" y="131"/>
                    <a:pt x="236" y="129"/>
                  </a:cubicBezTo>
                  <a:cubicBezTo>
                    <a:pt x="234" y="128"/>
                    <a:pt x="232" y="127"/>
                    <a:pt x="231" y="125"/>
                  </a:cubicBezTo>
                  <a:cubicBezTo>
                    <a:pt x="228" y="122"/>
                    <a:pt x="226" y="119"/>
                    <a:pt x="222" y="116"/>
                  </a:cubicBezTo>
                  <a:cubicBezTo>
                    <a:pt x="219" y="113"/>
                    <a:pt x="214" y="111"/>
                    <a:pt x="207" y="111"/>
                  </a:cubicBezTo>
                  <a:cubicBezTo>
                    <a:pt x="206" y="111"/>
                    <a:pt x="206" y="111"/>
                    <a:pt x="205" y="111"/>
                  </a:cubicBezTo>
                  <a:cubicBezTo>
                    <a:pt x="196" y="111"/>
                    <a:pt x="191" y="113"/>
                    <a:pt x="187" y="116"/>
                  </a:cubicBezTo>
                  <a:cubicBezTo>
                    <a:pt x="182" y="118"/>
                    <a:pt x="178" y="121"/>
                    <a:pt x="170" y="123"/>
                  </a:cubicBezTo>
                  <a:cubicBezTo>
                    <a:pt x="164" y="124"/>
                    <a:pt x="161" y="127"/>
                    <a:pt x="158" y="130"/>
                  </a:cubicBezTo>
                  <a:cubicBezTo>
                    <a:pt x="153" y="136"/>
                    <a:pt x="151" y="143"/>
                    <a:pt x="148" y="151"/>
                  </a:cubicBezTo>
                  <a:cubicBezTo>
                    <a:pt x="144" y="158"/>
                    <a:pt x="141" y="165"/>
                    <a:pt x="134" y="170"/>
                  </a:cubicBezTo>
                  <a:cubicBezTo>
                    <a:pt x="134" y="171"/>
                    <a:pt x="134" y="171"/>
                    <a:pt x="134" y="171"/>
                  </a:cubicBezTo>
                  <a:cubicBezTo>
                    <a:pt x="135" y="171"/>
                    <a:pt x="135" y="171"/>
                    <a:pt x="135" y="171"/>
                  </a:cubicBezTo>
                  <a:cubicBezTo>
                    <a:pt x="135" y="168"/>
                    <a:pt x="133" y="166"/>
                    <a:pt x="131" y="164"/>
                  </a:cubicBezTo>
                  <a:cubicBezTo>
                    <a:pt x="129" y="162"/>
                    <a:pt x="127" y="161"/>
                    <a:pt x="124" y="161"/>
                  </a:cubicBezTo>
                  <a:cubicBezTo>
                    <a:pt x="121" y="161"/>
                    <a:pt x="118" y="162"/>
                    <a:pt x="116" y="164"/>
                  </a:cubicBezTo>
                  <a:cubicBezTo>
                    <a:pt x="116" y="164"/>
                    <a:pt x="116" y="164"/>
                    <a:pt x="116" y="164"/>
                  </a:cubicBezTo>
                  <a:cubicBezTo>
                    <a:pt x="117" y="164"/>
                    <a:pt x="117" y="164"/>
                    <a:pt x="117" y="164"/>
                  </a:cubicBezTo>
                  <a:cubicBezTo>
                    <a:pt x="117" y="163"/>
                    <a:pt x="117" y="161"/>
                    <a:pt x="117" y="160"/>
                  </a:cubicBezTo>
                  <a:cubicBezTo>
                    <a:pt x="117" y="152"/>
                    <a:pt x="115" y="141"/>
                    <a:pt x="110" y="132"/>
                  </a:cubicBezTo>
                  <a:cubicBezTo>
                    <a:pt x="105" y="123"/>
                    <a:pt x="96" y="116"/>
                    <a:pt x="81" y="114"/>
                  </a:cubicBezTo>
                  <a:cubicBezTo>
                    <a:pt x="75" y="114"/>
                    <a:pt x="68" y="111"/>
                    <a:pt x="61" y="106"/>
                  </a:cubicBezTo>
                  <a:cubicBezTo>
                    <a:pt x="55" y="101"/>
                    <a:pt x="50" y="93"/>
                    <a:pt x="50" y="85"/>
                  </a:cubicBezTo>
                  <a:cubicBezTo>
                    <a:pt x="50" y="78"/>
                    <a:pt x="52" y="72"/>
                    <a:pt x="56" y="66"/>
                  </a:cubicBezTo>
                  <a:cubicBezTo>
                    <a:pt x="63" y="58"/>
                    <a:pt x="74" y="50"/>
                    <a:pt x="89" y="45"/>
                  </a:cubicBezTo>
                  <a:cubicBezTo>
                    <a:pt x="104" y="40"/>
                    <a:pt x="123" y="37"/>
                    <a:pt x="145" y="37"/>
                  </a:cubicBezTo>
                  <a:cubicBezTo>
                    <a:pt x="152" y="37"/>
                    <a:pt x="158" y="38"/>
                    <a:pt x="164" y="38"/>
                  </a:cubicBezTo>
                  <a:cubicBezTo>
                    <a:pt x="164" y="38"/>
                    <a:pt x="164" y="38"/>
                    <a:pt x="164" y="38"/>
                  </a:cubicBezTo>
                  <a:cubicBezTo>
                    <a:pt x="164" y="37"/>
                    <a:pt x="164" y="37"/>
                    <a:pt x="164" y="37"/>
                  </a:cubicBezTo>
                  <a:cubicBezTo>
                    <a:pt x="159" y="38"/>
                    <a:pt x="156" y="40"/>
                    <a:pt x="152" y="42"/>
                  </a:cubicBezTo>
                  <a:cubicBezTo>
                    <a:pt x="147" y="43"/>
                    <a:pt x="143" y="45"/>
                    <a:pt x="140" y="47"/>
                  </a:cubicBezTo>
                  <a:cubicBezTo>
                    <a:pt x="136" y="49"/>
                    <a:pt x="132" y="51"/>
                    <a:pt x="128" y="54"/>
                  </a:cubicBezTo>
                  <a:cubicBezTo>
                    <a:pt x="125" y="57"/>
                    <a:pt x="124" y="62"/>
                    <a:pt x="121" y="66"/>
                  </a:cubicBezTo>
                  <a:cubicBezTo>
                    <a:pt x="119" y="69"/>
                    <a:pt x="117" y="73"/>
                    <a:pt x="115" y="77"/>
                  </a:cubicBezTo>
                  <a:cubicBezTo>
                    <a:pt x="113" y="81"/>
                    <a:pt x="112" y="85"/>
                    <a:pt x="111" y="90"/>
                  </a:cubicBezTo>
                  <a:cubicBezTo>
                    <a:pt x="111" y="90"/>
                    <a:pt x="111" y="91"/>
                    <a:pt x="111" y="92"/>
                  </a:cubicBezTo>
                  <a:cubicBezTo>
                    <a:pt x="111" y="93"/>
                    <a:pt x="111" y="95"/>
                    <a:pt x="112" y="96"/>
                  </a:cubicBezTo>
                  <a:cubicBezTo>
                    <a:pt x="112" y="97"/>
                    <a:pt x="113" y="98"/>
                    <a:pt x="115" y="98"/>
                  </a:cubicBezTo>
                  <a:cubicBezTo>
                    <a:pt x="115" y="98"/>
                    <a:pt x="115" y="98"/>
                    <a:pt x="115" y="98"/>
                  </a:cubicBezTo>
                  <a:cubicBezTo>
                    <a:pt x="115" y="98"/>
                    <a:pt x="115" y="98"/>
                    <a:pt x="115" y="98"/>
                  </a:cubicBezTo>
                  <a:cubicBezTo>
                    <a:pt x="115" y="98"/>
                    <a:pt x="116" y="98"/>
                    <a:pt x="116" y="98"/>
                  </a:cubicBezTo>
                  <a:cubicBezTo>
                    <a:pt x="120" y="98"/>
                    <a:pt x="123" y="96"/>
                    <a:pt x="123" y="93"/>
                  </a:cubicBezTo>
                  <a:cubicBezTo>
                    <a:pt x="125" y="88"/>
                    <a:pt x="125" y="84"/>
                    <a:pt x="127" y="80"/>
                  </a:cubicBezTo>
                  <a:cubicBezTo>
                    <a:pt x="129" y="76"/>
                    <a:pt x="132" y="73"/>
                    <a:pt x="134" y="70"/>
                  </a:cubicBezTo>
                  <a:cubicBezTo>
                    <a:pt x="137" y="66"/>
                    <a:pt x="140" y="63"/>
                    <a:pt x="144" y="61"/>
                  </a:cubicBezTo>
                  <a:cubicBezTo>
                    <a:pt x="147" y="58"/>
                    <a:pt x="151" y="56"/>
                    <a:pt x="155" y="55"/>
                  </a:cubicBezTo>
                  <a:cubicBezTo>
                    <a:pt x="159" y="53"/>
                    <a:pt x="163" y="52"/>
                    <a:pt x="167" y="51"/>
                  </a:cubicBezTo>
                  <a:cubicBezTo>
                    <a:pt x="172" y="50"/>
                    <a:pt x="176" y="49"/>
                    <a:pt x="180" y="49"/>
                  </a:cubicBezTo>
                  <a:cubicBezTo>
                    <a:pt x="180" y="49"/>
                    <a:pt x="181" y="49"/>
                    <a:pt x="181" y="49"/>
                  </a:cubicBezTo>
                  <a:cubicBezTo>
                    <a:pt x="185" y="49"/>
                    <a:pt x="189" y="50"/>
                    <a:pt x="193" y="50"/>
                  </a:cubicBezTo>
                  <a:cubicBezTo>
                    <a:pt x="197" y="50"/>
                    <a:pt x="203" y="50"/>
                    <a:pt x="209" y="51"/>
                  </a:cubicBezTo>
                  <a:cubicBezTo>
                    <a:pt x="212" y="52"/>
                    <a:pt x="216" y="54"/>
                    <a:pt x="220" y="56"/>
                  </a:cubicBezTo>
                  <a:cubicBezTo>
                    <a:pt x="220" y="55"/>
                    <a:pt x="220" y="55"/>
                    <a:pt x="220" y="55"/>
                  </a:cubicBezTo>
                  <a:cubicBezTo>
                    <a:pt x="220" y="56"/>
                    <a:pt x="220" y="56"/>
                    <a:pt x="220" y="56"/>
                  </a:cubicBezTo>
                  <a:cubicBezTo>
                    <a:pt x="229" y="62"/>
                    <a:pt x="236" y="72"/>
                    <a:pt x="240" y="83"/>
                  </a:cubicBezTo>
                  <a:cubicBezTo>
                    <a:pt x="244" y="96"/>
                    <a:pt x="244" y="96"/>
                    <a:pt x="244" y="96"/>
                  </a:cubicBezTo>
                  <a:cubicBezTo>
                    <a:pt x="246" y="100"/>
                    <a:pt x="249" y="103"/>
                    <a:pt x="253" y="106"/>
                  </a:cubicBezTo>
                  <a:cubicBezTo>
                    <a:pt x="254" y="106"/>
                    <a:pt x="254" y="106"/>
                    <a:pt x="254" y="106"/>
                  </a:cubicBezTo>
                  <a:cubicBezTo>
                    <a:pt x="257" y="108"/>
                    <a:pt x="260" y="109"/>
                    <a:pt x="263" y="109"/>
                  </a:cubicBezTo>
                  <a:cubicBezTo>
                    <a:pt x="266" y="109"/>
                    <a:pt x="270" y="108"/>
                    <a:pt x="273" y="106"/>
                  </a:cubicBezTo>
                  <a:cubicBezTo>
                    <a:pt x="272" y="106"/>
                    <a:pt x="272" y="106"/>
                    <a:pt x="272" y="106"/>
                  </a:cubicBezTo>
                  <a:cubicBezTo>
                    <a:pt x="272" y="106"/>
                    <a:pt x="272" y="106"/>
                    <a:pt x="272" y="106"/>
                  </a:cubicBezTo>
                  <a:cubicBezTo>
                    <a:pt x="272" y="106"/>
                    <a:pt x="272" y="106"/>
                    <a:pt x="272" y="106"/>
                  </a:cubicBezTo>
                  <a:cubicBezTo>
                    <a:pt x="273" y="106"/>
                    <a:pt x="273" y="106"/>
                    <a:pt x="273" y="106"/>
                  </a:cubicBezTo>
                  <a:cubicBezTo>
                    <a:pt x="273" y="106"/>
                    <a:pt x="273" y="106"/>
                    <a:pt x="273" y="106"/>
                  </a:cubicBezTo>
                  <a:cubicBezTo>
                    <a:pt x="278" y="103"/>
                    <a:pt x="282" y="97"/>
                    <a:pt x="282" y="90"/>
                  </a:cubicBezTo>
                  <a:cubicBezTo>
                    <a:pt x="282" y="90"/>
                    <a:pt x="282" y="90"/>
                    <a:pt x="282" y="90"/>
                  </a:cubicBezTo>
                  <a:cubicBezTo>
                    <a:pt x="282" y="79"/>
                    <a:pt x="278" y="68"/>
                    <a:pt x="271" y="60"/>
                  </a:cubicBezTo>
                  <a:cubicBezTo>
                    <a:pt x="252" y="38"/>
                    <a:pt x="208" y="0"/>
                    <a:pt x="126" y="0"/>
                  </a:cubicBezTo>
                  <a:cubicBezTo>
                    <a:pt x="88" y="0"/>
                    <a:pt x="57" y="11"/>
                    <a:pt x="34" y="27"/>
                  </a:cubicBezTo>
                  <a:cubicBezTo>
                    <a:pt x="12" y="44"/>
                    <a:pt x="0" y="65"/>
                    <a:pt x="0" y="85"/>
                  </a:cubicBezTo>
                  <a:cubicBezTo>
                    <a:pt x="0" y="105"/>
                    <a:pt x="7" y="117"/>
                    <a:pt x="16" y="123"/>
                  </a:cubicBezTo>
                  <a:cubicBezTo>
                    <a:pt x="25" y="130"/>
                    <a:pt x="36" y="132"/>
                    <a:pt x="42" y="132"/>
                  </a:cubicBezTo>
                  <a:cubicBezTo>
                    <a:pt x="49" y="132"/>
                    <a:pt x="54" y="131"/>
                    <a:pt x="59" y="130"/>
                  </a:cubicBezTo>
                  <a:cubicBezTo>
                    <a:pt x="65" y="128"/>
                    <a:pt x="71" y="127"/>
                    <a:pt x="79" y="127"/>
                  </a:cubicBezTo>
                  <a:cubicBezTo>
                    <a:pt x="85" y="127"/>
                    <a:pt x="90" y="129"/>
                    <a:pt x="95" y="132"/>
                  </a:cubicBezTo>
                  <a:cubicBezTo>
                    <a:pt x="101" y="137"/>
                    <a:pt x="104" y="144"/>
                    <a:pt x="106" y="150"/>
                  </a:cubicBezTo>
                  <a:cubicBezTo>
                    <a:pt x="109" y="157"/>
                    <a:pt x="109" y="163"/>
                    <a:pt x="109" y="167"/>
                  </a:cubicBezTo>
                  <a:cubicBezTo>
                    <a:pt x="109" y="167"/>
                    <a:pt x="109" y="167"/>
                    <a:pt x="109" y="167"/>
                  </a:cubicBezTo>
                  <a:cubicBezTo>
                    <a:pt x="109" y="179"/>
                    <a:pt x="105" y="189"/>
                    <a:pt x="99" y="195"/>
                  </a:cubicBezTo>
                  <a:cubicBezTo>
                    <a:pt x="96" y="197"/>
                    <a:pt x="95" y="201"/>
                    <a:pt x="95" y="203"/>
                  </a:cubicBezTo>
                  <a:cubicBezTo>
                    <a:pt x="95" y="205"/>
                    <a:pt x="95" y="206"/>
                    <a:pt x="96" y="207"/>
                  </a:cubicBezTo>
                  <a:cubicBezTo>
                    <a:pt x="96" y="207"/>
                    <a:pt x="97" y="208"/>
                    <a:pt x="99" y="208"/>
                  </a:cubicBezTo>
                  <a:cubicBezTo>
                    <a:pt x="99" y="208"/>
                    <a:pt x="99" y="208"/>
                    <a:pt x="99" y="208"/>
                  </a:cubicBezTo>
                  <a:cubicBezTo>
                    <a:pt x="102" y="208"/>
                    <a:pt x="104" y="207"/>
                    <a:pt x="105" y="206"/>
                  </a:cubicBezTo>
                  <a:cubicBezTo>
                    <a:pt x="107" y="204"/>
                    <a:pt x="109" y="201"/>
                    <a:pt x="109" y="198"/>
                  </a:cubicBezTo>
                  <a:cubicBezTo>
                    <a:pt x="110" y="194"/>
                    <a:pt x="111" y="191"/>
                    <a:pt x="112" y="188"/>
                  </a:cubicBezTo>
                  <a:cubicBezTo>
                    <a:pt x="113" y="184"/>
                    <a:pt x="114" y="181"/>
                    <a:pt x="116" y="179"/>
                  </a:cubicBezTo>
                  <a:cubicBezTo>
                    <a:pt x="118" y="177"/>
                    <a:pt x="119" y="176"/>
                    <a:pt x="121" y="176"/>
                  </a:cubicBezTo>
                  <a:cubicBezTo>
                    <a:pt x="121" y="176"/>
                    <a:pt x="122" y="177"/>
                    <a:pt x="122" y="177"/>
                  </a:cubicBezTo>
                  <a:cubicBezTo>
                    <a:pt x="123" y="178"/>
                    <a:pt x="123" y="179"/>
                    <a:pt x="123" y="181"/>
                  </a:cubicBezTo>
                  <a:cubicBezTo>
                    <a:pt x="123" y="181"/>
                    <a:pt x="123" y="181"/>
                    <a:pt x="123" y="182"/>
                  </a:cubicBezTo>
                  <a:cubicBezTo>
                    <a:pt x="123" y="185"/>
                    <a:pt x="122" y="189"/>
                    <a:pt x="120" y="193"/>
                  </a:cubicBezTo>
                  <a:cubicBezTo>
                    <a:pt x="116" y="199"/>
                    <a:pt x="112" y="205"/>
                    <a:pt x="108" y="211"/>
                  </a:cubicBezTo>
                  <a:cubicBezTo>
                    <a:pt x="106" y="214"/>
                    <a:pt x="104" y="216"/>
                    <a:pt x="103" y="218"/>
                  </a:cubicBezTo>
                  <a:cubicBezTo>
                    <a:pt x="101" y="221"/>
                    <a:pt x="101" y="223"/>
                    <a:pt x="100" y="224"/>
                  </a:cubicBezTo>
                  <a:cubicBezTo>
                    <a:pt x="100" y="225"/>
                    <a:pt x="100" y="225"/>
                    <a:pt x="100" y="225"/>
                  </a:cubicBezTo>
                  <a:cubicBezTo>
                    <a:pt x="100" y="227"/>
                    <a:pt x="101" y="229"/>
                    <a:pt x="101" y="230"/>
                  </a:cubicBezTo>
                  <a:cubicBezTo>
                    <a:pt x="102" y="232"/>
                    <a:pt x="103" y="233"/>
                    <a:pt x="105" y="234"/>
                  </a:cubicBezTo>
                  <a:cubicBezTo>
                    <a:pt x="106" y="235"/>
                    <a:pt x="108" y="235"/>
                    <a:pt x="110" y="235"/>
                  </a:cubicBezTo>
                  <a:cubicBezTo>
                    <a:pt x="110" y="235"/>
                    <a:pt x="111" y="235"/>
                    <a:pt x="111" y="235"/>
                  </a:cubicBezTo>
                  <a:cubicBezTo>
                    <a:pt x="118" y="235"/>
                    <a:pt x="123" y="231"/>
                    <a:pt x="127" y="227"/>
                  </a:cubicBezTo>
                  <a:cubicBezTo>
                    <a:pt x="131" y="222"/>
                    <a:pt x="133" y="217"/>
                    <a:pt x="133" y="213"/>
                  </a:cubicBezTo>
                  <a:cubicBezTo>
                    <a:pt x="133" y="213"/>
                    <a:pt x="133" y="213"/>
                    <a:pt x="133" y="213"/>
                  </a:cubicBezTo>
                  <a:cubicBezTo>
                    <a:pt x="133" y="209"/>
                    <a:pt x="131" y="206"/>
                    <a:pt x="130" y="204"/>
                  </a:cubicBezTo>
                  <a:cubicBezTo>
                    <a:pt x="129" y="203"/>
                    <a:pt x="128" y="202"/>
                    <a:pt x="128" y="201"/>
                  </a:cubicBezTo>
                  <a:cubicBezTo>
                    <a:pt x="127" y="199"/>
                    <a:pt x="127" y="198"/>
                    <a:pt x="127" y="197"/>
                  </a:cubicBezTo>
                  <a:cubicBezTo>
                    <a:pt x="127" y="196"/>
                    <a:pt x="127" y="196"/>
                    <a:pt x="127" y="196"/>
                  </a:cubicBezTo>
                  <a:cubicBezTo>
                    <a:pt x="127" y="195"/>
                    <a:pt x="128" y="193"/>
                    <a:pt x="129" y="191"/>
                  </a:cubicBezTo>
                  <a:cubicBezTo>
                    <a:pt x="132" y="187"/>
                    <a:pt x="136" y="183"/>
                    <a:pt x="141" y="179"/>
                  </a:cubicBezTo>
                  <a:cubicBezTo>
                    <a:pt x="145" y="175"/>
                    <a:pt x="150" y="171"/>
                    <a:pt x="154" y="166"/>
                  </a:cubicBezTo>
                  <a:cubicBezTo>
                    <a:pt x="159" y="159"/>
                    <a:pt x="162" y="153"/>
                    <a:pt x="165" y="148"/>
                  </a:cubicBezTo>
                  <a:cubicBezTo>
                    <a:pt x="167" y="146"/>
                    <a:pt x="168" y="144"/>
                    <a:pt x="170" y="142"/>
                  </a:cubicBezTo>
                  <a:cubicBezTo>
                    <a:pt x="171" y="141"/>
                    <a:pt x="173" y="140"/>
                    <a:pt x="175" y="140"/>
                  </a:cubicBezTo>
                  <a:cubicBezTo>
                    <a:pt x="175" y="140"/>
                    <a:pt x="175" y="140"/>
                    <a:pt x="175" y="140"/>
                  </a:cubicBezTo>
                  <a:cubicBezTo>
                    <a:pt x="178" y="140"/>
                    <a:pt x="180" y="141"/>
                    <a:pt x="181" y="142"/>
                  </a:cubicBezTo>
                  <a:cubicBezTo>
                    <a:pt x="184" y="144"/>
                    <a:pt x="187" y="147"/>
                    <a:pt x="189" y="150"/>
                  </a:cubicBezTo>
                  <a:cubicBezTo>
                    <a:pt x="192" y="154"/>
                    <a:pt x="194" y="159"/>
                    <a:pt x="197" y="164"/>
                  </a:cubicBezTo>
                  <a:cubicBezTo>
                    <a:pt x="201" y="171"/>
                    <a:pt x="206" y="175"/>
                    <a:pt x="211" y="178"/>
                  </a:cubicBezTo>
                  <a:cubicBezTo>
                    <a:pt x="211" y="177"/>
                    <a:pt x="211" y="177"/>
                    <a:pt x="211" y="177"/>
                  </a:cubicBezTo>
                  <a:cubicBezTo>
                    <a:pt x="211" y="176"/>
                    <a:pt x="211" y="176"/>
                    <a:pt x="211" y="176"/>
                  </a:cubicBezTo>
                  <a:cubicBezTo>
                    <a:pt x="196" y="187"/>
                    <a:pt x="187" y="207"/>
                    <a:pt x="187" y="231"/>
                  </a:cubicBezTo>
                  <a:cubicBezTo>
                    <a:pt x="187" y="236"/>
                    <a:pt x="187" y="242"/>
                    <a:pt x="188" y="248"/>
                  </a:cubicBezTo>
                  <a:cubicBezTo>
                    <a:pt x="192" y="265"/>
                    <a:pt x="199" y="280"/>
                    <a:pt x="209" y="291"/>
                  </a:cubicBezTo>
                  <a:cubicBezTo>
                    <a:pt x="219" y="302"/>
                    <a:pt x="231" y="308"/>
                    <a:pt x="243" y="308"/>
                  </a:cubicBezTo>
                  <a:cubicBezTo>
                    <a:pt x="246" y="308"/>
                    <a:pt x="248" y="308"/>
                    <a:pt x="250" y="307"/>
                  </a:cubicBezTo>
                  <a:cubicBezTo>
                    <a:pt x="252" y="307"/>
                    <a:pt x="255" y="306"/>
                    <a:pt x="257" y="305"/>
                  </a:cubicBezTo>
                  <a:cubicBezTo>
                    <a:pt x="257" y="305"/>
                    <a:pt x="257" y="305"/>
                    <a:pt x="257" y="305"/>
                  </a:cubicBezTo>
                  <a:cubicBezTo>
                    <a:pt x="256" y="305"/>
                    <a:pt x="256" y="305"/>
                    <a:pt x="256" y="305"/>
                  </a:cubicBezTo>
                  <a:cubicBezTo>
                    <a:pt x="256" y="306"/>
                    <a:pt x="256" y="306"/>
                    <a:pt x="256" y="307"/>
                  </a:cubicBezTo>
                  <a:cubicBezTo>
                    <a:pt x="256" y="314"/>
                    <a:pt x="259" y="322"/>
                    <a:pt x="262" y="329"/>
                  </a:cubicBezTo>
                  <a:cubicBezTo>
                    <a:pt x="266" y="336"/>
                    <a:pt x="271" y="342"/>
                    <a:pt x="275" y="346"/>
                  </a:cubicBezTo>
                  <a:cubicBezTo>
                    <a:pt x="285" y="355"/>
                    <a:pt x="295" y="362"/>
                    <a:pt x="306" y="367"/>
                  </a:cubicBezTo>
                  <a:cubicBezTo>
                    <a:pt x="316" y="373"/>
                    <a:pt x="325" y="379"/>
                    <a:pt x="332" y="387"/>
                  </a:cubicBezTo>
                  <a:cubicBezTo>
                    <a:pt x="338" y="394"/>
                    <a:pt x="348" y="406"/>
                    <a:pt x="357" y="416"/>
                  </a:cubicBezTo>
                  <a:cubicBezTo>
                    <a:pt x="361" y="422"/>
                    <a:pt x="365" y="426"/>
                    <a:pt x="368" y="430"/>
                  </a:cubicBezTo>
                  <a:cubicBezTo>
                    <a:pt x="370" y="432"/>
                    <a:pt x="371" y="433"/>
                    <a:pt x="372" y="434"/>
                  </a:cubicBezTo>
                  <a:cubicBezTo>
                    <a:pt x="373" y="435"/>
                    <a:pt x="373" y="436"/>
                    <a:pt x="373" y="436"/>
                  </a:cubicBezTo>
                  <a:cubicBezTo>
                    <a:pt x="373" y="436"/>
                    <a:pt x="373" y="436"/>
                    <a:pt x="373" y="436"/>
                  </a:cubicBezTo>
                  <a:cubicBezTo>
                    <a:pt x="384" y="428"/>
                    <a:pt x="384" y="428"/>
                    <a:pt x="384" y="428"/>
                  </a:cubicBezTo>
                  <a:cubicBezTo>
                    <a:pt x="384" y="428"/>
                    <a:pt x="384" y="428"/>
                    <a:pt x="384" y="428"/>
                  </a:cubicBezTo>
                  <a:cubicBezTo>
                    <a:pt x="364" y="404"/>
                    <a:pt x="354" y="380"/>
                    <a:pt x="346" y="358"/>
                  </a:cubicBezTo>
                  <a:cubicBezTo>
                    <a:pt x="339" y="336"/>
                    <a:pt x="334" y="316"/>
                    <a:pt x="325" y="301"/>
                  </a:cubicBezTo>
                  <a:cubicBezTo>
                    <a:pt x="324" y="301"/>
                    <a:pt x="324" y="301"/>
                    <a:pt x="324" y="301"/>
                  </a:cubicBezTo>
                  <a:cubicBezTo>
                    <a:pt x="324" y="302"/>
                    <a:pt x="324" y="302"/>
                    <a:pt x="324" y="302"/>
                  </a:cubicBezTo>
                  <a:cubicBezTo>
                    <a:pt x="332" y="317"/>
                    <a:pt x="337" y="337"/>
                    <a:pt x="345" y="359"/>
                  </a:cubicBezTo>
                  <a:cubicBezTo>
                    <a:pt x="353" y="381"/>
                    <a:pt x="363" y="405"/>
                    <a:pt x="383" y="429"/>
                  </a:cubicBezTo>
                  <a:cubicBezTo>
                    <a:pt x="383" y="428"/>
                    <a:pt x="383" y="428"/>
                    <a:pt x="383" y="428"/>
                  </a:cubicBezTo>
                  <a:cubicBezTo>
                    <a:pt x="383" y="428"/>
                    <a:pt x="383" y="428"/>
                    <a:pt x="383" y="428"/>
                  </a:cubicBezTo>
                  <a:cubicBezTo>
                    <a:pt x="373" y="435"/>
                    <a:pt x="373" y="435"/>
                    <a:pt x="373" y="435"/>
                  </a:cubicBezTo>
                  <a:cubicBezTo>
                    <a:pt x="374" y="435"/>
                    <a:pt x="374" y="435"/>
                    <a:pt x="374" y="435"/>
                  </a:cubicBezTo>
                  <a:cubicBezTo>
                    <a:pt x="374" y="435"/>
                    <a:pt x="374" y="435"/>
                    <a:pt x="374" y="435"/>
                  </a:cubicBezTo>
                  <a:cubicBezTo>
                    <a:pt x="374" y="435"/>
                    <a:pt x="345" y="399"/>
                    <a:pt x="333" y="387"/>
                  </a:cubicBezTo>
                  <a:cubicBezTo>
                    <a:pt x="326" y="378"/>
                    <a:pt x="316" y="372"/>
                    <a:pt x="306" y="366"/>
                  </a:cubicBezTo>
                  <a:cubicBezTo>
                    <a:pt x="296" y="360"/>
                    <a:pt x="285" y="354"/>
                    <a:pt x="276" y="345"/>
                  </a:cubicBezTo>
                  <a:cubicBezTo>
                    <a:pt x="272" y="341"/>
                    <a:pt x="267" y="335"/>
                    <a:pt x="264" y="328"/>
                  </a:cubicBezTo>
                  <a:cubicBezTo>
                    <a:pt x="260" y="321"/>
                    <a:pt x="257" y="314"/>
                    <a:pt x="257" y="307"/>
                  </a:cubicBezTo>
                  <a:cubicBezTo>
                    <a:pt x="257" y="306"/>
                    <a:pt x="257" y="306"/>
                    <a:pt x="257" y="305"/>
                  </a:cubicBezTo>
                  <a:cubicBezTo>
                    <a:pt x="257" y="304"/>
                    <a:pt x="257" y="304"/>
                    <a:pt x="257" y="304"/>
                  </a:cubicBezTo>
                  <a:cubicBezTo>
                    <a:pt x="256" y="304"/>
                    <a:pt x="256" y="304"/>
                    <a:pt x="256" y="304"/>
                  </a:cubicBezTo>
                  <a:cubicBezTo>
                    <a:pt x="254" y="305"/>
                    <a:pt x="252" y="306"/>
                    <a:pt x="250" y="306"/>
                  </a:cubicBezTo>
                  <a:cubicBezTo>
                    <a:pt x="248" y="307"/>
                    <a:pt x="245" y="307"/>
                    <a:pt x="243" y="307"/>
                  </a:cubicBezTo>
                  <a:cubicBezTo>
                    <a:pt x="231" y="307"/>
                    <a:pt x="219" y="301"/>
                    <a:pt x="210" y="290"/>
                  </a:cubicBezTo>
                  <a:cubicBezTo>
                    <a:pt x="200" y="280"/>
                    <a:pt x="193" y="265"/>
                    <a:pt x="190" y="248"/>
                  </a:cubicBezTo>
                  <a:cubicBezTo>
                    <a:pt x="189" y="242"/>
                    <a:pt x="188" y="236"/>
                    <a:pt x="188" y="231"/>
                  </a:cubicBezTo>
                  <a:cubicBezTo>
                    <a:pt x="188" y="207"/>
                    <a:pt x="197" y="187"/>
                    <a:pt x="211" y="178"/>
                  </a:cubicBezTo>
                  <a:cubicBezTo>
                    <a:pt x="212" y="177"/>
                    <a:pt x="212" y="177"/>
                    <a:pt x="212" y="177"/>
                  </a:cubicBezTo>
                  <a:cubicBezTo>
                    <a:pt x="211" y="176"/>
                    <a:pt x="211" y="176"/>
                    <a:pt x="211" y="176"/>
                  </a:cubicBezTo>
                  <a:cubicBezTo>
                    <a:pt x="207" y="174"/>
                    <a:pt x="202" y="170"/>
                    <a:pt x="198" y="163"/>
                  </a:cubicBezTo>
                  <a:cubicBezTo>
                    <a:pt x="194" y="156"/>
                    <a:pt x="191" y="150"/>
                    <a:pt x="188" y="146"/>
                  </a:cubicBezTo>
                  <a:cubicBezTo>
                    <a:pt x="184" y="142"/>
                    <a:pt x="180" y="139"/>
                    <a:pt x="175" y="139"/>
                  </a:cubicBezTo>
                  <a:cubicBezTo>
                    <a:pt x="175" y="139"/>
                    <a:pt x="175" y="139"/>
                    <a:pt x="175" y="139"/>
                  </a:cubicBezTo>
                  <a:cubicBezTo>
                    <a:pt x="173" y="139"/>
                    <a:pt x="170" y="140"/>
                    <a:pt x="169" y="141"/>
                  </a:cubicBezTo>
                  <a:cubicBezTo>
                    <a:pt x="166" y="144"/>
                    <a:pt x="164" y="147"/>
                    <a:pt x="162" y="151"/>
                  </a:cubicBezTo>
                  <a:cubicBezTo>
                    <a:pt x="159" y="155"/>
                    <a:pt x="157" y="160"/>
                    <a:pt x="153" y="165"/>
                  </a:cubicBezTo>
                  <a:cubicBezTo>
                    <a:pt x="148" y="171"/>
                    <a:pt x="141" y="177"/>
                    <a:pt x="135" y="182"/>
                  </a:cubicBezTo>
                  <a:cubicBezTo>
                    <a:pt x="133" y="185"/>
                    <a:pt x="130" y="188"/>
                    <a:pt x="128" y="190"/>
                  </a:cubicBezTo>
                  <a:cubicBezTo>
                    <a:pt x="127" y="192"/>
                    <a:pt x="125" y="194"/>
                    <a:pt x="125" y="196"/>
                  </a:cubicBezTo>
                  <a:cubicBezTo>
                    <a:pt x="125" y="197"/>
                    <a:pt x="125" y="197"/>
                    <a:pt x="125" y="197"/>
                  </a:cubicBezTo>
                  <a:cubicBezTo>
                    <a:pt x="125" y="198"/>
                    <a:pt x="126" y="200"/>
                    <a:pt x="126" y="201"/>
                  </a:cubicBezTo>
                  <a:cubicBezTo>
                    <a:pt x="127" y="203"/>
                    <a:pt x="129" y="205"/>
                    <a:pt x="130" y="206"/>
                  </a:cubicBezTo>
                  <a:cubicBezTo>
                    <a:pt x="131" y="208"/>
                    <a:pt x="132" y="210"/>
                    <a:pt x="132" y="213"/>
                  </a:cubicBezTo>
                  <a:cubicBezTo>
                    <a:pt x="132" y="213"/>
                    <a:pt x="132" y="213"/>
                    <a:pt x="132" y="213"/>
                  </a:cubicBezTo>
                  <a:cubicBezTo>
                    <a:pt x="132" y="216"/>
                    <a:pt x="130" y="222"/>
                    <a:pt x="126" y="226"/>
                  </a:cubicBezTo>
                  <a:cubicBezTo>
                    <a:pt x="123" y="230"/>
                    <a:pt x="117" y="234"/>
                    <a:pt x="111" y="234"/>
                  </a:cubicBezTo>
                  <a:cubicBezTo>
                    <a:pt x="111" y="234"/>
                    <a:pt x="110" y="234"/>
                    <a:pt x="110" y="234"/>
                  </a:cubicBezTo>
                  <a:cubicBezTo>
                    <a:pt x="108" y="234"/>
                    <a:pt x="106" y="233"/>
                    <a:pt x="104" y="232"/>
                  </a:cubicBezTo>
                  <a:cubicBezTo>
                    <a:pt x="103" y="231"/>
                    <a:pt x="103" y="231"/>
                    <a:pt x="102" y="229"/>
                  </a:cubicBezTo>
                  <a:cubicBezTo>
                    <a:pt x="102" y="228"/>
                    <a:pt x="102" y="227"/>
                    <a:pt x="102" y="225"/>
                  </a:cubicBezTo>
                  <a:cubicBezTo>
                    <a:pt x="102" y="225"/>
                    <a:pt x="102" y="225"/>
                    <a:pt x="102" y="225"/>
                  </a:cubicBezTo>
                  <a:cubicBezTo>
                    <a:pt x="102" y="224"/>
                    <a:pt x="102" y="223"/>
                    <a:pt x="103" y="221"/>
                  </a:cubicBezTo>
                  <a:cubicBezTo>
                    <a:pt x="105" y="217"/>
                    <a:pt x="110" y="210"/>
                    <a:pt x="115" y="203"/>
                  </a:cubicBezTo>
                  <a:cubicBezTo>
                    <a:pt x="118" y="199"/>
                    <a:pt x="120" y="195"/>
                    <a:pt x="122" y="192"/>
                  </a:cubicBezTo>
                  <a:cubicBezTo>
                    <a:pt x="123" y="188"/>
                    <a:pt x="124" y="185"/>
                    <a:pt x="125" y="182"/>
                  </a:cubicBezTo>
                  <a:cubicBezTo>
                    <a:pt x="125" y="182"/>
                    <a:pt x="125" y="181"/>
                    <a:pt x="125" y="181"/>
                  </a:cubicBezTo>
                  <a:cubicBezTo>
                    <a:pt x="125" y="179"/>
                    <a:pt x="124" y="178"/>
                    <a:pt x="124" y="177"/>
                  </a:cubicBezTo>
                  <a:cubicBezTo>
                    <a:pt x="123" y="176"/>
                    <a:pt x="122" y="175"/>
                    <a:pt x="121" y="175"/>
                  </a:cubicBezTo>
                  <a:cubicBezTo>
                    <a:pt x="119" y="175"/>
                    <a:pt x="117" y="176"/>
                    <a:pt x="115" y="178"/>
                  </a:cubicBezTo>
                  <a:cubicBezTo>
                    <a:pt x="113" y="181"/>
                    <a:pt x="111" y="184"/>
                    <a:pt x="110" y="187"/>
                  </a:cubicBezTo>
                  <a:cubicBezTo>
                    <a:pt x="109" y="192"/>
                    <a:pt x="109" y="197"/>
                    <a:pt x="107" y="200"/>
                  </a:cubicBezTo>
                  <a:cubicBezTo>
                    <a:pt x="106" y="202"/>
                    <a:pt x="106" y="204"/>
                    <a:pt x="104" y="205"/>
                  </a:cubicBezTo>
                  <a:cubicBezTo>
                    <a:pt x="103" y="206"/>
                    <a:pt x="101" y="207"/>
                    <a:pt x="99" y="207"/>
                  </a:cubicBezTo>
                  <a:cubicBezTo>
                    <a:pt x="99" y="207"/>
                    <a:pt x="99" y="207"/>
                    <a:pt x="99" y="207"/>
                  </a:cubicBezTo>
                  <a:cubicBezTo>
                    <a:pt x="98" y="206"/>
                    <a:pt x="97" y="206"/>
                    <a:pt x="97" y="206"/>
                  </a:cubicBezTo>
                  <a:cubicBezTo>
                    <a:pt x="96" y="205"/>
                    <a:pt x="96" y="204"/>
                    <a:pt x="96" y="203"/>
                  </a:cubicBezTo>
                  <a:cubicBezTo>
                    <a:pt x="96" y="201"/>
                    <a:pt x="97" y="198"/>
                    <a:pt x="100" y="196"/>
                  </a:cubicBezTo>
                  <a:cubicBezTo>
                    <a:pt x="106" y="190"/>
                    <a:pt x="110" y="179"/>
                    <a:pt x="111" y="167"/>
                  </a:cubicBezTo>
                  <a:cubicBezTo>
                    <a:pt x="111" y="167"/>
                    <a:pt x="111" y="167"/>
                    <a:pt x="111" y="167"/>
                  </a:cubicBezTo>
                  <a:cubicBezTo>
                    <a:pt x="111" y="162"/>
                    <a:pt x="109" y="152"/>
                    <a:pt x="105" y="143"/>
                  </a:cubicBezTo>
                  <a:cubicBezTo>
                    <a:pt x="103" y="138"/>
                    <a:pt x="100" y="134"/>
                    <a:pt x="95" y="131"/>
                  </a:cubicBezTo>
                  <a:cubicBezTo>
                    <a:pt x="91" y="128"/>
                    <a:pt x="86" y="126"/>
                    <a:pt x="79" y="126"/>
                  </a:cubicBezTo>
                  <a:cubicBezTo>
                    <a:pt x="71" y="126"/>
                    <a:pt x="65" y="127"/>
                    <a:pt x="59" y="128"/>
                  </a:cubicBezTo>
                  <a:cubicBezTo>
                    <a:pt x="54" y="129"/>
                    <a:pt x="49" y="130"/>
                    <a:pt x="42" y="130"/>
                  </a:cubicBezTo>
                  <a:cubicBezTo>
                    <a:pt x="36" y="130"/>
                    <a:pt x="26" y="129"/>
                    <a:pt x="17" y="122"/>
                  </a:cubicBezTo>
                  <a:cubicBezTo>
                    <a:pt x="8" y="116"/>
                    <a:pt x="1" y="105"/>
                    <a:pt x="1" y="85"/>
                  </a:cubicBezTo>
                  <a:cubicBezTo>
                    <a:pt x="1" y="65"/>
                    <a:pt x="13" y="45"/>
                    <a:pt x="35" y="29"/>
                  </a:cubicBezTo>
                  <a:cubicBezTo>
                    <a:pt x="57" y="13"/>
                    <a:pt x="88" y="1"/>
                    <a:pt x="126" y="1"/>
                  </a:cubicBezTo>
                  <a:cubicBezTo>
                    <a:pt x="208" y="1"/>
                    <a:pt x="251" y="39"/>
                    <a:pt x="270" y="61"/>
                  </a:cubicBezTo>
                  <a:cubicBezTo>
                    <a:pt x="276" y="69"/>
                    <a:pt x="280" y="79"/>
                    <a:pt x="280" y="90"/>
                  </a:cubicBezTo>
                  <a:cubicBezTo>
                    <a:pt x="280" y="90"/>
                    <a:pt x="280" y="90"/>
                    <a:pt x="280" y="90"/>
                  </a:cubicBezTo>
                  <a:cubicBezTo>
                    <a:pt x="280" y="96"/>
                    <a:pt x="277" y="102"/>
                    <a:pt x="272" y="105"/>
                  </a:cubicBezTo>
                  <a:cubicBezTo>
                    <a:pt x="272" y="106"/>
                    <a:pt x="272" y="106"/>
                    <a:pt x="272" y="106"/>
                  </a:cubicBezTo>
                  <a:cubicBezTo>
                    <a:pt x="272" y="105"/>
                    <a:pt x="272" y="105"/>
                    <a:pt x="272" y="105"/>
                  </a:cubicBezTo>
                  <a:cubicBezTo>
                    <a:pt x="272" y="105"/>
                    <a:pt x="272" y="105"/>
                    <a:pt x="272" y="105"/>
                  </a:cubicBezTo>
                  <a:cubicBezTo>
                    <a:pt x="272" y="105"/>
                    <a:pt x="272" y="105"/>
                    <a:pt x="272" y="105"/>
                  </a:cubicBezTo>
                  <a:cubicBezTo>
                    <a:pt x="272" y="105"/>
                    <a:pt x="272" y="105"/>
                    <a:pt x="272" y="105"/>
                  </a:cubicBezTo>
                  <a:cubicBezTo>
                    <a:pt x="269" y="107"/>
                    <a:pt x="266" y="108"/>
                    <a:pt x="263" y="108"/>
                  </a:cubicBezTo>
                  <a:cubicBezTo>
                    <a:pt x="260" y="108"/>
                    <a:pt x="257" y="107"/>
                    <a:pt x="254" y="105"/>
                  </a:cubicBezTo>
                  <a:cubicBezTo>
                    <a:pt x="253" y="104"/>
                    <a:pt x="253" y="104"/>
                    <a:pt x="253" y="104"/>
                  </a:cubicBezTo>
                  <a:cubicBezTo>
                    <a:pt x="250" y="102"/>
                    <a:pt x="247" y="99"/>
                    <a:pt x="246" y="95"/>
                  </a:cubicBezTo>
                  <a:cubicBezTo>
                    <a:pt x="241" y="82"/>
                    <a:pt x="241" y="82"/>
                    <a:pt x="241" y="82"/>
                  </a:cubicBezTo>
                  <a:cubicBezTo>
                    <a:pt x="237" y="71"/>
                    <a:pt x="230" y="61"/>
                    <a:pt x="221" y="55"/>
                  </a:cubicBezTo>
                  <a:cubicBezTo>
                    <a:pt x="221" y="55"/>
                    <a:pt x="221" y="55"/>
                    <a:pt x="221" y="55"/>
                  </a:cubicBezTo>
                  <a:cubicBezTo>
                    <a:pt x="221" y="55"/>
                    <a:pt x="221" y="55"/>
                    <a:pt x="221" y="55"/>
                  </a:cubicBezTo>
                  <a:cubicBezTo>
                    <a:pt x="217" y="53"/>
                    <a:pt x="213" y="51"/>
                    <a:pt x="209" y="50"/>
                  </a:cubicBezTo>
                  <a:cubicBezTo>
                    <a:pt x="203" y="49"/>
                    <a:pt x="197" y="49"/>
                    <a:pt x="193" y="49"/>
                  </a:cubicBezTo>
                  <a:cubicBezTo>
                    <a:pt x="189" y="48"/>
                    <a:pt x="185" y="47"/>
                    <a:pt x="181" y="47"/>
                  </a:cubicBezTo>
                  <a:cubicBezTo>
                    <a:pt x="181" y="47"/>
                    <a:pt x="180" y="47"/>
                    <a:pt x="180" y="47"/>
                  </a:cubicBezTo>
                  <a:cubicBezTo>
                    <a:pt x="176" y="47"/>
                    <a:pt x="171" y="49"/>
                    <a:pt x="167" y="50"/>
                  </a:cubicBezTo>
                  <a:cubicBezTo>
                    <a:pt x="163" y="51"/>
                    <a:pt x="158" y="52"/>
                    <a:pt x="154" y="53"/>
                  </a:cubicBezTo>
                  <a:cubicBezTo>
                    <a:pt x="150" y="55"/>
                    <a:pt x="146" y="57"/>
                    <a:pt x="143" y="60"/>
                  </a:cubicBezTo>
                  <a:cubicBezTo>
                    <a:pt x="139" y="62"/>
                    <a:pt x="136" y="65"/>
                    <a:pt x="133" y="69"/>
                  </a:cubicBezTo>
                  <a:cubicBezTo>
                    <a:pt x="131" y="72"/>
                    <a:pt x="128" y="76"/>
                    <a:pt x="126" y="80"/>
                  </a:cubicBezTo>
                  <a:cubicBezTo>
                    <a:pt x="124" y="84"/>
                    <a:pt x="123" y="88"/>
                    <a:pt x="122" y="93"/>
                  </a:cubicBezTo>
                  <a:cubicBezTo>
                    <a:pt x="122" y="95"/>
                    <a:pt x="119" y="97"/>
                    <a:pt x="116" y="97"/>
                  </a:cubicBezTo>
                  <a:cubicBezTo>
                    <a:pt x="116" y="97"/>
                    <a:pt x="116" y="97"/>
                    <a:pt x="115" y="97"/>
                  </a:cubicBezTo>
                  <a:cubicBezTo>
                    <a:pt x="115" y="98"/>
                    <a:pt x="115" y="98"/>
                    <a:pt x="115" y="98"/>
                  </a:cubicBezTo>
                  <a:cubicBezTo>
                    <a:pt x="115" y="97"/>
                    <a:pt x="115" y="97"/>
                    <a:pt x="115" y="97"/>
                  </a:cubicBezTo>
                  <a:cubicBezTo>
                    <a:pt x="114" y="97"/>
                    <a:pt x="113" y="96"/>
                    <a:pt x="113" y="95"/>
                  </a:cubicBezTo>
                  <a:cubicBezTo>
                    <a:pt x="112" y="94"/>
                    <a:pt x="112" y="93"/>
                    <a:pt x="112" y="92"/>
                  </a:cubicBezTo>
                  <a:cubicBezTo>
                    <a:pt x="112" y="91"/>
                    <a:pt x="112" y="91"/>
                    <a:pt x="112" y="90"/>
                  </a:cubicBezTo>
                  <a:cubicBezTo>
                    <a:pt x="113" y="85"/>
                    <a:pt x="115" y="81"/>
                    <a:pt x="116" y="78"/>
                  </a:cubicBezTo>
                  <a:cubicBezTo>
                    <a:pt x="118" y="73"/>
                    <a:pt x="120" y="70"/>
                    <a:pt x="122" y="66"/>
                  </a:cubicBezTo>
                  <a:cubicBezTo>
                    <a:pt x="125" y="62"/>
                    <a:pt x="126" y="58"/>
                    <a:pt x="129" y="55"/>
                  </a:cubicBezTo>
                  <a:cubicBezTo>
                    <a:pt x="132" y="52"/>
                    <a:pt x="136" y="50"/>
                    <a:pt x="140" y="48"/>
                  </a:cubicBezTo>
                  <a:cubicBezTo>
                    <a:pt x="144" y="46"/>
                    <a:pt x="148" y="44"/>
                    <a:pt x="152" y="43"/>
                  </a:cubicBezTo>
                  <a:cubicBezTo>
                    <a:pt x="156" y="41"/>
                    <a:pt x="160" y="39"/>
                    <a:pt x="164" y="38"/>
                  </a:cubicBezTo>
                  <a:cubicBezTo>
                    <a:pt x="169" y="37"/>
                    <a:pt x="169" y="37"/>
                    <a:pt x="169" y="37"/>
                  </a:cubicBezTo>
                  <a:cubicBezTo>
                    <a:pt x="164" y="37"/>
                    <a:pt x="164" y="37"/>
                    <a:pt x="164" y="37"/>
                  </a:cubicBezTo>
                  <a:cubicBezTo>
                    <a:pt x="158" y="36"/>
                    <a:pt x="152" y="36"/>
                    <a:pt x="145" y="36"/>
                  </a:cubicBezTo>
                  <a:cubicBezTo>
                    <a:pt x="115" y="36"/>
                    <a:pt x="91" y="41"/>
                    <a:pt x="74" y="50"/>
                  </a:cubicBezTo>
                  <a:cubicBezTo>
                    <a:pt x="66" y="54"/>
                    <a:pt x="60" y="59"/>
                    <a:pt x="55" y="65"/>
                  </a:cubicBezTo>
                  <a:cubicBezTo>
                    <a:pt x="51" y="71"/>
                    <a:pt x="49" y="78"/>
                    <a:pt x="49" y="85"/>
                  </a:cubicBezTo>
                  <a:cubicBezTo>
                    <a:pt x="49" y="94"/>
                    <a:pt x="54" y="102"/>
                    <a:pt x="60" y="107"/>
                  </a:cubicBezTo>
                  <a:cubicBezTo>
                    <a:pt x="67" y="112"/>
                    <a:pt x="75" y="115"/>
                    <a:pt x="81" y="116"/>
                  </a:cubicBezTo>
                  <a:cubicBezTo>
                    <a:pt x="95" y="117"/>
                    <a:pt x="104" y="124"/>
                    <a:pt x="109" y="133"/>
                  </a:cubicBezTo>
                  <a:cubicBezTo>
                    <a:pt x="114" y="142"/>
                    <a:pt x="115" y="152"/>
                    <a:pt x="115" y="160"/>
                  </a:cubicBezTo>
                  <a:cubicBezTo>
                    <a:pt x="115" y="161"/>
                    <a:pt x="115" y="163"/>
                    <a:pt x="115" y="164"/>
                  </a:cubicBezTo>
                  <a:cubicBezTo>
                    <a:pt x="115" y="166"/>
                    <a:pt x="115" y="166"/>
                    <a:pt x="115" y="166"/>
                  </a:cubicBezTo>
                  <a:cubicBezTo>
                    <a:pt x="116" y="165"/>
                    <a:pt x="116" y="165"/>
                    <a:pt x="116" y="165"/>
                  </a:cubicBezTo>
                  <a:cubicBezTo>
                    <a:pt x="119" y="163"/>
                    <a:pt x="121" y="163"/>
                    <a:pt x="124" y="163"/>
                  </a:cubicBezTo>
                  <a:cubicBezTo>
                    <a:pt x="126" y="163"/>
                    <a:pt x="129" y="164"/>
                    <a:pt x="130" y="165"/>
                  </a:cubicBezTo>
                  <a:cubicBezTo>
                    <a:pt x="132" y="167"/>
                    <a:pt x="133" y="169"/>
                    <a:pt x="133" y="171"/>
                  </a:cubicBezTo>
                  <a:cubicBezTo>
                    <a:pt x="134" y="172"/>
                    <a:pt x="134" y="172"/>
                    <a:pt x="134" y="172"/>
                  </a:cubicBezTo>
                  <a:cubicBezTo>
                    <a:pt x="135" y="171"/>
                    <a:pt x="135" y="171"/>
                    <a:pt x="135" y="171"/>
                  </a:cubicBezTo>
                  <a:cubicBezTo>
                    <a:pt x="144" y="164"/>
                    <a:pt x="148" y="153"/>
                    <a:pt x="152" y="144"/>
                  </a:cubicBezTo>
                  <a:cubicBezTo>
                    <a:pt x="154" y="139"/>
                    <a:pt x="156" y="135"/>
                    <a:pt x="159" y="131"/>
                  </a:cubicBezTo>
                  <a:cubicBezTo>
                    <a:pt x="161" y="128"/>
                    <a:pt x="165" y="125"/>
                    <a:pt x="170" y="124"/>
                  </a:cubicBezTo>
                  <a:cubicBezTo>
                    <a:pt x="178" y="122"/>
                    <a:pt x="183" y="119"/>
                    <a:pt x="187" y="117"/>
                  </a:cubicBezTo>
                  <a:cubicBezTo>
                    <a:pt x="192" y="114"/>
                    <a:pt x="197" y="112"/>
                    <a:pt x="205" y="112"/>
                  </a:cubicBezTo>
                  <a:cubicBezTo>
                    <a:pt x="206" y="112"/>
                    <a:pt x="206" y="112"/>
                    <a:pt x="207" y="112"/>
                  </a:cubicBezTo>
                  <a:cubicBezTo>
                    <a:pt x="211" y="112"/>
                    <a:pt x="215" y="113"/>
                    <a:pt x="218" y="115"/>
                  </a:cubicBezTo>
                  <a:cubicBezTo>
                    <a:pt x="222" y="117"/>
                    <a:pt x="225" y="120"/>
                    <a:pt x="227" y="123"/>
                  </a:cubicBezTo>
                  <a:cubicBezTo>
                    <a:pt x="230" y="126"/>
                    <a:pt x="232" y="129"/>
                    <a:pt x="236" y="130"/>
                  </a:cubicBezTo>
                  <a:cubicBezTo>
                    <a:pt x="241" y="132"/>
                    <a:pt x="245" y="135"/>
                    <a:pt x="247" y="137"/>
                  </a:cubicBezTo>
                  <a:cubicBezTo>
                    <a:pt x="251" y="141"/>
                    <a:pt x="252" y="145"/>
                    <a:pt x="253" y="150"/>
                  </a:cubicBezTo>
                  <a:cubicBezTo>
                    <a:pt x="254" y="154"/>
                    <a:pt x="254" y="159"/>
                    <a:pt x="255" y="162"/>
                  </a:cubicBezTo>
                  <a:cubicBezTo>
                    <a:pt x="258" y="171"/>
                    <a:pt x="262" y="177"/>
                    <a:pt x="266" y="183"/>
                  </a:cubicBezTo>
                  <a:cubicBezTo>
                    <a:pt x="269" y="189"/>
                    <a:pt x="272" y="195"/>
                    <a:pt x="273" y="202"/>
                  </a:cubicBezTo>
                  <a:cubicBezTo>
                    <a:pt x="273" y="202"/>
                    <a:pt x="273" y="202"/>
                    <a:pt x="273" y="202"/>
                  </a:cubicBezTo>
                  <a:cubicBezTo>
                    <a:pt x="273" y="202"/>
                    <a:pt x="273" y="202"/>
                    <a:pt x="273" y="202"/>
                  </a:cubicBezTo>
                  <a:cubicBezTo>
                    <a:pt x="274" y="209"/>
                    <a:pt x="280" y="213"/>
                    <a:pt x="286" y="213"/>
                  </a:cubicBezTo>
                  <a:cubicBezTo>
                    <a:pt x="289" y="213"/>
                    <a:pt x="292" y="212"/>
                    <a:pt x="294" y="211"/>
                  </a:cubicBezTo>
                  <a:cubicBezTo>
                    <a:pt x="301" y="206"/>
                    <a:pt x="310" y="202"/>
                    <a:pt x="317" y="200"/>
                  </a:cubicBezTo>
                  <a:cubicBezTo>
                    <a:pt x="324" y="197"/>
                    <a:pt x="331" y="196"/>
                    <a:pt x="335" y="196"/>
                  </a:cubicBezTo>
                  <a:cubicBezTo>
                    <a:pt x="336" y="196"/>
                    <a:pt x="336" y="196"/>
                    <a:pt x="337" y="196"/>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8"/>
                    <a:pt x="335" y="198"/>
                  </a:cubicBezTo>
                  <a:cubicBezTo>
                    <a:pt x="334" y="199"/>
                    <a:pt x="332" y="200"/>
                    <a:pt x="330" y="201"/>
                  </a:cubicBezTo>
                  <a:cubicBezTo>
                    <a:pt x="320" y="205"/>
                    <a:pt x="312" y="212"/>
                    <a:pt x="307" y="220"/>
                  </a:cubicBezTo>
                  <a:cubicBezTo>
                    <a:pt x="302" y="229"/>
                    <a:pt x="300" y="238"/>
                    <a:pt x="300" y="248"/>
                  </a:cubicBezTo>
                  <a:cubicBezTo>
                    <a:pt x="300" y="257"/>
                    <a:pt x="302" y="267"/>
                    <a:pt x="307" y="275"/>
                  </a:cubicBezTo>
                  <a:cubicBezTo>
                    <a:pt x="308" y="275"/>
                    <a:pt x="308" y="275"/>
                    <a:pt x="308" y="275"/>
                  </a:cubicBezTo>
                  <a:cubicBezTo>
                    <a:pt x="308" y="274"/>
                    <a:pt x="308" y="274"/>
                    <a:pt x="308" y="274"/>
                  </a:cubicBezTo>
                  <a:cubicBezTo>
                    <a:pt x="308" y="274"/>
                    <a:pt x="308" y="274"/>
                    <a:pt x="308" y="274"/>
                  </a:cubicBezTo>
                  <a:cubicBezTo>
                    <a:pt x="307" y="275"/>
                    <a:pt x="307" y="275"/>
                    <a:pt x="307" y="275"/>
                  </a:cubicBezTo>
                  <a:cubicBezTo>
                    <a:pt x="313" y="284"/>
                    <a:pt x="319" y="292"/>
                    <a:pt x="324" y="302"/>
                  </a:cubicBezTo>
                  <a:cubicBezTo>
                    <a:pt x="324" y="301"/>
                    <a:pt x="324" y="301"/>
                    <a:pt x="324" y="30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100">
              <a:extLst>
                <a:ext uri="{FF2B5EF4-FFF2-40B4-BE49-F238E27FC236}">
                  <a16:creationId xmlns:a16="http://schemas.microsoft.com/office/drawing/2014/main" id="{736D4525-A5FB-4D60-AC82-1402CF63F5C7}"/>
                </a:ext>
              </a:extLst>
            </p:cNvPr>
            <p:cNvSpPr>
              <a:spLocks/>
            </p:cNvSpPr>
            <p:nvPr/>
          </p:nvSpPr>
          <p:spPr bwMode="auto">
            <a:xfrm>
              <a:off x="6399214" y="3770313"/>
              <a:ext cx="165100" cy="38100"/>
            </a:xfrm>
            <a:custGeom>
              <a:avLst/>
              <a:gdLst>
                <a:gd name="T0" fmla="*/ 0 w 22"/>
                <a:gd name="T1" fmla="*/ 2 h 5"/>
                <a:gd name="T2" fmla="*/ 12 w 22"/>
                <a:gd name="T3" fmla="*/ 5 h 5"/>
                <a:gd name="T4" fmla="*/ 22 w 22"/>
                <a:gd name="T5" fmla="*/ 2 h 5"/>
                <a:gd name="T6" fmla="*/ 21 w 22"/>
                <a:gd name="T7" fmla="*/ 1 h 5"/>
                <a:gd name="T8" fmla="*/ 21 w 22"/>
                <a:gd name="T9" fmla="*/ 1 h 5"/>
                <a:gd name="T10" fmla="*/ 12 w 22"/>
                <a:gd name="T11" fmla="*/ 3 h 5"/>
                <a:gd name="T12" fmla="*/ 0 w 22"/>
                <a:gd name="T13" fmla="*/ 0 h 5"/>
                <a:gd name="T14" fmla="*/ 0 w 22"/>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
                  <a:moveTo>
                    <a:pt x="0" y="2"/>
                  </a:moveTo>
                  <a:cubicBezTo>
                    <a:pt x="4" y="4"/>
                    <a:pt x="9" y="5"/>
                    <a:pt x="12" y="5"/>
                  </a:cubicBezTo>
                  <a:cubicBezTo>
                    <a:pt x="18" y="5"/>
                    <a:pt x="22" y="2"/>
                    <a:pt x="22" y="2"/>
                  </a:cubicBezTo>
                  <a:cubicBezTo>
                    <a:pt x="21" y="1"/>
                    <a:pt x="21" y="1"/>
                    <a:pt x="21" y="1"/>
                  </a:cubicBezTo>
                  <a:cubicBezTo>
                    <a:pt x="21" y="1"/>
                    <a:pt x="21" y="1"/>
                    <a:pt x="21" y="1"/>
                  </a:cubicBezTo>
                  <a:cubicBezTo>
                    <a:pt x="21" y="1"/>
                    <a:pt x="18" y="3"/>
                    <a:pt x="12" y="3"/>
                  </a:cubicBezTo>
                  <a:cubicBezTo>
                    <a:pt x="9" y="3"/>
                    <a:pt x="5" y="3"/>
                    <a:pt x="0" y="0"/>
                  </a:cubicBezTo>
                  <a:cubicBezTo>
                    <a:pt x="0" y="2"/>
                    <a:pt x="0" y="2"/>
                    <a:pt x="0" y="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101">
              <a:extLst>
                <a:ext uri="{FF2B5EF4-FFF2-40B4-BE49-F238E27FC236}">
                  <a16:creationId xmlns:a16="http://schemas.microsoft.com/office/drawing/2014/main" id="{98275281-64EC-4E12-A00A-CB6156FB423F}"/>
                </a:ext>
              </a:extLst>
            </p:cNvPr>
            <p:cNvSpPr>
              <a:spLocks/>
            </p:cNvSpPr>
            <p:nvPr/>
          </p:nvSpPr>
          <p:spPr bwMode="auto">
            <a:xfrm>
              <a:off x="6813551" y="3197225"/>
              <a:ext cx="1244600" cy="1320800"/>
            </a:xfrm>
            <a:custGeom>
              <a:avLst/>
              <a:gdLst>
                <a:gd name="T0" fmla="*/ 122 w 165"/>
                <a:gd name="T1" fmla="*/ 28 h 175"/>
                <a:gd name="T2" fmla="*/ 55 w 165"/>
                <a:gd name="T3" fmla="*/ 4 h 175"/>
                <a:gd name="T4" fmla="*/ 9 w 165"/>
                <a:gd name="T5" fmla="*/ 41 h 175"/>
                <a:gd name="T6" fmla="*/ 64 w 165"/>
                <a:gd name="T7" fmla="*/ 98 h 175"/>
                <a:gd name="T8" fmla="*/ 59 w 165"/>
                <a:gd name="T9" fmla="*/ 149 h 175"/>
                <a:gd name="T10" fmla="*/ 120 w 165"/>
                <a:gd name="T11" fmla="*/ 167 h 175"/>
                <a:gd name="T12" fmla="*/ 159 w 165"/>
                <a:gd name="T13" fmla="*/ 104 h 175"/>
                <a:gd name="T14" fmla="*/ 122 w 165"/>
                <a:gd name="T15" fmla="*/ 28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75">
                  <a:moveTo>
                    <a:pt x="122" y="28"/>
                  </a:moveTo>
                  <a:cubicBezTo>
                    <a:pt x="98" y="18"/>
                    <a:pt x="84" y="0"/>
                    <a:pt x="55" y="4"/>
                  </a:cubicBezTo>
                  <a:cubicBezTo>
                    <a:pt x="33" y="6"/>
                    <a:pt x="14" y="19"/>
                    <a:pt x="9" y="41"/>
                  </a:cubicBezTo>
                  <a:cubicBezTo>
                    <a:pt x="0" y="78"/>
                    <a:pt x="32" y="95"/>
                    <a:pt x="64" y="98"/>
                  </a:cubicBezTo>
                  <a:cubicBezTo>
                    <a:pt x="41" y="110"/>
                    <a:pt x="49" y="132"/>
                    <a:pt x="59" y="149"/>
                  </a:cubicBezTo>
                  <a:cubicBezTo>
                    <a:pt x="70" y="170"/>
                    <a:pt x="99" y="175"/>
                    <a:pt x="120" y="167"/>
                  </a:cubicBezTo>
                  <a:cubicBezTo>
                    <a:pt x="144" y="157"/>
                    <a:pt x="154" y="127"/>
                    <a:pt x="159" y="104"/>
                  </a:cubicBezTo>
                  <a:cubicBezTo>
                    <a:pt x="165" y="68"/>
                    <a:pt x="158" y="42"/>
                    <a:pt x="122" y="28"/>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102">
              <a:extLst>
                <a:ext uri="{FF2B5EF4-FFF2-40B4-BE49-F238E27FC236}">
                  <a16:creationId xmlns:a16="http://schemas.microsoft.com/office/drawing/2014/main" id="{E25843FC-FD52-47F5-81D2-100D2D04994D}"/>
                </a:ext>
              </a:extLst>
            </p:cNvPr>
            <p:cNvSpPr>
              <a:spLocks noEditPoints="1"/>
            </p:cNvSpPr>
            <p:nvPr/>
          </p:nvSpPr>
          <p:spPr bwMode="auto">
            <a:xfrm>
              <a:off x="6813551" y="3197225"/>
              <a:ext cx="1244600" cy="1320800"/>
            </a:xfrm>
            <a:custGeom>
              <a:avLst/>
              <a:gdLst>
                <a:gd name="T0" fmla="*/ 122 w 165"/>
                <a:gd name="T1" fmla="*/ 28 h 175"/>
                <a:gd name="T2" fmla="*/ 55 w 165"/>
                <a:gd name="T3" fmla="*/ 4 h 175"/>
                <a:gd name="T4" fmla="*/ 9 w 165"/>
                <a:gd name="T5" fmla="*/ 41 h 175"/>
                <a:gd name="T6" fmla="*/ 64 w 165"/>
                <a:gd name="T7" fmla="*/ 98 h 175"/>
                <a:gd name="T8" fmla="*/ 59 w 165"/>
                <a:gd name="T9" fmla="*/ 149 h 175"/>
                <a:gd name="T10" fmla="*/ 120 w 165"/>
                <a:gd name="T11" fmla="*/ 167 h 175"/>
                <a:gd name="T12" fmla="*/ 159 w 165"/>
                <a:gd name="T13" fmla="*/ 104 h 175"/>
                <a:gd name="T14" fmla="*/ 122 w 165"/>
                <a:gd name="T15" fmla="*/ 28 h 175"/>
                <a:gd name="T16" fmla="*/ 115 w 165"/>
                <a:gd name="T17" fmla="*/ 148 h 175"/>
                <a:gd name="T18" fmla="*/ 105 w 165"/>
                <a:gd name="T19" fmla="*/ 128 h 175"/>
                <a:gd name="T20" fmla="*/ 97 w 165"/>
                <a:gd name="T21" fmla="*/ 154 h 175"/>
                <a:gd name="T22" fmla="*/ 90 w 165"/>
                <a:gd name="T23" fmla="*/ 127 h 175"/>
                <a:gd name="T24" fmla="*/ 69 w 165"/>
                <a:gd name="T25" fmla="*/ 136 h 175"/>
                <a:gd name="T26" fmla="*/ 89 w 165"/>
                <a:gd name="T27" fmla="*/ 115 h 175"/>
                <a:gd name="T28" fmla="*/ 79 w 165"/>
                <a:gd name="T29" fmla="*/ 117 h 175"/>
                <a:gd name="T30" fmla="*/ 71 w 165"/>
                <a:gd name="T31" fmla="*/ 112 h 175"/>
                <a:gd name="T32" fmla="*/ 98 w 165"/>
                <a:gd name="T33" fmla="*/ 103 h 175"/>
                <a:gd name="T34" fmla="*/ 80 w 165"/>
                <a:gd name="T35" fmla="*/ 93 h 175"/>
                <a:gd name="T36" fmla="*/ 95 w 165"/>
                <a:gd name="T37" fmla="*/ 79 h 175"/>
                <a:gd name="T38" fmla="*/ 81 w 165"/>
                <a:gd name="T39" fmla="*/ 82 h 175"/>
                <a:gd name="T40" fmla="*/ 64 w 165"/>
                <a:gd name="T41" fmla="*/ 83 h 175"/>
                <a:gd name="T42" fmla="*/ 74 w 165"/>
                <a:gd name="T43" fmla="*/ 66 h 175"/>
                <a:gd name="T44" fmla="*/ 29 w 165"/>
                <a:gd name="T45" fmla="*/ 71 h 175"/>
                <a:gd name="T46" fmla="*/ 35 w 165"/>
                <a:gd name="T47" fmla="*/ 62 h 175"/>
                <a:gd name="T48" fmla="*/ 57 w 165"/>
                <a:gd name="T49" fmla="*/ 58 h 175"/>
                <a:gd name="T50" fmla="*/ 30 w 165"/>
                <a:gd name="T51" fmla="*/ 58 h 175"/>
                <a:gd name="T52" fmla="*/ 23 w 165"/>
                <a:gd name="T53" fmla="*/ 54 h 175"/>
                <a:gd name="T54" fmla="*/ 43 w 165"/>
                <a:gd name="T55" fmla="*/ 43 h 175"/>
                <a:gd name="T56" fmla="*/ 51 w 165"/>
                <a:gd name="T57" fmla="*/ 43 h 175"/>
                <a:gd name="T58" fmla="*/ 38 w 165"/>
                <a:gd name="T59" fmla="*/ 25 h 175"/>
                <a:gd name="T60" fmla="*/ 66 w 165"/>
                <a:gd name="T61" fmla="*/ 35 h 175"/>
                <a:gd name="T62" fmla="*/ 76 w 165"/>
                <a:gd name="T63" fmla="*/ 21 h 175"/>
                <a:gd name="T64" fmla="*/ 85 w 165"/>
                <a:gd name="T65" fmla="*/ 43 h 175"/>
                <a:gd name="T66" fmla="*/ 98 w 165"/>
                <a:gd name="T67" fmla="*/ 35 h 175"/>
                <a:gd name="T68" fmla="*/ 93 w 165"/>
                <a:gd name="T69" fmla="*/ 59 h 175"/>
                <a:gd name="T70" fmla="*/ 115 w 165"/>
                <a:gd name="T71" fmla="*/ 41 h 175"/>
                <a:gd name="T72" fmla="*/ 107 w 165"/>
                <a:gd name="T73" fmla="*/ 68 h 175"/>
                <a:gd name="T74" fmla="*/ 129 w 165"/>
                <a:gd name="T75" fmla="*/ 54 h 175"/>
                <a:gd name="T76" fmla="*/ 145 w 165"/>
                <a:gd name="T77" fmla="*/ 67 h 175"/>
                <a:gd name="T78" fmla="*/ 109 w 165"/>
                <a:gd name="T79" fmla="*/ 86 h 175"/>
                <a:gd name="T80" fmla="*/ 119 w 165"/>
                <a:gd name="T81" fmla="*/ 85 h 175"/>
                <a:gd name="T82" fmla="*/ 141 w 165"/>
                <a:gd name="T83" fmla="*/ 87 h 175"/>
                <a:gd name="T84" fmla="*/ 140 w 165"/>
                <a:gd name="T85" fmla="*/ 109 h 175"/>
                <a:gd name="T86" fmla="*/ 113 w 165"/>
                <a:gd name="T87" fmla="*/ 104 h 175"/>
                <a:gd name="T88" fmla="*/ 137 w 165"/>
                <a:gd name="T89" fmla="*/ 118 h 175"/>
                <a:gd name="T90" fmla="*/ 117 w 165"/>
                <a:gd name="T91" fmla="*/ 124 h 175"/>
                <a:gd name="T92" fmla="*/ 128 w 165"/>
                <a:gd name="T93" fmla="*/ 136 h 175"/>
                <a:gd name="T94" fmla="*/ 115 w 165"/>
                <a:gd name="T95" fmla="*/ 14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5" h="175">
                  <a:moveTo>
                    <a:pt x="122" y="28"/>
                  </a:moveTo>
                  <a:cubicBezTo>
                    <a:pt x="98" y="18"/>
                    <a:pt x="84" y="0"/>
                    <a:pt x="55" y="4"/>
                  </a:cubicBezTo>
                  <a:cubicBezTo>
                    <a:pt x="33" y="6"/>
                    <a:pt x="14" y="19"/>
                    <a:pt x="9" y="41"/>
                  </a:cubicBezTo>
                  <a:cubicBezTo>
                    <a:pt x="0" y="78"/>
                    <a:pt x="32" y="95"/>
                    <a:pt x="64" y="98"/>
                  </a:cubicBezTo>
                  <a:cubicBezTo>
                    <a:pt x="41" y="110"/>
                    <a:pt x="49" y="132"/>
                    <a:pt x="59" y="149"/>
                  </a:cubicBezTo>
                  <a:cubicBezTo>
                    <a:pt x="70" y="170"/>
                    <a:pt x="99" y="175"/>
                    <a:pt x="120" y="167"/>
                  </a:cubicBezTo>
                  <a:cubicBezTo>
                    <a:pt x="144" y="157"/>
                    <a:pt x="154" y="127"/>
                    <a:pt x="159" y="104"/>
                  </a:cubicBezTo>
                  <a:cubicBezTo>
                    <a:pt x="165" y="68"/>
                    <a:pt x="158" y="42"/>
                    <a:pt x="122" y="28"/>
                  </a:cubicBezTo>
                  <a:moveTo>
                    <a:pt x="115" y="148"/>
                  </a:moveTo>
                  <a:cubicBezTo>
                    <a:pt x="113" y="141"/>
                    <a:pt x="110" y="134"/>
                    <a:pt x="105" y="128"/>
                  </a:cubicBezTo>
                  <a:cubicBezTo>
                    <a:pt x="107" y="138"/>
                    <a:pt x="117" y="159"/>
                    <a:pt x="97" y="154"/>
                  </a:cubicBezTo>
                  <a:cubicBezTo>
                    <a:pt x="79" y="150"/>
                    <a:pt x="84" y="138"/>
                    <a:pt x="90" y="127"/>
                  </a:cubicBezTo>
                  <a:cubicBezTo>
                    <a:pt x="84" y="131"/>
                    <a:pt x="75" y="159"/>
                    <a:pt x="69" y="136"/>
                  </a:cubicBezTo>
                  <a:cubicBezTo>
                    <a:pt x="66" y="121"/>
                    <a:pt x="80" y="119"/>
                    <a:pt x="89" y="115"/>
                  </a:cubicBezTo>
                  <a:cubicBezTo>
                    <a:pt x="86" y="115"/>
                    <a:pt x="82" y="116"/>
                    <a:pt x="79" y="117"/>
                  </a:cubicBezTo>
                  <a:cubicBezTo>
                    <a:pt x="71" y="119"/>
                    <a:pt x="64" y="121"/>
                    <a:pt x="71" y="112"/>
                  </a:cubicBezTo>
                  <a:cubicBezTo>
                    <a:pt x="78" y="100"/>
                    <a:pt x="87" y="98"/>
                    <a:pt x="98" y="103"/>
                  </a:cubicBezTo>
                  <a:cubicBezTo>
                    <a:pt x="95" y="98"/>
                    <a:pt x="81" y="95"/>
                    <a:pt x="80" y="93"/>
                  </a:cubicBezTo>
                  <a:cubicBezTo>
                    <a:pt x="76" y="85"/>
                    <a:pt x="91" y="81"/>
                    <a:pt x="95" y="79"/>
                  </a:cubicBezTo>
                  <a:cubicBezTo>
                    <a:pt x="90" y="78"/>
                    <a:pt x="85" y="80"/>
                    <a:pt x="81" y="82"/>
                  </a:cubicBezTo>
                  <a:cubicBezTo>
                    <a:pt x="75" y="84"/>
                    <a:pt x="70" y="86"/>
                    <a:pt x="64" y="83"/>
                  </a:cubicBezTo>
                  <a:cubicBezTo>
                    <a:pt x="50" y="76"/>
                    <a:pt x="68" y="71"/>
                    <a:pt x="74" y="66"/>
                  </a:cubicBezTo>
                  <a:cubicBezTo>
                    <a:pt x="61" y="68"/>
                    <a:pt x="40" y="88"/>
                    <a:pt x="29" y="71"/>
                  </a:cubicBezTo>
                  <a:cubicBezTo>
                    <a:pt x="24" y="63"/>
                    <a:pt x="27" y="64"/>
                    <a:pt x="35" y="62"/>
                  </a:cubicBezTo>
                  <a:cubicBezTo>
                    <a:pt x="42" y="60"/>
                    <a:pt x="50" y="60"/>
                    <a:pt x="57" y="58"/>
                  </a:cubicBezTo>
                  <a:cubicBezTo>
                    <a:pt x="48" y="56"/>
                    <a:pt x="39" y="57"/>
                    <a:pt x="30" y="58"/>
                  </a:cubicBezTo>
                  <a:cubicBezTo>
                    <a:pt x="25" y="58"/>
                    <a:pt x="21" y="62"/>
                    <a:pt x="23" y="54"/>
                  </a:cubicBezTo>
                  <a:cubicBezTo>
                    <a:pt x="25" y="43"/>
                    <a:pt x="35" y="43"/>
                    <a:pt x="43" y="43"/>
                  </a:cubicBezTo>
                  <a:cubicBezTo>
                    <a:pt x="46" y="43"/>
                    <a:pt x="49" y="43"/>
                    <a:pt x="51" y="43"/>
                  </a:cubicBezTo>
                  <a:cubicBezTo>
                    <a:pt x="44" y="40"/>
                    <a:pt x="20" y="34"/>
                    <a:pt x="38" y="25"/>
                  </a:cubicBezTo>
                  <a:cubicBezTo>
                    <a:pt x="52" y="18"/>
                    <a:pt x="58" y="28"/>
                    <a:pt x="66" y="35"/>
                  </a:cubicBezTo>
                  <a:cubicBezTo>
                    <a:pt x="64" y="25"/>
                    <a:pt x="59" y="11"/>
                    <a:pt x="76" y="21"/>
                  </a:cubicBezTo>
                  <a:cubicBezTo>
                    <a:pt x="85" y="26"/>
                    <a:pt x="83" y="33"/>
                    <a:pt x="85" y="43"/>
                  </a:cubicBezTo>
                  <a:cubicBezTo>
                    <a:pt x="88" y="36"/>
                    <a:pt x="91" y="21"/>
                    <a:pt x="98" y="35"/>
                  </a:cubicBezTo>
                  <a:cubicBezTo>
                    <a:pt x="103" y="44"/>
                    <a:pt x="94" y="50"/>
                    <a:pt x="93" y="59"/>
                  </a:cubicBezTo>
                  <a:cubicBezTo>
                    <a:pt x="98" y="53"/>
                    <a:pt x="105" y="38"/>
                    <a:pt x="115" y="41"/>
                  </a:cubicBezTo>
                  <a:cubicBezTo>
                    <a:pt x="133" y="46"/>
                    <a:pt x="111" y="61"/>
                    <a:pt x="107" y="68"/>
                  </a:cubicBezTo>
                  <a:cubicBezTo>
                    <a:pt x="111" y="66"/>
                    <a:pt x="123" y="53"/>
                    <a:pt x="129" y="54"/>
                  </a:cubicBezTo>
                  <a:cubicBezTo>
                    <a:pt x="133" y="54"/>
                    <a:pt x="143" y="63"/>
                    <a:pt x="145" y="67"/>
                  </a:cubicBezTo>
                  <a:cubicBezTo>
                    <a:pt x="152" y="83"/>
                    <a:pt x="119" y="82"/>
                    <a:pt x="109" y="86"/>
                  </a:cubicBezTo>
                  <a:cubicBezTo>
                    <a:pt x="111" y="86"/>
                    <a:pt x="115" y="86"/>
                    <a:pt x="119" y="85"/>
                  </a:cubicBezTo>
                  <a:cubicBezTo>
                    <a:pt x="128" y="84"/>
                    <a:pt x="138" y="83"/>
                    <a:pt x="141" y="87"/>
                  </a:cubicBezTo>
                  <a:cubicBezTo>
                    <a:pt x="144" y="90"/>
                    <a:pt x="138" y="108"/>
                    <a:pt x="140" y="109"/>
                  </a:cubicBezTo>
                  <a:cubicBezTo>
                    <a:pt x="133" y="105"/>
                    <a:pt x="121" y="102"/>
                    <a:pt x="113" y="104"/>
                  </a:cubicBezTo>
                  <a:cubicBezTo>
                    <a:pt x="121" y="107"/>
                    <a:pt x="136" y="108"/>
                    <a:pt x="137" y="118"/>
                  </a:cubicBezTo>
                  <a:cubicBezTo>
                    <a:pt x="141" y="140"/>
                    <a:pt x="126" y="126"/>
                    <a:pt x="117" y="124"/>
                  </a:cubicBezTo>
                  <a:cubicBezTo>
                    <a:pt x="120" y="127"/>
                    <a:pt x="127" y="132"/>
                    <a:pt x="128" y="136"/>
                  </a:cubicBezTo>
                  <a:cubicBezTo>
                    <a:pt x="130" y="142"/>
                    <a:pt x="116" y="150"/>
                    <a:pt x="115" y="148"/>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105">
              <a:extLst>
                <a:ext uri="{FF2B5EF4-FFF2-40B4-BE49-F238E27FC236}">
                  <a16:creationId xmlns:a16="http://schemas.microsoft.com/office/drawing/2014/main" id="{C5327CC7-7C22-42BC-837E-E5C4C58409E2}"/>
                </a:ext>
              </a:extLst>
            </p:cNvPr>
            <p:cNvSpPr>
              <a:spLocks/>
            </p:cNvSpPr>
            <p:nvPr/>
          </p:nvSpPr>
          <p:spPr bwMode="auto">
            <a:xfrm>
              <a:off x="6865939" y="3211513"/>
              <a:ext cx="1169988" cy="1276350"/>
            </a:xfrm>
            <a:custGeom>
              <a:avLst/>
              <a:gdLst>
                <a:gd name="T0" fmla="*/ 115 w 155"/>
                <a:gd name="T1" fmla="*/ 26 h 169"/>
                <a:gd name="T2" fmla="*/ 115 w 155"/>
                <a:gd name="T3" fmla="*/ 25 h 169"/>
                <a:gd name="T4" fmla="*/ 86 w 155"/>
                <a:gd name="T5" fmla="*/ 10 h 169"/>
                <a:gd name="T6" fmla="*/ 55 w 155"/>
                <a:gd name="T7" fmla="*/ 0 h 169"/>
                <a:gd name="T8" fmla="*/ 48 w 155"/>
                <a:gd name="T9" fmla="*/ 1 h 169"/>
                <a:gd name="T10" fmla="*/ 18 w 155"/>
                <a:gd name="T11" fmla="*/ 13 h 169"/>
                <a:gd name="T12" fmla="*/ 1 w 155"/>
                <a:gd name="T13" fmla="*/ 39 h 169"/>
                <a:gd name="T14" fmla="*/ 0 w 155"/>
                <a:gd name="T15" fmla="*/ 51 h 169"/>
                <a:gd name="T16" fmla="*/ 18 w 155"/>
                <a:gd name="T17" fmla="*/ 84 h 169"/>
                <a:gd name="T18" fmla="*/ 57 w 155"/>
                <a:gd name="T19" fmla="*/ 97 h 169"/>
                <a:gd name="T20" fmla="*/ 57 w 155"/>
                <a:gd name="T21" fmla="*/ 96 h 169"/>
                <a:gd name="T22" fmla="*/ 57 w 155"/>
                <a:gd name="T23" fmla="*/ 96 h 169"/>
                <a:gd name="T24" fmla="*/ 45 w 155"/>
                <a:gd name="T25" fmla="*/ 106 h 169"/>
                <a:gd name="T26" fmla="*/ 41 w 155"/>
                <a:gd name="T27" fmla="*/ 118 h 169"/>
                <a:gd name="T28" fmla="*/ 51 w 155"/>
                <a:gd name="T29" fmla="*/ 148 h 169"/>
                <a:gd name="T30" fmla="*/ 68 w 155"/>
                <a:gd name="T31" fmla="*/ 164 h 169"/>
                <a:gd name="T32" fmla="*/ 93 w 155"/>
                <a:gd name="T33" fmla="*/ 169 h 169"/>
                <a:gd name="T34" fmla="*/ 113 w 155"/>
                <a:gd name="T35" fmla="*/ 165 h 169"/>
                <a:gd name="T36" fmla="*/ 140 w 155"/>
                <a:gd name="T37" fmla="*/ 139 h 169"/>
                <a:gd name="T38" fmla="*/ 152 w 155"/>
                <a:gd name="T39" fmla="*/ 102 h 169"/>
                <a:gd name="T40" fmla="*/ 155 w 155"/>
                <a:gd name="T41" fmla="*/ 81 h 169"/>
                <a:gd name="T42" fmla="*/ 146 w 155"/>
                <a:gd name="T43" fmla="*/ 48 h 169"/>
                <a:gd name="T44" fmla="*/ 115 w 155"/>
                <a:gd name="T45" fmla="*/ 25 h 169"/>
                <a:gd name="T46" fmla="*/ 115 w 155"/>
                <a:gd name="T47" fmla="*/ 26 h 169"/>
                <a:gd name="T48" fmla="*/ 115 w 155"/>
                <a:gd name="T49" fmla="*/ 26 h 169"/>
                <a:gd name="T50" fmla="*/ 145 w 155"/>
                <a:gd name="T51" fmla="*/ 49 h 169"/>
                <a:gd name="T52" fmla="*/ 153 w 155"/>
                <a:gd name="T53" fmla="*/ 81 h 169"/>
                <a:gd name="T54" fmla="*/ 151 w 155"/>
                <a:gd name="T55" fmla="*/ 101 h 169"/>
                <a:gd name="T56" fmla="*/ 139 w 155"/>
                <a:gd name="T57" fmla="*/ 138 h 169"/>
                <a:gd name="T58" fmla="*/ 112 w 155"/>
                <a:gd name="T59" fmla="*/ 164 h 169"/>
                <a:gd name="T60" fmla="*/ 93 w 155"/>
                <a:gd name="T61" fmla="*/ 168 h 169"/>
                <a:gd name="T62" fmla="*/ 69 w 155"/>
                <a:gd name="T63" fmla="*/ 163 h 169"/>
                <a:gd name="T64" fmla="*/ 52 w 155"/>
                <a:gd name="T65" fmla="*/ 147 h 169"/>
                <a:gd name="T66" fmla="*/ 43 w 155"/>
                <a:gd name="T67" fmla="*/ 118 h 169"/>
                <a:gd name="T68" fmla="*/ 46 w 155"/>
                <a:gd name="T69" fmla="*/ 107 h 169"/>
                <a:gd name="T70" fmla="*/ 57 w 155"/>
                <a:gd name="T71" fmla="*/ 97 h 169"/>
                <a:gd name="T72" fmla="*/ 59 w 155"/>
                <a:gd name="T73" fmla="*/ 96 h 169"/>
                <a:gd name="T74" fmla="*/ 57 w 155"/>
                <a:gd name="T75" fmla="*/ 96 h 169"/>
                <a:gd name="T76" fmla="*/ 18 w 155"/>
                <a:gd name="T77" fmla="*/ 83 h 169"/>
                <a:gd name="T78" fmla="*/ 1 w 155"/>
                <a:gd name="T79" fmla="*/ 51 h 169"/>
                <a:gd name="T80" fmla="*/ 2 w 155"/>
                <a:gd name="T81" fmla="*/ 39 h 169"/>
                <a:gd name="T82" fmla="*/ 19 w 155"/>
                <a:gd name="T83" fmla="*/ 14 h 169"/>
                <a:gd name="T84" fmla="*/ 48 w 155"/>
                <a:gd name="T85" fmla="*/ 2 h 169"/>
                <a:gd name="T86" fmla="*/ 55 w 155"/>
                <a:gd name="T87" fmla="*/ 2 h 169"/>
                <a:gd name="T88" fmla="*/ 86 w 155"/>
                <a:gd name="T89" fmla="*/ 11 h 169"/>
                <a:gd name="T90" fmla="*/ 115 w 155"/>
                <a:gd name="T91" fmla="*/ 2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5" h="169">
                  <a:moveTo>
                    <a:pt x="115" y="26"/>
                  </a:moveTo>
                  <a:cubicBezTo>
                    <a:pt x="115" y="25"/>
                    <a:pt x="115" y="25"/>
                    <a:pt x="115" y="25"/>
                  </a:cubicBezTo>
                  <a:cubicBezTo>
                    <a:pt x="104" y="21"/>
                    <a:pt x="95" y="15"/>
                    <a:pt x="86" y="10"/>
                  </a:cubicBezTo>
                  <a:cubicBezTo>
                    <a:pt x="77" y="4"/>
                    <a:pt x="67" y="0"/>
                    <a:pt x="55" y="0"/>
                  </a:cubicBezTo>
                  <a:cubicBezTo>
                    <a:pt x="53" y="0"/>
                    <a:pt x="50" y="1"/>
                    <a:pt x="48" y="1"/>
                  </a:cubicBezTo>
                  <a:cubicBezTo>
                    <a:pt x="37" y="2"/>
                    <a:pt x="27" y="6"/>
                    <a:pt x="18" y="13"/>
                  </a:cubicBezTo>
                  <a:cubicBezTo>
                    <a:pt x="10" y="19"/>
                    <a:pt x="4" y="28"/>
                    <a:pt x="1" y="39"/>
                  </a:cubicBezTo>
                  <a:cubicBezTo>
                    <a:pt x="0" y="43"/>
                    <a:pt x="0" y="48"/>
                    <a:pt x="0" y="51"/>
                  </a:cubicBezTo>
                  <a:cubicBezTo>
                    <a:pt x="0" y="66"/>
                    <a:pt x="7" y="77"/>
                    <a:pt x="18" y="84"/>
                  </a:cubicBezTo>
                  <a:cubicBezTo>
                    <a:pt x="28" y="92"/>
                    <a:pt x="43" y="96"/>
                    <a:pt x="57" y="97"/>
                  </a:cubicBezTo>
                  <a:cubicBezTo>
                    <a:pt x="57" y="96"/>
                    <a:pt x="57" y="96"/>
                    <a:pt x="57" y="96"/>
                  </a:cubicBezTo>
                  <a:cubicBezTo>
                    <a:pt x="57" y="96"/>
                    <a:pt x="57" y="96"/>
                    <a:pt x="57" y="96"/>
                  </a:cubicBezTo>
                  <a:cubicBezTo>
                    <a:pt x="51" y="99"/>
                    <a:pt x="47" y="102"/>
                    <a:pt x="45" y="106"/>
                  </a:cubicBezTo>
                  <a:cubicBezTo>
                    <a:pt x="42" y="110"/>
                    <a:pt x="41" y="114"/>
                    <a:pt x="41" y="118"/>
                  </a:cubicBezTo>
                  <a:cubicBezTo>
                    <a:pt x="41" y="128"/>
                    <a:pt x="46" y="138"/>
                    <a:pt x="51" y="148"/>
                  </a:cubicBezTo>
                  <a:cubicBezTo>
                    <a:pt x="55" y="155"/>
                    <a:pt x="61" y="160"/>
                    <a:pt x="68" y="164"/>
                  </a:cubicBezTo>
                  <a:cubicBezTo>
                    <a:pt x="76" y="167"/>
                    <a:pt x="84" y="169"/>
                    <a:pt x="93" y="169"/>
                  </a:cubicBezTo>
                  <a:cubicBezTo>
                    <a:pt x="100" y="169"/>
                    <a:pt x="107" y="168"/>
                    <a:pt x="113" y="165"/>
                  </a:cubicBezTo>
                  <a:cubicBezTo>
                    <a:pt x="125" y="160"/>
                    <a:pt x="134" y="150"/>
                    <a:pt x="140" y="139"/>
                  </a:cubicBezTo>
                  <a:cubicBezTo>
                    <a:pt x="147" y="127"/>
                    <a:pt x="150" y="114"/>
                    <a:pt x="152" y="102"/>
                  </a:cubicBezTo>
                  <a:cubicBezTo>
                    <a:pt x="154" y="94"/>
                    <a:pt x="155" y="87"/>
                    <a:pt x="155" y="81"/>
                  </a:cubicBezTo>
                  <a:cubicBezTo>
                    <a:pt x="155" y="68"/>
                    <a:pt x="152" y="57"/>
                    <a:pt x="146" y="48"/>
                  </a:cubicBezTo>
                  <a:cubicBezTo>
                    <a:pt x="139" y="39"/>
                    <a:pt x="130" y="31"/>
                    <a:pt x="115" y="25"/>
                  </a:cubicBezTo>
                  <a:cubicBezTo>
                    <a:pt x="115" y="26"/>
                    <a:pt x="115" y="26"/>
                    <a:pt x="115" y="26"/>
                  </a:cubicBezTo>
                  <a:cubicBezTo>
                    <a:pt x="115" y="26"/>
                    <a:pt x="115" y="26"/>
                    <a:pt x="115" y="26"/>
                  </a:cubicBezTo>
                  <a:cubicBezTo>
                    <a:pt x="129" y="32"/>
                    <a:pt x="139" y="40"/>
                    <a:pt x="145" y="49"/>
                  </a:cubicBezTo>
                  <a:cubicBezTo>
                    <a:pt x="151" y="58"/>
                    <a:pt x="153" y="68"/>
                    <a:pt x="153" y="81"/>
                  </a:cubicBezTo>
                  <a:cubicBezTo>
                    <a:pt x="153" y="87"/>
                    <a:pt x="153" y="94"/>
                    <a:pt x="151" y="101"/>
                  </a:cubicBezTo>
                  <a:cubicBezTo>
                    <a:pt x="149" y="113"/>
                    <a:pt x="145" y="127"/>
                    <a:pt x="139" y="138"/>
                  </a:cubicBezTo>
                  <a:cubicBezTo>
                    <a:pt x="133" y="150"/>
                    <a:pt x="124" y="159"/>
                    <a:pt x="112" y="164"/>
                  </a:cubicBezTo>
                  <a:cubicBezTo>
                    <a:pt x="106" y="167"/>
                    <a:pt x="99" y="168"/>
                    <a:pt x="93" y="168"/>
                  </a:cubicBezTo>
                  <a:cubicBezTo>
                    <a:pt x="84" y="168"/>
                    <a:pt x="76" y="166"/>
                    <a:pt x="69" y="163"/>
                  </a:cubicBezTo>
                  <a:cubicBezTo>
                    <a:pt x="62" y="159"/>
                    <a:pt x="56" y="154"/>
                    <a:pt x="52" y="147"/>
                  </a:cubicBezTo>
                  <a:cubicBezTo>
                    <a:pt x="47" y="138"/>
                    <a:pt x="43" y="128"/>
                    <a:pt x="43" y="118"/>
                  </a:cubicBezTo>
                  <a:cubicBezTo>
                    <a:pt x="43" y="114"/>
                    <a:pt x="44" y="110"/>
                    <a:pt x="46" y="107"/>
                  </a:cubicBezTo>
                  <a:cubicBezTo>
                    <a:pt x="48" y="103"/>
                    <a:pt x="52" y="100"/>
                    <a:pt x="57" y="97"/>
                  </a:cubicBezTo>
                  <a:cubicBezTo>
                    <a:pt x="59" y="96"/>
                    <a:pt x="59" y="96"/>
                    <a:pt x="59" y="96"/>
                  </a:cubicBezTo>
                  <a:cubicBezTo>
                    <a:pt x="57" y="96"/>
                    <a:pt x="57" y="96"/>
                    <a:pt x="57" y="96"/>
                  </a:cubicBezTo>
                  <a:cubicBezTo>
                    <a:pt x="43" y="94"/>
                    <a:pt x="29" y="90"/>
                    <a:pt x="18" y="83"/>
                  </a:cubicBezTo>
                  <a:cubicBezTo>
                    <a:pt x="8" y="76"/>
                    <a:pt x="1" y="65"/>
                    <a:pt x="1" y="51"/>
                  </a:cubicBezTo>
                  <a:cubicBezTo>
                    <a:pt x="1" y="48"/>
                    <a:pt x="1" y="44"/>
                    <a:pt x="2" y="39"/>
                  </a:cubicBezTo>
                  <a:cubicBezTo>
                    <a:pt x="5" y="28"/>
                    <a:pt x="11" y="20"/>
                    <a:pt x="19" y="14"/>
                  </a:cubicBezTo>
                  <a:cubicBezTo>
                    <a:pt x="27" y="7"/>
                    <a:pt x="37" y="3"/>
                    <a:pt x="48" y="2"/>
                  </a:cubicBezTo>
                  <a:cubicBezTo>
                    <a:pt x="51" y="2"/>
                    <a:pt x="53" y="2"/>
                    <a:pt x="55" y="2"/>
                  </a:cubicBezTo>
                  <a:cubicBezTo>
                    <a:pt x="67" y="2"/>
                    <a:pt x="76" y="6"/>
                    <a:pt x="86" y="11"/>
                  </a:cubicBezTo>
                  <a:cubicBezTo>
                    <a:pt x="95" y="16"/>
                    <a:pt x="104" y="22"/>
                    <a:pt x="115" y="2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106">
              <a:extLst>
                <a:ext uri="{FF2B5EF4-FFF2-40B4-BE49-F238E27FC236}">
                  <a16:creationId xmlns:a16="http://schemas.microsoft.com/office/drawing/2014/main" id="{76B598EB-A09C-4E27-A090-9EAD8A8CBD55}"/>
                </a:ext>
              </a:extLst>
            </p:cNvPr>
            <p:cNvSpPr>
              <a:spLocks/>
            </p:cNvSpPr>
            <p:nvPr/>
          </p:nvSpPr>
          <p:spPr bwMode="auto">
            <a:xfrm>
              <a:off x="5448301" y="3273425"/>
              <a:ext cx="142875" cy="104775"/>
            </a:xfrm>
            <a:custGeom>
              <a:avLst/>
              <a:gdLst>
                <a:gd name="T0" fmla="*/ 18 w 19"/>
                <a:gd name="T1" fmla="*/ 9 h 14"/>
                <a:gd name="T2" fmla="*/ 8 w 19"/>
                <a:gd name="T3" fmla="*/ 13 h 14"/>
                <a:gd name="T4" fmla="*/ 1 w 19"/>
                <a:gd name="T5" fmla="*/ 5 h 14"/>
                <a:gd name="T6" fmla="*/ 11 w 19"/>
                <a:gd name="T7" fmla="*/ 1 h 14"/>
                <a:gd name="T8" fmla="*/ 18 w 19"/>
                <a:gd name="T9" fmla="*/ 9 h 14"/>
              </a:gdLst>
              <a:ahLst/>
              <a:cxnLst>
                <a:cxn ang="0">
                  <a:pos x="T0" y="T1"/>
                </a:cxn>
                <a:cxn ang="0">
                  <a:pos x="T2" y="T3"/>
                </a:cxn>
                <a:cxn ang="0">
                  <a:pos x="T4" y="T5"/>
                </a:cxn>
                <a:cxn ang="0">
                  <a:pos x="T6" y="T7"/>
                </a:cxn>
                <a:cxn ang="0">
                  <a:pos x="T8" y="T9"/>
                </a:cxn>
              </a:cxnLst>
              <a:rect l="0" t="0" r="r" b="b"/>
              <a:pathLst>
                <a:path w="19" h="14">
                  <a:moveTo>
                    <a:pt x="18" y="9"/>
                  </a:moveTo>
                  <a:cubicBezTo>
                    <a:pt x="17" y="12"/>
                    <a:pt x="13" y="14"/>
                    <a:pt x="8" y="13"/>
                  </a:cubicBezTo>
                  <a:cubicBezTo>
                    <a:pt x="3" y="12"/>
                    <a:pt x="0" y="8"/>
                    <a:pt x="1" y="5"/>
                  </a:cubicBezTo>
                  <a:cubicBezTo>
                    <a:pt x="2" y="2"/>
                    <a:pt x="6" y="0"/>
                    <a:pt x="11" y="1"/>
                  </a:cubicBezTo>
                  <a:cubicBezTo>
                    <a:pt x="16" y="2"/>
                    <a:pt x="19" y="6"/>
                    <a:pt x="18" y="9"/>
                  </a:cubicBezTo>
                  <a:close/>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107">
              <a:extLst>
                <a:ext uri="{FF2B5EF4-FFF2-40B4-BE49-F238E27FC236}">
                  <a16:creationId xmlns:a16="http://schemas.microsoft.com/office/drawing/2014/main" id="{9D721176-FC01-4CA9-8C52-4B3320F8D456}"/>
                </a:ext>
              </a:extLst>
            </p:cNvPr>
            <p:cNvSpPr>
              <a:spLocks/>
            </p:cNvSpPr>
            <p:nvPr/>
          </p:nvSpPr>
          <p:spPr bwMode="auto">
            <a:xfrm>
              <a:off x="5448301" y="3273425"/>
              <a:ext cx="142875" cy="104775"/>
            </a:xfrm>
            <a:custGeom>
              <a:avLst/>
              <a:gdLst>
                <a:gd name="T0" fmla="*/ 18 w 19"/>
                <a:gd name="T1" fmla="*/ 9 h 14"/>
                <a:gd name="T2" fmla="*/ 17 w 19"/>
                <a:gd name="T3" fmla="*/ 9 h 14"/>
                <a:gd name="T4" fmla="*/ 15 w 19"/>
                <a:gd name="T5" fmla="*/ 12 h 14"/>
                <a:gd name="T6" fmla="*/ 11 w 19"/>
                <a:gd name="T7" fmla="*/ 13 h 14"/>
                <a:gd name="T8" fmla="*/ 8 w 19"/>
                <a:gd name="T9" fmla="*/ 12 h 14"/>
                <a:gd name="T10" fmla="*/ 3 w 19"/>
                <a:gd name="T11" fmla="*/ 10 h 14"/>
                <a:gd name="T12" fmla="*/ 1 w 19"/>
                <a:gd name="T13" fmla="*/ 6 h 14"/>
                <a:gd name="T14" fmla="*/ 2 w 19"/>
                <a:gd name="T15" fmla="*/ 5 h 14"/>
                <a:gd name="T16" fmla="*/ 4 w 19"/>
                <a:gd name="T17" fmla="*/ 3 h 14"/>
                <a:gd name="T18" fmla="*/ 8 w 19"/>
                <a:gd name="T19" fmla="*/ 2 h 14"/>
                <a:gd name="T20" fmla="*/ 11 w 19"/>
                <a:gd name="T21" fmla="*/ 2 h 14"/>
                <a:gd name="T22" fmla="*/ 16 w 19"/>
                <a:gd name="T23" fmla="*/ 4 h 14"/>
                <a:gd name="T24" fmla="*/ 18 w 19"/>
                <a:gd name="T25" fmla="*/ 8 h 14"/>
                <a:gd name="T26" fmla="*/ 17 w 19"/>
                <a:gd name="T27" fmla="*/ 9 h 14"/>
                <a:gd name="T28" fmla="*/ 18 w 19"/>
                <a:gd name="T29" fmla="*/ 9 h 14"/>
                <a:gd name="T30" fmla="*/ 19 w 19"/>
                <a:gd name="T31" fmla="*/ 9 h 14"/>
                <a:gd name="T32" fmla="*/ 19 w 19"/>
                <a:gd name="T33" fmla="*/ 8 h 14"/>
                <a:gd name="T34" fmla="*/ 17 w 19"/>
                <a:gd name="T35" fmla="*/ 3 h 14"/>
                <a:gd name="T36" fmla="*/ 11 w 19"/>
                <a:gd name="T37" fmla="*/ 1 h 14"/>
                <a:gd name="T38" fmla="*/ 8 w 19"/>
                <a:gd name="T39" fmla="*/ 0 h 14"/>
                <a:gd name="T40" fmla="*/ 3 w 19"/>
                <a:gd name="T41" fmla="*/ 1 h 14"/>
                <a:gd name="T42" fmla="*/ 0 w 19"/>
                <a:gd name="T43" fmla="*/ 5 h 14"/>
                <a:gd name="T44" fmla="*/ 0 w 19"/>
                <a:gd name="T45" fmla="*/ 6 h 14"/>
                <a:gd name="T46" fmla="*/ 2 w 19"/>
                <a:gd name="T47" fmla="*/ 11 h 14"/>
                <a:gd name="T48" fmla="*/ 8 w 19"/>
                <a:gd name="T49" fmla="*/ 14 h 14"/>
                <a:gd name="T50" fmla="*/ 11 w 19"/>
                <a:gd name="T51" fmla="*/ 14 h 14"/>
                <a:gd name="T52" fmla="*/ 16 w 19"/>
                <a:gd name="T53" fmla="*/ 13 h 14"/>
                <a:gd name="T54" fmla="*/ 19 w 19"/>
                <a:gd name="T55" fmla="*/ 9 h 14"/>
                <a:gd name="T56" fmla="*/ 18 w 19"/>
                <a:gd name="T5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 h="14">
                  <a:moveTo>
                    <a:pt x="18" y="9"/>
                  </a:moveTo>
                  <a:cubicBezTo>
                    <a:pt x="17" y="9"/>
                    <a:pt x="17" y="9"/>
                    <a:pt x="17" y="9"/>
                  </a:cubicBezTo>
                  <a:cubicBezTo>
                    <a:pt x="17" y="10"/>
                    <a:pt x="16" y="11"/>
                    <a:pt x="15" y="12"/>
                  </a:cubicBezTo>
                  <a:cubicBezTo>
                    <a:pt x="14" y="12"/>
                    <a:pt x="13" y="13"/>
                    <a:pt x="11" y="13"/>
                  </a:cubicBezTo>
                  <a:cubicBezTo>
                    <a:pt x="10" y="13"/>
                    <a:pt x="9" y="13"/>
                    <a:pt x="8" y="12"/>
                  </a:cubicBezTo>
                  <a:cubicBezTo>
                    <a:pt x="6" y="12"/>
                    <a:pt x="5" y="11"/>
                    <a:pt x="3" y="10"/>
                  </a:cubicBezTo>
                  <a:cubicBezTo>
                    <a:pt x="2" y="9"/>
                    <a:pt x="1" y="7"/>
                    <a:pt x="1" y="6"/>
                  </a:cubicBezTo>
                  <a:cubicBezTo>
                    <a:pt x="1" y="6"/>
                    <a:pt x="2" y="6"/>
                    <a:pt x="2" y="5"/>
                  </a:cubicBezTo>
                  <a:cubicBezTo>
                    <a:pt x="2" y="4"/>
                    <a:pt x="3" y="3"/>
                    <a:pt x="4" y="3"/>
                  </a:cubicBezTo>
                  <a:cubicBezTo>
                    <a:pt x="5" y="2"/>
                    <a:pt x="6" y="2"/>
                    <a:pt x="8" y="2"/>
                  </a:cubicBezTo>
                  <a:cubicBezTo>
                    <a:pt x="9" y="2"/>
                    <a:pt x="10" y="2"/>
                    <a:pt x="11" y="2"/>
                  </a:cubicBezTo>
                  <a:cubicBezTo>
                    <a:pt x="13" y="2"/>
                    <a:pt x="14" y="3"/>
                    <a:pt x="16" y="4"/>
                  </a:cubicBezTo>
                  <a:cubicBezTo>
                    <a:pt x="17" y="6"/>
                    <a:pt x="18" y="7"/>
                    <a:pt x="18" y="8"/>
                  </a:cubicBezTo>
                  <a:cubicBezTo>
                    <a:pt x="18" y="8"/>
                    <a:pt x="17" y="9"/>
                    <a:pt x="17" y="9"/>
                  </a:cubicBezTo>
                  <a:cubicBezTo>
                    <a:pt x="18" y="9"/>
                    <a:pt x="18" y="9"/>
                    <a:pt x="18" y="9"/>
                  </a:cubicBezTo>
                  <a:cubicBezTo>
                    <a:pt x="19" y="9"/>
                    <a:pt x="19" y="9"/>
                    <a:pt x="19" y="9"/>
                  </a:cubicBezTo>
                  <a:cubicBezTo>
                    <a:pt x="19" y="9"/>
                    <a:pt x="19" y="9"/>
                    <a:pt x="19" y="8"/>
                  </a:cubicBezTo>
                  <a:cubicBezTo>
                    <a:pt x="19" y="6"/>
                    <a:pt x="18" y="5"/>
                    <a:pt x="17" y="3"/>
                  </a:cubicBezTo>
                  <a:cubicBezTo>
                    <a:pt x="15" y="2"/>
                    <a:pt x="13" y="1"/>
                    <a:pt x="11" y="1"/>
                  </a:cubicBezTo>
                  <a:cubicBezTo>
                    <a:pt x="10" y="0"/>
                    <a:pt x="9" y="0"/>
                    <a:pt x="8" y="0"/>
                  </a:cubicBezTo>
                  <a:cubicBezTo>
                    <a:pt x="6" y="0"/>
                    <a:pt x="4" y="1"/>
                    <a:pt x="3" y="1"/>
                  </a:cubicBezTo>
                  <a:cubicBezTo>
                    <a:pt x="2" y="2"/>
                    <a:pt x="1" y="3"/>
                    <a:pt x="0" y="5"/>
                  </a:cubicBezTo>
                  <a:cubicBezTo>
                    <a:pt x="0" y="5"/>
                    <a:pt x="0" y="6"/>
                    <a:pt x="0" y="6"/>
                  </a:cubicBezTo>
                  <a:cubicBezTo>
                    <a:pt x="0" y="8"/>
                    <a:pt x="1" y="10"/>
                    <a:pt x="2" y="11"/>
                  </a:cubicBezTo>
                  <a:cubicBezTo>
                    <a:pt x="4" y="12"/>
                    <a:pt x="6" y="13"/>
                    <a:pt x="8" y="14"/>
                  </a:cubicBezTo>
                  <a:cubicBezTo>
                    <a:pt x="9" y="14"/>
                    <a:pt x="10" y="14"/>
                    <a:pt x="11" y="14"/>
                  </a:cubicBezTo>
                  <a:cubicBezTo>
                    <a:pt x="13" y="14"/>
                    <a:pt x="15" y="14"/>
                    <a:pt x="16" y="13"/>
                  </a:cubicBezTo>
                  <a:cubicBezTo>
                    <a:pt x="17" y="12"/>
                    <a:pt x="18" y="11"/>
                    <a:pt x="19" y="9"/>
                  </a:cubicBezTo>
                  <a:lnTo>
                    <a:pt x="18" y="9"/>
                  </a:ln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108">
              <a:extLst>
                <a:ext uri="{FF2B5EF4-FFF2-40B4-BE49-F238E27FC236}">
                  <a16:creationId xmlns:a16="http://schemas.microsoft.com/office/drawing/2014/main" id="{C2F521A5-5EC8-449E-B303-35D03E9DA88F}"/>
                </a:ext>
              </a:extLst>
            </p:cNvPr>
            <p:cNvSpPr>
              <a:spLocks/>
            </p:cNvSpPr>
            <p:nvPr/>
          </p:nvSpPr>
          <p:spPr bwMode="auto">
            <a:xfrm>
              <a:off x="5802314" y="3060700"/>
              <a:ext cx="142875" cy="114300"/>
            </a:xfrm>
            <a:custGeom>
              <a:avLst/>
              <a:gdLst>
                <a:gd name="T0" fmla="*/ 18 w 19"/>
                <a:gd name="T1" fmla="*/ 5 h 15"/>
                <a:gd name="T2" fmla="*/ 11 w 19"/>
                <a:gd name="T3" fmla="*/ 13 h 15"/>
                <a:gd name="T4" fmla="*/ 1 w 19"/>
                <a:gd name="T5" fmla="*/ 10 h 15"/>
                <a:gd name="T6" fmla="*/ 7 w 19"/>
                <a:gd name="T7" fmla="*/ 2 h 15"/>
                <a:gd name="T8" fmla="*/ 18 w 19"/>
                <a:gd name="T9" fmla="*/ 5 h 15"/>
              </a:gdLst>
              <a:ahLst/>
              <a:cxnLst>
                <a:cxn ang="0">
                  <a:pos x="T0" y="T1"/>
                </a:cxn>
                <a:cxn ang="0">
                  <a:pos x="T2" y="T3"/>
                </a:cxn>
                <a:cxn ang="0">
                  <a:pos x="T4" y="T5"/>
                </a:cxn>
                <a:cxn ang="0">
                  <a:pos x="T6" y="T7"/>
                </a:cxn>
                <a:cxn ang="0">
                  <a:pos x="T8" y="T9"/>
                </a:cxn>
              </a:cxnLst>
              <a:rect l="0" t="0" r="r" b="b"/>
              <a:pathLst>
                <a:path w="19" h="15">
                  <a:moveTo>
                    <a:pt x="18" y="5"/>
                  </a:moveTo>
                  <a:cubicBezTo>
                    <a:pt x="19" y="8"/>
                    <a:pt x="16" y="12"/>
                    <a:pt x="11" y="13"/>
                  </a:cubicBezTo>
                  <a:cubicBezTo>
                    <a:pt x="7" y="15"/>
                    <a:pt x="2" y="14"/>
                    <a:pt x="1" y="10"/>
                  </a:cubicBezTo>
                  <a:cubicBezTo>
                    <a:pt x="0" y="7"/>
                    <a:pt x="3" y="3"/>
                    <a:pt x="7" y="2"/>
                  </a:cubicBezTo>
                  <a:cubicBezTo>
                    <a:pt x="12" y="0"/>
                    <a:pt x="16" y="1"/>
                    <a:pt x="18" y="5"/>
                  </a:cubicBezTo>
                  <a:close/>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109">
              <a:extLst>
                <a:ext uri="{FF2B5EF4-FFF2-40B4-BE49-F238E27FC236}">
                  <a16:creationId xmlns:a16="http://schemas.microsoft.com/office/drawing/2014/main" id="{F28579DD-104A-44D4-A4ED-567A0B72A18A}"/>
                </a:ext>
              </a:extLst>
            </p:cNvPr>
            <p:cNvSpPr>
              <a:spLocks/>
            </p:cNvSpPr>
            <p:nvPr/>
          </p:nvSpPr>
          <p:spPr bwMode="auto">
            <a:xfrm>
              <a:off x="5802314" y="3060700"/>
              <a:ext cx="136525" cy="114300"/>
            </a:xfrm>
            <a:custGeom>
              <a:avLst/>
              <a:gdLst>
                <a:gd name="T0" fmla="*/ 18 w 18"/>
                <a:gd name="T1" fmla="*/ 5 h 15"/>
                <a:gd name="T2" fmla="*/ 17 w 18"/>
                <a:gd name="T3" fmla="*/ 5 h 15"/>
                <a:gd name="T4" fmla="*/ 17 w 18"/>
                <a:gd name="T5" fmla="*/ 6 h 15"/>
                <a:gd name="T6" fmla="*/ 16 w 18"/>
                <a:gd name="T7" fmla="*/ 10 h 15"/>
                <a:gd name="T8" fmla="*/ 11 w 18"/>
                <a:gd name="T9" fmla="*/ 13 h 15"/>
                <a:gd name="T10" fmla="*/ 7 w 18"/>
                <a:gd name="T11" fmla="*/ 13 h 15"/>
                <a:gd name="T12" fmla="*/ 4 w 18"/>
                <a:gd name="T13" fmla="*/ 12 h 15"/>
                <a:gd name="T14" fmla="*/ 2 w 18"/>
                <a:gd name="T15" fmla="*/ 10 h 15"/>
                <a:gd name="T16" fmla="*/ 1 w 18"/>
                <a:gd name="T17" fmla="*/ 9 h 15"/>
                <a:gd name="T18" fmla="*/ 3 w 18"/>
                <a:gd name="T19" fmla="*/ 5 h 15"/>
                <a:gd name="T20" fmla="*/ 7 w 18"/>
                <a:gd name="T21" fmla="*/ 2 h 15"/>
                <a:gd name="T22" fmla="*/ 11 w 18"/>
                <a:gd name="T23" fmla="*/ 2 h 15"/>
                <a:gd name="T24" fmla="*/ 15 w 18"/>
                <a:gd name="T25" fmla="*/ 3 h 15"/>
                <a:gd name="T26" fmla="*/ 17 w 18"/>
                <a:gd name="T27" fmla="*/ 5 h 15"/>
                <a:gd name="T28" fmla="*/ 18 w 18"/>
                <a:gd name="T29" fmla="*/ 5 h 15"/>
                <a:gd name="T30" fmla="*/ 18 w 18"/>
                <a:gd name="T31" fmla="*/ 4 h 15"/>
                <a:gd name="T32" fmla="*/ 16 w 18"/>
                <a:gd name="T33" fmla="*/ 1 h 15"/>
                <a:gd name="T34" fmla="*/ 11 w 18"/>
                <a:gd name="T35" fmla="*/ 0 h 15"/>
                <a:gd name="T36" fmla="*/ 7 w 18"/>
                <a:gd name="T37" fmla="*/ 1 h 15"/>
                <a:gd name="T38" fmla="*/ 2 w 18"/>
                <a:gd name="T39" fmla="*/ 4 h 15"/>
                <a:gd name="T40" fmla="*/ 0 w 18"/>
                <a:gd name="T41" fmla="*/ 9 h 15"/>
                <a:gd name="T42" fmla="*/ 0 w 18"/>
                <a:gd name="T43" fmla="*/ 11 h 15"/>
                <a:gd name="T44" fmla="*/ 3 w 18"/>
                <a:gd name="T45" fmla="*/ 14 h 15"/>
                <a:gd name="T46" fmla="*/ 7 w 18"/>
                <a:gd name="T47" fmla="*/ 15 h 15"/>
                <a:gd name="T48" fmla="*/ 12 w 18"/>
                <a:gd name="T49" fmla="*/ 14 h 15"/>
                <a:gd name="T50" fmla="*/ 17 w 18"/>
                <a:gd name="T51" fmla="*/ 11 h 15"/>
                <a:gd name="T52" fmla="*/ 18 w 18"/>
                <a:gd name="T53" fmla="*/ 6 h 15"/>
                <a:gd name="T54" fmla="*/ 18 w 18"/>
                <a:gd name="T55" fmla="*/ 4 h 15"/>
                <a:gd name="T56" fmla="*/ 18 w 18"/>
                <a:gd name="T57"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 h="15">
                  <a:moveTo>
                    <a:pt x="18" y="5"/>
                  </a:moveTo>
                  <a:cubicBezTo>
                    <a:pt x="17" y="5"/>
                    <a:pt x="17" y="5"/>
                    <a:pt x="17" y="5"/>
                  </a:cubicBezTo>
                  <a:cubicBezTo>
                    <a:pt x="17" y="5"/>
                    <a:pt x="17" y="6"/>
                    <a:pt x="17" y="6"/>
                  </a:cubicBezTo>
                  <a:cubicBezTo>
                    <a:pt x="17" y="7"/>
                    <a:pt x="17" y="9"/>
                    <a:pt x="16" y="10"/>
                  </a:cubicBezTo>
                  <a:cubicBezTo>
                    <a:pt x="14" y="11"/>
                    <a:pt x="13" y="12"/>
                    <a:pt x="11" y="13"/>
                  </a:cubicBezTo>
                  <a:cubicBezTo>
                    <a:pt x="10" y="13"/>
                    <a:pt x="9" y="13"/>
                    <a:pt x="7" y="13"/>
                  </a:cubicBezTo>
                  <a:cubicBezTo>
                    <a:pt x="6" y="13"/>
                    <a:pt x="5" y="13"/>
                    <a:pt x="4" y="12"/>
                  </a:cubicBezTo>
                  <a:cubicBezTo>
                    <a:pt x="3" y="12"/>
                    <a:pt x="2" y="11"/>
                    <a:pt x="2" y="10"/>
                  </a:cubicBezTo>
                  <a:cubicBezTo>
                    <a:pt x="1" y="10"/>
                    <a:pt x="1" y="9"/>
                    <a:pt x="1" y="9"/>
                  </a:cubicBezTo>
                  <a:cubicBezTo>
                    <a:pt x="1" y="8"/>
                    <a:pt x="2" y="6"/>
                    <a:pt x="3" y="5"/>
                  </a:cubicBezTo>
                  <a:cubicBezTo>
                    <a:pt x="4" y="4"/>
                    <a:pt x="6" y="3"/>
                    <a:pt x="7" y="2"/>
                  </a:cubicBezTo>
                  <a:cubicBezTo>
                    <a:pt x="9" y="2"/>
                    <a:pt x="10" y="2"/>
                    <a:pt x="11" y="2"/>
                  </a:cubicBezTo>
                  <a:cubicBezTo>
                    <a:pt x="13" y="2"/>
                    <a:pt x="14" y="2"/>
                    <a:pt x="15" y="3"/>
                  </a:cubicBezTo>
                  <a:cubicBezTo>
                    <a:pt x="16" y="3"/>
                    <a:pt x="17" y="4"/>
                    <a:pt x="17" y="5"/>
                  </a:cubicBezTo>
                  <a:cubicBezTo>
                    <a:pt x="18" y="5"/>
                    <a:pt x="18" y="5"/>
                    <a:pt x="18" y="5"/>
                  </a:cubicBezTo>
                  <a:cubicBezTo>
                    <a:pt x="18" y="4"/>
                    <a:pt x="18" y="4"/>
                    <a:pt x="18" y="4"/>
                  </a:cubicBezTo>
                  <a:cubicBezTo>
                    <a:pt x="18" y="3"/>
                    <a:pt x="17" y="2"/>
                    <a:pt x="16" y="1"/>
                  </a:cubicBezTo>
                  <a:cubicBezTo>
                    <a:pt x="14" y="1"/>
                    <a:pt x="13" y="0"/>
                    <a:pt x="11" y="0"/>
                  </a:cubicBezTo>
                  <a:cubicBezTo>
                    <a:pt x="10" y="0"/>
                    <a:pt x="8" y="1"/>
                    <a:pt x="7" y="1"/>
                  </a:cubicBezTo>
                  <a:cubicBezTo>
                    <a:pt x="5" y="2"/>
                    <a:pt x="3" y="3"/>
                    <a:pt x="2" y="4"/>
                  </a:cubicBezTo>
                  <a:cubicBezTo>
                    <a:pt x="1" y="6"/>
                    <a:pt x="0" y="7"/>
                    <a:pt x="0" y="9"/>
                  </a:cubicBezTo>
                  <a:cubicBezTo>
                    <a:pt x="0" y="9"/>
                    <a:pt x="0" y="10"/>
                    <a:pt x="0" y="11"/>
                  </a:cubicBezTo>
                  <a:cubicBezTo>
                    <a:pt x="1" y="12"/>
                    <a:pt x="2" y="13"/>
                    <a:pt x="3" y="14"/>
                  </a:cubicBezTo>
                  <a:cubicBezTo>
                    <a:pt x="4" y="14"/>
                    <a:pt x="6" y="15"/>
                    <a:pt x="7" y="15"/>
                  </a:cubicBezTo>
                  <a:cubicBezTo>
                    <a:pt x="9" y="15"/>
                    <a:pt x="10" y="14"/>
                    <a:pt x="12" y="14"/>
                  </a:cubicBezTo>
                  <a:cubicBezTo>
                    <a:pt x="14" y="13"/>
                    <a:pt x="15" y="12"/>
                    <a:pt x="17" y="11"/>
                  </a:cubicBezTo>
                  <a:cubicBezTo>
                    <a:pt x="18" y="9"/>
                    <a:pt x="18" y="8"/>
                    <a:pt x="18" y="6"/>
                  </a:cubicBezTo>
                  <a:cubicBezTo>
                    <a:pt x="18" y="5"/>
                    <a:pt x="18" y="5"/>
                    <a:pt x="18" y="4"/>
                  </a:cubicBezTo>
                  <a:lnTo>
                    <a:pt x="18" y="5"/>
                  </a:ln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18" name="Picture 110">
              <a:extLst>
                <a:ext uri="{FF2B5EF4-FFF2-40B4-BE49-F238E27FC236}">
                  <a16:creationId xmlns:a16="http://schemas.microsoft.com/office/drawing/2014/main" id="{A2F20AAC-86F1-490D-A86F-CB6E017E02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4676" y="2298700"/>
              <a:ext cx="369888"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 name="Picture 112">
              <a:extLst>
                <a:ext uri="{FF2B5EF4-FFF2-40B4-BE49-F238E27FC236}">
                  <a16:creationId xmlns:a16="http://schemas.microsoft.com/office/drawing/2014/main" id="{99132D76-EDA8-45E0-B733-4470829A4C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7226" y="2405063"/>
              <a:ext cx="203200"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 name="Freeform 128">
              <a:extLst>
                <a:ext uri="{FF2B5EF4-FFF2-40B4-BE49-F238E27FC236}">
                  <a16:creationId xmlns:a16="http://schemas.microsoft.com/office/drawing/2014/main" id="{50BBAC6A-B433-495E-9E82-D6D7DAC4DEA3}"/>
                </a:ext>
              </a:extLst>
            </p:cNvPr>
            <p:cNvSpPr>
              <a:spLocks/>
            </p:cNvSpPr>
            <p:nvPr/>
          </p:nvSpPr>
          <p:spPr bwMode="auto">
            <a:xfrm>
              <a:off x="6043614" y="2720975"/>
              <a:ext cx="430213" cy="144463"/>
            </a:xfrm>
            <a:custGeom>
              <a:avLst/>
              <a:gdLst>
                <a:gd name="T0" fmla="*/ 0 w 57"/>
                <a:gd name="T1" fmla="*/ 1 h 19"/>
                <a:gd name="T2" fmla="*/ 56 w 57"/>
                <a:gd name="T3" fmla="*/ 19 h 19"/>
                <a:gd name="T4" fmla="*/ 57 w 57"/>
                <a:gd name="T5" fmla="*/ 18 h 19"/>
                <a:gd name="T6" fmla="*/ 0 w 57"/>
                <a:gd name="T7" fmla="*/ 0 h 19"/>
                <a:gd name="T8" fmla="*/ 0 w 57"/>
                <a:gd name="T9" fmla="*/ 1 h 19"/>
              </a:gdLst>
              <a:ahLst/>
              <a:cxnLst>
                <a:cxn ang="0">
                  <a:pos x="T0" y="T1"/>
                </a:cxn>
                <a:cxn ang="0">
                  <a:pos x="T2" y="T3"/>
                </a:cxn>
                <a:cxn ang="0">
                  <a:pos x="T4" y="T5"/>
                </a:cxn>
                <a:cxn ang="0">
                  <a:pos x="T6" y="T7"/>
                </a:cxn>
                <a:cxn ang="0">
                  <a:pos x="T8" y="T9"/>
                </a:cxn>
              </a:cxnLst>
              <a:rect l="0" t="0" r="r" b="b"/>
              <a:pathLst>
                <a:path w="57" h="19">
                  <a:moveTo>
                    <a:pt x="0" y="1"/>
                  </a:moveTo>
                  <a:cubicBezTo>
                    <a:pt x="28" y="3"/>
                    <a:pt x="44" y="11"/>
                    <a:pt x="56" y="19"/>
                  </a:cubicBezTo>
                  <a:cubicBezTo>
                    <a:pt x="57" y="18"/>
                    <a:pt x="57" y="18"/>
                    <a:pt x="57" y="18"/>
                  </a:cubicBezTo>
                  <a:cubicBezTo>
                    <a:pt x="45" y="10"/>
                    <a:pt x="29" y="2"/>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195">
              <a:extLst>
                <a:ext uri="{FF2B5EF4-FFF2-40B4-BE49-F238E27FC236}">
                  <a16:creationId xmlns:a16="http://schemas.microsoft.com/office/drawing/2014/main" id="{7C7E91B8-FE52-4762-92A7-CB9F65BA8998}"/>
                </a:ext>
              </a:extLst>
            </p:cNvPr>
            <p:cNvSpPr>
              <a:spLocks/>
            </p:cNvSpPr>
            <p:nvPr/>
          </p:nvSpPr>
          <p:spPr bwMode="auto">
            <a:xfrm>
              <a:off x="6640514" y="4533900"/>
              <a:ext cx="2593975" cy="0"/>
            </a:xfrm>
            <a:custGeom>
              <a:avLst/>
              <a:gdLst>
                <a:gd name="T0" fmla="*/ 1634 w 1634"/>
                <a:gd name="T1" fmla="*/ 0 w 1634"/>
                <a:gd name="T2" fmla="*/ 0 w 1634"/>
                <a:gd name="T3" fmla="*/ 1634 w 1634"/>
              </a:gdLst>
              <a:ahLst/>
              <a:cxnLst>
                <a:cxn ang="0">
                  <a:pos x="T0" y="0"/>
                </a:cxn>
                <a:cxn ang="0">
                  <a:pos x="T1" y="0"/>
                </a:cxn>
                <a:cxn ang="0">
                  <a:pos x="T2" y="0"/>
                </a:cxn>
                <a:cxn ang="0">
                  <a:pos x="T3" y="0"/>
                </a:cxn>
              </a:cxnLst>
              <a:rect l="0" t="0" r="r" b="b"/>
              <a:pathLst>
                <a:path w="1634">
                  <a:moveTo>
                    <a:pt x="1634" y="0"/>
                  </a:moveTo>
                  <a:lnTo>
                    <a:pt x="0" y="0"/>
                  </a:lnTo>
                  <a:lnTo>
                    <a:pt x="0" y="0"/>
                  </a:lnTo>
                  <a:lnTo>
                    <a:pt x="16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6" name="Freeform: Shape 135">
            <a:extLst>
              <a:ext uri="{FF2B5EF4-FFF2-40B4-BE49-F238E27FC236}">
                <a16:creationId xmlns:a16="http://schemas.microsoft.com/office/drawing/2014/main" id="{0F345A2F-9221-4876-AD9B-83BC672064CF}"/>
              </a:ext>
            </a:extLst>
          </p:cNvPr>
          <p:cNvSpPr/>
          <p:nvPr/>
        </p:nvSpPr>
        <p:spPr>
          <a:xfrm>
            <a:off x="9421867" y="2639348"/>
            <a:ext cx="563487" cy="2505915"/>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11310 w 1650727"/>
              <a:gd name="connsiteY0" fmla="*/ 4106548 h 4106548"/>
              <a:gd name="connsiteX1" fmla="*/ 1649947 w 1650727"/>
              <a:gd name="connsiteY1" fmla="*/ 2951005 h 4106548"/>
              <a:gd name="connsiteX2" fmla="*/ 1466162 w 1650727"/>
              <a:gd name="connsiteY2" fmla="*/ 1779277 h 4106548"/>
              <a:gd name="connsiteX3" fmla="*/ 922253 w 1650727"/>
              <a:gd name="connsiteY3" fmla="*/ 949779 h 4106548"/>
              <a:gd name="connsiteX4" fmla="*/ 458744 w 1650727"/>
              <a:gd name="connsiteY4" fmla="*/ 431813 h 4106548"/>
              <a:gd name="connsiteX5" fmla="*/ 0 w 1650727"/>
              <a:gd name="connsiteY5" fmla="*/ 0 h 4106548"/>
              <a:gd name="connsiteX0" fmla="*/ 1383100 w 1622517"/>
              <a:gd name="connsiteY0" fmla="*/ 4079962 h 4079962"/>
              <a:gd name="connsiteX1" fmla="*/ 1621737 w 1622517"/>
              <a:gd name="connsiteY1" fmla="*/ 2924419 h 4079962"/>
              <a:gd name="connsiteX2" fmla="*/ 1437952 w 1622517"/>
              <a:gd name="connsiteY2" fmla="*/ 1752691 h 4079962"/>
              <a:gd name="connsiteX3" fmla="*/ 894043 w 1622517"/>
              <a:gd name="connsiteY3" fmla="*/ 923193 h 4079962"/>
              <a:gd name="connsiteX4" fmla="*/ 430534 w 1622517"/>
              <a:gd name="connsiteY4" fmla="*/ 405227 h 4079962"/>
              <a:gd name="connsiteX5" fmla="*/ 0 w 1622517"/>
              <a:gd name="connsiteY5" fmla="*/ 0 h 4079962"/>
              <a:gd name="connsiteX0" fmla="*/ 1383100 w 1622517"/>
              <a:gd name="connsiteY0" fmla="*/ 4079962 h 4079962"/>
              <a:gd name="connsiteX1" fmla="*/ 1621737 w 1622517"/>
              <a:gd name="connsiteY1" fmla="*/ 2924419 h 4079962"/>
              <a:gd name="connsiteX2" fmla="*/ 1437952 w 1622517"/>
              <a:gd name="connsiteY2" fmla="*/ 1752691 h 4079962"/>
              <a:gd name="connsiteX3" fmla="*/ 894043 w 1622517"/>
              <a:gd name="connsiteY3" fmla="*/ 923193 h 4079962"/>
              <a:gd name="connsiteX4" fmla="*/ 468148 w 1622517"/>
              <a:gd name="connsiteY4" fmla="*/ 405228 h 4079962"/>
              <a:gd name="connsiteX5" fmla="*/ 0 w 1622517"/>
              <a:gd name="connsiteY5" fmla="*/ 0 h 4079962"/>
              <a:gd name="connsiteX0" fmla="*/ 1383100 w 1622517"/>
              <a:gd name="connsiteY0" fmla="*/ 4079962 h 4079962"/>
              <a:gd name="connsiteX1" fmla="*/ 1621737 w 1622517"/>
              <a:gd name="connsiteY1" fmla="*/ 2924419 h 4079962"/>
              <a:gd name="connsiteX2" fmla="*/ 1437952 w 1622517"/>
              <a:gd name="connsiteY2" fmla="*/ 1752691 h 4079962"/>
              <a:gd name="connsiteX3" fmla="*/ 894043 w 1622517"/>
              <a:gd name="connsiteY3" fmla="*/ 923193 h 4079962"/>
              <a:gd name="connsiteX4" fmla="*/ 468148 w 1622517"/>
              <a:gd name="connsiteY4" fmla="*/ 405228 h 4079962"/>
              <a:gd name="connsiteX5" fmla="*/ 0 w 1622517"/>
              <a:gd name="connsiteY5" fmla="*/ 0 h 4079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2517" h="4079962">
                <a:moveTo>
                  <a:pt x="1383100" y="4079962"/>
                </a:moveTo>
                <a:cubicBezTo>
                  <a:pt x="1557271" y="3625181"/>
                  <a:pt x="1612595" y="3312297"/>
                  <a:pt x="1621737" y="2924419"/>
                </a:cubicBezTo>
                <a:cubicBezTo>
                  <a:pt x="1630879" y="2536541"/>
                  <a:pt x="1559234" y="2086229"/>
                  <a:pt x="1437952" y="1752691"/>
                </a:cubicBezTo>
                <a:cubicBezTo>
                  <a:pt x="1316670" y="1419153"/>
                  <a:pt x="1097144" y="1122441"/>
                  <a:pt x="894043" y="923193"/>
                </a:cubicBezTo>
                <a:cubicBezTo>
                  <a:pt x="690942" y="723945"/>
                  <a:pt x="606544" y="550343"/>
                  <a:pt x="468148" y="405228"/>
                </a:cubicBezTo>
                <a:cubicBezTo>
                  <a:pt x="329752" y="260113"/>
                  <a:pt x="121287" y="154936"/>
                  <a:pt x="0" y="0"/>
                </a:cubicBezTo>
              </a:path>
            </a:pathLst>
          </a:custGeom>
          <a:noFill/>
          <a:ln w="28575" cap="rnd">
            <a:solidFill>
              <a:srgbClr val="336851"/>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7" name="Freeform: Shape 136">
            <a:extLst>
              <a:ext uri="{FF2B5EF4-FFF2-40B4-BE49-F238E27FC236}">
                <a16:creationId xmlns:a16="http://schemas.microsoft.com/office/drawing/2014/main" id="{060C446D-AEAA-4B2E-ACD2-F0F9DCDBAB2E}"/>
              </a:ext>
            </a:extLst>
          </p:cNvPr>
          <p:cNvSpPr/>
          <p:nvPr/>
        </p:nvSpPr>
        <p:spPr>
          <a:xfrm rot="6727565">
            <a:off x="9367112" y="4597640"/>
            <a:ext cx="213511" cy="809421"/>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Lst>
            <a:ahLst/>
            <a:cxnLst>
              <a:cxn ang="0">
                <a:pos x="connsiteX0" y="connsiteY0"/>
              </a:cxn>
              <a:cxn ang="0">
                <a:pos x="connsiteX1" y="connsiteY1"/>
              </a:cxn>
              <a:cxn ang="0">
                <a:pos x="connsiteX2" y="connsiteY2"/>
              </a:cxn>
            </a:cxnLst>
            <a:rect l="l" t="t" r="r" b="b"/>
            <a:pathLst>
              <a:path w="614788" h="1317845">
                <a:moveTo>
                  <a:pt x="614789" y="1317845"/>
                </a:moveTo>
                <a:cubicBezTo>
                  <a:pt x="259149" y="1002749"/>
                  <a:pt x="88700" y="822756"/>
                  <a:pt x="21668" y="603115"/>
                </a:cubicBezTo>
                <a:cubicBezTo>
                  <a:pt x="-45364" y="383474"/>
                  <a:pt x="50044" y="215711"/>
                  <a:pt x="212598" y="0"/>
                </a:cubicBezTo>
              </a:path>
            </a:pathLst>
          </a:custGeom>
          <a:noFill/>
          <a:ln w="28575" cap="rnd">
            <a:solidFill>
              <a:srgbClr val="336851"/>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Freeform: Shape 137">
            <a:extLst>
              <a:ext uri="{FF2B5EF4-FFF2-40B4-BE49-F238E27FC236}">
                <a16:creationId xmlns:a16="http://schemas.microsoft.com/office/drawing/2014/main" id="{E5297DEE-C91C-4EA8-A829-8944BF625B62}"/>
              </a:ext>
            </a:extLst>
          </p:cNvPr>
          <p:cNvSpPr/>
          <p:nvPr/>
        </p:nvSpPr>
        <p:spPr>
          <a:xfrm>
            <a:off x="8763422" y="2064545"/>
            <a:ext cx="615501" cy="528267"/>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 name="connsiteX0" fmla="*/ 447051 w 447050"/>
              <a:gd name="connsiteY0" fmla="*/ 1317845 h 1317845"/>
              <a:gd name="connsiteX1" fmla="*/ 275793 w 447050"/>
              <a:gd name="connsiteY1" fmla="*/ 644243 h 1317845"/>
              <a:gd name="connsiteX2" fmla="*/ 44860 w 447050"/>
              <a:gd name="connsiteY2" fmla="*/ 0 h 1317845"/>
              <a:gd name="connsiteX0" fmla="*/ 776157 w 776156"/>
              <a:gd name="connsiteY0" fmla="*/ 1748704 h 1748704"/>
              <a:gd name="connsiteX1" fmla="*/ 604899 w 776156"/>
              <a:gd name="connsiteY1" fmla="*/ 1075102 h 1748704"/>
              <a:gd name="connsiteX2" fmla="*/ 27142 w 776156"/>
              <a:gd name="connsiteY2" fmla="*/ -1 h 1748704"/>
              <a:gd name="connsiteX0" fmla="*/ 822395 w 822394"/>
              <a:gd name="connsiteY0" fmla="*/ 1748706 h 1748706"/>
              <a:gd name="connsiteX1" fmla="*/ 651137 w 822394"/>
              <a:gd name="connsiteY1" fmla="*/ 1075104 h 1748706"/>
              <a:gd name="connsiteX2" fmla="*/ 73380 w 822394"/>
              <a:gd name="connsiteY2" fmla="*/ 1 h 1748706"/>
              <a:gd name="connsiteX0" fmla="*/ 797307 w 797306"/>
              <a:gd name="connsiteY0" fmla="*/ 1742312 h 1742312"/>
              <a:gd name="connsiteX1" fmla="*/ 626049 w 797306"/>
              <a:gd name="connsiteY1" fmla="*/ 1068710 h 1742312"/>
              <a:gd name="connsiteX2" fmla="*/ 75092 w 797306"/>
              <a:gd name="connsiteY2" fmla="*/ 0 h 1742312"/>
              <a:gd name="connsiteX0" fmla="*/ 802991 w 802990"/>
              <a:gd name="connsiteY0" fmla="*/ 1742312 h 1742312"/>
              <a:gd name="connsiteX1" fmla="*/ 563332 w 802990"/>
              <a:gd name="connsiteY1" fmla="*/ 850064 h 1742312"/>
              <a:gd name="connsiteX2" fmla="*/ 80776 w 802990"/>
              <a:gd name="connsiteY2" fmla="*/ 0 h 1742312"/>
              <a:gd name="connsiteX0" fmla="*/ 1472373 w 1472372"/>
              <a:gd name="connsiteY0" fmla="*/ 2092973 h 2092973"/>
              <a:gd name="connsiteX1" fmla="*/ 573468 w 1472372"/>
              <a:gd name="connsiteY1" fmla="*/ 850064 h 2092973"/>
              <a:gd name="connsiteX2" fmla="*/ 90912 w 1472372"/>
              <a:gd name="connsiteY2" fmla="*/ 0 h 2092973"/>
              <a:gd name="connsiteX0" fmla="*/ 1455379 w 1455378"/>
              <a:gd name="connsiteY0" fmla="*/ 2092973 h 2092973"/>
              <a:gd name="connsiteX1" fmla="*/ 743250 w 1455378"/>
              <a:gd name="connsiteY1" fmla="*/ 1192163 h 2092973"/>
              <a:gd name="connsiteX2" fmla="*/ 73918 w 1455378"/>
              <a:gd name="connsiteY2" fmla="*/ 0 h 2092973"/>
              <a:gd name="connsiteX0" fmla="*/ 1461198 w 1461197"/>
              <a:gd name="connsiteY0" fmla="*/ 2092973 h 2092973"/>
              <a:gd name="connsiteX1" fmla="*/ 676407 w 1461197"/>
              <a:gd name="connsiteY1" fmla="*/ 1183759 h 2092973"/>
              <a:gd name="connsiteX2" fmla="*/ 79737 w 1461197"/>
              <a:gd name="connsiteY2" fmla="*/ 0 h 2092973"/>
              <a:gd name="connsiteX0" fmla="*/ 1451463 w 1451462"/>
              <a:gd name="connsiteY0" fmla="*/ 2092973 h 2092973"/>
              <a:gd name="connsiteX1" fmla="*/ 666672 w 1451462"/>
              <a:gd name="connsiteY1" fmla="*/ 1183759 h 2092973"/>
              <a:gd name="connsiteX2" fmla="*/ 70002 w 1451462"/>
              <a:gd name="connsiteY2" fmla="*/ 0 h 2092973"/>
              <a:gd name="connsiteX0" fmla="*/ 1836700 w 1836700"/>
              <a:gd name="connsiteY0" fmla="*/ 875597 h 1202388"/>
              <a:gd name="connsiteX1" fmla="*/ 681651 w 1836700"/>
              <a:gd name="connsiteY1" fmla="*/ 1183759 h 1202388"/>
              <a:gd name="connsiteX2" fmla="*/ 84981 w 1836700"/>
              <a:gd name="connsiteY2" fmla="*/ 0 h 1202388"/>
              <a:gd name="connsiteX0" fmla="*/ 1815824 w 1815824"/>
              <a:gd name="connsiteY0" fmla="*/ 860089 h 1201496"/>
              <a:gd name="connsiteX1" fmla="*/ 681346 w 1815824"/>
              <a:gd name="connsiteY1" fmla="*/ 1183759 h 1201496"/>
              <a:gd name="connsiteX2" fmla="*/ 84676 w 1815824"/>
              <a:gd name="connsiteY2" fmla="*/ 0 h 1201496"/>
              <a:gd name="connsiteX0" fmla="*/ 1804344 w 1804344"/>
              <a:gd name="connsiteY0" fmla="*/ 860089 h 860089"/>
              <a:gd name="connsiteX1" fmla="*/ 806999 w 1804344"/>
              <a:gd name="connsiteY1" fmla="*/ 571195 h 860089"/>
              <a:gd name="connsiteX2" fmla="*/ 73196 w 1804344"/>
              <a:gd name="connsiteY2" fmla="*/ 0 h 860089"/>
              <a:gd name="connsiteX0" fmla="*/ 1731149 w 1731149"/>
              <a:gd name="connsiteY0" fmla="*/ 860089 h 860089"/>
              <a:gd name="connsiteX1" fmla="*/ 733804 w 1731149"/>
              <a:gd name="connsiteY1" fmla="*/ 571195 h 860089"/>
              <a:gd name="connsiteX2" fmla="*/ 1 w 1731149"/>
              <a:gd name="connsiteY2" fmla="*/ 0 h 860089"/>
              <a:gd name="connsiteX0" fmla="*/ 1731149 w 1731149"/>
              <a:gd name="connsiteY0" fmla="*/ 860089 h 860089"/>
              <a:gd name="connsiteX1" fmla="*/ 672095 w 1731149"/>
              <a:gd name="connsiteY1" fmla="*/ 509163 h 860089"/>
              <a:gd name="connsiteX2" fmla="*/ 1 w 1731149"/>
              <a:gd name="connsiteY2" fmla="*/ 0 h 860089"/>
              <a:gd name="connsiteX0" fmla="*/ 1772287 w 1772287"/>
              <a:gd name="connsiteY0" fmla="*/ 860089 h 860089"/>
              <a:gd name="connsiteX1" fmla="*/ 672095 w 1772287"/>
              <a:gd name="connsiteY1" fmla="*/ 509163 h 860089"/>
              <a:gd name="connsiteX2" fmla="*/ 1 w 1772287"/>
              <a:gd name="connsiteY2" fmla="*/ 0 h 860089"/>
            </a:gdLst>
            <a:ahLst/>
            <a:cxnLst>
              <a:cxn ang="0">
                <a:pos x="connsiteX0" y="connsiteY0"/>
              </a:cxn>
              <a:cxn ang="0">
                <a:pos x="connsiteX1" y="connsiteY1"/>
              </a:cxn>
              <a:cxn ang="0">
                <a:pos x="connsiteX2" y="connsiteY2"/>
              </a:cxn>
            </a:cxnLst>
            <a:rect l="l" t="t" r="r" b="b"/>
            <a:pathLst>
              <a:path w="1772287" h="860089">
                <a:moveTo>
                  <a:pt x="1772287" y="860089"/>
                </a:moveTo>
                <a:cubicBezTo>
                  <a:pt x="1416647" y="544993"/>
                  <a:pt x="967476" y="652511"/>
                  <a:pt x="672095" y="509163"/>
                </a:cubicBezTo>
                <a:cubicBezTo>
                  <a:pt x="376714" y="365815"/>
                  <a:pt x="396614" y="333098"/>
                  <a:pt x="1" y="0"/>
                </a:cubicBezTo>
              </a:path>
            </a:pathLst>
          </a:custGeom>
          <a:noFill/>
          <a:ln w="28575" cap="rnd">
            <a:solidFill>
              <a:schemeClr val="accent2"/>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8" name="Graphic 147" descr="Thumbs up sign">
            <a:extLst>
              <a:ext uri="{FF2B5EF4-FFF2-40B4-BE49-F238E27FC236}">
                <a16:creationId xmlns:a16="http://schemas.microsoft.com/office/drawing/2014/main" id="{CE8832BA-7E4B-4F9C-ADA6-3F2D6469F0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6917636" y="3770618"/>
            <a:ext cx="1350849" cy="1350849"/>
          </a:xfrm>
          <a:prstGeom prst="rect">
            <a:avLst/>
          </a:prstGeom>
        </p:spPr>
      </p:pic>
      <p:pic>
        <p:nvPicPr>
          <p:cNvPr id="150" name="Content Placeholder 146" descr="Hammer">
            <a:extLst>
              <a:ext uri="{FF2B5EF4-FFF2-40B4-BE49-F238E27FC236}">
                <a16:creationId xmlns:a16="http://schemas.microsoft.com/office/drawing/2014/main" id="{4A2CFCB7-B860-4112-9285-2AEC6343179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836715">
            <a:off x="6550839" y="3415009"/>
            <a:ext cx="929842" cy="929842"/>
          </a:xfrm>
          <a:prstGeom prst="rect">
            <a:avLst/>
          </a:prstGeom>
        </p:spPr>
      </p:pic>
      <p:sp>
        <p:nvSpPr>
          <p:cNvPr id="152" name="TextBox 151">
            <a:extLst>
              <a:ext uri="{FF2B5EF4-FFF2-40B4-BE49-F238E27FC236}">
                <a16:creationId xmlns:a16="http://schemas.microsoft.com/office/drawing/2014/main" id="{A78F9DBC-3D7E-43A3-A352-28636D75A52E}"/>
              </a:ext>
            </a:extLst>
          </p:cNvPr>
          <p:cNvSpPr txBox="1"/>
          <p:nvPr/>
        </p:nvSpPr>
        <p:spPr>
          <a:xfrm>
            <a:off x="10429627" y="4837980"/>
            <a:ext cx="1056422" cy="400110"/>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Cross section of spinal cord</a:t>
            </a:r>
          </a:p>
        </p:txBody>
      </p:sp>
      <p:cxnSp>
        <p:nvCxnSpPr>
          <p:cNvPr id="153" name="Straight Connector 152">
            <a:extLst>
              <a:ext uri="{FF2B5EF4-FFF2-40B4-BE49-F238E27FC236}">
                <a16:creationId xmlns:a16="http://schemas.microsoft.com/office/drawing/2014/main" id="{5615843A-0079-4835-89E4-A32A6455833D}"/>
              </a:ext>
            </a:extLst>
          </p:cNvPr>
          <p:cNvCxnSpPr>
            <a:cxnSpLocks/>
            <a:endCxn id="152" idx="1"/>
          </p:cNvCxnSpPr>
          <p:nvPr/>
        </p:nvCxnSpPr>
        <p:spPr>
          <a:xfrm>
            <a:off x="10076335" y="5038035"/>
            <a:ext cx="3532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6" name="TextBox 155">
            <a:extLst>
              <a:ext uri="{FF2B5EF4-FFF2-40B4-BE49-F238E27FC236}">
                <a16:creationId xmlns:a16="http://schemas.microsoft.com/office/drawing/2014/main" id="{CF86E07B-0A7D-44AB-8828-E3C15297E6C3}"/>
              </a:ext>
            </a:extLst>
          </p:cNvPr>
          <p:cNvSpPr txBox="1"/>
          <p:nvPr/>
        </p:nvSpPr>
        <p:spPr>
          <a:xfrm>
            <a:off x="7873766" y="3742867"/>
            <a:ext cx="1588828" cy="553998"/>
          </a:xfrm>
          <a:prstGeom prst="rect">
            <a:avLst/>
          </a:prstGeom>
          <a:noFill/>
        </p:spPr>
        <p:txBody>
          <a:bodyPr wrap="square" rtlCol="0">
            <a:spAutoFit/>
          </a:bodyPr>
          <a:lstStyle/>
          <a:p>
            <a:pPr algn="r"/>
            <a:r>
              <a:rPr lang="en-GB" sz="1000" dirty="0">
                <a:latin typeface="Arial" panose="020B0604020202020204" pitchFamily="34" charset="0"/>
                <a:cs typeface="Arial" panose="020B0604020202020204" pitchFamily="34" charset="0"/>
              </a:rPr>
              <a:t>Descending pathways downregulate signalling in the dorsal horn </a:t>
            </a:r>
          </a:p>
        </p:txBody>
      </p:sp>
      <p:cxnSp>
        <p:nvCxnSpPr>
          <p:cNvPr id="158" name="Straight Connector 157">
            <a:extLst>
              <a:ext uri="{FF2B5EF4-FFF2-40B4-BE49-F238E27FC236}">
                <a16:creationId xmlns:a16="http://schemas.microsoft.com/office/drawing/2014/main" id="{2E56E833-3B53-4CEE-ACA0-6D9D32A696F5}"/>
              </a:ext>
            </a:extLst>
          </p:cNvPr>
          <p:cNvCxnSpPr>
            <a:cxnSpLocks/>
          </p:cNvCxnSpPr>
          <p:nvPr/>
        </p:nvCxnSpPr>
        <p:spPr>
          <a:xfrm>
            <a:off x="9434036" y="4019866"/>
            <a:ext cx="3005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9" name="Freeform: Shape 158">
            <a:extLst>
              <a:ext uri="{FF2B5EF4-FFF2-40B4-BE49-F238E27FC236}">
                <a16:creationId xmlns:a16="http://schemas.microsoft.com/office/drawing/2014/main" id="{DBC58084-D7B6-43FE-AEB6-130165B616E3}"/>
              </a:ext>
            </a:extLst>
          </p:cNvPr>
          <p:cNvSpPr/>
          <p:nvPr/>
        </p:nvSpPr>
        <p:spPr>
          <a:xfrm rot="10234546">
            <a:off x="8927128" y="3194391"/>
            <a:ext cx="860668" cy="1663414"/>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11310 w 1650727"/>
              <a:gd name="connsiteY0" fmla="*/ 4106548 h 4106548"/>
              <a:gd name="connsiteX1" fmla="*/ 1649947 w 1650727"/>
              <a:gd name="connsiteY1" fmla="*/ 2951005 h 4106548"/>
              <a:gd name="connsiteX2" fmla="*/ 1466162 w 1650727"/>
              <a:gd name="connsiteY2" fmla="*/ 1779277 h 4106548"/>
              <a:gd name="connsiteX3" fmla="*/ 922253 w 1650727"/>
              <a:gd name="connsiteY3" fmla="*/ 949779 h 4106548"/>
              <a:gd name="connsiteX4" fmla="*/ 458744 w 1650727"/>
              <a:gd name="connsiteY4" fmla="*/ 431813 h 4106548"/>
              <a:gd name="connsiteX5" fmla="*/ 0 w 1650727"/>
              <a:gd name="connsiteY5" fmla="*/ 0 h 4106548"/>
              <a:gd name="connsiteX0" fmla="*/ 1411310 w 1974800"/>
              <a:gd name="connsiteY0" fmla="*/ 4106548 h 4106548"/>
              <a:gd name="connsiteX1" fmla="*/ 1974620 w 1974800"/>
              <a:gd name="connsiteY1" fmla="*/ 2981478 h 4106548"/>
              <a:gd name="connsiteX2" fmla="*/ 1466162 w 1974800"/>
              <a:gd name="connsiteY2" fmla="*/ 1779277 h 4106548"/>
              <a:gd name="connsiteX3" fmla="*/ 922253 w 1974800"/>
              <a:gd name="connsiteY3" fmla="*/ 949779 h 4106548"/>
              <a:gd name="connsiteX4" fmla="*/ 458744 w 1974800"/>
              <a:gd name="connsiteY4" fmla="*/ 431813 h 4106548"/>
              <a:gd name="connsiteX5" fmla="*/ 0 w 1974800"/>
              <a:gd name="connsiteY5" fmla="*/ 0 h 4106548"/>
              <a:gd name="connsiteX0" fmla="*/ 1411310 w 2153419"/>
              <a:gd name="connsiteY0" fmla="*/ 4106548 h 4106548"/>
              <a:gd name="connsiteX1" fmla="*/ 1974620 w 2153419"/>
              <a:gd name="connsiteY1" fmla="*/ 2981478 h 4106548"/>
              <a:gd name="connsiteX2" fmla="*/ 2077120 w 2153419"/>
              <a:gd name="connsiteY2" fmla="*/ 1781595 h 4106548"/>
              <a:gd name="connsiteX3" fmla="*/ 922253 w 2153419"/>
              <a:gd name="connsiteY3" fmla="*/ 949779 h 4106548"/>
              <a:gd name="connsiteX4" fmla="*/ 458744 w 2153419"/>
              <a:gd name="connsiteY4" fmla="*/ 431813 h 4106548"/>
              <a:gd name="connsiteX5" fmla="*/ 0 w 2153419"/>
              <a:gd name="connsiteY5" fmla="*/ 0 h 4106548"/>
              <a:gd name="connsiteX0" fmla="*/ 1411310 w 2187681"/>
              <a:gd name="connsiteY0" fmla="*/ 4106548 h 4106548"/>
              <a:gd name="connsiteX1" fmla="*/ 1974620 w 2187681"/>
              <a:gd name="connsiteY1" fmla="*/ 2981478 h 4106548"/>
              <a:gd name="connsiteX2" fmla="*/ 2077120 w 2187681"/>
              <a:gd name="connsiteY2" fmla="*/ 1781595 h 4106548"/>
              <a:gd name="connsiteX3" fmla="*/ 458744 w 2187681"/>
              <a:gd name="connsiteY3" fmla="*/ 431813 h 4106548"/>
              <a:gd name="connsiteX4" fmla="*/ 0 w 2187681"/>
              <a:gd name="connsiteY4" fmla="*/ 0 h 4106548"/>
              <a:gd name="connsiteX0" fmla="*/ 1411310 w 2221624"/>
              <a:gd name="connsiteY0" fmla="*/ 4106548 h 4106548"/>
              <a:gd name="connsiteX1" fmla="*/ 1974620 w 2221624"/>
              <a:gd name="connsiteY1" fmla="*/ 2981478 h 4106548"/>
              <a:gd name="connsiteX2" fmla="*/ 2077120 w 2221624"/>
              <a:gd name="connsiteY2" fmla="*/ 1781595 h 4106548"/>
              <a:gd name="connsiteX3" fmla="*/ 0 w 2221624"/>
              <a:gd name="connsiteY3" fmla="*/ 0 h 4106548"/>
              <a:gd name="connsiteX0" fmla="*/ -1 w 1414925"/>
              <a:gd name="connsiteY0" fmla="*/ 2743588 h 2743588"/>
              <a:gd name="connsiteX1" fmla="*/ 563309 w 1414925"/>
              <a:gd name="connsiteY1" fmla="*/ 1618518 h 2743588"/>
              <a:gd name="connsiteX2" fmla="*/ 665809 w 1414925"/>
              <a:gd name="connsiteY2" fmla="*/ 418635 h 2743588"/>
              <a:gd name="connsiteX3" fmla="*/ 1302389 w 1414925"/>
              <a:gd name="connsiteY3" fmla="*/ 1 h 2743588"/>
              <a:gd name="connsiteX0" fmla="*/ -1 w 1452553"/>
              <a:gd name="connsiteY0" fmla="*/ 2743586 h 2743586"/>
              <a:gd name="connsiteX1" fmla="*/ 563309 w 1452553"/>
              <a:gd name="connsiteY1" fmla="*/ 1618516 h 2743586"/>
              <a:gd name="connsiteX2" fmla="*/ 984192 w 1452553"/>
              <a:gd name="connsiteY2" fmla="*/ 849379 h 2743586"/>
              <a:gd name="connsiteX3" fmla="*/ 1302389 w 1452553"/>
              <a:gd name="connsiteY3" fmla="*/ -1 h 2743586"/>
              <a:gd name="connsiteX0" fmla="*/ -1 w 1432316"/>
              <a:gd name="connsiteY0" fmla="*/ 2743588 h 2743588"/>
              <a:gd name="connsiteX1" fmla="*/ 563309 w 1432316"/>
              <a:gd name="connsiteY1" fmla="*/ 1618518 h 2743588"/>
              <a:gd name="connsiteX2" fmla="*/ 835380 w 1432316"/>
              <a:gd name="connsiteY2" fmla="*/ 835415 h 2743588"/>
              <a:gd name="connsiteX3" fmla="*/ 1302389 w 1432316"/>
              <a:gd name="connsiteY3" fmla="*/ 1 h 2743588"/>
              <a:gd name="connsiteX0" fmla="*/ -1 w 1434622"/>
              <a:gd name="connsiteY0" fmla="*/ 2743586 h 2743586"/>
              <a:gd name="connsiteX1" fmla="*/ 437340 w 1434622"/>
              <a:gd name="connsiteY1" fmla="*/ 1858217 h 2743586"/>
              <a:gd name="connsiteX2" fmla="*/ 835380 w 1434622"/>
              <a:gd name="connsiteY2" fmla="*/ 835413 h 2743586"/>
              <a:gd name="connsiteX3" fmla="*/ 1302389 w 1434622"/>
              <a:gd name="connsiteY3" fmla="*/ -1 h 2743586"/>
              <a:gd name="connsiteX0" fmla="*/ -1 w 1437617"/>
              <a:gd name="connsiteY0" fmla="*/ 2743588 h 2743588"/>
              <a:gd name="connsiteX1" fmla="*/ 279436 w 1437617"/>
              <a:gd name="connsiteY1" fmla="*/ 1780518 h 2743588"/>
              <a:gd name="connsiteX2" fmla="*/ 835380 w 1437617"/>
              <a:gd name="connsiteY2" fmla="*/ 835415 h 2743588"/>
              <a:gd name="connsiteX3" fmla="*/ 1302389 w 1437617"/>
              <a:gd name="connsiteY3" fmla="*/ 1 h 2743588"/>
              <a:gd name="connsiteX0" fmla="*/ -1 w 1965772"/>
              <a:gd name="connsiteY0" fmla="*/ 2650744 h 2650744"/>
              <a:gd name="connsiteX1" fmla="*/ 279436 w 1965772"/>
              <a:gd name="connsiteY1" fmla="*/ 1687674 h 2650744"/>
              <a:gd name="connsiteX2" fmla="*/ 835380 w 1965772"/>
              <a:gd name="connsiteY2" fmla="*/ 742571 h 2650744"/>
              <a:gd name="connsiteX3" fmla="*/ 1872870 w 1965772"/>
              <a:gd name="connsiteY3" fmla="*/ 1 h 2650744"/>
              <a:gd name="connsiteX0" fmla="*/ -1 w 1872870"/>
              <a:gd name="connsiteY0" fmla="*/ 2650742 h 2650742"/>
              <a:gd name="connsiteX1" fmla="*/ 279436 w 1872870"/>
              <a:gd name="connsiteY1" fmla="*/ 1687672 h 2650742"/>
              <a:gd name="connsiteX2" fmla="*/ 835380 w 1872870"/>
              <a:gd name="connsiteY2" fmla="*/ 742569 h 2650742"/>
              <a:gd name="connsiteX3" fmla="*/ 1872870 w 1872870"/>
              <a:gd name="connsiteY3" fmla="*/ -1 h 2650742"/>
              <a:gd name="connsiteX0" fmla="*/ -1 w 2055414"/>
              <a:gd name="connsiteY0" fmla="*/ 2704350 h 2704350"/>
              <a:gd name="connsiteX1" fmla="*/ 279436 w 2055414"/>
              <a:gd name="connsiteY1" fmla="*/ 1741280 h 2704350"/>
              <a:gd name="connsiteX2" fmla="*/ 835380 w 2055414"/>
              <a:gd name="connsiteY2" fmla="*/ 796177 h 2704350"/>
              <a:gd name="connsiteX3" fmla="*/ 2055415 w 2055414"/>
              <a:gd name="connsiteY3" fmla="*/ 0 h 2704350"/>
              <a:gd name="connsiteX0" fmla="*/ -1 w 1679094"/>
              <a:gd name="connsiteY0" fmla="*/ 2558889 h 2558889"/>
              <a:gd name="connsiteX1" fmla="*/ 279436 w 1679094"/>
              <a:gd name="connsiteY1" fmla="*/ 1595819 h 2558889"/>
              <a:gd name="connsiteX2" fmla="*/ 835380 w 1679094"/>
              <a:gd name="connsiteY2" fmla="*/ 650716 h 2558889"/>
              <a:gd name="connsiteX3" fmla="*/ 1679094 w 1679094"/>
              <a:gd name="connsiteY3" fmla="*/ -1 h 2558889"/>
              <a:gd name="connsiteX0" fmla="*/ -1 w 1742130"/>
              <a:gd name="connsiteY0" fmla="*/ 2631574 h 2631574"/>
              <a:gd name="connsiteX1" fmla="*/ 279436 w 1742130"/>
              <a:gd name="connsiteY1" fmla="*/ 1668504 h 2631574"/>
              <a:gd name="connsiteX2" fmla="*/ 835380 w 1742130"/>
              <a:gd name="connsiteY2" fmla="*/ 723401 h 2631574"/>
              <a:gd name="connsiteX3" fmla="*/ 1742130 w 1742130"/>
              <a:gd name="connsiteY3" fmla="*/ 0 h 2631574"/>
              <a:gd name="connsiteX0" fmla="*/ -1 w 1742130"/>
              <a:gd name="connsiteY0" fmla="*/ 2631574 h 2631574"/>
              <a:gd name="connsiteX1" fmla="*/ 279436 w 1742130"/>
              <a:gd name="connsiteY1" fmla="*/ 1668504 h 2631574"/>
              <a:gd name="connsiteX2" fmla="*/ 713739 w 1742130"/>
              <a:gd name="connsiteY2" fmla="*/ 806305 h 2631574"/>
              <a:gd name="connsiteX3" fmla="*/ 1742130 w 1742130"/>
              <a:gd name="connsiteY3" fmla="*/ 0 h 2631574"/>
              <a:gd name="connsiteX0" fmla="*/ -1 w 1742130"/>
              <a:gd name="connsiteY0" fmla="*/ 2631574 h 2631574"/>
              <a:gd name="connsiteX1" fmla="*/ 211853 w 1742130"/>
              <a:gd name="connsiteY1" fmla="*/ 1709322 h 2631574"/>
              <a:gd name="connsiteX2" fmla="*/ 713739 w 1742130"/>
              <a:gd name="connsiteY2" fmla="*/ 806305 h 2631574"/>
              <a:gd name="connsiteX3" fmla="*/ 1742130 w 1742130"/>
              <a:gd name="connsiteY3" fmla="*/ 0 h 2631574"/>
              <a:gd name="connsiteX0" fmla="*/ -1 w 1742130"/>
              <a:gd name="connsiteY0" fmla="*/ 2631574 h 2631574"/>
              <a:gd name="connsiteX1" fmla="*/ 112550 w 1742130"/>
              <a:gd name="connsiteY1" fmla="*/ 1621401 h 2631574"/>
              <a:gd name="connsiteX2" fmla="*/ 713739 w 1742130"/>
              <a:gd name="connsiteY2" fmla="*/ 806305 h 2631574"/>
              <a:gd name="connsiteX3" fmla="*/ 1742130 w 1742130"/>
              <a:gd name="connsiteY3" fmla="*/ 0 h 2631574"/>
              <a:gd name="connsiteX0" fmla="*/ 79621 w 1821752"/>
              <a:gd name="connsiteY0" fmla="*/ 2631574 h 2631574"/>
              <a:gd name="connsiteX1" fmla="*/ 192172 w 1821752"/>
              <a:gd name="connsiteY1" fmla="*/ 1621401 h 2631574"/>
              <a:gd name="connsiteX2" fmla="*/ 793361 w 1821752"/>
              <a:gd name="connsiteY2" fmla="*/ 806305 h 2631574"/>
              <a:gd name="connsiteX3" fmla="*/ 1821752 w 1821752"/>
              <a:gd name="connsiteY3" fmla="*/ 0 h 2631574"/>
              <a:gd name="connsiteX0" fmla="*/ 224683 w 1966814"/>
              <a:gd name="connsiteY0" fmla="*/ 2631574 h 2631574"/>
              <a:gd name="connsiteX1" fmla="*/ 337234 w 1966814"/>
              <a:gd name="connsiteY1" fmla="*/ 1621401 h 2631574"/>
              <a:gd name="connsiteX2" fmla="*/ 938423 w 1966814"/>
              <a:gd name="connsiteY2" fmla="*/ 806305 h 2631574"/>
              <a:gd name="connsiteX3" fmla="*/ 1966814 w 1966814"/>
              <a:gd name="connsiteY3" fmla="*/ 0 h 2631574"/>
              <a:gd name="connsiteX0" fmla="*/ 102535 w 1844666"/>
              <a:gd name="connsiteY0" fmla="*/ 2631574 h 2631574"/>
              <a:gd name="connsiteX1" fmla="*/ 215086 w 1844666"/>
              <a:gd name="connsiteY1" fmla="*/ 1621401 h 2631574"/>
              <a:gd name="connsiteX2" fmla="*/ 816275 w 1844666"/>
              <a:gd name="connsiteY2" fmla="*/ 806305 h 2631574"/>
              <a:gd name="connsiteX3" fmla="*/ 1844666 w 1844666"/>
              <a:gd name="connsiteY3" fmla="*/ 0 h 2631574"/>
              <a:gd name="connsiteX0" fmla="*/ 103638 w 1845769"/>
              <a:gd name="connsiteY0" fmla="*/ 2631574 h 2631574"/>
              <a:gd name="connsiteX1" fmla="*/ 211532 w 1845769"/>
              <a:gd name="connsiteY1" fmla="*/ 1495200 h 2631574"/>
              <a:gd name="connsiteX2" fmla="*/ 817378 w 1845769"/>
              <a:gd name="connsiteY2" fmla="*/ 806305 h 2631574"/>
              <a:gd name="connsiteX3" fmla="*/ 1845769 w 1845769"/>
              <a:gd name="connsiteY3" fmla="*/ 0 h 2631574"/>
              <a:gd name="connsiteX0" fmla="*/ 115737 w 1857868"/>
              <a:gd name="connsiteY0" fmla="*/ 2631574 h 2631574"/>
              <a:gd name="connsiteX1" fmla="*/ 223631 w 1857868"/>
              <a:gd name="connsiteY1" fmla="*/ 1495200 h 2631574"/>
              <a:gd name="connsiteX2" fmla="*/ 829477 w 1857868"/>
              <a:gd name="connsiteY2" fmla="*/ 806305 h 2631574"/>
              <a:gd name="connsiteX3" fmla="*/ 1857868 w 1857868"/>
              <a:gd name="connsiteY3" fmla="*/ 0 h 2631574"/>
              <a:gd name="connsiteX0" fmla="*/ 124600 w 1866731"/>
              <a:gd name="connsiteY0" fmla="*/ 2631574 h 2631574"/>
              <a:gd name="connsiteX1" fmla="*/ 203137 w 1866731"/>
              <a:gd name="connsiteY1" fmla="*/ 1453146 h 2631574"/>
              <a:gd name="connsiteX2" fmla="*/ 838340 w 1866731"/>
              <a:gd name="connsiteY2" fmla="*/ 806305 h 2631574"/>
              <a:gd name="connsiteX3" fmla="*/ 1866731 w 1866731"/>
              <a:gd name="connsiteY3" fmla="*/ 0 h 2631574"/>
              <a:gd name="connsiteX0" fmla="*/ 114223 w 1856354"/>
              <a:gd name="connsiteY0" fmla="*/ 2631574 h 2631574"/>
              <a:gd name="connsiteX1" fmla="*/ 192760 w 1856354"/>
              <a:gd name="connsiteY1" fmla="*/ 1453146 h 2631574"/>
              <a:gd name="connsiteX2" fmla="*/ 906829 w 1856354"/>
              <a:gd name="connsiteY2" fmla="*/ 774407 h 2631574"/>
              <a:gd name="connsiteX3" fmla="*/ 1856354 w 1856354"/>
              <a:gd name="connsiteY3" fmla="*/ 0 h 2631574"/>
              <a:gd name="connsiteX0" fmla="*/ 114223 w 2354540"/>
              <a:gd name="connsiteY0" fmla="*/ 2671279 h 2671279"/>
              <a:gd name="connsiteX1" fmla="*/ 192760 w 2354540"/>
              <a:gd name="connsiteY1" fmla="*/ 1492851 h 2671279"/>
              <a:gd name="connsiteX2" fmla="*/ 906829 w 2354540"/>
              <a:gd name="connsiteY2" fmla="*/ 814112 h 2671279"/>
              <a:gd name="connsiteX3" fmla="*/ 2354541 w 2354540"/>
              <a:gd name="connsiteY3" fmla="*/ -1 h 2671279"/>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379300"/>
              <a:gd name="connsiteY0" fmla="*/ 2708259 h 2708259"/>
              <a:gd name="connsiteX1" fmla="*/ 192760 w 2379300"/>
              <a:gd name="connsiteY1" fmla="*/ 1529831 h 2708259"/>
              <a:gd name="connsiteX2" fmla="*/ 906829 w 2379300"/>
              <a:gd name="connsiteY2" fmla="*/ 851092 h 2708259"/>
              <a:gd name="connsiteX3" fmla="*/ 2379301 w 2379300"/>
              <a:gd name="connsiteY3" fmla="*/ 0 h 2708259"/>
              <a:gd name="connsiteX0" fmla="*/ 110854 w 2375931"/>
              <a:gd name="connsiteY0" fmla="*/ 2708259 h 2708259"/>
              <a:gd name="connsiteX1" fmla="*/ 189391 w 2375931"/>
              <a:gd name="connsiteY1" fmla="*/ 1529831 h 2708259"/>
              <a:gd name="connsiteX2" fmla="*/ 817521 w 2375931"/>
              <a:gd name="connsiteY2" fmla="*/ 622944 h 2708259"/>
              <a:gd name="connsiteX3" fmla="*/ 2375932 w 2375931"/>
              <a:gd name="connsiteY3" fmla="*/ 0 h 2708259"/>
              <a:gd name="connsiteX0" fmla="*/ 108372 w 2373449"/>
              <a:gd name="connsiteY0" fmla="*/ 2708259 h 2708259"/>
              <a:gd name="connsiteX1" fmla="*/ 186909 w 2373449"/>
              <a:gd name="connsiteY1" fmla="*/ 1529831 h 2708259"/>
              <a:gd name="connsiteX2" fmla="*/ 749478 w 2373449"/>
              <a:gd name="connsiteY2" fmla="*/ 467450 h 2708259"/>
              <a:gd name="connsiteX3" fmla="*/ 2373450 w 2373449"/>
              <a:gd name="connsiteY3" fmla="*/ 0 h 2708259"/>
              <a:gd name="connsiteX0" fmla="*/ 109054 w 2374131"/>
              <a:gd name="connsiteY0" fmla="*/ 2708259 h 2708259"/>
              <a:gd name="connsiteX1" fmla="*/ 187591 w 2374131"/>
              <a:gd name="connsiteY1" fmla="*/ 1529831 h 2708259"/>
              <a:gd name="connsiteX2" fmla="*/ 768351 w 2374131"/>
              <a:gd name="connsiteY2" fmla="*/ 594918 h 2708259"/>
              <a:gd name="connsiteX3" fmla="*/ 2374132 w 2374131"/>
              <a:gd name="connsiteY3" fmla="*/ 0 h 2708259"/>
              <a:gd name="connsiteX0" fmla="*/ 116661 w 2381738"/>
              <a:gd name="connsiteY0" fmla="*/ 2708259 h 2708259"/>
              <a:gd name="connsiteX1" fmla="*/ 168030 w 2381738"/>
              <a:gd name="connsiteY1" fmla="*/ 1432960 h 2708259"/>
              <a:gd name="connsiteX2" fmla="*/ 775958 w 2381738"/>
              <a:gd name="connsiteY2" fmla="*/ 594918 h 2708259"/>
              <a:gd name="connsiteX3" fmla="*/ 2381739 w 2381738"/>
              <a:gd name="connsiteY3" fmla="*/ 0 h 2708259"/>
              <a:gd name="connsiteX0" fmla="*/ 107288 w 2372365"/>
              <a:gd name="connsiteY0" fmla="*/ 2708259 h 2708259"/>
              <a:gd name="connsiteX1" fmla="*/ 192617 w 2372365"/>
              <a:gd name="connsiteY1" fmla="*/ 1554050 h 2708259"/>
              <a:gd name="connsiteX2" fmla="*/ 766585 w 2372365"/>
              <a:gd name="connsiteY2" fmla="*/ 594918 h 2708259"/>
              <a:gd name="connsiteX3" fmla="*/ 2372366 w 2372365"/>
              <a:gd name="connsiteY3" fmla="*/ 0 h 2708259"/>
              <a:gd name="connsiteX0" fmla="*/ 112102 w 2377179"/>
              <a:gd name="connsiteY0" fmla="*/ 2708259 h 2708259"/>
              <a:gd name="connsiteX1" fmla="*/ 179354 w 2377179"/>
              <a:gd name="connsiteY1" fmla="*/ 1520912 h 2708259"/>
              <a:gd name="connsiteX2" fmla="*/ 771399 w 2377179"/>
              <a:gd name="connsiteY2" fmla="*/ 594918 h 2708259"/>
              <a:gd name="connsiteX3" fmla="*/ 2377180 w 2377179"/>
              <a:gd name="connsiteY3" fmla="*/ 0 h 2708259"/>
              <a:gd name="connsiteX0" fmla="*/ 40226 w 2305303"/>
              <a:gd name="connsiteY0" fmla="*/ 2708259 h 2708259"/>
              <a:gd name="connsiteX1" fmla="*/ 107478 w 2305303"/>
              <a:gd name="connsiteY1" fmla="*/ 1520912 h 2708259"/>
              <a:gd name="connsiteX2" fmla="*/ 699523 w 2305303"/>
              <a:gd name="connsiteY2" fmla="*/ 594918 h 2708259"/>
              <a:gd name="connsiteX3" fmla="*/ 2305304 w 2305303"/>
              <a:gd name="connsiteY3" fmla="*/ 0 h 2708259"/>
              <a:gd name="connsiteX0" fmla="*/ 118825 w 2383902"/>
              <a:gd name="connsiteY0" fmla="*/ 2708259 h 2708259"/>
              <a:gd name="connsiteX1" fmla="*/ 46933 w 2383902"/>
              <a:gd name="connsiteY1" fmla="*/ 1507853 h 2708259"/>
              <a:gd name="connsiteX2" fmla="*/ 778122 w 2383902"/>
              <a:gd name="connsiteY2" fmla="*/ 594918 h 2708259"/>
              <a:gd name="connsiteX3" fmla="*/ 2383903 w 2383902"/>
              <a:gd name="connsiteY3" fmla="*/ 0 h 2708259"/>
              <a:gd name="connsiteX0" fmla="*/ 207940 w 2473017"/>
              <a:gd name="connsiteY0" fmla="*/ 2708259 h 2708259"/>
              <a:gd name="connsiteX1" fmla="*/ 30886 w 2473017"/>
              <a:gd name="connsiteY1" fmla="*/ 1476424 h 2708259"/>
              <a:gd name="connsiteX2" fmla="*/ 867237 w 2473017"/>
              <a:gd name="connsiteY2" fmla="*/ 594918 h 2708259"/>
              <a:gd name="connsiteX3" fmla="*/ 2473018 w 2473017"/>
              <a:gd name="connsiteY3" fmla="*/ 0 h 2708259"/>
              <a:gd name="connsiteX0" fmla="*/ 185947 w 2451024"/>
              <a:gd name="connsiteY0" fmla="*/ 2708259 h 2708259"/>
              <a:gd name="connsiteX1" fmla="*/ 33640 w 2451024"/>
              <a:gd name="connsiteY1" fmla="*/ 1489525 h 2708259"/>
              <a:gd name="connsiteX2" fmla="*/ 845244 w 2451024"/>
              <a:gd name="connsiteY2" fmla="*/ 594918 h 2708259"/>
              <a:gd name="connsiteX3" fmla="*/ 2451025 w 2451024"/>
              <a:gd name="connsiteY3" fmla="*/ 0 h 2708259"/>
              <a:gd name="connsiteX0" fmla="*/ 218407 w 2483484"/>
              <a:gd name="connsiteY0" fmla="*/ 2708259 h 2708259"/>
              <a:gd name="connsiteX1" fmla="*/ 66100 w 2483484"/>
              <a:gd name="connsiteY1" fmla="*/ 1489525 h 2708259"/>
              <a:gd name="connsiteX2" fmla="*/ 877704 w 2483484"/>
              <a:gd name="connsiteY2" fmla="*/ 594918 h 2708259"/>
              <a:gd name="connsiteX3" fmla="*/ 2483485 w 2483484"/>
              <a:gd name="connsiteY3" fmla="*/ 0 h 2708259"/>
              <a:gd name="connsiteX0" fmla="*/ 213146 w 2478223"/>
              <a:gd name="connsiteY0" fmla="*/ 2708259 h 2708259"/>
              <a:gd name="connsiteX1" fmla="*/ 60839 w 2478223"/>
              <a:gd name="connsiteY1" fmla="*/ 1489525 h 2708259"/>
              <a:gd name="connsiteX2" fmla="*/ 800258 w 2478223"/>
              <a:gd name="connsiteY2" fmla="*/ 556702 h 2708259"/>
              <a:gd name="connsiteX3" fmla="*/ 2478224 w 2478223"/>
              <a:gd name="connsiteY3" fmla="*/ 0 h 2708259"/>
            </a:gdLst>
            <a:ahLst/>
            <a:cxnLst>
              <a:cxn ang="0">
                <a:pos x="connsiteX0" y="connsiteY0"/>
              </a:cxn>
              <a:cxn ang="0">
                <a:pos x="connsiteX1" y="connsiteY1"/>
              </a:cxn>
              <a:cxn ang="0">
                <a:pos x="connsiteX2" y="connsiteY2"/>
              </a:cxn>
              <a:cxn ang="0">
                <a:pos x="connsiteX3" y="connsiteY3"/>
              </a:cxn>
            </a:cxnLst>
            <a:rect l="l" t="t" r="r" b="b"/>
            <a:pathLst>
              <a:path w="2478223" h="2708259">
                <a:moveTo>
                  <a:pt x="213146" y="2708259"/>
                </a:moveTo>
                <a:cubicBezTo>
                  <a:pt x="-37100" y="2087886"/>
                  <a:pt x="-37013" y="1848118"/>
                  <a:pt x="60839" y="1489525"/>
                </a:cubicBezTo>
                <a:cubicBezTo>
                  <a:pt x="158691" y="1130932"/>
                  <a:pt x="397361" y="804956"/>
                  <a:pt x="800258" y="556702"/>
                </a:cubicBezTo>
                <a:cubicBezTo>
                  <a:pt x="1203156" y="308448"/>
                  <a:pt x="1792551" y="203316"/>
                  <a:pt x="2478224" y="0"/>
                </a:cubicBezTo>
              </a:path>
            </a:pathLst>
          </a:custGeom>
          <a:noFill/>
          <a:ln w="28575" cap="rnd">
            <a:solidFill>
              <a:schemeClr val="accent5"/>
            </a:solidFill>
            <a:prstDash val="sysDash"/>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9" name="Freeform: Shape 168">
            <a:extLst>
              <a:ext uri="{FF2B5EF4-FFF2-40B4-BE49-F238E27FC236}">
                <a16:creationId xmlns:a16="http://schemas.microsoft.com/office/drawing/2014/main" id="{F5098842-8DD5-484A-8797-86932B7B85ED}"/>
              </a:ext>
            </a:extLst>
          </p:cNvPr>
          <p:cNvSpPr/>
          <p:nvPr/>
        </p:nvSpPr>
        <p:spPr>
          <a:xfrm rot="14872435" flipH="1">
            <a:off x="9362299" y="4568842"/>
            <a:ext cx="176017" cy="715951"/>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 name="connsiteX0" fmla="*/ 439406 w 439405"/>
              <a:gd name="connsiteY0" fmla="*/ 1317845 h 1317845"/>
              <a:gd name="connsiteX1" fmla="*/ 360286 w 439405"/>
              <a:gd name="connsiteY1" fmla="*/ 563072 h 1317845"/>
              <a:gd name="connsiteX2" fmla="*/ 37215 w 439405"/>
              <a:gd name="connsiteY2" fmla="*/ 0 h 1317845"/>
              <a:gd name="connsiteX0" fmla="*/ 426477 w 638019"/>
              <a:gd name="connsiteY0" fmla="*/ 1317845 h 1317845"/>
              <a:gd name="connsiteX1" fmla="*/ 632972 w 638019"/>
              <a:gd name="connsiteY1" fmla="*/ 603435 h 1317845"/>
              <a:gd name="connsiteX2" fmla="*/ 24286 w 638019"/>
              <a:gd name="connsiteY2" fmla="*/ 0 h 1317845"/>
              <a:gd name="connsiteX0" fmla="*/ 116450 w 323111"/>
              <a:gd name="connsiteY0" fmla="*/ 1182606 h 1182606"/>
              <a:gd name="connsiteX1" fmla="*/ 322945 w 323111"/>
              <a:gd name="connsiteY1" fmla="*/ 468196 h 1182606"/>
              <a:gd name="connsiteX2" fmla="*/ 48357 w 323111"/>
              <a:gd name="connsiteY2" fmla="*/ 0 h 1182606"/>
              <a:gd name="connsiteX0" fmla="*/ 116450 w 400158"/>
              <a:gd name="connsiteY0" fmla="*/ 1182606 h 1182606"/>
              <a:gd name="connsiteX1" fmla="*/ 322945 w 400158"/>
              <a:gd name="connsiteY1" fmla="*/ 468196 h 1182606"/>
              <a:gd name="connsiteX2" fmla="*/ 48357 w 400158"/>
              <a:gd name="connsiteY2" fmla="*/ 0 h 1182606"/>
              <a:gd name="connsiteX0" fmla="*/ 110248 w 417049"/>
              <a:gd name="connsiteY0" fmla="*/ 1182606 h 1182606"/>
              <a:gd name="connsiteX1" fmla="*/ 362807 w 417049"/>
              <a:gd name="connsiteY1" fmla="*/ 491086 h 1182606"/>
              <a:gd name="connsiteX2" fmla="*/ 42155 w 417049"/>
              <a:gd name="connsiteY2" fmla="*/ 0 h 1182606"/>
              <a:gd name="connsiteX0" fmla="*/ 207040 w 460946"/>
              <a:gd name="connsiteY0" fmla="*/ 1156243 h 1156243"/>
              <a:gd name="connsiteX1" fmla="*/ 459599 w 460946"/>
              <a:gd name="connsiteY1" fmla="*/ 464723 h 1156243"/>
              <a:gd name="connsiteX2" fmla="*/ 0 w 460946"/>
              <a:gd name="connsiteY2" fmla="*/ -1 h 1156243"/>
              <a:gd name="connsiteX0" fmla="*/ 244360 w 498770"/>
              <a:gd name="connsiteY0" fmla="*/ 1153246 h 1153246"/>
              <a:gd name="connsiteX1" fmla="*/ 496919 w 498770"/>
              <a:gd name="connsiteY1" fmla="*/ 461726 h 1153246"/>
              <a:gd name="connsiteX2" fmla="*/ 0 w 498770"/>
              <a:gd name="connsiteY2" fmla="*/ 1 h 1153246"/>
              <a:gd name="connsiteX0" fmla="*/ 263160 w 517849"/>
              <a:gd name="connsiteY0" fmla="*/ 1165664 h 1165664"/>
              <a:gd name="connsiteX1" fmla="*/ 515719 w 517849"/>
              <a:gd name="connsiteY1" fmla="*/ 474144 h 1165664"/>
              <a:gd name="connsiteX2" fmla="*/ 0 w 517849"/>
              <a:gd name="connsiteY2" fmla="*/ 0 h 1165664"/>
              <a:gd name="connsiteX0" fmla="*/ 263160 w 604712"/>
              <a:gd name="connsiteY0" fmla="*/ 1165664 h 1165664"/>
              <a:gd name="connsiteX1" fmla="*/ 602826 w 604712"/>
              <a:gd name="connsiteY1" fmla="*/ 526660 h 1165664"/>
              <a:gd name="connsiteX2" fmla="*/ 0 w 604712"/>
              <a:gd name="connsiteY2" fmla="*/ 0 h 1165664"/>
              <a:gd name="connsiteX0" fmla="*/ 263160 w 623889"/>
              <a:gd name="connsiteY0" fmla="*/ 1165664 h 1165664"/>
              <a:gd name="connsiteX1" fmla="*/ 602826 w 623889"/>
              <a:gd name="connsiteY1" fmla="*/ 526660 h 1165664"/>
              <a:gd name="connsiteX2" fmla="*/ 0 w 623889"/>
              <a:gd name="connsiteY2" fmla="*/ 0 h 1165664"/>
              <a:gd name="connsiteX0" fmla="*/ 263160 w 506826"/>
              <a:gd name="connsiteY0" fmla="*/ 1165664 h 1165664"/>
              <a:gd name="connsiteX1" fmla="*/ 465463 w 506826"/>
              <a:gd name="connsiteY1" fmla="*/ 541499 h 1165664"/>
              <a:gd name="connsiteX2" fmla="*/ 0 w 506826"/>
              <a:gd name="connsiteY2" fmla="*/ 0 h 1165664"/>
            </a:gdLst>
            <a:ahLst/>
            <a:cxnLst>
              <a:cxn ang="0">
                <a:pos x="connsiteX0" y="connsiteY0"/>
              </a:cxn>
              <a:cxn ang="0">
                <a:pos x="connsiteX1" y="connsiteY1"/>
              </a:cxn>
              <a:cxn ang="0">
                <a:pos x="connsiteX2" y="connsiteY2"/>
              </a:cxn>
            </a:cxnLst>
            <a:rect l="l" t="t" r="r" b="b"/>
            <a:pathLst>
              <a:path w="506826" h="1165664">
                <a:moveTo>
                  <a:pt x="263160" y="1165664"/>
                </a:moveTo>
                <a:cubicBezTo>
                  <a:pt x="-92480" y="850568"/>
                  <a:pt x="393366" y="684311"/>
                  <a:pt x="465463" y="541499"/>
                </a:cubicBezTo>
                <a:cubicBezTo>
                  <a:pt x="537560" y="398687"/>
                  <a:pt x="582521" y="195086"/>
                  <a:pt x="0" y="0"/>
                </a:cubicBezTo>
              </a:path>
            </a:pathLst>
          </a:custGeom>
          <a:noFill/>
          <a:ln w="28575" cap="rnd">
            <a:solidFill>
              <a:schemeClr val="accent2">
                <a:lumMod val="75000"/>
              </a:schemeClr>
            </a:solidFill>
            <a:prstDash val="sysDash"/>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Oval 173">
            <a:extLst>
              <a:ext uri="{FF2B5EF4-FFF2-40B4-BE49-F238E27FC236}">
                <a16:creationId xmlns:a16="http://schemas.microsoft.com/office/drawing/2014/main" id="{87948CCB-3C39-4E76-8806-53501C57E82C}"/>
              </a:ext>
            </a:extLst>
          </p:cNvPr>
          <p:cNvSpPr/>
          <p:nvPr/>
        </p:nvSpPr>
        <p:spPr>
          <a:xfrm>
            <a:off x="8970923" y="4997668"/>
            <a:ext cx="115608" cy="1156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8000" rIns="91440" bIns="45720" numCol="1" spcCol="0" rtlCol="0" fromWordArt="0" anchor="ctr" anchorCtr="0" forceAA="0" compatLnSpc="1">
            <a:prstTxWarp prst="textNoShape">
              <a:avLst/>
            </a:prstTxWarp>
            <a:noAutofit/>
          </a:bodyPr>
          <a:lstStyle/>
          <a:p>
            <a:pPr algn="ctr"/>
            <a:r>
              <a:rPr lang="en-GB" sz="1100" dirty="0">
                <a:latin typeface="Arial" panose="020B0604020202020204" pitchFamily="34" charset="0"/>
                <a:cs typeface="Arial" panose="020B0604020202020204" pitchFamily="34" charset="0"/>
              </a:rPr>
              <a:t>-</a:t>
            </a:r>
          </a:p>
        </p:txBody>
      </p:sp>
      <p:sp>
        <p:nvSpPr>
          <p:cNvPr id="175" name="Oval 174">
            <a:extLst>
              <a:ext uri="{FF2B5EF4-FFF2-40B4-BE49-F238E27FC236}">
                <a16:creationId xmlns:a16="http://schemas.microsoft.com/office/drawing/2014/main" id="{55968520-F82B-481E-879C-AB31BD589646}"/>
              </a:ext>
            </a:extLst>
          </p:cNvPr>
          <p:cNvSpPr/>
          <p:nvPr/>
        </p:nvSpPr>
        <p:spPr>
          <a:xfrm>
            <a:off x="9002364" y="4716285"/>
            <a:ext cx="115608" cy="1156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8000" rIns="91440" bIns="45720" numCol="1" spcCol="0" rtlCol="0" fromWordArt="0" anchor="ctr" anchorCtr="0" forceAA="0" compatLnSpc="1">
            <a:prstTxWarp prst="textNoShape">
              <a:avLst/>
            </a:prstTxWarp>
            <a:noAutofit/>
          </a:bodyPr>
          <a:lstStyle/>
          <a:p>
            <a:pPr algn="ctr"/>
            <a:r>
              <a:rPr lang="en-GB" sz="1100" dirty="0">
                <a:latin typeface="Arial" panose="020B0604020202020204" pitchFamily="34" charset="0"/>
                <a:cs typeface="Arial" panose="020B0604020202020204" pitchFamily="34" charset="0"/>
              </a:rPr>
              <a:t>-</a:t>
            </a:r>
          </a:p>
        </p:txBody>
      </p:sp>
      <p:cxnSp>
        <p:nvCxnSpPr>
          <p:cNvPr id="180" name="Straight Connector 179">
            <a:extLst>
              <a:ext uri="{FF2B5EF4-FFF2-40B4-BE49-F238E27FC236}">
                <a16:creationId xmlns:a16="http://schemas.microsoft.com/office/drawing/2014/main" id="{1F924022-5990-4499-A5A3-6AAB4974BD34}"/>
              </a:ext>
            </a:extLst>
          </p:cNvPr>
          <p:cNvCxnSpPr>
            <a:cxnSpLocks/>
            <a:stCxn id="181" idx="3"/>
          </p:cNvCxnSpPr>
          <p:nvPr/>
        </p:nvCxnSpPr>
        <p:spPr>
          <a:xfrm flipV="1">
            <a:off x="8436803" y="5060950"/>
            <a:ext cx="777047" cy="3669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96056661-89DA-4D74-8536-DB481325A3C8}"/>
              </a:ext>
            </a:extLst>
          </p:cNvPr>
          <p:cNvSpPr txBox="1"/>
          <p:nvPr/>
        </p:nvSpPr>
        <p:spPr>
          <a:xfrm>
            <a:off x="6847975" y="5227833"/>
            <a:ext cx="1588828" cy="400110"/>
          </a:xfrm>
          <a:prstGeom prst="rect">
            <a:avLst/>
          </a:prstGeom>
          <a:noFill/>
        </p:spPr>
        <p:txBody>
          <a:bodyPr wrap="square" rtlCol="0">
            <a:spAutoFit/>
          </a:bodyPr>
          <a:lstStyle/>
          <a:p>
            <a:pPr algn="r"/>
            <a:r>
              <a:rPr lang="en-GB" sz="1000" dirty="0">
                <a:latin typeface="Arial" panose="020B0604020202020204" pitchFamily="34" charset="0"/>
                <a:cs typeface="Arial" panose="020B0604020202020204" pitchFamily="34" charset="0"/>
              </a:rPr>
              <a:t>Interneurons release endogenous opioids</a:t>
            </a:r>
          </a:p>
        </p:txBody>
      </p:sp>
      <p:grpSp>
        <p:nvGrpSpPr>
          <p:cNvPr id="185" name="Group 184">
            <a:extLst>
              <a:ext uri="{FF2B5EF4-FFF2-40B4-BE49-F238E27FC236}">
                <a16:creationId xmlns:a16="http://schemas.microsoft.com/office/drawing/2014/main" id="{22A1B5F1-8EF6-4AF1-B077-F5068E718EA1}"/>
              </a:ext>
            </a:extLst>
          </p:cNvPr>
          <p:cNvGrpSpPr/>
          <p:nvPr/>
        </p:nvGrpSpPr>
        <p:grpSpPr>
          <a:xfrm>
            <a:off x="6702945" y="2245877"/>
            <a:ext cx="1389750" cy="825391"/>
            <a:chOff x="8431753" y="3526654"/>
            <a:chExt cx="1389750" cy="825391"/>
          </a:xfrm>
        </p:grpSpPr>
        <p:sp>
          <p:nvSpPr>
            <p:cNvPr id="186" name="Rectangle 185">
              <a:extLst>
                <a:ext uri="{FF2B5EF4-FFF2-40B4-BE49-F238E27FC236}">
                  <a16:creationId xmlns:a16="http://schemas.microsoft.com/office/drawing/2014/main" id="{47E507B2-0FA5-4E64-A24D-8A21AB9189B8}"/>
                </a:ext>
              </a:extLst>
            </p:cNvPr>
            <p:cNvSpPr/>
            <p:nvPr/>
          </p:nvSpPr>
          <p:spPr>
            <a:xfrm>
              <a:off x="8431753" y="3526654"/>
              <a:ext cx="1389750" cy="825391"/>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grpSp>
          <p:nvGrpSpPr>
            <p:cNvPr id="187" name="Group 186">
              <a:extLst>
                <a:ext uri="{FF2B5EF4-FFF2-40B4-BE49-F238E27FC236}">
                  <a16:creationId xmlns:a16="http://schemas.microsoft.com/office/drawing/2014/main" id="{6304BC49-6640-4189-9680-8B1D5ECA0AB1}"/>
                </a:ext>
              </a:extLst>
            </p:cNvPr>
            <p:cNvGrpSpPr/>
            <p:nvPr/>
          </p:nvGrpSpPr>
          <p:grpSpPr>
            <a:xfrm>
              <a:off x="8431753" y="3569418"/>
              <a:ext cx="1371198" cy="739862"/>
              <a:chOff x="8431753" y="3557263"/>
              <a:chExt cx="1371198" cy="739862"/>
            </a:xfrm>
          </p:grpSpPr>
          <p:sp>
            <p:nvSpPr>
              <p:cNvPr id="188" name="TextBox 187">
                <a:extLst>
                  <a:ext uri="{FF2B5EF4-FFF2-40B4-BE49-F238E27FC236}">
                    <a16:creationId xmlns:a16="http://schemas.microsoft.com/office/drawing/2014/main" id="{0901A8DD-8A4A-4EBF-96BF-0CBE9E36F452}"/>
                  </a:ext>
                </a:extLst>
              </p:cNvPr>
              <p:cNvSpPr txBox="1"/>
              <p:nvPr/>
            </p:nvSpPr>
            <p:spPr>
              <a:xfrm>
                <a:off x="8431753" y="3804083"/>
                <a:ext cx="1371198" cy="246221"/>
              </a:xfrm>
              <a:prstGeom prst="rect">
                <a:avLst/>
              </a:prstGeom>
              <a:noFill/>
            </p:spPr>
            <p:txBody>
              <a:bodyPr wrap="square" rtlCol="0">
                <a:spAutoFit/>
              </a:bodyPr>
              <a:lstStyle/>
              <a:p>
                <a:pPr algn="r"/>
                <a:r>
                  <a:rPr lang="en-GB" sz="1000" b="1" dirty="0">
                    <a:solidFill>
                      <a:srgbClr val="336851"/>
                    </a:solidFill>
                    <a:latin typeface="Arial" panose="020B0604020202020204" pitchFamily="34" charset="0"/>
                    <a:cs typeface="Arial" panose="020B0604020202020204" pitchFamily="34" charset="0"/>
                  </a:rPr>
                  <a:t>2</a:t>
                </a:r>
                <a:r>
                  <a:rPr lang="en-GB" sz="1000" b="1" baseline="30000" dirty="0">
                    <a:solidFill>
                      <a:srgbClr val="336851"/>
                    </a:solidFill>
                    <a:latin typeface="Arial" panose="020B0604020202020204" pitchFamily="34" charset="0"/>
                    <a:cs typeface="Arial" panose="020B0604020202020204" pitchFamily="34" charset="0"/>
                  </a:rPr>
                  <a:t>nd</a:t>
                </a:r>
                <a:r>
                  <a:rPr lang="en-GB" sz="1000" b="1" dirty="0">
                    <a:solidFill>
                      <a:srgbClr val="336851"/>
                    </a:solidFill>
                    <a:latin typeface="Arial" panose="020B0604020202020204" pitchFamily="34" charset="0"/>
                    <a:cs typeface="Arial" panose="020B0604020202020204" pitchFamily="34" charset="0"/>
                  </a:rPr>
                  <a:t> order neurons</a:t>
                </a:r>
              </a:p>
            </p:txBody>
          </p:sp>
          <p:sp>
            <p:nvSpPr>
              <p:cNvPr id="189" name="TextBox 188">
                <a:extLst>
                  <a:ext uri="{FF2B5EF4-FFF2-40B4-BE49-F238E27FC236}">
                    <a16:creationId xmlns:a16="http://schemas.microsoft.com/office/drawing/2014/main" id="{E63E1D1D-A8E7-4515-8A4C-F12DD39A7129}"/>
                  </a:ext>
                </a:extLst>
              </p:cNvPr>
              <p:cNvSpPr txBox="1"/>
              <p:nvPr/>
            </p:nvSpPr>
            <p:spPr>
              <a:xfrm>
                <a:off x="8431753" y="4050904"/>
                <a:ext cx="1371198" cy="246221"/>
              </a:xfrm>
              <a:prstGeom prst="rect">
                <a:avLst/>
              </a:prstGeom>
              <a:noFill/>
            </p:spPr>
            <p:txBody>
              <a:bodyPr wrap="square" rtlCol="0">
                <a:spAutoFit/>
              </a:bodyPr>
              <a:lstStyle/>
              <a:p>
                <a:pPr algn="r"/>
                <a:r>
                  <a:rPr lang="en-GB" sz="1000" b="1" dirty="0">
                    <a:latin typeface="Arial" panose="020B0604020202020204" pitchFamily="34" charset="0"/>
                    <a:cs typeface="Arial" panose="020B0604020202020204" pitchFamily="34" charset="0"/>
                  </a:rPr>
                  <a:t>1</a:t>
                </a:r>
                <a:r>
                  <a:rPr lang="en-GB" sz="1000" b="1" baseline="30000" dirty="0">
                    <a:latin typeface="Arial" panose="020B0604020202020204" pitchFamily="34" charset="0"/>
                    <a:cs typeface="Arial" panose="020B0604020202020204" pitchFamily="34" charset="0"/>
                  </a:rPr>
                  <a:t>st</a:t>
                </a:r>
                <a:r>
                  <a:rPr lang="en-GB" sz="1000" b="1" dirty="0">
                    <a:latin typeface="Arial" panose="020B0604020202020204" pitchFamily="34" charset="0"/>
                    <a:cs typeface="Arial" panose="020B0604020202020204" pitchFamily="34" charset="0"/>
                  </a:rPr>
                  <a:t> order neuron</a:t>
                </a:r>
              </a:p>
            </p:txBody>
          </p:sp>
          <p:sp>
            <p:nvSpPr>
              <p:cNvPr id="190" name="TextBox 189">
                <a:extLst>
                  <a:ext uri="{FF2B5EF4-FFF2-40B4-BE49-F238E27FC236}">
                    <a16:creationId xmlns:a16="http://schemas.microsoft.com/office/drawing/2014/main" id="{649297AB-D712-40C9-AA5C-1276CBC04493}"/>
                  </a:ext>
                </a:extLst>
              </p:cNvPr>
              <p:cNvSpPr txBox="1"/>
              <p:nvPr/>
            </p:nvSpPr>
            <p:spPr>
              <a:xfrm>
                <a:off x="8431753" y="3557263"/>
                <a:ext cx="1371198" cy="246221"/>
              </a:xfrm>
              <a:prstGeom prst="rect">
                <a:avLst/>
              </a:prstGeom>
              <a:noFill/>
            </p:spPr>
            <p:txBody>
              <a:bodyPr wrap="square" rtlCol="0">
                <a:spAutoFit/>
              </a:bodyPr>
              <a:lstStyle/>
              <a:p>
                <a:pPr algn="r"/>
                <a:r>
                  <a:rPr lang="en-GB" sz="1000" b="1" dirty="0">
                    <a:solidFill>
                      <a:schemeClr val="accent2"/>
                    </a:solidFill>
                    <a:latin typeface="Arial" panose="020B0604020202020204" pitchFamily="34" charset="0"/>
                    <a:cs typeface="Arial" panose="020B0604020202020204" pitchFamily="34" charset="0"/>
                  </a:rPr>
                  <a:t>3</a:t>
                </a:r>
                <a:r>
                  <a:rPr lang="en-GB" sz="1000" b="1" baseline="30000" dirty="0">
                    <a:solidFill>
                      <a:schemeClr val="accent2"/>
                    </a:solidFill>
                    <a:latin typeface="Arial" panose="020B0604020202020204" pitchFamily="34" charset="0"/>
                    <a:cs typeface="Arial" panose="020B0604020202020204" pitchFamily="34" charset="0"/>
                  </a:rPr>
                  <a:t>rd</a:t>
                </a:r>
                <a:r>
                  <a:rPr lang="en-GB" sz="1000" b="1" dirty="0">
                    <a:solidFill>
                      <a:schemeClr val="accent2"/>
                    </a:solidFill>
                    <a:latin typeface="Arial" panose="020B0604020202020204" pitchFamily="34" charset="0"/>
                    <a:cs typeface="Arial" panose="020B0604020202020204" pitchFamily="34" charset="0"/>
                  </a:rPr>
                  <a:t> order neuron</a:t>
                </a:r>
              </a:p>
            </p:txBody>
          </p:sp>
        </p:grpSp>
      </p:grpSp>
      <p:sp>
        <p:nvSpPr>
          <p:cNvPr id="191" name="Freeform: Shape 190">
            <a:extLst>
              <a:ext uri="{FF2B5EF4-FFF2-40B4-BE49-F238E27FC236}">
                <a16:creationId xmlns:a16="http://schemas.microsoft.com/office/drawing/2014/main" id="{E9452580-DAFD-43C0-992D-149A9979D556}"/>
              </a:ext>
            </a:extLst>
          </p:cNvPr>
          <p:cNvSpPr/>
          <p:nvPr/>
        </p:nvSpPr>
        <p:spPr>
          <a:xfrm rot="6727565">
            <a:off x="7984067" y="3650796"/>
            <a:ext cx="445120" cy="1800855"/>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 name="connsiteX0" fmla="*/ 447051 w 447050"/>
              <a:gd name="connsiteY0" fmla="*/ 1317845 h 1317845"/>
              <a:gd name="connsiteX1" fmla="*/ 275793 w 447050"/>
              <a:gd name="connsiteY1" fmla="*/ 644243 h 1317845"/>
              <a:gd name="connsiteX2" fmla="*/ 44860 w 447050"/>
              <a:gd name="connsiteY2" fmla="*/ 0 h 1317845"/>
              <a:gd name="connsiteX0" fmla="*/ 776157 w 776156"/>
              <a:gd name="connsiteY0" fmla="*/ 1748704 h 1748704"/>
              <a:gd name="connsiteX1" fmla="*/ 604899 w 776156"/>
              <a:gd name="connsiteY1" fmla="*/ 1075102 h 1748704"/>
              <a:gd name="connsiteX2" fmla="*/ 27142 w 776156"/>
              <a:gd name="connsiteY2" fmla="*/ -1 h 1748704"/>
              <a:gd name="connsiteX0" fmla="*/ 822395 w 822394"/>
              <a:gd name="connsiteY0" fmla="*/ 1748706 h 1748706"/>
              <a:gd name="connsiteX1" fmla="*/ 651137 w 822394"/>
              <a:gd name="connsiteY1" fmla="*/ 1075104 h 1748706"/>
              <a:gd name="connsiteX2" fmla="*/ 73380 w 822394"/>
              <a:gd name="connsiteY2" fmla="*/ 1 h 1748706"/>
              <a:gd name="connsiteX0" fmla="*/ 797307 w 797306"/>
              <a:gd name="connsiteY0" fmla="*/ 1742312 h 1742312"/>
              <a:gd name="connsiteX1" fmla="*/ 626049 w 797306"/>
              <a:gd name="connsiteY1" fmla="*/ 1068710 h 1742312"/>
              <a:gd name="connsiteX2" fmla="*/ 75092 w 797306"/>
              <a:gd name="connsiteY2" fmla="*/ 0 h 1742312"/>
              <a:gd name="connsiteX0" fmla="*/ 802991 w 802990"/>
              <a:gd name="connsiteY0" fmla="*/ 1742312 h 1742312"/>
              <a:gd name="connsiteX1" fmla="*/ 563332 w 802990"/>
              <a:gd name="connsiteY1" fmla="*/ 850064 h 1742312"/>
              <a:gd name="connsiteX2" fmla="*/ 80776 w 802990"/>
              <a:gd name="connsiteY2" fmla="*/ 0 h 1742312"/>
              <a:gd name="connsiteX0" fmla="*/ 1472373 w 1472372"/>
              <a:gd name="connsiteY0" fmla="*/ 2092973 h 2092973"/>
              <a:gd name="connsiteX1" fmla="*/ 573468 w 1472372"/>
              <a:gd name="connsiteY1" fmla="*/ 850064 h 2092973"/>
              <a:gd name="connsiteX2" fmla="*/ 90912 w 1472372"/>
              <a:gd name="connsiteY2" fmla="*/ 0 h 2092973"/>
              <a:gd name="connsiteX0" fmla="*/ 1455379 w 1455378"/>
              <a:gd name="connsiteY0" fmla="*/ 2092973 h 2092973"/>
              <a:gd name="connsiteX1" fmla="*/ 743250 w 1455378"/>
              <a:gd name="connsiteY1" fmla="*/ 1192163 h 2092973"/>
              <a:gd name="connsiteX2" fmla="*/ 73918 w 1455378"/>
              <a:gd name="connsiteY2" fmla="*/ 0 h 2092973"/>
              <a:gd name="connsiteX0" fmla="*/ 1461198 w 1461197"/>
              <a:gd name="connsiteY0" fmla="*/ 2092973 h 2092973"/>
              <a:gd name="connsiteX1" fmla="*/ 676407 w 1461197"/>
              <a:gd name="connsiteY1" fmla="*/ 1183759 h 2092973"/>
              <a:gd name="connsiteX2" fmla="*/ 79737 w 1461197"/>
              <a:gd name="connsiteY2" fmla="*/ 0 h 2092973"/>
              <a:gd name="connsiteX0" fmla="*/ 1451463 w 1451462"/>
              <a:gd name="connsiteY0" fmla="*/ 2092973 h 2092973"/>
              <a:gd name="connsiteX1" fmla="*/ 666672 w 1451462"/>
              <a:gd name="connsiteY1" fmla="*/ 1183759 h 2092973"/>
              <a:gd name="connsiteX2" fmla="*/ 70002 w 1451462"/>
              <a:gd name="connsiteY2" fmla="*/ 0 h 2092973"/>
              <a:gd name="connsiteX0" fmla="*/ 718486 w 718485"/>
              <a:gd name="connsiteY0" fmla="*/ 2554652 h 2554651"/>
              <a:gd name="connsiteX1" fmla="*/ 667562 w 718485"/>
              <a:gd name="connsiteY1" fmla="*/ 1183759 h 2554651"/>
              <a:gd name="connsiteX2" fmla="*/ 70892 w 718485"/>
              <a:gd name="connsiteY2" fmla="*/ 0 h 2554651"/>
              <a:gd name="connsiteX0" fmla="*/ 718486 w 915979"/>
              <a:gd name="connsiteY0" fmla="*/ 2554652 h 2554653"/>
              <a:gd name="connsiteX1" fmla="*/ 667562 w 915979"/>
              <a:gd name="connsiteY1" fmla="*/ 1183759 h 2554653"/>
              <a:gd name="connsiteX2" fmla="*/ 70892 w 915979"/>
              <a:gd name="connsiteY2" fmla="*/ 0 h 2554653"/>
              <a:gd name="connsiteX0" fmla="*/ 695934 w 1159690"/>
              <a:gd name="connsiteY0" fmla="*/ 2554652 h 2554651"/>
              <a:gd name="connsiteX1" fmla="*/ 1121454 w 1159690"/>
              <a:gd name="connsiteY1" fmla="*/ 1208150 h 2554651"/>
              <a:gd name="connsiteX2" fmla="*/ 48340 w 1159690"/>
              <a:gd name="connsiteY2" fmla="*/ 0 h 2554651"/>
              <a:gd name="connsiteX0" fmla="*/ 699654 w 1076933"/>
              <a:gd name="connsiteY0" fmla="*/ 2554652 h 2554653"/>
              <a:gd name="connsiteX1" fmla="*/ 1018383 w 1076933"/>
              <a:gd name="connsiteY1" fmla="*/ 1224329 h 2554653"/>
              <a:gd name="connsiteX2" fmla="*/ 52060 w 1076933"/>
              <a:gd name="connsiteY2" fmla="*/ 0 h 2554653"/>
              <a:gd name="connsiteX0" fmla="*/ 686472 w 1490836"/>
              <a:gd name="connsiteY0" fmla="*/ 2554652 h 2554651"/>
              <a:gd name="connsiteX1" fmla="*/ 1475365 w 1490836"/>
              <a:gd name="connsiteY1" fmla="*/ 1384093 h 2554651"/>
              <a:gd name="connsiteX2" fmla="*/ 38878 w 1490836"/>
              <a:gd name="connsiteY2" fmla="*/ 0 h 2554651"/>
              <a:gd name="connsiteX0" fmla="*/ 688724 w 1394715"/>
              <a:gd name="connsiteY0" fmla="*/ 2554652 h 2554653"/>
              <a:gd name="connsiteX1" fmla="*/ 1375992 w 1394715"/>
              <a:gd name="connsiteY1" fmla="*/ 1407458 h 2554653"/>
              <a:gd name="connsiteX2" fmla="*/ 41130 w 1394715"/>
              <a:gd name="connsiteY2" fmla="*/ 0 h 2554653"/>
              <a:gd name="connsiteX0" fmla="*/ 647594 w 1342595"/>
              <a:gd name="connsiteY0" fmla="*/ 2554652 h 2554651"/>
              <a:gd name="connsiteX1" fmla="*/ 1334862 w 1342595"/>
              <a:gd name="connsiteY1" fmla="*/ 1407458 h 2554651"/>
              <a:gd name="connsiteX2" fmla="*/ 269287 w 1342595"/>
              <a:gd name="connsiteY2" fmla="*/ 634424 h 2554651"/>
              <a:gd name="connsiteX3" fmla="*/ 0 w 1342595"/>
              <a:gd name="connsiteY3" fmla="*/ 0 h 2554651"/>
              <a:gd name="connsiteX0" fmla="*/ 764225 w 1472040"/>
              <a:gd name="connsiteY0" fmla="*/ 2554652 h 2554653"/>
              <a:gd name="connsiteX1" fmla="*/ 1451493 w 1472040"/>
              <a:gd name="connsiteY1" fmla="*/ 1407458 h 2554653"/>
              <a:gd name="connsiteX2" fmla="*/ 77408 w 1472040"/>
              <a:gd name="connsiteY2" fmla="*/ 596537 h 2554653"/>
              <a:gd name="connsiteX3" fmla="*/ 116631 w 1472040"/>
              <a:gd name="connsiteY3" fmla="*/ 0 h 2554653"/>
              <a:gd name="connsiteX0" fmla="*/ 819841 w 1527656"/>
              <a:gd name="connsiteY0" fmla="*/ 2554652 h 2554651"/>
              <a:gd name="connsiteX1" fmla="*/ 1507109 w 1527656"/>
              <a:gd name="connsiteY1" fmla="*/ 1407458 h 2554651"/>
              <a:gd name="connsiteX2" fmla="*/ 133024 w 1527656"/>
              <a:gd name="connsiteY2" fmla="*/ 596537 h 2554651"/>
              <a:gd name="connsiteX3" fmla="*/ 172247 w 1527656"/>
              <a:gd name="connsiteY3" fmla="*/ 0 h 2554651"/>
              <a:gd name="connsiteX0" fmla="*/ 0 w 2081450"/>
              <a:gd name="connsiteY0" fmla="*/ 2932030 h 2932029"/>
              <a:gd name="connsiteX1" fmla="*/ 2073892 w 2081450"/>
              <a:gd name="connsiteY1" fmla="*/ 1407458 h 2932029"/>
              <a:gd name="connsiteX2" fmla="*/ 699807 w 2081450"/>
              <a:gd name="connsiteY2" fmla="*/ 596537 h 2932029"/>
              <a:gd name="connsiteX3" fmla="*/ 739030 w 2081450"/>
              <a:gd name="connsiteY3" fmla="*/ 0 h 2932029"/>
              <a:gd name="connsiteX0" fmla="*/ 0 w 1190216"/>
              <a:gd name="connsiteY0" fmla="*/ 2932030 h 2932031"/>
              <a:gd name="connsiteX1" fmla="*/ 1167623 w 1190216"/>
              <a:gd name="connsiteY1" fmla="*/ 1691143 h 2932031"/>
              <a:gd name="connsiteX2" fmla="*/ 699807 w 1190216"/>
              <a:gd name="connsiteY2" fmla="*/ 596537 h 2932031"/>
              <a:gd name="connsiteX3" fmla="*/ 739030 w 1190216"/>
              <a:gd name="connsiteY3" fmla="*/ 0 h 2932031"/>
              <a:gd name="connsiteX0" fmla="*/ 0 w 1109177"/>
              <a:gd name="connsiteY0" fmla="*/ 2932030 h 2932029"/>
              <a:gd name="connsiteX1" fmla="*/ 1081495 w 1109177"/>
              <a:gd name="connsiteY1" fmla="*/ 1736056 h 2932029"/>
              <a:gd name="connsiteX2" fmla="*/ 699807 w 1109177"/>
              <a:gd name="connsiteY2" fmla="*/ 596537 h 2932029"/>
              <a:gd name="connsiteX3" fmla="*/ 739030 w 1109177"/>
              <a:gd name="connsiteY3" fmla="*/ 0 h 2932029"/>
              <a:gd name="connsiteX0" fmla="*/ 0 w 1305202"/>
              <a:gd name="connsiteY0" fmla="*/ 2932030 h 2932031"/>
              <a:gd name="connsiteX1" fmla="*/ 1287257 w 1305202"/>
              <a:gd name="connsiteY1" fmla="*/ 1939864 h 2932031"/>
              <a:gd name="connsiteX2" fmla="*/ 699807 w 1305202"/>
              <a:gd name="connsiteY2" fmla="*/ 596537 h 2932031"/>
              <a:gd name="connsiteX3" fmla="*/ 739030 w 1305202"/>
              <a:gd name="connsiteY3" fmla="*/ 0 h 2932031"/>
              <a:gd name="connsiteX0" fmla="*/ 0 w 1285207"/>
              <a:gd name="connsiteY0" fmla="*/ 2932030 h 2932029"/>
              <a:gd name="connsiteX1" fmla="*/ 1266597 w 1285207"/>
              <a:gd name="connsiteY1" fmla="*/ 1911134 h 2932029"/>
              <a:gd name="connsiteX2" fmla="*/ 699807 w 1285207"/>
              <a:gd name="connsiteY2" fmla="*/ 596537 h 2932029"/>
              <a:gd name="connsiteX3" fmla="*/ 739030 w 1285207"/>
              <a:gd name="connsiteY3" fmla="*/ 0 h 2932029"/>
              <a:gd name="connsiteX0" fmla="*/ 0 w 1281688"/>
              <a:gd name="connsiteY0" fmla="*/ 2932030 h 2932031"/>
              <a:gd name="connsiteX1" fmla="*/ 1266597 w 1281688"/>
              <a:gd name="connsiteY1" fmla="*/ 1911134 h 2932031"/>
              <a:gd name="connsiteX2" fmla="*/ 649830 w 1281688"/>
              <a:gd name="connsiteY2" fmla="*/ 691730 h 2932031"/>
              <a:gd name="connsiteX3" fmla="*/ 739030 w 1281688"/>
              <a:gd name="connsiteY3" fmla="*/ 0 h 2932031"/>
            </a:gdLst>
            <a:ahLst/>
            <a:cxnLst>
              <a:cxn ang="0">
                <a:pos x="connsiteX0" y="connsiteY0"/>
              </a:cxn>
              <a:cxn ang="0">
                <a:pos x="connsiteX1" y="connsiteY1"/>
              </a:cxn>
              <a:cxn ang="0">
                <a:pos x="connsiteX2" y="connsiteY2"/>
              </a:cxn>
              <a:cxn ang="0">
                <a:pos x="connsiteX3" y="connsiteY3"/>
              </a:cxn>
            </a:cxnLst>
            <a:rect l="l" t="t" r="r" b="b"/>
            <a:pathLst>
              <a:path w="1281688" h="2932031">
                <a:moveTo>
                  <a:pt x="0" y="2932030"/>
                </a:moveTo>
                <a:cubicBezTo>
                  <a:pt x="419404" y="2706604"/>
                  <a:pt x="1158292" y="2284517"/>
                  <a:pt x="1266597" y="1911134"/>
                </a:cubicBezTo>
                <a:cubicBezTo>
                  <a:pt x="1374902" y="1537751"/>
                  <a:pt x="872307" y="926306"/>
                  <a:pt x="649830" y="691730"/>
                </a:cubicBezTo>
                <a:cubicBezTo>
                  <a:pt x="427353" y="457154"/>
                  <a:pt x="564205" y="205074"/>
                  <a:pt x="739030" y="0"/>
                </a:cubicBezTo>
              </a:path>
            </a:pathLst>
          </a:custGeom>
          <a:noFill/>
          <a:ln w="28575" cap="rnd">
            <a:solidFill>
              <a:schemeClr val="tx1"/>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TextBox 138">
            <a:extLst>
              <a:ext uri="{FF2B5EF4-FFF2-40B4-BE49-F238E27FC236}">
                <a16:creationId xmlns:a16="http://schemas.microsoft.com/office/drawing/2014/main" id="{C5036316-FACB-4CEA-83DF-EAFBCFF072A7}"/>
              </a:ext>
            </a:extLst>
          </p:cNvPr>
          <p:cNvSpPr txBox="1"/>
          <p:nvPr/>
        </p:nvSpPr>
        <p:spPr>
          <a:xfrm>
            <a:off x="10429626" y="3327236"/>
            <a:ext cx="1762374" cy="553998"/>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Midbrain – </a:t>
            </a:r>
          </a:p>
          <a:p>
            <a:r>
              <a:rPr lang="en-GB" sz="1000" dirty="0">
                <a:latin typeface="Arial" panose="020B0604020202020204" pitchFamily="34" charset="0"/>
                <a:cs typeface="Arial" panose="020B0604020202020204" pitchFamily="34" charset="0"/>
              </a:rPr>
              <a:t>Locus coeruleus and periaqueductal grey matter</a:t>
            </a:r>
          </a:p>
        </p:txBody>
      </p:sp>
      <p:cxnSp>
        <p:nvCxnSpPr>
          <p:cNvPr id="140" name="Straight Connector 139">
            <a:extLst>
              <a:ext uri="{FF2B5EF4-FFF2-40B4-BE49-F238E27FC236}">
                <a16:creationId xmlns:a16="http://schemas.microsoft.com/office/drawing/2014/main" id="{ABA0E920-FCA1-4311-90AD-F2D482D70CE4}"/>
              </a:ext>
            </a:extLst>
          </p:cNvPr>
          <p:cNvCxnSpPr>
            <a:cxnSpLocks/>
            <a:endCxn id="139" idx="1"/>
          </p:cNvCxnSpPr>
          <p:nvPr/>
        </p:nvCxnSpPr>
        <p:spPr>
          <a:xfrm>
            <a:off x="9648825" y="3174206"/>
            <a:ext cx="780801" cy="4300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ustDataLst/>
    <p:extLst>
      <p:ext uri="{BB962C8B-B14F-4D97-AF65-F5344CB8AC3E}">
        <p14:creationId xmlns:p14="http://schemas.microsoft.com/office/powerpoint/2010/main" val="415717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wipe(up)">
                                      <p:cBhvr>
                                        <p:cTn id="7" dur="500"/>
                                        <p:tgtEl>
                                          <p:spTgt spid="159"/>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177"/>
                                        </p:tgtEl>
                                        <p:attrNameLst>
                                          <p:attrName>style.visibility</p:attrName>
                                        </p:attrNameLst>
                                      </p:cBhvr>
                                      <p:to>
                                        <p:strVal val="visible"/>
                                      </p:to>
                                    </p:set>
                                    <p:animEffect transition="in" filter="fade">
                                      <p:cBhvr>
                                        <p:cTn id="11" dur="500"/>
                                        <p:tgtEl>
                                          <p:spTgt spid="17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156"/>
                                        </p:tgtEl>
                                        <p:attrNameLst>
                                          <p:attrName>style.visibility</p:attrName>
                                        </p:attrNameLst>
                                      </p:cBhvr>
                                      <p:to>
                                        <p:strVal val="visible"/>
                                      </p:to>
                                    </p:set>
                                    <p:animEffect transition="in" filter="fade">
                                      <p:cBhvr>
                                        <p:cTn id="14" dur="500"/>
                                        <p:tgtEl>
                                          <p:spTgt spid="156"/>
                                        </p:tgtEl>
                                      </p:cBhvr>
                                    </p:animEffect>
                                  </p:childTnLst>
                                </p:cTn>
                              </p:par>
                              <p:par>
                                <p:cTn id="15" presetID="10" presetClass="entr" presetSubtype="0" fill="hold" nodeType="withEffect">
                                  <p:stCondLst>
                                    <p:cond delay="500"/>
                                  </p:stCondLst>
                                  <p:childTnLst>
                                    <p:set>
                                      <p:cBhvr>
                                        <p:cTn id="16" dur="1" fill="hold">
                                          <p:stCondLst>
                                            <p:cond delay="0"/>
                                          </p:stCondLst>
                                        </p:cTn>
                                        <p:tgtEl>
                                          <p:spTgt spid="158"/>
                                        </p:tgtEl>
                                        <p:attrNameLst>
                                          <p:attrName>style.visibility</p:attrName>
                                        </p:attrNameLst>
                                      </p:cBhvr>
                                      <p:to>
                                        <p:strVal val="visible"/>
                                      </p:to>
                                    </p:set>
                                    <p:animEffect transition="in" filter="fade">
                                      <p:cBhvr>
                                        <p:cTn id="17" dur="500"/>
                                        <p:tgtEl>
                                          <p:spTgt spid="158"/>
                                        </p:tgtEl>
                                      </p:cBhvr>
                                    </p:animEffect>
                                  </p:childTnLst>
                                </p:cTn>
                              </p:par>
                            </p:childTnLst>
                          </p:cTn>
                        </p:par>
                        <p:par>
                          <p:cTn id="18" fill="hold">
                            <p:stCondLst>
                              <p:cond delay="1500"/>
                            </p:stCondLst>
                            <p:childTnLst>
                              <p:par>
                                <p:cTn id="19" presetID="22" presetClass="entr" presetSubtype="2" fill="hold" grpId="0" nodeType="afterEffect">
                                  <p:stCondLst>
                                    <p:cond delay="750"/>
                                  </p:stCondLst>
                                  <p:childTnLst>
                                    <p:set>
                                      <p:cBhvr>
                                        <p:cTn id="20" dur="1" fill="hold">
                                          <p:stCondLst>
                                            <p:cond delay="0"/>
                                          </p:stCondLst>
                                        </p:cTn>
                                        <p:tgtEl>
                                          <p:spTgt spid="169"/>
                                        </p:tgtEl>
                                        <p:attrNameLst>
                                          <p:attrName>style.visibility</p:attrName>
                                        </p:attrNameLst>
                                      </p:cBhvr>
                                      <p:to>
                                        <p:strVal val="visible"/>
                                      </p:to>
                                    </p:set>
                                    <p:animEffect transition="in" filter="wipe(right)">
                                      <p:cBhvr>
                                        <p:cTn id="21" dur="500"/>
                                        <p:tgtEl>
                                          <p:spTgt spid="169"/>
                                        </p:tgtEl>
                                      </p:cBhvr>
                                    </p:animEffect>
                                  </p:childTnLst>
                                </p:cTn>
                              </p:par>
                            </p:childTnLst>
                          </p:cTn>
                        </p:par>
                        <p:par>
                          <p:cTn id="22" fill="hold">
                            <p:stCondLst>
                              <p:cond delay="2750"/>
                            </p:stCondLst>
                            <p:childTnLst>
                              <p:par>
                                <p:cTn id="23" presetID="10" presetClass="entr" presetSubtype="0" fill="hold" nodeType="afterEffect">
                                  <p:stCondLst>
                                    <p:cond delay="750"/>
                                  </p:stCondLst>
                                  <p:childTnLst>
                                    <p:set>
                                      <p:cBhvr>
                                        <p:cTn id="24" dur="1" fill="hold">
                                          <p:stCondLst>
                                            <p:cond delay="0"/>
                                          </p:stCondLst>
                                        </p:cTn>
                                        <p:tgtEl>
                                          <p:spTgt spid="180"/>
                                        </p:tgtEl>
                                        <p:attrNameLst>
                                          <p:attrName>style.visibility</p:attrName>
                                        </p:attrNameLst>
                                      </p:cBhvr>
                                      <p:to>
                                        <p:strVal val="visible"/>
                                      </p:to>
                                    </p:set>
                                    <p:animEffect transition="in" filter="fade">
                                      <p:cBhvr>
                                        <p:cTn id="25" dur="500"/>
                                        <p:tgtEl>
                                          <p:spTgt spid="180"/>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181"/>
                                        </p:tgtEl>
                                        <p:attrNameLst>
                                          <p:attrName>style.visibility</p:attrName>
                                        </p:attrNameLst>
                                      </p:cBhvr>
                                      <p:to>
                                        <p:strVal val="visible"/>
                                      </p:to>
                                    </p:set>
                                    <p:animEffect transition="in" filter="fade">
                                      <p:cBhvr>
                                        <p:cTn id="28"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animBg="1"/>
      <p:bldP spid="156" grpId="0"/>
      <p:bldP spid="159" grpId="0" animBg="1"/>
      <p:bldP spid="169" grpId="0" animBg="1"/>
      <p:bldP spid="18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AFBDFE1-B703-4767-B1D6-4509461B9214}"/>
              </a:ext>
            </a:extLst>
          </p:cNvPr>
          <p:cNvSpPr>
            <a:spLocks noGrp="1"/>
          </p:cNvSpPr>
          <p:nvPr>
            <p:ph type="body" sz="quarter" idx="17"/>
          </p:nvPr>
        </p:nvSpPr>
        <p:spPr/>
        <p:txBody>
          <a:bodyPr/>
          <a:lstStyle/>
          <a:p>
            <a:r>
              <a:rPr lang="en-GB" dirty="0"/>
              <a:t>Migraine</a:t>
            </a:r>
          </a:p>
          <a:p>
            <a:endParaRPr lang="en-GB" dirty="0"/>
          </a:p>
        </p:txBody>
      </p:sp>
      <p:sp>
        <p:nvSpPr>
          <p:cNvPr id="2" name="Title 1">
            <a:extLst>
              <a:ext uri="{FF2B5EF4-FFF2-40B4-BE49-F238E27FC236}">
                <a16:creationId xmlns:a16="http://schemas.microsoft.com/office/drawing/2014/main" id="{7D2986E8-920E-4F3A-AAF5-479A0194F1C6}"/>
              </a:ext>
            </a:extLst>
          </p:cNvPr>
          <p:cNvSpPr>
            <a:spLocks noGrp="1"/>
          </p:cNvSpPr>
          <p:nvPr>
            <p:ph type="title"/>
          </p:nvPr>
        </p:nvSpPr>
        <p:spPr/>
        <p:txBody>
          <a:bodyPr/>
          <a:lstStyle/>
          <a:p>
            <a:r>
              <a:rPr lang="en-GB" dirty="0"/>
              <a:t>The spinal cord</a:t>
            </a:r>
          </a:p>
        </p:txBody>
      </p:sp>
      <p:sp>
        <p:nvSpPr>
          <p:cNvPr id="3" name="Content Placeholder 2">
            <a:extLst>
              <a:ext uri="{FF2B5EF4-FFF2-40B4-BE49-F238E27FC236}">
                <a16:creationId xmlns:a16="http://schemas.microsoft.com/office/drawing/2014/main" id="{50D4D0CC-96F1-484A-BFB9-4061F39DEE41}"/>
              </a:ext>
            </a:extLst>
          </p:cNvPr>
          <p:cNvSpPr>
            <a:spLocks noGrp="1"/>
          </p:cNvSpPr>
          <p:nvPr>
            <p:ph idx="20"/>
          </p:nvPr>
        </p:nvSpPr>
        <p:spPr>
          <a:xfrm>
            <a:off x="539750" y="1416785"/>
            <a:ext cx="5419725" cy="4626829"/>
          </a:xfrm>
        </p:spPr>
        <p:txBody>
          <a:bodyPr>
            <a:normAutofit/>
          </a:bodyPr>
          <a:lstStyle/>
          <a:p>
            <a:pPr>
              <a:spcBef>
                <a:spcPts val="600"/>
              </a:spcBef>
            </a:pPr>
            <a:r>
              <a:rPr lang="en-GB" sz="1400" dirty="0"/>
              <a:t>First-order afferent neurons form synapses with second-order neurons in the dorsal horn of the spinal cord</a:t>
            </a:r>
            <a:r>
              <a:rPr lang="en-GB" sz="1400" baseline="30000" dirty="0"/>
              <a:t>1</a:t>
            </a:r>
            <a:endParaRPr lang="en-GB" sz="1400" dirty="0"/>
          </a:p>
          <a:p>
            <a:pPr>
              <a:spcBef>
                <a:spcPts val="600"/>
              </a:spcBef>
            </a:pPr>
            <a:r>
              <a:rPr lang="en-GB" sz="1400" dirty="0"/>
              <a:t>This glutamatergic interaction is heavily regulated, with competing excitatory and inhibitory signals</a:t>
            </a:r>
            <a:r>
              <a:rPr lang="en-GB" sz="1400" baseline="30000" dirty="0"/>
              <a:t>1-3</a:t>
            </a:r>
            <a:endParaRPr lang="en-GB" sz="1400" dirty="0"/>
          </a:p>
          <a:p>
            <a:pPr marL="0" indent="0">
              <a:spcBef>
                <a:spcPts val="600"/>
              </a:spcBef>
              <a:buNone/>
            </a:pPr>
            <a:r>
              <a:rPr lang="en-GB" sz="1400" b="1" dirty="0">
                <a:solidFill>
                  <a:schemeClr val="accent1"/>
                </a:solidFill>
              </a:rPr>
              <a:t>Excitatory signals</a:t>
            </a:r>
          </a:p>
          <a:p>
            <a:pPr>
              <a:spcBef>
                <a:spcPts val="600"/>
              </a:spcBef>
            </a:pPr>
            <a:r>
              <a:rPr lang="en-GB" sz="1400" dirty="0"/>
              <a:t>Tachykinins activate G-protein coupled receptors enhancing excitation of second-order neurons in the spinal cord</a:t>
            </a:r>
            <a:r>
              <a:rPr lang="en-GB" sz="1400" baseline="30000" dirty="0"/>
              <a:t>3</a:t>
            </a:r>
          </a:p>
          <a:p>
            <a:pPr>
              <a:spcBef>
                <a:spcPts val="600"/>
              </a:spcBef>
            </a:pPr>
            <a:r>
              <a:rPr lang="en-GB" sz="1400" dirty="0"/>
              <a:t>CGRP binds to its receptor and activates </a:t>
            </a:r>
            <a:r>
              <a:rPr lang="en-GB" sz="1400" dirty="0" err="1"/>
              <a:t>PKA</a:t>
            </a:r>
            <a:r>
              <a:rPr lang="en-GB" sz="1400" dirty="0"/>
              <a:t>, thereby enhancing pain signalling</a:t>
            </a:r>
            <a:r>
              <a:rPr lang="en-GB" sz="1400" baseline="30000" dirty="0"/>
              <a:t>3</a:t>
            </a:r>
            <a:endParaRPr lang="en-GB" sz="1400" dirty="0"/>
          </a:p>
          <a:p>
            <a:pPr>
              <a:spcBef>
                <a:spcPts val="600"/>
              </a:spcBef>
            </a:pPr>
            <a:r>
              <a:rPr lang="en-GB" sz="1400" dirty="0"/>
              <a:t>Certain excitatory signalling molecules of the spinal cord (such as some tachykinins, and CGRP) can also initiate inflammatory processes</a:t>
            </a:r>
            <a:r>
              <a:rPr lang="en-GB" sz="1400" baseline="30000" dirty="0"/>
              <a:t>3</a:t>
            </a:r>
            <a:endParaRPr lang="en-GB" sz="1400" dirty="0"/>
          </a:p>
          <a:p>
            <a:pPr marL="0" indent="0">
              <a:spcBef>
                <a:spcPts val="600"/>
              </a:spcBef>
              <a:buNone/>
            </a:pPr>
            <a:r>
              <a:rPr lang="en-GB" sz="1400" b="1" dirty="0">
                <a:solidFill>
                  <a:schemeClr val="accent1"/>
                </a:solidFill>
              </a:rPr>
              <a:t>Inhibitory signals</a:t>
            </a:r>
          </a:p>
          <a:p>
            <a:pPr>
              <a:spcBef>
                <a:spcPts val="600"/>
              </a:spcBef>
            </a:pPr>
            <a:r>
              <a:rPr lang="en-GB" sz="1400" dirty="0"/>
              <a:t>The endogenous opioids enkephalin and dynorphin inhibit the release of excitatory neurotransmitters</a:t>
            </a:r>
            <a:r>
              <a:rPr lang="en-GB" sz="1400" baseline="30000" dirty="0"/>
              <a:t>3</a:t>
            </a:r>
          </a:p>
          <a:p>
            <a:pPr>
              <a:spcBef>
                <a:spcPts val="600"/>
              </a:spcBef>
            </a:pPr>
            <a:r>
              <a:rPr lang="en-GB" sz="1400" dirty="0"/>
              <a:t>Neuropeptide Y is thought to be synthesised by neurons of the dorsal root ganglion and, when released, inhibit nociceptive signals</a:t>
            </a:r>
            <a:r>
              <a:rPr lang="en-GB" sz="1400" baseline="30000" dirty="0"/>
              <a:t>4</a:t>
            </a:r>
            <a:endParaRPr lang="en-GB" sz="1400" dirty="0"/>
          </a:p>
        </p:txBody>
      </p:sp>
      <p:sp>
        <p:nvSpPr>
          <p:cNvPr id="21" name="Content Placeholder 14">
            <a:extLst>
              <a:ext uri="{FF2B5EF4-FFF2-40B4-BE49-F238E27FC236}">
                <a16:creationId xmlns:a16="http://schemas.microsoft.com/office/drawing/2014/main" id="{33CBCE37-C6C3-43DE-95D2-94EE5781E21C}"/>
              </a:ext>
            </a:extLst>
          </p:cNvPr>
          <p:cNvSpPr>
            <a:spLocks noGrp="1"/>
          </p:cNvSpPr>
          <p:nvPr>
            <p:ph idx="21"/>
          </p:nvPr>
        </p:nvSpPr>
        <p:spPr>
          <a:ln w="19050">
            <a:noFill/>
          </a:ln>
        </p:spPr>
        <p:txBody>
          <a:bodyPr>
            <a:normAutofit/>
          </a:bodyPr>
          <a:lstStyle/>
          <a:p>
            <a:pPr marL="0" indent="0" algn="ctr">
              <a:buNone/>
            </a:pPr>
            <a:r>
              <a:rPr lang="en-GB" sz="1600" b="1" dirty="0">
                <a:solidFill>
                  <a:schemeClr val="accent1"/>
                </a:solidFill>
              </a:rPr>
              <a:t>Signals in the spinal cord</a:t>
            </a:r>
            <a:r>
              <a:rPr lang="en-GB" sz="1600" b="1" baseline="30000" dirty="0">
                <a:solidFill>
                  <a:schemeClr val="accent1"/>
                </a:solidFill>
              </a:rPr>
              <a:t>1-3</a:t>
            </a:r>
          </a:p>
        </p:txBody>
      </p:sp>
      <p:sp>
        <p:nvSpPr>
          <p:cNvPr id="5" name="Text Placeholder 4">
            <a:extLst>
              <a:ext uri="{FF2B5EF4-FFF2-40B4-BE49-F238E27FC236}">
                <a16:creationId xmlns:a16="http://schemas.microsoft.com/office/drawing/2014/main" id="{E96A8552-AEA2-436C-8A69-DD849F28C1CC}"/>
              </a:ext>
            </a:extLst>
          </p:cNvPr>
          <p:cNvSpPr>
            <a:spLocks noGrp="1"/>
          </p:cNvSpPr>
          <p:nvPr>
            <p:ph type="body" sz="quarter" idx="18"/>
          </p:nvPr>
        </p:nvSpPr>
        <p:spPr/>
        <p:txBody>
          <a:bodyPr/>
          <a:lstStyle/>
          <a:p>
            <a:pPr marL="0" indent="0">
              <a:buNone/>
            </a:pPr>
            <a:r>
              <a:rPr lang="en-GB" dirty="0"/>
              <a:t>5-HT=5-hydroxytryptamine (serotonin); CGRP=calcitonin gene-related peptide; NA=noradrenaline; PKA=protein kinase A</a:t>
            </a:r>
          </a:p>
          <a:p>
            <a:pPr marL="0" indent="0">
              <a:buNone/>
            </a:pPr>
            <a:endParaRPr lang="en-GB" dirty="0"/>
          </a:p>
          <a:p>
            <a:pPr marL="0" indent="0">
              <a:buNone/>
            </a:pPr>
            <a:r>
              <a:rPr lang="en-GB" dirty="0"/>
              <a:t>1. Steeds. Surgery 2016;34(2):55–59; 2. </a:t>
            </a:r>
            <a:r>
              <a:rPr lang="en-GB" dirty="0" err="1"/>
              <a:t>Urch</a:t>
            </a:r>
            <a:r>
              <a:rPr lang="en-GB" dirty="0"/>
              <a:t>. Rev Pain 2007;1(1):2–6;</a:t>
            </a:r>
            <a:br>
              <a:rPr lang="en-GB" dirty="0"/>
            </a:br>
            <a:r>
              <a:rPr lang="en-GB" dirty="0"/>
              <a:t>3. Yam et al. Int J Mol Sci 2018;19(8):E2164; 4. Diaz del Castillo et al. Neuroscience 2018;387:162–169</a:t>
            </a:r>
          </a:p>
        </p:txBody>
      </p:sp>
      <p:sp>
        <p:nvSpPr>
          <p:cNvPr id="17" name="Rectangle 16">
            <a:extLst>
              <a:ext uri="{FF2B5EF4-FFF2-40B4-BE49-F238E27FC236}">
                <a16:creationId xmlns:a16="http://schemas.microsoft.com/office/drawing/2014/main" id="{6EE1A03F-4FC3-461F-9A58-16F36010D21C}"/>
              </a:ext>
            </a:extLst>
          </p:cNvPr>
          <p:cNvSpPr/>
          <p:nvPr/>
        </p:nvSpPr>
        <p:spPr>
          <a:xfrm>
            <a:off x="8876280" y="3237172"/>
            <a:ext cx="1285597" cy="192408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F61D9AE-396A-45FB-A821-172127E6891D}"/>
              </a:ext>
            </a:extLst>
          </p:cNvPr>
          <p:cNvSpPr/>
          <p:nvPr/>
        </p:nvSpPr>
        <p:spPr>
          <a:xfrm>
            <a:off x="8186209" y="3620652"/>
            <a:ext cx="1389750" cy="825391"/>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9" name="Explosion: 8 Points 18">
            <a:extLst>
              <a:ext uri="{FF2B5EF4-FFF2-40B4-BE49-F238E27FC236}">
                <a16:creationId xmlns:a16="http://schemas.microsoft.com/office/drawing/2014/main" id="{5111F9A1-C056-4CFF-A858-39E4E7939970}"/>
              </a:ext>
            </a:extLst>
          </p:cNvPr>
          <p:cNvSpPr/>
          <p:nvPr/>
        </p:nvSpPr>
        <p:spPr>
          <a:xfrm rot="19857640">
            <a:off x="6896173" y="3479694"/>
            <a:ext cx="990283" cy="927282"/>
          </a:xfrm>
          <a:prstGeom prst="irregularSeal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F4A05205-CEA7-4E6F-ACFC-B0D91A02059D}"/>
              </a:ext>
            </a:extLst>
          </p:cNvPr>
          <p:cNvSpPr/>
          <p:nvPr/>
        </p:nvSpPr>
        <p:spPr>
          <a:xfrm>
            <a:off x="8232697" y="2137446"/>
            <a:ext cx="2331204" cy="109972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00A0A6D5-49E0-4378-A59C-A1A3223C6C6B}"/>
              </a:ext>
            </a:extLst>
          </p:cNvPr>
          <p:cNvGrpSpPr/>
          <p:nvPr/>
        </p:nvGrpSpPr>
        <p:grpSpPr>
          <a:xfrm>
            <a:off x="9007351" y="4639259"/>
            <a:ext cx="1069606" cy="750183"/>
            <a:chOff x="6811213" y="3314964"/>
            <a:chExt cx="1500490" cy="1052389"/>
          </a:xfrm>
        </p:grpSpPr>
        <p:sp>
          <p:nvSpPr>
            <p:cNvPr id="23" name="Oval 2">
              <a:extLst>
                <a:ext uri="{FF2B5EF4-FFF2-40B4-BE49-F238E27FC236}">
                  <a16:creationId xmlns:a16="http://schemas.microsoft.com/office/drawing/2014/main" id="{9F4F263C-D676-4A2C-B7E7-C40035B74B75}"/>
                </a:ext>
              </a:extLst>
            </p:cNvPr>
            <p:cNvSpPr/>
            <p:nvPr/>
          </p:nvSpPr>
          <p:spPr>
            <a:xfrm>
              <a:off x="6811213" y="3314964"/>
              <a:ext cx="1500490" cy="1052389"/>
            </a:xfrm>
            <a:custGeom>
              <a:avLst/>
              <a:gdLst>
                <a:gd name="connsiteX0" fmla="*/ 0 w 1498386"/>
                <a:gd name="connsiteY0" fmla="*/ 537883 h 1075765"/>
                <a:gd name="connsiteX1" fmla="*/ 749193 w 1498386"/>
                <a:gd name="connsiteY1" fmla="*/ 0 h 1075765"/>
                <a:gd name="connsiteX2" fmla="*/ 1498386 w 1498386"/>
                <a:gd name="connsiteY2" fmla="*/ 537883 h 1075765"/>
                <a:gd name="connsiteX3" fmla="*/ 749193 w 1498386"/>
                <a:gd name="connsiteY3" fmla="*/ 1075766 h 1075765"/>
                <a:gd name="connsiteX4" fmla="*/ 0 w 1498386"/>
                <a:gd name="connsiteY4" fmla="*/ 537883 h 1075765"/>
                <a:gd name="connsiteX0" fmla="*/ 1 w 1498387"/>
                <a:gd name="connsiteY0" fmla="*/ 537883 h 980516"/>
                <a:gd name="connsiteX1" fmla="*/ 749194 w 1498387"/>
                <a:gd name="connsiteY1" fmla="*/ 0 h 980516"/>
                <a:gd name="connsiteX2" fmla="*/ 1498387 w 1498387"/>
                <a:gd name="connsiteY2" fmla="*/ 537883 h 980516"/>
                <a:gd name="connsiteX3" fmla="*/ 744431 w 1498387"/>
                <a:gd name="connsiteY3" fmla="*/ 980516 h 980516"/>
                <a:gd name="connsiteX4" fmla="*/ 1 w 1498387"/>
                <a:gd name="connsiteY4" fmla="*/ 537883 h 980516"/>
                <a:gd name="connsiteX0" fmla="*/ 1281 w 1499667"/>
                <a:gd name="connsiteY0" fmla="*/ 537883 h 1078081"/>
                <a:gd name="connsiteX1" fmla="*/ 750474 w 1499667"/>
                <a:gd name="connsiteY1" fmla="*/ 0 h 1078081"/>
                <a:gd name="connsiteX2" fmla="*/ 1499667 w 1499667"/>
                <a:gd name="connsiteY2" fmla="*/ 537883 h 1078081"/>
                <a:gd name="connsiteX3" fmla="*/ 745711 w 1499667"/>
                <a:gd name="connsiteY3" fmla="*/ 980516 h 1078081"/>
                <a:gd name="connsiteX4" fmla="*/ 575132 w 1499667"/>
                <a:gd name="connsiteY4" fmla="*/ 1042723 h 1078081"/>
                <a:gd name="connsiteX5" fmla="*/ 1281 w 1499667"/>
                <a:gd name="connsiteY5" fmla="*/ 537883 h 1078081"/>
                <a:gd name="connsiteX0" fmla="*/ 1281 w 1500175"/>
                <a:gd name="connsiteY0" fmla="*/ 537883 h 1064698"/>
                <a:gd name="connsiteX1" fmla="*/ 750474 w 1500175"/>
                <a:gd name="connsiteY1" fmla="*/ 0 h 1064698"/>
                <a:gd name="connsiteX2" fmla="*/ 1499667 w 1500175"/>
                <a:gd name="connsiteY2" fmla="*/ 537883 h 1064698"/>
                <a:gd name="connsiteX3" fmla="*/ 884694 w 1500175"/>
                <a:gd name="connsiteY3" fmla="*/ 1040341 h 1064698"/>
                <a:gd name="connsiteX4" fmla="*/ 745711 w 1500175"/>
                <a:gd name="connsiteY4" fmla="*/ 980516 h 1064698"/>
                <a:gd name="connsiteX5" fmla="*/ 575132 w 1500175"/>
                <a:gd name="connsiteY5" fmla="*/ 1042723 h 1064698"/>
                <a:gd name="connsiteX6" fmla="*/ 1281 w 1500175"/>
                <a:gd name="connsiteY6" fmla="*/ 537883 h 1064698"/>
                <a:gd name="connsiteX0" fmla="*/ 1281 w 1500175"/>
                <a:gd name="connsiteY0" fmla="*/ 537883 h 1052366"/>
                <a:gd name="connsiteX1" fmla="*/ 750474 w 1500175"/>
                <a:gd name="connsiteY1" fmla="*/ 0 h 1052366"/>
                <a:gd name="connsiteX2" fmla="*/ 1499667 w 1500175"/>
                <a:gd name="connsiteY2" fmla="*/ 537883 h 1052366"/>
                <a:gd name="connsiteX3" fmla="*/ 884694 w 1500175"/>
                <a:gd name="connsiteY3" fmla="*/ 1040341 h 1052366"/>
                <a:gd name="connsiteX4" fmla="*/ 757617 w 1500175"/>
                <a:gd name="connsiteY4" fmla="*/ 742391 h 1052366"/>
                <a:gd name="connsiteX5" fmla="*/ 575132 w 1500175"/>
                <a:gd name="connsiteY5" fmla="*/ 1042723 h 1052366"/>
                <a:gd name="connsiteX6" fmla="*/ 1281 w 1500175"/>
                <a:gd name="connsiteY6" fmla="*/ 537883 h 1052366"/>
                <a:gd name="connsiteX0" fmla="*/ 1281 w 1500175"/>
                <a:gd name="connsiteY0" fmla="*/ 537883 h 1053656"/>
                <a:gd name="connsiteX1" fmla="*/ 750474 w 1500175"/>
                <a:gd name="connsiteY1" fmla="*/ 0 h 1053656"/>
                <a:gd name="connsiteX2" fmla="*/ 1499667 w 1500175"/>
                <a:gd name="connsiteY2" fmla="*/ 537883 h 1053656"/>
                <a:gd name="connsiteX3" fmla="*/ 884694 w 1500175"/>
                <a:gd name="connsiteY3" fmla="*/ 1040341 h 1053656"/>
                <a:gd name="connsiteX4" fmla="*/ 745710 w 1500175"/>
                <a:gd name="connsiteY4" fmla="*/ 792397 h 1053656"/>
                <a:gd name="connsiteX5" fmla="*/ 575132 w 1500175"/>
                <a:gd name="connsiteY5" fmla="*/ 1042723 h 1053656"/>
                <a:gd name="connsiteX6" fmla="*/ 1281 w 1500175"/>
                <a:gd name="connsiteY6" fmla="*/ 537883 h 1053656"/>
                <a:gd name="connsiteX0" fmla="*/ 1281 w 1500175"/>
                <a:gd name="connsiteY0" fmla="*/ 537883 h 1053797"/>
                <a:gd name="connsiteX1" fmla="*/ 750474 w 1500175"/>
                <a:gd name="connsiteY1" fmla="*/ 0 h 1053797"/>
                <a:gd name="connsiteX2" fmla="*/ 1499667 w 1500175"/>
                <a:gd name="connsiteY2" fmla="*/ 537883 h 1053797"/>
                <a:gd name="connsiteX3" fmla="*/ 884694 w 1500175"/>
                <a:gd name="connsiteY3" fmla="*/ 1040341 h 1053797"/>
                <a:gd name="connsiteX4" fmla="*/ 740948 w 1500175"/>
                <a:gd name="connsiteY4" fmla="*/ 797159 h 1053797"/>
                <a:gd name="connsiteX5" fmla="*/ 575132 w 1500175"/>
                <a:gd name="connsiteY5" fmla="*/ 1042723 h 1053797"/>
                <a:gd name="connsiteX6" fmla="*/ 1281 w 1500175"/>
                <a:gd name="connsiteY6" fmla="*/ 537883 h 1053797"/>
                <a:gd name="connsiteX0" fmla="*/ 1574 w 1500468"/>
                <a:gd name="connsiteY0" fmla="*/ 537883 h 1063087"/>
                <a:gd name="connsiteX1" fmla="*/ 750767 w 1500468"/>
                <a:gd name="connsiteY1" fmla="*/ 0 h 1063087"/>
                <a:gd name="connsiteX2" fmla="*/ 1499960 w 1500468"/>
                <a:gd name="connsiteY2" fmla="*/ 537883 h 1063087"/>
                <a:gd name="connsiteX3" fmla="*/ 884987 w 1500468"/>
                <a:gd name="connsiteY3" fmla="*/ 1040341 h 1063087"/>
                <a:gd name="connsiteX4" fmla="*/ 741241 w 1500468"/>
                <a:gd name="connsiteY4" fmla="*/ 797159 h 1063087"/>
                <a:gd name="connsiteX5" fmla="*/ 558756 w 1500468"/>
                <a:gd name="connsiteY5" fmla="*/ 1052248 h 1063087"/>
                <a:gd name="connsiteX6" fmla="*/ 1574 w 1500468"/>
                <a:gd name="connsiteY6" fmla="*/ 537883 h 1063087"/>
                <a:gd name="connsiteX0" fmla="*/ 1574 w 1500468"/>
                <a:gd name="connsiteY0" fmla="*/ 537883 h 1052390"/>
                <a:gd name="connsiteX1" fmla="*/ 750767 w 1500468"/>
                <a:gd name="connsiteY1" fmla="*/ 0 h 1052390"/>
                <a:gd name="connsiteX2" fmla="*/ 1499960 w 1500468"/>
                <a:gd name="connsiteY2" fmla="*/ 537883 h 1052390"/>
                <a:gd name="connsiteX3" fmla="*/ 884987 w 1500468"/>
                <a:gd name="connsiteY3" fmla="*/ 1040341 h 1052390"/>
                <a:gd name="connsiteX4" fmla="*/ 741241 w 1500468"/>
                <a:gd name="connsiteY4" fmla="*/ 797159 h 1052390"/>
                <a:gd name="connsiteX5" fmla="*/ 558756 w 1500468"/>
                <a:gd name="connsiteY5" fmla="*/ 1052248 h 1052390"/>
                <a:gd name="connsiteX6" fmla="*/ 1574 w 1500468"/>
                <a:gd name="connsiteY6" fmla="*/ 537883 h 1052390"/>
                <a:gd name="connsiteX0" fmla="*/ 1574 w 1500490"/>
                <a:gd name="connsiteY0" fmla="*/ 537883 h 1060708"/>
                <a:gd name="connsiteX1" fmla="*/ 750767 w 1500490"/>
                <a:gd name="connsiteY1" fmla="*/ 0 h 1060708"/>
                <a:gd name="connsiteX2" fmla="*/ 1499960 w 1500490"/>
                <a:gd name="connsiteY2" fmla="*/ 537883 h 1060708"/>
                <a:gd name="connsiteX3" fmla="*/ 906418 w 1500490"/>
                <a:gd name="connsiteY3" fmla="*/ 1049866 h 1060708"/>
                <a:gd name="connsiteX4" fmla="*/ 741241 w 1500490"/>
                <a:gd name="connsiteY4" fmla="*/ 797159 h 1060708"/>
                <a:gd name="connsiteX5" fmla="*/ 558756 w 1500490"/>
                <a:gd name="connsiteY5" fmla="*/ 1052248 h 1060708"/>
                <a:gd name="connsiteX6" fmla="*/ 1574 w 1500490"/>
                <a:gd name="connsiteY6" fmla="*/ 537883 h 1060708"/>
                <a:gd name="connsiteX0" fmla="*/ 1574 w 1500490"/>
                <a:gd name="connsiteY0" fmla="*/ 537883 h 1052389"/>
                <a:gd name="connsiteX1" fmla="*/ 750767 w 1500490"/>
                <a:gd name="connsiteY1" fmla="*/ 0 h 1052389"/>
                <a:gd name="connsiteX2" fmla="*/ 1499960 w 1500490"/>
                <a:gd name="connsiteY2" fmla="*/ 537883 h 1052389"/>
                <a:gd name="connsiteX3" fmla="*/ 906418 w 1500490"/>
                <a:gd name="connsiteY3" fmla="*/ 1049866 h 1052389"/>
                <a:gd name="connsiteX4" fmla="*/ 741241 w 1500490"/>
                <a:gd name="connsiteY4" fmla="*/ 797159 h 1052389"/>
                <a:gd name="connsiteX5" fmla="*/ 558756 w 1500490"/>
                <a:gd name="connsiteY5" fmla="*/ 1052248 h 1052389"/>
                <a:gd name="connsiteX6" fmla="*/ 1574 w 1500490"/>
                <a:gd name="connsiteY6" fmla="*/ 537883 h 10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0490" h="1052389">
                  <a:moveTo>
                    <a:pt x="1574" y="537883"/>
                  </a:moveTo>
                  <a:cubicBezTo>
                    <a:pt x="33576" y="362508"/>
                    <a:pt x="336999" y="0"/>
                    <a:pt x="750767" y="0"/>
                  </a:cubicBezTo>
                  <a:cubicBezTo>
                    <a:pt x="1164535" y="0"/>
                    <a:pt x="1481162" y="382352"/>
                    <a:pt x="1499960" y="537883"/>
                  </a:cubicBezTo>
                  <a:cubicBezTo>
                    <a:pt x="1518758" y="693414"/>
                    <a:pt x="1032077" y="976094"/>
                    <a:pt x="906418" y="1049866"/>
                  </a:cubicBezTo>
                  <a:cubicBezTo>
                    <a:pt x="773616" y="1056963"/>
                    <a:pt x="799185" y="796762"/>
                    <a:pt x="741241" y="797159"/>
                  </a:cubicBezTo>
                  <a:cubicBezTo>
                    <a:pt x="683297" y="797556"/>
                    <a:pt x="718546" y="1059345"/>
                    <a:pt x="558756" y="1052248"/>
                  </a:cubicBezTo>
                  <a:cubicBezTo>
                    <a:pt x="434684" y="978476"/>
                    <a:pt x="-30428" y="713258"/>
                    <a:pt x="1574" y="537883"/>
                  </a:cubicBezTo>
                  <a:close/>
                </a:path>
              </a:pathLst>
            </a:custGeom>
            <a:solidFill>
              <a:srgbClr val="ECEBE3"/>
            </a:solidFill>
            <a:ln w="9525">
              <a:solidFill>
                <a:srgbClr val="B1AF9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24" name="Oval 2">
              <a:extLst>
                <a:ext uri="{FF2B5EF4-FFF2-40B4-BE49-F238E27FC236}">
                  <a16:creationId xmlns:a16="http://schemas.microsoft.com/office/drawing/2014/main" id="{0CEAF93E-8BFD-4F62-BD94-5143A0D1AEA1}"/>
                </a:ext>
              </a:extLst>
            </p:cNvPr>
            <p:cNvSpPr/>
            <p:nvPr/>
          </p:nvSpPr>
          <p:spPr>
            <a:xfrm>
              <a:off x="7006565" y="3504110"/>
              <a:ext cx="1075085" cy="673613"/>
            </a:xfrm>
            <a:custGeom>
              <a:avLst/>
              <a:gdLst>
                <a:gd name="connsiteX0" fmla="*/ 0 w 1498386"/>
                <a:gd name="connsiteY0" fmla="*/ 537883 h 1075765"/>
                <a:gd name="connsiteX1" fmla="*/ 749193 w 1498386"/>
                <a:gd name="connsiteY1" fmla="*/ 0 h 1075765"/>
                <a:gd name="connsiteX2" fmla="*/ 1498386 w 1498386"/>
                <a:gd name="connsiteY2" fmla="*/ 537883 h 1075765"/>
                <a:gd name="connsiteX3" fmla="*/ 749193 w 1498386"/>
                <a:gd name="connsiteY3" fmla="*/ 1075766 h 1075765"/>
                <a:gd name="connsiteX4" fmla="*/ 0 w 1498386"/>
                <a:gd name="connsiteY4" fmla="*/ 537883 h 1075765"/>
                <a:gd name="connsiteX0" fmla="*/ 1 w 1498387"/>
                <a:gd name="connsiteY0" fmla="*/ 537883 h 980516"/>
                <a:gd name="connsiteX1" fmla="*/ 749194 w 1498387"/>
                <a:gd name="connsiteY1" fmla="*/ 0 h 980516"/>
                <a:gd name="connsiteX2" fmla="*/ 1498387 w 1498387"/>
                <a:gd name="connsiteY2" fmla="*/ 537883 h 980516"/>
                <a:gd name="connsiteX3" fmla="*/ 744431 w 1498387"/>
                <a:gd name="connsiteY3" fmla="*/ 980516 h 980516"/>
                <a:gd name="connsiteX4" fmla="*/ 1 w 1498387"/>
                <a:gd name="connsiteY4" fmla="*/ 537883 h 980516"/>
                <a:gd name="connsiteX0" fmla="*/ 1281 w 1499667"/>
                <a:gd name="connsiteY0" fmla="*/ 537883 h 1078081"/>
                <a:gd name="connsiteX1" fmla="*/ 750474 w 1499667"/>
                <a:gd name="connsiteY1" fmla="*/ 0 h 1078081"/>
                <a:gd name="connsiteX2" fmla="*/ 1499667 w 1499667"/>
                <a:gd name="connsiteY2" fmla="*/ 537883 h 1078081"/>
                <a:gd name="connsiteX3" fmla="*/ 745711 w 1499667"/>
                <a:gd name="connsiteY3" fmla="*/ 980516 h 1078081"/>
                <a:gd name="connsiteX4" fmla="*/ 575132 w 1499667"/>
                <a:gd name="connsiteY4" fmla="*/ 1042723 h 1078081"/>
                <a:gd name="connsiteX5" fmla="*/ 1281 w 1499667"/>
                <a:gd name="connsiteY5" fmla="*/ 537883 h 1078081"/>
                <a:gd name="connsiteX0" fmla="*/ 1281 w 1500175"/>
                <a:gd name="connsiteY0" fmla="*/ 537883 h 1064698"/>
                <a:gd name="connsiteX1" fmla="*/ 750474 w 1500175"/>
                <a:gd name="connsiteY1" fmla="*/ 0 h 1064698"/>
                <a:gd name="connsiteX2" fmla="*/ 1499667 w 1500175"/>
                <a:gd name="connsiteY2" fmla="*/ 537883 h 1064698"/>
                <a:gd name="connsiteX3" fmla="*/ 884694 w 1500175"/>
                <a:gd name="connsiteY3" fmla="*/ 1040341 h 1064698"/>
                <a:gd name="connsiteX4" fmla="*/ 745711 w 1500175"/>
                <a:gd name="connsiteY4" fmla="*/ 980516 h 1064698"/>
                <a:gd name="connsiteX5" fmla="*/ 575132 w 1500175"/>
                <a:gd name="connsiteY5" fmla="*/ 1042723 h 1064698"/>
                <a:gd name="connsiteX6" fmla="*/ 1281 w 1500175"/>
                <a:gd name="connsiteY6" fmla="*/ 537883 h 1064698"/>
                <a:gd name="connsiteX0" fmla="*/ 1281 w 1500175"/>
                <a:gd name="connsiteY0" fmla="*/ 537883 h 1052366"/>
                <a:gd name="connsiteX1" fmla="*/ 750474 w 1500175"/>
                <a:gd name="connsiteY1" fmla="*/ 0 h 1052366"/>
                <a:gd name="connsiteX2" fmla="*/ 1499667 w 1500175"/>
                <a:gd name="connsiteY2" fmla="*/ 537883 h 1052366"/>
                <a:gd name="connsiteX3" fmla="*/ 884694 w 1500175"/>
                <a:gd name="connsiteY3" fmla="*/ 1040341 h 1052366"/>
                <a:gd name="connsiteX4" fmla="*/ 757617 w 1500175"/>
                <a:gd name="connsiteY4" fmla="*/ 742391 h 1052366"/>
                <a:gd name="connsiteX5" fmla="*/ 575132 w 1500175"/>
                <a:gd name="connsiteY5" fmla="*/ 1042723 h 1052366"/>
                <a:gd name="connsiteX6" fmla="*/ 1281 w 1500175"/>
                <a:gd name="connsiteY6" fmla="*/ 537883 h 1052366"/>
                <a:gd name="connsiteX0" fmla="*/ 1281 w 1500175"/>
                <a:gd name="connsiteY0" fmla="*/ 537883 h 1053656"/>
                <a:gd name="connsiteX1" fmla="*/ 750474 w 1500175"/>
                <a:gd name="connsiteY1" fmla="*/ 0 h 1053656"/>
                <a:gd name="connsiteX2" fmla="*/ 1499667 w 1500175"/>
                <a:gd name="connsiteY2" fmla="*/ 537883 h 1053656"/>
                <a:gd name="connsiteX3" fmla="*/ 884694 w 1500175"/>
                <a:gd name="connsiteY3" fmla="*/ 1040341 h 1053656"/>
                <a:gd name="connsiteX4" fmla="*/ 745710 w 1500175"/>
                <a:gd name="connsiteY4" fmla="*/ 792397 h 1053656"/>
                <a:gd name="connsiteX5" fmla="*/ 575132 w 1500175"/>
                <a:gd name="connsiteY5" fmla="*/ 1042723 h 1053656"/>
                <a:gd name="connsiteX6" fmla="*/ 1281 w 1500175"/>
                <a:gd name="connsiteY6" fmla="*/ 537883 h 1053656"/>
                <a:gd name="connsiteX0" fmla="*/ 1281 w 1500175"/>
                <a:gd name="connsiteY0" fmla="*/ 537883 h 1053797"/>
                <a:gd name="connsiteX1" fmla="*/ 750474 w 1500175"/>
                <a:gd name="connsiteY1" fmla="*/ 0 h 1053797"/>
                <a:gd name="connsiteX2" fmla="*/ 1499667 w 1500175"/>
                <a:gd name="connsiteY2" fmla="*/ 537883 h 1053797"/>
                <a:gd name="connsiteX3" fmla="*/ 884694 w 1500175"/>
                <a:gd name="connsiteY3" fmla="*/ 1040341 h 1053797"/>
                <a:gd name="connsiteX4" fmla="*/ 740948 w 1500175"/>
                <a:gd name="connsiteY4" fmla="*/ 797159 h 1053797"/>
                <a:gd name="connsiteX5" fmla="*/ 575132 w 1500175"/>
                <a:gd name="connsiteY5" fmla="*/ 1042723 h 1053797"/>
                <a:gd name="connsiteX6" fmla="*/ 1281 w 1500175"/>
                <a:gd name="connsiteY6" fmla="*/ 537883 h 1053797"/>
                <a:gd name="connsiteX0" fmla="*/ 1574 w 1500468"/>
                <a:gd name="connsiteY0" fmla="*/ 537883 h 1063087"/>
                <a:gd name="connsiteX1" fmla="*/ 750767 w 1500468"/>
                <a:gd name="connsiteY1" fmla="*/ 0 h 1063087"/>
                <a:gd name="connsiteX2" fmla="*/ 1499960 w 1500468"/>
                <a:gd name="connsiteY2" fmla="*/ 537883 h 1063087"/>
                <a:gd name="connsiteX3" fmla="*/ 884987 w 1500468"/>
                <a:gd name="connsiteY3" fmla="*/ 1040341 h 1063087"/>
                <a:gd name="connsiteX4" fmla="*/ 741241 w 1500468"/>
                <a:gd name="connsiteY4" fmla="*/ 797159 h 1063087"/>
                <a:gd name="connsiteX5" fmla="*/ 558756 w 1500468"/>
                <a:gd name="connsiteY5" fmla="*/ 1052248 h 1063087"/>
                <a:gd name="connsiteX6" fmla="*/ 1574 w 1500468"/>
                <a:gd name="connsiteY6" fmla="*/ 537883 h 1063087"/>
                <a:gd name="connsiteX0" fmla="*/ 1574 w 1500468"/>
                <a:gd name="connsiteY0" fmla="*/ 537883 h 1052390"/>
                <a:gd name="connsiteX1" fmla="*/ 750767 w 1500468"/>
                <a:gd name="connsiteY1" fmla="*/ 0 h 1052390"/>
                <a:gd name="connsiteX2" fmla="*/ 1499960 w 1500468"/>
                <a:gd name="connsiteY2" fmla="*/ 537883 h 1052390"/>
                <a:gd name="connsiteX3" fmla="*/ 884987 w 1500468"/>
                <a:gd name="connsiteY3" fmla="*/ 1040341 h 1052390"/>
                <a:gd name="connsiteX4" fmla="*/ 741241 w 1500468"/>
                <a:gd name="connsiteY4" fmla="*/ 797159 h 1052390"/>
                <a:gd name="connsiteX5" fmla="*/ 558756 w 1500468"/>
                <a:gd name="connsiteY5" fmla="*/ 1052248 h 1052390"/>
                <a:gd name="connsiteX6" fmla="*/ 1574 w 1500468"/>
                <a:gd name="connsiteY6" fmla="*/ 537883 h 1052390"/>
                <a:gd name="connsiteX0" fmla="*/ 1574 w 1500490"/>
                <a:gd name="connsiteY0" fmla="*/ 537883 h 1060708"/>
                <a:gd name="connsiteX1" fmla="*/ 750767 w 1500490"/>
                <a:gd name="connsiteY1" fmla="*/ 0 h 1060708"/>
                <a:gd name="connsiteX2" fmla="*/ 1499960 w 1500490"/>
                <a:gd name="connsiteY2" fmla="*/ 537883 h 1060708"/>
                <a:gd name="connsiteX3" fmla="*/ 906418 w 1500490"/>
                <a:gd name="connsiteY3" fmla="*/ 1049866 h 1060708"/>
                <a:gd name="connsiteX4" fmla="*/ 741241 w 1500490"/>
                <a:gd name="connsiteY4" fmla="*/ 797159 h 1060708"/>
                <a:gd name="connsiteX5" fmla="*/ 558756 w 1500490"/>
                <a:gd name="connsiteY5" fmla="*/ 1052248 h 1060708"/>
                <a:gd name="connsiteX6" fmla="*/ 1574 w 1500490"/>
                <a:gd name="connsiteY6" fmla="*/ 537883 h 1060708"/>
                <a:gd name="connsiteX0" fmla="*/ 1574 w 1500490"/>
                <a:gd name="connsiteY0" fmla="*/ 537883 h 1052389"/>
                <a:gd name="connsiteX1" fmla="*/ 750767 w 1500490"/>
                <a:gd name="connsiteY1" fmla="*/ 0 h 1052389"/>
                <a:gd name="connsiteX2" fmla="*/ 1499960 w 1500490"/>
                <a:gd name="connsiteY2" fmla="*/ 537883 h 1052389"/>
                <a:gd name="connsiteX3" fmla="*/ 906418 w 1500490"/>
                <a:gd name="connsiteY3" fmla="*/ 1049866 h 1052389"/>
                <a:gd name="connsiteX4" fmla="*/ 741241 w 1500490"/>
                <a:gd name="connsiteY4" fmla="*/ 797159 h 1052389"/>
                <a:gd name="connsiteX5" fmla="*/ 558756 w 1500490"/>
                <a:gd name="connsiteY5" fmla="*/ 1052248 h 1052389"/>
                <a:gd name="connsiteX6" fmla="*/ 1574 w 1500490"/>
                <a:gd name="connsiteY6" fmla="*/ 537883 h 1052389"/>
                <a:gd name="connsiteX0" fmla="*/ 1574 w 1500490"/>
                <a:gd name="connsiteY0" fmla="*/ 537883 h 1052338"/>
                <a:gd name="connsiteX1" fmla="*/ 750767 w 1500490"/>
                <a:gd name="connsiteY1" fmla="*/ 0 h 1052338"/>
                <a:gd name="connsiteX2" fmla="*/ 1499960 w 1500490"/>
                <a:gd name="connsiteY2" fmla="*/ 537883 h 1052338"/>
                <a:gd name="connsiteX3" fmla="*/ 906418 w 1500490"/>
                <a:gd name="connsiteY3" fmla="*/ 1049866 h 1052338"/>
                <a:gd name="connsiteX4" fmla="*/ 753413 w 1500490"/>
                <a:gd name="connsiteY4" fmla="*/ 645005 h 1052338"/>
                <a:gd name="connsiteX5" fmla="*/ 558756 w 1500490"/>
                <a:gd name="connsiteY5" fmla="*/ 1052248 h 1052338"/>
                <a:gd name="connsiteX6" fmla="*/ 1574 w 1500490"/>
                <a:gd name="connsiteY6" fmla="*/ 537883 h 1052338"/>
                <a:gd name="connsiteX0" fmla="*/ 2909 w 1501825"/>
                <a:gd name="connsiteY0" fmla="*/ 537883 h 1049958"/>
                <a:gd name="connsiteX1" fmla="*/ 752102 w 1501825"/>
                <a:gd name="connsiteY1" fmla="*/ 0 h 1049958"/>
                <a:gd name="connsiteX2" fmla="*/ 1501295 w 1501825"/>
                <a:gd name="connsiteY2" fmla="*/ 537883 h 1049958"/>
                <a:gd name="connsiteX3" fmla="*/ 907753 w 1501825"/>
                <a:gd name="connsiteY3" fmla="*/ 1049866 h 1049958"/>
                <a:gd name="connsiteX4" fmla="*/ 754748 w 1501825"/>
                <a:gd name="connsiteY4" fmla="*/ 645005 h 1049958"/>
                <a:gd name="connsiteX5" fmla="*/ 502272 w 1501825"/>
                <a:gd name="connsiteY5" fmla="*/ 976171 h 1049958"/>
                <a:gd name="connsiteX6" fmla="*/ 2909 w 1501825"/>
                <a:gd name="connsiteY6" fmla="*/ 537883 h 1049958"/>
                <a:gd name="connsiteX0" fmla="*/ 3547 w 1502463"/>
                <a:gd name="connsiteY0" fmla="*/ 537883 h 1049961"/>
                <a:gd name="connsiteX1" fmla="*/ 752740 w 1502463"/>
                <a:gd name="connsiteY1" fmla="*/ 0 h 1049961"/>
                <a:gd name="connsiteX2" fmla="*/ 1501933 w 1502463"/>
                <a:gd name="connsiteY2" fmla="*/ 537883 h 1049961"/>
                <a:gd name="connsiteX3" fmla="*/ 908391 w 1502463"/>
                <a:gd name="connsiteY3" fmla="*/ 1049866 h 1049961"/>
                <a:gd name="connsiteX4" fmla="*/ 755386 w 1502463"/>
                <a:gd name="connsiteY4" fmla="*/ 645005 h 1049961"/>
                <a:gd name="connsiteX5" fmla="*/ 481608 w 1502463"/>
                <a:gd name="connsiteY5" fmla="*/ 939655 h 1049961"/>
                <a:gd name="connsiteX6" fmla="*/ 3547 w 1502463"/>
                <a:gd name="connsiteY6" fmla="*/ 537883 h 1049961"/>
                <a:gd name="connsiteX0" fmla="*/ 3547 w 1502656"/>
                <a:gd name="connsiteY0" fmla="*/ 537883 h 939780"/>
                <a:gd name="connsiteX1" fmla="*/ 752740 w 1502656"/>
                <a:gd name="connsiteY1" fmla="*/ 0 h 939780"/>
                <a:gd name="connsiteX2" fmla="*/ 1501933 w 1502656"/>
                <a:gd name="connsiteY2" fmla="*/ 537883 h 939780"/>
                <a:gd name="connsiteX3" fmla="*/ 1042287 w 1502656"/>
                <a:gd name="connsiteY3" fmla="*/ 903799 h 939780"/>
                <a:gd name="connsiteX4" fmla="*/ 755386 w 1502656"/>
                <a:gd name="connsiteY4" fmla="*/ 645005 h 939780"/>
                <a:gd name="connsiteX5" fmla="*/ 481608 w 1502656"/>
                <a:gd name="connsiteY5" fmla="*/ 939655 h 939780"/>
                <a:gd name="connsiteX6" fmla="*/ 3547 w 1502656"/>
                <a:gd name="connsiteY6" fmla="*/ 537883 h 939780"/>
                <a:gd name="connsiteX0" fmla="*/ 3547 w 1502644"/>
                <a:gd name="connsiteY0" fmla="*/ 537883 h 939779"/>
                <a:gd name="connsiteX1" fmla="*/ 752740 w 1502644"/>
                <a:gd name="connsiteY1" fmla="*/ 0 h 939779"/>
                <a:gd name="connsiteX2" fmla="*/ 1501933 w 1502644"/>
                <a:gd name="connsiteY2" fmla="*/ 537883 h 939779"/>
                <a:gd name="connsiteX3" fmla="*/ 1036200 w 1502644"/>
                <a:gd name="connsiteY3" fmla="*/ 919014 h 939779"/>
                <a:gd name="connsiteX4" fmla="*/ 755386 w 1502644"/>
                <a:gd name="connsiteY4" fmla="*/ 645005 h 939779"/>
                <a:gd name="connsiteX5" fmla="*/ 481608 w 1502644"/>
                <a:gd name="connsiteY5" fmla="*/ 939655 h 939779"/>
                <a:gd name="connsiteX6" fmla="*/ 3547 w 1502644"/>
                <a:gd name="connsiteY6" fmla="*/ 537883 h 939779"/>
                <a:gd name="connsiteX0" fmla="*/ 3620 w 1502717"/>
                <a:gd name="connsiteY0" fmla="*/ 209231 h 611127"/>
                <a:gd name="connsiteX1" fmla="*/ 755858 w 1502717"/>
                <a:gd name="connsiteY1" fmla="*/ 0 h 611127"/>
                <a:gd name="connsiteX2" fmla="*/ 1502006 w 1502717"/>
                <a:gd name="connsiteY2" fmla="*/ 209231 h 611127"/>
                <a:gd name="connsiteX3" fmla="*/ 1036273 w 1502717"/>
                <a:gd name="connsiteY3" fmla="*/ 590362 h 611127"/>
                <a:gd name="connsiteX4" fmla="*/ 755459 w 1502717"/>
                <a:gd name="connsiteY4" fmla="*/ 316353 h 611127"/>
                <a:gd name="connsiteX5" fmla="*/ 481681 w 1502717"/>
                <a:gd name="connsiteY5" fmla="*/ 611003 h 611127"/>
                <a:gd name="connsiteX6" fmla="*/ 3620 w 1502717"/>
                <a:gd name="connsiteY6" fmla="*/ 209231 h 611127"/>
                <a:gd name="connsiteX0" fmla="*/ 187 w 1499284"/>
                <a:gd name="connsiteY0" fmla="*/ 511292 h 913188"/>
                <a:gd name="connsiteX1" fmla="*/ 425030 w 1499284"/>
                <a:gd name="connsiteY1" fmla="*/ 3325 h 913188"/>
                <a:gd name="connsiteX2" fmla="*/ 752425 w 1499284"/>
                <a:gd name="connsiteY2" fmla="*/ 302061 h 913188"/>
                <a:gd name="connsiteX3" fmla="*/ 1498573 w 1499284"/>
                <a:gd name="connsiteY3" fmla="*/ 511292 h 913188"/>
                <a:gd name="connsiteX4" fmla="*/ 1032840 w 1499284"/>
                <a:gd name="connsiteY4" fmla="*/ 892423 h 913188"/>
                <a:gd name="connsiteX5" fmla="*/ 752026 w 1499284"/>
                <a:gd name="connsiteY5" fmla="*/ 618414 h 913188"/>
                <a:gd name="connsiteX6" fmla="*/ 478248 w 1499284"/>
                <a:gd name="connsiteY6" fmla="*/ 913064 h 913188"/>
                <a:gd name="connsiteX7" fmla="*/ 187 w 1499284"/>
                <a:gd name="connsiteY7" fmla="*/ 511292 h 913188"/>
                <a:gd name="connsiteX0" fmla="*/ 187 w 1498783"/>
                <a:gd name="connsiteY0" fmla="*/ 510615 h 912511"/>
                <a:gd name="connsiteX1" fmla="*/ 425030 w 1498783"/>
                <a:gd name="connsiteY1" fmla="*/ 2648 h 912511"/>
                <a:gd name="connsiteX2" fmla="*/ 752425 w 1498783"/>
                <a:gd name="connsiteY2" fmla="*/ 301384 h 912511"/>
                <a:gd name="connsiteX3" fmla="*/ 988000 w 1498783"/>
                <a:gd name="connsiteY3" fmla="*/ 78726 h 912511"/>
                <a:gd name="connsiteX4" fmla="*/ 1498573 w 1498783"/>
                <a:gd name="connsiteY4" fmla="*/ 510615 h 912511"/>
                <a:gd name="connsiteX5" fmla="*/ 1032840 w 1498783"/>
                <a:gd name="connsiteY5" fmla="*/ 891746 h 912511"/>
                <a:gd name="connsiteX6" fmla="*/ 752026 w 1498783"/>
                <a:gd name="connsiteY6" fmla="*/ 617737 h 912511"/>
                <a:gd name="connsiteX7" fmla="*/ 478248 w 1498783"/>
                <a:gd name="connsiteY7" fmla="*/ 912387 h 912511"/>
                <a:gd name="connsiteX8" fmla="*/ 187 w 1498783"/>
                <a:gd name="connsiteY8" fmla="*/ 510615 h 912511"/>
                <a:gd name="connsiteX0" fmla="*/ 187 w 1498783"/>
                <a:gd name="connsiteY0" fmla="*/ 510555 h 912451"/>
                <a:gd name="connsiteX1" fmla="*/ 425030 w 1498783"/>
                <a:gd name="connsiteY1" fmla="*/ 2588 h 912451"/>
                <a:gd name="connsiteX2" fmla="*/ 752425 w 1498783"/>
                <a:gd name="connsiteY2" fmla="*/ 301324 h 912451"/>
                <a:gd name="connsiteX3" fmla="*/ 1085378 w 1498783"/>
                <a:gd name="connsiteY3" fmla="*/ 29977 h 912451"/>
                <a:gd name="connsiteX4" fmla="*/ 1498573 w 1498783"/>
                <a:gd name="connsiteY4" fmla="*/ 510555 h 912451"/>
                <a:gd name="connsiteX5" fmla="*/ 1032840 w 1498783"/>
                <a:gd name="connsiteY5" fmla="*/ 891686 h 912451"/>
                <a:gd name="connsiteX6" fmla="*/ 752026 w 1498783"/>
                <a:gd name="connsiteY6" fmla="*/ 617677 h 912451"/>
                <a:gd name="connsiteX7" fmla="*/ 478248 w 1498783"/>
                <a:gd name="connsiteY7" fmla="*/ 912327 h 912451"/>
                <a:gd name="connsiteX8" fmla="*/ 187 w 1498783"/>
                <a:gd name="connsiteY8" fmla="*/ 510555 h 912451"/>
                <a:gd name="connsiteX0" fmla="*/ 187 w 1419722"/>
                <a:gd name="connsiteY0" fmla="*/ 510555 h 912451"/>
                <a:gd name="connsiteX1" fmla="*/ 425030 w 1419722"/>
                <a:gd name="connsiteY1" fmla="*/ 2588 h 912451"/>
                <a:gd name="connsiteX2" fmla="*/ 752425 w 1419722"/>
                <a:gd name="connsiteY2" fmla="*/ 301324 h 912451"/>
                <a:gd name="connsiteX3" fmla="*/ 1085378 w 1419722"/>
                <a:gd name="connsiteY3" fmla="*/ 29977 h 912451"/>
                <a:gd name="connsiteX4" fmla="*/ 1419454 w 1419722"/>
                <a:gd name="connsiteY4" fmla="*/ 455780 h 912451"/>
                <a:gd name="connsiteX5" fmla="*/ 1032840 w 1419722"/>
                <a:gd name="connsiteY5" fmla="*/ 891686 h 912451"/>
                <a:gd name="connsiteX6" fmla="*/ 752026 w 1419722"/>
                <a:gd name="connsiteY6" fmla="*/ 617677 h 912451"/>
                <a:gd name="connsiteX7" fmla="*/ 478248 w 1419722"/>
                <a:gd name="connsiteY7" fmla="*/ 912327 h 912451"/>
                <a:gd name="connsiteX8" fmla="*/ 187 w 1419722"/>
                <a:gd name="connsiteY8" fmla="*/ 510555 h 912451"/>
                <a:gd name="connsiteX0" fmla="*/ 187 w 1419723"/>
                <a:gd name="connsiteY0" fmla="*/ 510575 h 912471"/>
                <a:gd name="connsiteX1" fmla="*/ 425030 w 1419723"/>
                <a:gd name="connsiteY1" fmla="*/ 2608 h 912471"/>
                <a:gd name="connsiteX2" fmla="*/ 752425 w 1419723"/>
                <a:gd name="connsiteY2" fmla="*/ 301344 h 912471"/>
                <a:gd name="connsiteX3" fmla="*/ 1088421 w 1419723"/>
                <a:gd name="connsiteY3" fmla="*/ 48254 h 912471"/>
                <a:gd name="connsiteX4" fmla="*/ 1419454 w 1419723"/>
                <a:gd name="connsiteY4" fmla="*/ 455800 h 912471"/>
                <a:gd name="connsiteX5" fmla="*/ 1032840 w 1419723"/>
                <a:gd name="connsiteY5" fmla="*/ 891706 h 912471"/>
                <a:gd name="connsiteX6" fmla="*/ 752026 w 1419723"/>
                <a:gd name="connsiteY6" fmla="*/ 617697 h 912471"/>
                <a:gd name="connsiteX7" fmla="*/ 478248 w 1419723"/>
                <a:gd name="connsiteY7" fmla="*/ 912347 h 912471"/>
                <a:gd name="connsiteX8" fmla="*/ 187 w 1419723"/>
                <a:gd name="connsiteY8" fmla="*/ 510575 h 912471"/>
                <a:gd name="connsiteX0" fmla="*/ 187 w 1419723"/>
                <a:gd name="connsiteY0" fmla="*/ 509995 h 911891"/>
                <a:gd name="connsiteX1" fmla="*/ 425030 w 1419723"/>
                <a:gd name="connsiteY1" fmla="*/ 2028 h 911891"/>
                <a:gd name="connsiteX2" fmla="*/ 731125 w 1419723"/>
                <a:gd name="connsiteY2" fmla="*/ 401186 h 911891"/>
                <a:gd name="connsiteX3" fmla="*/ 1088421 w 1419723"/>
                <a:gd name="connsiteY3" fmla="*/ 47674 h 911891"/>
                <a:gd name="connsiteX4" fmla="*/ 1419454 w 1419723"/>
                <a:gd name="connsiteY4" fmla="*/ 455220 h 911891"/>
                <a:gd name="connsiteX5" fmla="*/ 1032840 w 1419723"/>
                <a:gd name="connsiteY5" fmla="*/ 891126 h 911891"/>
                <a:gd name="connsiteX6" fmla="*/ 752026 w 1419723"/>
                <a:gd name="connsiteY6" fmla="*/ 617117 h 911891"/>
                <a:gd name="connsiteX7" fmla="*/ 478248 w 1419723"/>
                <a:gd name="connsiteY7" fmla="*/ 911767 h 911891"/>
                <a:gd name="connsiteX8" fmla="*/ 187 w 1419723"/>
                <a:gd name="connsiteY8" fmla="*/ 509995 h 911891"/>
                <a:gd name="connsiteX0" fmla="*/ 187 w 1419723"/>
                <a:gd name="connsiteY0" fmla="*/ 509929 h 911825"/>
                <a:gd name="connsiteX1" fmla="*/ 425030 w 1419723"/>
                <a:gd name="connsiteY1" fmla="*/ 1962 h 911825"/>
                <a:gd name="connsiteX2" fmla="*/ 746341 w 1419723"/>
                <a:gd name="connsiteY2" fmla="*/ 416335 h 911825"/>
                <a:gd name="connsiteX3" fmla="*/ 1088421 w 1419723"/>
                <a:gd name="connsiteY3" fmla="*/ 47608 h 911825"/>
                <a:gd name="connsiteX4" fmla="*/ 1419454 w 1419723"/>
                <a:gd name="connsiteY4" fmla="*/ 455154 h 911825"/>
                <a:gd name="connsiteX5" fmla="*/ 1032840 w 1419723"/>
                <a:gd name="connsiteY5" fmla="*/ 891060 h 911825"/>
                <a:gd name="connsiteX6" fmla="*/ 752026 w 1419723"/>
                <a:gd name="connsiteY6" fmla="*/ 617051 h 911825"/>
                <a:gd name="connsiteX7" fmla="*/ 478248 w 1419723"/>
                <a:gd name="connsiteY7" fmla="*/ 911701 h 911825"/>
                <a:gd name="connsiteX8" fmla="*/ 187 w 1419723"/>
                <a:gd name="connsiteY8" fmla="*/ 509929 h 911825"/>
                <a:gd name="connsiteX0" fmla="*/ 127 w 1419663"/>
                <a:gd name="connsiteY0" fmla="*/ 464473 h 866369"/>
                <a:gd name="connsiteX1" fmla="*/ 434099 w 1419663"/>
                <a:gd name="connsiteY1" fmla="*/ 20410 h 866369"/>
                <a:gd name="connsiteX2" fmla="*/ 746281 w 1419663"/>
                <a:gd name="connsiteY2" fmla="*/ 370879 h 866369"/>
                <a:gd name="connsiteX3" fmla="*/ 1088361 w 1419663"/>
                <a:gd name="connsiteY3" fmla="*/ 2152 h 866369"/>
                <a:gd name="connsiteX4" fmla="*/ 1419394 w 1419663"/>
                <a:gd name="connsiteY4" fmla="*/ 409698 h 866369"/>
                <a:gd name="connsiteX5" fmla="*/ 1032780 w 1419663"/>
                <a:gd name="connsiteY5" fmla="*/ 845604 h 866369"/>
                <a:gd name="connsiteX6" fmla="*/ 751966 w 1419663"/>
                <a:gd name="connsiteY6" fmla="*/ 571595 h 866369"/>
                <a:gd name="connsiteX7" fmla="*/ 478188 w 1419663"/>
                <a:gd name="connsiteY7" fmla="*/ 866245 h 866369"/>
                <a:gd name="connsiteX8" fmla="*/ 127 w 1419663"/>
                <a:gd name="connsiteY8" fmla="*/ 464473 h 866369"/>
                <a:gd name="connsiteX0" fmla="*/ 139 w 1389244"/>
                <a:gd name="connsiteY0" fmla="*/ 446214 h 866369"/>
                <a:gd name="connsiteX1" fmla="*/ 403680 w 1389244"/>
                <a:gd name="connsiteY1" fmla="*/ 20410 h 866369"/>
                <a:gd name="connsiteX2" fmla="*/ 715862 w 1389244"/>
                <a:gd name="connsiteY2" fmla="*/ 370879 h 866369"/>
                <a:gd name="connsiteX3" fmla="*/ 1057942 w 1389244"/>
                <a:gd name="connsiteY3" fmla="*/ 2152 h 866369"/>
                <a:gd name="connsiteX4" fmla="*/ 1388975 w 1389244"/>
                <a:gd name="connsiteY4" fmla="*/ 409698 h 866369"/>
                <a:gd name="connsiteX5" fmla="*/ 1002361 w 1389244"/>
                <a:gd name="connsiteY5" fmla="*/ 845604 h 866369"/>
                <a:gd name="connsiteX6" fmla="*/ 721547 w 1389244"/>
                <a:gd name="connsiteY6" fmla="*/ 571595 h 866369"/>
                <a:gd name="connsiteX7" fmla="*/ 447769 w 1389244"/>
                <a:gd name="connsiteY7" fmla="*/ 866245 h 866369"/>
                <a:gd name="connsiteX8" fmla="*/ 139 w 1389244"/>
                <a:gd name="connsiteY8" fmla="*/ 446214 h 866369"/>
                <a:gd name="connsiteX0" fmla="*/ 2 w 1389107"/>
                <a:gd name="connsiteY0" fmla="*/ 446214 h 845737"/>
                <a:gd name="connsiteX1" fmla="*/ 403543 w 1389107"/>
                <a:gd name="connsiteY1" fmla="*/ 20410 h 845737"/>
                <a:gd name="connsiteX2" fmla="*/ 715725 w 1389107"/>
                <a:gd name="connsiteY2" fmla="*/ 370879 h 845737"/>
                <a:gd name="connsiteX3" fmla="*/ 1057805 w 1389107"/>
                <a:gd name="connsiteY3" fmla="*/ 2152 h 845737"/>
                <a:gd name="connsiteX4" fmla="*/ 1388838 w 1389107"/>
                <a:gd name="connsiteY4" fmla="*/ 409698 h 845737"/>
                <a:gd name="connsiteX5" fmla="*/ 1002224 w 1389107"/>
                <a:gd name="connsiteY5" fmla="*/ 845604 h 845737"/>
                <a:gd name="connsiteX6" fmla="*/ 721410 w 1389107"/>
                <a:gd name="connsiteY6" fmla="*/ 571595 h 845737"/>
                <a:gd name="connsiteX7" fmla="*/ 398943 w 1389107"/>
                <a:gd name="connsiteY7" fmla="*/ 832771 h 845737"/>
                <a:gd name="connsiteX8" fmla="*/ 2 w 1389107"/>
                <a:gd name="connsiteY8" fmla="*/ 446214 h 845737"/>
                <a:gd name="connsiteX0" fmla="*/ 2 w 1389144"/>
                <a:gd name="connsiteY0" fmla="*/ 446214 h 832910"/>
                <a:gd name="connsiteX1" fmla="*/ 403543 w 1389144"/>
                <a:gd name="connsiteY1" fmla="*/ 20410 h 832910"/>
                <a:gd name="connsiteX2" fmla="*/ 715725 w 1389144"/>
                <a:gd name="connsiteY2" fmla="*/ 370879 h 832910"/>
                <a:gd name="connsiteX3" fmla="*/ 1057805 w 1389144"/>
                <a:gd name="connsiteY3" fmla="*/ 2152 h 832910"/>
                <a:gd name="connsiteX4" fmla="*/ 1388838 w 1389144"/>
                <a:gd name="connsiteY4" fmla="*/ 409698 h 832910"/>
                <a:gd name="connsiteX5" fmla="*/ 1035697 w 1389144"/>
                <a:gd name="connsiteY5" fmla="*/ 809087 h 832910"/>
                <a:gd name="connsiteX6" fmla="*/ 721410 w 1389144"/>
                <a:gd name="connsiteY6" fmla="*/ 571595 h 832910"/>
                <a:gd name="connsiteX7" fmla="*/ 398943 w 1389144"/>
                <a:gd name="connsiteY7" fmla="*/ 832771 h 832910"/>
                <a:gd name="connsiteX8" fmla="*/ 2 w 1389144"/>
                <a:gd name="connsiteY8" fmla="*/ 446214 h 832910"/>
                <a:gd name="connsiteX0" fmla="*/ 14 w 1389156"/>
                <a:gd name="connsiteY0" fmla="*/ 446226 h 832923"/>
                <a:gd name="connsiteX1" fmla="*/ 412684 w 1389156"/>
                <a:gd name="connsiteY1" fmla="*/ 35637 h 832923"/>
                <a:gd name="connsiteX2" fmla="*/ 715737 w 1389156"/>
                <a:gd name="connsiteY2" fmla="*/ 370891 h 832923"/>
                <a:gd name="connsiteX3" fmla="*/ 1057817 w 1389156"/>
                <a:gd name="connsiteY3" fmla="*/ 2164 h 832923"/>
                <a:gd name="connsiteX4" fmla="*/ 1388850 w 1389156"/>
                <a:gd name="connsiteY4" fmla="*/ 409710 h 832923"/>
                <a:gd name="connsiteX5" fmla="*/ 1035709 w 1389156"/>
                <a:gd name="connsiteY5" fmla="*/ 809099 h 832923"/>
                <a:gd name="connsiteX6" fmla="*/ 721422 w 1389156"/>
                <a:gd name="connsiteY6" fmla="*/ 571607 h 832923"/>
                <a:gd name="connsiteX7" fmla="*/ 398955 w 1389156"/>
                <a:gd name="connsiteY7" fmla="*/ 832783 h 832923"/>
                <a:gd name="connsiteX8" fmla="*/ 14 w 1389156"/>
                <a:gd name="connsiteY8" fmla="*/ 446226 h 832923"/>
                <a:gd name="connsiteX0" fmla="*/ 14 w 1380026"/>
                <a:gd name="connsiteY0" fmla="*/ 488828 h 832923"/>
                <a:gd name="connsiteX1" fmla="*/ 403554 w 1380026"/>
                <a:gd name="connsiteY1" fmla="*/ 35637 h 832923"/>
                <a:gd name="connsiteX2" fmla="*/ 706607 w 1380026"/>
                <a:gd name="connsiteY2" fmla="*/ 370891 h 832923"/>
                <a:gd name="connsiteX3" fmla="*/ 1048687 w 1380026"/>
                <a:gd name="connsiteY3" fmla="*/ 2164 h 832923"/>
                <a:gd name="connsiteX4" fmla="*/ 1379720 w 1380026"/>
                <a:gd name="connsiteY4" fmla="*/ 409710 h 832923"/>
                <a:gd name="connsiteX5" fmla="*/ 1026579 w 1380026"/>
                <a:gd name="connsiteY5" fmla="*/ 809099 h 832923"/>
                <a:gd name="connsiteX6" fmla="*/ 712292 w 1380026"/>
                <a:gd name="connsiteY6" fmla="*/ 571607 h 832923"/>
                <a:gd name="connsiteX7" fmla="*/ 389825 w 1380026"/>
                <a:gd name="connsiteY7" fmla="*/ 832783 h 832923"/>
                <a:gd name="connsiteX8" fmla="*/ 14 w 1380026"/>
                <a:gd name="connsiteY8" fmla="*/ 488828 h 832923"/>
                <a:gd name="connsiteX0" fmla="*/ 14 w 1373949"/>
                <a:gd name="connsiteY0" fmla="*/ 488828 h 832923"/>
                <a:gd name="connsiteX1" fmla="*/ 403554 w 1373949"/>
                <a:gd name="connsiteY1" fmla="*/ 35637 h 832923"/>
                <a:gd name="connsiteX2" fmla="*/ 706607 w 1373949"/>
                <a:gd name="connsiteY2" fmla="*/ 370891 h 832923"/>
                <a:gd name="connsiteX3" fmla="*/ 1048687 w 1373949"/>
                <a:gd name="connsiteY3" fmla="*/ 2164 h 832923"/>
                <a:gd name="connsiteX4" fmla="*/ 1373635 w 1373949"/>
                <a:gd name="connsiteY4" fmla="*/ 452314 h 832923"/>
                <a:gd name="connsiteX5" fmla="*/ 1026579 w 1373949"/>
                <a:gd name="connsiteY5" fmla="*/ 809099 h 832923"/>
                <a:gd name="connsiteX6" fmla="*/ 712292 w 1373949"/>
                <a:gd name="connsiteY6" fmla="*/ 571607 h 832923"/>
                <a:gd name="connsiteX7" fmla="*/ 389825 w 1373949"/>
                <a:gd name="connsiteY7" fmla="*/ 832783 h 832923"/>
                <a:gd name="connsiteX8" fmla="*/ 14 w 1373949"/>
                <a:gd name="connsiteY8" fmla="*/ 488828 h 832923"/>
                <a:gd name="connsiteX0" fmla="*/ 14 w 1373949"/>
                <a:gd name="connsiteY0" fmla="*/ 455512 h 799607"/>
                <a:gd name="connsiteX1" fmla="*/ 403554 w 1373949"/>
                <a:gd name="connsiteY1" fmla="*/ 2321 h 799607"/>
                <a:gd name="connsiteX2" fmla="*/ 706607 w 1373949"/>
                <a:gd name="connsiteY2" fmla="*/ 337575 h 799607"/>
                <a:gd name="connsiteX3" fmla="*/ 1015213 w 1373949"/>
                <a:gd name="connsiteY3" fmla="*/ 5364 h 799607"/>
                <a:gd name="connsiteX4" fmla="*/ 1373635 w 1373949"/>
                <a:gd name="connsiteY4" fmla="*/ 418998 h 799607"/>
                <a:gd name="connsiteX5" fmla="*/ 1026579 w 1373949"/>
                <a:gd name="connsiteY5" fmla="*/ 775783 h 799607"/>
                <a:gd name="connsiteX6" fmla="*/ 712292 w 1373949"/>
                <a:gd name="connsiteY6" fmla="*/ 538291 h 799607"/>
                <a:gd name="connsiteX7" fmla="*/ 389825 w 1373949"/>
                <a:gd name="connsiteY7" fmla="*/ 799467 h 799607"/>
                <a:gd name="connsiteX8" fmla="*/ 14 w 1373949"/>
                <a:gd name="connsiteY8" fmla="*/ 455512 h 799607"/>
                <a:gd name="connsiteX0" fmla="*/ 5 w 1373940"/>
                <a:gd name="connsiteY0" fmla="*/ 455512 h 857404"/>
                <a:gd name="connsiteX1" fmla="*/ 403545 w 1373940"/>
                <a:gd name="connsiteY1" fmla="*/ 2321 h 857404"/>
                <a:gd name="connsiteX2" fmla="*/ 706598 w 1373940"/>
                <a:gd name="connsiteY2" fmla="*/ 337575 h 857404"/>
                <a:gd name="connsiteX3" fmla="*/ 1015204 w 1373940"/>
                <a:gd name="connsiteY3" fmla="*/ 5364 h 857404"/>
                <a:gd name="connsiteX4" fmla="*/ 1373626 w 1373940"/>
                <a:gd name="connsiteY4" fmla="*/ 418998 h 857404"/>
                <a:gd name="connsiteX5" fmla="*/ 1026570 w 1373940"/>
                <a:gd name="connsiteY5" fmla="*/ 775783 h 857404"/>
                <a:gd name="connsiteX6" fmla="*/ 712283 w 1373940"/>
                <a:gd name="connsiteY6" fmla="*/ 538291 h 857404"/>
                <a:gd name="connsiteX7" fmla="*/ 395903 w 1373940"/>
                <a:gd name="connsiteY7" fmla="*/ 857285 h 857404"/>
                <a:gd name="connsiteX8" fmla="*/ 5 w 1373940"/>
                <a:gd name="connsiteY8" fmla="*/ 455512 h 857404"/>
                <a:gd name="connsiteX0" fmla="*/ 5 w 1373940"/>
                <a:gd name="connsiteY0" fmla="*/ 455512 h 860831"/>
                <a:gd name="connsiteX1" fmla="*/ 403545 w 1373940"/>
                <a:gd name="connsiteY1" fmla="*/ 2321 h 860831"/>
                <a:gd name="connsiteX2" fmla="*/ 706598 w 1373940"/>
                <a:gd name="connsiteY2" fmla="*/ 337575 h 860831"/>
                <a:gd name="connsiteX3" fmla="*/ 1015204 w 1373940"/>
                <a:gd name="connsiteY3" fmla="*/ 5364 h 860831"/>
                <a:gd name="connsiteX4" fmla="*/ 1373626 w 1373940"/>
                <a:gd name="connsiteY4" fmla="*/ 418998 h 860831"/>
                <a:gd name="connsiteX5" fmla="*/ 1026570 w 1373940"/>
                <a:gd name="connsiteY5" fmla="*/ 775783 h 860831"/>
                <a:gd name="connsiteX6" fmla="*/ 712283 w 1373940"/>
                <a:gd name="connsiteY6" fmla="*/ 538291 h 860831"/>
                <a:gd name="connsiteX7" fmla="*/ 561783 w 1373940"/>
                <a:gd name="connsiteY7" fmla="*/ 613051 h 860831"/>
                <a:gd name="connsiteX8" fmla="*/ 395903 w 1373940"/>
                <a:gd name="connsiteY8" fmla="*/ 857285 h 860831"/>
                <a:gd name="connsiteX9" fmla="*/ 5 w 1373940"/>
                <a:gd name="connsiteY9" fmla="*/ 455512 h 860831"/>
                <a:gd name="connsiteX0" fmla="*/ 5 w 1373899"/>
                <a:gd name="connsiteY0" fmla="*/ 455512 h 860831"/>
                <a:gd name="connsiteX1" fmla="*/ 403545 w 1373899"/>
                <a:gd name="connsiteY1" fmla="*/ 2321 h 860831"/>
                <a:gd name="connsiteX2" fmla="*/ 706598 w 1373899"/>
                <a:gd name="connsiteY2" fmla="*/ 337575 h 860831"/>
                <a:gd name="connsiteX3" fmla="*/ 1015204 w 1373899"/>
                <a:gd name="connsiteY3" fmla="*/ 5364 h 860831"/>
                <a:gd name="connsiteX4" fmla="*/ 1373626 w 1373899"/>
                <a:gd name="connsiteY4" fmla="*/ 418998 h 860831"/>
                <a:gd name="connsiteX5" fmla="*/ 1026570 w 1373899"/>
                <a:gd name="connsiteY5" fmla="*/ 775783 h 860831"/>
                <a:gd name="connsiteX6" fmla="*/ 896521 w 1373899"/>
                <a:gd name="connsiteY6" fmla="*/ 622180 h 860831"/>
                <a:gd name="connsiteX7" fmla="*/ 712283 w 1373899"/>
                <a:gd name="connsiteY7" fmla="*/ 538291 h 860831"/>
                <a:gd name="connsiteX8" fmla="*/ 561783 w 1373899"/>
                <a:gd name="connsiteY8" fmla="*/ 613051 h 860831"/>
                <a:gd name="connsiteX9" fmla="*/ 395903 w 1373899"/>
                <a:gd name="connsiteY9" fmla="*/ 857285 h 860831"/>
                <a:gd name="connsiteX10" fmla="*/ 5 w 1373899"/>
                <a:gd name="connsiteY10" fmla="*/ 455512 h 860831"/>
                <a:gd name="connsiteX0" fmla="*/ 5 w 1373884"/>
                <a:gd name="connsiteY0" fmla="*/ 455512 h 860831"/>
                <a:gd name="connsiteX1" fmla="*/ 403545 w 1373884"/>
                <a:gd name="connsiteY1" fmla="*/ 2321 h 860831"/>
                <a:gd name="connsiteX2" fmla="*/ 706598 w 1373884"/>
                <a:gd name="connsiteY2" fmla="*/ 337575 h 860831"/>
                <a:gd name="connsiteX3" fmla="*/ 1015204 w 1373884"/>
                <a:gd name="connsiteY3" fmla="*/ 5364 h 860831"/>
                <a:gd name="connsiteX4" fmla="*/ 1373626 w 1373884"/>
                <a:gd name="connsiteY4" fmla="*/ 418998 h 860831"/>
                <a:gd name="connsiteX5" fmla="*/ 1011355 w 1373884"/>
                <a:gd name="connsiteY5" fmla="*/ 809258 h 860831"/>
                <a:gd name="connsiteX6" fmla="*/ 896521 w 1373884"/>
                <a:gd name="connsiteY6" fmla="*/ 622180 h 860831"/>
                <a:gd name="connsiteX7" fmla="*/ 712283 w 1373884"/>
                <a:gd name="connsiteY7" fmla="*/ 538291 h 860831"/>
                <a:gd name="connsiteX8" fmla="*/ 561783 w 1373884"/>
                <a:gd name="connsiteY8" fmla="*/ 613051 h 860831"/>
                <a:gd name="connsiteX9" fmla="*/ 395903 w 1373884"/>
                <a:gd name="connsiteY9" fmla="*/ 857285 h 860831"/>
                <a:gd name="connsiteX10" fmla="*/ 5 w 1373884"/>
                <a:gd name="connsiteY10" fmla="*/ 455512 h 860831"/>
                <a:gd name="connsiteX0" fmla="*/ 5 w 1373884"/>
                <a:gd name="connsiteY0" fmla="*/ 455512 h 860831"/>
                <a:gd name="connsiteX1" fmla="*/ 403545 w 1373884"/>
                <a:gd name="connsiteY1" fmla="*/ 2321 h 860831"/>
                <a:gd name="connsiteX2" fmla="*/ 706598 w 1373884"/>
                <a:gd name="connsiteY2" fmla="*/ 337575 h 860831"/>
                <a:gd name="connsiteX3" fmla="*/ 1015204 w 1373884"/>
                <a:gd name="connsiteY3" fmla="*/ 5364 h 860831"/>
                <a:gd name="connsiteX4" fmla="*/ 1373626 w 1373884"/>
                <a:gd name="connsiteY4" fmla="*/ 418998 h 860831"/>
                <a:gd name="connsiteX5" fmla="*/ 1011355 w 1373884"/>
                <a:gd name="connsiteY5" fmla="*/ 809258 h 860831"/>
                <a:gd name="connsiteX6" fmla="*/ 878262 w 1373884"/>
                <a:gd name="connsiteY6" fmla="*/ 619136 h 860831"/>
                <a:gd name="connsiteX7" fmla="*/ 712283 w 1373884"/>
                <a:gd name="connsiteY7" fmla="*/ 538291 h 860831"/>
                <a:gd name="connsiteX8" fmla="*/ 561783 w 1373884"/>
                <a:gd name="connsiteY8" fmla="*/ 613051 h 860831"/>
                <a:gd name="connsiteX9" fmla="*/ 395903 w 1373884"/>
                <a:gd name="connsiteY9" fmla="*/ 857285 h 860831"/>
                <a:gd name="connsiteX10" fmla="*/ 5 w 1373884"/>
                <a:gd name="connsiteY10" fmla="*/ 455512 h 86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3884" h="860831">
                  <a:moveTo>
                    <a:pt x="5" y="455512"/>
                  </a:moveTo>
                  <a:cubicBezTo>
                    <a:pt x="1279" y="313018"/>
                    <a:pt x="278172" y="37193"/>
                    <a:pt x="403545" y="2321"/>
                  </a:cubicBezTo>
                  <a:cubicBezTo>
                    <a:pt x="528918" y="-32551"/>
                    <a:pt x="604655" y="337068"/>
                    <a:pt x="706598" y="337575"/>
                  </a:cubicBezTo>
                  <a:cubicBezTo>
                    <a:pt x="808541" y="338082"/>
                    <a:pt x="890846" y="-29508"/>
                    <a:pt x="1015204" y="5364"/>
                  </a:cubicBezTo>
                  <a:cubicBezTo>
                    <a:pt x="1139562" y="40236"/>
                    <a:pt x="1363617" y="328633"/>
                    <a:pt x="1373626" y="418998"/>
                  </a:cubicBezTo>
                  <a:cubicBezTo>
                    <a:pt x="1383635" y="509363"/>
                    <a:pt x="1100509" y="769815"/>
                    <a:pt x="1011355" y="809258"/>
                  </a:cubicBezTo>
                  <a:cubicBezTo>
                    <a:pt x="922201" y="848701"/>
                    <a:pt x="930643" y="658718"/>
                    <a:pt x="878262" y="619136"/>
                  </a:cubicBezTo>
                  <a:cubicBezTo>
                    <a:pt x="825881" y="579554"/>
                    <a:pt x="765029" y="539305"/>
                    <a:pt x="712283" y="538291"/>
                  </a:cubicBezTo>
                  <a:cubicBezTo>
                    <a:pt x="659537" y="537277"/>
                    <a:pt x="614513" y="559885"/>
                    <a:pt x="561783" y="613051"/>
                  </a:cubicBezTo>
                  <a:cubicBezTo>
                    <a:pt x="509053" y="666217"/>
                    <a:pt x="495619" y="891656"/>
                    <a:pt x="395903" y="857285"/>
                  </a:cubicBezTo>
                  <a:cubicBezTo>
                    <a:pt x="271831" y="783513"/>
                    <a:pt x="-1269" y="598006"/>
                    <a:pt x="5" y="455512"/>
                  </a:cubicBezTo>
                  <a:close/>
                </a:path>
              </a:pathLst>
            </a:custGeom>
            <a:solidFill>
              <a:srgbClr val="CECAB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25" name="Oval 24">
              <a:extLst>
                <a:ext uri="{FF2B5EF4-FFF2-40B4-BE49-F238E27FC236}">
                  <a16:creationId xmlns:a16="http://schemas.microsoft.com/office/drawing/2014/main" id="{3A250159-45E4-4778-9199-A901E81BC1B9}"/>
                </a:ext>
              </a:extLst>
            </p:cNvPr>
            <p:cNvSpPr/>
            <p:nvPr/>
          </p:nvSpPr>
          <p:spPr>
            <a:xfrm>
              <a:off x="7514034" y="3793734"/>
              <a:ext cx="94848" cy="948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grpSp>
      <p:sp>
        <p:nvSpPr>
          <p:cNvPr id="26" name="TextBox 25">
            <a:extLst>
              <a:ext uri="{FF2B5EF4-FFF2-40B4-BE49-F238E27FC236}">
                <a16:creationId xmlns:a16="http://schemas.microsoft.com/office/drawing/2014/main" id="{159500C3-61C5-4158-9049-47BC2C6A26F4}"/>
              </a:ext>
            </a:extLst>
          </p:cNvPr>
          <p:cNvSpPr txBox="1"/>
          <p:nvPr/>
        </p:nvSpPr>
        <p:spPr>
          <a:xfrm rot="5400000">
            <a:off x="9369933" y="4060713"/>
            <a:ext cx="1924080" cy="276999"/>
          </a:xfrm>
          <a:prstGeom prst="rect">
            <a:avLst/>
          </a:prstGeom>
          <a:noFill/>
        </p:spPr>
        <p:txBody>
          <a:bodyPr wrap="square" rtlCol="0">
            <a:spAutoFit/>
          </a:bodyPr>
          <a:lstStyle/>
          <a:p>
            <a:pPr algn="ctr"/>
            <a:r>
              <a:rPr lang="en-GB" sz="1200" b="1" dirty="0">
                <a:solidFill>
                  <a:schemeClr val="accent1"/>
                </a:solidFill>
                <a:latin typeface="Arial" panose="020B0604020202020204" pitchFamily="34" charset="0"/>
                <a:cs typeface="Arial" panose="020B0604020202020204" pitchFamily="34" charset="0"/>
              </a:rPr>
              <a:t>Spinal cord</a:t>
            </a:r>
          </a:p>
        </p:txBody>
      </p:sp>
      <p:sp>
        <p:nvSpPr>
          <p:cNvPr id="27" name="TextBox 26">
            <a:extLst>
              <a:ext uri="{FF2B5EF4-FFF2-40B4-BE49-F238E27FC236}">
                <a16:creationId xmlns:a16="http://schemas.microsoft.com/office/drawing/2014/main" id="{C5C7ED6E-314D-43FD-BFAC-ADF589594245}"/>
              </a:ext>
            </a:extLst>
          </p:cNvPr>
          <p:cNvSpPr txBox="1"/>
          <p:nvPr/>
        </p:nvSpPr>
        <p:spPr>
          <a:xfrm rot="5400000">
            <a:off x="10154609" y="2524143"/>
            <a:ext cx="1149059" cy="276999"/>
          </a:xfrm>
          <a:prstGeom prst="rect">
            <a:avLst/>
          </a:prstGeom>
          <a:noFill/>
        </p:spPr>
        <p:txBody>
          <a:bodyPr wrap="square" rtlCol="0">
            <a:spAutoFit/>
          </a:bodyPr>
          <a:lstStyle/>
          <a:p>
            <a:pPr algn="ctr"/>
            <a:r>
              <a:rPr lang="en-GB" sz="1200" b="1" dirty="0">
                <a:solidFill>
                  <a:schemeClr val="tx2"/>
                </a:solidFill>
                <a:latin typeface="Arial" panose="020B0604020202020204" pitchFamily="34" charset="0"/>
                <a:cs typeface="Arial" panose="020B0604020202020204" pitchFamily="34" charset="0"/>
              </a:rPr>
              <a:t>Brain</a:t>
            </a:r>
          </a:p>
        </p:txBody>
      </p:sp>
      <p:grpSp>
        <p:nvGrpSpPr>
          <p:cNvPr id="28" name="Group 27">
            <a:extLst>
              <a:ext uri="{FF2B5EF4-FFF2-40B4-BE49-F238E27FC236}">
                <a16:creationId xmlns:a16="http://schemas.microsoft.com/office/drawing/2014/main" id="{CA3E0956-C3E1-4865-8874-5DE9C5BA1183}"/>
              </a:ext>
            </a:extLst>
          </p:cNvPr>
          <p:cNvGrpSpPr/>
          <p:nvPr/>
        </p:nvGrpSpPr>
        <p:grpSpPr>
          <a:xfrm>
            <a:off x="8322614" y="1877603"/>
            <a:ext cx="2367903" cy="1869537"/>
            <a:chOff x="3592514" y="1279525"/>
            <a:chExt cx="5641975" cy="4454525"/>
          </a:xfrm>
        </p:grpSpPr>
        <p:sp>
          <p:nvSpPr>
            <p:cNvPr id="29" name="Freeform 5">
              <a:extLst>
                <a:ext uri="{FF2B5EF4-FFF2-40B4-BE49-F238E27FC236}">
                  <a16:creationId xmlns:a16="http://schemas.microsoft.com/office/drawing/2014/main" id="{85149F47-2C98-4FD0-8B31-34FD839C8E4C}"/>
                </a:ext>
              </a:extLst>
            </p:cNvPr>
            <p:cNvSpPr>
              <a:spLocks/>
            </p:cNvSpPr>
            <p:nvPr/>
          </p:nvSpPr>
          <p:spPr bwMode="auto">
            <a:xfrm>
              <a:off x="4384676" y="2003425"/>
              <a:ext cx="3205163" cy="2719388"/>
            </a:xfrm>
            <a:custGeom>
              <a:avLst/>
              <a:gdLst>
                <a:gd name="T0" fmla="*/ 194 w 425"/>
                <a:gd name="T1" fmla="*/ 358 h 360"/>
                <a:gd name="T2" fmla="*/ 159 w 425"/>
                <a:gd name="T3" fmla="*/ 358 h 360"/>
                <a:gd name="T4" fmla="*/ 106 w 425"/>
                <a:gd name="T5" fmla="*/ 342 h 360"/>
                <a:gd name="T6" fmla="*/ 76 w 425"/>
                <a:gd name="T7" fmla="*/ 323 h 360"/>
                <a:gd name="T8" fmla="*/ 64 w 425"/>
                <a:gd name="T9" fmla="*/ 307 h 360"/>
                <a:gd name="T10" fmla="*/ 69 w 425"/>
                <a:gd name="T11" fmla="*/ 287 h 360"/>
                <a:gd name="T12" fmla="*/ 128 w 425"/>
                <a:gd name="T13" fmla="*/ 201 h 360"/>
                <a:gd name="T14" fmla="*/ 71 w 425"/>
                <a:gd name="T15" fmla="*/ 217 h 360"/>
                <a:gd name="T16" fmla="*/ 0 w 425"/>
                <a:gd name="T17" fmla="*/ 149 h 360"/>
                <a:gd name="T18" fmla="*/ 0 w 425"/>
                <a:gd name="T19" fmla="*/ 148 h 360"/>
                <a:gd name="T20" fmla="*/ 13 w 425"/>
                <a:gd name="T21" fmla="*/ 130 h 360"/>
                <a:gd name="T22" fmla="*/ 14 w 425"/>
                <a:gd name="T23" fmla="*/ 127 h 360"/>
                <a:gd name="T24" fmla="*/ 15 w 425"/>
                <a:gd name="T25" fmla="*/ 125 h 360"/>
                <a:gd name="T26" fmla="*/ 15 w 425"/>
                <a:gd name="T27" fmla="*/ 122 h 360"/>
                <a:gd name="T28" fmla="*/ 16 w 425"/>
                <a:gd name="T29" fmla="*/ 120 h 360"/>
                <a:gd name="T30" fmla="*/ 16 w 425"/>
                <a:gd name="T31" fmla="*/ 118 h 360"/>
                <a:gd name="T32" fmla="*/ 16 w 425"/>
                <a:gd name="T33" fmla="*/ 115 h 360"/>
                <a:gd name="T34" fmla="*/ 16 w 425"/>
                <a:gd name="T35" fmla="*/ 112 h 360"/>
                <a:gd name="T36" fmla="*/ 16 w 425"/>
                <a:gd name="T37" fmla="*/ 109 h 360"/>
                <a:gd name="T38" fmla="*/ 15 w 425"/>
                <a:gd name="T39" fmla="*/ 105 h 360"/>
                <a:gd name="T40" fmla="*/ 15 w 425"/>
                <a:gd name="T41" fmla="*/ 104 h 360"/>
                <a:gd name="T42" fmla="*/ 61 w 425"/>
                <a:gd name="T43" fmla="*/ 51 h 360"/>
                <a:gd name="T44" fmla="*/ 63 w 425"/>
                <a:gd name="T45" fmla="*/ 50 h 360"/>
                <a:gd name="T46" fmla="*/ 65 w 425"/>
                <a:gd name="T47" fmla="*/ 49 h 360"/>
                <a:gd name="T48" fmla="*/ 69 w 425"/>
                <a:gd name="T49" fmla="*/ 47 h 360"/>
                <a:gd name="T50" fmla="*/ 75 w 425"/>
                <a:gd name="T51" fmla="*/ 44 h 360"/>
                <a:gd name="T52" fmla="*/ 93 w 425"/>
                <a:gd name="T53" fmla="*/ 35 h 360"/>
                <a:gd name="T54" fmla="*/ 93 w 425"/>
                <a:gd name="T55" fmla="*/ 35 h 360"/>
                <a:gd name="T56" fmla="*/ 100 w 425"/>
                <a:gd name="T57" fmla="*/ 27 h 360"/>
                <a:gd name="T58" fmla="*/ 101 w 425"/>
                <a:gd name="T59" fmla="*/ 27 h 360"/>
                <a:gd name="T60" fmla="*/ 139 w 425"/>
                <a:gd name="T61" fmla="*/ 16 h 360"/>
                <a:gd name="T62" fmla="*/ 139 w 425"/>
                <a:gd name="T63" fmla="*/ 16 h 360"/>
                <a:gd name="T64" fmla="*/ 173 w 425"/>
                <a:gd name="T65" fmla="*/ 9 h 360"/>
                <a:gd name="T66" fmla="*/ 284 w 425"/>
                <a:gd name="T67" fmla="*/ 23 h 360"/>
                <a:gd name="T68" fmla="*/ 346 w 425"/>
                <a:gd name="T69" fmla="*/ 65 h 360"/>
                <a:gd name="T70" fmla="*/ 370 w 425"/>
                <a:gd name="T71" fmla="*/ 156 h 360"/>
                <a:gd name="T72" fmla="*/ 391 w 425"/>
                <a:gd name="T73" fmla="*/ 207 h 360"/>
                <a:gd name="T74" fmla="*/ 365 w 425"/>
                <a:gd name="T75" fmla="*/ 324 h 360"/>
                <a:gd name="T76" fmla="*/ 296 w 425"/>
                <a:gd name="T77" fmla="*/ 269 h 360"/>
                <a:gd name="T78" fmla="*/ 266 w 425"/>
                <a:gd name="T79" fmla="*/ 271 h 360"/>
                <a:gd name="T80" fmla="*/ 209 w 425"/>
                <a:gd name="T81"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5" h="360">
                  <a:moveTo>
                    <a:pt x="209" y="360"/>
                  </a:moveTo>
                  <a:cubicBezTo>
                    <a:pt x="202" y="360"/>
                    <a:pt x="198" y="359"/>
                    <a:pt x="194" y="358"/>
                  </a:cubicBezTo>
                  <a:cubicBezTo>
                    <a:pt x="189" y="357"/>
                    <a:pt x="185" y="355"/>
                    <a:pt x="177" y="355"/>
                  </a:cubicBezTo>
                  <a:cubicBezTo>
                    <a:pt x="170" y="355"/>
                    <a:pt x="165" y="356"/>
                    <a:pt x="159" y="358"/>
                  </a:cubicBezTo>
                  <a:cubicBezTo>
                    <a:pt x="153" y="359"/>
                    <a:pt x="147" y="360"/>
                    <a:pt x="139" y="360"/>
                  </a:cubicBezTo>
                  <a:cubicBezTo>
                    <a:pt x="123" y="360"/>
                    <a:pt x="114" y="354"/>
                    <a:pt x="106" y="342"/>
                  </a:cubicBezTo>
                  <a:cubicBezTo>
                    <a:pt x="104" y="343"/>
                    <a:pt x="102" y="343"/>
                    <a:pt x="100" y="343"/>
                  </a:cubicBezTo>
                  <a:cubicBezTo>
                    <a:pt x="88" y="343"/>
                    <a:pt x="79" y="333"/>
                    <a:pt x="76" y="323"/>
                  </a:cubicBezTo>
                  <a:cubicBezTo>
                    <a:pt x="75" y="317"/>
                    <a:pt x="72" y="316"/>
                    <a:pt x="70" y="314"/>
                  </a:cubicBezTo>
                  <a:cubicBezTo>
                    <a:pt x="67" y="313"/>
                    <a:pt x="65" y="311"/>
                    <a:pt x="64" y="307"/>
                  </a:cubicBezTo>
                  <a:cubicBezTo>
                    <a:pt x="64" y="299"/>
                    <a:pt x="68" y="288"/>
                    <a:pt x="69" y="287"/>
                  </a:cubicBezTo>
                  <a:cubicBezTo>
                    <a:pt x="69" y="287"/>
                    <a:pt x="69" y="287"/>
                    <a:pt x="69" y="287"/>
                  </a:cubicBezTo>
                  <a:cubicBezTo>
                    <a:pt x="136" y="203"/>
                    <a:pt x="136" y="203"/>
                    <a:pt x="136" y="203"/>
                  </a:cubicBezTo>
                  <a:cubicBezTo>
                    <a:pt x="134" y="202"/>
                    <a:pt x="131" y="201"/>
                    <a:pt x="128" y="201"/>
                  </a:cubicBezTo>
                  <a:cubicBezTo>
                    <a:pt x="121" y="201"/>
                    <a:pt x="116" y="204"/>
                    <a:pt x="110" y="207"/>
                  </a:cubicBezTo>
                  <a:cubicBezTo>
                    <a:pt x="102" y="211"/>
                    <a:pt x="91" y="217"/>
                    <a:pt x="71" y="217"/>
                  </a:cubicBezTo>
                  <a:cubicBezTo>
                    <a:pt x="60" y="217"/>
                    <a:pt x="41" y="213"/>
                    <a:pt x="26" y="201"/>
                  </a:cubicBezTo>
                  <a:cubicBezTo>
                    <a:pt x="14" y="192"/>
                    <a:pt x="0" y="176"/>
                    <a:pt x="0" y="149"/>
                  </a:cubicBezTo>
                  <a:cubicBezTo>
                    <a:pt x="0" y="148"/>
                    <a:pt x="0" y="148"/>
                    <a:pt x="0" y="148"/>
                  </a:cubicBezTo>
                  <a:cubicBezTo>
                    <a:pt x="0" y="148"/>
                    <a:pt x="0" y="148"/>
                    <a:pt x="0" y="148"/>
                  </a:cubicBezTo>
                  <a:cubicBezTo>
                    <a:pt x="6" y="143"/>
                    <a:pt x="10" y="138"/>
                    <a:pt x="12" y="131"/>
                  </a:cubicBezTo>
                  <a:cubicBezTo>
                    <a:pt x="13" y="131"/>
                    <a:pt x="13" y="130"/>
                    <a:pt x="13" y="130"/>
                  </a:cubicBezTo>
                  <a:cubicBezTo>
                    <a:pt x="13" y="129"/>
                    <a:pt x="13" y="129"/>
                    <a:pt x="13" y="129"/>
                  </a:cubicBezTo>
                  <a:cubicBezTo>
                    <a:pt x="14" y="128"/>
                    <a:pt x="14" y="127"/>
                    <a:pt x="14" y="127"/>
                  </a:cubicBezTo>
                  <a:cubicBezTo>
                    <a:pt x="14" y="126"/>
                    <a:pt x="14" y="126"/>
                    <a:pt x="14" y="126"/>
                  </a:cubicBezTo>
                  <a:cubicBezTo>
                    <a:pt x="14" y="126"/>
                    <a:pt x="15" y="125"/>
                    <a:pt x="15" y="125"/>
                  </a:cubicBezTo>
                  <a:cubicBezTo>
                    <a:pt x="15" y="124"/>
                    <a:pt x="15" y="124"/>
                    <a:pt x="15" y="124"/>
                  </a:cubicBezTo>
                  <a:cubicBezTo>
                    <a:pt x="15" y="123"/>
                    <a:pt x="15" y="123"/>
                    <a:pt x="15" y="122"/>
                  </a:cubicBezTo>
                  <a:cubicBezTo>
                    <a:pt x="15" y="122"/>
                    <a:pt x="15" y="121"/>
                    <a:pt x="15" y="120"/>
                  </a:cubicBezTo>
                  <a:cubicBezTo>
                    <a:pt x="15" y="120"/>
                    <a:pt x="16" y="120"/>
                    <a:pt x="16" y="120"/>
                  </a:cubicBezTo>
                  <a:cubicBezTo>
                    <a:pt x="16" y="119"/>
                    <a:pt x="16" y="119"/>
                    <a:pt x="16" y="119"/>
                  </a:cubicBezTo>
                  <a:cubicBezTo>
                    <a:pt x="16" y="119"/>
                    <a:pt x="16" y="118"/>
                    <a:pt x="16" y="118"/>
                  </a:cubicBezTo>
                  <a:cubicBezTo>
                    <a:pt x="16" y="117"/>
                    <a:pt x="16" y="117"/>
                    <a:pt x="16" y="117"/>
                  </a:cubicBezTo>
                  <a:cubicBezTo>
                    <a:pt x="16" y="116"/>
                    <a:pt x="16" y="116"/>
                    <a:pt x="16" y="115"/>
                  </a:cubicBezTo>
                  <a:cubicBezTo>
                    <a:pt x="16" y="114"/>
                    <a:pt x="16" y="114"/>
                    <a:pt x="16" y="114"/>
                  </a:cubicBezTo>
                  <a:cubicBezTo>
                    <a:pt x="16" y="113"/>
                    <a:pt x="16" y="112"/>
                    <a:pt x="16" y="112"/>
                  </a:cubicBezTo>
                  <a:cubicBezTo>
                    <a:pt x="16" y="111"/>
                    <a:pt x="16" y="111"/>
                    <a:pt x="16" y="111"/>
                  </a:cubicBezTo>
                  <a:cubicBezTo>
                    <a:pt x="16" y="110"/>
                    <a:pt x="16" y="109"/>
                    <a:pt x="16" y="109"/>
                  </a:cubicBezTo>
                  <a:cubicBezTo>
                    <a:pt x="15" y="108"/>
                    <a:pt x="15" y="108"/>
                    <a:pt x="15" y="108"/>
                  </a:cubicBezTo>
                  <a:cubicBezTo>
                    <a:pt x="15" y="107"/>
                    <a:pt x="15" y="106"/>
                    <a:pt x="15" y="105"/>
                  </a:cubicBezTo>
                  <a:cubicBezTo>
                    <a:pt x="15" y="104"/>
                    <a:pt x="15" y="104"/>
                    <a:pt x="15" y="104"/>
                  </a:cubicBezTo>
                  <a:cubicBezTo>
                    <a:pt x="15" y="104"/>
                    <a:pt x="15" y="104"/>
                    <a:pt x="15" y="104"/>
                  </a:cubicBezTo>
                  <a:cubicBezTo>
                    <a:pt x="30" y="98"/>
                    <a:pt x="39" y="83"/>
                    <a:pt x="46" y="70"/>
                  </a:cubicBezTo>
                  <a:cubicBezTo>
                    <a:pt x="52" y="61"/>
                    <a:pt x="56" y="54"/>
                    <a:pt x="61" y="51"/>
                  </a:cubicBezTo>
                  <a:cubicBezTo>
                    <a:pt x="62" y="50"/>
                    <a:pt x="62" y="50"/>
                    <a:pt x="63" y="50"/>
                  </a:cubicBezTo>
                  <a:cubicBezTo>
                    <a:pt x="63" y="50"/>
                    <a:pt x="63" y="50"/>
                    <a:pt x="63" y="50"/>
                  </a:cubicBezTo>
                  <a:cubicBezTo>
                    <a:pt x="64" y="49"/>
                    <a:pt x="64" y="49"/>
                    <a:pt x="65" y="49"/>
                  </a:cubicBezTo>
                  <a:cubicBezTo>
                    <a:pt x="65" y="49"/>
                    <a:pt x="65" y="49"/>
                    <a:pt x="65" y="49"/>
                  </a:cubicBezTo>
                  <a:cubicBezTo>
                    <a:pt x="66" y="48"/>
                    <a:pt x="66" y="48"/>
                    <a:pt x="67" y="48"/>
                  </a:cubicBezTo>
                  <a:cubicBezTo>
                    <a:pt x="67" y="48"/>
                    <a:pt x="68" y="47"/>
                    <a:pt x="69" y="47"/>
                  </a:cubicBezTo>
                  <a:cubicBezTo>
                    <a:pt x="71" y="46"/>
                    <a:pt x="71" y="46"/>
                    <a:pt x="71" y="46"/>
                  </a:cubicBezTo>
                  <a:cubicBezTo>
                    <a:pt x="72" y="45"/>
                    <a:pt x="73" y="45"/>
                    <a:pt x="75" y="44"/>
                  </a:cubicBezTo>
                  <a:cubicBezTo>
                    <a:pt x="79" y="42"/>
                    <a:pt x="83" y="41"/>
                    <a:pt x="87" y="39"/>
                  </a:cubicBezTo>
                  <a:cubicBezTo>
                    <a:pt x="89" y="38"/>
                    <a:pt x="91" y="36"/>
                    <a:pt x="93" y="35"/>
                  </a:cubicBezTo>
                  <a:cubicBezTo>
                    <a:pt x="93" y="36"/>
                    <a:pt x="93" y="36"/>
                    <a:pt x="93" y="36"/>
                  </a:cubicBezTo>
                  <a:cubicBezTo>
                    <a:pt x="93" y="35"/>
                    <a:pt x="93" y="35"/>
                    <a:pt x="93" y="35"/>
                  </a:cubicBezTo>
                  <a:cubicBezTo>
                    <a:pt x="96" y="33"/>
                    <a:pt x="99" y="30"/>
                    <a:pt x="100" y="27"/>
                  </a:cubicBezTo>
                  <a:cubicBezTo>
                    <a:pt x="100" y="27"/>
                    <a:pt x="100" y="27"/>
                    <a:pt x="100" y="27"/>
                  </a:cubicBezTo>
                  <a:cubicBezTo>
                    <a:pt x="100" y="27"/>
                    <a:pt x="100" y="27"/>
                    <a:pt x="100" y="27"/>
                  </a:cubicBezTo>
                  <a:cubicBezTo>
                    <a:pt x="101" y="27"/>
                    <a:pt x="101" y="27"/>
                    <a:pt x="101" y="27"/>
                  </a:cubicBezTo>
                  <a:cubicBezTo>
                    <a:pt x="105" y="28"/>
                    <a:pt x="109" y="29"/>
                    <a:pt x="113" y="29"/>
                  </a:cubicBezTo>
                  <a:cubicBezTo>
                    <a:pt x="123" y="29"/>
                    <a:pt x="131" y="25"/>
                    <a:pt x="139" y="16"/>
                  </a:cubicBezTo>
                  <a:cubicBezTo>
                    <a:pt x="139" y="16"/>
                    <a:pt x="139" y="16"/>
                    <a:pt x="139" y="16"/>
                  </a:cubicBezTo>
                  <a:cubicBezTo>
                    <a:pt x="139" y="16"/>
                    <a:pt x="139" y="16"/>
                    <a:pt x="139" y="16"/>
                  </a:cubicBezTo>
                  <a:cubicBezTo>
                    <a:pt x="142" y="16"/>
                    <a:pt x="144" y="17"/>
                    <a:pt x="146" y="17"/>
                  </a:cubicBezTo>
                  <a:cubicBezTo>
                    <a:pt x="156" y="17"/>
                    <a:pt x="164" y="13"/>
                    <a:pt x="173" y="9"/>
                  </a:cubicBezTo>
                  <a:cubicBezTo>
                    <a:pt x="183" y="5"/>
                    <a:pt x="193" y="0"/>
                    <a:pt x="207" y="0"/>
                  </a:cubicBezTo>
                  <a:cubicBezTo>
                    <a:pt x="236" y="0"/>
                    <a:pt x="272" y="11"/>
                    <a:pt x="284" y="23"/>
                  </a:cubicBezTo>
                  <a:cubicBezTo>
                    <a:pt x="284" y="23"/>
                    <a:pt x="285" y="23"/>
                    <a:pt x="285" y="23"/>
                  </a:cubicBezTo>
                  <a:cubicBezTo>
                    <a:pt x="299" y="23"/>
                    <a:pt x="340" y="33"/>
                    <a:pt x="346" y="65"/>
                  </a:cubicBezTo>
                  <a:cubicBezTo>
                    <a:pt x="372" y="66"/>
                    <a:pt x="384" y="93"/>
                    <a:pt x="384" y="112"/>
                  </a:cubicBezTo>
                  <a:cubicBezTo>
                    <a:pt x="384" y="133"/>
                    <a:pt x="378" y="142"/>
                    <a:pt x="370" y="156"/>
                  </a:cubicBezTo>
                  <a:cubicBezTo>
                    <a:pt x="365" y="164"/>
                    <a:pt x="360" y="172"/>
                    <a:pt x="355" y="185"/>
                  </a:cubicBezTo>
                  <a:cubicBezTo>
                    <a:pt x="391" y="207"/>
                    <a:pt x="391" y="207"/>
                    <a:pt x="391" y="207"/>
                  </a:cubicBezTo>
                  <a:cubicBezTo>
                    <a:pt x="425" y="262"/>
                    <a:pt x="425" y="262"/>
                    <a:pt x="425" y="262"/>
                  </a:cubicBezTo>
                  <a:cubicBezTo>
                    <a:pt x="365" y="324"/>
                    <a:pt x="365" y="324"/>
                    <a:pt x="365" y="324"/>
                  </a:cubicBezTo>
                  <a:cubicBezTo>
                    <a:pt x="305" y="309"/>
                    <a:pt x="305" y="309"/>
                    <a:pt x="305" y="309"/>
                  </a:cubicBezTo>
                  <a:cubicBezTo>
                    <a:pt x="296" y="269"/>
                    <a:pt x="296" y="269"/>
                    <a:pt x="296" y="269"/>
                  </a:cubicBezTo>
                  <a:cubicBezTo>
                    <a:pt x="288" y="271"/>
                    <a:pt x="278" y="271"/>
                    <a:pt x="267" y="271"/>
                  </a:cubicBezTo>
                  <a:cubicBezTo>
                    <a:pt x="267" y="271"/>
                    <a:pt x="267" y="271"/>
                    <a:pt x="266" y="271"/>
                  </a:cubicBezTo>
                  <a:cubicBezTo>
                    <a:pt x="267" y="290"/>
                    <a:pt x="268" y="322"/>
                    <a:pt x="264" y="327"/>
                  </a:cubicBezTo>
                  <a:cubicBezTo>
                    <a:pt x="258" y="334"/>
                    <a:pt x="223" y="360"/>
                    <a:pt x="209" y="36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6">
              <a:extLst>
                <a:ext uri="{FF2B5EF4-FFF2-40B4-BE49-F238E27FC236}">
                  <a16:creationId xmlns:a16="http://schemas.microsoft.com/office/drawing/2014/main" id="{71043A5E-BB54-4679-BB39-18E71AF3546B}"/>
                </a:ext>
              </a:extLst>
            </p:cNvPr>
            <p:cNvSpPr>
              <a:spLocks noEditPoints="1"/>
            </p:cNvSpPr>
            <p:nvPr/>
          </p:nvSpPr>
          <p:spPr bwMode="auto">
            <a:xfrm>
              <a:off x="4376739" y="1997075"/>
              <a:ext cx="3221038" cy="2732088"/>
            </a:xfrm>
            <a:custGeom>
              <a:avLst/>
              <a:gdLst>
                <a:gd name="T0" fmla="*/ 286 w 427"/>
                <a:gd name="T1" fmla="*/ 24 h 362"/>
                <a:gd name="T2" fmla="*/ 355 w 427"/>
                <a:gd name="T3" fmla="*/ 186 h 362"/>
                <a:gd name="T4" fmla="*/ 366 w 427"/>
                <a:gd name="T5" fmla="*/ 324 h 362"/>
                <a:gd name="T6" fmla="*/ 268 w 427"/>
                <a:gd name="T7" fmla="*/ 272 h 362"/>
                <a:gd name="T8" fmla="*/ 210 w 427"/>
                <a:gd name="T9" fmla="*/ 361 h 362"/>
                <a:gd name="T10" fmla="*/ 107 w 427"/>
                <a:gd name="T11" fmla="*/ 343 h 362"/>
                <a:gd name="T12" fmla="*/ 66 w 427"/>
                <a:gd name="T13" fmla="*/ 308 h 362"/>
                <a:gd name="T14" fmla="*/ 129 w 427"/>
                <a:gd name="T15" fmla="*/ 202 h 362"/>
                <a:gd name="T16" fmla="*/ 14 w 427"/>
                <a:gd name="T17" fmla="*/ 133 h 362"/>
                <a:gd name="T18" fmla="*/ 15 w 427"/>
                <a:gd name="T19" fmla="*/ 131 h 362"/>
                <a:gd name="T20" fmla="*/ 16 w 427"/>
                <a:gd name="T21" fmla="*/ 126 h 362"/>
                <a:gd name="T22" fmla="*/ 17 w 427"/>
                <a:gd name="T23" fmla="*/ 122 h 362"/>
                <a:gd name="T24" fmla="*/ 17 w 427"/>
                <a:gd name="T25" fmla="*/ 118 h 362"/>
                <a:gd name="T26" fmla="*/ 17 w 427"/>
                <a:gd name="T27" fmla="*/ 113 h 362"/>
                <a:gd name="T28" fmla="*/ 17 w 427"/>
                <a:gd name="T29" fmla="*/ 109 h 362"/>
                <a:gd name="T30" fmla="*/ 64 w 427"/>
                <a:gd name="T31" fmla="*/ 51 h 362"/>
                <a:gd name="T32" fmla="*/ 67 w 427"/>
                <a:gd name="T33" fmla="*/ 50 h 362"/>
                <a:gd name="T34" fmla="*/ 70 w 427"/>
                <a:gd name="T35" fmla="*/ 48 h 362"/>
                <a:gd name="T36" fmla="*/ 88 w 427"/>
                <a:gd name="T37" fmla="*/ 40 h 362"/>
                <a:gd name="T38" fmla="*/ 94 w 427"/>
                <a:gd name="T39" fmla="*/ 37 h 362"/>
                <a:gd name="T40" fmla="*/ 114 w 427"/>
                <a:gd name="T41" fmla="*/ 30 h 362"/>
                <a:gd name="T42" fmla="*/ 208 w 427"/>
                <a:gd name="T43" fmla="*/ 2 h 362"/>
                <a:gd name="T44" fmla="*/ 147 w 427"/>
                <a:gd name="T45" fmla="*/ 17 h 362"/>
                <a:gd name="T46" fmla="*/ 139 w 427"/>
                <a:gd name="T47" fmla="*/ 17 h 362"/>
                <a:gd name="T48" fmla="*/ 101 w 427"/>
                <a:gd name="T49" fmla="*/ 27 h 362"/>
                <a:gd name="T50" fmla="*/ 100 w 427"/>
                <a:gd name="T51" fmla="*/ 28 h 362"/>
                <a:gd name="T52" fmla="*/ 88 w 427"/>
                <a:gd name="T53" fmla="*/ 39 h 362"/>
                <a:gd name="T54" fmla="*/ 76 w 427"/>
                <a:gd name="T55" fmla="*/ 45 h 362"/>
                <a:gd name="T56" fmla="*/ 70 w 427"/>
                <a:gd name="T57" fmla="*/ 47 h 362"/>
                <a:gd name="T58" fmla="*/ 68 w 427"/>
                <a:gd name="T59" fmla="*/ 48 h 362"/>
                <a:gd name="T60" fmla="*/ 65 w 427"/>
                <a:gd name="T61" fmla="*/ 49 h 362"/>
                <a:gd name="T62" fmla="*/ 62 w 427"/>
                <a:gd name="T63" fmla="*/ 51 h 362"/>
                <a:gd name="T64" fmla="*/ 15 w 427"/>
                <a:gd name="T65" fmla="*/ 105 h 362"/>
                <a:gd name="T66" fmla="*/ 16 w 427"/>
                <a:gd name="T67" fmla="*/ 110 h 362"/>
                <a:gd name="T68" fmla="*/ 16 w 427"/>
                <a:gd name="T69" fmla="*/ 112 h 362"/>
                <a:gd name="T70" fmla="*/ 16 w 427"/>
                <a:gd name="T71" fmla="*/ 116 h 362"/>
                <a:gd name="T72" fmla="*/ 16 w 427"/>
                <a:gd name="T73" fmla="*/ 119 h 362"/>
                <a:gd name="T74" fmla="*/ 16 w 427"/>
                <a:gd name="T75" fmla="*/ 121 h 362"/>
                <a:gd name="T76" fmla="*/ 15 w 427"/>
                <a:gd name="T77" fmla="*/ 125 h 362"/>
                <a:gd name="T78" fmla="*/ 15 w 427"/>
                <a:gd name="T79" fmla="*/ 127 h 362"/>
                <a:gd name="T80" fmla="*/ 14 w 427"/>
                <a:gd name="T81" fmla="*/ 130 h 362"/>
                <a:gd name="T82" fmla="*/ 13 w 427"/>
                <a:gd name="T83" fmla="*/ 132 h 362"/>
                <a:gd name="T84" fmla="*/ 0 w 427"/>
                <a:gd name="T85" fmla="*/ 150 h 362"/>
                <a:gd name="T86" fmla="*/ 112 w 427"/>
                <a:gd name="T87" fmla="*/ 209 h 362"/>
                <a:gd name="T88" fmla="*/ 69 w 427"/>
                <a:gd name="T89" fmla="*/ 288 h 362"/>
                <a:gd name="T90" fmla="*/ 65 w 427"/>
                <a:gd name="T91" fmla="*/ 308 h 362"/>
                <a:gd name="T92" fmla="*/ 101 w 427"/>
                <a:gd name="T93" fmla="*/ 345 h 362"/>
                <a:gd name="T94" fmla="*/ 160 w 427"/>
                <a:gd name="T95" fmla="*/ 359 h 362"/>
                <a:gd name="T96" fmla="*/ 210 w 427"/>
                <a:gd name="T97" fmla="*/ 362 h 362"/>
                <a:gd name="T98" fmla="*/ 268 w 427"/>
                <a:gd name="T99" fmla="*/ 273 h 362"/>
                <a:gd name="T100" fmla="*/ 305 w 427"/>
                <a:gd name="T101" fmla="*/ 311 h 362"/>
                <a:gd name="T102" fmla="*/ 366 w 427"/>
                <a:gd name="T103" fmla="*/ 326 h 362"/>
                <a:gd name="T104" fmla="*/ 427 w 427"/>
                <a:gd name="T105" fmla="*/ 263 h 362"/>
                <a:gd name="T106" fmla="*/ 392 w 427"/>
                <a:gd name="T107" fmla="*/ 207 h 362"/>
                <a:gd name="T108" fmla="*/ 372 w 427"/>
                <a:gd name="T109" fmla="*/ 157 h 362"/>
                <a:gd name="T110" fmla="*/ 286 w 427"/>
                <a:gd name="T111" fmla="*/ 2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7" h="362">
                  <a:moveTo>
                    <a:pt x="208" y="2"/>
                  </a:moveTo>
                  <a:cubicBezTo>
                    <a:pt x="238" y="2"/>
                    <a:pt x="274" y="13"/>
                    <a:pt x="284" y="24"/>
                  </a:cubicBezTo>
                  <a:cubicBezTo>
                    <a:pt x="285" y="24"/>
                    <a:pt x="286" y="24"/>
                    <a:pt x="286" y="24"/>
                  </a:cubicBezTo>
                  <a:cubicBezTo>
                    <a:pt x="300" y="24"/>
                    <a:pt x="341" y="35"/>
                    <a:pt x="346" y="67"/>
                  </a:cubicBezTo>
                  <a:cubicBezTo>
                    <a:pt x="373" y="67"/>
                    <a:pt x="384" y="95"/>
                    <a:pt x="384" y="113"/>
                  </a:cubicBezTo>
                  <a:cubicBezTo>
                    <a:pt x="384" y="146"/>
                    <a:pt x="369" y="151"/>
                    <a:pt x="355" y="186"/>
                  </a:cubicBezTo>
                  <a:cubicBezTo>
                    <a:pt x="391" y="208"/>
                    <a:pt x="391" y="208"/>
                    <a:pt x="391" y="208"/>
                  </a:cubicBezTo>
                  <a:cubicBezTo>
                    <a:pt x="425" y="263"/>
                    <a:pt x="425" y="263"/>
                    <a:pt x="425" y="263"/>
                  </a:cubicBezTo>
                  <a:cubicBezTo>
                    <a:pt x="366" y="324"/>
                    <a:pt x="366" y="324"/>
                    <a:pt x="366" y="324"/>
                  </a:cubicBezTo>
                  <a:cubicBezTo>
                    <a:pt x="306" y="310"/>
                    <a:pt x="306" y="310"/>
                    <a:pt x="306" y="310"/>
                  </a:cubicBezTo>
                  <a:cubicBezTo>
                    <a:pt x="298" y="269"/>
                    <a:pt x="298" y="269"/>
                    <a:pt x="298" y="269"/>
                  </a:cubicBezTo>
                  <a:cubicBezTo>
                    <a:pt x="288" y="271"/>
                    <a:pt x="278" y="272"/>
                    <a:pt x="268" y="272"/>
                  </a:cubicBezTo>
                  <a:cubicBezTo>
                    <a:pt x="268" y="272"/>
                    <a:pt x="267" y="272"/>
                    <a:pt x="267" y="272"/>
                  </a:cubicBezTo>
                  <a:cubicBezTo>
                    <a:pt x="267" y="289"/>
                    <a:pt x="269" y="323"/>
                    <a:pt x="264" y="328"/>
                  </a:cubicBezTo>
                  <a:cubicBezTo>
                    <a:pt x="258" y="334"/>
                    <a:pt x="224" y="361"/>
                    <a:pt x="210" y="361"/>
                  </a:cubicBezTo>
                  <a:cubicBezTo>
                    <a:pt x="197" y="361"/>
                    <a:pt x="193" y="356"/>
                    <a:pt x="178" y="356"/>
                  </a:cubicBezTo>
                  <a:cubicBezTo>
                    <a:pt x="164" y="356"/>
                    <a:pt x="156" y="361"/>
                    <a:pt x="140" y="361"/>
                  </a:cubicBezTo>
                  <a:cubicBezTo>
                    <a:pt x="125" y="361"/>
                    <a:pt x="116" y="355"/>
                    <a:pt x="107" y="343"/>
                  </a:cubicBezTo>
                  <a:cubicBezTo>
                    <a:pt x="105" y="343"/>
                    <a:pt x="103" y="343"/>
                    <a:pt x="101" y="343"/>
                  </a:cubicBezTo>
                  <a:cubicBezTo>
                    <a:pt x="89" y="343"/>
                    <a:pt x="81" y="333"/>
                    <a:pt x="78" y="324"/>
                  </a:cubicBezTo>
                  <a:cubicBezTo>
                    <a:pt x="75" y="313"/>
                    <a:pt x="67" y="316"/>
                    <a:pt x="66" y="308"/>
                  </a:cubicBezTo>
                  <a:cubicBezTo>
                    <a:pt x="65" y="300"/>
                    <a:pt x="70" y="289"/>
                    <a:pt x="70" y="289"/>
                  </a:cubicBezTo>
                  <a:cubicBezTo>
                    <a:pt x="138" y="204"/>
                    <a:pt x="138" y="204"/>
                    <a:pt x="138" y="204"/>
                  </a:cubicBezTo>
                  <a:cubicBezTo>
                    <a:pt x="136" y="203"/>
                    <a:pt x="133" y="202"/>
                    <a:pt x="129" y="202"/>
                  </a:cubicBezTo>
                  <a:cubicBezTo>
                    <a:pt x="112" y="202"/>
                    <a:pt x="106" y="217"/>
                    <a:pt x="72" y="217"/>
                  </a:cubicBezTo>
                  <a:cubicBezTo>
                    <a:pt x="47" y="217"/>
                    <a:pt x="1" y="198"/>
                    <a:pt x="1" y="150"/>
                  </a:cubicBezTo>
                  <a:cubicBezTo>
                    <a:pt x="6" y="146"/>
                    <a:pt x="11" y="140"/>
                    <a:pt x="14" y="133"/>
                  </a:cubicBezTo>
                  <a:cubicBezTo>
                    <a:pt x="14" y="132"/>
                    <a:pt x="14" y="132"/>
                    <a:pt x="14" y="132"/>
                  </a:cubicBezTo>
                  <a:cubicBezTo>
                    <a:pt x="14" y="132"/>
                    <a:pt x="15" y="131"/>
                    <a:pt x="15" y="131"/>
                  </a:cubicBezTo>
                  <a:cubicBezTo>
                    <a:pt x="15" y="131"/>
                    <a:pt x="15" y="131"/>
                    <a:pt x="15" y="131"/>
                  </a:cubicBezTo>
                  <a:cubicBezTo>
                    <a:pt x="15" y="130"/>
                    <a:pt x="15" y="129"/>
                    <a:pt x="16" y="128"/>
                  </a:cubicBezTo>
                  <a:cubicBezTo>
                    <a:pt x="16" y="128"/>
                    <a:pt x="16" y="127"/>
                    <a:pt x="16" y="127"/>
                  </a:cubicBezTo>
                  <a:cubicBezTo>
                    <a:pt x="16" y="127"/>
                    <a:pt x="16" y="126"/>
                    <a:pt x="16" y="126"/>
                  </a:cubicBezTo>
                  <a:cubicBezTo>
                    <a:pt x="16" y="125"/>
                    <a:pt x="16" y="125"/>
                    <a:pt x="17" y="125"/>
                  </a:cubicBezTo>
                  <a:cubicBezTo>
                    <a:pt x="17" y="124"/>
                    <a:pt x="17" y="124"/>
                    <a:pt x="17" y="124"/>
                  </a:cubicBezTo>
                  <a:cubicBezTo>
                    <a:pt x="17" y="123"/>
                    <a:pt x="17" y="122"/>
                    <a:pt x="17" y="122"/>
                  </a:cubicBezTo>
                  <a:cubicBezTo>
                    <a:pt x="17" y="121"/>
                    <a:pt x="17" y="121"/>
                    <a:pt x="17" y="121"/>
                  </a:cubicBezTo>
                  <a:cubicBezTo>
                    <a:pt x="17" y="120"/>
                    <a:pt x="17" y="119"/>
                    <a:pt x="17" y="119"/>
                  </a:cubicBezTo>
                  <a:cubicBezTo>
                    <a:pt x="17" y="119"/>
                    <a:pt x="17" y="118"/>
                    <a:pt x="17" y="118"/>
                  </a:cubicBezTo>
                  <a:cubicBezTo>
                    <a:pt x="18" y="117"/>
                    <a:pt x="18" y="117"/>
                    <a:pt x="18" y="116"/>
                  </a:cubicBezTo>
                  <a:cubicBezTo>
                    <a:pt x="18" y="116"/>
                    <a:pt x="18" y="115"/>
                    <a:pt x="18" y="115"/>
                  </a:cubicBezTo>
                  <a:cubicBezTo>
                    <a:pt x="18" y="114"/>
                    <a:pt x="18" y="113"/>
                    <a:pt x="17" y="113"/>
                  </a:cubicBezTo>
                  <a:cubicBezTo>
                    <a:pt x="17" y="112"/>
                    <a:pt x="17" y="112"/>
                    <a:pt x="17" y="112"/>
                  </a:cubicBezTo>
                  <a:cubicBezTo>
                    <a:pt x="17" y="111"/>
                    <a:pt x="17" y="110"/>
                    <a:pt x="17" y="110"/>
                  </a:cubicBezTo>
                  <a:cubicBezTo>
                    <a:pt x="17" y="109"/>
                    <a:pt x="17" y="109"/>
                    <a:pt x="17" y="109"/>
                  </a:cubicBezTo>
                  <a:cubicBezTo>
                    <a:pt x="17" y="108"/>
                    <a:pt x="17" y="107"/>
                    <a:pt x="17" y="106"/>
                  </a:cubicBezTo>
                  <a:cubicBezTo>
                    <a:pt x="42" y="95"/>
                    <a:pt x="50" y="60"/>
                    <a:pt x="63" y="52"/>
                  </a:cubicBezTo>
                  <a:cubicBezTo>
                    <a:pt x="63" y="52"/>
                    <a:pt x="64" y="52"/>
                    <a:pt x="64" y="51"/>
                  </a:cubicBezTo>
                  <a:cubicBezTo>
                    <a:pt x="64" y="51"/>
                    <a:pt x="65" y="51"/>
                    <a:pt x="65" y="51"/>
                  </a:cubicBezTo>
                  <a:cubicBezTo>
                    <a:pt x="65" y="51"/>
                    <a:pt x="66" y="51"/>
                    <a:pt x="66" y="50"/>
                  </a:cubicBezTo>
                  <a:cubicBezTo>
                    <a:pt x="66" y="50"/>
                    <a:pt x="66" y="50"/>
                    <a:pt x="67" y="50"/>
                  </a:cubicBezTo>
                  <a:cubicBezTo>
                    <a:pt x="67" y="50"/>
                    <a:pt x="68" y="50"/>
                    <a:pt x="68" y="49"/>
                  </a:cubicBezTo>
                  <a:cubicBezTo>
                    <a:pt x="68" y="49"/>
                    <a:pt x="69" y="49"/>
                    <a:pt x="69" y="49"/>
                  </a:cubicBezTo>
                  <a:cubicBezTo>
                    <a:pt x="69" y="49"/>
                    <a:pt x="70" y="49"/>
                    <a:pt x="70" y="48"/>
                  </a:cubicBezTo>
                  <a:cubicBezTo>
                    <a:pt x="70" y="48"/>
                    <a:pt x="71" y="48"/>
                    <a:pt x="71" y="48"/>
                  </a:cubicBezTo>
                  <a:cubicBezTo>
                    <a:pt x="71" y="48"/>
                    <a:pt x="72" y="48"/>
                    <a:pt x="72" y="48"/>
                  </a:cubicBezTo>
                  <a:cubicBezTo>
                    <a:pt x="77" y="45"/>
                    <a:pt x="83" y="43"/>
                    <a:pt x="88" y="40"/>
                  </a:cubicBezTo>
                  <a:cubicBezTo>
                    <a:pt x="88" y="40"/>
                    <a:pt x="88" y="40"/>
                    <a:pt x="88" y="40"/>
                  </a:cubicBezTo>
                  <a:cubicBezTo>
                    <a:pt x="90" y="39"/>
                    <a:pt x="92" y="38"/>
                    <a:pt x="94" y="37"/>
                  </a:cubicBezTo>
                  <a:cubicBezTo>
                    <a:pt x="94" y="37"/>
                    <a:pt x="94" y="37"/>
                    <a:pt x="94" y="37"/>
                  </a:cubicBezTo>
                  <a:cubicBezTo>
                    <a:pt x="97" y="34"/>
                    <a:pt x="100" y="32"/>
                    <a:pt x="101" y="29"/>
                  </a:cubicBezTo>
                  <a:cubicBezTo>
                    <a:pt x="101" y="29"/>
                    <a:pt x="101" y="29"/>
                    <a:pt x="101" y="29"/>
                  </a:cubicBezTo>
                  <a:cubicBezTo>
                    <a:pt x="106" y="30"/>
                    <a:pt x="110" y="30"/>
                    <a:pt x="114" y="30"/>
                  </a:cubicBezTo>
                  <a:cubicBezTo>
                    <a:pt x="126" y="30"/>
                    <a:pt x="134" y="25"/>
                    <a:pt x="140" y="18"/>
                  </a:cubicBezTo>
                  <a:cubicBezTo>
                    <a:pt x="143" y="18"/>
                    <a:pt x="145" y="18"/>
                    <a:pt x="147" y="18"/>
                  </a:cubicBezTo>
                  <a:cubicBezTo>
                    <a:pt x="169" y="18"/>
                    <a:pt x="181" y="2"/>
                    <a:pt x="208" y="2"/>
                  </a:cubicBezTo>
                  <a:moveTo>
                    <a:pt x="208" y="0"/>
                  </a:moveTo>
                  <a:cubicBezTo>
                    <a:pt x="194" y="0"/>
                    <a:pt x="183" y="5"/>
                    <a:pt x="173" y="9"/>
                  </a:cubicBezTo>
                  <a:cubicBezTo>
                    <a:pt x="165" y="13"/>
                    <a:pt x="157" y="17"/>
                    <a:pt x="147" y="17"/>
                  </a:cubicBezTo>
                  <a:cubicBezTo>
                    <a:pt x="145" y="17"/>
                    <a:pt x="143" y="17"/>
                    <a:pt x="140" y="16"/>
                  </a:cubicBezTo>
                  <a:cubicBezTo>
                    <a:pt x="140" y="16"/>
                    <a:pt x="140" y="16"/>
                    <a:pt x="140" y="16"/>
                  </a:cubicBezTo>
                  <a:cubicBezTo>
                    <a:pt x="139" y="17"/>
                    <a:pt x="139" y="17"/>
                    <a:pt x="139" y="17"/>
                  </a:cubicBezTo>
                  <a:cubicBezTo>
                    <a:pt x="131" y="25"/>
                    <a:pt x="124" y="29"/>
                    <a:pt x="114" y="29"/>
                  </a:cubicBezTo>
                  <a:cubicBezTo>
                    <a:pt x="110" y="29"/>
                    <a:pt x="106" y="29"/>
                    <a:pt x="102" y="27"/>
                  </a:cubicBezTo>
                  <a:cubicBezTo>
                    <a:pt x="101" y="27"/>
                    <a:pt x="101" y="27"/>
                    <a:pt x="101" y="27"/>
                  </a:cubicBezTo>
                  <a:cubicBezTo>
                    <a:pt x="100" y="28"/>
                    <a:pt x="100" y="28"/>
                    <a:pt x="100" y="28"/>
                  </a:cubicBezTo>
                  <a:cubicBezTo>
                    <a:pt x="100" y="28"/>
                    <a:pt x="100" y="28"/>
                    <a:pt x="100" y="28"/>
                  </a:cubicBezTo>
                  <a:cubicBezTo>
                    <a:pt x="100" y="28"/>
                    <a:pt x="100" y="28"/>
                    <a:pt x="100" y="28"/>
                  </a:cubicBezTo>
                  <a:cubicBezTo>
                    <a:pt x="99" y="31"/>
                    <a:pt x="97" y="33"/>
                    <a:pt x="93" y="36"/>
                  </a:cubicBezTo>
                  <a:cubicBezTo>
                    <a:pt x="93" y="36"/>
                    <a:pt x="93" y="36"/>
                    <a:pt x="93" y="36"/>
                  </a:cubicBezTo>
                  <a:cubicBezTo>
                    <a:pt x="92" y="37"/>
                    <a:pt x="90" y="38"/>
                    <a:pt x="88" y="39"/>
                  </a:cubicBezTo>
                  <a:cubicBezTo>
                    <a:pt x="88" y="39"/>
                    <a:pt x="88" y="39"/>
                    <a:pt x="88" y="39"/>
                  </a:cubicBezTo>
                  <a:cubicBezTo>
                    <a:pt x="88" y="39"/>
                    <a:pt x="88" y="39"/>
                    <a:pt x="88" y="39"/>
                  </a:cubicBezTo>
                  <a:cubicBezTo>
                    <a:pt x="84" y="41"/>
                    <a:pt x="80" y="43"/>
                    <a:pt x="76" y="45"/>
                  </a:cubicBezTo>
                  <a:cubicBezTo>
                    <a:pt x="74" y="45"/>
                    <a:pt x="73" y="46"/>
                    <a:pt x="71" y="46"/>
                  </a:cubicBezTo>
                  <a:cubicBezTo>
                    <a:pt x="71" y="47"/>
                    <a:pt x="71" y="47"/>
                    <a:pt x="70" y="47"/>
                  </a:cubicBezTo>
                  <a:cubicBezTo>
                    <a:pt x="70" y="47"/>
                    <a:pt x="70" y="47"/>
                    <a:pt x="70" y="47"/>
                  </a:cubicBezTo>
                  <a:cubicBezTo>
                    <a:pt x="69" y="47"/>
                    <a:pt x="69" y="48"/>
                    <a:pt x="68" y="48"/>
                  </a:cubicBezTo>
                  <a:cubicBezTo>
                    <a:pt x="68" y="48"/>
                    <a:pt x="68" y="48"/>
                    <a:pt x="68" y="48"/>
                  </a:cubicBezTo>
                  <a:cubicBezTo>
                    <a:pt x="68" y="48"/>
                    <a:pt x="68" y="48"/>
                    <a:pt x="68" y="48"/>
                  </a:cubicBezTo>
                  <a:cubicBezTo>
                    <a:pt x="67" y="48"/>
                    <a:pt x="66" y="49"/>
                    <a:pt x="66" y="49"/>
                  </a:cubicBezTo>
                  <a:cubicBezTo>
                    <a:pt x="66" y="49"/>
                    <a:pt x="66" y="49"/>
                    <a:pt x="66" y="49"/>
                  </a:cubicBezTo>
                  <a:cubicBezTo>
                    <a:pt x="65" y="49"/>
                    <a:pt x="65" y="49"/>
                    <a:pt x="65" y="49"/>
                  </a:cubicBezTo>
                  <a:cubicBezTo>
                    <a:pt x="65" y="49"/>
                    <a:pt x="65" y="50"/>
                    <a:pt x="64" y="50"/>
                  </a:cubicBezTo>
                  <a:cubicBezTo>
                    <a:pt x="64" y="50"/>
                    <a:pt x="64" y="50"/>
                    <a:pt x="64" y="50"/>
                  </a:cubicBezTo>
                  <a:cubicBezTo>
                    <a:pt x="63" y="50"/>
                    <a:pt x="63" y="51"/>
                    <a:pt x="62" y="51"/>
                  </a:cubicBezTo>
                  <a:cubicBezTo>
                    <a:pt x="56" y="54"/>
                    <a:pt x="52" y="62"/>
                    <a:pt x="47" y="71"/>
                  </a:cubicBezTo>
                  <a:cubicBezTo>
                    <a:pt x="39" y="84"/>
                    <a:pt x="31" y="98"/>
                    <a:pt x="16" y="104"/>
                  </a:cubicBezTo>
                  <a:cubicBezTo>
                    <a:pt x="15" y="105"/>
                    <a:pt x="15" y="105"/>
                    <a:pt x="15" y="105"/>
                  </a:cubicBezTo>
                  <a:cubicBezTo>
                    <a:pt x="15" y="106"/>
                    <a:pt x="15" y="106"/>
                    <a:pt x="15" y="106"/>
                  </a:cubicBezTo>
                  <a:cubicBezTo>
                    <a:pt x="16" y="107"/>
                    <a:pt x="16" y="108"/>
                    <a:pt x="16" y="109"/>
                  </a:cubicBezTo>
                  <a:cubicBezTo>
                    <a:pt x="16" y="109"/>
                    <a:pt x="16" y="109"/>
                    <a:pt x="16" y="110"/>
                  </a:cubicBezTo>
                  <a:cubicBezTo>
                    <a:pt x="16" y="110"/>
                    <a:pt x="16" y="110"/>
                    <a:pt x="16" y="110"/>
                  </a:cubicBezTo>
                  <a:cubicBezTo>
                    <a:pt x="16" y="110"/>
                    <a:pt x="16" y="111"/>
                    <a:pt x="16" y="112"/>
                  </a:cubicBezTo>
                  <a:cubicBezTo>
                    <a:pt x="16" y="112"/>
                    <a:pt x="16" y="112"/>
                    <a:pt x="16" y="112"/>
                  </a:cubicBezTo>
                  <a:cubicBezTo>
                    <a:pt x="16" y="112"/>
                    <a:pt x="16" y="112"/>
                    <a:pt x="16" y="113"/>
                  </a:cubicBezTo>
                  <a:cubicBezTo>
                    <a:pt x="16" y="114"/>
                    <a:pt x="16" y="114"/>
                    <a:pt x="16" y="115"/>
                  </a:cubicBezTo>
                  <a:cubicBezTo>
                    <a:pt x="16" y="115"/>
                    <a:pt x="16" y="115"/>
                    <a:pt x="16" y="116"/>
                  </a:cubicBezTo>
                  <a:cubicBezTo>
                    <a:pt x="16" y="116"/>
                    <a:pt x="16" y="116"/>
                    <a:pt x="16" y="116"/>
                  </a:cubicBezTo>
                  <a:cubicBezTo>
                    <a:pt x="16" y="117"/>
                    <a:pt x="16" y="117"/>
                    <a:pt x="16" y="118"/>
                  </a:cubicBezTo>
                  <a:cubicBezTo>
                    <a:pt x="16" y="118"/>
                    <a:pt x="16" y="118"/>
                    <a:pt x="16" y="119"/>
                  </a:cubicBezTo>
                  <a:cubicBezTo>
                    <a:pt x="16" y="119"/>
                    <a:pt x="16" y="120"/>
                    <a:pt x="16" y="120"/>
                  </a:cubicBezTo>
                  <a:cubicBezTo>
                    <a:pt x="16" y="121"/>
                    <a:pt x="16" y="121"/>
                    <a:pt x="16" y="121"/>
                  </a:cubicBezTo>
                  <a:cubicBezTo>
                    <a:pt x="16" y="121"/>
                    <a:pt x="16" y="121"/>
                    <a:pt x="16" y="121"/>
                  </a:cubicBezTo>
                  <a:cubicBezTo>
                    <a:pt x="16" y="122"/>
                    <a:pt x="16" y="123"/>
                    <a:pt x="15" y="123"/>
                  </a:cubicBezTo>
                  <a:cubicBezTo>
                    <a:pt x="15" y="124"/>
                    <a:pt x="15" y="124"/>
                    <a:pt x="15" y="124"/>
                  </a:cubicBezTo>
                  <a:cubicBezTo>
                    <a:pt x="15" y="125"/>
                    <a:pt x="15" y="125"/>
                    <a:pt x="15" y="125"/>
                  </a:cubicBezTo>
                  <a:cubicBezTo>
                    <a:pt x="15" y="125"/>
                    <a:pt x="15" y="125"/>
                    <a:pt x="15" y="126"/>
                  </a:cubicBezTo>
                  <a:cubicBezTo>
                    <a:pt x="15" y="126"/>
                    <a:pt x="15" y="126"/>
                    <a:pt x="15" y="127"/>
                  </a:cubicBezTo>
                  <a:cubicBezTo>
                    <a:pt x="15" y="127"/>
                    <a:pt x="15" y="127"/>
                    <a:pt x="15" y="127"/>
                  </a:cubicBezTo>
                  <a:cubicBezTo>
                    <a:pt x="15" y="127"/>
                    <a:pt x="15" y="127"/>
                    <a:pt x="15" y="127"/>
                  </a:cubicBezTo>
                  <a:cubicBezTo>
                    <a:pt x="14" y="128"/>
                    <a:pt x="14" y="129"/>
                    <a:pt x="14" y="130"/>
                  </a:cubicBezTo>
                  <a:cubicBezTo>
                    <a:pt x="14" y="130"/>
                    <a:pt x="14" y="130"/>
                    <a:pt x="14" y="130"/>
                  </a:cubicBezTo>
                  <a:cubicBezTo>
                    <a:pt x="13" y="130"/>
                    <a:pt x="13" y="130"/>
                    <a:pt x="13" y="130"/>
                  </a:cubicBezTo>
                  <a:cubicBezTo>
                    <a:pt x="13" y="131"/>
                    <a:pt x="13" y="131"/>
                    <a:pt x="13" y="132"/>
                  </a:cubicBezTo>
                  <a:cubicBezTo>
                    <a:pt x="13" y="132"/>
                    <a:pt x="13" y="132"/>
                    <a:pt x="13" y="132"/>
                  </a:cubicBezTo>
                  <a:cubicBezTo>
                    <a:pt x="10" y="138"/>
                    <a:pt x="6" y="144"/>
                    <a:pt x="1" y="149"/>
                  </a:cubicBezTo>
                  <a:cubicBezTo>
                    <a:pt x="0" y="149"/>
                    <a:pt x="0" y="149"/>
                    <a:pt x="0" y="149"/>
                  </a:cubicBezTo>
                  <a:cubicBezTo>
                    <a:pt x="0" y="150"/>
                    <a:pt x="0" y="150"/>
                    <a:pt x="0" y="150"/>
                  </a:cubicBezTo>
                  <a:cubicBezTo>
                    <a:pt x="0" y="177"/>
                    <a:pt x="14" y="194"/>
                    <a:pt x="27" y="203"/>
                  </a:cubicBezTo>
                  <a:cubicBezTo>
                    <a:pt x="42" y="214"/>
                    <a:pt x="60" y="219"/>
                    <a:pt x="72" y="219"/>
                  </a:cubicBezTo>
                  <a:cubicBezTo>
                    <a:pt x="92" y="219"/>
                    <a:pt x="103" y="213"/>
                    <a:pt x="112" y="209"/>
                  </a:cubicBezTo>
                  <a:cubicBezTo>
                    <a:pt x="118" y="206"/>
                    <a:pt x="122" y="203"/>
                    <a:pt x="129" y="203"/>
                  </a:cubicBezTo>
                  <a:cubicBezTo>
                    <a:pt x="131" y="203"/>
                    <a:pt x="134" y="204"/>
                    <a:pt x="136" y="204"/>
                  </a:cubicBezTo>
                  <a:cubicBezTo>
                    <a:pt x="69" y="288"/>
                    <a:pt x="69" y="288"/>
                    <a:pt x="69" y="288"/>
                  </a:cubicBezTo>
                  <a:cubicBezTo>
                    <a:pt x="69" y="288"/>
                    <a:pt x="69" y="288"/>
                    <a:pt x="69" y="288"/>
                  </a:cubicBezTo>
                  <a:cubicBezTo>
                    <a:pt x="69" y="288"/>
                    <a:pt x="69" y="288"/>
                    <a:pt x="69" y="288"/>
                  </a:cubicBezTo>
                  <a:cubicBezTo>
                    <a:pt x="69" y="289"/>
                    <a:pt x="64" y="299"/>
                    <a:pt x="65" y="308"/>
                  </a:cubicBezTo>
                  <a:cubicBezTo>
                    <a:pt x="65" y="312"/>
                    <a:pt x="68" y="314"/>
                    <a:pt x="70" y="316"/>
                  </a:cubicBezTo>
                  <a:cubicBezTo>
                    <a:pt x="73" y="317"/>
                    <a:pt x="75" y="319"/>
                    <a:pt x="77" y="324"/>
                  </a:cubicBezTo>
                  <a:cubicBezTo>
                    <a:pt x="80" y="334"/>
                    <a:pt x="88" y="345"/>
                    <a:pt x="101" y="345"/>
                  </a:cubicBezTo>
                  <a:cubicBezTo>
                    <a:pt x="103" y="345"/>
                    <a:pt x="105" y="345"/>
                    <a:pt x="107" y="344"/>
                  </a:cubicBezTo>
                  <a:cubicBezTo>
                    <a:pt x="115" y="355"/>
                    <a:pt x="124" y="362"/>
                    <a:pt x="140" y="362"/>
                  </a:cubicBezTo>
                  <a:cubicBezTo>
                    <a:pt x="148" y="362"/>
                    <a:pt x="154" y="361"/>
                    <a:pt x="160" y="359"/>
                  </a:cubicBezTo>
                  <a:cubicBezTo>
                    <a:pt x="166" y="358"/>
                    <a:pt x="171" y="357"/>
                    <a:pt x="178" y="357"/>
                  </a:cubicBezTo>
                  <a:cubicBezTo>
                    <a:pt x="186" y="357"/>
                    <a:pt x="190" y="358"/>
                    <a:pt x="194" y="360"/>
                  </a:cubicBezTo>
                  <a:cubicBezTo>
                    <a:pt x="199" y="361"/>
                    <a:pt x="203" y="362"/>
                    <a:pt x="210" y="362"/>
                  </a:cubicBezTo>
                  <a:cubicBezTo>
                    <a:pt x="225" y="362"/>
                    <a:pt x="260" y="335"/>
                    <a:pt x="265" y="329"/>
                  </a:cubicBezTo>
                  <a:cubicBezTo>
                    <a:pt x="269" y="324"/>
                    <a:pt x="269" y="296"/>
                    <a:pt x="268" y="273"/>
                  </a:cubicBezTo>
                  <a:cubicBezTo>
                    <a:pt x="268" y="273"/>
                    <a:pt x="268" y="273"/>
                    <a:pt x="268" y="273"/>
                  </a:cubicBezTo>
                  <a:cubicBezTo>
                    <a:pt x="279" y="273"/>
                    <a:pt x="288" y="272"/>
                    <a:pt x="297" y="271"/>
                  </a:cubicBezTo>
                  <a:cubicBezTo>
                    <a:pt x="305" y="310"/>
                    <a:pt x="305" y="310"/>
                    <a:pt x="305" y="310"/>
                  </a:cubicBezTo>
                  <a:cubicBezTo>
                    <a:pt x="305" y="311"/>
                    <a:pt x="305" y="311"/>
                    <a:pt x="305" y="311"/>
                  </a:cubicBezTo>
                  <a:cubicBezTo>
                    <a:pt x="306" y="311"/>
                    <a:pt x="306" y="311"/>
                    <a:pt x="306" y="311"/>
                  </a:cubicBezTo>
                  <a:cubicBezTo>
                    <a:pt x="366" y="326"/>
                    <a:pt x="366" y="326"/>
                    <a:pt x="366" y="326"/>
                  </a:cubicBezTo>
                  <a:cubicBezTo>
                    <a:pt x="366" y="326"/>
                    <a:pt x="366" y="326"/>
                    <a:pt x="366" y="326"/>
                  </a:cubicBezTo>
                  <a:cubicBezTo>
                    <a:pt x="367" y="325"/>
                    <a:pt x="367" y="325"/>
                    <a:pt x="367" y="325"/>
                  </a:cubicBezTo>
                  <a:cubicBezTo>
                    <a:pt x="426" y="264"/>
                    <a:pt x="426" y="264"/>
                    <a:pt x="426" y="264"/>
                  </a:cubicBezTo>
                  <a:cubicBezTo>
                    <a:pt x="427" y="263"/>
                    <a:pt x="427" y="263"/>
                    <a:pt x="427" y="263"/>
                  </a:cubicBezTo>
                  <a:cubicBezTo>
                    <a:pt x="426" y="263"/>
                    <a:pt x="426" y="263"/>
                    <a:pt x="426" y="263"/>
                  </a:cubicBezTo>
                  <a:cubicBezTo>
                    <a:pt x="393" y="208"/>
                    <a:pt x="393" y="208"/>
                    <a:pt x="393" y="208"/>
                  </a:cubicBezTo>
                  <a:cubicBezTo>
                    <a:pt x="392" y="207"/>
                    <a:pt x="392" y="207"/>
                    <a:pt x="392" y="207"/>
                  </a:cubicBezTo>
                  <a:cubicBezTo>
                    <a:pt x="392" y="207"/>
                    <a:pt x="392" y="207"/>
                    <a:pt x="392" y="207"/>
                  </a:cubicBezTo>
                  <a:cubicBezTo>
                    <a:pt x="357" y="186"/>
                    <a:pt x="357" y="186"/>
                    <a:pt x="357" y="186"/>
                  </a:cubicBezTo>
                  <a:cubicBezTo>
                    <a:pt x="362" y="173"/>
                    <a:pt x="367" y="165"/>
                    <a:pt x="372" y="157"/>
                  </a:cubicBezTo>
                  <a:cubicBezTo>
                    <a:pt x="380" y="144"/>
                    <a:pt x="386" y="134"/>
                    <a:pt x="386" y="113"/>
                  </a:cubicBezTo>
                  <a:cubicBezTo>
                    <a:pt x="386" y="94"/>
                    <a:pt x="374" y="66"/>
                    <a:pt x="347" y="66"/>
                  </a:cubicBezTo>
                  <a:cubicBezTo>
                    <a:pt x="341" y="34"/>
                    <a:pt x="300" y="23"/>
                    <a:pt x="286" y="23"/>
                  </a:cubicBezTo>
                  <a:cubicBezTo>
                    <a:pt x="286" y="23"/>
                    <a:pt x="285" y="23"/>
                    <a:pt x="285" y="23"/>
                  </a:cubicBezTo>
                  <a:cubicBezTo>
                    <a:pt x="273" y="11"/>
                    <a:pt x="237" y="0"/>
                    <a:pt x="208"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9">
              <a:extLst>
                <a:ext uri="{FF2B5EF4-FFF2-40B4-BE49-F238E27FC236}">
                  <a16:creationId xmlns:a16="http://schemas.microsoft.com/office/drawing/2014/main" id="{4D84CEA8-C9AB-4C51-94E9-AE2A1AB33DB5}"/>
                </a:ext>
              </a:extLst>
            </p:cNvPr>
            <p:cNvSpPr>
              <a:spLocks/>
            </p:cNvSpPr>
            <p:nvPr/>
          </p:nvSpPr>
          <p:spPr bwMode="auto">
            <a:xfrm>
              <a:off x="5561014" y="3983038"/>
              <a:ext cx="739775" cy="558800"/>
            </a:xfrm>
            <a:custGeom>
              <a:avLst/>
              <a:gdLst>
                <a:gd name="T0" fmla="*/ 1 w 98"/>
                <a:gd name="T1" fmla="*/ 74 h 74"/>
                <a:gd name="T2" fmla="*/ 12 w 98"/>
                <a:gd name="T3" fmla="*/ 61 h 74"/>
                <a:gd name="T4" fmla="*/ 30 w 98"/>
                <a:gd name="T5" fmla="*/ 48 h 74"/>
                <a:gd name="T6" fmla="*/ 41 w 98"/>
                <a:gd name="T7" fmla="*/ 34 h 74"/>
                <a:gd name="T8" fmla="*/ 58 w 98"/>
                <a:gd name="T9" fmla="*/ 12 h 74"/>
                <a:gd name="T10" fmla="*/ 93 w 98"/>
                <a:gd name="T11" fmla="*/ 1 h 74"/>
                <a:gd name="T12" fmla="*/ 98 w 98"/>
                <a:gd name="T13" fmla="*/ 2 h 74"/>
                <a:gd name="T14" fmla="*/ 98 w 98"/>
                <a:gd name="T15" fmla="*/ 0 h 74"/>
                <a:gd name="T16" fmla="*/ 93 w 98"/>
                <a:gd name="T17" fmla="*/ 0 h 74"/>
                <a:gd name="T18" fmla="*/ 66 w 98"/>
                <a:gd name="T19" fmla="*/ 5 h 74"/>
                <a:gd name="T20" fmla="*/ 45 w 98"/>
                <a:gd name="T21" fmla="*/ 26 h 74"/>
                <a:gd name="T22" fmla="*/ 29 w 98"/>
                <a:gd name="T23" fmla="*/ 47 h 74"/>
                <a:gd name="T24" fmla="*/ 12 w 98"/>
                <a:gd name="T25" fmla="*/ 60 h 74"/>
                <a:gd name="T26" fmla="*/ 0 w 98"/>
                <a:gd name="T27" fmla="*/ 74 h 74"/>
                <a:gd name="T28" fmla="*/ 1 w 98"/>
                <a:gd name="T2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74">
                  <a:moveTo>
                    <a:pt x="1" y="74"/>
                  </a:moveTo>
                  <a:cubicBezTo>
                    <a:pt x="4" y="68"/>
                    <a:pt x="8" y="64"/>
                    <a:pt x="12" y="61"/>
                  </a:cubicBezTo>
                  <a:cubicBezTo>
                    <a:pt x="17" y="57"/>
                    <a:pt x="23" y="54"/>
                    <a:pt x="30" y="48"/>
                  </a:cubicBezTo>
                  <a:cubicBezTo>
                    <a:pt x="34" y="44"/>
                    <a:pt x="38" y="39"/>
                    <a:pt x="41" y="34"/>
                  </a:cubicBezTo>
                  <a:cubicBezTo>
                    <a:pt x="46" y="26"/>
                    <a:pt x="50" y="18"/>
                    <a:pt x="58" y="12"/>
                  </a:cubicBezTo>
                  <a:cubicBezTo>
                    <a:pt x="65" y="6"/>
                    <a:pt x="76" y="1"/>
                    <a:pt x="93" y="1"/>
                  </a:cubicBezTo>
                  <a:cubicBezTo>
                    <a:pt x="94" y="1"/>
                    <a:pt x="96" y="1"/>
                    <a:pt x="98" y="2"/>
                  </a:cubicBezTo>
                  <a:cubicBezTo>
                    <a:pt x="98" y="0"/>
                    <a:pt x="98" y="0"/>
                    <a:pt x="98" y="0"/>
                  </a:cubicBezTo>
                  <a:cubicBezTo>
                    <a:pt x="96" y="0"/>
                    <a:pt x="94" y="0"/>
                    <a:pt x="93" y="0"/>
                  </a:cubicBezTo>
                  <a:cubicBezTo>
                    <a:pt x="81" y="0"/>
                    <a:pt x="73" y="2"/>
                    <a:pt x="66" y="5"/>
                  </a:cubicBezTo>
                  <a:cubicBezTo>
                    <a:pt x="56" y="10"/>
                    <a:pt x="50" y="18"/>
                    <a:pt x="45" y="26"/>
                  </a:cubicBezTo>
                  <a:cubicBezTo>
                    <a:pt x="39" y="34"/>
                    <a:pt x="35" y="41"/>
                    <a:pt x="29" y="47"/>
                  </a:cubicBezTo>
                  <a:cubicBezTo>
                    <a:pt x="22" y="53"/>
                    <a:pt x="17" y="56"/>
                    <a:pt x="12" y="60"/>
                  </a:cubicBezTo>
                  <a:cubicBezTo>
                    <a:pt x="7" y="63"/>
                    <a:pt x="3" y="67"/>
                    <a:pt x="0" y="74"/>
                  </a:cubicBezTo>
                  <a:cubicBezTo>
                    <a:pt x="1" y="74"/>
                    <a:pt x="1" y="74"/>
                    <a:pt x="1" y="7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10">
              <a:extLst>
                <a:ext uri="{FF2B5EF4-FFF2-40B4-BE49-F238E27FC236}">
                  <a16:creationId xmlns:a16="http://schemas.microsoft.com/office/drawing/2014/main" id="{107B37F3-872A-4946-AB65-A0F754B63851}"/>
                </a:ext>
              </a:extLst>
            </p:cNvPr>
            <p:cNvSpPr>
              <a:spLocks/>
            </p:cNvSpPr>
            <p:nvPr/>
          </p:nvSpPr>
          <p:spPr bwMode="auto">
            <a:xfrm>
              <a:off x="5659439" y="4397375"/>
              <a:ext cx="52388" cy="150813"/>
            </a:xfrm>
            <a:custGeom>
              <a:avLst/>
              <a:gdLst>
                <a:gd name="T0" fmla="*/ 3 w 7"/>
                <a:gd name="T1" fmla="*/ 19 h 20"/>
                <a:gd name="T2" fmla="*/ 1 w 7"/>
                <a:gd name="T3" fmla="*/ 13 h 20"/>
                <a:gd name="T4" fmla="*/ 7 w 7"/>
                <a:gd name="T5" fmla="*/ 1 h 20"/>
                <a:gd name="T6" fmla="*/ 6 w 7"/>
                <a:gd name="T7" fmla="*/ 0 h 20"/>
                <a:gd name="T8" fmla="*/ 0 w 7"/>
                <a:gd name="T9" fmla="*/ 13 h 20"/>
                <a:gd name="T10" fmla="*/ 2 w 7"/>
                <a:gd name="T11" fmla="*/ 20 h 20"/>
                <a:gd name="T12" fmla="*/ 3 w 7"/>
                <a:gd name="T13" fmla="*/ 19 h 20"/>
              </a:gdLst>
              <a:ahLst/>
              <a:cxnLst>
                <a:cxn ang="0">
                  <a:pos x="T0" y="T1"/>
                </a:cxn>
                <a:cxn ang="0">
                  <a:pos x="T2" y="T3"/>
                </a:cxn>
                <a:cxn ang="0">
                  <a:pos x="T4" y="T5"/>
                </a:cxn>
                <a:cxn ang="0">
                  <a:pos x="T6" y="T7"/>
                </a:cxn>
                <a:cxn ang="0">
                  <a:pos x="T8" y="T9"/>
                </a:cxn>
                <a:cxn ang="0">
                  <a:pos x="T10" y="T11"/>
                </a:cxn>
                <a:cxn ang="0">
                  <a:pos x="T12" y="T13"/>
                </a:cxn>
              </a:cxnLst>
              <a:rect l="0" t="0" r="r" b="b"/>
              <a:pathLst>
                <a:path w="7" h="20">
                  <a:moveTo>
                    <a:pt x="3" y="19"/>
                  </a:moveTo>
                  <a:cubicBezTo>
                    <a:pt x="2" y="17"/>
                    <a:pt x="1" y="15"/>
                    <a:pt x="1" y="13"/>
                  </a:cubicBezTo>
                  <a:cubicBezTo>
                    <a:pt x="1" y="8"/>
                    <a:pt x="4" y="4"/>
                    <a:pt x="7" y="1"/>
                  </a:cubicBezTo>
                  <a:cubicBezTo>
                    <a:pt x="6" y="0"/>
                    <a:pt x="6" y="0"/>
                    <a:pt x="6" y="0"/>
                  </a:cubicBezTo>
                  <a:cubicBezTo>
                    <a:pt x="3" y="3"/>
                    <a:pt x="0" y="7"/>
                    <a:pt x="0" y="13"/>
                  </a:cubicBezTo>
                  <a:cubicBezTo>
                    <a:pt x="0" y="15"/>
                    <a:pt x="0" y="17"/>
                    <a:pt x="2" y="20"/>
                  </a:cubicBezTo>
                  <a:cubicBezTo>
                    <a:pt x="3" y="19"/>
                    <a:pt x="3" y="19"/>
                    <a:pt x="3" y="1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1">
              <a:extLst>
                <a:ext uri="{FF2B5EF4-FFF2-40B4-BE49-F238E27FC236}">
                  <a16:creationId xmlns:a16="http://schemas.microsoft.com/office/drawing/2014/main" id="{9DAD2F59-3369-47DF-A585-9CD4C68248EE}"/>
                </a:ext>
              </a:extLst>
            </p:cNvPr>
            <p:cNvSpPr>
              <a:spLocks/>
            </p:cNvSpPr>
            <p:nvPr/>
          </p:nvSpPr>
          <p:spPr bwMode="auto">
            <a:xfrm>
              <a:off x="5870576" y="4367213"/>
              <a:ext cx="369888" cy="136525"/>
            </a:xfrm>
            <a:custGeom>
              <a:avLst/>
              <a:gdLst>
                <a:gd name="T0" fmla="*/ 0 w 49"/>
                <a:gd name="T1" fmla="*/ 18 h 18"/>
                <a:gd name="T2" fmla="*/ 3 w 49"/>
                <a:gd name="T3" fmla="*/ 18 h 18"/>
                <a:gd name="T4" fmla="*/ 11 w 49"/>
                <a:gd name="T5" fmla="*/ 15 h 18"/>
                <a:gd name="T6" fmla="*/ 44 w 49"/>
                <a:gd name="T7" fmla="*/ 2 h 18"/>
                <a:gd name="T8" fmla="*/ 48 w 49"/>
                <a:gd name="T9" fmla="*/ 2 h 18"/>
                <a:gd name="T10" fmla="*/ 49 w 49"/>
                <a:gd name="T11" fmla="*/ 1 h 18"/>
                <a:gd name="T12" fmla="*/ 44 w 49"/>
                <a:gd name="T13" fmla="*/ 0 h 18"/>
                <a:gd name="T14" fmla="*/ 20 w 49"/>
                <a:gd name="T15" fmla="*/ 8 h 18"/>
                <a:gd name="T16" fmla="*/ 11 w 49"/>
                <a:gd name="T17" fmla="*/ 14 h 18"/>
                <a:gd name="T18" fmla="*/ 3 w 49"/>
                <a:gd name="T19" fmla="*/ 16 h 18"/>
                <a:gd name="T20" fmla="*/ 0 w 49"/>
                <a:gd name="T21" fmla="*/ 16 h 18"/>
                <a:gd name="T22" fmla="*/ 0 w 49"/>
                <a:gd name="T23" fmla="*/ 18 h 18"/>
                <a:gd name="T24" fmla="*/ 0 w 49"/>
                <a:gd name="T2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8">
                  <a:moveTo>
                    <a:pt x="0" y="18"/>
                  </a:moveTo>
                  <a:cubicBezTo>
                    <a:pt x="1" y="18"/>
                    <a:pt x="2" y="18"/>
                    <a:pt x="3" y="18"/>
                  </a:cubicBezTo>
                  <a:cubicBezTo>
                    <a:pt x="6" y="18"/>
                    <a:pt x="8" y="17"/>
                    <a:pt x="11" y="15"/>
                  </a:cubicBezTo>
                  <a:cubicBezTo>
                    <a:pt x="20" y="11"/>
                    <a:pt x="29" y="2"/>
                    <a:pt x="44" y="2"/>
                  </a:cubicBezTo>
                  <a:cubicBezTo>
                    <a:pt x="45" y="2"/>
                    <a:pt x="47" y="2"/>
                    <a:pt x="48" y="2"/>
                  </a:cubicBezTo>
                  <a:cubicBezTo>
                    <a:pt x="49" y="1"/>
                    <a:pt x="49" y="1"/>
                    <a:pt x="49" y="1"/>
                  </a:cubicBezTo>
                  <a:cubicBezTo>
                    <a:pt x="47" y="0"/>
                    <a:pt x="45" y="0"/>
                    <a:pt x="44" y="0"/>
                  </a:cubicBezTo>
                  <a:cubicBezTo>
                    <a:pt x="34" y="0"/>
                    <a:pt x="26" y="4"/>
                    <a:pt x="20" y="8"/>
                  </a:cubicBezTo>
                  <a:cubicBezTo>
                    <a:pt x="17" y="10"/>
                    <a:pt x="14" y="12"/>
                    <a:pt x="11" y="14"/>
                  </a:cubicBezTo>
                  <a:cubicBezTo>
                    <a:pt x="8" y="15"/>
                    <a:pt x="5" y="16"/>
                    <a:pt x="3" y="16"/>
                  </a:cubicBezTo>
                  <a:cubicBezTo>
                    <a:pt x="2" y="16"/>
                    <a:pt x="1" y="16"/>
                    <a:pt x="0" y="16"/>
                  </a:cubicBezTo>
                  <a:cubicBezTo>
                    <a:pt x="0" y="18"/>
                    <a:pt x="0" y="18"/>
                    <a:pt x="0" y="18"/>
                  </a:cubicBezTo>
                  <a:cubicBezTo>
                    <a:pt x="0" y="18"/>
                    <a:pt x="0" y="18"/>
                    <a:pt x="0" y="1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2">
              <a:extLst>
                <a:ext uri="{FF2B5EF4-FFF2-40B4-BE49-F238E27FC236}">
                  <a16:creationId xmlns:a16="http://schemas.microsoft.com/office/drawing/2014/main" id="{011D249D-4AD0-4B25-B0AB-DF008DB44182}"/>
                </a:ext>
              </a:extLst>
            </p:cNvPr>
            <p:cNvSpPr>
              <a:spLocks/>
            </p:cNvSpPr>
            <p:nvPr/>
          </p:nvSpPr>
          <p:spPr bwMode="auto">
            <a:xfrm>
              <a:off x="5915026" y="4465638"/>
              <a:ext cx="68263" cy="90488"/>
            </a:xfrm>
            <a:custGeom>
              <a:avLst/>
              <a:gdLst>
                <a:gd name="T0" fmla="*/ 1 w 9"/>
                <a:gd name="T1" fmla="*/ 12 h 12"/>
                <a:gd name="T2" fmla="*/ 7 w 9"/>
                <a:gd name="T3" fmla="*/ 6 h 12"/>
                <a:gd name="T4" fmla="*/ 9 w 9"/>
                <a:gd name="T5" fmla="*/ 0 h 12"/>
                <a:gd name="T6" fmla="*/ 8 w 9"/>
                <a:gd name="T7" fmla="*/ 0 h 12"/>
                <a:gd name="T8" fmla="*/ 6 w 9"/>
                <a:gd name="T9" fmla="*/ 5 h 12"/>
                <a:gd name="T10" fmla="*/ 0 w 9"/>
                <a:gd name="T11" fmla="*/ 11 h 12"/>
                <a:gd name="T12" fmla="*/ 1 w 9"/>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9" h="12">
                  <a:moveTo>
                    <a:pt x="1" y="12"/>
                  </a:moveTo>
                  <a:cubicBezTo>
                    <a:pt x="4" y="10"/>
                    <a:pt x="5" y="8"/>
                    <a:pt x="7" y="6"/>
                  </a:cubicBezTo>
                  <a:cubicBezTo>
                    <a:pt x="8" y="4"/>
                    <a:pt x="9" y="2"/>
                    <a:pt x="9" y="0"/>
                  </a:cubicBezTo>
                  <a:cubicBezTo>
                    <a:pt x="8" y="0"/>
                    <a:pt x="8" y="0"/>
                    <a:pt x="8" y="0"/>
                  </a:cubicBezTo>
                  <a:cubicBezTo>
                    <a:pt x="7" y="1"/>
                    <a:pt x="7" y="3"/>
                    <a:pt x="6" y="5"/>
                  </a:cubicBezTo>
                  <a:cubicBezTo>
                    <a:pt x="4" y="7"/>
                    <a:pt x="3" y="9"/>
                    <a:pt x="0" y="11"/>
                  </a:cubicBezTo>
                  <a:cubicBezTo>
                    <a:pt x="1" y="12"/>
                    <a:pt x="1" y="12"/>
                    <a:pt x="1" y="1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13">
              <a:extLst>
                <a:ext uri="{FF2B5EF4-FFF2-40B4-BE49-F238E27FC236}">
                  <a16:creationId xmlns:a16="http://schemas.microsoft.com/office/drawing/2014/main" id="{4CF46069-0443-4826-81FC-FD3076857404}"/>
                </a:ext>
              </a:extLst>
            </p:cNvPr>
            <p:cNvSpPr>
              <a:spLocks/>
            </p:cNvSpPr>
            <p:nvPr/>
          </p:nvSpPr>
          <p:spPr bwMode="auto">
            <a:xfrm>
              <a:off x="5470526" y="4133850"/>
              <a:ext cx="173038" cy="195263"/>
            </a:xfrm>
            <a:custGeom>
              <a:avLst/>
              <a:gdLst>
                <a:gd name="T0" fmla="*/ 23 w 23"/>
                <a:gd name="T1" fmla="*/ 0 h 26"/>
                <a:gd name="T2" fmla="*/ 8 w 23"/>
                <a:gd name="T3" fmla="*/ 8 h 26"/>
                <a:gd name="T4" fmla="*/ 0 w 23"/>
                <a:gd name="T5" fmla="*/ 25 h 26"/>
                <a:gd name="T6" fmla="*/ 0 w 23"/>
                <a:gd name="T7" fmla="*/ 26 h 26"/>
                <a:gd name="T8" fmla="*/ 2 w 23"/>
                <a:gd name="T9" fmla="*/ 26 h 26"/>
                <a:gd name="T10" fmla="*/ 2 w 23"/>
                <a:gd name="T11" fmla="*/ 25 h 26"/>
                <a:gd name="T12" fmla="*/ 9 w 23"/>
                <a:gd name="T13" fmla="*/ 9 h 26"/>
                <a:gd name="T14" fmla="*/ 23 w 23"/>
                <a:gd name="T15" fmla="*/ 1 h 26"/>
                <a:gd name="T16" fmla="*/ 23 w 23"/>
                <a:gd name="T17" fmla="*/ 0 h 26"/>
                <a:gd name="T18" fmla="*/ 23 w 23"/>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6">
                  <a:moveTo>
                    <a:pt x="23" y="0"/>
                  </a:moveTo>
                  <a:cubicBezTo>
                    <a:pt x="18" y="2"/>
                    <a:pt x="13" y="4"/>
                    <a:pt x="8" y="8"/>
                  </a:cubicBezTo>
                  <a:cubicBezTo>
                    <a:pt x="4" y="12"/>
                    <a:pt x="0" y="17"/>
                    <a:pt x="0" y="25"/>
                  </a:cubicBezTo>
                  <a:cubicBezTo>
                    <a:pt x="0" y="25"/>
                    <a:pt x="0" y="26"/>
                    <a:pt x="0" y="26"/>
                  </a:cubicBezTo>
                  <a:cubicBezTo>
                    <a:pt x="2" y="26"/>
                    <a:pt x="2" y="26"/>
                    <a:pt x="2" y="26"/>
                  </a:cubicBezTo>
                  <a:cubicBezTo>
                    <a:pt x="2" y="26"/>
                    <a:pt x="2" y="25"/>
                    <a:pt x="2" y="25"/>
                  </a:cubicBezTo>
                  <a:cubicBezTo>
                    <a:pt x="2" y="18"/>
                    <a:pt x="5" y="13"/>
                    <a:pt x="9" y="9"/>
                  </a:cubicBezTo>
                  <a:cubicBezTo>
                    <a:pt x="13" y="6"/>
                    <a:pt x="19" y="3"/>
                    <a:pt x="23" y="1"/>
                  </a:cubicBezTo>
                  <a:cubicBezTo>
                    <a:pt x="23" y="0"/>
                    <a:pt x="23" y="0"/>
                    <a:pt x="23" y="0"/>
                  </a:cubicBezTo>
                  <a:cubicBezTo>
                    <a:pt x="23" y="0"/>
                    <a:pt x="23" y="0"/>
                    <a:pt x="23"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14">
              <a:extLst>
                <a:ext uri="{FF2B5EF4-FFF2-40B4-BE49-F238E27FC236}">
                  <a16:creationId xmlns:a16="http://schemas.microsoft.com/office/drawing/2014/main" id="{171B395D-F21F-4999-95F1-62AED2E984DB}"/>
                </a:ext>
              </a:extLst>
            </p:cNvPr>
            <p:cNvSpPr>
              <a:spLocks/>
            </p:cNvSpPr>
            <p:nvPr/>
          </p:nvSpPr>
          <p:spPr bwMode="auto">
            <a:xfrm>
              <a:off x="5311776" y="3937000"/>
              <a:ext cx="271463" cy="355600"/>
            </a:xfrm>
            <a:custGeom>
              <a:avLst/>
              <a:gdLst>
                <a:gd name="T0" fmla="*/ 35 w 36"/>
                <a:gd name="T1" fmla="*/ 0 h 47"/>
                <a:gd name="T2" fmla="*/ 25 w 36"/>
                <a:gd name="T3" fmla="*/ 17 h 47"/>
                <a:gd name="T4" fmla="*/ 0 w 36"/>
                <a:gd name="T5" fmla="*/ 46 h 47"/>
                <a:gd name="T6" fmla="*/ 1 w 36"/>
                <a:gd name="T7" fmla="*/ 47 h 47"/>
                <a:gd name="T8" fmla="*/ 26 w 36"/>
                <a:gd name="T9" fmla="*/ 17 h 47"/>
                <a:gd name="T10" fmla="*/ 36 w 36"/>
                <a:gd name="T11" fmla="*/ 1 h 47"/>
                <a:gd name="T12" fmla="*/ 35 w 36"/>
                <a:gd name="T13" fmla="*/ 0 h 47"/>
                <a:gd name="T14" fmla="*/ 35 w 36"/>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7">
                  <a:moveTo>
                    <a:pt x="35" y="0"/>
                  </a:moveTo>
                  <a:cubicBezTo>
                    <a:pt x="32" y="4"/>
                    <a:pt x="29" y="9"/>
                    <a:pt x="25" y="17"/>
                  </a:cubicBezTo>
                  <a:cubicBezTo>
                    <a:pt x="20" y="24"/>
                    <a:pt x="13" y="34"/>
                    <a:pt x="0" y="46"/>
                  </a:cubicBezTo>
                  <a:cubicBezTo>
                    <a:pt x="1" y="47"/>
                    <a:pt x="1" y="47"/>
                    <a:pt x="1" y="47"/>
                  </a:cubicBezTo>
                  <a:cubicBezTo>
                    <a:pt x="14" y="35"/>
                    <a:pt x="21" y="25"/>
                    <a:pt x="26" y="17"/>
                  </a:cubicBezTo>
                  <a:cubicBezTo>
                    <a:pt x="30" y="10"/>
                    <a:pt x="33" y="4"/>
                    <a:pt x="36" y="1"/>
                  </a:cubicBezTo>
                  <a:cubicBezTo>
                    <a:pt x="35" y="0"/>
                    <a:pt x="35" y="0"/>
                    <a:pt x="35" y="0"/>
                  </a:cubicBezTo>
                  <a:cubicBezTo>
                    <a:pt x="35" y="0"/>
                    <a:pt x="35" y="0"/>
                    <a:pt x="35"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15">
              <a:extLst>
                <a:ext uri="{FF2B5EF4-FFF2-40B4-BE49-F238E27FC236}">
                  <a16:creationId xmlns:a16="http://schemas.microsoft.com/office/drawing/2014/main" id="{4BF097C7-D2DD-432D-84FA-A62B2CCB59B6}"/>
                </a:ext>
              </a:extLst>
            </p:cNvPr>
            <p:cNvSpPr>
              <a:spLocks/>
            </p:cNvSpPr>
            <p:nvPr/>
          </p:nvSpPr>
          <p:spPr bwMode="auto">
            <a:xfrm>
              <a:off x="4941889" y="4314825"/>
              <a:ext cx="15875" cy="112713"/>
            </a:xfrm>
            <a:custGeom>
              <a:avLst/>
              <a:gdLst>
                <a:gd name="T0" fmla="*/ 0 w 2"/>
                <a:gd name="T1" fmla="*/ 0 h 15"/>
                <a:gd name="T2" fmla="*/ 0 w 2"/>
                <a:gd name="T3" fmla="*/ 5 h 15"/>
                <a:gd name="T4" fmla="*/ 1 w 2"/>
                <a:gd name="T5" fmla="*/ 15 h 15"/>
                <a:gd name="T6" fmla="*/ 2 w 2"/>
                <a:gd name="T7" fmla="*/ 15 h 15"/>
                <a:gd name="T8" fmla="*/ 1 w 2"/>
                <a:gd name="T9" fmla="*/ 5 h 15"/>
                <a:gd name="T10" fmla="*/ 2 w 2"/>
                <a:gd name="T11" fmla="*/ 0 h 15"/>
                <a:gd name="T12" fmla="*/ 0 w 2"/>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2" h="15">
                  <a:moveTo>
                    <a:pt x="0" y="0"/>
                  </a:moveTo>
                  <a:cubicBezTo>
                    <a:pt x="0" y="2"/>
                    <a:pt x="0" y="4"/>
                    <a:pt x="0" y="5"/>
                  </a:cubicBezTo>
                  <a:cubicBezTo>
                    <a:pt x="0" y="8"/>
                    <a:pt x="0" y="11"/>
                    <a:pt x="1" y="15"/>
                  </a:cubicBezTo>
                  <a:cubicBezTo>
                    <a:pt x="2" y="15"/>
                    <a:pt x="2" y="15"/>
                    <a:pt x="2" y="15"/>
                  </a:cubicBezTo>
                  <a:cubicBezTo>
                    <a:pt x="2" y="11"/>
                    <a:pt x="1" y="8"/>
                    <a:pt x="1" y="5"/>
                  </a:cubicBezTo>
                  <a:cubicBezTo>
                    <a:pt x="1" y="4"/>
                    <a:pt x="1" y="2"/>
                    <a:pt x="2" y="0"/>
                  </a:cubicBezTo>
                  <a:cubicBezTo>
                    <a:pt x="0" y="0"/>
                    <a:pt x="0" y="0"/>
                    <a:pt x="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16">
              <a:extLst>
                <a:ext uri="{FF2B5EF4-FFF2-40B4-BE49-F238E27FC236}">
                  <a16:creationId xmlns:a16="http://schemas.microsoft.com/office/drawing/2014/main" id="{01EA2C92-1C58-488C-966A-B1DAA60828D5}"/>
                </a:ext>
              </a:extLst>
            </p:cNvPr>
            <p:cNvSpPr>
              <a:spLocks/>
            </p:cNvSpPr>
            <p:nvPr/>
          </p:nvSpPr>
          <p:spPr bwMode="auto">
            <a:xfrm>
              <a:off x="5116514" y="4208463"/>
              <a:ext cx="74613" cy="385763"/>
            </a:xfrm>
            <a:custGeom>
              <a:avLst/>
              <a:gdLst>
                <a:gd name="T0" fmla="*/ 10 w 10"/>
                <a:gd name="T1" fmla="*/ 50 h 51"/>
                <a:gd name="T2" fmla="*/ 2 w 10"/>
                <a:gd name="T3" fmla="*/ 22 h 51"/>
                <a:gd name="T4" fmla="*/ 6 w 10"/>
                <a:gd name="T5" fmla="*/ 1 h 51"/>
                <a:gd name="T6" fmla="*/ 5 w 10"/>
                <a:gd name="T7" fmla="*/ 0 h 51"/>
                <a:gd name="T8" fmla="*/ 0 w 10"/>
                <a:gd name="T9" fmla="*/ 22 h 51"/>
                <a:gd name="T10" fmla="*/ 9 w 10"/>
                <a:gd name="T11" fmla="*/ 51 h 51"/>
                <a:gd name="T12" fmla="*/ 10 w 10"/>
                <a:gd name="T13" fmla="*/ 50 h 51"/>
              </a:gdLst>
              <a:ahLst/>
              <a:cxnLst>
                <a:cxn ang="0">
                  <a:pos x="T0" y="T1"/>
                </a:cxn>
                <a:cxn ang="0">
                  <a:pos x="T2" y="T3"/>
                </a:cxn>
                <a:cxn ang="0">
                  <a:pos x="T4" y="T5"/>
                </a:cxn>
                <a:cxn ang="0">
                  <a:pos x="T6" y="T7"/>
                </a:cxn>
                <a:cxn ang="0">
                  <a:pos x="T8" y="T9"/>
                </a:cxn>
                <a:cxn ang="0">
                  <a:pos x="T10" y="T11"/>
                </a:cxn>
                <a:cxn ang="0">
                  <a:pos x="T12" y="T13"/>
                </a:cxn>
              </a:cxnLst>
              <a:rect l="0" t="0" r="r" b="b"/>
              <a:pathLst>
                <a:path w="10" h="51">
                  <a:moveTo>
                    <a:pt x="10" y="50"/>
                  </a:moveTo>
                  <a:cubicBezTo>
                    <a:pt x="4" y="41"/>
                    <a:pt x="2" y="31"/>
                    <a:pt x="2" y="22"/>
                  </a:cubicBezTo>
                  <a:cubicBezTo>
                    <a:pt x="2" y="15"/>
                    <a:pt x="3" y="7"/>
                    <a:pt x="6" y="1"/>
                  </a:cubicBezTo>
                  <a:cubicBezTo>
                    <a:pt x="5" y="0"/>
                    <a:pt x="5" y="0"/>
                    <a:pt x="5" y="0"/>
                  </a:cubicBezTo>
                  <a:cubicBezTo>
                    <a:pt x="2" y="7"/>
                    <a:pt x="0" y="14"/>
                    <a:pt x="0" y="22"/>
                  </a:cubicBezTo>
                  <a:cubicBezTo>
                    <a:pt x="0" y="32"/>
                    <a:pt x="3" y="42"/>
                    <a:pt x="9" y="51"/>
                  </a:cubicBezTo>
                  <a:cubicBezTo>
                    <a:pt x="10" y="50"/>
                    <a:pt x="10" y="50"/>
                    <a:pt x="10" y="5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17">
              <a:extLst>
                <a:ext uri="{FF2B5EF4-FFF2-40B4-BE49-F238E27FC236}">
                  <a16:creationId xmlns:a16="http://schemas.microsoft.com/office/drawing/2014/main" id="{66616CCF-DC21-494C-ABC3-BCA2FB7C9EC2}"/>
                </a:ext>
              </a:extLst>
            </p:cNvPr>
            <p:cNvSpPr>
              <a:spLocks/>
            </p:cNvSpPr>
            <p:nvPr/>
          </p:nvSpPr>
          <p:spPr bwMode="auto">
            <a:xfrm>
              <a:off x="6496051" y="3136900"/>
              <a:ext cx="460375" cy="611188"/>
            </a:xfrm>
            <a:custGeom>
              <a:avLst/>
              <a:gdLst>
                <a:gd name="T0" fmla="*/ 0 w 61"/>
                <a:gd name="T1" fmla="*/ 2 h 81"/>
                <a:gd name="T2" fmla="*/ 10 w 61"/>
                <a:gd name="T3" fmla="*/ 15 h 81"/>
                <a:gd name="T4" fmla="*/ 20 w 61"/>
                <a:gd name="T5" fmla="*/ 26 h 81"/>
                <a:gd name="T6" fmla="*/ 41 w 61"/>
                <a:gd name="T7" fmla="*/ 56 h 81"/>
                <a:gd name="T8" fmla="*/ 47 w 61"/>
                <a:gd name="T9" fmla="*/ 73 h 81"/>
                <a:gd name="T10" fmla="*/ 59 w 61"/>
                <a:gd name="T11" fmla="*/ 81 h 81"/>
                <a:gd name="T12" fmla="*/ 61 w 61"/>
                <a:gd name="T13" fmla="*/ 81 h 81"/>
                <a:gd name="T14" fmla="*/ 61 w 61"/>
                <a:gd name="T15" fmla="*/ 79 h 81"/>
                <a:gd name="T16" fmla="*/ 59 w 61"/>
                <a:gd name="T17" fmla="*/ 80 h 81"/>
                <a:gd name="T18" fmla="*/ 48 w 61"/>
                <a:gd name="T19" fmla="*/ 73 h 81"/>
                <a:gd name="T20" fmla="*/ 43 w 61"/>
                <a:gd name="T21" fmla="*/ 56 h 81"/>
                <a:gd name="T22" fmla="*/ 21 w 61"/>
                <a:gd name="T23" fmla="*/ 25 h 81"/>
                <a:gd name="T24" fmla="*/ 11 w 61"/>
                <a:gd name="T25" fmla="*/ 14 h 81"/>
                <a:gd name="T26" fmla="*/ 1 w 61"/>
                <a:gd name="T27" fmla="*/ 0 h 81"/>
                <a:gd name="T28" fmla="*/ 0 w 61"/>
                <a:gd name="T29" fmla="*/ 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81">
                  <a:moveTo>
                    <a:pt x="0" y="2"/>
                  </a:moveTo>
                  <a:cubicBezTo>
                    <a:pt x="6" y="6"/>
                    <a:pt x="8" y="10"/>
                    <a:pt x="10" y="15"/>
                  </a:cubicBezTo>
                  <a:cubicBezTo>
                    <a:pt x="12" y="19"/>
                    <a:pt x="15" y="23"/>
                    <a:pt x="20" y="26"/>
                  </a:cubicBezTo>
                  <a:cubicBezTo>
                    <a:pt x="32" y="32"/>
                    <a:pt x="40" y="43"/>
                    <a:pt x="41" y="56"/>
                  </a:cubicBezTo>
                  <a:cubicBezTo>
                    <a:pt x="42" y="63"/>
                    <a:pt x="44" y="69"/>
                    <a:pt x="47" y="73"/>
                  </a:cubicBezTo>
                  <a:cubicBezTo>
                    <a:pt x="50" y="78"/>
                    <a:pt x="55" y="81"/>
                    <a:pt x="59" y="81"/>
                  </a:cubicBezTo>
                  <a:cubicBezTo>
                    <a:pt x="60" y="81"/>
                    <a:pt x="61" y="81"/>
                    <a:pt x="61" y="81"/>
                  </a:cubicBezTo>
                  <a:cubicBezTo>
                    <a:pt x="61" y="79"/>
                    <a:pt x="61" y="79"/>
                    <a:pt x="61" y="79"/>
                  </a:cubicBezTo>
                  <a:cubicBezTo>
                    <a:pt x="60" y="80"/>
                    <a:pt x="60" y="80"/>
                    <a:pt x="59" y="80"/>
                  </a:cubicBezTo>
                  <a:cubicBezTo>
                    <a:pt x="55" y="80"/>
                    <a:pt x="51" y="77"/>
                    <a:pt x="48" y="73"/>
                  </a:cubicBezTo>
                  <a:cubicBezTo>
                    <a:pt x="45" y="68"/>
                    <a:pt x="43" y="62"/>
                    <a:pt x="43" y="56"/>
                  </a:cubicBezTo>
                  <a:cubicBezTo>
                    <a:pt x="42" y="42"/>
                    <a:pt x="32" y="31"/>
                    <a:pt x="21" y="25"/>
                  </a:cubicBezTo>
                  <a:cubicBezTo>
                    <a:pt x="16" y="22"/>
                    <a:pt x="14" y="18"/>
                    <a:pt x="11" y="14"/>
                  </a:cubicBezTo>
                  <a:cubicBezTo>
                    <a:pt x="9" y="10"/>
                    <a:pt x="7" y="5"/>
                    <a:pt x="1" y="0"/>
                  </a:cubicBezTo>
                  <a:cubicBezTo>
                    <a:pt x="0" y="2"/>
                    <a:pt x="0" y="2"/>
                    <a:pt x="0" y="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18">
              <a:extLst>
                <a:ext uri="{FF2B5EF4-FFF2-40B4-BE49-F238E27FC236}">
                  <a16:creationId xmlns:a16="http://schemas.microsoft.com/office/drawing/2014/main" id="{88085E16-2DBC-43AA-A118-C202CA1B3A2E}"/>
                </a:ext>
              </a:extLst>
            </p:cNvPr>
            <p:cNvSpPr>
              <a:spLocks/>
            </p:cNvSpPr>
            <p:nvPr/>
          </p:nvSpPr>
          <p:spPr bwMode="auto">
            <a:xfrm>
              <a:off x="6805614" y="3121025"/>
              <a:ext cx="128588" cy="438150"/>
            </a:xfrm>
            <a:custGeom>
              <a:avLst/>
              <a:gdLst>
                <a:gd name="T0" fmla="*/ 15 w 17"/>
                <a:gd name="T1" fmla="*/ 0 h 58"/>
                <a:gd name="T2" fmla="*/ 8 w 17"/>
                <a:gd name="T3" fmla="*/ 23 h 58"/>
                <a:gd name="T4" fmla="*/ 0 w 17"/>
                <a:gd name="T5" fmla="*/ 54 h 58"/>
                <a:gd name="T6" fmla="*/ 0 w 17"/>
                <a:gd name="T7" fmla="*/ 58 h 58"/>
                <a:gd name="T8" fmla="*/ 2 w 17"/>
                <a:gd name="T9" fmla="*/ 58 h 58"/>
                <a:gd name="T10" fmla="*/ 2 w 17"/>
                <a:gd name="T11" fmla="*/ 54 h 58"/>
                <a:gd name="T12" fmla="*/ 9 w 17"/>
                <a:gd name="T13" fmla="*/ 23 h 58"/>
                <a:gd name="T14" fmla="*/ 17 w 17"/>
                <a:gd name="T15" fmla="*/ 0 h 58"/>
                <a:gd name="T16" fmla="*/ 15 w 17"/>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8">
                  <a:moveTo>
                    <a:pt x="15" y="0"/>
                  </a:moveTo>
                  <a:cubicBezTo>
                    <a:pt x="15" y="9"/>
                    <a:pt x="11" y="15"/>
                    <a:pt x="8" y="23"/>
                  </a:cubicBezTo>
                  <a:cubicBezTo>
                    <a:pt x="4" y="31"/>
                    <a:pt x="0" y="40"/>
                    <a:pt x="0" y="54"/>
                  </a:cubicBezTo>
                  <a:cubicBezTo>
                    <a:pt x="0" y="55"/>
                    <a:pt x="0" y="57"/>
                    <a:pt x="0" y="58"/>
                  </a:cubicBezTo>
                  <a:cubicBezTo>
                    <a:pt x="2" y="58"/>
                    <a:pt x="2" y="58"/>
                    <a:pt x="2" y="58"/>
                  </a:cubicBezTo>
                  <a:cubicBezTo>
                    <a:pt x="2" y="57"/>
                    <a:pt x="2" y="55"/>
                    <a:pt x="2" y="54"/>
                  </a:cubicBezTo>
                  <a:cubicBezTo>
                    <a:pt x="2" y="40"/>
                    <a:pt x="5" y="31"/>
                    <a:pt x="9" y="23"/>
                  </a:cubicBezTo>
                  <a:cubicBezTo>
                    <a:pt x="12" y="16"/>
                    <a:pt x="16" y="9"/>
                    <a:pt x="17" y="0"/>
                  </a:cubicBezTo>
                  <a:cubicBezTo>
                    <a:pt x="15" y="0"/>
                    <a:pt x="15" y="0"/>
                    <a:pt x="15"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19">
              <a:extLst>
                <a:ext uri="{FF2B5EF4-FFF2-40B4-BE49-F238E27FC236}">
                  <a16:creationId xmlns:a16="http://schemas.microsoft.com/office/drawing/2014/main" id="{3C76EBA4-956E-45EC-8C56-A361B8625571}"/>
                </a:ext>
              </a:extLst>
            </p:cNvPr>
            <p:cNvSpPr>
              <a:spLocks/>
            </p:cNvSpPr>
            <p:nvPr/>
          </p:nvSpPr>
          <p:spPr bwMode="auto">
            <a:xfrm>
              <a:off x="5719764" y="2774950"/>
              <a:ext cx="852488" cy="603250"/>
            </a:xfrm>
            <a:custGeom>
              <a:avLst/>
              <a:gdLst>
                <a:gd name="T0" fmla="*/ 113 w 113"/>
                <a:gd name="T1" fmla="*/ 20 h 80"/>
                <a:gd name="T2" fmla="*/ 72 w 113"/>
                <a:gd name="T3" fmla="*/ 0 h 80"/>
                <a:gd name="T4" fmla="*/ 37 w 113"/>
                <a:gd name="T5" fmla="*/ 8 h 80"/>
                <a:gd name="T6" fmla="*/ 10 w 113"/>
                <a:gd name="T7" fmla="*/ 26 h 80"/>
                <a:gd name="T8" fmla="*/ 0 w 113"/>
                <a:gd name="T9" fmla="*/ 50 h 80"/>
                <a:gd name="T10" fmla="*/ 0 w 113"/>
                <a:gd name="T11" fmla="*/ 54 h 80"/>
                <a:gd name="T12" fmla="*/ 9 w 113"/>
                <a:gd name="T13" fmla="*/ 69 h 80"/>
                <a:gd name="T14" fmla="*/ 23 w 113"/>
                <a:gd name="T15" fmla="*/ 74 h 80"/>
                <a:gd name="T16" fmla="*/ 29 w 113"/>
                <a:gd name="T17" fmla="*/ 73 h 80"/>
                <a:gd name="T18" fmla="*/ 49 w 113"/>
                <a:gd name="T19" fmla="*/ 69 h 80"/>
                <a:gd name="T20" fmla="*/ 59 w 113"/>
                <a:gd name="T21" fmla="*/ 71 h 80"/>
                <a:gd name="T22" fmla="*/ 68 w 113"/>
                <a:gd name="T23" fmla="*/ 80 h 80"/>
                <a:gd name="T24" fmla="*/ 69 w 113"/>
                <a:gd name="T25" fmla="*/ 79 h 80"/>
                <a:gd name="T26" fmla="*/ 60 w 113"/>
                <a:gd name="T27" fmla="*/ 70 h 80"/>
                <a:gd name="T28" fmla="*/ 49 w 113"/>
                <a:gd name="T29" fmla="*/ 68 h 80"/>
                <a:gd name="T30" fmla="*/ 28 w 113"/>
                <a:gd name="T31" fmla="*/ 72 h 80"/>
                <a:gd name="T32" fmla="*/ 23 w 113"/>
                <a:gd name="T33" fmla="*/ 72 h 80"/>
                <a:gd name="T34" fmla="*/ 10 w 113"/>
                <a:gd name="T35" fmla="*/ 68 h 80"/>
                <a:gd name="T36" fmla="*/ 2 w 113"/>
                <a:gd name="T37" fmla="*/ 54 h 80"/>
                <a:gd name="T38" fmla="*/ 1 w 113"/>
                <a:gd name="T39" fmla="*/ 50 h 80"/>
                <a:gd name="T40" fmla="*/ 11 w 113"/>
                <a:gd name="T41" fmla="*/ 27 h 80"/>
                <a:gd name="T42" fmla="*/ 38 w 113"/>
                <a:gd name="T43" fmla="*/ 9 h 80"/>
                <a:gd name="T44" fmla="*/ 72 w 113"/>
                <a:gd name="T45" fmla="*/ 1 h 80"/>
                <a:gd name="T46" fmla="*/ 112 w 113"/>
                <a:gd name="T47" fmla="*/ 21 h 80"/>
                <a:gd name="T48" fmla="*/ 113 w 113"/>
                <a:gd name="T49" fmla="*/ 2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80">
                  <a:moveTo>
                    <a:pt x="113" y="20"/>
                  </a:moveTo>
                  <a:cubicBezTo>
                    <a:pt x="100" y="5"/>
                    <a:pt x="86" y="0"/>
                    <a:pt x="72" y="0"/>
                  </a:cubicBezTo>
                  <a:cubicBezTo>
                    <a:pt x="60" y="0"/>
                    <a:pt x="49" y="3"/>
                    <a:pt x="37" y="8"/>
                  </a:cubicBezTo>
                  <a:cubicBezTo>
                    <a:pt x="25" y="12"/>
                    <a:pt x="16" y="19"/>
                    <a:pt x="10" y="26"/>
                  </a:cubicBezTo>
                  <a:cubicBezTo>
                    <a:pt x="3" y="34"/>
                    <a:pt x="0" y="43"/>
                    <a:pt x="0" y="50"/>
                  </a:cubicBezTo>
                  <a:cubicBezTo>
                    <a:pt x="0" y="52"/>
                    <a:pt x="0" y="53"/>
                    <a:pt x="0" y="54"/>
                  </a:cubicBezTo>
                  <a:cubicBezTo>
                    <a:pt x="2" y="61"/>
                    <a:pt x="5" y="66"/>
                    <a:pt x="9" y="69"/>
                  </a:cubicBezTo>
                  <a:cubicBezTo>
                    <a:pt x="13" y="72"/>
                    <a:pt x="18" y="74"/>
                    <a:pt x="23" y="74"/>
                  </a:cubicBezTo>
                  <a:cubicBezTo>
                    <a:pt x="25" y="74"/>
                    <a:pt x="27" y="73"/>
                    <a:pt x="29" y="73"/>
                  </a:cubicBezTo>
                  <a:cubicBezTo>
                    <a:pt x="34" y="72"/>
                    <a:pt x="41" y="69"/>
                    <a:pt x="49" y="69"/>
                  </a:cubicBezTo>
                  <a:cubicBezTo>
                    <a:pt x="52" y="69"/>
                    <a:pt x="56" y="70"/>
                    <a:pt x="59" y="71"/>
                  </a:cubicBezTo>
                  <a:cubicBezTo>
                    <a:pt x="62" y="73"/>
                    <a:pt x="65" y="75"/>
                    <a:pt x="68" y="80"/>
                  </a:cubicBezTo>
                  <a:cubicBezTo>
                    <a:pt x="69" y="79"/>
                    <a:pt x="69" y="79"/>
                    <a:pt x="69" y="79"/>
                  </a:cubicBezTo>
                  <a:cubicBezTo>
                    <a:pt x="66" y="75"/>
                    <a:pt x="63" y="72"/>
                    <a:pt x="60" y="70"/>
                  </a:cubicBezTo>
                  <a:cubicBezTo>
                    <a:pt x="56" y="68"/>
                    <a:pt x="52" y="68"/>
                    <a:pt x="49" y="68"/>
                  </a:cubicBezTo>
                  <a:cubicBezTo>
                    <a:pt x="41" y="68"/>
                    <a:pt x="33" y="70"/>
                    <a:pt x="28" y="72"/>
                  </a:cubicBezTo>
                  <a:cubicBezTo>
                    <a:pt x="26" y="72"/>
                    <a:pt x="25" y="72"/>
                    <a:pt x="23" y="72"/>
                  </a:cubicBezTo>
                  <a:cubicBezTo>
                    <a:pt x="18" y="72"/>
                    <a:pt x="14" y="71"/>
                    <a:pt x="10" y="68"/>
                  </a:cubicBezTo>
                  <a:cubicBezTo>
                    <a:pt x="6" y="65"/>
                    <a:pt x="3" y="61"/>
                    <a:pt x="2" y="54"/>
                  </a:cubicBezTo>
                  <a:cubicBezTo>
                    <a:pt x="1" y="53"/>
                    <a:pt x="1" y="52"/>
                    <a:pt x="1" y="50"/>
                  </a:cubicBezTo>
                  <a:cubicBezTo>
                    <a:pt x="1" y="43"/>
                    <a:pt x="5" y="35"/>
                    <a:pt x="11" y="27"/>
                  </a:cubicBezTo>
                  <a:cubicBezTo>
                    <a:pt x="17" y="20"/>
                    <a:pt x="26" y="13"/>
                    <a:pt x="38" y="9"/>
                  </a:cubicBezTo>
                  <a:cubicBezTo>
                    <a:pt x="49" y="5"/>
                    <a:pt x="61" y="1"/>
                    <a:pt x="72" y="1"/>
                  </a:cubicBezTo>
                  <a:cubicBezTo>
                    <a:pt x="86" y="1"/>
                    <a:pt x="99" y="6"/>
                    <a:pt x="112" y="21"/>
                  </a:cubicBezTo>
                  <a:cubicBezTo>
                    <a:pt x="113" y="20"/>
                    <a:pt x="113" y="20"/>
                    <a:pt x="113" y="2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20">
              <a:extLst>
                <a:ext uri="{FF2B5EF4-FFF2-40B4-BE49-F238E27FC236}">
                  <a16:creationId xmlns:a16="http://schemas.microsoft.com/office/drawing/2014/main" id="{1F1B0078-FEFD-419F-BF46-4058B01FCC25}"/>
                </a:ext>
              </a:extLst>
            </p:cNvPr>
            <p:cNvSpPr>
              <a:spLocks/>
            </p:cNvSpPr>
            <p:nvPr/>
          </p:nvSpPr>
          <p:spPr bwMode="auto">
            <a:xfrm>
              <a:off x="6262689" y="2208213"/>
              <a:ext cx="249238" cy="22225"/>
            </a:xfrm>
            <a:custGeom>
              <a:avLst/>
              <a:gdLst>
                <a:gd name="T0" fmla="*/ 33 w 33"/>
                <a:gd name="T1" fmla="*/ 0 h 3"/>
                <a:gd name="T2" fmla="*/ 0 w 33"/>
                <a:gd name="T3" fmla="*/ 2 h 3"/>
                <a:gd name="T4" fmla="*/ 33 w 33"/>
                <a:gd name="T5" fmla="*/ 0 h 3"/>
              </a:gdLst>
              <a:ahLst/>
              <a:cxnLst>
                <a:cxn ang="0">
                  <a:pos x="T0" y="T1"/>
                </a:cxn>
                <a:cxn ang="0">
                  <a:pos x="T2" y="T3"/>
                </a:cxn>
                <a:cxn ang="0">
                  <a:pos x="T4" y="T5"/>
                </a:cxn>
              </a:cxnLst>
              <a:rect l="0" t="0" r="r" b="b"/>
              <a:pathLst>
                <a:path w="33" h="3">
                  <a:moveTo>
                    <a:pt x="33" y="0"/>
                  </a:moveTo>
                  <a:cubicBezTo>
                    <a:pt x="9" y="1"/>
                    <a:pt x="14" y="3"/>
                    <a:pt x="0" y="2"/>
                  </a:cubicBezTo>
                  <a:cubicBezTo>
                    <a:pt x="33" y="0"/>
                    <a:pt x="33" y="0"/>
                    <a:pt x="33"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21">
              <a:extLst>
                <a:ext uri="{FF2B5EF4-FFF2-40B4-BE49-F238E27FC236}">
                  <a16:creationId xmlns:a16="http://schemas.microsoft.com/office/drawing/2014/main" id="{89613AD4-8478-471D-AD41-88866C150CA1}"/>
                </a:ext>
              </a:extLst>
            </p:cNvPr>
            <p:cNvSpPr>
              <a:spLocks/>
            </p:cNvSpPr>
            <p:nvPr/>
          </p:nvSpPr>
          <p:spPr bwMode="auto">
            <a:xfrm>
              <a:off x="6262689" y="2200275"/>
              <a:ext cx="249238" cy="30163"/>
            </a:xfrm>
            <a:custGeom>
              <a:avLst/>
              <a:gdLst>
                <a:gd name="T0" fmla="*/ 33 w 33"/>
                <a:gd name="T1" fmla="*/ 0 h 4"/>
                <a:gd name="T2" fmla="*/ 15 w 33"/>
                <a:gd name="T3" fmla="*/ 2 h 4"/>
                <a:gd name="T4" fmla="*/ 6 w 33"/>
                <a:gd name="T5" fmla="*/ 2 h 4"/>
                <a:gd name="T6" fmla="*/ 0 w 33"/>
                <a:gd name="T7" fmla="*/ 2 h 4"/>
                <a:gd name="T8" fmla="*/ 0 w 33"/>
                <a:gd name="T9" fmla="*/ 3 h 4"/>
                <a:gd name="T10" fmla="*/ 6 w 33"/>
                <a:gd name="T11" fmla="*/ 4 h 4"/>
                <a:gd name="T12" fmla="*/ 15 w 33"/>
                <a:gd name="T13" fmla="*/ 3 h 4"/>
                <a:gd name="T14" fmla="*/ 33 w 33"/>
                <a:gd name="T15" fmla="*/ 2 h 4"/>
                <a:gd name="T16" fmla="*/ 33 w 3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
                  <a:moveTo>
                    <a:pt x="33" y="0"/>
                  </a:moveTo>
                  <a:cubicBezTo>
                    <a:pt x="23" y="1"/>
                    <a:pt x="19" y="1"/>
                    <a:pt x="15" y="2"/>
                  </a:cubicBezTo>
                  <a:cubicBezTo>
                    <a:pt x="12" y="2"/>
                    <a:pt x="10" y="2"/>
                    <a:pt x="6" y="2"/>
                  </a:cubicBezTo>
                  <a:cubicBezTo>
                    <a:pt x="5" y="2"/>
                    <a:pt x="3" y="2"/>
                    <a:pt x="0" y="2"/>
                  </a:cubicBezTo>
                  <a:cubicBezTo>
                    <a:pt x="0" y="3"/>
                    <a:pt x="0" y="3"/>
                    <a:pt x="0" y="3"/>
                  </a:cubicBezTo>
                  <a:cubicBezTo>
                    <a:pt x="3" y="4"/>
                    <a:pt x="5" y="4"/>
                    <a:pt x="6" y="4"/>
                  </a:cubicBezTo>
                  <a:cubicBezTo>
                    <a:pt x="10" y="4"/>
                    <a:pt x="12" y="3"/>
                    <a:pt x="15" y="3"/>
                  </a:cubicBezTo>
                  <a:cubicBezTo>
                    <a:pt x="19" y="3"/>
                    <a:pt x="24" y="2"/>
                    <a:pt x="33" y="2"/>
                  </a:cubicBezTo>
                  <a:cubicBezTo>
                    <a:pt x="33" y="0"/>
                    <a:pt x="33" y="0"/>
                    <a:pt x="33"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2">
              <a:extLst>
                <a:ext uri="{FF2B5EF4-FFF2-40B4-BE49-F238E27FC236}">
                  <a16:creationId xmlns:a16="http://schemas.microsoft.com/office/drawing/2014/main" id="{BCC0D20A-73B6-4735-85E3-1FB7A540CC8B}"/>
                </a:ext>
              </a:extLst>
            </p:cNvPr>
            <p:cNvSpPr>
              <a:spLocks/>
            </p:cNvSpPr>
            <p:nvPr/>
          </p:nvSpPr>
          <p:spPr bwMode="auto">
            <a:xfrm>
              <a:off x="6948489" y="2525713"/>
              <a:ext cx="15875" cy="52388"/>
            </a:xfrm>
            <a:custGeom>
              <a:avLst/>
              <a:gdLst>
                <a:gd name="T0" fmla="*/ 2 w 2"/>
                <a:gd name="T1" fmla="*/ 0 h 7"/>
                <a:gd name="T2" fmla="*/ 0 w 2"/>
                <a:gd name="T3" fmla="*/ 7 h 7"/>
                <a:gd name="T4" fmla="*/ 2 w 2"/>
                <a:gd name="T5" fmla="*/ 0 h 7"/>
              </a:gdLst>
              <a:ahLst/>
              <a:cxnLst>
                <a:cxn ang="0">
                  <a:pos x="T0" y="T1"/>
                </a:cxn>
                <a:cxn ang="0">
                  <a:pos x="T2" y="T3"/>
                </a:cxn>
                <a:cxn ang="0">
                  <a:pos x="T4" y="T5"/>
                </a:cxn>
              </a:cxnLst>
              <a:rect l="0" t="0" r="r" b="b"/>
              <a:pathLst>
                <a:path w="2" h="7">
                  <a:moveTo>
                    <a:pt x="2" y="0"/>
                  </a:moveTo>
                  <a:cubicBezTo>
                    <a:pt x="2" y="3"/>
                    <a:pt x="1" y="6"/>
                    <a:pt x="0" y="7"/>
                  </a:cubicBezTo>
                  <a:cubicBezTo>
                    <a:pt x="2" y="0"/>
                    <a:pt x="2" y="0"/>
                    <a:pt x="2"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3">
              <a:extLst>
                <a:ext uri="{FF2B5EF4-FFF2-40B4-BE49-F238E27FC236}">
                  <a16:creationId xmlns:a16="http://schemas.microsoft.com/office/drawing/2014/main" id="{244F603C-AE0D-476B-B727-5D285DC02955}"/>
                </a:ext>
              </a:extLst>
            </p:cNvPr>
            <p:cNvSpPr>
              <a:spLocks/>
            </p:cNvSpPr>
            <p:nvPr/>
          </p:nvSpPr>
          <p:spPr bwMode="auto">
            <a:xfrm>
              <a:off x="6942139" y="2525713"/>
              <a:ext cx="22225" cy="60325"/>
            </a:xfrm>
            <a:custGeom>
              <a:avLst/>
              <a:gdLst>
                <a:gd name="T0" fmla="*/ 2 w 3"/>
                <a:gd name="T1" fmla="*/ 0 h 8"/>
                <a:gd name="T2" fmla="*/ 2 w 3"/>
                <a:gd name="T3" fmla="*/ 0 h 8"/>
                <a:gd name="T4" fmla="*/ 0 w 3"/>
                <a:gd name="T5" fmla="*/ 7 h 8"/>
                <a:gd name="T6" fmla="*/ 2 w 3"/>
                <a:gd name="T7" fmla="*/ 8 h 8"/>
                <a:gd name="T8" fmla="*/ 3 w 3"/>
                <a:gd name="T9" fmla="*/ 0 h 8"/>
                <a:gd name="T10" fmla="*/ 3 w 3"/>
                <a:gd name="T11" fmla="*/ 0 h 8"/>
                <a:gd name="T12" fmla="*/ 2 w 3"/>
                <a:gd name="T13" fmla="*/ 0 h 8"/>
                <a:gd name="T14" fmla="*/ 2 w 3"/>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8">
                  <a:moveTo>
                    <a:pt x="2" y="0"/>
                  </a:moveTo>
                  <a:cubicBezTo>
                    <a:pt x="2" y="0"/>
                    <a:pt x="2" y="0"/>
                    <a:pt x="2" y="0"/>
                  </a:cubicBezTo>
                  <a:cubicBezTo>
                    <a:pt x="2" y="3"/>
                    <a:pt x="1" y="5"/>
                    <a:pt x="0" y="7"/>
                  </a:cubicBezTo>
                  <a:cubicBezTo>
                    <a:pt x="2" y="8"/>
                    <a:pt x="2" y="8"/>
                    <a:pt x="2" y="8"/>
                  </a:cubicBezTo>
                  <a:cubicBezTo>
                    <a:pt x="2" y="6"/>
                    <a:pt x="3" y="3"/>
                    <a:pt x="3" y="0"/>
                  </a:cubicBezTo>
                  <a:cubicBezTo>
                    <a:pt x="3" y="0"/>
                    <a:pt x="3" y="0"/>
                    <a:pt x="3" y="0"/>
                  </a:cubicBezTo>
                  <a:cubicBezTo>
                    <a:pt x="2" y="0"/>
                    <a:pt x="2" y="0"/>
                    <a:pt x="2" y="0"/>
                  </a:cubicBezTo>
                  <a:cubicBezTo>
                    <a:pt x="2" y="0"/>
                    <a:pt x="2" y="0"/>
                    <a:pt x="2"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24">
              <a:extLst>
                <a:ext uri="{FF2B5EF4-FFF2-40B4-BE49-F238E27FC236}">
                  <a16:creationId xmlns:a16="http://schemas.microsoft.com/office/drawing/2014/main" id="{9731C2F7-1BFC-4CD5-9605-2440A17CAA45}"/>
                </a:ext>
              </a:extLst>
            </p:cNvPr>
            <p:cNvSpPr>
              <a:spLocks/>
            </p:cNvSpPr>
            <p:nvPr/>
          </p:nvSpPr>
          <p:spPr bwMode="auto">
            <a:xfrm>
              <a:off x="5794376" y="2312988"/>
              <a:ext cx="180975" cy="152400"/>
            </a:xfrm>
            <a:custGeom>
              <a:avLst/>
              <a:gdLst>
                <a:gd name="T0" fmla="*/ 0 w 24"/>
                <a:gd name="T1" fmla="*/ 1 h 20"/>
                <a:gd name="T2" fmla="*/ 24 w 24"/>
                <a:gd name="T3" fmla="*/ 20 h 20"/>
                <a:gd name="T4" fmla="*/ 24 w 24"/>
                <a:gd name="T5" fmla="*/ 19 h 20"/>
                <a:gd name="T6" fmla="*/ 1 w 24"/>
                <a:gd name="T7" fmla="*/ 0 h 20"/>
                <a:gd name="T8" fmla="*/ 0 w 24"/>
                <a:gd name="T9" fmla="*/ 1 h 20"/>
              </a:gdLst>
              <a:ahLst/>
              <a:cxnLst>
                <a:cxn ang="0">
                  <a:pos x="T0" y="T1"/>
                </a:cxn>
                <a:cxn ang="0">
                  <a:pos x="T2" y="T3"/>
                </a:cxn>
                <a:cxn ang="0">
                  <a:pos x="T4" y="T5"/>
                </a:cxn>
                <a:cxn ang="0">
                  <a:pos x="T6" y="T7"/>
                </a:cxn>
                <a:cxn ang="0">
                  <a:pos x="T8" y="T9"/>
                </a:cxn>
              </a:cxnLst>
              <a:rect l="0" t="0" r="r" b="b"/>
              <a:pathLst>
                <a:path w="24" h="20">
                  <a:moveTo>
                    <a:pt x="0" y="1"/>
                  </a:moveTo>
                  <a:cubicBezTo>
                    <a:pt x="3" y="8"/>
                    <a:pt x="11" y="17"/>
                    <a:pt x="24" y="20"/>
                  </a:cubicBezTo>
                  <a:cubicBezTo>
                    <a:pt x="24" y="19"/>
                    <a:pt x="24" y="19"/>
                    <a:pt x="24" y="19"/>
                  </a:cubicBezTo>
                  <a:cubicBezTo>
                    <a:pt x="11" y="16"/>
                    <a:pt x="4" y="7"/>
                    <a:pt x="1"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25">
              <a:extLst>
                <a:ext uri="{FF2B5EF4-FFF2-40B4-BE49-F238E27FC236}">
                  <a16:creationId xmlns:a16="http://schemas.microsoft.com/office/drawing/2014/main" id="{B146A4D9-0A28-4684-8160-AAFB376A56F1}"/>
                </a:ext>
              </a:extLst>
            </p:cNvPr>
            <p:cNvSpPr>
              <a:spLocks/>
            </p:cNvSpPr>
            <p:nvPr/>
          </p:nvSpPr>
          <p:spPr bwMode="auto">
            <a:xfrm>
              <a:off x="4881564" y="2706688"/>
              <a:ext cx="30163" cy="142875"/>
            </a:xfrm>
            <a:custGeom>
              <a:avLst/>
              <a:gdLst>
                <a:gd name="T0" fmla="*/ 3 w 4"/>
                <a:gd name="T1" fmla="*/ 0 h 19"/>
                <a:gd name="T2" fmla="*/ 0 w 4"/>
                <a:gd name="T3" fmla="*/ 19 h 19"/>
                <a:gd name="T4" fmla="*/ 3 w 4"/>
                <a:gd name="T5" fmla="*/ 0 h 19"/>
              </a:gdLst>
              <a:ahLst/>
              <a:cxnLst>
                <a:cxn ang="0">
                  <a:pos x="T0" y="T1"/>
                </a:cxn>
                <a:cxn ang="0">
                  <a:pos x="T2" y="T3"/>
                </a:cxn>
                <a:cxn ang="0">
                  <a:pos x="T4" y="T5"/>
                </a:cxn>
              </a:cxnLst>
              <a:rect l="0" t="0" r="r" b="b"/>
              <a:pathLst>
                <a:path w="4" h="19">
                  <a:moveTo>
                    <a:pt x="3" y="0"/>
                  </a:moveTo>
                  <a:cubicBezTo>
                    <a:pt x="4" y="6"/>
                    <a:pt x="4" y="11"/>
                    <a:pt x="0" y="19"/>
                  </a:cubicBezTo>
                  <a:cubicBezTo>
                    <a:pt x="3" y="0"/>
                    <a:pt x="3" y="0"/>
                    <a:pt x="3"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26">
              <a:extLst>
                <a:ext uri="{FF2B5EF4-FFF2-40B4-BE49-F238E27FC236}">
                  <a16:creationId xmlns:a16="http://schemas.microsoft.com/office/drawing/2014/main" id="{3686B9F8-017E-4371-AAFD-8BC0DE089C84}"/>
                </a:ext>
              </a:extLst>
            </p:cNvPr>
            <p:cNvSpPr>
              <a:spLocks/>
            </p:cNvSpPr>
            <p:nvPr/>
          </p:nvSpPr>
          <p:spPr bwMode="auto">
            <a:xfrm>
              <a:off x="4875214" y="2698750"/>
              <a:ext cx="36513" cy="150813"/>
            </a:xfrm>
            <a:custGeom>
              <a:avLst/>
              <a:gdLst>
                <a:gd name="T0" fmla="*/ 3 w 5"/>
                <a:gd name="T1" fmla="*/ 1 h 20"/>
                <a:gd name="T2" fmla="*/ 4 w 5"/>
                <a:gd name="T3" fmla="*/ 7 h 20"/>
                <a:gd name="T4" fmla="*/ 0 w 5"/>
                <a:gd name="T5" fmla="*/ 20 h 20"/>
                <a:gd name="T6" fmla="*/ 1 w 5"/>
                <a:gd name="T7" fmla="*/ 20 h 20"/>
                <a:gd name="T8" fmla="*/ 5 w 5"/>
                <a:gd name="T9" fmla="*/ 7 h 20"/>
                <a:gd name="T10" fmla="*/ 4 w 5"/>
                <a:gd name="T11" fmla="*/ 0 h 20"/>
                <a:gd name="T12" fmla="*/ 3 w 5"/>
                <a:gd name="T13" fmla="*/ 1 h 20"/>
              </a:gdLst>
              <a:ahLst/>
              <a:cxnLst>
                <a:cxn ang="0">
                  <a:pos x="T0" y="T1"/>
                </a:cxn>
                <a:cxn ang="0">
                  <a:pos x="T2" y="T3"/>
                </a:cxn>
                <a:cxn ang="0">
                  <a:pos x="T4" y="T5"/>
                </a:cxn>
                <a:cxn ang="0">
                  <a:pos x="T6" y="T7"/>
                </a:cxn>
                <a:cxn ang="0">
                  <a:pos x="T8" y="T9"/>
                </a:cxn>
                <a:cxn ang="0">
                  <a:pos x="T10" y="T11"/>
                </a:cxn>
                <a:cxn ang="0">
                  <a:pos x="T12" y="T13"/>
                </a:cxn>
              </a:cxnLst>
              <a:rect l="0" t="0" r="r" b="b"/>
              <a:pathLst>
                <a:path w="5" h="20">
                  <a:moveTo>
                    <a:pt x="3" y="1"/>
                  </a:moveTo>
                  <a:cubicBezTo>
                    <a:pt x="4" y="3"/>
                    <a:pt x="4" y="5"/>
                    <a:pt x="4" y="7"/>
                  </a:cubicBezTo>
                  <a:cubicBezTo>
                    <a:pt x="4" y="11"/>
                    <a:pt x="3" y="15"/>
                    <a:pt x="0" y="20"/>
                  </a:cubicBezTo>
                  <a:cubicBezTo>
                    <a:pt x="1" y="20"/>
                    <a:pt x="1" y="20"/>
                    <a:pt x="1" y="20"/>
                  </a:cubicBezTo>
                  <a:cubicBezTo>
                    <a:pt x="4" y="15"/>
                    <a:pt x="5" y="11"/>
                    <a:pt x="5" y="7"/>
                  </a:cubicBezTo>
                  <a:cubicBezTo>
                    <a:pt x="5" y="5"/>
                    <a:pt x="5" y="3"/>
                    <a:pt x="4" y="0"/>
                  </a:cubicBezTo>
                  <a:cubicBezTo>
                    <a:pt x="3" y="1"/>
                    <a:pt x="3" y="1"/>
                    <a:pt x="3"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27">
              <a:extLst>
                <a:ext uri="{FF2B5EF4-FFF2-40B4-BE49-F238E27FC236}">
                  <a16:creationId xmlns:a16="http://schemas.microsoft.com/office/drawing/2014/main" id="{A864E926-A1D2-403C-98A2-DCD50C3E88B0}"/>
                </a:ext>
              </a:extLst>
            </p:cNvPr>
            <p:cNvSpPr>
              <a:spLocks/>
            </p:cNvSpPr>
            <p:nvPr/>
          </p:nvSpPr>
          <p:spPr bwMode="auto">
            <a:xfrm>
              <a:off x="4664076" y="3257550"/>
              <a:ext cx="96838" cy="142875"/>
            </a:xfrm>
            <a:custGeom>
              <a:avLst/>
              <a:gdLst>
                <a:gd name="T0" fmla="*/ 0 w 13"/>
                <a:gd name="T1" fmla="*/ 0 h 19"/>
                <a:gd name="T2" fmla="*/ 12 w 13"/>
                <a:gd name="T3" fmla="*/ 19 h 19"/>
              </a:gdLst>
              <a:ahLst/>
              <a:cxnLst>
                <a:cxn ang="0">
                  <a:pos x="T0" y="T1"/>
                </a:cxn>
                <a:cxn ang="0">
                  <a:pos x="T2" y="T3"/>
                </a:cxn>
              </a:cxnLst>
              <a:rect l="0" t="0" r="r" b="b"/>
              <a:pathLst>
                <a:path w="13" h="19">
                  <a:moveTo>
                    <a:pt x="0" y="0"/>
                  </a:moveTo>
                  <a:cubicBezTo>
                    <a:pt x="0" y="0"/>
                    <a:pt x="13" y="4"/>
                    <a:pt x="12" y="19"/>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28">
              <a:extLst>
                <a:ext uri="{FF2B5EF4-FFF2-40B4-BE49-F238E27FC236}">
                  <a16:creationId xmlns:a16="http://schemas.microsoft.com/office/drawing/2014/main" id="{36A01735-2918-4C0C-B574-F3F3F1A461BA}"/>
                </a:ext>
              </a:extLst>
            </p:cNvPr>
            <p:cNvSpPr>
              <a:spLocks/>
            </p:cNvSpPr>
            <p:nvPr/>
          </p:nvSpPr>
          <p:spPr bwMode="auto">
            <a:xfrm>
              <a:off x="4664076" y="3257550"/>
              <a:ext cx="96838" cy="142875"/>
            </a:xfrm>
            <a:custGeom>
              <a:avLst/>
              <a:gdLst>
                <a:gd name="T0" fmla="*/ 0 w 13"/>
                <a:gd name="T1" fmla="*/ 1 h 19"/>
                <a:gd name="T2" fmla="*/ 0 w 13"/>
                <a:gd name="T3" fmla="*/ 1 h 19"/>
                <a:gd name="T4" fmla="*/ 6 w 13"/>
                <a:gd name="T5" fmla="*/ 4 h 19"/>
                <a:gd name="T6" fmla="*/ 11 w 13"/>
                <a:gd name="T7" fmla="*/ 17 h 19"/>
                <a:gd name="T8" fmla="*/ 11 w 13"/>
                <a:gd name="T9" fmla="*/ 19 h 19"/>
                <a:gd name="T10" fmla="*/ 12 w 13"/>
                <a:gd name="T11" fmla="*/ 19 h 19"/>
                <a:gd name="T12" fmla="*/ 13 w 13"/>
                <a:gd name="T13" fmla="*/ 17 h 19"/>
                <a:gd name="T14" fmla="*/ 6 w 13"/>
                <a:gd name="T15" fmla="*/ 3 h 19"/>
                <a:gd name="T16" fmla="*/ 0 w 13"/>
                <a:gd name="T17" fmla="*/ 0 h 19"/>
                <a:gd name="T18" fmla="*/ 0 w 13"/>
                <a:gd name="T19"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9">
                  <a:moveTo>
                    <a:pt x="0" y="1"/>
                  </a:moveTo>
                  <a:cubicBezTo>
                    <a:pt x="0" y="1"/>
                    <a:pt x="0" y="1"/>
                    <a:pt x="0" y="1"/>
                  </a:cubicBezTo>
                  <a:cubicBezTo>
                    <a:pt x="0" y="1"/>
                    <a:pt x="3" y="2"/>
                    <a:pt x="6" y="4"/>
                  </a:cubicBezTo>
                  <a:cubicBezTo>
                    <a:pt x="9" y="7"/>
                    <a:pt x="11" y="11"/>
                    <a:pt x="11" y="17"/>
                  </a:cubicBezTo>
                  <a:cubicBezTo>
                    <a:pt x="11" y="18"/>
                    <a:pt x="11" y="18"/>
                    <a:pt x="11" y="19"/>
                  </a:cubicBezTo>
                  <a:cubicBezTo>
                    <a:pt x="12" y="19"/>
                    <a:pt x="12" y="19"/>
                    <a:pt x="12" y="19"/>
                  </a:cubicBezTo>
                  <a:cubicBezTo>
                    <a:pt x="12" y="19"/>
                    <a:pt x="13" y="18"/>
                    <a:pt x="13" y="17"/>
                  </a:cubicBezTo>
                  <a:cubicBezTo>
                    <a:pt x="13" y="10"/>
                    <a:pt x="9" y="6"/>
                    <a:pt x="6" y="3"/>
                  </a:cubicBezTo>
                  <a:cubicBezTo>
                    <a:pt x="3" y="1"/>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29">
              <a:extLst>
                <a:ext uri="{FF2B5EF4-FFF2-40B4-BE49-F238E27FC236}">
                  <a16:creationId xmlns:a16="http://schemas.microsoft.com/office/drawing/2014/main" id="{1900777B-340C-4C0C-8387-13080A131866}"/>
                </a:ext>
              </a:extLst>
            </p:cNvPr>
            <p:cNvSpPr>
              <a:spLocks/>
            </p:cNvSpPr>
            <p:nvPr/>
          </p:nvSpPr>
          <p:spPr bwMode="auto">
            <a:xfrm>
              <a:off x="5237164" y="2132013"/>
              <a:ext cx="285750" cy="273050"/>
            </a:xfrm>
            <a:custGeom>
              <a:avLst/>
              <a:gdLst>
                <a:gd name="T0" fmla="*/ 1 w 38"/>
                <a:gd name="T1" fmla="*/ 36 h 36"/>
                <a:gd name="T2" fmla="*/ 23 w 38"/>
                <a:gd name="T3" fmla="*/ 24 h 36"/>
                <a:gd name="T4" fmla="*/ 38 w 38"/>
                <a:gd name="T5" fmla="*/ 0 h 36"/>
                <a:gd name="T6" fmla="*/ 37 w 38"/>
                <a:gd name="T7" fmla="*/ 0 h 36"/>
                <a:gd name="T8" fmla="*/ 22 w 38"/>
                <a:gd name="T9" fmla="*/ 23 h 36"/>
                <a:gd name="T10" fmla="*/ 0 w 38"/>
                <a:gd name="T11" fmla="*/ 35 h 36"/>
                <a:gd name="T12" fmla="*/ 1 w 38"/>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38" h="36">
                  <a:moveTo>
                    <a:pt x="1" y="36"/>
                  </a:moveTo>
                  <a:cubicBezTo>
                    <a:pt x="9" y="33"/>
                    <a:pt x="17" y="30"/>
                    <a:pt x="23" y="24"/>
                  </a:cubicBezTo>
                  <a:cubicBezTo>
                    <a:pt x="29" y="19"/>
                    <a:pt x="34" y="11"/>
                    <a:pt x="38" y="0"/>
                  </a:cubicBezTo>
                  <a:cubicBezTo>
                    <a:pt x="37" y="0"/>
                    <a:pt x="37" y="0"/>
                    <a:pt x="37" y="0"/>
                  </a:cubicBezTo>
                  <a:cubicBezTo>
                    <a:pt x="33" y="11"/>
                    <a:pt x="28" y="18"/>
                    <a:pt x="22" y="23"/>
                  </a:cubicBezTo>
                  <a:cubicBezTo>
                    <a:pt x="16" y="29"/>
                    <a:pt x="9" y="32"/>
                    <a:pt x="0" y="35"/>
                  </a:cubicBezTo>
                  <a:cubicBezTo>
                    <a:pt x="1" y="36"/>
                    <a:pt x="1" y="36"/>
                    <a:pt x="1" y="3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30">
              <a:extLst>
                <a:ext uri="{FF2B5EF4-FFF2-40B4-BE49-F238E27FC236}">
                  <a16:creationId xmlns:a16="http://schemas.microsoft.com/office/drawing/2014/main" id="{9B640C0B-861E-43AB-B739-68E32BC97B00}"/>
                </a:ext>
              </a:extLst>
            </p:cNvPr>
            <p:cNvSpPr>
              <a:spLocks/>
            </p:cNvSpPr>
            <p:nvPr/>
          </p:nvSpPr>
          <p:spPr bwMode="auto">
            <a:xfrm>
              <a:off x="3600451" y="1287463"/>
              <a:ext cx="5159375" cy="3049588"/>
            </a:xfrm>
            <a:custGeom>
              <a:avLst/>
              <a:gdLst>
                <a:gd name="T0" fmla="*/ 665 w 684"/>
                <a:gd name="T1" fmla="*/ 230 h 404"/>
                <a:gd name="T2" fmla="*/ 652 w 684"/>
                <a:gd name="T3" fmla="*/ 149 h 404"/>
                <a:gd name="T4" fmla="*/ 581 w 684"/>
                <a:gd name="T5" fmla="*/ 92 h 404"/>
                <a:gd name="T6" fmla="*/ 500 w 684"/>
                <a:gd name="T7" fmla="*/ 40 h 404"/>
                <a:gd name="T8" fmla="*/ 417 w 684"/>
                <a:gd name="T9" fmla="*/ 5 h 404"/>
                <a:gd name="T10" fmla="*/ 357 w 684"/>
                <a:gd name="T11" fmla="*/ 5 h 404"/>
                <a:gd name="T12" fmla="*/ 301 w 684"/>
                <a:gd name="T13" fmla="*/ 0 h 404"/>
                <a:gd name="T14" fmla="*/ 255 w 684"/>
                <a:gd name="T15" fmla="*/ 1 h 404"/>
                <a:gd name="T16" fmla="*/ 176 w 684"/>
                <a:gd name="T17" fmla="*/ 25 h 404"/>
                <a:gd name="T18" fmla="*/ 82 w 684"/>
                <a:gd name="T19" fmla="*/ 91 h 404"/>
                <a:gd name="T20" fmla="*/ 7 w 684"/>
                <a:gd name="T21" fmla="*/ 213 h 404"/>
                <a:gd name="T22" fmla="*/ 102 w 684"/>
                <a:gd name="T23" fmla="*/ 401 h 404"/>
                <a:gd name="T24" fmla="*/ 181 w 684"/>
                <a:gd name="T25" fmla="*/ 397 h 404"/>
                <a:gd name="T26" fmla="*/ 254 w 684"/>
                <a:gd name="T27" fmla="*/ 324 h 404"/>
                <a:gd name="T28" fmla="*/ 177 w 684"/>
                <a:gd name="T29" fmla="*/ 311 h 404"/>
                <a:gd name="T30" fmla="*/ 120 w 684"/>
                <a:gd name="T31" fmla="*/ 228 h 404"/>
                <a:gd name="T32" fmla="*/ 120 w 684"/>
                <a:gd name="T33" fmla="*/ 226 h 404"/>
                <a:gd name="T34" fmla="*/ 122 w 684"/>
                <a:gd name="T35" fmla="*/ 223 h 404"/>
                <a:gd name="T36" fmla="*/ 122 w 684"/>
                <a:gd name="T37" fmla="*/ 221 h 404"/>
                <a:gd name="T38" fmla="*/ 122 w 684"/>
                <a:gd name="T39" fmla="*/ 219 h 404"/>
                <a:gd name="T40" fmla="*/ 123 w 684"/>
                <a:gd name="T41" fmla="*/ 216 h 404"/>
                <a:gd name="T42" fmla="*/ 123 w 684"/>
                <a:gd name="T43" fmla="*/ 214 h 404"/>
                <a:gd name="T44" fmla="*/ 123 w 684"/>
                <a:gd name="T45" fmla="*/ 211 h 404"/>
                <a:gd name="T46" fmla="*/ 123 w 684"/>
                <a:gd name="T47" fmla="*/ 208 h 404"/>
                <a:gd name="T48" fmla="*/ 123 w 684"/>
                <a:gd name="T49" fmla="*/ 205 h 404"/>
                <a:gd name="T50" fmla="*/ 168 w 684"/>
                <a:gd name="T51" fmla="*/ 149 h 404"/>
                <a:gd name="T52" fmla="*/ 170 w 684"/>
                <a:gd name="T53" fmla="*/ 148 h 404"/>
                <a:gd name="T54" fmla="*/ 171 w 684"/>
                <a:gd name="T55" fmla="*/ 147 h 404"/>
                <a:gd name="T56" fmla="*/ 173 w 684"/>
                <a:gd name="T57" fmla="*/ 146 h 404"/>
                <a:gd name="T58" fmla="*/ 176 w 684"/>
                <a:gd name="T59" fmla="*/ 145 h 404"/>
                <a:gd name="T60" fmla="*/ 192 w 684"/>
                <a:gd name="T61" fmla="*/ 138 h 404"/>
                <a:gd name="T62" fmla="*/ 198 w 684"/>
                <a:gd name="T63" fmla="*/ 134 h 404"/>
                <a:gd name="T64" fmla="*/ 206 w 684"/>
                <a:gd name="T65" fmla="*/ 126 h 404"/>
                <a:gd name="T66" fmla="*/ 243 w 684"/>
                <a:gd name="T67" fmla="*/ 115 h 404"/>
                <a:gd name="T68" fmla="*/ 385 w 684"/>
                <a:gd name="T69" fmla="*/ 122 h 404"/>
                <a:gd name="T70" fmla="*/ 483 w 684"/>
                <a:gd name="T71" fmla="*/ 208 h 404"/>
                <a:gd name="T72" fmla="*/ 530 w 684"/>
                <a:gd name="T73" fmla="*/ 359 h 404"/>
                <a:gd name="T74" fmla="*/ 595 w 684"/>
                <a:gd name="T75" fmla="*/ 333 h 404"/>
                <a:gd name="T76" fmla="*/ 671 w 684"/>
                <a:gd name="T77" fmla="*/ 28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 h="404">
                  <a:moveTo>
                    <a:pt x="675" y="253"/>
                  </a:moveTo>
                  <a:cubicBezTo>
                    <a:pt x="676" y="245"/>
                    <a:pt x="675" y="237"/>
                    <a:pt x="665" y="230"/>
                  </a:cubicBezTo>
                  <a:cubicBezTo>
                    <a:pt x="678" y="214"/>
                    <a:pt x="667" y="192"/>
                    <a:pt x="655" y="184"/>
                  </a:cubicBezTo>
                  <a:cubicBezTo>
                    <a:pt x="667" y="172"/>
                    <a:pt x="664" y="157"/>
                    <a:pt x="652" y="149"/>
                  </a:cubicBezTo>
                  <a:cubicBezTo>
                    <a:pt x="640" y="141"/>
                    <a:pt x="640" y="132"/>
                    <a:pt x="624" y="133"/>
                  </a:cubicBezTo>
                  <a:cubicBezTo>
                    <a:pt x="622" y="104"/>
                    <a:pt x="599" y="91"/>
                    <a:pt x="581" y="92"/>
                  </a:cubicBezTo>
                  <a:cubicBezTo>
                    <a:pt x="574" y="69"/>
                    <a:pt x="551" y="69"/>
                    <a:pt x="539" y="55"/>
                  </a:cubicBezTo>
                  <a:cubicBezTo>
                    <a:pt x="526" y="40"/>
                    <a:pt x="506" y="44"/>
                    <a:pt x="500" y="40"/>
                  </a:cubicBezTo>
                  <a:cubicBezTo>
                    <a:pt x="495" y="36"/>
                    <a:pt x="482" y="24"/>
                    <a:pt x="464" y="24"/>
                  </a:cubicBezTo>
                  <a:cubicBezTo>
                    <a:pt x="452" y="10"/>
                    <a:pt x="434" y="5"/>
                    <a:pt x="417" y="5"/>
                  </a:cubicBezTo>
                  <a:cubicBezTo>
                    <a:pt x="401" y="5"/>
                    <a:pt x="389" y="13"/>
                    <a:pt x="389" y="13"/>
                  </a:cubicBezTo>
                  <a:cubicBezTo>
                    <a:pt x="389" y="13"/>
                    <a:pt x="375" y="5"/>
                    <a:pt x="357" y="5"/>
                  </a:cubicBezTo>
                  <a:cubicBezTo>
                    <a:pt x="339" y="5"/>
                    <a:pt x="331" y="8"/>
                    <a:pt x="331" y="8"/>
                  </a:cubicBezTo>
                  <a:cubicBezTo>
                    <a:pt x="331" y="8"/>
                    <a:pt x="319" y="0"/>
                    <a:pt x="301" y="0"/>
                  </a:cubicBezTo>
                  <a:cubicBezTo>
                    <a:pt x="283" y="0"/>
                    <a:pt x="277" y="5"/>
                    <a:pt x="277" y="5"/>
                  </a:cubicBezTo>
                  <a:cubicBezTo>
                    <a:pt x="277" y="5"/>
                    <a:pt x="270" y="1"/>
                    <a:pt x="255" y="1"/>
                  </a:cubicBezTo>
                  <a:cubicBezTo>
                    <a:pt x="241" y="1"/>
                    <a:pt x="234" y="7"/>
                    <a:pt x="234" y="7"/>
                  </a:cubicBezTo>
                  <a:cubicBezTo>
                    <a:pt x="234" y="7"/>
                    <a:pt x="202" y="5"/>
                    <a:pt x="176" y="25"/>
                  </a:cubicBezTo>
                  <a:cubicBezTo>
                    <a:pt x="151" y="46"/>
                    <a:pt x="141" y="47"/>
                    <a:pt x="123" y="51"/>
                  </a:cubicBezTo>
                  <a:cubicBezTo>
                    <a:pt x="105" y="56"/>
                    <a:pt x="95" y="85"/>
                    <a:pt x="82" y="91"/>
                  </a:cubicBezTo>
                  <a:cubicBezTo>
                    <a:pt x="70" y="96"/>
                    <a:pt x="42" y="114"/>
                    <a:pt x="37" y="154"/>
                  </a:cubicBezTo>
                  <a:cubicBezTo>
                    <a:pt x="21" y="159"/>
                    <a:pt x="0" y="178"/>
                    <a:pt x="7" y="213"/>
                  </a:cubicBezTo>
                  <a:cubicBezTo>
                    <a:pt x="12" y="237"/>
                    <a:pt x="0" y="258"/>
                    <a:pt x="0" y="276"/>
                  </a:cubicBezTo>
                  <a:cubicBezTo>
                    <a:pt x="0" y="333"/>
                    <a:pt x="57" y="397"/>
                    <a:pt x="102" y="401"/>
                  </a:cubicBezTo>
                  <a:cubicBezTo>
                    <a:pt x="131" y="404"/>
                    <a:pt x="147" y="391"/>
                    <a:pt x="153" y="391"/>
                  </a:cubicBezTo>
                  <a:cubicBezTo>
                    <a:pt x="159" y="391"/>
                    <a:pt x="163" y="397"/>
                    <a:pt x="181" y="397"/>
                  </a:cubicBezTo>
                  <a:cubicBezTo>
                    <a:pt x="185" y="397"/>
                    <a:pt x="190" y="396"/>
                    <a:pt x="194" y="395"/>
                  </a:cubicBezTo>
                  <a:cubicBezTo>
                    <a:pt x="207" y="391"/>
                    <a:pt x="254" y="354"/>
                    <a:pt x="254" y="324"/>
                  </a:cubicBezTo>
                  <a:cubicBezTo>
                    <a:pt x="254" y="311"/>
                    <a:pt x="249" y="296"/>
                    <a:pt x="232" y="296"/>
                  </a:cubicBezTo>
                  <a:cubicBezTo>
                    <a:pt x="216" y="296"/>
                    <a:pt x="210" y="311"/>
                    <a:pt x="177" y="311"/>
                  </a:cubicBezTo>
                  <a:cubicBezTo>
                    <a:pt x="152" y="311"/>
                    <a:pt x="107" y="293"/>
                    <a:pt x="107" y="245"/>
                  </a:cubicBezTo>
                  <a:cubicBezTo>
                    <a:pt x="112" y="241"/>
                    <a:pt x="117" y="235"/>
                    <a:pt x="120" y="228"/>
                  </a:cubicBezTo>
                  <a:cubicBezTo>
                    <a:pt x="120" y="228"/>
                    <a:pt x="120" y="228"/>
                    <a:pt x="120" y="228"/>
                  </a:cubicBezTo>
                  <a:cubicBezTo>
                    <a:pt x="120" y="227"/>
                    <a:pt x="120" y="227"/>
                    <a:pt x="120" y="226"/>
                  </a:cubicBezTo>
                  <a:cubicBezTo>
                    <a:pt x="121" y="226"/>
                    <a:pt x="121" y="226"/>
                    <a:pt x="121" y="226"/>
                  </a:cubicBezTo>
                  <a:cubicBezTo>
                    <a:pt x="121" y="225"/>
                    <a:pt x="121" y="224"/>
                    <a:pt x="122" y="223"/>
                  </a:cubicBezTo>
                  <a:cubicBezTo>
                    <a:pt x="122" y="223"/>
                    <a:pt x="122" y="223"/>
                    <a:pt x="122" y="223"/>
                  </a:cubicBezTo>
                  <a:cubicBezTo>
                    <a:pt x="122" y="222"/>
                    <a:pt x="122" y="222"/>
                    <a:pt x="122" y="221"/>
                  </a:cubicBezTo>
                  <a:cubicBezTo>
                    <a:pt x="122" y="221"/>
                    <a:pt x="122" y="221"/>
                    <a:pt x="122" y="220"/>
                  </a:cubicBezTo>
                  <a:cubicBezTo>
                    <a:pt x="122" y="220"/>
                    <a:pt x="122" y="220"/>
                    <a:pt x="122" y="219"/>
                  </a:cubicBezTo>
                  <a:cubicBezTo>
                    <a:pt x="123" y="219"/>
                    <a:pt x="123" y="218"/>
                    <a:pt x="123" y="217"/>
                  </a:cubicBezTo>
                  <a:cubicBezTo>
                    <a:pt x="123" y="217"/>
                    <a:pt x="123" y="217"/>
                    <a:pt x="123" y="216"/>
                  </a:cubicBezTo>
                  <a:cubicBezTo>
                    <a:pt x="123" y="216"/>
                    <a:pt x="123" y="215"/>
                    <a:pt x="123" y="215"/>
                  </a:cubicBezTo>
                  <a:cubicBezTo>
                    <a:pt x="123" y="214"/>
                    <a:pt x="123" y="214"/>
                    <a:pt x="123" y="214"/>
                  </a:cubicBezTo>
                  <a:cubicBezTo>
                    <a:pt x="123" y="213"/>
                    <a:pt x="123" y="212"/>
                    <a:pt x="123" y="212"/>
                  </a:cubicBezTo>
                  <a:cubicBezTo>
                    <a:pt x="123" y="211"/>
                    <a:pt x="123" y="211"/>
                    <a:pt x="123" y="211"/>
                  </a:cubicBezTo>
                  <a:cubicBezTo>
                    <a:pt x="123" y="210"/>
                    <a:pt x="123" y="209"/>
                    <a:pt x="123" y="208"/>
                  </a:cubicBezTo>
                  <a:cubicBezTo>
                    <a:pt x="123" y="208"/>
                    <a:pt x="123" y="208"/>
                    <a:pt x="123" y="208"/>
                  </a:cubicBezTo>
                  <a:cubicBezTo>
                    <a:pt x="123" y="207"/>
                    <a:pt x="123" y="206"/>
                    <a:pt x="123" y="205"/>
                  </a:cubicBezTo>
                  <a:cubicBezTo>
                    <a:pt x="123" y="205"/>
                    <a:pt x="123" y="205"/>
                    <a:pt x="123" y="205"/>
                  </a:cubicBezTo>
                  <a:cubicBezTo>
                    <a:pt x="123" y="204"/>
                    <a:pt x="123" y="203"/>
                    <a:pt x="122" y="202"/>
                  </a:cubicBezTo>
                  <a:cubicBezTo>
                    <a:pt x="147" y="191"/>
                    <a:pt x="155" y="157"/>
                    <a:pt x="168" y="149"/>
                  </a:cubicBezTo>
                  <a:cubicBezTo>
                    <a:pt x="168" y="149"/>
                    <a:pt x="169" y="149"/>
                    <a:pt x="169" y="148"/>
                  </a:cubicBezTo>
                  <a:cubicBezTo>
                    <a:pt x="169" y="148"/>
                    <a:pt x="169" y="148"/>
                    <a:pt x="170" y="148"/>
                  </a:cubicBezTo>
                  <a:cubicBezTo>
                    <a:pt x="170" y="148"/>
                    <a:pt x="170" y="148"/>
                    <a:pt x="171" y="147"/>
                  </a:cubicBezTo>
                  <a:cubicBezTo>
                    <a:pt x="171" y="147"/>
                    <a:pt x="171" y="147"/>
                    <a:pt x="171" y="147"/>
                  </a:cubicBezTo>
                  <a:cubicBezTo>
                    <a:pt x="172" y="147"/>
                    <a:pt x="172" y="147"/>
                    <a:pt x="173" y="146"/>
                  </a:cubicBezTo>
                  <a:cubicBezTo>
                    <a:pt x="173" y="146"/>
                    <a:pt x="173" y="146"/>
                    <a:pt x="173" y="146"/>
                  </a:cubicBezTo>
                  <a:cubicBezTo>
                    <a:pt x="174" y="146"/>
                    <a:pt x="174" y="146"/>
                    <a:pt x="175" y="146"/>
                  </a:cubicBezTo>
                  <a:cubicBezTo>
                    <a:pt x="175" y="145"/>
                    <a:pt x="175" y="145"/>
                    <a:pt x="176" y="145"/>
                  </a:cubicBezTo>
                  <a:cubicBezTo>
                    <a:pt x="176" y="145"/>
                    <a:pt x="176" y="145"/>
                    <a:pt x="177" y="145"/>
                  </a:cubicBezTo>
                  <a:cubicBezTo>
                    <a:pt x="182" y="142"/>
                    <a:pt x="187" y="140"/>
                    <a:pt x="192" y="138"/>
                  </a:cubicBezTo>
                  <a:cubicBezTo>
                    <a:pt x="192" y="138"/>
                    <a:pt x="192" y="138"/>
                    <a:pt x="192" y="138"/>
                  </a:cubicBezTo>
                  <a:cubicBezTo>
                    <a:pt x="195" y="136"/>
                    <a:pt x="196" y="135"/>
                    <a:pt x="198" y="134"/>
                  </a:cubicBezTo>
                  <a:cubicBezTo>
                    <a:pt x="198" y="134"/>
                    <a:pt x="198" y="134"/>
                    <a:pt x="198" y="134"/>
                  </a:cubicBezTo>
                  <a:cubicBezTo>
                    <a:pt x="202" y="132"/>
                    <a:pt x="204" y="129"/>
                    <a:pt x="206" y="126"/>
                  </a:cubicBezTo>
                  <a:cubicBezTo>
                    <a:pt x="206" y="126"/>
                    <a:pt x="206" y="126"/>
                    <a:pt x="206" y="126"/>
                  </a:cubicBezTo>
                  <a:cubicBezTo>
                    <a:pt x="224" y="131"/>
                    <a:pt x="235" y="125"/>
                    <a:pt x="243" y="115"/>
                  </a:cubicBezTo>
                  <a:cubicBezTo>
                    <a:pt x="269" y="120"/>
                    <a:pt x="281" y="100"/>
                    <a:pt x="310" y="100"/>
                  </a:cubicBezTo>
                  <a:cubicBezTo>
                    <a:pt x="340" y="100"/>
                    <a:pt x="374" y="111"/>
                    <a:pt x="385" y="122"/>
                  </a:cubicBezTo>
                  <a:cubicBezTo>
                    <a:pt x="397" y="121"/>
                    <a:pt x="440" y="131"/>
                    <a:pt x="446" y="164"/>
                  </a:cubicBezTo>
                  <a:cubicBezTo>
                    <a:pt x="472" y="164"/>
                    <a:pt x="483" y="191"/>
                    <a:pt x="483" y="208"/>
                  </a:cubicBezTo>
                  <a:cubicBezTo>
                    <a:pt x="483" y="237"/>
                    <a:pt x="472" y="244"/>
                    <a:pt x="459" y="270"/>
                  </a:cubicBezTo>
                  <a:cubicBezTo>
                    <a:pt x="530" y="359"/>
                    <a:pt x="530" y="359"/>
                    <a:pt x="530" y="359"/>
                  </a:cubicBezTo>
                  <a:cubicBezTo>
                    <a:pt x="539" y="354"/>
                    <a:pt x="551" y="343"/>
                    <a:pt x="562" y="343"/>
                  </a:cubicBezTo>
                  <a:cubicBezTo>
                    <a:pt x="577" y="343"/>
                    <a:pt x="584" y="333"/>
                    <a:pt x="595" y="333"/>
                  </a:cubicBezTo>
                  <a:cubicBezTo>
                    <a:pt x="606" y="333"/>
                    <a:pt x="619" y="311"/>
                    <a:pt x="634" y="311"/>
                  </a:cubicBezTo>
                  <a:cubicBezTo>
                    <a:pt x="649" y="311"/>
                    <a:pt x="673" y="308"/>
                    <a:pt x="671" y="280"/>
                  </a:cubicBezTo>
                  <a:cubicBezTo>
                    <a:pt x="684" y="263"/>
                    <a:pt x="675" y="261"/>
                    <a:pt x="675" y="253"/>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31">
              <a:extLst>
                <a:ext uri="{FF2B5EF4-FFF2-40B4-BE49-F238E27FC236}">
                  <a16:creationId xmlns:a16="http://schemas.microsoft.com/office/drawing/2014/main" id="{737B011E-1F16-4DEA-B676-8652F52C046F}"/>
                </a:ext>
              </a:extLst>
            </p:cNvPr>
            <p:cNvSpPr>
              <a:spLocks/>
            </p:cNvSpPr>
            <p:nvPr/>
          </p:nvSpPr>
          <p:spPr bwMode="auto">
            <a:xfrm>
              <a:off x="3592514" y="1279525"/>
              <a:ext cx="5129213" cy="3043238"/>
            </a:xfrm>
            <a:custGeom>
              <a:avLst/>
              <a:gdLst>
                <a:gd name="T0" fmla="*/ 666 w 680"/>
                <a:gd name="T1" fmla="*/ 232 h 403"/>
                <a:gd name="T2" fmla="*/ 642 w 680"/>
                <a:gd name="T3" fmla="*/ 138 h 403"/>
                <a:gd name="T4" fmla="*/ 585 w 680"/>
                <a:gd name="T5" fmla="*/ 92 h 403"/>
                <a:gd name="T6" fmla="*/ 508 w 680"/>
                <a:gd name="T7" fmla="*/ 42 h 403"/>
                <a:gd name="T8" fmla="*/ 418 w 680"/>
                <a:gd name="T9" fmla="*/ 6 h 403"/>
                <a:gd name="T10" fmla="*/ 333 w 680"/>
                <a:gd name="T11" fmla="*/ 8 h 403"/>
                <a:gd name="T12" fmla="*/ 235 w 680"/>
                <a:gd name="T13" fmla="*/ 8 h 403"/>
                <a:gd name="T14" fmla="*/ 92 w 680"/>
                <a:gd name="T15" fmla="*/ 83 h 403"/>
                <a:gd name="T16" fmla="*/ 6 w 680"/>
                <a:gd name="T17" fmla="*/ 200 h 403"/>
                <a:gd name="T18" fmla="*/ 110 w 680"/>
                <a:gd name="T19" fmla="*/ 403 h 403"/>
                <a:gd name="T20" fmla="*/ 195 w 680"/>
                <a:gd name="T21" fmla="*/ 396 h 403"/>
                <a:gd name="T22" fmla="*/ 222 w 680"/>
                <a:gd name="T23" fmla="*/ 299 h 403"/>
                <a:gd name="T24" fmla="*/ 121 w 680"/>
                <a:gd name="T25" fmla="*/ 229 h 403"/>
                <a:gd name="T26" fmla="*/ 123 w 680"/>
                <a:gd name="T27" fmla="*/ 224 h 403"/>
                <a:gd name="T28" fmla="*/ 125 w 680"/>
                <a:gd name="T29" fmla="*/ 216 h 403"/>
                <a:gd name="T30" fmla="*/ 124 w 680"/>
                <a:gd name="T31" fmla="*/ 206 h 403"/>
                <a:gd name="T32" fmla="*/ 170 w 680"/>
                <a:gd name="T33" fmla="*/ 150 h 403"/>
                <a:gd name="T34" fmla="*/ 176 w 680"/>
                <a:gd name="T35" fmla="*/ 147 h 403"/>
                <a:gd name="T36" fmla="*/ 194 w 680"/>
                <a:gd name="T37" fmla="*/ 139 h 403"/>
                <a:gd name="T38" fmla="*/ 207 w 680"/>
                <a:gd name="T39" fmla="*/ 127 h 403"/>
                <a:gd name="T40" fmla="*/ 245 w 680"/>
                <a:gd name="T41" fmla="*/ 117 h 403"/>
                <a:gd name="T42" fmla="*/ 385 w 680"/>
                <a:gd name="T43" fmla="*/ 123 h 403"/>
                <a:gd name="T44" fmla="*/ 446 w 680"/>
                <a:gd name="T45" fmla="*/ 165 h 403"/>
                <a:gd name="T46" fmla="*/ 531 w 680"/>
                <a:gd name="T47" fmla="*/ 361 h 403"/>
                <a:gd name="T48" fmla="*/ 620 w 680"/>
                <a:gd name="T49" fmla="*/ 320 h 403"/>
                <a:gd name="T50" fmla="*/ 673 w 680"/>
                <a:gd name="T51" fmla="*/ 282 h 403"/>
                <a:gd name="T52" fmla="*/ 676 w 680"/>
                <a:gd name="T53" fmla="*/ 255 h 403"/>
                <a:gd name="T54" fmla="*/ 668 w 680"/>
                <a:gd name="T55" fmla="*/ 299 h 403"/>
                <a:gd name="T56" fmla="*/ 581 w 680"/>
                <a:gd name="T57" fmla="*/ 338 h 403"/>
                <a:gd name="T58" fmla="*/ 460 w 680"/>
                <a:gd name="T59" fmla="*/ 271 h 403"/>
                <a:gd name="T60" fmla="*/ 447 w 680"/>
                <a:gd name="T61" fmla="*/ 165 h 403"/>
                <a:gd name="T62" fmla="*/ 356 w 680"/>
                <a:gd name="T63" fmla="*/ 107 h 403"/>
                <a:gd name="T64" fmla="*/ 219 w 680"/>
                <a:gd name="T65" fmla="*/ 128 h 403"/>
                <a:gd name="T66" fmla="*/ 199 w 680"/>
                <a:gd name="T67" fmla="*/ 135 h 403"/>
                <a:gd name="T68" fmla="*/ 177 w 680"/>
                <a:gd name="T69" fmla="*/ 145 h 403"/>
                <a:gd name="T70" fmla="*/ 174 w 680"/>
                <a:gd name="T71" fmla="*/ 147 h 403"/>
                <a:gd name="T72" fmla="*/ 159 w 680"/>
                <a:gd name="T73" fmla="*/ 160 h 403"/>
                <a:gd name="T74" fmla="*/ 123 w 680"/>
                <a:gd name="T75" fmla="*/ 209 h 403"/>
                <a:gd name="T76" fmla="*/ 123 w 680"/>
                <a:gd name="T77" fmla="*/ 218 h 403"/>
                <a:gd name="T78" fmla="*/ 121 w 680"/>
                <a:gd name="T79" fmla="*/ 227 h 403"/>
                <a:gd name="T80" fmla="*/ 108 w 680"/>
                <a:gd name="T81" fmla="*/ 245 h 403"/>
                <a:gd name="T82" fmla="*/ 233 w 680"/>
                <a:gd name="T83" fmla="*/ 298 h 403"/>
                <a:gd name="T84" fmla="*/ 195 w 680"/>
                <a:gd name="T85" fmla="*/ 395 h 403"/>
                <a:gd name="T86" fmla="*/ 103 w 680"/>
                <a:gd name="T87" fmla="*/ 401 h 403"/>
                <a:gd name="T88" fmla="*/ 18 w 680"/>
                <a:gd name="T89" fmla="*/ 170 h 403"/>
                <a:gd name="T90" fmla="*/ 107 w 680"/>
                <a:gd name="T91" fmla="*/ 66 h 403"/>
                <a:gd name="T92" fmla="*/ 235 w 680"/>
                <a:gd name="T93" fmla="*/ 9 h 403"/>
                <a:gd name="T94" fmla="*/ 278 w 680"/>
                <a:gd name="T95" fmla="*/ 7 h 403"/>
                <a:gd name="T96" fmla="*/ 278 w 680"/>
                <a:gd name="T97" fmla="*/ 6 h 403"/>
                <a:gd name="T98" fmla="*/ 332 w 680"/>
                <a:gd name="T99" fmla="*/ 9 h 403"/>
                <a:gd name="T100" fmla="*/ 387 w 680"/>
                <a:gd name="T101" fmla="*/ 14 h 403"/>
                <a:gd name="T102" fmla="*/ 418 w 680"/>
                <a:gd name="T103" fmla="*/ 7 h 403"/>
                <a:gd name="T104" fmla="*/ 508 w 680"/>
                <a:gd name="T105" fmla="*/ 43 h 403"/>
                <a:gd name="T106" fmla="*/ 585 w 680"/>
                <a:gd name="T107" fmla="*/ 94 h 403"/>
                <a:gd name="T108" fmla="*/ 643 w 680"/>
                <a:gd name="T109" fmla="*/ 142 h 403"/>
                <a:gd name="T110" fmla="*/ 665 w 680"/>
                <a:gd name="T111" fmla="*/ 231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0" h="403">
                  <a:moveTo>
                    <a:pt x="676" y="254"/>
                  </a:moveTo>
                  <a:cubicBezTo>
                    <a:pt x="677" y="254"/>
                    <a:pt x="677" y="254"/>
                    <a:pt x="677" y="254"/>
                  </a:cubicBezTo>
                  <a:cubicBezTo>
                    <a:pt x="677" y="253"/>
                    <a:pt x="677" y="251"/>
                    <a:pt x="677" y="250"/>
                  </a:cubicBezTo>
                  <a:cubicBezTo>
                    <a:pt x="677" y="247"/>
                    <a:pt x="677" y="243"/>
                    <a:pt x="675" y="240"/>
                  </a:cubicBezTo>
                  <a:cubicBezTo>
                    <a:pt x="674" y="237"/>
                    <a:pt x="671" y="234"/>
                    <a:pt x="666" y="231"/>
                  </a:cubicBezTo>
                  <a:cubicBezTo>
                    <a:pt x="666" y="231"/>
                    <a:pt x="666" y="231"/>
                    <a:pt x="666" y="231"/>
                  </a:cubicBezTo>
                  <a:cubicBezTo>
                    <a:pt x="666" y="232"/>
                    <a:pt x="666" y="232"/>
                    <a:pt x="666" y="232"/>
                  </a:cubicBezTo>
                  <a:cubicBezTo>
                    <a:pt x="671" y="226"/>
                    <a:pt x="672" y="220"/>
                    <a:pt x="672" y="215"/>
                  </a:cubicBezTo>
                  <a:cubicBezTo>
                    <a:pt x="672" y="202"/>
                    <a:pt x="665" y="190"/>
                    <a:pt x="657" y="184"/>
                  </a:cubicBezTo>
                  <a:cubicBezTo>
                    <a:pt x="656" y="185"/>
                    <a:pt x="656" y="185"/>
                    <a:pt x="656" y="185"/>
                  </a:cubicBezTo>
                  <a:cubicBezTo>
                    <a:pt x="657" y="185"/>
                    <a:pt x="657" y="185"/>
                    <a:pt x="657" y="185"/>
                  </a:cubicBezTo>
                  <a:cubicBezTo>
                    <a:pt x="662" y="180"/>
                    <a:pt x="664" y="174"/>
                    <a:pt x="664" y="168"/>
                  </a:cubicBezTo>
                  <a:cubicBezTo>
                    <a:pt x="664" y="161"/>
                    <a:pt x="660" y="154"/>
                    <a:pt x="653" y="149"/>
                  </a:cubicBezTo>
                  <a:cubicBezTo>
                    <a:pt x="648" y="146"/>
                    <a:pt x="645" y="142"/>
                    <a:pt x="642" y="138"/>
                  </a:cubicBezTo>
                  <a:cubicBezTo>
                    <a:pt x="640" y="137"/>
                    <a:pt x="638" y="135"/>
                    <a:pt x="636" y="134"/>
                  </a:cubicBezTo>
                  <a:cubicBezTo>
                    <a:pt x="633" y="133"/>
                    <a:pt x="630" y="133"/>
                    <a:pt x="627" y="133"/>
                  </a:cubicBezTo>
                  <a:cubicBezTo>
                    <a:pt x="626" y="133"/>
                    <a:pt x="626" y="133"/>
                    <a:pt x="625" y="133"/>
                  </a:cubicBezTo>
                  <a:cubicBezTo>
                    <a:pt x="625" y="134"/>
                    <a:pt x="625" y="134"/>
                    <a:pt x="625" y="134"/>
                  </a:cubicBezTo>
                  <a:cubicBezTo>
                    <a:pt x="626" y="133"/>
                    <a:pt x="626" y="133"/>
                    <a:pt x="626" y="133"/>
                  </a:cubicBezTo>
                  <a:cubicBezTo>
                    <a:pt x="625" y="120"/>
                    <a:pt x="619" y="109"/>
                    <a:pt x="611" y="103"/>
                  </a:cubicBezTo>
                  <a:cubicBezTo>
                    <a:pt x="603" y="96"/>
                    <a:pt x="594" y="92"/>
                    <a:pt x="585" y="92"/>
                  </a:cubicBezTo>
                  <a:cubicBezTo>
                    <a:pt x="584" y="92"/>
                    <a:pt x="583" y="92"/>
                    <a:pt x="582" y="93"/>
                  </a:cubicBezTo>
                  <a:cubicBezTo>
                    <a:pt x="582" y="93"/>
                    <a:pt x="582" y="93"/>
                    <a:pt x="582" y="93"/>
                  </a:cubicBezTo>
                  <a:cubicBezTo>
                    <a:pt x="583" y="93"/>
                    <a:pt x="583" y="93"/>
                    <a:pt x="583" y="93"/>
                  </a:cubicBezTo>
                  <a:cubicBezTo>
                    <a:pt x="579" y="81"/>
                    <a:pt x="572" y="75"/>
                    <a:pt x="563" y="71"/>
                  </a:cubicBezTo>
                  <a:cubicBezTo>
                    <a:pt x="555" y="66"/>
                    <a:pt x="546" y="62"/>
                    <a:pt x="540" y="55"/>
                  </a:cubicBezTo>
                  <a:cubicBezTo>
                    <a:pt x="534" y="48"/>
                    <a:pt x="525" y="45"/>
                    <a:pt x="518" y="43"/>
                  </a:cubicBezTo>
                  <a:cubicBezTo>
                    <a:pt x="514" y="43"/>
                    <a:pt x="511" y="42"/>
                    <a:pt x="508" y="42"/>
                  </a:cubicBezTo>
                  <a:cubicBezTo>
                    <a:pt x="505" y="42"/>
                    <a:pt x="503" y="41"/>
                    <a:pt x="502" y="40"/>
                  </a:cubicBezTo>
                  <a:cubicBezTo>
                    <a:pt x="499" y="38"/>
                    <a:pt x="495" y="34"/>
                    <a:pt x="489" y="31"/>
                  </a:cubicBezTo>
                  <a:cubicBezTo>
                    <a:pt x="483" y="28"/>
                    <a:pt x="476" y="25"/>
                    <a:pt x="467" y="25"/>
                  </a:cubicBezTo>
                  <a:cubicBezTo>
                    <a:pt x="466" y="25"/>
                    <a:pt x="466" y="25"/>
                    <a:pt x="465" y="25"/>
                  </a:cubicBezTo>
                  <a:cubicBezTo>
                    <a:pt x="465" y="25"/>
                    <a:pt x="465" y="25"/>
                    <a:pt x="465" y="25"/>
                  </a:cubicBezTo>
                  <a:cubicBezTo>
                    <a:pt x="466" y="25"/>
                    <a:pt x="466" y="25"/>
                    <a:pt x="466" y="25"/>
                  </a:cubicBezTo>
                  <a:cubicBezTo>
                    <a:pt x="453" y="10"/>
                    <a:pt x="435" y="6"/>
                    <a:pt x="418" y="6"/>
                  </a:cubicBezTo>
                  <a:cubicBezTo>
                    <a:pt x="402" y="6"/>
                    <a:pt x="390" y="14"/>
                    <a:pt x="390" y="14"/>
                  </a:cubicBezTo>
                  <a:cubicBezTo>
                    <a:pt x="390" y="14"/>
                    <a:pt x="390" y="14"/>
                    <a:pt x="390" y="14"/>
                  </a:cubicBezTo>
                  <a:cubicBezTo>
                    <a:pt x="391" y="14"/>
                    <a:pt x="391" y="14"/>
                    <a:pt x="391" y="14"/>
                  </a:cubicBezTo>
                  <a:cubicBezTo>
                    <a:pt x="390" y="14"/>
                    <a:pt x="376" y="6"/>
                    <a:pt x="358" y="6"/>
                  </a:cubicBezTo>
                  <a:cubicBezTo>
                    <a:pt x="340" y="6"/>
                    <a:pt x="332" y="8"/>
                    <a:pt x="332" y="8"/>
                  </a:cubicBezTo>
                  <a:cubicBezTo>
                    <a:pt x="332" y="9"/>
                    <a:pt x="332" y="9"/>
                    <a:pt x="332" y="9"/>
                  </a:cubicBezTo>
                  <a:cubicBezTo>
                    <a:pt x="333" y="8"/>
                    <a:pt x="333" y="8"/>
                    <a:pt x="333" y="8"/>
                  </a:cubicBezTo>
                  <a:cubicBezTo>
                    <a:pt x="333" y="8"/>
                    <a:pt x="320" y="0"/>
                    <a:pt x="302" y="0"/>
                  </a:cubicBezTo>
                  <a:cubicBezTo>
                    <a:pt x="284" y="0"/>
                    <a:pt x="278" y="5"/>
                    <a:pt x="278" y="5"/>
                  </a:cubicBezTo>
                  <a:cubicBezTo>
                    <a:pt x="278" y="6"/>
                    <a:pt x="278" y="6"/>
                    <a:pt x="278" y="6"/>
                  </a:cubicBezTo>
                  <a:cubicBezTo>
                    <a:pt x="278" y="5"/>
                    <a:pt x="278" y="5"/>
                    <a:pt x="278" y="5"/>
                  </a:cubicBezTo>
                  <a:cubicBezTo>
                    <a:pt x="278" y="5"/>
                    <a:pt x="271" y="2"/>
                    <a:pt x="256" y="2"/>
                  </a:cubicBezTo>
                  <a:cubicBezTo>
                    <a:pt x="241" y="2"/>
                    <a:pt x="235" y="8"/>
                    <a:pt x="235" y="8"/>
                  </a:cubicBezTo>
                  <a:cubicBezTo>
                    <a:pt x="235" y="8"/>
                    <a:pt x="235" y="8"/>
                    <a:pt x="235" y="8"/>
                  </a:cubicBezTo>
                  <a:cubicBezTo>
                    <a:pt x="235" y="8"/>
                    <a:pt x="235" y="8"/>
                    <a:pt x="235" y="8"/>
                  </a:cubicBezTo>
                  <a:cubicBezTo>
                    <a:pt x="235" y="8"/>
                    <a:pt x="234" y="8"/>
                    <a:pt x="232" y="8"/>
                  </a:cubicBezTo>
                  <a:cubicBezTo>
                    <a:pt x="224" y="8"/>
                    <a:pt x="198" y="9"/>
                    <a:pt x="177" y="26"/>
                  </a:cubicBezTo>
                  <a:cubicBezTo>
                    <a:pt x="164" y="36"/>
                    <a:pt x="155" y="41"/>
                    <a:pt x="147" y="45"/>
                  </a:cubicBezTo>
                  <a:cubicBezTo>
                    <a:pt x="140" y="48"/>
                    <a:pt x="133" y="49"/>
                    <a:pt x="124" y="52"/>
                  </a:cubicBezTo>
                  <a:cubicBezTo>
                    <a:pt x="115" y="54"/>
                    <a:pt x="108" y="63"/>
                    <a:pt x="101" y="71"/>
                  </a:cubicBezTo>
                  <a:cubicBezTo>
                    <a:pt x="98" y="76"/>
                    <a:pt x="95" y="80"/>
                    <a:pt x="92" y="83"/>
                  </a:cubicBezTo>
                  <a:cubicBezTo>
                    <a:pt x="89" y="87"/>
                    <a:pt x="86" y="90"/>
                    <a:pt x="83" y="91"/>
                  </a:cubicBezTo>
                  <a:cubicBezTo>
                    <a:pt x="77" y="94"/>
                    <a:pt x="67" y="100"/>
                    <a:pt x="57" y="110"/>
                  </a:cubicBezTo>
                  <a:cubicBezTo>
                    <a:pt x="48" y="120"/>
                    <a:pt x="40" y="135"/>
                    <a:pt x="37" y="155"/>
                  </a:cubicBezTo>
                  <a:cubicBezTo>
                    <a:pt x="38" y="155"/>
                    <a:pt x="38" y="155"/>
                    <a:pt x="38" y="155"/>
                  </a:cubicBezTo>
                  <a:cubicBezTo>
                    <a:pt x="38" y="154"/>
                    <a:pt x="38" y="154"/>
                    <a:pt x="38" y="154"/>
                  </a:cubicBezTo>
                  <a:cubicBezTo>
                    <a:pt x="31" y="157"/>
                    <a:pt x="23" y="161"/>
                    <a:pt x="17" y="169"/>
                  </a:cubicBezTo>
                  <a:cubicBezTo>
                    <a:pt x="11" y="177"/>
                    <a:pt x="6" y="187"/>
                    <a:pt x="6" y="200"/>
                  </a:cubicBezTo>
                  <a:cubicBezTo>
                    <a:pt x="6" y="205"/>
                    <a:pt x="7" y="209"/>
                    <a:pt x="8" y="214"/>
                  </a:cubicBezTo>
                  <a:cubicBezTo>
                    <a:pt x="8" y="218"/>
                    <a:pt x="9" y="222"/>
                    <a:pt x="9" y="226"/>
                  </a:cubicBezTo>
                  <a:cubicBezTo>
                    <a:pt x="9" y="236"/>
                    <a:pt x="7" y="244"/>
                    <a:pt x="5" y="253"/>
                  </a:cubicBezTo>
                  <a:cubicBezTo>
                    <a:pt x="3" y="261"/>
                    <a:pt x="0" y="269"/>
                    <a:pt x="0" y="277"/>
                  </a:cubicBezTo>
                  <a:cubicBezTo>
                    <a:pt x="0" y="306"/>
                    <a:pt x="15" y="336"/>
                    <a:pt x="34" y="360"/>
                  </a:cubicBezTo>
                  <a:cubicBezTo>
                    <a:pt x="54" y="384"/>
                    <a:pt x="80" y="401"/>
                    <a:pt x="103" y="403"/>
                  </a:cubicBezTo>
                  <a:cubicBezTo>
                    <a:pt x="105" y="403"/>
                    <a:pt x="108" y="403"/>
                    <a:pt x="110" y="403"/>
                  </a:cubicBezTo>
                  <a:cubicBezTo>
                    <a:pt x="123" y="403"/>
                    <a:pt x="132" y="400"/>
                    <a:pt x="140" y="398"/>
                  </a:cubicBezTo>
                  <a:cubicBezTo>
                    <a:pt x="143" y="396"/>
                    <a:pt x="146" y="395"/>
                    <a:pt x="148" y="394"/>
                  </a:cubicBezTo>
                  <a:cubicBezTo>
                    <a:pt x="151" y="393"/>
                    <a:pt x="153" y="392"/>
                    <a:pt x="154" y="392"/>
                  </a:cubicBezTo>
                  <a:cubicBezTo>
                    <a:pt x="155" y="392"/>
                    <a:pt x="156" y="393"/>
                    <a:pt x="158" y="393"/>
                  </a:cubicBezTo>
                  <a:cubicBezTo>
                    <a:pt x="160" y="394"/>
                    <a:pt x="163" y="395"/>
                    <a:pt x="167" y="396"/>
                  </a:cubicBezTo>
                  <a:cubicBezTo>
                    <a:pt x="170" y="398"/>
                    <a:pt x="175" y="398"/>
                    <a:pt x="182" y="398"/>
                  </a:cubicBezTo>
                  <a:cubicBezTo>
                    <a:pt x="186" y="398"/>
                    <a:pt x="191" y="398"/>
                    <a:pt x="195" y="396"/>
                  </a:cubicBezTo>
                  <a:cubicBezTo>
                    <a:pt x="199" y="395"/>
                    <a:pt x="204" y="392"/>
                    <a:pt x="210" y="388"/>
                  </a:cubicBezTo>
                  <a:cubicBezTo>
                    <a:pt x="220" y="381"/>
                    <a:pt x="231" y="371"/>
                    <a:pt x="240" y="360"/>
                  </a:cubicBezTo>
                  <a:cubicBezTo>
                    <a:pt x="249" y="349"/>
                    <a:pt x="256" y="336"/>
                    <a:pt x="256" y="325"/>
                  </a:cubicBezTo>
                  <a:cubicBezTo>
                    <a:pt x="256" y="318"/>
                    <a:pt x="254" y="311"/>
                    <a:pt x="251" y="306"/>
                  </a:cubicBezTo>
                  <a:cubicBezTo>
                    <a:pt x="249" y="303"/>
                    <a:pt x="247" y="301"/>
                    <a:pt x="244" y="299"/>
                  </a:cubicBezTo>
                  <a:cubicBezTo>
                    <a:pt x="241" y="297"/>
                    <a:pt x="238" y="296"/>
                    <a:pt x="233" y="296"/>
                  </a:cubicBezTo>
                  <a:cubicBezTo>
                    <a:pt x="229" y="296"/>
                    <a:pt x="226" y="297"/>
                    <a:pt x="222" y="299"/>
                  </a:cubicBezTo>
                  <a:cubicBezTo>
                    <a:pt x="212" y="303"/>
                    <a:pt x="203" y="311"/>
                    <a:pt x="178" y="311"/>
                  </a:cubicBezTo>
                  <a:cubicBezTo>
                    <a:pt x="166" y="311"/>
                    <a:pt x="148" y="307"/>
                    <a:pt x="134" y="296"/>
                  </a:cubicBezTo>
                  <a:cubicBezTo>
                    <a:pt x="120" y="286"/>
                    <a:pt x="109" y="269"/>
                    <a:pt x="109" y="246"/>
                  </a:cubicBezTo>
                  <a:cubicBezTo>
                    <a:pt x="108" y="246"/>
                    <a:pt x="108" y="246"/>
                    <a:pt x="108" y="246"/>
                  </a:cubicBezTo>
                  <a:cubicBezTo>
                    <a:pt x="109" y="246"/>
                    <a:pt x="109" y="246"/>
                    <a:pt x="109" y="246"/>
                  </a:cubicBezTo>
                  <a:cubicBezTo>
                    <a:pt x="113" y="242"/>
                    <a:pt x="118" y="237"/>
                    <a:pt x="121" y="229"/>
                  </a:cubicBezTo>
                  <a:cubicBezTo>
                    <a:pt x="121" y="229"/>
                    <a:pt x="121" y="229"/>
                    <a:pt x="121" y="229"/>
                  </a:cubicBezTo>
                  <a:cubicBezTo>
                    <a:pt x="121" y="229"/>
                    <a:pt x="121" y="229"/>
                    <a:pt x="121" y="229"/>
                  </a:cubicBezTo>
                  <a:cubicBezTo>
                    <a:pt x="121" y="229"/>
                    <a:pt x="121" y="229"/>
                    <a:pt x="121" y="229"/>
                  </a:cubicBezTo>
                  <a:cubicBezTo>
                    <a:pt x="122" y="229"/>
                    <a:pt x="122" y="228"/>
                    <a:pt x="122" y="228"/>
                  </a:cubicBezTo>
                  <a:cubicBezTo>
                    <a:pt x="122" y="228"/>
                    <a:pt x="122" y="228"/>
                    <a:pt x="122" y="228"/>
                  </a:cubicBezTo>
                  <a:cubicBezTo>
                    <a:pt x="122" y="227"/>
                    <a:pt x="122" y="227"/>
                    <a:pt x="122" y="227"/>
                  </a:cubicBezTo>
                  <a:cubicBezTo>
                    <a:pt x="122" y="227"/>
                    <a:pt x="122" y="227"/>
                    <a:pt x="122" y="227"/>
                  </a:cubicBezTo>
                  <a:cubicBezTo>
                    <a:pt x="123" y="226"/>
                    <a:pt x="123" y="225"/>
                    <a:pt x="123" y="224"/>
                  </a:cubicBezTo>
                  <a:cubicBezTo>
                    <a:pt x="123" y="224"/>
                    <a:pt x="123" y="224"/>
                    <a:pt x="123" y="224"/>
                  </a:cubicBezTo>
                  <a:cubicBezTo>
                    <a:pt x="123" y="223"/>
                    <a:pt x="124" y="223"/>
                    <a:pt x="124" y="223"/>
                  </a:cubicBezTo>
                  <a:cubicBezTo>
                    <a:pt x="124" y="222"/>
                    <a:pt x="124" y="222"/>
                    <a:pt x="124" y="222"/>
                  </a:cubicBezTo>
                  <a:cubicBezTo>
                    <a:pt x="124" y="221"/>
                    <a:pt x="124" y="221"/>
                    <a:pt x="124" y="220"/>
                  </a:cubicBezTo>
                  <a:cubicBezTo>
                    <a:pt x="124" y="220"/>
                    <a:pt x="124" y="219"/>
                    <a:pt x="124" y="218"/>
                  </a:cubicBezTo>
                  <a:cubicBezTo>
                    <a:pt x="125" y="218"/>
                    <a:pt x="125" y="218"/>
                    <a:pt x="125" y="217"/>
                  </a:cubicBezTo>
                  <a:cubicBezTo>
                    <a:pt x="125" y="217"/>
                    <a:pt x="125" y="216"/>
                    <a:pt x="125" y="216"/>
                  </a:cubicBezTo>
                  <a:cubicBezTo>
                    <a:pt x="125" y="215"/>
                    <a:pt x="125" y="215"/>
                    <a:pt x="125" y="215"/>
                  </a:cubicBezTo>
                  <a:cubicBezTo>
                    <a:pt x="125" y="214"/>
                    <a:pt x="125" y="213"/>
                    <a:pt x="125" y="213"/>
                  </a:cubicBezTo>
                  <a:cubicBezTo>
                    <a:pt x="125" y="212"/>
                    <a:pt x="125" y="212"/>
                    <a:pt x="125" y="212"/>
                  </a:cubicBezTo>
                  <a:cubicBezTo>
                    <a:pt x="125" y="211"/>
                    <a:pt x="125" y="210"/>
                    <a:pt x="125" y="209"/>
                  </a:cubicBezTo>
                  <a:cubicBezTo>
                    <a:pt x="125" y="209"/>
                    <a:pt x="125" y="209"/>
                    <a:pt x="125" y="209"/>
                  </a:cubicBezTo>
                  <a:cubicBezTo>
                    <a:pt x="125" y="208"/>
                    <a:pt x="125" y="207"/>
                    <a:pt x="125" y="206"/>
                  </a:cubicBezTo>
                  <a:cubicBezTo>
                    <a:pt x="125" y="206"/>
                    <a:pt x="125" y="206"/>
                    <a:pt x="124" y="206"/>
                  </a:cubicBezTo>
                  <a:cubicBezTo>
                    <a:pt x="124" y="205"/>
                    <a:pt x="124" y="204"/>
                    <a:pt x="124" y="203"/>
                  </a:cubicBezTo>
                  <a:cubicBezTo>
                    <a:pt x="123" y="203"/>
                    <a:pt x="123" y="203"/>
                    <a:pt x="123" y="203"/>
                  </a:cubicBezTo>
                  <a:cubicBezTo>
                    <a:pt x="124" y="203"/>
                    <a:pt x="124" y="203"/>
                    <a:pt x="124" y="203"/>
                  </a:cubicBezTo>
                  <a:cubicBezTo>
                    <a:pt x="136" y="198"/>
                    <a:pt x="144" y="187"/>
                    <a:pt x="151" y="176"/>
                  </a:cubicBezTo>
                  <a:cubicBezTo>
                    <a:pt x="154" y="170"/>
                    <a:pt x="157" y="165"/>
                    <a:pt x="160" y="161"/>
                  </a:cubicBezTo>
                  <a:cubicBezTo>
                    <a:pt x="163" y="156"/>
                    <a:pt x="166" y="153"/>
                    <a:pt x="169" y="151"/>
                  </a:cubicBezTo>
                  <a:cubicBezTo>
                    <a:pt x="169" y="151"/>
                    <a:pt x="170" y="150"/>
                    <a:pt x="170" y="150"/>
                  </a:cubicBezTo>
                  <a:cubicBezTo>
                    <a:pt x="171" y="150"/>
                    <a:pt x="171" y="150"/>
                    <a:pt x="171" y="150"/>
                  </a:cubicBezTo>
                  <a:cubicBezTo>
                    <a:pt x="171" y="150"/>
                    <a:pt x="171" y="150"/>
                    <a:pt x="171" y="150"/>
                  </a:cubicBezTo>
                  <a:cubicBezTo>
                    <a:pt x="171" y="149"/>
                    <a:pt x="172" y="149"/>
                    <a:pt x="172" y="149"/>
                  </a:cubicBezTo>
                  <a:cubicBezTo>
                    <a:pt x="172" y="149"/>
                    <a:pt x="172" y="149"/>
                    <a:pt x="173" y="149"/>
                  </a:cubicBezTo>
                  <a:cubicBezTo>
                    <a:pt x="173" y="149"/>
                    <a:pt x="174" y="148"/>
                    <a:pt x="174" y="148"/>
                  </a:cubicBezTo>
                  <a:cubicBezTo>
                    <a:pt x="174" y="148"/>
                    <a:pt x="175" y="148"/>
                    <a:pt x="175" y="148"/>
                  </a:cubicBezTo>
                  <a:cubicBezTo>
                    <a:pt x="175" y="148"/>
                    <a:pt x="176" y="147"/>
                    <a:pt x="176" y="147"/>
                  </a:cubicBezTo>
                  <a:cubicBezTo>
                    <a:pt x="176" y="147"/>
                    <a:pt x="176" y="147"/>
                    <a:pt x="176" y="147"/>
                  </a:cubicBezTo>
                  <a:cubicBezTo>
                    <a:pt x="176" y="147"/>
                    <a:pt x="177" y="147"/>
                    <a:pt x="177" y="147"/>
                  </a:cubicBezTo>
                  <a:cubicBezTo>
                    <a:pt x="177" y="147"/>
                    <a:pt x="177" y="147"/>
                    <a:pt x="177" y="147"/>
                  </a:cubicBezTo>
                  <a:cubicBezTo>
                    <a:pt x="177" y="147"/>
                    <a:pt x="177" y="147"/>
                    <a:pt x="177" y="147"/>
                  </a:cubicBezTo>
                  <a:cubicBezTo>
                    <a:pt x="177" y="147"/>
                    <a:pt x="178" y="146"/>
                    <a:pt x="178" y="146"/>
                  </a:cubicBezTo>
                  <a:cubicBezTo>
                    <a:pt x="183" y="144"/>
                    <a:pt x="189" y="142"/>
                    <a:pt x="194" y="139"/>
                  </a:cubicBezTo>
                  <a:cubicBezTo>
                    <a:pt x="194" y="139"/>
                    <a:pt x="194" y="139"/>
                    <a:pt x="194" y="139"/>
                  </a:cubicBezTo>
                  <a:cubicBezTo>
                    <a:pt x="194" y="139"/>
                    <a:pt x="194" y="139"/>
                    <a:pt x="194" y="139"/>
                  </a:cubicBezTo>
                  <a:cubicBezTo>
                    <a:pt x="193" y="139"/>
                    <a:pt x="193" y="139"/>
                    <a:pt x="193" y="139"/>
                  </a:cubicBezTo>
                  <a:cubicBezTo>
                    <a:pt x="194" y="139"/>
                    <a:pt x="194" y="139"/>
                    <a:pt x="194" y="139"/>
                  </a:cubicBezTo>
                  <a:cubicBezTo>
                    <a:pt x="196" y="138"/>
                    <a:pt x="198" y="137"/>
                    <a:pt x="200" y="136"/>
                  </a:cubicBezTo>
                  <a:cubicBezTo>
                    <a:pt x="200" y="136"/>
                    <a:pt x="200" y="136"/>
                    <a:pt x="200" y="136"/>
                  </a:cubicBezTo>
                  <a:cubicBezTo>
                    <a:pt x="200" y="136"/>
                    <a:pt x="200" y="136"/>
                    <a:pt x="200" y="136"/>
                  </a:cubicBezTo>
                  <a:cubicBezTo>
                    <a:pt x="203" y="133"/>
                    <a:pt x="206" y="131"/>
                    <a:pt x="207" y="127"/>
                  </a:cubicBezTo>
                  <a:cubicBezTo>
                    <a:pt x="207" y="127"/>
                    <a:pt x="207" y="127"/>
                    <a:pt x="207" y="127"/>
                  </a:cubicBezTo>
                  <a:cubicBezTo>
                    <a:pt x="207" y="128"/>
                    <a:pt x="207" y="128"/>
                    <a:pt x="207" y="128"/>
                  </a:cubicBezTo>
                  <a:cubicBezTo>
                    <a:pt x="207" y="127"/>
                    <a:pt x="207" y="127"/>
                    <a:pt x="207" y="127"/>
                  </a:cubicBezTo>
                  <a:cubicBezTo>
                    <a:pt x="207" y="127"/>
                    <a:pt x="207" y="127"/>
                    <a:pt x="207" y="127"/>
                  </a:cubicBezTo>
                  <a:cubicBezTo>
                    <a:pt x="206" y="128"/>
                    <a:pt x="206" y="128"/>
                    <a:pt x="206" y="128"/>
                  </a:cubicBezTo>
                  <a:cubicBezTo>
                    <a:pt x="211" y="129"/>
                    <a:pt x="215" y="130"/>
                    <a:pt x="219" y="130"/>
                  </a:cubicBezTo>
                  <a:cubicBezTo>
                    <a:pt x="231" y="130"/>
                    <a:pt x="238" y="124"/>
                    <a:pt x="245" y="117"/>
                  </a:cubicBezTo>
                  <a:cubicBezTo>
                    <a:pt x="244" y="116"/>
                    <a:pt x="244" y="116"/>
                    <a:pt x="244" y="116"/>
                  </a:cubicBezTo>
                  <a:cubicBezTo>
                    <a:pt x="244" y="117"/>
                    <a:pt x="244" y="117"/>
                    <a:pt x="244" y="117"/>
                  </a:cubicBezTo>
                  <a:cubicBezTo>
                    <a:pt x="247" y="117"/>
                    <a:pt x="249" y="118"/>
                    <a:pt x="252" y="118"/>
                  </a:cubicBezTo>
                  <a:cubicBezTo>
                    <a:pt x="262" y="118"/>
                    <a:pt x="271" y="113"/>
                    <a:pt x="280" y="109"/>
                  </a:cubicBezTo>
                  <a:cubicBezTo>
                    <a:pt x="289" y="105"/>
                    <a:pt x="298" y="101"/>
                    <a:pt x="311" y="101"/>
                  </a:cubicBezTo>
                  <a:cubicBezTo>
                    <a:pt x="326" y="101"/>
                    <a:pt x="342" y="104"/>
                    <a:pt x="356" y="108"/>
                  </a:cubicBezTo>
                  <a:cubicBezTo>
                    <a:pt x="369" y="112"/>
                    <a:pt x="380" y="118"/>
                    <a:pt x="385" y="123"/>
                  </a:cubicBezTo>
                  <a:cubicBezTo>
                    <a:pt x="386" y="124"/>
                    <a:pt x="386" y="124"/>
                    <a:pt x="386" y="124"/>
                  </a:cubicBezTo>
                  <a:cubicBezTo>
                    <a:pt x="386" y="124"/>
                    <a:pt x="386" y="124"/>
                    <a:pt x="386" y="124"/>
                  </a:cubicBezTo>
                  <a:cubicBezTo>
                    <a:pt x="387" y="124"/>
                    <a:pt x="387" y="124"/>
                    <a:pt x="388" y="124"/>
                  </a:cubicBezTo>
                  <a:cubicBezTo>
                    <a:pt x="394" y="124"/>
                    <a:pt x="408" y="126"/>
                    <a:pt x="420" y="133"/>
                  </a:cubicBezTo>
                  <a:cubicBezTo>
                    <a:pt x="426" y="136"/>
                    <a:pt x="432" y="140"/>
                    <a:pt x="436" y="146"/>
                  </a:cubicBezTo>
                  <a:cubicBezTo>
                    <a:pt x="441" y="151"/>
                    <a:pt x="445" y="157"/>
                    <a:pt x="446" y="165"/>
                  </a:cubicBezTo>
                  <a:cubicBezTo>
                    <a:pt x="446" y="165"/>
                    <a:pt x="446" y="165"/>
                    <a:pt x="446" y="165"/>
                  </a:cubicBezTo>
                  <a:cubicBezTo>
                    <a:pt x="447" y="165"/>
                    <a:pt x="447" y="165"/>
                    <a:pt x="447" y="165"/>
                  </a:cubicBezTo>
                  <a:cubicBezTo>
                    <a:pt x="459" y="165"/>
                    <a:pt x="469" y="172"/>
                    <a:pt x="475" y="181"/>
                  </a:cubicBezTo>
                  <a:cubicBezTo>
                    <a:pt x="481" y="190"/>
                    <a:pt x="483" y="201"/>
                    <a:pt x="483" y="209"/>
                  </a:cubicBezTo>
                  <a:cubicBezTo>
                    <a:pt x="483" y="224"/>
                    <a:pt x="481" y="233"/>
                    <a:pt x="476" y="241"/>
                  </a:cubicBezTo>
                  <a:cubicBezTo>
                    <a:pt x="472" y="250"/>
                    <a:pt x="466" y="258"/>
                    <a:pt x="459" y="271"/>
                  </a:cubicBezTo>
                  <a:cubicBezTo>
                    <a:pt x="459" y="271"/>
                    <a:pt x="459" y="271"/>
                    <a:pt x="459" y="271"/>
                  </a:cubicBezTo>
                  <a:cubicBezTo>
                    <a:pt x="531" y="361"/>
                    <a:pt x="531" y="361"/>
                    <a:pt x="531" y="361"/>
                  </a:cubicBezTo>
                  <a:cubicBezTo>
                    <a:pt x="531" y="361"/>
                    <a:pt x="531" y="361"/>
                    <a:pt x="531" y="361"/>
                  </a:cubicBezTo>
                  <a:cubicBezTo>
                    <a:pt x="536" y="358"/>
                    <a:pt x="541" y="354"/>
                    <a:pt x="547" y="351"/>
                  </a:cubicBezTo>
                  <a:cubicBezTo>
                    <a:pt x="552" y="347"/>
                    <a:pt x="558" y="344"/>
                    <a:pt x="563" y="344"/>
                  </a:cubicBezTo>
                  <a:cubicBezTo>
                    <a:pt x="571" y="344"/>
                    <a:pt x="576" y="342"/>
                    <a:pt x="581" y="340"/>
                  </a:cubicBezTo>
                  <a:cubicBezTo>
                    <a:pt x="586" y="337"/>
                    <a:pt x="591" y="335"/>
                    <a:pt x="596" y="335"/>
                  </a:cubicBezTo>
                  <a:cubicBezTo>
                    <a:pt x="599" y="335"/>
                    <a:pt x="602" y="333"/>
                    <a:pt x="605" y="331"/>
                  </a:cubicBezTo>
                  <a:cubicBezTo>
                    <a:pt x="610" y="328"/>
                    <a:pt x="615" y="323"/>
                    <a:pt x="620" y="320"/>
                  </a:cubicBezTo>
                  <a:cubicBezTo>
                    <a:pt x="625" y="316"/>
                    <a:pt x="630" y="313"/>
                    <a:pt x="635" y="313"/>
                  </a:cubicBezTo>
                  <a:cubicBezTo>
                    <a:pt x="643" y="313"/>
                    <a:pt x="652" y="312"/>
                    <a:pt x="659" y="308"/>
                  </a:cubicBezTo>
                  <a:cubicBezTo>
                    <a:pt x="663" y="306"/>
                    <a:pt x="667" y="303"/>
                    <a:pt x="669" y="299"/>
                  </a:cubicBezTo>
                  <a:cubicBezTo>
                    <a:pt x="671" y="295"/>
                    <a:pt x="673" y="290"/>
                    <a:pt x="673" y="284"/>
                  </a:cubicBezTo>
                  <a:cubicBezTo>
                    <a:pt x="673" y="283"/>
                    <a:pt x="673" y="282"/>
                    <a:pt x="673" y="281"/>
                  </a:cubicBezTo>
                  <a:cubicBezTo>
                    <a:pt x="672" y="281"/>
                    <a:pt x="672" y="281"/>
                    <a:pt x="672" y="281"/>
                  </a:cubicBezTo>
                  <a:cubicBezTo>
                    <a:pt x="673" y="282"/>
                    <a:pt x="673" y="282"/>
                    <a:pt x="673" y="282"/>
                  </a:cubicBezTo>
                  <a:cubicBezTo>
                    <a:pt x="678" y="274"/>
                    <a:pt x="680" y="270"/>
                    <a:pt x="680" y="266"/>
                  </a:cubicBezTo>
                  <a:cubicBezTo>
                    <a:pt x="680" y="264"/>
                    <a:pt x="679" y="262"/>
                    <a:pt x="678" y="260"/>
                  </a:cubicBezTo>
                  <a:cubicBezTo>
                    <a:pt x="678" y="258"/>
                    <a:pt x="677" y="257"/>
                    <a:pt x="677" y="255"/>
                  </a:cubicBezTo>
                  <a:cubicBezTo>
                    <a:pt x="677" y="254"/>
                    <a:pt x="677" y="254"/>
                    <a:pt x="677" y="254"/>
                  </a:cubicBezTo>
                  <a:cubicBezTo>
                    <a:pt x="676" y="254"/>
                    <a:pt x="676" y="254"/>
                    <a:pt x="676" y="254"/>
                  </a:cubicBezTo>
                  <a:cubicBezTo>
                    <a:pt x="676" y="254"/>
                    <a:pt x="676" y="254"/>
                    <a:pt x="676" y="254"/>
                  </a:cubicBezTo>
                  <a:cubicBezTo>
                    <a:pt x="676" y="254"/>
                    <a:pt x="676" y="254"/>
                    <a:pt x="676" y="255"/>
                  </a:cubicBezTo>
                  <a:cubicBezTo>
                    <a:pt x="676" y="257"/>
                    <a:pt x="676" y="259"/>
                    <a:pt x="677" y="261"/>
                  </a:cubicBezTo>
                  <a:cubicBezTo>
                    <a:pt x="678" y="262"/>
                    <a:pt x="678" y="264"/>
                    <a:pt x="678" y="266"/>
                  </a:cubicBezTo>
                  <a:cubicBezTo>
                    <a:pt x="678" y="269"/>
                    <a:pt x="677" y="274"/>
                    <a:pt x="671" y="281"/>
                  </a:cubicBezTo>
                  <a:cubicBezTo>
                    <a:pt x="671" y="281"/>
                    <a:pt x="671" y="281"/>
                    <a:pt x="671" y="281"/>
                  </a:cubicBezTo>
                  <a:cubicBezTo>
                    <a:pt x="671" y="281"/>
                    <a:pt x="671" y="281"/>
                    <a:pt x="671" y="281"/>
                  </a:cubicBezTo>
                  <a:cubicBezTo>
                    <a:pt x="671" y="282"/>
                    <a:pt x="671" y="283"/>
                    <a:pt x="671" y="284"/>
                  </a:cubicBezTo>
                  <a:cubicBezTo>
                    <a:pt x="671" y="290"/>
                    <a:pt x="670" y="295"/>
                    <a:pt x="668" y="299"/>
                  </a:cubicBezTo>
                  <a:cubicBezTo>
                    <a:pt x="664" y="304"/>
                    <a:pt x="659" y="307"/>
                    <a:pt x="653" y="309"/>
                  </a:cubicBezTo>
                  <a:cubicBezTo>
                    <a:pt x="647" y="311"/>
                    <a:pt x="641" y="311"/>
                    <a:pt x="635" y="311"/>
                  </a:cubicBezTo>
                  <a:cubicBezTo>
                    <a:pt x="631" y="311"/>
                    <a:pt x="628" y="313"/>
                    <a:pt x="624" y="315"/>
                  </a:cubicBezTo>
                  <a:cubicBezTo>
                    <a:pt x="619" y="318"/>
                    <a:pt x="614" y="323"/>
                    <a:pt x="609" y="327"/>
                  </a:cubicBezTo>
                  <a:cubicBezTo>
                    <a:pt x="607" y="329"/>
                    <a:pt x="604" y="330"/>
                    <a:pt x="602" y="332"/>
                  </a:cubicBezTo>
                  <a:cubicBezTo>
                    <a:pt x="600" y="333"/>
                    <a:pt x="598" y="334"/>
                    <a:pt x="596" y="334"/>
                  </a:cubicBezTo>
                  <a:cubicBezTo>
                    <a:pt x="590" y="334"/>
                    <a:pt x="586" y="336"/>
                    <a:pt x="581" y="338"/>
                  </a:cubicBezTo>
                  <a:cubicBezTo>
                    <a:pt x="576" y="341"/>
                    <a:pt x="570" y="343"/>
                    <a:pt x="563" y="343"/>
                  </a:cubicBezTo>
                  <a:cubicBezTo>
                    <a:pt x="557" y="343"/>
                    <a:pt x="552" y="346"/>
                    <a:pt x="546" y="349"/>
                  </a:cubicBezTo>
                  <a:cubicBezTo>
                    <a:pt x="541" y="353"/>
                    <a:pt x="535" y="357"/>
                    <a:pt x="531" y="359"/>
                  </a:cubicBezTo>
                  <a:cubicBezTo>
                    <a:pt x="531" y="360"/>
                    <a:pt x="531" y="360"/>
                    <a:pt x="531" y="360"/>
                  </a:cubicBezTo>
                  <a:cubicBezTo>
                    <a:pt x="532" y="360"/>
                    <a:pt x="532" y="360"/>
                    <a:pt x="532" y="360"/>
                  </a:cubicBezTo>
                  <a:cubicBezTo>
                    <a:pt x="461" y="270"/>
                    <a:pt x="461" y="270"/>
                    <a:pt x="461" y="270"/>
                  </a:cubicBezTo>
                  <a:cubicBezTo>
                    <a:pt x="460" y="271"/>
                    <a:pt x="460" y="271"/>
                    <a:pt x="460" y="271"/>
                  </a:cubicBezTo>
                  <a:cubicBezTo>
                    <a:pt x="461" y="271"/>
                    <a:pt x="461" y="271"/>
                    <a:pt x="461" y="271"/>
                  </a:cubicBezTo>
                  <a:cubicBezTo>
                    <a:pt x="467" y="259"/>
                    <a:pt x="473" y="250"/>
                    <a:pt x="477" y="242"/>
                  </a:cubicBezTo>
                  <a:cubicBezTo>
                    <a:pt x="482" y="233"/>
                    <a:pt x="485" y="224"/>
                    <a:pt x="485" y="209"/>
                  </a:cubicBezTo>
                  <a:cubicBezTo>
                    <a:pt x="485" y="201"/>
                    <a:pt x="482" y="189"/>
                    <a:pt x="476" y="180"/>
                  </a:cubicBezTo>
                  <a:cubicBezTo>
                    <a:pt x="469" y="171"/>
                    <a:pt x="460" y="164"/>
                    <a:pt x="447" y="164"/>
                  </a:cubicBezTo>
                  <a:cubicBezTo>
                    <a:pt x="447" y="165"/>
                    <a:pt x="447" y="165"/>
                    <a:pt x="447" y="165"/>
                  </a:cubicBezTo>
                  <a:cubicBezTo>
                    <a:pt x="447" y="165"/>
                    <a:pt x="447" y="165"/>
                    <a:pt x="447" y="165"/>
                  </a:cubicBezTo>
                  <a:cubicBezTo>
                    <a:pt x="446" y="157"/>
                    <a:pt x="442" y="150"/>
                    <a:pt x="437" y="145"/>
                  </a:cubicBezTo>
                  <a:cubicBezTo>
                    <a:pt x="430" y="137"/>
                    <a:pt x="420" y="131"/>
                    <a:pt x="411" y="127"/>
                  </a:cubicBezTo>
                  <a:cubicBezTo>
                    <a:pt x="402" y="124"/>
                    <a:pt x="393" y="122"/>
                    <a:pt x="388" y="122"/>
                  </a:cubicBezTo>
                  <a:cubicBezTo>
                    <a:pt x="387" y="122"/>
                    <a:pt x="386" y="122"/>
                    <a:pt x="386" y="122"/>
                  </a:cubicBezTo>
                  <a:cubicBezTo>
                    <a:pt x="386" y="123"/>
                    <a:pt x="386" y="123"/>
                    <a:pt x="386" y="123"/>
                  </a:cubicBezTo>
                  <a:cubicBezTo>
                    <a:pt x="386" y="122"/>
                    <a:pt x="386" y="122"/>
                    <a:pt x="386" y="122"/>
                  </a:cubicBezTo>
                  <a:cubicBezTo>
                    <a:pt x="381" y="117"/>
                    <a:pt x="370" y="111"/>
                    <a:pt x="356" y="107"/>
                  </a:cubicBezTo>
                  <a:cubicBezTo>
                    <a:pt x="342" y="103"/>
                    <a:pt x="326" y="100"/>
                    <a:pt x="311" y="100"/>
                  </a:cubicBezTo>
                  <a:cubicBezTo>
                    <a:pt x="298" y="100"/>
                    <a:pt x="288" y="104"/>
                    <a:pt x="279" y="108"/>
                  </a:cubicBezTo>
                  <a:cubicBezTo>
                    <a:pt x="270" y="112"/>
                    <a:pt x="262" y="116"/>
                    <a:pt x="252" y="116"/>
                  </a:cubicBezTo>
                  <a:cubicBezTo>
                    <a:pt x="249" y="116"/>
                    <a:pt x="247" y="116"/>
                    <a:pt x="244" y="116"/>
                  </a:cubicBezTo>
                  <a:cubicBezTo>
                    <a:pt x="244" y="116"/>
                    <a:pt x="244" y="116"/>
                    <a:pt x="244" y="116"/>
                  </a:cubicBezTo>
                  <a:cubicBezTo>
                    <a:pt x="244" y="116"/>
                    <a:pt x="244" y="116"/>
                    <a:pt x="244" y="116"/>
                  </a:cubicBezTo>
                  <a:cubicBezTo>
                    <a:pt x="238" y="123"/>
                    <a:pt x="230" y="128"/>
                    <a:pt x="219" y="128"/>
                  </a:cubicBezTo>
                  <a:cubicBezTo>
                    <a:pt x="215" y="128"/>
                    <a:pt x="211" y="128"/>
                    <a:pt x="207" y="126"/>
                  </a:cubicBezTo>
                  <a:cubicBezTo>
                    <a:pt x="206" y="126"/>
                    <a:pt x="206" y="126"/>
                    <a:pt x="206" y="126"/>
                  </a:cubicBezTo>
                  <a:cubicBezTo>
                    <a:pt x="206" y="127"/>
                    <a:pt x="206" y="127"/>
                    <a:pt x="206" y="127"/>
                  </a:cubicBezTo>
                  <a:cubicBezTo>
                    <a:pt x="206" y="127"/>
                    <a:pt x="206" y="127"/>
                    <a:pt x="206" y="127"/>
                  </a:cubicBezTo>
                  <a:cubicBezTo>
                    <a:pt x="206" y="127"/>
                    <a:pt x="206" y="127"/>
                    <a:pt x="206" y="127"/>
                  </a:cubicBezTo>
                  <a:cubicBezTo>
                    <a:pt x="205" y="130"/>
                    <a:pt x="202" y="132"/>
                    <a:pt x="199" y="135"/>
                  </a:cubicBezTo>
                  <a:cubicBezTo>
                    <a:pt x="199" y="135"/>
                    <a:pt x="199" y="135"/>
                    <a:pt x="199" y="135"/>
                  </a:cubicBezTo>
                  <a:cubicBezTo>
                    <a:pt x="199" y="135"/>
                    <a:pt x="199" y="135"/>
                    <a:pt x="199" y="135"/>
                  </a:cubicBezTo>
                  <a:cubicBezTo>
                    <a:pt x="197" y="136"/>
                    <a:pt x="195" y="137"/>
                    <a:pt x="193" y="138"/>
                  </a:cubicBezTo>
                  <a:cubicBezTo>
                    <a:pt x="193" y="138"/>
                    <a:pt x="193" y="138"/>
                    <a:pt x="193" y="138"/>
                  </a:cubicBezTo>
                  <a:cubicBezTo>
                    <a:pt x="193" y="138"/>
                    <a:pt x="193" y="138"/>
                    <a:pt x="193" y="138"/>
                  </a:cubicBezTo>
                  <a:cubicBezTo>
                    <a:pt x="193" y="139"/>
                    <a:pt x="193" y="139"/>
                    <a:pt x="193" y="139"/>
                  </a:cubicBezTo>
                  <a:cubicBezTo>
                    <a:pt x="193" y="138"/>
                    <a:pt x="193" y="138"/>
                    <a:pt x="193" y="138"/>
                  </a:cubicBezTo>
                  <a:cubicBezTo>
                    <a:pt x="188" y="141"/>
                    <a:pt x="183" y="143"/>
                    <a:pt x="177" y="145"/>
                  </a:cubicBezTo>
                  <a:cubicBezTo>
                    <a:pt x="177" y="145"/>
                    <a:pt x="177" y="145"/>
                    <a:pt x="176" y="146"/>
                  </a:cubicBezTo>
                  <a:cubicBezTo>
                    <a:pt x="176" y="146"/>
                    <a:pt x="176" y="146"/>
                    <a:pt x="176" y="146"/>
                  </a:cubicBezTo>
                  <a:cubicBezTo>
                    <a:pt x="176" y="146"/>
                    <a:pt x="176" y="146"/>
                    <a:pt x="175" y="146"/>
                  </a:cubicBezTo>
                  <a:cubicBezTo>
                    <a:pt x="175" y="146"/>
                    <a:pt x="175" y="146"/>
                    <a:pt x="175" y="146"/>
                  </a:cubicBezTo>
                  <a:cubicBezTo>
                    <a:pt x="175" y="146"/>
                    <a:pt x="175" y="146"/>
                    <a:pt x="175" y="146"/>
                  </a:cubicBezTo>
                  <a:cubicBezTo>
                    <a:pt x="175" y="146"/>
                    <a:pt x="175" y="146"/>
                    <a:pt x="174" y="147"/>
                  </a:cubicBezTo>
                  <a:cubicBezTo>
                    <a:pt x="174" y="147"/>
                    <a:pt x="174" y="147"/>
                    <a:pt x="174" y="147"/>
                  </a:cubicBezTo>
                  <a:cubicBezTo>
                    <a:pt x="173" y="147"/>
                    <a:pt x="173" y="147"/>
                    <a:pt x="172" y="148"/>
                  </a:cubicBezTo>
                  <a:cubicBezTo>
                    <a:pt x="172" y="148"/>
                    <a:pt x="172" y="148"/>
                    <a:pt x="171" y="148"/>
                  </a:cubicBezTo>
                  <a:cubicBezTo>
                    <a:pt x="171" y="148"/>
                    <a:pt x="171" y="148"/>
                    <a:pt x="170" y="149"/>
                  </a:cubicBezTo>
                  <a:cubicBezTo>
                    <a:pt x="170" y="149"/>
                    <a:pt x="170" y="149"/>
                    <a:pt x="170" y="149"/>
                  </a:cubicBezTo>
                  <a:cubicBezTo>
                    <a:pt x="170" y="149"/>
                    <a:pt x="170" y="149"/>
                    <a:pt x="170" y="149"/>
                  </a:cubicBezTo>
                  <a:cubicBezTo>
                    <a:pt x="169" y="149"/>
                    <a:pt x="169" y="149"/>
                    <a:pt x="168" y="150"/>
                  </a:cubicBezTo>
                  <a:cubicBezTo>
                    <a:pt x="165" y="152"/>
                    <a:pt x="162" y="155"/>
                    <a:pt x="159" y="160"/>
                  </a:cubicBezTo>
                  <a:cubicBezTo>
                    <a:pt x="155" y="167"/>
                    <a:pt x="150" y="175"/>
                    <a:pt x="145" y="183"/>
                  </a:cubicBezTo>
                  <a:cubicBezTo>
                    <a:pt x="139" y="191"/>
                    <a:pt x="132" y="198"/>
                    <a:pt x="123" y="202"/>
                  </a:cubicBezTo>
                  <a:cubicBezTo>
                    <a:pt x="123" y="202"/>
                    <a:pt x="123" y="202"/>
                    <a:pt x="123" y="202"/>
                  </a:cubicBezTo>
                  <a:cubicBezTo>
                    <a:pt x="123" y="203"/>
                    <a:pt x="123" y="203"/>
                    <a:pt x="123" y="203"/>
                  </a:cubicBezTo>
                  <a:cubicBezTo>
                    <a:pt x="123" y="204"/>
                    <a:pt x="123" y="205"/>
                    <a:pt x="123" y="206"/>
                  </a:cubicBezTo>
                  <a:cubicBezTo>
                    <a:pt x="123" y="206"/>
                    <a:pt x="123" y="206"/>
                    <a:pt x="123" y="207"/>
                  </a:cubicBezTo>
                  <a:cubicBezTo>
                    <a:pt x="123" y="207"/>
                    <a:pt x="123" y="208"/>
                    <a:pt x="123" y="209"/>
                  </a:cubicBezTo>
                  <a:cubicBezTo>
                    <a:pt x="123" y="209"/>
                    <a:pt x="123" y="209"/>
                    <a:pt x="124" y="209"/>
                  </a:cubicBezTo>
                  <a:cubicBezTo>
                    <a:pt x="124" y="210"/>
                    <a:pt x="124" y="211"/>
                    <a:pt x="124" y="212"/>
                  </a:cubicBezTo>
                  <a:cubicBezTo>
                    <a:pt x="124" y="212"/>
                    <a:pt x="124" y="212"/>
                    <a:pt x="124" y="213"/>
                  </a:cubicBezTo>
                  <a:cubicBezTo>
                    <a:pt x="124" y="213"/>
                    <a:pt x="124" y="214"/>
                    <a:pt x="124" y="215"/>
                  </a:cubicBezTo>
                  <a:cubicBezTo>
                    <a:pt x="123" y="215"/>
                    <a:pt x="123" y="215"/>
                    <a:pt x="123" y="216"/>
                  </a:cubicBezTo>
                  <a:cubicBezTo>
                    <a:pt x="123" y="216"/>
                    <a:pt x="123" y="217"/>
                    <a:pt x="123" y="217"/>
                  </a:cubicBezTo>
                  <a:cubicBezTo>
                    <a:pt x="123" y="217"/>
                    <a:pt x="123" y="218"/>
                    <a:pt x="123" y="218"/>
                  </a:cubicBezTo>
                  <a:cubicBezTo>
                    <a:pt x="123" y="219"/>
                    <a:pt x="123" y="219"/>
                    <a:pt x="123" y="220"/>
                  </a:cubicBezTo>
                  <a:cubicBezTo>
                    <a:pt x="123" y="220"/>
                    <a:pt x="123" y="221"/>
                    <a:pt x="123" y="221"/>
                  </a:cubicBezTo>
                  <a:cubicBezTo>
                    <a:pt x="123" y="222"/>
                    <a:pt x="122" y="222"/>
                    <a:pt x="122" y="222"/>
                  </a:cubicBezTo>
                  <a:cubicBezTo>
                    <a:pt x="122" y="223"/>
                    <a:pt x="122" y="223"/>
                    <a:pt x="122" y="223"/>
                  </a:cubicBezTo>
                  <a:cubicBezTo>
                    <a:pt x="122" y="224"/>
                    <a:pt x="122" y="224"/>
                    <a:pt x="122" y="224"/>
                  </a:cubicBezTo>
                  <a:cubicBezTo>
                    <a:pt x="122" y="225"/>
                    <a:pt x="121" y="226"/>
                    <a:pt x="121" y="227"/>
                  </a:cubicBezTo>
                  <a:cubicBezTo>
                    <a:pt x="121" y="227"/>
                    <a:pt x="121" y="227"/>
                    <a:pt x="121" y="227"/>
                  </a:cubicBezTo>
                  <a:cubicBezTo>
                    <a:pt x="121" y="227"/>
                    <a:pt x="121" y="227"/>
                    <a:pt x="121" y="227"/>
                  </a:cubicBezTo>
                  <a:cubicBezTo>
                    <a:pt x="121" y="227"/>
                    <a:pt x="121" y="227"/>
                    <a:pt x="121" y="227"/>
                  </a:cubicBezTo>
                  <a:cubicBezTo>
                    <a:pt x="121" y="227"/>
                    <a:pt x="121" y="227"/>
                    <a:pt x="121" y="227"/>
                  </a:cubicBezTo>
                  <a:cubicBezTo>
                    <a:pt x="121" y="228"/>
                    <a:pt x="120" y="228"/>
                    <a:pt x="120" y="229"/>
                  </a:cubicBezTo>
                  <a:cubicBezTo>
                    <a:pt x="120" y="229"/>
                    <a:pt x="120" y="229"/>
                    <a:pt x="120" y="229"/>
                  </a:cubicBezTo>
                  <a:cubicBezTo>
                    <a:pt x="120" y="229"/>
                    <a:pt x="120" y="229"/>
                    <a:pt x="120" y="229"/>
                  </a:cubicBezTo>
                  <a:cubicBezTo>
                    <a:pt x="117" y="236"/>
                    <a:pt x="112" y="241"/>
                    <a:pt x="108" y="245"/>
                  </a:cubicBezTo>
                  <a:cubicBezTo>
                    <a:pt x="108" y="245"/>
                    <a:pt x="108" y="245"/>
                    <a:pt x="108" y="245"/>
                  </a:cubicBezTo>
                  <a:cubicBezTo>
                    <a:pt x="108" y="246"/>
                    <a:pt x="108" y="246"/>
                    <a:pt x="108" y="246"/>
                  </a:cubicBezTo>
                  <a:cubicBezTo>
                    <a:pt x="108" y="270"/>
                    <a:pt x="119" y="287"/>
                    <a:pt x="133" y="297"/>
                  </a:cubicBezTo>
                  <a:cubicBezTo>
                    <a:pt x="148" y="308"/>
                    <a:pt x="165" y="313"/>
                    <a:pt x="178" y="313"/>
                  </a:cubicBezTo>
                  <a:cubicBezTo>
                    <a:pt x="195" y="313"/>
                    <a:pt x="205" y="309"/>
                    <a:pt x="212" y="305"/>
                  </a:cubicBezTo>
                  <a:cubicBezTo>
                    <a:pt x="216" y="303"/>
                    <a:pt x="220" y="301"/>
                    <a:pt x="223" y="300"/>
                  </a:cubicBezTo>
                  <a:cubicBezTo>
                    <a:pt x="226" y="298"/>
                    <a:pt x="230" y="298"/>
                    <a:pt x="233" y="298"/>
                  </a:cubicBezTo>
                  <a:cubicBezTo>
                    <a:pt x="237" y="298"/>
                    <a:pt x="241" y="298"/>
                    <a:pt x="243" y="300"/>
                  </a:cubicBezTo>
                  <a:cubicBezTo>
                    <a:pt x="247" y="302"/>
                    <a:pt x="250" y="306"/>
                    <a:pt x="252" y="311"/>
                  </a:cubicBezTo>
                  <a:cubicBezTo>
                    <a:pt x="254" y="315"/>
                    <a:pt x="254" y="320"/>
                    <a:pt x="254" y="325"/>
                  </a:cubicBezTo>
                  <a:cubicBezTo>
                    <a:pt x="254" y="332"/>
                    <a:pt x="251" y="340"/>
                    <a:pt x="247" y="348"/>
                  </a:cubicBezTo>
                  <a:cubicBezTo>
                    <a:pt x="240" y="359"/>
                    <a:pt x="229" y="370"/>
                    <a:pt x="219" y="379"/>
                  </a:cubicBezTo>
                  <a:cubicBezTo>
                    <a:pt x="214" y="383"/>
                    <a:pt x="209" y="387"/>
                    <a:pt x="205" y="390"/>
                  </a:cubicBezTo>
                  <a:cubicBezTo>
                    <a:pt x="201" y="392"/>
                    <a:pt x="197" y="394"/>
                    <a:pt x="195" y="395"/>
                  </a:cubicBezTo>
                  <a:cubicBezTo>
                    <a:pt x="191" y="396"/>
                    <a:pt x="186" y="397"/>
                    <a:pt x="182" y="397"/>
                  </a:cubicBezTo>
                  <a:cubicBezTo>
                    <a:pt x="173" y="397"/>
                    <a:pt x="168" y="396"/>
                    <a:pt x="164" y="394"/>
                  </a:cubicBezTo>
                  <a:cubicBezTo>
                    <a:pt x="162" y="393"/>
                    <a:pt x="160" y="393"/>
                    <a:pt x="158" y="392"/>
                  </a:cubicBezTo>
                  <a:cubicBezTo>
                    <a:pt x="157" y="391"/>
                    <a:pt x="155" y="391"/>
                    <a:pt x="154" y="391"/>
                  </a:cubicBezTo>
                  <a:cubicBezTo>
                    <a:pt x="152" y="391"/>
                    <a:pt x="150" y="392"/>
                    <a:pt x="148" y="393"/>
                  </a:cubicBezTo>
                  <a:cubicBezTo>
                    <a:pt x="141" y="396"/>
                    <a:pt x="129" y="402"/>
                    <a:pt x="110" y="402"/>
                  </a:cubicBezTo>
                  <a:cubicBezTo>
                    <a:pt x="108" y="402"/>
                    <a:pt x="105" y="402"/>
                    <a:pt x="103" y="401"/>
                  </a:cubicBezTo>
                  <a:cubicBezTo>
                    <a:pt x="80" y="399"/>
                    <a:pt x="55" y="383"/>
                    <a:pt x="35" y="359"/>
                  </a:cubicBezTo>
                  <a:cubicBezTo>
                    <a:pt x="16" y="336"/>
                    <a:pt x="2" y="306"/>
                    <a:pt x="2" y="277"/>
                  </a:cubicBezTo>
                  <a:cubicBezTo>
                    <a:pt x="2" y="270"/>
                    <a:pt x="4" y="262"/>
                    <a:pt x="6" y="253"/>
                  </a:cubicBezTo>
                  <a:cubicBezTo>
                    <a:pt x="8" y="245"/>
                    <a:pt x="10" y="236"/>
                    <a:pt x="10" y="226"/>
                  </a:cubicBezTo>
                  <a:cubicBezTo>
                    <a:pt x="10" y="222"/>
                    <a:pt x="10" y="218"/>
                    <a:pt x="9" y="214"/>
                  </a:cubicBezTo>
                  <a:cubicBezTo>
                    <a:pt x="8" y="209"/>
                    <a:pt x="7" y="204"/>
                    <a:pt x="7" y="200"/>
                  </a:cubicBezTo>
                  <a:cubicBezTo>
                    <a:pt x="7" y="187"/>
                    <a:pt x="12" y="177"/>
                    <a:pt x="18" y="170"/>
                  </a:cubicBezTo>
                  <a:cubicBezTo>
                    <a:pt x="24" y="163"/>
                    <a:pt x="31" y="158"/>
                    <a:pt x="38" y="155"/>
                  </a:cubicBezTo>
                  <a:cubicBezTo>
                    <a:pt x="39" y="155"/>
                    <a:pt x="39" y="155"/>
                    <a:pt x="39" y="155"/>
                  </a:cubicBezTo>
                  <a:cubicBezTo>
                    <a:pt x="39" y="155"/>
                    <a:pt x="39" y="155"/>
                    <a:pt x="39" y="155"/>
                  </a:cubicBezTo>
                  <a:cubicBezTo>
                    <a:pt x="41" y="135"/>
                    <a:pt x="49" y="121"/>
                    <a:pt x="58" y="111"/>
                  </a:cubicBezTo>
                  <a:cubicBezTo>
                    <a:pt x="68" y="101"/>
                    <a:pt x="78" y="95"/>
                    <a:pt x="84" y="92"/>
                  </a:cubicBezTo>
                  <a:cubicBezTo>
                    <a:pt x="87" y="91"/>
                    <a:pt x="90" y="88"/>
                    <a:pt x="93" y="84"/>
                  </a:cubicBezTo>
                  <a:cubicBezTo>
                    <a:pt x="98" y="79"/>
                    <a:pt x="102" y="72"/>
                    <a:pt x="107" y="66"/>
                  </a:cubicBezTo>
                  <a:cubicBezTo>
                    <a:pt x="112" y="60"/>
                    <a:pt x="118" y="55"/>
                    <a:pt x="124" y="53"/>
                  </a:cubicBezTo>
                  <a:cubicBezTo>
                    <a:pt x="133" y="51"/>
                    <a:pt x="140" y="49"/>
                    <a:pt x="148" y="46"/>
                  </a:cubicBezTo>
                  <a:cubicBezTo>
                    <a:pt x="156" y="42"/>
                    <a:pt x="165" y="37"/>
                    <a:pt x="178" y="27"/>
                  </a:cubicBezTo>
                  <a:cubicBezTo>
                    <a:pt x="198" y="11"/>
                    <a:pt x="224" y="9"/>
                    <a:pt x="232" y="9"/>
                  </a:cubicBezTo>
                  <a:cubicBezTo>
                    <a:pt x="233" y="9"/>
                    <a:pt x="234" y="9"/>
                    <a:pt x="234" y="9"/>
                  </a:cubicBezTo>
                  <a:cubicBezTo>
                    <a:pt x="235" y="9"/>
                    <a:pt x="235" y="9"/>
                    <a:pt x="235" y="9"/>
                  </a:cubicBezTo>
                  <a:cubicBezTo>
                    <a:pt x="235" y="9"/>
                    <a:pt x="235" y="9"/>
                    <a:pt x="235" y="9"/>
                  </a:cubicBezTo>
                  <a:cubicBezTo>
                    <a:pt x="236" y="9"/>
                    <a:pt x="236" y="9"/>
                    <a:pt x="236" y="9"/>
                  </a:cubicBezTo>
                  <a:cubicBezTo>
                    <a:pt x="236" y="9"/>
                    <a:pt x="236" y="9"/>
                    <a:pt x="236" y="9"/>
                  </a:cubicBezTo>
                  <a:cubicBezTo>
                    <a:pt x="236" y="9"/>
                    <a:pt x="242" y="3"/>
                    <a:pt x="256" y="3"/>
                  </a:cubicBezTo>
                  <a:cubicBezTo>
                    <a:pt x="264" y="3"/>
                    <a:pt x="269" y="4"/>
                    <a:pt x="273" y="5"/>
                  </a:cubicBezTo>
                  <a:cubicBezTo>
                    <a:pt x="274" y="5"/>
                    <a:pt x="276" y="6"/>
                    <a:pt x="276" y="6"/>
                  </a:cubicBezTo>
                  <a:cubicBezTo>
                    <a:pt x="277" y="6"/>
                    <a:pt x="277" y="6"/>
                    <a:pt x="277" y="6"/>
                  </a:cubicBezTo>
                  <a:cubicBezTo>
                    <a:pt x="278" y="7"/>
                    <a:pt x="278" y="7"/>
                    <a:pt x="278" y="7"/>
                  </a:cubicBezTo>
                  <a:cubicBezTo>
                    <a:pt x="278" y="7"/>
                    <a:pt x="278" y="7"/>
                    <a:pt x="278" y="7"/>
                  </a:cubicBezTo>
                  <a:cubicBezTo>
                    <a:pt x="278" y="7"/>
                    <a:pt x="278" y="7"/>
                    <a:pt x="278" y="7"/>
                  </a:cubicBezTo>
                  <a:cubicBezTo>
                    <a:pt x="278" y="7"/>
                    <a:pt x="278" y="7"/>
                    <a:pt x="278" y="7"/>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84" y="2"/>
                    <a:pt x="302" y="2"/>
                  </a:cubicBezTo>
                  <a:cubicBezTo>
                    <a:pt x="311" y="2"/>
                    <a:pt x="318" y="4"/>
                    <a:pt x="324" y="6"/>
                  </a:cubicBezTo>
                  <a:cubicBezTo>
                    <a:pt x="326" y="7"/>
                    <a:pt x="328" y="8"/>
                    <a:pt x="330" y="8"/>
                  </a:cubicBezTo>
                  <a:cubicBezTo>
                    <a:pt x="330" y="9"/>
                    <a:pt x="331" y="9"/>
                    <a:pt x="331" y="9"/>
                  </a:cubicBezTo>
                  <a:cubicBezTo>
                    <a:pt x="332" y="9"/>
                    <a:pt x="332" y="9"/>
                    <a:pt x="332" y="9"/>
                  </a:cubicBezTo>
                  <a:cubicBezTo>
                    <a:pt x="332" y="9"/>
                    <a:pt x="332" y="9"/>
                    <a:pt x="332" y="9"/>
                  </a:cubicBezTo>
                  <a:cubicBezTo>
                    <a:pt x="332" y="10"/>
                    <a:pt x="332" y="10"/>
                    <a:pt x="332" y="10"/>
                  </a:cubicBezTo>
                  <a:cubicBezTo>
                    <a:pt x="333" y="10"/>
                    <a:pt x="333" y="10"/>
                    <a:pt x="333" y="10"/>
                  </a:cubicBezTo>
                  <a:cubicBezTo>
                    <a:pt x="333" y="10"/>
                    <a:pt x="333" y="10"/>
                    <a:pt x="333" y="10"/>
                  </a:cubicBezTo>
                  <a:cubicBezTo>
                    <a:pt x="333" y="9"/>
                    <a:pt x="341" y="7"/>
                    <a:pt x="358" y="7"/>
                  </a:cubicBezTo>
                  <a:cubicBezTo>
                    <a:pt x="367" y="7"/>
                    <a:pt x="375" y="9"/>
                    <a:pt x="381" y="11"/>
                  </a:cubicBezTo>
                  <a:cubicBezTo>
                    <a:pt x="383" y="12"/>
                    <a:pt x="386" y="13"/>
                    <a:pt x="387" y="14"/>
                  </a:cubicBezTo>
                  <a:cubicBezTo>
                    <a:pt x="388" y="14"/>
                    <a:pt x="389" y="14"/>
                    <a:pt x="389" y="14"/>
                  </a:cubicBezTo>
                  <a:cubicBezTo>
                    <a:pt x="389" y="15"/>
                    <a:pt x="390" y="15"/>
                    <a:pt x="390" y="15"/>
                  </a:cubicBezTo>
                  <a:cubicBezTo>
                    <a:pt x="390" y="15"/>
                    <a:pt x="390" y="15"/>
                    <a:pt x="390" y="15"/>
                  </a:cubicBezTo>
                  <a:cubicBezTo>
                    <a:pt x="390" y="15"/>
                    <a:pt x="390" y="15"/>
                    <a:pt x="390" y="15"/>
                  </a:cubicBezTo>
                  <a:cubicBezTo>
                    <a:pt x="391" y="15"/>
                    <a:pt x="391" y="15"/>
                    <a:pt x="391" y="15"/>
                  </a:cubicBezTo>
                  <a:cubicBezTo>
                    <a:pt x="391" y="15"/>
                    <a:pt x="391" y="15"/>
                    <a:pt x="391" y="15"/>
                  </a:cubicBezTo>
                  <a:cubicBezTo>
                    <a:pt x="392" y="14"/>
                    <a:pt x="403" y="7"/>
                    <a:pt x="418" y="7"/>
                  </a:cubicBezTo>
                  <a:cubicBezTo>
                    <a:pt x="435" y="7"/>
                    <a:pt x="452" y="12"/>
                    <a:pt x="465" y="26"/>
                  </a:cubicBezTo>
                  <a:cubicBezTo>
                    <a:pt x="465" y="26"/>
                    <a:pt x="465" y="26"/>
                    <a:pt x="465" y="26"/>
                  </a:cubicBezTo>
                  <a:cubicBezTo>
                    <a:pt x="465" y="26"/>
                    <a:pt x="465" y="26"/>
                    <a:pt x="465" y="26"/>
                  </a:cubicBezTo>
                  <a:cubicBezTo>
                    <a:pt x="466" y="26"/>
                    <a:pt x="466" y="26"/>
                    <a:pt x="467" y="26"/>
                  </a:cubicBezTo>
                  <a:cubicBezTo>
                    <a:pt x="475" y="26"/>
                    <a:pt x="482" y="29"/>
                    <a:pt x="488" y="32"/>
                  </a:cubicBezTo>
                  <a:cubicBezTo>
                    <a:pt x="494" y="35"/>
                    <a:pt x="498" y="39"/>
                    <a:pt x="501" y="41"/>
                  </a:cubicBezTo>
                  <a:cubicBezTo>
                    <a:pt x="502" y="42"/>
                    <a:pt x="505" y="43"/>
                    <a:pt x="508" y="43"/>
                  </a:cubicBezTo>
                  <a:cubicBezTo>
                    <a:pt x="512" y="44"/>
                    <a:pt x="518" y="44"/>
                    <a:pt x="523" y="46"/>
                  </a:cubicBezTo>
                  <a:cubicBezTo>
                    <a:pt x="529" y="48"/>
                    <a:pt x="535" y="51"/>
                    <a:pt x="539" y="56"/>
                  </a:cubicBezTo>
                  <a:cubicBezTo>
                    <a:pt x="546" y="64"/>
                    <a:pt x="555" y="67"/>
                    <a:pt x="563" y="72"/>
                  </a:cubicBezTo>
                  <a:cubicBezTo>
                    <a:pt x="571" y="76"/>
                    <a:pt x="578" y="82"/>
                    <a:pt x="581" y="93"/>
                  </a:cubicBezTo>
                  <a:cubicBezTo>
                    <a:pt x="581" y="94"/>
                    <a:pt x="581" y="94"/>
                    <a:pt x="581" y="94"/>
                  </a:cubicBezTo>
                  <a:cubicBezTo>
                    <a:pt x="582" y="94"/>
                    <a:pt x="582" y="94"/>
                    <a:pt x="582" y="94"/>
                  </a:cubicBezTo>
                  <a:cubicBezTo>
                    <a:pt x="583" y="94"/>
                    <a:pt x="584" y="94"/>
                    <a:pt x="585" y="94"/>
                  </a:cubicBezTo>
                  <a:cubicBezTo>
                    <a:pt x="593" y="94"/>
                    <a:pt x="603" y="97"/>
                    <a:pt x="610" y="104"/>
                  </a:cubicBezTo>
                  <a:cubicBezTo>
                    <a:pt x="618" y="110"/>
                    <a:pt x="623" y="120"/>
                    <a:pt x="625" y="134"/>
                  </a:cubicBezTo>
                  <a:cubicBezTo>
                    <a:pt x="625" y="134"/>
                    <a:pt x="625" y="134"/>
                    <a:pt x="625" y="134"/>
                  </a:cubicBezTo>
                  <a:cubicBezTo>
                    <a:pt x="625" y="134"/>
                    <a:pt x="625" y="134"/>
                    <a:pt x="625" y="134"/>
                  </a:cubicBezTo>
                  <a:cubicBezTo>
                    <a:pt x="626" y="134"/>
                    <a:pt x="626" y="134"/>
                    <a:pt x="627" y="134"/>
                  </a:cubicBezTo>
                  <a:cubicBezTo>
                    <a:pt x="630" y="134"/>
                    <a:pt x="633" y="135"/>
                    <a:pt x="635" y="136"/>
                  </a:cubicBezTo>
                  <a:cubicBezTo>
                    <a:pt x="638" y="137"/>
                    <a:pt x="641" y="139"/>
                    <a:pt x="643" y="142"/>
                  </a:cubicBezTo>
                  <a:cubicBezTo>
                    <a:pt x="646" y="145"/>
                    <a:pt x="648" y="148"/>
                    <a:pt x="653" y="151"/>
                  </a:cubicBezTo>
                  <a:cubicBezTo>
                    <a:pt x="659" y="155"/>
                    <a:pt x="663" y="161"/>
                    <a:pt x="663" y="168"/>
                  </a:cubicBezTo>
                  <a:cubicBezTo>
                    <a:pt x="663" y="174"/>
                    <a:pt x="661" y="179"/>
                    <a:pt x="656" y="184"/>
                  </a:cubicBezTo>
                  <a:cubicBezTo>
                    <a:pt x="655" y="185"/>
                    <a:pt x="655" y="185"/>
                    <a:pt x="655" y="185"/>
                  </a:cubicBezTo>
                  <a:cubicBezTo>
                    <a:pt x="656" y="185"/>
                    <a:pt x="656" y="185"/>
                    <a:pt x="656" y="185"/>
                  </a:cubicBezTo>
                  <a:cubicBezTo>
                    <a:pt x="664" y="191"/>
                    <a:pt x="671" y="203"/>
                    <a:pt x="671" y="215"/>
                  </a:cubicBezTo>
                  <a:cubicBezTo>
                    <a:pt x="671" y="220"/>
                    <a:pt x="669" y="226"/>
                    <a:pt x="665" y="231"/>
                  </a:cubicBezTo>
                  <a:cubicBezTo>
                    <a:pt x="665" y="231"/>
                    <a:pt x="665" y="231"/>
                    <a:pt x="665" y="231"/>
                  </a:cubicBezTo>
                  <a:cubicBezTo>
                    <a:pt x="666" y="232"/>
                    <a:pt x="666" y="232"/>
                    <a:pt x="666" y="232"/>
                  </a:cubicBezTo>
                  <a:cubicBezTo>
                    <a:pt x="670" y="235"/>
                    <a:pt x="673" y="238"/>
                    <a:pt x="674" y="241"/>
                  </a:cubicBezTo>
                  <a:cubicBezTo>
                    <a:pt x="676" y="244"/>
                    <a:pt x="676" y="247"/>
                    <a:pt x="676" y="250"/>
                  </a:cubicBezTo>
                  <a:cubicBezTo>
                    <a:pt x="676" y="251"/>
                    <a:pt x="676" y="253"/>
                    <a:pt x="676" y="254"/>
                  </a:cubicBezTo>
                  <a:cubicBezTo>
                    <a:pt x="676" y="254"/>
                    <a:pt x="676" y="254"/>
                    <a:pt x="676" y="25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34">
              <a:extLst>
                <a:ext uri="{FF2B5EF4-FFF2-40B4-BE49-F238E27FC236}">
                  <a16:creationId xmlns:a16="http://schemas.microsoft.com/office/drawing/2014/main" id="{4FC9494B-20B7-4CC5-B939-11CAE31570AC}"/>
                </a:ext>
              </a:extLst>
            </p:cNvPr>
            <p:cNvSpPr>
              <a:spLocks/>
            </p:cNvSpPr>
            <p:nvPr/>
          </p:nvSpPr>
          <p:spPr bwMode="auto">
            <a:xfrm>
              <a:off x="7446964" y="4035425"/>
              <a:ext cx="46038" cy="30163"/>
            </a:xfrm>
            <a:custGeom>
              <a:avLst/>
              <a:gdLst>
                <a:gd name="T0" fmla="*/ 0 w 6"/>
                <a:gd name="T1" fmla="*/ 4 h 4"/>
                <a:gd name="T2" fmla="*/ 6 w 6"/>
                <a:gd name="T3" fmla="*/ 4 h 4"/>
                <a:gd name="T4" fmla="*/ 6 w 6"/>
                <a:gd name="T5" fmla="*/ 0 h 4"/>
                <a:gd name="T6" fmla="*/ 0 w 6"/>
                <a:gd name="T7" fmla="*/ 4 h 4"/>
              </a:gdLst>
              <a:ahLst/>
              <a:cxnLst>
                <a:cxn ang="0">
                  <a:pos x="T0" y="T1"/>
                </a:cxn>
                <a:cxn ang="0">
                  <a:pos x="T2" y="T3"/>
                </a:cxn>
                <a:cxn ang="0">
                  <a:pos x="T4" y="T5"/>
                </a:cxn>
                <a:cxn ang="0">
                  <a:pos x="T6" y="T7"/>
                </a:cxn>
              </a:cxnLst>
              <a:rect l="0" t="0" r="r" b="b"/>
              <a:pathLst>
                <a:path w="6" h="4">
                  <a:moveTo>
                    <a:pt x="0" y="4"/>
                  </a:moveTo>
                  <a:cubicBezTo>
                    <a:pt x="6" y="4"/>
                    <a:pt x="6" y="4"/>
                    <a:pt x="6" y="4"/>
                  </a:cubicBezTo>
                  <a:cubicBezTo>
                    <a:pt x="6" y="4"/>
                    <a:pt x="6" y="2"/>
                    <a:pt x="6" y="0"/>
                  </a:cubicBezTo>
                  <a:cubicBezTo>
                    <a:pt x="4" y="1"/>
                    <a:pt x="2" y="3"/>
                    <a:pt x="0" y="4"/>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35">
              <a:extLst>
                <a:ext uri="{FF2B5EF4-FFF2-40B4-BE49-F238E27FC236}">
                  <a16:creationId xmlns:a16="http://schemas.microsoft.com/office/drawing/2014/main" id="{9605A9FB-8AA1-4EAA-BD91-6B66FE0123BB}"/>
                </a:ext>
              </a:extLst>
            </p:cNvPr>
            <p:cNvSpPr>
              <a:spLocks/>
            </p:cNvSpPr>
            <p:nvPr/>
          </p:nvSpPr>
          <p:spPr bwMode="auto">
            <a:xfrm>
              <a:off x="6564314" y="3476625"/>
              <a:ext cx="1817688" cy="1411288"/>
            </a:xfrm>
            <a:custGeom>
              <a:avLst/>
              <a:gdLst>
                <a:gd name="T0" fmla="*/ 0 w 241"/>
                <a:gd name="T1" fmla="*/ 137 h 187"/>
                <a:gd name="T2" fmla="*/ 81 w 241"/>
                <a:gd name="T3" fmla="*/ 187 h 187"/>
                <a:gd name="T4" fmla="*/ 188 w 241"/>
                <a:gd name="T5" fmla="*/ 148 h 187"/>
                <a:gd name="T6" fmla="*/ 230 w 241"/>
                <a:gd name="T7" fmla="*/ 105 h 187"/>
                <a:gd name="T8" fmla="*/ 231 w 241"/>
                <a:gd name="T9" fmla="*/ 31 h 187"/>
                <a:gd name="T10" fmla="*/ 95 w 241"/>
                <a:gd name="T11" fmla="*/ 59 h 187"/>
                <a:gd name="T12" fmla="*/ 0 w 241"/>
                <a:gd name="T13" fmla="*/ 137 h 187"/>
              </a:gdLst>
              <a:ahLst/>
              <a:cxnLst>
                <a:cxn ang="0">
                  <a:pos x="T0" y="T1"/>
                </a:cxn>
                <a:cxn ang="0">
                  <a:pos x="T2" y="T3"/>
                </a:cxn>
                <a:cxn ang="0">
                  <a:pos x="T4" y="T5"/>
                </a:cxn>
                <a:cxn ang="0">
                  <a:pos x="T6" y="T7"/>
                </a:cxn>
                <a:cxn ang="0">
                  <a:pos x="T8" y="T9"/>
                </a:cxn>
                <a:cxn ang="0">
                  <a:pos x="T10" y="T11"/>
                </a:cxn>
                <a:cxn ang="0">
                  <a:pos x="T12" y="T13"/>
                </a:cxn>
              </a:cxnLst>
              <a:rect l="0" t="0" r="r" b="b"/>
              <a:pathLst>
                <a:path w="241" h="187">
                  <a:moveTo>
                    <a:pt x="0" y="137"/>
                  </a:moveTo>
                  <a:cubicBezTo>
                    <a:pt x="0" y="137"/>
                    <a:pt x="20" y="187"/>
                    <a:pt x="81" y="187"/>
                  </a:cubicBezTo>
                  <a:cubicBezTo>
                    <a:pt x="142" y="187"/>
                    <a:pt x="167" y="166"/>
                    <a:pt x="188" y="148"/>
                  </a:cubicBezTo>
                  <a:cubicBezTo>
                    <a:pt x="209" y="130"/>
                    <a:pt x="221" y="128"/>
                    <a:pt x="230" y="105"/>
                  </a:cubicBezTo>
                  <a:cubicBezTo>
                    <a:pt x="239" y="81"/>
                    <a:pt x="241" y="51"/>
                    <a:pt x="231" y="31"/>
                  </a:cubicBezTo>
                  <a:cubicBezTo>
                    <a:pt x="217" y="0"/>
                    <a:pt x="169" y="16"/>
                    <a:pt x="95" y="59"/>
                  </a:cubicBezTo>
                  <a:cubicBezTo>
                    <a:pt x="22" y="102"/>
                    <a:pt x="0" y="137"/>
                    <a:pt x="0" y="137"/>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36">
              <a:extLst>
                <a:ext uri="{FF2B5EF4-FFF2-40B4-BE49-F238E27FC236}">
                  <a16:creationId xmlns:a16="http://schemas.microsoft.com/office/drawing/2014/main" id="{DF5F8C57-19B9-4409-B57A-576C1F4E2CBD}"/>
                </a:ext>
              </a:extLst>
            </p:cNvPr>
            <p:cNvSpPr>
              <a:spLocks/>
            </p:cNvSpPr>
            <p:nvPr/>
          </p:nvSpPr>
          <p:spPr bwMode="auto">
            <a:xfrm>
              <a:off x="6556376" y="3582988"/>
              <a:ext cx="1803400" cy="1304925"/>
            </a:xfrm>
            <a:custGeom>
              <a:avLst/>
              <a:gdLst>
                <a:gd name="T0" fmla="*/ 1 w 239"/>
                <a:gd name="T1" fmla="*/ 123 h 173"/>
                <a:gd name="T2" fmla="*/ 0 w 239"/>
                <a:gd name="T3" fmla="*/ 124 h 173"/>
                <a:gd name="T4" fmla="*/ 18 w 239"/>
                <a:gd name="T5" fmla="*/ 148 h 173"/>
                <a:gd name="T6" fmla="*/ 82 w 239"/>
                <a:gd name="T7" fmla="*/ 173 h 173"/>
                <a:gd name="T8" fmla="*/ 151 w 239"/>
                <a:gd name="T9" fmla="*/ 161 h 173"/>
                <a:gd name="T10" fmla="*/ 190 w 239"/>
                <a:gd name="T11" fmla="*/ 135 h 173"/>
                <a:gd name="T12" fmla="*/ 215 w 239"/>
                <a:gd name="T13" fmla="*/ 115 h 173"/>
                <a:gd name="T14" fmla="*/ 232 w 239"/>
                <a:gd name="T15" fmla="*/ 91 h 173"/>
                <a:gd name="T16" fmla="*/ 239 w 239"/>
                <a:gd name="T17" fmla="*/ 49 h 173"/>
                <a:gd name="T18" fmla="*/ 233 w 239"/>
                <a:gd name="T19" fmla="*/ 16 h 173"/>
                <a:gd name="T20" fmla="*/ 222 w 239"/>
                <a:gd name="T21" fmla="*/ 4 h 173"/>
                <a:gd name="T22" fmla="*/ 205 w 239"/>
                <a:gd name="T23" fmla="*/ 0 h 173"/>
                <a:gd name="T24" fmla="*/ 159 w 239"/>
                <a:gd name="T25" fmla="*/ 12 h 173"/>
                <a:gd name="T26" fmla="*/ 96 w 239"/>
                <a:gd name="T27" fmla="*/ 45 h 173"/>
                <a:gd name="T28" fmla="*/ 0 w 239"/>
                <a:gd name="T29" fmla="*/ 123 h 173"/>
                <a:gd name="T30" fmla="*/ 0 w 239"/>
                <a:gd name="T31" fmla="*/ 123 h 173"/>
                <a:gd name="T32" fmla="*/ 0 w 239"/>
                <a:gd name="T33" fmla="*/ 124 h 173"/>
                <a:gd name="T34" fmla="*/ 1 w 239"/>
                <a:gd name="T35" fmla="*/ 123 h 173"/>
                <a:gd name="T36" fmla="*/ 1 w 239"/>
                <a:gd name="T37" fmla="*/ 124 h 173"/>
                <a:gd name="T38" fmla="*/ 1 w 239"/>
                <a:gd name="T39" fmla="*/ 124 h 173"/>
                <a:gd name="T40" fmla="*/ 97 w 239"/>
                <a:gd name="T41" fmla="*/ 46 h 173"/>
                <a:gd name="T42" fmla="*/ 160 w 239"/>
                <a:gd name="T43" fmla="*/ 13 h 173"/>
                <a:gd name="T44" fmla="*/ 205 w 239"/>
                <a:gd name="T45" fmla="*/ 2 h 173"/>
                <a:gd name="T46" fmla="*/ 221 w 239"/>
                <a:gd name="T47" fmla="*/ 5 h 173"/>
                <a:gd name="T48" fmla="*/ 232 w 239"/>
                <a:gd name="T49" fmla="*/ 17 h 173"/>
                <a:gd name="T50" fmla="*/ 238 w 239"/>
                <a:gd name="T51" fmla="*/ 49 h 173"/>
                <a:gd name="T52" fmla="*/ 230 w 239"/>
                <a:gd name="T53" fmla="*/ 90 h 173"/>
                <a:gd name="T54" fmla="*/ 214 w 239"/>
                <a:gd name="T55" fmla="*/ 114 h 173"/>
                <a:gd name="T56" fmla="*/ 189 w 239"/>
                <a:gd name="T57" fmla="*/ 134 h 173"/>
                <a:gd name="T58" fmla="*/ 150 w 239"/>
                <a:gd name="T59" fmla="*/ 160 h 173"/>
                <a:gd name="T60" fmla="*/ 82 w 239"/>
                <a:gd name="T61" fmla="*/ 172 h 173"/>
                <a:gd name="T62" fmla="*/ 19 w 239"/>
                <a:gd name="T63" fmla="*/ 147 h 173"/>
                <a:gd name="T64" fmla="*/ 6 w 239"/>
                <a:gd name="T65" fmla="*/ 131 h 173"/>
                <a:gd name="T66" fmla="*/ 2 w 239"/>
                <a:gd name="T67" fmla="*/ 125 h 173"/>
                <a:gd name="T68" fmla="*/ 2 w 239"/>
                <a:gd name="T69" fmla="*/ 124 h 173"/>
                <a:gd name="T70" fmla="*/ 1 w 239"/>
                <a:gd name="T71" fmla="*/ 123 h 173"/>
                <a:gd name="T72" fmla="*/ 1 w 239"/>
                <a:gd name="T73" fmla="*/ 123 h 173"/>
                <a:gd name="T74" fmla="*/ 1 w 239"/>
                <a:gd name="T75" fmla="*/ 123 h 173"/>
                <a:gd name="T76" fmla="*/ 1 w 239"/>
                <a:gd name="T77" fmla="*/ 124 h 173"/>
                <a:gd name="T78" fmla="*/ 1 w 239"/>
                <a:gd name="T79" fmla="*/ 12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9" h="173">
                  <a:moveTo>
                    <a:pt x="1" y="123"/>
                  </a:moveTo>
                  <a:cubicBezTo>
                    <a:pt x="0" y="124"/>
                    <a:pt x="0" y="124"/>
                    <a:pt x="0" y="124"/>
                  </a:cubicBezTo>
                  <a:cubicBezTo>
                    <a:pt x="0" y="124"/>
                    <a:pt x="5" y="136"/>
                    <a:pt x="18" y="148"/>
                  </a:cubicBezTo>
                  <a:cubicBezTo>
                    <a:pt x="31" y="161"/>
                    <a:pt x="52" y="173"/>
                    <a:pt x="82" y="173"/>
                  </a:cubicBezTo>
                  <a:cubicBezTo>
                    <a:pt x="113" y="173"/>
                    <a:pt x="134" y="168"/>
                    <a:pt x="151" y="161"/>
                  </a:cubicBezTo>
                  <a:cubicBezTo>
                    <a:pt x="167" y="153"/>
                    <a:pt x="179" y="144"/>
                    <a:pt x="190" y="135"/>
                  </a:cubicBezTo>
                  <a:cubicBezTo>
                    <a:pt x="200" y="125"/>
                    <a:pt x="208" y="120"/>
                    <a:pt x="215" y="115"/>
                  </a:cubicBezTo>
                  <a:cubicBezTo>
                    <a:pt x="222" y="109"/>
                    <a:pt x="227" y="103"/>
                    <a:pt x="232" y="91"/>
                  </a:cubicBezTo>
                  <a:cubicBezTo>
                    <a:pt x="237" y="78"/>
                    <a:pt x="239" y="63"/>
                    <a:pt x="239" y="49"/>
                  </a:cubicBezTo>
                  <a:cubicBezTo>
                    <a:pt x="239" y="37"/>
                    <a:pt x="237" y="26"/>
                    <a:pt x="233" y="16"/>
                  </a:cubicBezTo>
                  <a:cubicBezTo>
                    <a:pt x="230" y="11"/>
                    <a:pt x="226" y="7"/>
                    <a:pt x="222" y="4"/>
                  </a:cubicBezTo>
                  <a:cubicBezTo>
                    <a:pt x="217" y="2"/>
                    <a:pt x="211" y="0"/>
                    <a:pt x="205" y="0"/>
                  </a:cubicBezTo>
                  <a:cubicBezTo>
                    <a:pt x="192" y="0"/>
                    <a:pt x="177" y="4"/>
                    <a:pt x="159" y="12"/>
                  </a:cubicBezTo>
                  <a:cubicBezTo>
                    <a:pt x="141" y="20"/>
                    <a:pt x="120" y="31"/>
                    <a:pt x="96" y="45"/>
                  </a:cubicBezTo>
                  <a:cubicBezTo>
                    <a:pt x="23" y="87"/>
                    <a:pt x="0" y="123"/>
                    <a:pt x="0" y="123"/>
                  </a:cubicBezTo>
                  <a:cubicBezTo>
                    <a:pt x="0" y="123"/>
                    <a:pt x="0" y="123"/>
                    <a:pt x="0" y="123"/>
                  </a:cubicBezTo>
                  <a:cubicBezTo>
                    <a:pt x="0" y="124"/>
                    <a:pt x="0" y="124"/>
                    <a:pt x="0" y="124"/>
                  </a:cubicBezTo>
                  <a:cubicBezTo>
                    <a:pt x="1" y="123"/>
                    <a:pt x="1" y="123"/>
                    <a:pt x="1" y="123"/>
                  </a:cubicBezTo>
                  <a:cubicBezTo>
                    <a:pt x="1" y="124"/>
                    <a:pt x="1" y="124"/>
                    <a:pt x="1" y="124"/>
                  </a:cubicBezTo>
                  <a:cubicBezTo>
                    <a:pt x="1" y="124"/>
                    <a:pt x="1" y="124"/>
                    <a:pt x="1" y="124"/>
                  </a:cubicBezTo>
                  <a:cubicBezTo>
                    <a:pt x="3" y="122"/>
                    <a:pt x="26" y="87"/>
                    <a:pt x="97" y="46"/>
                  </a:cubicBezTo>
                  <a:cubicBezTo>
                    <a:pt x="121" y="32"/>
                    <a:pt x="142" y="21"/>
                    <a:pt x="160" y="13"/>
                  </a:cubicBezTo>
                  <a:cubicBezTo>
                    <a:pt x="178" y="6"/>
                    <a:pt x="193" y="2"/>
                    <a:pt x="205" y="2"/>
                  </a:cubicBezTo>
                  <a:cubicBezTo>
                    <a:pt x="211" y="2"/>
                    <a:pt x="217" y="3"/>
                    <a:pt x="221" y="5"/>
                  </a:cubicBezTo>
                  <a:cubicBezTo>
                    <a:pt x="226" y="8"/>
                    <a:pt x="229" y="12"/>
                    <a:pt x="232" y="17"/>
                  </a:cubicBezTo>
                  <a:cubicBezTo>
                    <a:pt x="236" y="26"/>
                    <a:pt x="238" y="37"/>
                    <a:pt x="238" y="49"/>
                  </a:cubicBezTo>
                  <a:cubicBezTo>
                    <a:pt x="238" y="63"/>
                    <a:pt x="235" y="78"/>
                    <a:pt x="230" y="90"/>
                  </a:cubicBezTo>
                  <a:cubicBezTo>
                    <a:pt x="226" y="102"/>
                    <a:pt x="221" y="108"/>
                    <a:pt x="214" y="114"/>
                  </a:cubicBezTo>
                  <a:cubicBezTo>
                    <a:pt x="208" y="119"/>
                    <a:pt x="199" y="124"/>
                    <a:pt x="189" y="134"/>
                  </a:cubicBezTo>
                  <a:cubicBezTo>
                    <a:pt x="178" y="143"/>
                    <a:pt x="167" y="152"/>
                    <a:pt x="150" y="160"/>
                  </a:cubicBezTo>
                  <a:cubicBezTo>
                    <a:pt x="134" y="167"/>
                    <a:pt x="113" y="172"/>
                    <a:pt x="82" y="172"/>
                  </a:cubicBezTo>
                  <a:cubicBezTo>
                    <a:pt x="52" y="172"/>
                    <a:pt x="32" y="160"/>
                    <a:pt x="19" y="147"/>
                  </a:cubicBezTo>
                  <a:cubicBezTo>
                    <a:pt x="13" y="141"/>
                    <a:pt x="8" y="135"/>
                    <a:pt x="6" y="131"/>
                  </a:cubicBezTo>
                  <a:cubicBezTo>
                    <a:pt x="4" y="128"/>
                    <a:pt x="3" y="127"/>
                    <a:pt x="2" y="125"/>
                  </a:cubicBezTo>
                  <a:cubicBezTo>
                    <a:pt x="2" y="125"/>
                    <a:pt x="2" y="124"/>
                    <a:pt x="2" y="124"/>
                  </a:cubicBezTo>
                  <a:cubicBezTo>
                    <a:pt x="2" y="123"/>
                    <a:pt x="1" y="123"/>
                    <a:pt x="1" y="123"/>
                  </a:cubicBezTo>
                  <a:cubicBezTo>
                    <a:pt x="1" y="123"/>
                    <a:pt x="1" y="123"/>
                    <a:pt x="1" y="123"/>
                  </a:cubicBezTo>
                  <a:cubicBezTo>
                    <a:pt x="1" y="123"/>
                    <a:pt x="1" y="123"/>
                    <a:pt x="1" y="123"/>
                  </a:cubicBezTo>
                  <a:cubicBezTo>
                    <a:pt x="1" y="124"/>
                    <a:pt x="1" y="124"/>
                    <a:pt x="1" y="124"/>
                  </a:cubicBezTo>
                  <a:cubicBezTo>
                    <a:pt x="1" y="123"/>
                    <a:pt x="1" y="123"/>
                    <a:pt x="1" y="12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39">
              <a:extLst>
                <a:ext uri="{FF2B5EF4-FFF2-40B4-BE49-F238E27FC236}">
                  <a16:creationId xmlns:a16="http://schemas.microsoft.com/office/drawing/2014/main" id="{F1FD9D63-515A-4C08-A45F-BCFD02F95E4C}"/>
                </a:ext>
              </a:extLst>
            </p:cNvPr>
            <p:cNvSpPr>
              <a:spLocks/>
            </p:cNvSpPr>
            <p:nvPr/>
          </p:nvSpPr>
          <p:spPr bwMode="auto">
            <a:xfrm>
              <a:off x="6586539" y="4276725"/>
              <a:ext cx="1425575" cy="295275"/>
            </a:xfrm>
            <a:custGeom>
              <a:avLst/>
              <a:gdLst>
                <a:gd name="T0" fmla="*/ 0 w 189"/>
                <a:gd name="T1" fmla="*/ 38 h 39"/>
                <a:gd name="T2" fmla="*/ 4 w 189"/>
                <a:gd name="T3" fmla="*/ 39 h 39"/>
                <a:gd name="T4" fmla="*/ 32 w 189"/>
                <a:gd name="T5" fmla="*/ 33 h 39"/>
                <a:gd name="T6" fmla="*/ 61 w 189"/>
                <a:gd name="T7" fmla="*/ 28 h 39"/>
                <a:gd name="T8" fmla="*/ 81 w 189"/>
                <a:gd name="T9" fmla="*/ 29 h 39"/>
                <a:gd name="T10" fmla="*/ 99 w 189"/>
                <a:gd name="T11" fmla="*/ 29 h 39"/>
                <a:gd name="T12" fmla="*/ 143 w 189"/>
                <a:gd name="T13" fmla="*/ 15 h 39"/>
                <a:gd name="T14" fmla="*/ 189 w 189"/>
                <a:gd name="T15" fmla="*/ 2 h 39"/>
                <a:gd name="T16" fmla="*/ 189 w 189"/>
                <a:gd name="T17" fmla="*/ 0 h 39"/>
                <a:gd name="T18" fmla="*/ 143 w 189"/>
                <a:gd name="T19" fmla="*/ 14 h 39"/>
                <a:gd name="T20" fmla="*/ 99 w 189"/>
                <a:gd name="T21" fmla="*/ 28 h 39"/>
                <a:gd name="T22" fmla="*/ 81 w 189"/>
                <a:gd name="T23" fmla="*/ 27 h 39"/>
                <a:gd name="T24" fmla="*/ 61 w 189"/>
                <a:gd name="T25" fmla="*/ 26 h 39"/>
                <a:gd name="T26" fmla="*/ 32 w 189"/>
                <a:gd name="T27" fmla="*/ 32 h 39"/>
                <a:gd name="T28" fmla="*/ 4 w 189"/>
                <a:gd name="T29" fmla="*/ 37 h 39"/>
                <a:gd name="T30" fmla="*/ 0 w 189"/>
                <a:gd name="T31" fmla="*/ 37 h 39"/>
                <a:gd name="T32" fmla="*/ 0 w 189"/>
                <a:gd name="T33"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9" h="39">
                  <a:moveTo>
                    <a:pt x="0" y="38"/>
                  </a:moveTo>
                  <a:cubicBezTo>
                    <a:pt x="1" y="38"/>
                    <a:pt x="3" y="39"/>
                    <a:pt x="4" y="39"/>
                  </a:cubicBezTo>
                  <a:cubicBezTo>
                    <a:pt x="12" y="39"/>
                    <a:pt x="22" y="36"/>
                    <a:pt x="32" y="33"/>
                  </a:cubicBezTo>
                  <a:cubicBezTo>
                    <a:pt x="43" y="30"/>
                    <a:pt x="53" y="28"/>
                    <a:pt x="61" y="28"/>
                  </a:cubicBezTo>
                  <a:cubicBezTo>
                    <a:pt x="71" y="28"/>
                    <a:pt x="76" y="28"/>
                    <a:pt x="81" y="29"/>
                  </a:cubicBezTo>
                  <a:cubicBezTo>
                    <a:pt x="86" y="29"/>
                    <a:pt x="91" y="29"/>
                    <a:pt x="99" y="29"/>
                  </a:cubicBezTo>
                  <a:cubicBezTo>
                    <a:pt x="116" y="29"/>
                    <a:pt x="130" y="22"/>
                    <a:pt x="143" y="15"/>
                  </a:cubicBezTo>
                  <a:cubicBezTo>
                    <a:pt x="157" y="9"/>
                    <a:pt x="171" y="2"/>
                    <a:pt x="189" y="2"/>
                  </a:cubicBezTo>
                  <a:cubicBezTo>
                    <a:pt x="189" y="0"/>
                    <a:pt x="189" y="0"/>
                    <a:pt x="189" y="0"/>
                  </a:cubicBezTo>
                  <a:cubicBezTo>
                    <a:pt x="170" y="0"/>
                    <a:pt x="156" y="7"/>
                    <a:pt x="143" y="14"/>
                  </a:cubicBezTo>
                  <a:cubicBezTo>
                    <a:pt x="129" y="21"/>
                    <a:pt x="116" y="28"/>
                    <a:pt x="99" y="28"/>
                  </a:cubicBezTo>
                  <a:cubicBezTo>
                    <a:pt x="91" y="28"/>
                    <a:pt x="86" y="28"/>
                    <a:pt x="81" y="27"/>
                  </a:cubicBezTo>
                  <a:cubicBezTo>
                    <a:pt x="76" y="27"/>
                    <a:pt x="71" y="26"/>
                    <a:pt x="61" y="26"/>
                  </a:cubicBezTo>
                  <a:cubicBezTo>
                    <a:pt x="53" y="26"/>
                    <a:pt x="42" y="29"/>
                    <a:pt x="32" y="32"/>
                  </a:cubicBezTo>
                  <a:cubicBezTo>
                    <a:pt x="22" y="35"/>
                    <a:pt x="12" y="37"/>
                    <a:pt x="4" y="37"/>
                  </a:cubicBezTo>
                  <a:cubicBezTo>
                    <a:pt x="3" y="37"/>
                    <a:pt x="1" y="37"/>
                    <a:pt x="0" y="37"/>
                  </a:cubicBezTo>
                  <a:cubicBezTo>
                    <a:pt x="0" y="38"/>
                    <a:pt x="0" y="38"/>
                    <a:pt x="0" y="3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40">
              <a:extLst>
                <a:ext uri="{FF2B5EF4-FFF2-40B4-BE49-F238E27FC236}">
                  <a16:creationId xmlns:a16="http://schemas.microsoft.com/office/drawing/2014/main" id="{6A16A2CC-D367-4E0B-BCB6-33002D768F5B}"/>
                </a:ext>
              </a:extLst>
            </p:cNvPr>
            <p:cNvSpPr>
              <a:spLocks/>
            </p:cNvSpPr>
            <p:nvPr/>
          </p:nvSpPr>
          <p:spPr bwMode="auto">
            <a:xfrm>
              <a:off x="7726364" y="3922713"/>
              <a:ext cx="633413" cy="346075"/>
            </a:xfrm>
            <a:custGeom>
              <a:avLst/>
              <a:gdLst>
                <a:gd name="T0" fmla="*/ 1 w 84"/>
                <a:gd name="T1" fmla="*/ 46 h 46"/>
                <a:gd name="T2" fmla="*/ 1 w 84"/>
                <a:gd name="T3" fmla="*/ 46 h 46"/>
                <a:gd name="T4" fmla="*/ 45 w 84"/>
                <a:gd name="T5" fmla="*/ 36 h 46"/>
                <a:gd name="T6" fmla="*/ 61 w 84"/>
                <a:gd name="T7" fmla="*/ 30 h 46"/>
                <a:gd name="T8" fmla="*/ 84 w 84"/>
                <a:gd name="T9" fmla="*/ 0 h 46"/>
                <a:gd name="T10" fmla="*/ 83 w 84"/>
                <a:gd name="T11" fmla="*/ 0 h 46"/>
                <a:gd name="T12" fmla="*/ 83 w 84"/>
                <a:gd name="T13" fmla="*/ 0 h 46"/>
                <a:gd name="T14" fmla="*/ 71 w 84"/>
                <a:gd name="T15" fmla="*/ 18 h 46"/>
                <a:gd name="T16" fmla="*/ 59 w 84"/>
                <a:gd name="T17" fmla="*/ 29 h 46"/>
                <a:gd name="T18" fmla="*/ 45 w 84"/>
                <a:gd name="T19" fmla="*/ 35 h 46"/>
                <a:gd name="T20" fmla="*/ 0 w 84"/>
                <a:gd name="T21" fmla="*/ 45 h 46"/>
                <a:gd name="T22" fmla="*/ 1 w 84"/>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46">
                  <a:moveTo>
                    <a:pt x="1" y="46"/>
                  </a:moveTo>
                  <a:cubicBezTo>
                    <a:pt x="1" y="46"/>
                    <a:pt x="1" y="46"/>
                    <a:pt x="1" y="46"/>
                  </a:cubicBezTo>
                  <a:cubicBezTo>
                    <a:pt x="3" y="45"/>
                    <a:pt x="18" y="38"/>
                    <a:pt x="45" y="36"/>
                  </a:cubicBezTo>
                  <a:cubicBezTo>
                    <a:pt x="51" y="36"/>
                    <a:pt x="56" y="33"/>
                    <a:pt x="61" y="30"/>
                  </a:cubicBezTo>
                  <a:cubicBezTo>
                    <a:pt x="75" y="20"/>
                    <a:pt x="84" y="0"/>
                    <a:pt x="84" y="0"/>
                  </a:cubicBezTo>
                  <a:cubicBezTo>
                    <a:pt x="83" y="0"/>
                    <a:pt x="83" y="0"/>
                    <a:pt x="83" y="0"/>
                  </a:cubicBezTo>
                  <a:cubicBezTo>
                    <a:pt x="83" y="0"/>
                    <a:pt x="83" y="0"/>
                    <a:pt x="83" y="0"/>
                  </a:cubicBezTo>
                  <a:cubicBezTo>
                    <a:pt x="82" y="2"/>
                    <a:pt x="78" y="10"/>
                    <a:pt x="71" y="18"/>
                  </a:cubicBezTo>
                  <a:cubicBezTo>
                    <a:pt x="68" y="22"/>
                    <a:pt x="64" y="26"/>
                    <a:pt x="59" y="29"/>
                  </a:cubicBezTo>
                  <a:cubicBezTo>
                    <a:pt x="55" y="32"/>
                    <a:pt x="50" y="34"/>
                    <a:pt x="45" y="35"/>
                  </a:cubicBezTo>
                  <a:cubicBezTo>
                    <a:pt x="16" y="36"/>
                    <a:pt x="0" y="45"/>
                    <a:pt x="0" y="45"/>
                  </a:cubicBezTo>
                  <a:cubicBezTo>
                    <a:pt x="1" y="46"/>
                    <a:pt x="1" y="46"/>
                    <a:pt x="1" y="4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41">
              <a:extLst>
                <a:ext uri="{FF2B5EF4-FFF2-40B4-BE49-F238E27FC236}">
                  <a16:creationId xmlns:a16="http://schemas.microsoft.com/office/drawing/2014/main" id="{9F729582-E5C4-4191-9FED-A20749C1132C}"/>
                </a:ext>
              </a:extLst>
            </p:cNvPr>
            <p:cNvSpPr>
              <a:spLocks/>
            </p:cNvSpPr>
            <p:nvPr/>
          </p:nvSpPr>
          <p:spPr bwMode="auto">
            <a:xfrm>
              <a:off x="6783389" y="4525963"/>
              <a:ext cx="800100" cy="173038"/>
            </a:xfrm>
            <a:custGeom>
              <a:avLst/>
              <a:gdLst>
                <a:gd name="T0" fmla="*/ 106 w 106"/>
                <a:gd name="T1" fmla="*/ 22 h 23"/>
                <a:gd name="T2" fmla="*/ 96 w 106"/>
                <a:gd name="T3" fmla="*/ 22 h 23"/>
                <a:gd name="T4" fmla="*/ 70 w 106"/>
                <a:gd name="T5" fmla="*/ 17 h 23"/>
                <a:gd name="T6" fmla="*/ 46 w 106"/>
                <a:gd name="T7" fmla="*/ 13 h 23"/>
                <a:gd name="T8" fmla="*/ 42 w 106"/>
                <a:gd name="T9" fmla="*/ 13 h 23"/>
                <a:gd name="T10" fmla="*/ 37 w 106"/>
                <a:gd name="T11" fmla="*/ 13 h 23"/>
                <a:gd name="T12" fmla="*/ 10 w 106"/>
                <a:gd name="T13" fmla="*/ 7 h 23"/>
                <a:gd name="T14" fmla="*/ 3 w 106"/>
                <a:gd name="T15" fmla="*/ 2 h 23"/>
                <a:gd name="T16" fmla="*/ 2 w 106"/>
                <a:gd name="T17" fmla="*/ 1 h 23"/>
                <a:gd name="T18" fmla="*/ 1 w 106"/>
                <a:gd name="T19" fmla="*/ 1 h 23"/>
                <a:gd name="T20" fmla="*/ 1 w 106"/>
                <a:gd name="T21" fmla="*/ 1 h 23"/>
                <a:gd name="T22" fmla="*/ 1 w 106"/>
                <a:gd name="T23" fmla="*/ 0 h 23"/>
                <a:gd name="T24" fmla="*/ 0 w 106"/>
                <a:gd name="T25" fmla="*/ 1 h 23"/>
                <a:gd name="T26" fmla="*/ 37 w 106"/>
                <a:gd name="T27" fmla="*/ 14 h 23"/>
                <a:gd name="T28" fmla="*/ 42 w 106"/>
                <a:gd name="T29" fmla="*/ 14 h 23"/>
                <a:gd name="T30" fmla="*/ 46 w 106"/>
                <a:gd name="T31" fmla="*/ 14 h 23"/>
                <a:gd name="T32" fmla="*/ 69 w 106"/>
                <a:gd name="T33" fmla="*/ 19 h 23"/>
                <a:gd name="T34" fmla="*/ 96 w 106"/>
                <a:gd name="T35" fmla="*/ 23 h 23"/>
                <a:gd name="T36" fmla="*/ 106 w 106"/>
                <a:gd name="T37" fmla="*/ 23 h 23"/>
                <a:gd name="T38" fmla="*/ 106 w 106"/>
                <a:gd name="T39"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23">
                  <a:moveTo>
                    <a:pt x="106" y="22"/>
                  </a:moveTo>
                  <a:cubicBezTo>
                    <a:pt x="102" y="22"/>
                    <a:pt x="99" y="22"/>
                    <a:pt x="96" y="22"/>
                  </a:cubicBezTo>
                  <a:cubicBezTo>
                    <a:pt x="83" y="22"/>
                    <a:pt x="76" y="20"/>
                    <a:pt x="70" y="17"/>
                  </a:cubicBezTo>
                  <a:cubicBezTo>
                    <a:pt x="63" y="15"/>
                    <a:pt x="57" y="13"/>
                    <a:pt x="46" y="13"/>
                  </a:cubicBezTo>
                  <a:cubicBezTo>
                    <a:pt x="45" y="13"/>
                    <a:pt x="43" y="13"/>
                    <a:pt x="42" y="13"/>
                  </a:cubicBezTo>
                  <a:cubicBezTo>
                    <a:pt x="40" y="13"/>
                    <a:pt x="39" y="13"/>
                    <a:pt x="37" y="13"/>
                  </a:cubicBezTo>
                  <a:cubicBezTo>
                    <a:pt x="25" y="13"/>
                    <a:pt x="16" y="10"/>
                    <a:pt x="10" y="7"/>
                  </a:cubicBezTo>
                  <a:cubicBezTo>
                    <a:pt x="7" y="5"/>
                    <a:pt x="5" y="4"/>
                    <a:pt x="3" y="2"/>
                  </a:cubicBezTo>
                  <a:cubicBezTo>
                    <a:pt x="2" y="2"/>
                    <a:pt x="2" y="1"/>
                    <a:pt x="2" y="1"/>
                  </a:cubicBezTo>
                  <a:cubicBezTo>
                    <a:pt x="1" y="1"/>
                    <a:pt x="1" y="1"/>
                    <a:pt x="1" y="1"/>
                  </a:cubicBezTo>
                  <a:cubicBezTo>
                    <a:pt x="1" y="1"/>
                    <a:pt x="1" y="1"/>
                    <a:pt x="1" y="1"/>
                  </a:cubicBezTo>
                  <a:cubicBezTo>
                    <a:pt x="1" y="0"/>
                    <a:pt x="1" y="0"/>
                    <a:pt x="1" y="0"/>
                  </a:cubicBezTo>
                  <a:cubicBezTo>
                    <a:pt x="0" y="1"/>
                    <a:pt x="0" y="1"/>
                    <a:pt x="0" y="1"/>
                  </a:cubicBezTo>
                  <a:cubicBezTo>
                    <a:pt x="0" y="1"/>
                    <a:pt x="12" y="14"/>
                    <a:pt x="37" y="14"/>
                  </a:cubicBezTo>
                  <a:cubicBezTo>
                    <a:pt x="39" y="14"/>
                    <a:pt x="40" y="14"/>
                    <a:pt x="42" y="14"/>
                  </a:cubicBezTo>
                  <a:cubicBezTo>
                    <a:pt x="43" y="14"/>
                    <a:pt x="45" y="14"/>
                    <a:pt x="46" y="14"/>
                  </a:cubicBezTo>
                  <a:cubicBezTo>
                    <a:pt x="57" y="14"/>
                    <a:pt x="63" y="16"/>
                    <a:pt x="69" y="19"/>
                  </a:cubicBezTo>
                  <a:cubicBezTo>
                    <a:pt x="76" y="21"/>
                    <a:pt x="83" y="23"/>
                    <a:pt x="96" y="23"/>
                  </a:cubicBezTo>
                  <a:cubicBezTo>
                    <a:pt x="99" y="23"/>
                    <a:pt x="102" y="23"/>
                    <a:pt x="106" y="23"/>
                  </a:cubicBezTo>
                  <a:cubicBezTo>
                    <a:pt x="106" y="22"/>
                    <a:pt x="106" y="22"/>
                    <a:pt x="106" y="2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42">
              <a:extLst>
                <a:ext uri="{FF2B5EF4-FFF2-40B4-BE49-F238E27FC236}">
                  <a16:creationId xmlns:a16="http://schemas.microsoft.com/office/drawing/2014/main" id="{79C377A9-40C9-4BF3-AC67-429634C5F1FB}"/>
                </a:ext>
              </a:extLst>
            </p:cNvPr>
            <p:cNvSpPr>
              <a:spLocks/>
            </p:cNvSpPr>
            <p:nvPr/>
          </p:nvSpPr>
          <p:spPr bwMode="auto">
            <a:xfrm>
              <a:off x="6662739" y="4073525"/>
              <a:ext cx="588963" cy="784225"/>
            </a:xfrm>
            <a:custGeom>
              <a:avLst/>
              <a:gdLst>
                <a:gd name="T0" fmla="*/ 41 w 78"/>
                <a:gd name="T1" fmla="*/ 103 h 104"/>
                <a:gd name="T2" fmla="*/ 11 w 78"/>
                <a:gd name="T3" fmla="*/ 78 h 104"/>
                <a:gd name="T4" fmla="*/ 3 w 78"/>
                <a:gd name="T5" fmla="*/ 68 h 104"/>
                <a:gd name="T6" fmla="*/ 1 w 78"/>
                <a:gd name="T7" fmla="*/ 65 h 104"/>
                <a:gd name="T8" fmla="*/ 1 w 78"/>
                <a:gd name="T9" fmla="*/ 64 h 104"/>
                <a:gd name="T10" fmla="*/ 1 w 78"/>
                <a:gd name="T11" fmla="*/ 64 h 104"/>
                <a:gd name="T12" fmla="*/ 0 w 78"/>
                <a:gd name="T13" fmla="*/ 64 h 104"/>
                <a:gd name="T14" fmla="*/ 1 w 78"/>
                <a:gd name="T15" fmla="*/ 65 h 104"/>
                <a:gd name="T16" fmla="*/ 31 w 78"/>
                <a:gd name="T17" fmla="*/ 48 h 104"/>
                <a:gd name="T18" fmla="*/ 78 w 78"/>
                <a:gd name="T19" fmla="*/ 1 h 104"/>
                <a:gd name="T20" fmla="*/ 77 w 78"/>
                <a:gd name="T21" fmla="*/ 0 h 104"/>
                <a:gd name="T22" fmla="*/ 30 w 78"/>
                <a:gd name="T23" fmla="*/ 47 h 104"/>
                <a:gd name="T24" fmla="*/ 9 w 78"/>
                <a:gd name="T25" fmla="*/ 60 h 104"/>
                <a:gd name="T26" fmla="*/ 3 w 78"/>
                <a:gd name="T27" fmla="*/ 63 h 104"/>
                <a:gd name="T28" fmla="*/ 1 w 78"/>
                <a:gd name="T29" fmla="*/ 64 h 104"/>
                <a:gd name="T30" fmla="*/ 0 w 78"/>
                <a:gd name="T31" fmla="*/ 64 h 104"/>
                <a:gd name="T32" fmla="*/ 0 w 78"/>
                <a:gd name="T33" fmla="*/ 64 h 104"/>
                <a:gd name="T34" fmla="*/ 0 w 78"/>
                <a:gd name="T35" fmla="*/ 65 h 104"/>
                <a:gd name="T36" fmla="*/ 40 w 78"/>
                <a:gd name="T37" fmla="*/ 104 h 104"/>
                <a:gd name="T38" fmla="*/ 41 w 78"/>
                <a:gd name="T39" fmla="*/ 10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04">
                  <a:moveTo>
                    <a:pt x="41" y="103"/>
                  </a:moveTo>
                  <a:cubicBezTo>
                    <a:pt x="27" y="96"/>
                    <a:pt x="17" y="86"/>
                    <a:pt x="11" y="78"/>
                  </a:cubicBezTo>
                  <a:cubicBezTo>
                    <a:pt x="7" y="74"/>
                    <a:pt x="5" y="71"/>
                    <a:pt x="3" y="68"/>
                  </a:cubicBezTo>
                  <a:cubicBezTo>
                    <a:pt x="2" y="67"/>
                    <a:pt x="2" y="66"/>
                    <a:pt x="1" y="65"/>
                  </a:cubicBezTo>
                  <a:cubicBezTo>
                    <a:pt x="1" y="65"/>
                    <a:pt x="1" y="65"/>
                    <a:pt x="1" y="64"/>
                  </a:cubicBezTo>
                  <a:cubicBezTo>
                    <a:pt x="1" y="64"/>
                    <a:pt x="1" y="64"/>
                    <a:pt x="1" y="64"/>
                  </a:cubicBezTo>
                  <a:cubicBezTo>
                    <a:pt x="0" y="64"/>
                    <a:pt x="0" y="64"/>
                    <a:pt x="0" y="64"/>
                  </a:cubicBezTo>
                  <a:cubicBezTo>
                    <a:pt x="1" y="65"/>
                    <a:pt x="1" y="65"/>
                    <a:pt x="1" y="65"/>
                  </a:cubicBezTo>
                  <a:cubicBezTo>
                    <a:pt x="1" y="65"/>
                    <a:pt x="14" y="59"/>
                    <a:pt x="31" y="48"/>
                  </a:cubicBezTo>
                  <a:cubicBezTo>
                    <a:pt x="48" y="37"/>
                    <a:pt x="67" y="21"/>
                    <a:pt x="78" y="1"/>
                  </a:cubicBezTo>
                  <a:cubicBezTo>
                    <a:pt x="77" y="0"/>
                    <a:pt x="77" y="0"/>
                    <a:pt x="77" y="0"/>
                  </a:cubicBezTo>
                  <a:cubicBezTo>
                    <a:pt x="66" y="20"/>
                    <a:pt x="47" y="36"/>
                    <a:pt x="30" y="47"/>
                  </a:cubicBezTo>
                  <a:cubicBezTo>
                    <a:pt x="22" y="52"/>
                    <a:pt x="15" y="57"/>
                    <a:pt x="9" y="60"/>
                  </a:cubicBezTo>
                  <a:cubicBezTo>
                    <a:pt x="6" y="61"/>
                    <a:pt x="4" y="62"/>
                    <a:pt x="3" y="63"/>
                  </a:cubicBezTo>
                  <a:cubicBezTo>
                    <a:pt x="2" y="63"/>
                    <a:pt x="1" y="63"/>
                    <a:pt x="1" y="64"/>
                  </a:cubicBezTo>
                  <a:cubicBezTo>
                    <a:pt x="0" y="64"/>
                    <a:pt x="0" y="64"/>
                    <a:pt x="0" y="64"/>
                  </a:cubicBezTo>
                  <a:cubicBezTo>
                    <a:pt x="0" y="64"/>
                    <a:pt x="0" y="64"/>
                    <a:pt x="0" y="64"/>
                  </a:cubicBezTo>
                  <a:cubicBezTo>
                    <a:pt x="0" y="65"/>
                    <a:pt x="0" y="65"/>
                    <a:pt x="0" y="65"/>
                  </a:cubicBezTo>
                  <a:cubicBezTo>
                    <a:pt x="0" y="65"/>
                    <a:pt x="13" y="89"/>
                    <a:pt x="40" y="104"/>
                  </a:cubicBezTo>
                  <a:cubicBezTo>
                    <a:pt x="41" y="103"/>
                    <a:pt x="41" y="103"/>
                    <a:pt x="41" y="10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43">
              <a:extLst>
                <a:ext uri="{FF2B5EF4-FFF2-40B4-BE49-F238E27FC236}">
                  <a16:creationId xmlns:a16="http://schemas.microsoft.com/office/drawing/2014/main" id="{F554EC16-9EC6-4E50-A29D-D83249E5F949}"/>
                </a:ext>
              </a:extLst>
            </p:cNvPr>
            <p:cNvSpPr>
              <a:spLocks/>
            </p:cNvSpPr>
            <p:nvPr/>
          </p:nvSpPr>
          <p:spPr bwMode="auto">
            <a:xfrm>
              <a:off x="6731001" y="4548188"/>
              <a:ext cx="301625" cy="325438"/>
            </a:xfrm>
            <a:custGeom>
              <a:avLst/>
              <a:gdLst>
                <a:gd name="T0" fmla="*/ 40 w 40"/>
                <a:gd name="T1" fmla="*/ 42 h 43"/>
                <a:gd name="T2" fmla="*/ 10 w 40"/>
                <a:gd name="T3" fmla="*/ 16 h 43"/>
                <a:gd name="T4" fmla="*/ 3 w 40"/>
                <a:gd name="T5" fmla="*/ 4 h 43"/>
                <a:gd name="T6" fmla="*/ 1 w 40"/>
                <a:gd name="T7" fmla="*/ 1 h 43"/>
                <a:gd name="T8" fmla="*/ 1 w 40"/>
                <a:gd name="T9" fmla="*/ 0 h 43"/>
                <a:gd name="T10" fmla="*/ 1 w 40"/>
                <a:gd name="T11" fmla="*/ 0 h 43"/>
                <a:gd name="T12" fmla="*/ 0 w 40"/>
                <a:gd name="T13" fmla="*/ 0 h 43"/>
                <a:gd name="T14" fmla="*/ 40 w 40"/>
                <a:gd name="T15" fmla="*/ 43 h 43"/>
                <a:gd name="T16" fmla="*/ 40 w 40"/>
                <a:gd name="T17"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3">
                  <a:moveTo>
                    <a:pt x="40" y="42"/>
                  </a:moveTo>
                  <a:cubicBezTo>
                    <a:pt x="26" y="35"/>
                    <a:pt x="17" y="25"/>
                    <a:pt x="10" y="16"/>
                  </a:cubicBezTo>
                  <a:cubicBezTo>
                    <a:pt x="7" y="11"/>
                    <a:pt x="4" y="7"/>
                    <a:pt x="3" y="4"/>
                  </a:cubicBezTo>
                  <a:cubicBezTo>
                    <a:pt x="2" y="3"/>
                    <a:pt x="1" y="2"/>
                    <a:pt x="1" y="1"/>
                  </a:cubicBezTo>
                  <a:cubicBezTo>
                    <a:pt x="1" y="0"/>
                    <a:pt x="1" y="0"/>
                    <a:pt x="1" y="0"/>
                  </a:cubicBezTo>
                  <a:cubicBezTo>
                    <a:pt x="1" y="0"/>
                    <a:pt x="1" y="0"/>
                    <a:pt x="1" y="0"/>
                  </a:cubicBezTo>
                  <a:cubicBezTo>
                    <a:pt x="0" y="0"/>
                    <a:pt x="0" y="0"/>
                    <a:pt x="0" y="0"/>
                  </a:cubicBezTo>
                  <a:cubicBezTo>
                    <a:pt x="0" y="0"/>
                    <a:pt x="12" y="29"/>
                    <a:pt x="40" y="43"/>
                  </a:cubicBezTo>
                  <a:cubicBezTo>
                    <a:pt x="40" y="42"/>
                    <a:pt x="40" y="42"/>
                    <a:pt x="40" y="4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44">
              <a:extLst>
                <a:ext uri="{FF2B5EF4-FFF2-40B4-BE49-F238E27FC236}">
                  <a16:creationId xmlns:a16="http://schemas.microsoft.com/office/drawing/2014/main" id="{E52005C9-57AB-45DA-B765-988D0AB5DCDA}"/>
                </a:ext>
              </a:extLst>
            </p:cNvPr>
            <p:cNvSpPr>
              <a:spLocks/>
            </p:cNvSpPr>
            <p:nvPr/>
          </p:nvSpPr>
          <p:spPr bwMode="auto">
            <a:xfrm>
              <a:off x="6783389" y="4533900"/>
              <a:ext cx="369888" cy="354013"/>
            </a:xfrm>
            <a:custGeom>
              <a:avLst/>
              <a:gdLst>
                <a:gd name="T0" fmla="*/ 49 w 49"/>
                <a:gd name="T1" fmla="*/ 46 h 47"/>
                <a:gd name="T2" fmla="*/ 26 w 49"/>
                <a:gd name="T3" fmla="*/ 33 h 47"/>
                <a:gd name="T4" fmla="*/ 1 w 49"/>
                <a:gd name="T5" fmla="*/ 0 h 47"/>
                <a:gd name="T6" fmla="*/ 0 w 49"/>
                <a:gd name="T7" fmla="*/ 0 h 47"/>
                <a:gd name="T8" fmla="*/ 26 w 49"/>
                <a:gd name="T9" fmla="*/ 34 h 47"/>
                <a:gd name="T10" fmla="*/ 48 w 49"/>
                <a:gd name="T11" fmla="*/ 47 h 47"/>
                <a:gd name="T12" fmla="*/ 49 w 49"/>
                <a:gd name="T13" fmla="*/ 46 h 47"/>
              </a:gdLst>
              <a:ahLst/>
              <a:cxnLst>
                <a:cxn ang="0">
                  <a:pos x="T0" y="T1"/>
                </a:cxn>
                <a:cxn ang="0">
                  <a:pos x="T2" y="T3"/>
                </a:cxn>
                <a:cxn ang="0">
                  <a:pos x="T4" y="T5"/>
                </a:cxn>
                <a:cxn ang="0">
                  <a:pos x="T6" y="T7"/>
                </a:cxn>
                <a:cxn ang="0">
                  <a:pos x="T8" y="T9"/>
                </a:cxn>
                <a:cxn ang="0">
                  <a:pos x="T10" y="T11"/>
                </a:cxn>
                <a:cxn ang="0">
                  <a:pos x="T12" y="T13"/>
                </a:cxn>
              </a:cxnLst>
              <a:rect l="0" t="0" r="r" b="b"/>
              <a:pathLst>
                <a:path w="49" h="47">
                  <a:moveTo>
                    <a:pt x="49" y="46"/>
                  </a:moveTo>
                  <a:cubicBezTo>
                    <a:pt x="42" y="43"/>
                    <a:pt x="35" y="40"/>
                    <a:pt x="26" y="33"/>
                  </a:cubicBezTo>
                  <a:cubicBezTo>
                    <a:pt x="18" y="26"/>
                    <a:pt x="10" y="16"/>
                    <a:pt x="1" y="0"/>
                  </a:cubicBezTo>
                  <a:cubicBezTo>
                    <a:pt x="0" y="0"/>
                    <a:pt x="0" y="0"/>
                    <a:pt x="0" y="0"/>
                  </a:cubicBezTo>
                  <a:cubicBezTo>
                    <a:pt x="9" y="17"/>
                    <a:pt x="18" y="27"/>
                    <a:pt x="26" y="34"/>
                  </a:cubicBezTo>
                  <a:cubicBezTo>
                    <a:pt x="34" y="41"/>
                    <a:pt x="42" y="44"/>
                    <a:pt x="48" y="47"/>
                  </a:cubicBezTo>
                  <a:cubicBezTo>
                    <a:pt x="49" y="46"/>
                    <a:pt x="49" y="46"/>
                    <a:pt x="49" y="4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45">
              <a:extLst>
                <a:ext uri="{FF2B5EF4-FFF2-40B4-BE49-F238E27FC236}">
                  <a16:creationId xmlns:a16="http://schemas.microsoft.com/office/drawing/2014/main" id="{EAD302FB-22A5-432B-922C-2CFD2F389358}"/>
                </a:ext>
              </a:extLst>
            </p:cNvPr>
            <p:cNvSpPr>
              <a:spLocks/>
            </p:cNvSpPr>
            <p:nvPr/>
          </p:nvSpPr>
          <p:spPr bwMode="auto">
            <a:xfrm>
              <a:off x="6835776" y="4049713"/>
              <a:ext cx="512763" cy="838200"/>
            </a:xfrm>
            <a:custGeom>
              <a:avLst/>
              <a:gdLst>
                <a:gd name="T0" fmla="*/ 52 w 68"/>
                <a:gd name="T1" fmla="*/ 110 h 111"/>
                <a:gd name="T2" fmla="*/ 1 w 68"/>
                <a:gd name="T3" fmla="*/ 62 h 111"/>
                <a:gd name="T4" fmla="*/ 1 w 68"/>
                <a:gd name="T5" fmla="*/ 62 h 111"/>
                <a:gd name="T6" fmla="*/ 1 w 68"/>
                <a:gd name="T7" fmla="*/ 63 h 111"/>
                <a:gd name="T8" fmla="*/ 36 w 68"/>
                <a:gd name="T9" fmla="*/ 43 h 111"/>
                <a:gd name="T10" fmla="*/ 68 w 68"/>
                <a:gd name="T11" fmla="*/ 0 h 111"/>
                <a:gd name="T12" fmla="*/ 67 w 68"/>
                <a:gd name="T13" fmla="*/ 0 h 111"/>
                <a:gd name="T14" fmla="*/ 67 w 68"/>
                <a:gd name="T15" fmla="*/ 1 h 111"/>
                <a:gd name="T16" fmla="*/ 35 w 68"/>
                <a:gd name="T17" fmla="*/ 42 h 111"/>
                <a:gd name="T18" fmla="*/ 13 w 68"/>
                <a:gd name="T19" fmla="*/ 56 h 111"/>
                <a:gd name="T20" fmla="*/ 4 w 68"/>
                <a:gd name="T21" fmla="*/ 60 h 111"/>
                <a:gd name="T22" fmla="*/ 2 w 68"/>
                <a:gd name="T23" fmla="*/ 61 h 111"/>
                <a:gd name="T24" fmla="*/ 1 w 68"/>
                <a:gd name="T25" fmla="*/ 62 h 111"/>
                <a:gd name="T26" fmla="*/ 0 w 68"/>
                <a:gd name="T27" fmla="*/ 62 h 111"/>
                <a:gd name="T28" fmla="*/ 0 w 68"/>
                <a:gd name="T29" fmla="*/ 62 h 111"/>
                <a:gd name="T30" fmla="*/ 52 w 68"/>
                <a:gd name="T31" fmla="*/ 111 h 111"/>
                <a:gd name="T32" fmla="*/ 52 w 68"/>
                <a:gd name="T33" fmla="*/ 11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111">
                  <a:moveTo>
                    <a:pt x="52" y="110"/>
                  </a:moveTo>
                  <a:cubicBezTo>
                    <a:pt x="23" y="93"/>
                    <a:pt x="9" y="77"/>
                    <a:pt x="1" y="62"/>
                  </a:cubicBezTo>
                  <a:cubicBezTo>
                    <a:pt x="1" y="62"/>
                    <a:pt x="1" y="62"/>
                    <a:pt x="1" y="62"/>
                  </a:cubicBezTo>
                  <a:cubicBezTo>
                    <a:pt x="1" y="63"/>
                    <a:pt x="1" y="63"/>
                    <a:pt x="1" y="63"/>
                  </a:cubicBezTo>
                  <a:cubicBezTo>
                    <a:pt x="1" y="62"/>
                    <a:pt x="24" y="53"/>
                    <a:pt x="36" y="43"/>
                  </a:cubicBezTo>
                  <a:cubicBezTo>
                    <a:pt x="54" y="27"/>
                    <a:pt x="68" y="0"/>
                    <a:pt x="68" y="0"/>
                  </a:cubicBezTo>
                  <a:cubicBezTo>
                    <a:pt x="67" y="0"/>
                    <a:pt x="67" y="0"/>
                    <a:pt x="67" y="0"/>
                  </a:cubicBezTo>
                  <a:cubicBezTo>
                    <a:pt x="67" y="0"/>
                    <a:pt x="67" y="0"/>
                    <a:pt x="67" y="1"/>
                  </a:cubicBezTo>
                  <a:cubicBezTo>
                    <a:pt x="64" y="6"/>
                    <a:pt x="51" y="28"/>
                    <a:pt x="35" y="42"/>
                  </a:cubicBezTo>
                  <a:cubicBezTo>
                    <a:pt x="29" y="47"/>
                    <a:pt x="21" y="52"/>
                    <a:pt x="13" y="56"/>
                  </a:cubicBezTo>
                  <a:cubicBezTo>
                    <a:pt x="10" y="57"/>
                    <a:pt x="7" y="59"/>
                    <a:pt x="4" y="60"/>
                  </a:cubicBezTo>
                  <a:cubicBezTo>
                    <a:pt x="3" y="60"/>
                    <a:pt x="2" y="61"/>
                    <a:pt x="2" y="61"/>
                  </a:cubicBezTo>
                  <a:cubicBezTo>
                    <a:pt x="1" y="61"/>
                    <a:pt x="1" y="62"/>
                    <a:pt x="1" y="62"/>
                  </a:cubicBezTo>
                  <a:cubicBezTo>
                    <a:pt x="0" y="62"/>
                    <a:pt x="0" y="62"/>
                    <a:pt x="0" y="62"/>
                  </a:cubicBezTo>
                  <a:cubicBezTo>
                    <a:pt x="0" y="62"/>
                    <a:pt x="0" y="62"/>
                    <a:pt x="0" y="62"/>
                  </a:cubicBezTo>
                  <a:cubicBezTo>
                    <a:pt x="8" y="78"/>
                    <a:pt x="22" y="94"/>
                    <a:pt x="52" y="111"/>
                  </a:cubicBezTo>
                  <a:cubicBezTo>
                    <a:pt x="52" y="110"/>
                    <a:pt x="52" y="110"/>
                    <a:pt x="52" y="11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46">
              <a:extLst>
                <a:ext uri="{FF2B5EF4-FFF2-40B4-BE49-F238E27FC236}">
                  <a16:creationId xmlns:a16="http://schemas.microsoft.com/office/drawing/2014/main" id="{1C53568D-83F7-43C7-801F-2B370E91CC96}"/>
                </a:ext>
              </a:extLst>
            </p:cNvPr>
            <p:cNvSpPr>
              <a:spLocks/>
            </p:cNvSpPr>
            <p:nvPr/>
          </p:nvSpPr>
          <p:spPr bwMode="auto">
            <a:xfrm>
              <a:off x="6911976" y="4503738"/>
              <a:ext cx="392113" cy="377825"/>
            </a:xfrm>
            <a:custGeom>
              <a:avLst/>
              <a:gdLst>
                <a:gd name="T0" fmla="*/ 0 w 52"/>
                <a:gd name="T1" fmla="*/ 0 h 50"/>
                <a:gd name="T2" fmla="*/ 19 w 52"/>
                <a:gd name="T3" fmla="*/ 24 h 50"/>
                <a:gd name="T4" fmla="*/ 51 w 52"/>
                <a:gd name="T5" fmla="*/ 50 h 50"/>
                <a:gd name="T6" fmla="*/ 52 w 52"/>
                <a:gd name="T7" fmla="*/ 50 h 50"/>
                <a:gd name="T8" fmla="*/ 19 w 52"/>
                <a:gd name="T9" fmla="*/ 24 h 50"/>
                <a:gd name="T10" fmla="*/ 0 w 52"/>
                <a:gd name="T11" fmla="*/ 0 h 50"/>
                <a:gd name="T12" fmla="*/ 0 w 52"/>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52" h="50">
                  <a:moveTo>
                    <a:pt x="0" y="0"/>
                  </a:moveTo>
                  <a:cubicBezTo>
                    <a:pt x="2" y="6"/>
                    <a:pt x="9" y="15"/>
                    <a:pt x="19" y="24"/>
                  </a:cubicBezTo>
                  <a:cubicBezTo>
                    <a:pt x="28" y="34"/>
                    <a:pt x="40" y="44"/>
                    <a:pt x="51" y="50"/>
                  </a:cubicBezTo>
                  <a:cubicBezTo>
                    <a:pt x="52" y="50"/>
                    <a:pt x="52" y="50"/>
                    <a:pt x="52" y="50"/>
                  </a:cubicBezTo>
                  <a:cubicBezTo>
                    <a:pt x="40" y="43"/>
                    <a:pt x="29" y="33"/>
                    <a:pt x="19" y="24"/>
                  </a:cubicBezTo>
                  <a:cubicBezTo>
                    <a:pt x="10" y="14"/>
                    <a:pt x="3" y="5"/>
                    <a:pt x="0" y="0"/>
                  </a:cubicBezTo>
                  <a:cubicBezTo>
                    <a:pt x="0" y="0"/>
                    <a:pt x="0" y="0"/>
                    <a:pt x="0"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47">
              <a:extLst>
                <a:ext uri="{FF2B5EF4-FFF2-40B4-BE49-F238E27FC236}">
                  <a16:creationId xmlns:a16="http://schemas.microsoft.com/office/drawing/2014/main" id="{6A0E4FF1-B47F-488A-A4D2-B2BBFEB56C57}"/>
                </a:ext>
              </a:extLst>
            </p:cNvPr>
            <p:cNvSpPr>
              <a:spLocks/>
            </p:cNvSpPr>
            <p:nvPr/>
          </p:nvSpPr>
          <p:spPr bwMode="auto">
            <a:xfrm>
              <a:off x="6956426" y="4487863"/>
              <a:ext cx="422275" cy="393700"/>
            </a:xfrm>
            <a:custGeom>
              <a:avLst/>
              <a:gdLst>
                <a:gd name="T0" fmla="*/ 0 w 56"/>
                <a:gd name="T1" fmla="*/ 1 h 52"/>
                <a:gd name="T2" fmla="*/ 23 w 56"/>
                <a:gd name="T3" fmla="*/ 26 h 52"/>
                <a:gd name="T4" fmla="*/ 55 w 56"/>
                <a:gd name="T5" fmla="*/ 52 h 52"/>
                <a:gd name="T6" fmla="*/ 56 w 56"/>
                <a:gd name="T7" fmla="*/ 51 h 52"/>
                <a:gd name="T8" fmla="*/ 24 w 56"/>
                <a:gd name="T9" fmla="*/ 25 h 52"/>
                <a:gd name="T10" fmla="*/ 1 w 56"/>
                <a:gd name="T11" fmla="*/ 0 h 52"/>
                <a:gd name="T12" fmla="*/ 0 w 56"/>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56" h="52">
                  <a:moveTo>
                    <a:pt x="0" y="1"/>
                  </a:moveTo>
                  <a:cubicBezTo>
                    <a:pt x="9" y="7"/>
                    <a:pt x="16" y="16"/>
                    <a:pt x="23" y="26"/>
                  </a:cubicBezTo>
                  <a:cubicBezTo>
                    <a:pt x="31" y="36"/>
                    <a:pt x="41" y="45"/>
                    <a:pt x="55" y="52"/>
                  </a:cubicBezTo>
                  <a:cubicBezTo>
                    <a:pt x="56" y="51"/>
                    <a:pt x="56" y="51"/>
                    <a:pt x="56" y="51"/>
                  </a:cubicBezTo>
                  <a:cubicBezTo>
                    <a:pt x="41" y="44"/>
                    <a:pt x="32" y="35"/>
                    <a:pt x="24" y="25"/>
                  </a:cubicBezTo>
                  <a:cubicBezTo>
                    <a:pt x="16" y="16"/>
                    <a:pt x="10" y="6"/>
                    <a:pt x="1"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48">
              <a:extLst>
                <a:ext uri="{FF2B5EF4-FFF2-40B4-BE49-F238E27FC236}">
                  <a16:creationId xmlns:a16="http://schemas.microsoft.com/office/drawing/2014/main" id="{FFC2F5F5-C502-4455-8947-E727F641CA8F}"/>
                </a:ext>
              </a:extLst>
            </p:cNvPr>
            <p:cNvSpPr>
              <a:spLocks/>
            </p:cNvSpPr>
            <p:nvPr/>
          </p:nvSpPr>
          <p:spPr bwMode="auto">
            <a:xfrm>
              <a:off x="7038976" y="3959225"/>
              <a:ext cx="476250" cy="906463"/>
            </a:xfrm>
            <a:custGeom>
              <a:avLst/>
              <a:gdLst>
                <a:gd name="T0" fmla="*/ 58 w 63"/>
                <a:gd name="T1" fmla="*/ 119 h 120"/>
                <a:gd name="T2" fmla="*/ 29 w 63"/>
                <a:gd name="T3" fmla="*/ 94 h 120"/>
                <a:gd name="T4" fmla="*/ 2 w 63"/>
                <a:gd name="T5" fmla="*/ 69 h 120"/>
                <a:gd name="T6" fmla="*/ 1 w 63"/>
                <a:gd name="T7" fmla="*/ 69 h 120"/>
                <a:gd name="T8" fmla="*/ 2 w 63"/>
                <a:gd name="T9" fmla="*/ 69 h 120"/>
                <a:gd name="T10" fmla="*/ 63 w 63"/>
                <a:gd name="T11" fmla="*/ 0 h 120"/>
                <a:gd name="T12" fmla="*/ 62 w 63"/>
                <a:gd name="T13" fmla="*/ 0 h 120"/>
                <a:gd name="T14" fmla="*/ 1 w 63"/>
                <a:gd name="T15" fmla="*/ 69 h 120"/>
                <a:gd name="T16" fmla="*/ 0 w 63"/>
                <a:gd name="T17" fmla="*/ 69 h 120"/>
                <a:gd name="T18" fmla="*/ 1 w 63"/>
                <a:gd name="T19" fmla="*/ 69 h 120"/>
                <a:gd name="T20" fmla="*/ 28 w 63"/>
                <a:gd name="T21" fmla="*/ 95 h 120"/>
                <a:gd name="T22" fmla="*/ 57 w 63"/>
                <a:gd name="T23" fmla="*/ 120 h 120"/>
                <a:gd name="T24" fmla="*/ 58 w 63"/>
                <a:gd name="T25" fmla="*/ 11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120">
                  <a:moveTo>
                    <a:pt x="58" y="119"/>
                  </a:moveTo>
                  <a:cubicBezTo>
                    <a:pt x="47" y="114"/>
                    <a:pt x="38" y="104"/>
                    <a:pt x="29" y="94"/>
                  </a:cubicBezTo>
                  <a:cubicBezTo>
                    <a:pt x="20" y="84"/>
                    <a:pt x="12" y="74"/>
                    <a:pt x="2" y="69"/>
                  </a:cubicBezTo>
                  <a:cubicBezTo>
                    <a:pt x="1" y="69"/>
                    <a:pt x="1" y="69"/>
                    <a:pt x="1" y="69"/>
                  </a:cubicBezTo>
                  <a:cubicBezTo>
                    <a:pt x="2" y="69"/>
                    <a:pt x="2" y="69"/>
                    <a:pt x="2" y="69"/>
                  </a:cubicBezTo>
                  <a:cubicBezTo>
                    <a:pt x="22" y="59"/>
                    <a:pt x="50" y="35"/>
                    <a:pt x="63" y="0"/>
                  </a:cubicBezTo>
                  <a:cubicBezTo>
                    <a:pt x="62" y="0"/>
                    <a:pt x="62" y="0"/>
                    <a:pt x="62" y="0"/>
                  </a:cubicBezTo>
                  <a:cubicBezTo>
                    <a:pt x="49" y="34"/>
                    <a:pt x="21" y="58"/>
                    <a:pt x="1" y="69"/>
                  </a:cubicBezTo>
                  <a:cubicBezTo>
                    <a:pt x="0" y="69"/>
                    <a:pt x="0" y="69"/>
                    <a:pt x="0" y="69"/>
                  </a:cubicBezTo>
                  <a:cubicBezTo>
                    <a:pt x="1" y="69"/>
                    <a:pt x="1" y="69"/>
                    <a:pt x="1" y="69"/>
                  </a:cubicBezTo>
                  <a:cubicBezTo>
                    <a:pt x="11" y="75"/>
                    <a:pt x="20" y="85"/>
                    <a:pt x="28" y="95"/>
                  </a:cubicBezTo>
                  <a:cubicBezTo>
                    <a:pt x="37" y="104"/>
                    <a:pt x="46" y="114"/>
                    <a:pt x="57" y="120"/>
                  </a:cubicBezTo>
                  <a:cubicBezTo>
                    <a:pt x="58" y="119"/>
                    <a:pt x="58" y="119"/>
                    <a:pt x="58" y="119"/>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49">
              <a:extLst>
                <a:ext uri="{FF2B5EF4-FFF2-40B4-BE49-F238E27FC236}">
                  <a16:creationId xmlns:a16="http://schemas.microsoft.com/office/drawing/2014/main" id="{695303C3-78FF-4CD1-8FFC-385875921C21}"/>
                </a:ext>
              </a:extLst>
            </p:cNvPr>
            <p:cNvSpPr>
              <a:spLocks/>
            </p:cNvSpPr>
            <p:nvPr/>
          </p:nvSpPr>
          <p:spPr bwMode="auto">
            <a:xfrm>
              <a:off x="7161214" y="3868738"/>
              <a:ext cx="519113" cy="974725"/>
            </a:xfrm>
            <a:custGeom>
              <a:avLst/>
              <a:gdLst>
                <a:gd name="T0" fmla="*/ 53 w 69"/>
                <a:gd name="T1" fmla="*/ 128 h 129"/>
                <a:gd name="T2" fmla="*/ 24 w 69"/>
                <a:gd name="T3" fmla="*/ 103 h 129"/>
                <a:gd name="T4" fmla="*/ 1 w 69"/>
                <a:gd name="T5" fmla="*/ 81 h 129"/>
                <a:gd name="T6" fmla="*/ 1 w 69"/>
                <a:gd name="T7" fmla="*/ 82 h 129"/>
                <a:gd name="T8" fmla="*/ 1 w 69"/>
                <a:gd name="T9" fmla="*/ 82 h 129"/>
                <a:gd name="T10" fmla="*/ 69 w 69"/>
                <a:gd name="T11" fmla="*/ 0 h 129"/>
                <a:gd name="T12" fmla="*/ 68 w 69"/>
                <a:gd name="T13" fmla="*/ 0 h 129"/>
                <a:gd name="T14" fmla="*/ 1 w 69"/>
                <a:gd name="T15" fmla="*/ 81 h 129"/>
                <a:gd name="T16" fmla="*/ 0 w 69"/>
                <a:gd name="T17" fmla="*/ 82 h 129"/>
                <a:gd name="T18" fmla="*/ 1 w 69"/>
                <a:gd name="T19" fmla="*/ 82 h 129"/>
                <a:gd name="T20" fmla="*/ 24 w 69"/>
                <a:gd name="T21" fmla="*/ 103 h 129"/>
                <a:gd name="T22" fmla="*/ 52 w 69"/>
                <a:gd name="T23" fmla="*/ 129 h 129"/>
                <a:gd name="T24" fmla="*/ 53 w 69"/>
                <a:gd name="T25" fmla="*/ 12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129">
                  <a:moveTo>
                    <a:pt x="53" y="128"/>
                  </a:moveTo>
                  <a:cubicBezTo>
                    <a:pt x="40" y="121"/>
                    <a:pt x="32" y="112"/>
                    <a:pt x="24" y="103"/>
                  </a:cubicBezTo>
                  <a:cubicBezTo>
                    <a:pt x="17" y="94"/>
                    <a:pt x="10" y="85"/>
                    <a:pt x="1" y="81"/>
                  </a:cubicBezTo>
                  <a:cubicBezTo>
                    <a:pt x="1" y="82"/>
                    <a:pt x="1" y="82"/>
                    <a:pt x="1" y="82"/>
                  </a:cubicBezTo>
                  <a:cubicBezTo>
                    <a:pt x="1" y="82"/>
                    <a:pt x="1" y="82"/>
                    <a:pt x="1" y="82"/>
                  </a:cubicBezTo>
                  <a:cubicBezTo>
                    <a:pt x="19" y="71"/>
                    <a:pt x="55" y="42"/>
                    <a:pt x="69" y="0"/>
                  </a:cubicBezTo>
                  <a:cubicBezTo>
                    <a:pt x="68" y="0"/>
                    <a:pt x="68" y="0"/>
                    <a:pt x="68" y="0"/>
                  </a:cubicBezTo>
                  <a:cubicBezTo>
                    <a:pt x="54" y="42"/>
                    <a:pt x="18" y="70"/>
                    <a:pt x="1" y="81"/>
                  </a:cubicBezTo>
                  <a:cubicBezTo>
                    <a:pt x="0" y="82"/>
                    <a:pt x="0" y="82"/>
                    <a:pt x="0" y="82"/>
                  </a:cubicBezTo>
                  <a:cubicBezTo>
                    <a:pt x="1" y="82"/>
                    <a:pt x="1" y="82"/>
                    <a:pt x="1" y="82"/>
                  </a:cubicBezTo>
                  <a:cubicBezTo>
                    <a:pt x="9" y="86"/>
                    <a:pt x="16" y="94"/>
                    <a:pt x="24" y="103"/>
                  </a:cubicBezTo>
                  <a:cubicBezTo>
                    <a:pt x="31" y="112"/>
                    <a:pt x="40" y="122"/>
                    <a:pt x="52" y="129"/>
                  </a:cubicBezTo>
                  <a:cubicBezTo>
                    <a:pt x="53" y="128"/>
                    <a:pt x="53" y="128"/>
                    <a:pt x="53" y="12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50">
              <a:extLst>
                <a:ext uri="{FF2B5EF4-FFF2-40B4-BE49-F238E27FC236}">
                  <a16:creationId xmlns:a16="http://schemas.microsoft.com/office/drawing/2014/main" id="{86A0ED3A-E909-46AE-BFE2-804B5BA4C3D6}"/>
                </a:ext>
              </a:extLst>
            </p:cNvPr>
            <p:cNvSpPr>
              <a:spLocks/>
            </p:cNvSpPr>
            <p:nvPr/>
          </p:nvSpPr>
          <p:spPr bwMode="auto">
            <a:xfrm>
              <a:off x="8096251" y="3922713"/>
              <a:ext cx="263525" cy="263525"/>
            </a:xfrm>
            <a:custGeom>
              <a:avLst/>
              <a:gdLst>
                <a:gd name="T0" fmla="*/ 1 w 35"/>
                <a:gd name="T1" fmla="*/ 35 h 35"/>
                <a:gd name="T2" fmla="*/ 22 w 35"/>
                <a:gd name="T3" fmla="*/ 10 h 35"/>
                <a:gd name="T4" fmla="*/ 31 w 35"/>
                <a:gd name="T5" fmla="*/ 3 h 35"/>
                <a:gd name="T6" fmla="*/ 34 w 35"/>
                <a:gd name="T7" fmla="*/ 1 h 35"/>
                <a:gd name="T8" fmla="*/ 35 w 35"/>
                <a:gd name="T9" fmla="*/ 1 h 35"/>
                <a:gd name="T10" fmla="*/ 34 w 35"/>
                <a:gd name="T11" fmla="*/ 0 h 35"/>
                <a:gd name="T12" fmla="*/ 0 w 35"/>
                <a:gd name="T13" fmla="*/ 34 h 35"/>
                <a:gd name="T14" fmla="*/ 1 w 35"/>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5">
                  <a:moveTo>
                    <a:pt x="1" y="35"/>
                  </a:moveTo>
                  <a:cubicBezTo>
                    <a:pt x="6" y="24"/>
                    <a:pt x="15" y="16"/>
                    <a:pt x="22" y="10"/>
                  </a:cubicBezTo>
                  <a:cubicBezTo>
                    <a:pt x="26" y="7"/>
                    <a:pt x="29" y="5"/>
                    <a:pt x="31" y="3"/>
                  </a:cubicBezTo>
                  <a:cubicBezTo>
                    <a:pt x="32" y="2"/>
                    <a:pt x="33" y="2"/>
                    <a:pt x="34" y="1"/>
                  </a:cubicBezTo>
                  <a:cubicBezTo>
                    <a:pt x="34" y="1"/>
                    <a:pt x="35" y="1"/>
                    <a:pt x="35" y="1"/>
                  </a:cubicBezTo>
                  <a:cubicBezTo>
                    <a:pt x="34" y="0"/>
                    <a:pt x="34" y="0"/>
                    <a:pt x="34" y="0"/>
                  </a:cubicBezTo>
                  <a:cubicBezTo>
                    <a:pt x="34" y="0"/>
                    <a:pt x="11" y="13"/>
                    <a:pt x="0" y="34"/>
                  </a:cubicBezTo>
                  <a:cubicBezTo>
                    <a:pt x="1" y="35"/>
                    <a:pt x="1" y="35"/>
                    <a:pt x="1" y="35"/>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51">
              <a:extLst>
                <a:ext uri="{FF2B5EF4-FFF2-40B4-BE49-F238E27FC236}">
                  <a16:creationId xmlns:a16="http://schemas.microsoft.com/office/drawing/2014/main" id="{5B089C2A-05A5-45B6-A0EA-FD27A995003D}"/>
                </a:ext>
              </a:extLst>
            </p:cNvPr>
            <p:cNvSpPr>
              <a:spLocks/>
            </p:cNvSpPr>
            <p:nvPr/>
          </p:nvSpPr>
          <p:spPr bwMode="auto">
            <a:xfrm>
              <a:off x="7265989" y="3748088"/>
              <a:ext cx="769938" cy="747713"/>
            </a:xfrm>
            <a:custGeom>
              <a:avLst/>
              <a:gdLst>
                <a:gd name="T0" fmla="*/ 101 w 102"/>
                <a:gd name="T1" fmla="*/ 0 h 99"/>
                <a:gd name="T2" fmla="*/ 45 w 102"/>
                <a:gd name="T3" fmla="*/ 52 h 99"/>
                <a:gd name="T4" fmla="*/ 0 w 102"/>
                <a:gd name="T5" fmla="*/ 98 h 99"/>
                <a:gd name="T6" fmla="*/ 1 w 102"/>
                <a:gd name="T7" fmla="*/ 99 h 99"/>
                <a:gd name="T8" fmla="*/ 46 w 102"/>
                <a:gd name="T9" fmla="*/ 52 h 99"/>
                <a:gd name="T10" fmla="*/ 102 w 102"/>
                <a:gd name="T11" fmla="*/ 1 h 99"/>
                <a:gd name="T12" fmla="*/ 101 w 102"/>
                <a:gd name="T13" fmla="*/ 0 h 99"/>
                <a:gd name="T14" fmla="*/ 101 w 102"/>
                <a:gd name="T15" fmla="*/ 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9">
                  <a:moveTo>
                    <a:pt x="101" y="0"/>
                  </a:moveTo>
                  <a:cubicBezTo>
                    <a:pt x="77" y="15"/>
                    <a:pt x="60" y="34"/>
                    <a:pt x="45" y="52"/>
                  </a:cubicBezTo>
                  <a:cubicBezTo>
                    <a:pt x="30" y="70"/>
                    <a:pt x="17" y="86"/>
                    <a:pt x="0" y="98"/>
                  </a:cubicBezTo>
                  <a:cubicBezTo>
                    <a:pt x="1" y="99"/>
                    <a:pt x="1" y="99"/>
                    <a:pt x="1" y="99"/>
                  </a:cubicBezTo>
                  <a:cubicBezTo>
                    <a:pt x="17" y="87"/>
                    <a:pt x="31" y="70"/>
                    <a:pt x="46" y="52"/>
                  </a:cubicBezTo>
                  <a:cubicBezTo>
                    <a:pt x="61" y="35"/>
                    <a:pt x="78" y="16"/>
                    <a:pt x="102" y="1"/>
                  </a:cubicBezTo>
                  <a:cubicBezTo>
                    <a:pt x="101" y="0"/>
                    <a:pt x="101" y="0"/>
                    <a:pt x="101" y="0"/>
                  </a:cubicBezTo>
                  <a:cubicBezTo>
                    <a:pt x="101" y="0"/>
                    <a:pt x="101" y="0"/>
                    <a:pt x="101"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52">
              <a:extLst>
                <a:ext uri="{FF2B5EF4-FFF2-40B4-BE49-F238E27FC236}">
                  <a16:creationId xmlns:a16="http://schemas.microsoft.com/office/drawing/2014/main" id="{5D04487A-C2C4-41F8-86B5-427E9F7BA38C}"/>
                </a:ext>
              </a:extLst>
            </p:cNvPr>
            <p:cNvSpPr>
              <a:spLocks/>
            </p:cNvSpPr>
            <p:nvPr/>
          </p:nvSpPr>
          <p:spPr bwMode="auto">
            <a:xfrm>
              <a:off x="7265989" y="4487863"/>
              <a:ext cx="384175" cy="325438"/>
            </a:xfrm>
            <a:custGeom>
              <a:avLst/>
              <a:gdLst>
                <a:gd name="T0" fmla="*/ 51 w 51"/>
                <a:gd name="T1" fmla="*/ 42 h 43"/>
                <a:gd name="T2" fmla="*/ 25 w 51"/>
                <a:gd name="T3" fmla="*/ 22 h 43"/>
                <a:gd name="T4" fmla="*/ 1 w 51"/>
                <a:gd name="T5" fmla="*/ 0 h 43"/>
                <a:gd name="T6" fmla="*/ 0 w 51"/>
                <a:gd name="T7" fmla="*/ 1 h 43"/>
                <a:gd name="T8" fmla="*/ 24 w 51"/>
                <a:gd name="T9" fmla="*/ 22 h 43"/>
                <a:gd name="T10" fmla="*/ 51 w 51"/>
                <a:gd name="T11" fmla="*/ 43 h 43"/>
                <a:gd name="T12" fmla="*/ 51 w 51"/>
                <a:gd name="T13" fmla="*/ 42 h 43"/>
              </a:gdLst>
              <a:ahLst/>
              <a:cxnLst>
                <a:cxn ang="0">
                  <a:pos x="T0" y="T1"/>
                </a:cxn>
                <a:cxn ang="0">
                  <a:pos x="T2" y="T3"/>
                </a:cxn>
                <a:cxn ang="0">
                  <a:pos x="T4" y="T5"/>
                </a:cxn>
                <a:cxn ang="0">
                  <a:pos x="T6" y="T7"/>
                </a:cxn>
                <a:cxn ang="0">
                  <a:pos x="T8" y="T9"/>
                </a:cxn>
                <a:cxn ang="0">
                  <a:pos x="T10" y="T11"/>
                </a:cxn>
                <a:cxn ang="0">
                  <a:pos x="T12" y="T13"/>
                </a:cxn>
              </a:cxnLst>
              <a:rect l="0" t="0" r="r" b="b"/>
              <a:pathLst>
                <a:path w="51" h="43">
                  <a:moveTo>
                    <a:pt x="51" y="42"/>
                  </a:moveTo>
                  <a:cubicBezTo>
                    <a:pt x="39" y="38"/>
                    <a:pt x="32" y="30"/>
                    <a:pt x="25" y="22"/>
                  </a:cubicBezTo>
                  <a:cubicBezTo>
                    <a:pt x="18" y="13"/>
                    <a:pt x="11" y="4"/>
                    <a:pt x="1" y="0"/>
                  </a:cubicBezTo>
                  <a:cubicBezTo>
                    <a:pt x="0" y="1"/>
                    <a:pt x="0" y="1"/>
                    <a:pt x="0" y="1"/>
                  </a:cubicBezTo>
                  <a:cubicBezTo>
                    <a:pt x="10" y="5"/>
                    <a:pt x="17" y="14"/>
                    <a:pt x="24" y="22"/>
                  </a:cubicBezTo>
                  <a:cubicBezTo>
                    <a:pt x="31" y="31"/>
                    <a:pt x="39" y="39"/>
                    <a:pt x="51" y="43"/>
                  </a:cubicBezTo>
                  <a:cubicBezTo>
                    <a:pt x="51" y="42"/>
                    <a:pt x="51" y="42"/>
                    <a:pt x="51" y="4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53">
              <a:extLst>
                <a:ext uri="{FF2B5EF4-FFF2-40B4-BE49-F238E27FC236}">
                  <a16:creationId xmlns:a16="http://schemas.microsoft.com/office/drawing/2014/main" id="{BDD1729D-82FF-4C61-8A98-28A41DBF1492}"/>
                </a:ext>
              </a:extLst>
            </p:cNvPr>
            <p:cNvSpPr>
              <a:spLocks/>
            </p:cNvSpPr>
            <p:nvPr/>
          </p:nvSpPr>
          <p:spPr bwMode="auto">
            <a:xfrm>
              <a:off x="7402514" y="3597275"/>
              <a:ext cx="776288" cy="890588"/>
            </a:xfrm>
            <a:custGeom>
              <a:avLst/>
              <a:gdLst>
                <a:gd name="T0" fmla="*/ 0 w 103"/>
                <a:gd name="T1" fmla="*/ 118 h 118"/>
                <a:gd name="T2" fmla="*/ 54 w 103"/>
                <a:gd name="T3" fmla="*/ 62 h 118"/>
                <a:gd name="T4" fmla="*/ 103 w 103"/>
                <a:gd name="T5" fmla="*/ 0 h 118"/>
                <a:gd name="T6" fmla="*/ 102 w 103"/>
                <a:gd name="T7" fmla="*/ 0 h 118"/>
                <a:gd name="T8" fmla="*/ 54 w 103"/>
                <a:gd name="T9" fmla="*/ 61 h 118"/>
                <a:gd name="T10" fmla="*/ 0 w 103"/>
                <a:gd name="T11" fmla="*/ 118 h 118"/>
                <a:gd name="T12" fmla="*/ 0 w 103"/>
                <a:gd name="T13" fmla="*/ 118 h 118"/>
              </a:gdLst>
              <a:ahLst/>
              <a:cxnLst>
                <a:cxn ang="0">
                  <a:pos x="T0" y="T1"/>
                </a:cxn>
                <a:cxn ang="0">
                  <a:pos x="T2" y="T3"/>
                </a:cxn>
                <a:cxn ang="0">
                  <a:pos x="T4" y="T5"/>
                </a:cxn>
                <a:cxn ang="0">
                  <a:pos x="T6" y="T7"/>
                </a:cxn>
                <a:cxn ang="0">
                  <a:pos x="T8" y="T9"/>
                </a:cxn>
                <a:cxn ang="0">
                  <a:pos x="T10" y="T11"/>
                </a:cxn>
                <a:cxn ang="0">
                  <a:pos x="T12" y="T13"/>
                </a:cxn>
              </a:cxnLst>
              <a:rect l="0" t="0" r="r" b="b"/>
              <a:pathLst>
                <a:path w="103" h="118">
                  <a:moveTo>
                    <a:pt x="0" y="118"/>
                  </a:moveTo>
                  <a:cubicBezTo>
                    <a:pt x="13" y="103"/>
                    <a:pt x="34" y="83"/>
                    <a:pt x="54" y="62"/>
                  </a:cubicBezTo>
                  <a:cubicBezTo>
                    <a:pt x="75" y="41"/>
                    <a:pt x="94" y="19"/>
                    <a:pt x="103" y="0"/>
                  </a:cubicBezTo>
                  <a:cubicBezTo>
                    <a:pt x="102" y="0"/>
                    <a:pt x="102" y="0"/>
                    <a:pt x="102" y="0"/>
                  </a:cubicBezTo>
                  <a:cubicBezTo>
                    <a:pt x="93" y="18"/>
                    <a:pt x="74" y="40"/>
                    <a:pt x="54" y="61"/>
                  </a:cubicBezTo>
                  <a:cubicBezTo>
                    <a:pt x="33" y="82"/>
                    <a:pt x="12" y="102"/>
                    <a:pt x="0" y="118"/>
                  </a:cubicBezTo>
                  <a:cubicBezTo>
                    <a:pt x="0" y="118"/>
                    <a:pt x="0" y="118"/>
                    <a:pt x="0" y="11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54">
              <a:extLst>
                <a:ext uri="{FF2B5EF4-FFF2-40B4-BE49-F238E27FC236}">
                  <a16:creationId xmlns:a16="http://schemas.microsoft.com/office/drawing/2014/main" id="{B8E8A50A-794D-4E48-AC66-CDDA1153D4BA}"/>
                </a:ext>
              </a:extLst>
            </p:cNvPr>
            <p:cNvSpPr>
              <a:spLocks/>
            </p:cNvSpPr>
            <p:nvPr/>
          </p:nvSpPr>
          <p:spPr bwMode="auto">
            <a:xfrm>
              <a:off x="7402514" y="4487863"/>
              <a:ext cx="346075" cy="279400"/>
            </a:xfrm>
            <a:custGeom>
              <a:avLst/>
              <a:gdLst>
                <a:gd name="T0" fmla="*/ 46 w 46"/>
                <a:gd name="T1" fmla="*/ 36 h 37"/>
                <a:gd name="T2" fmla="*/ 18 w 46"/>
                <a:gd name="T3" fmla="*/ 17 h 37"/>
                <a:gd name="T4" fmla="*/ 0 w 46"/>
                <a:gd name="T5" fmla="*/ 0 h 37"/>
                <a:gd name="T6" fmla="*/ 0 w 46"/>
                <a:gd name="T7" fmla="*/ 0 h 37"/>
                <a:gd name="T8" fmla="*/ 18 w 46"/>
                <a:gd name="T9" fmla="*/ 18 h 37"/>
                <a:gd name="T10" fmla="*/ 45 w 46"/>
                <a:gd name="T11" fmla="*/ 37 h 37"/>
                <a:gd name="T12" fmla="*/ 46 w 46"/>
                <a:gd name="T13" fmla="*/ 36 h 37"/>
              </a:gdLst>
              <a:ahLst/>
              <a:cxnLst>
                <a:cxn ang="0">
                  <a:pos x="T0" y="T1"/>
                </a:cxn>
                <a:cxn ang="0">
                  <a:pos x="T2" y="T3"/>
                </a:cxn>
                <a:cxn ang="0">
                  <a:pos x="T4" y="T5"/>
                </a:cxn>
                <a:cxn ang="0">
                  <a:pos x="T6" y="T7"/>
                </a:cxn>
                <a:cxn ang="0">
                  <a:pos x="T8" y="T9"/>
                </a:cxn>
                <a:cxn ang="0">
                  <a:pos x="T10" y="T11"/>
                </a:cxn>
                <a:cxn ang="0">
                  <a:pos x="T12" y="T13"/>
                </a:cxn>
              </a:cxnLst>
              <a:rect l="0" t="0" r="r" b="b"/>
              <a:pathLst>
                <a:path w="46" h="37">
                  <a:moveTo>
                    <a:pt x="46" y="36"/>
                  </a:moveTo>
                  <a:cubicBezTo>
                    <a:pt x="33" y="30"/>
                    <a:pt x="25" y="23"/>
                    <a:pt x="18" y="17"/>
                  </a:cubicBezTo>
                  <a:cubicBezTo>
                    <a:pt x="12" y="10"/>
                    <a:pt x="7" y="4"/>
                    <a:pt x="0" y="0"/>
                  </a:cubicBezTo>
                  <a:cubicBezTo>
                    <a:pt x="0" y="0"/>
                    <a:pt x="0" y="0"/>
                    <a:pt x="0" y="0"/>
                  </a:cubicBezTo>
                  <a:cubicBezTo>
                    <a:pt x="6" y="5"/>
                    <a:pt x="11" y="11"/>
                    <a:pt x="18" y="18"/>
                  </a:cubicBezTo>
                  <a:cubicBezTo>
                    <a:pt x="24" y="24"/>
                    <a:pt x="32" y="31"/>
                    <a:pt x="45" y="37"/>
                  </a:cubicBezTo>
                  <a:cubicBezTo>
                    <a:pt x="46" y="36"/>
                    <a:pt x="46" y="36"/>
                    <a:pt x="46" y="3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55">
              <a:extLst>
                <a:ext uri="{FF2B5EF4-FFF2-40B4-BE49-F238E27FC236}">
                  <a16:creationId xmlns:a16="http://schemas.microsoft.com/office/drawing/2014/main" id="{8AC018EC-FE40-477F-9B7B-97E37AFE5A7A}"/>
                </a:ext>
              </a:extLst>
            </p:cNvPr>
            <p:cNvSpPr>
              <a:spLocks/>
            </p:cNvSpPr>
            <p:nvPr/>
          </p:nvSpPr>
          <p:spPr bwMode="auto">
            <a:xfrm>
              <a:off x="7493001" y="4465638"/>
              <a:ext cx="346075" cy="249238"/>
            </a:xfrm>
            <a:custGeom>
              <a:avLst/>
              <a:gdLst>
                <a:gd name="T0" fmla="*/ 0 w 46"/>
                <a:gd name="T1" fmla="*/ 1 h 33"/>
                <a:gd name="T2" fmla="*/ 20 w 46"/>
                <a:gd name="T3" fmla="*/ 19 h 33"/>
                <a:gd name="T4" fmla="*/ 46 w 46"/>
                <a:gd name="T5" fmla="*/ 33 h 33"/>
                <a:gd name="T6" fmla="*/ 46 w 46"/>
                <a:gd name="T7" fmla="*/ 32 h 33"/>
                <a:gd name="T8" fmla="*/ 20 w 46"/>
                <a:gd name="T9" fmla="*/ 18 h 33"/>
                <a:gd name="T10" fmla="*/ 0 w 46"/>
                <a:gd name="T11" fmla="*/ 0 h 33"/>
                <a:gd name="T12" fmla="*/ 0 w 46"/>
                <a:gd name="T13" fmla="*/ 1 h 33"/>
              </a:gdLst>
              <a:ahLst/>
              <a:cxnLst>
                <a:cxn ang="0">
                  <a:pos x="T0" y="T1"/>
                </a:cxn>
                <a:cxn ang="0">
                  <a:pos x="T2" y="T3"/>
                </a:cxn>
                <a:cxn ang="0">
                  <a:pos x="T4" y="T5"/>
                </a:cxn>
                <a:cxn ang="0">
                  <a:pos x="T6" y="T7"/>
                </a:cxn>
                <a:cxn ang="0">
                  <a:pos x="T8" y="T9"/>
                </a:cxn>
                <a:cxn ang="0">
                  <a:pos x="T10" y="T11"/>
                </a:cxn>
                <a:cxn ang="0">
                  <a:pos x="T12" y="T13"/>
                </a:cxn>
              </a:cxnLst>
              <a:rect l="0" t="0" r="r" b="b"/>
              <a:pathLst>
                <a:path w="46" h="33">
                  <a:moveTo>
                    <a:pt x="0" y="1"/>
                  </a:moveTo>
                  <a:cubicBezTo>
                    <a:pt x="6" y="6"/>
                    <a:pt x="12" y="12"/>
                    <a:pt x="20" y="19"/>
                  </a:cubicBezTo>
                  <a:cubicBezTo>
                    <a:pt x="27" y="25"/>
                    <a:pt x="35" y="31"/>
                    <a:pt x="46" y="33"/>
                  </a:cubicBezTo>
                  <a:cubicBezTo>
                    <a:pt x="46" y="32"/>
                    <a:pt x="46" y="32"/>
                    <a:pt x="46" y="32"/>
                  </a:cubicBezTo>
                  <a:cubicBezTo>
                    <a:pt x="36" y="30"/>
                    <a:pt x="28" y="24"/>
                    <a:pt x="20" y="18"/>
                  </a:cubicBezTo>
                  <a:cubicBezTo>
                    <a:pt x="13" y="12"/>
                    <a:pt x="7" y="5"/>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56">
              <a:extLst>
                <a:ext uri="{FF2B5EF4-FFF2-40B4-BE49-F238E27FC236}">
                  <a16:creationId xmlns:a16="http://schemas.microsoft.com/office/drawing/2014/main" id="{C30E0F74-28B0-402A-A49D-346C625D1652}"/>
                </a:ext>
              </a:extLst>
            </p:cNvPr>
            <p:cNvSpPr>
              <a:spLocks/>
            </p:cNvSpPr>
            <p:nvPr/>
          </p:nvSpPr>
          <p:spPr bwMode="auto">
            <a:xfrm>
              <a:off x="7559676" y="4435475"/>
              <a:ext cx="369888" cy="203200"/>
            </a:xfrm>
            <a:custGeom>
              <a:avLst/>
              <a:gdLst>
                <a:gd name="T0" fmla="*/ 0 w 49"/>
                <a:gd name="T1" fmla="*/ 1 h 27"/>
                <a:gd name="T2" fmla="*/ 49 w 49"/>
                <a:gd name="T3" fmla="*/ 27 h 27"/>
                <a:gd name="T4" fmla="*/ 49 w 49"/>
                <a:gd name="T5" fmla="*/ 26 h 27"/>
                <a:gd name="T6" fmla="*/ 0 w 49"/>
                <a:gd name="T7" fmla="*/ 0 h 27"/>
                <a:gd name="T8" fmla="*/ 0 w 49"/>
                <a:gd name="T9" fmla="*/ 1 h 27"/>
              </a:gdLst>
              <a:ahLst/>
              <a:cxnLst>
                <a:cxn ang="0">
                  <a:pos x="T0" y="T1"/>
                </a:cxn>
                <a:cxn ang="0">
                  <a:pos x="T2" y="T3"/>
                </a:cxn>
                <a:cxn ang="0">
                  <a:pos x="T4" y="T5"/>
                </a:cxn>
                <a:cxn ang="0">
                  <a:pos x="T6" y="T7"/>
                </a:cxn>
                <a:cxn ang="0">
                  <a:pos x="T8" y="T9"/>
                </a:cxn>
              </a:cxnLst>
              <a:rect l="0" t="0" r="r" b="b"/>
              <a:pathLst>
                <a:path w="49" h="27">
                  <a:moveTo>
                    <a:pt x="0" y="1"/>
                  </a:moveTo>
                  <a:cubicBezTo>
                    <a:pt x="13" y="10"/>
                    <a:pt x="29" y="26"/>
                    <a:pt x="49" y="27"/>
                  </a:cubicBezTo>
                  <a:cubicBezTo>
                    <a:pt x="49" y="26"/>
                    <a:pt x="49" y="26"/>
                    <a:pt x="49" y="26"/>
                  </a:cubicBezTo>
                  <a:cubicBezTo>
                    <a:pt x="30" y="25"/>
                    <a:pt x="14" y="10"/>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57">
              <a:extLst>
                <a:ext uri="{FF2B5EF4-FFF2-40B4-BE49-F238E27FC236}">
                  <a16:creationId xmlns:a16="http://schemas.microsoft.com/office/drawing/2014/main" id="{06AFAAFC-D139-4BB2-83A7-53BD5FF65718}"/>
                </a:ext>
              </a:extLst>
            </p:cNvPr>
            <p:cNvSpPr>
              <a:spLocks/>
            </p:cNvSpPr>
            <p:nvPr/>
          </p:nvSpPr>
          <p:spPr bwMode="auto">
            <a:xfrm>
              <a:off x="7620001" y="3613150"/>
              <a:ext cx="596900" cy="950913"/>
            </a:xfrm>
            <a:custGeom>
              <a:avLst/>
              <a:gdLst>
                <a:gd name="T0" fmla="*/ 54 w 79"/>
                <a:gd name="T1" fmla="*/ 124 h 126"/>
                <a:gd name="T2" fmla="*/ 50 w 79"/>
                <a:gd name="T3" fmla="*/ 125 h 126"/>
                <a:gd name="T4" fmla="*/ 0 w 79"/>
                <a:gd name="T5" fmla="*/ 105 h 126"/>
                <a:gd name="T6" fmla="*/ 0 w 79"/>
                <a:gd name="T7" fmla="*/ 106 h 126"/>
                <a:gd name="T8" fmla="*/ 1 w 79"/>
                <a:gd name="T9" fmla="*/ 106 h 126"/>
                <a:gd name="T10" fmla="*/ 16 w 79"/>
                <a:gd name="T11" fmla="*/ 79 h 126"/>
                <a:gd name="T12" fmla="*/ 52 w 79"/>
                <a:gd name="T13" fmla="*/ 47 h 126"/>
                <a:gd name="T14" fmla="*/ 79 w 79"/>
                <a:gd name="T15" fmla="*/ 0 h 126"/>
                <a:gd name="T16" fmla="*/ 78 w 79"/>
                <a:gd name="T17" fmla="*/ 0 h 126"/>
                <a:gd name="T18" fmla="*/ 40 w 79"/>
                <a:gd name="T19" fmla="*/ 57 h 126"/>
                <a:gd name="T20" fmla="*/ 16 w 79"/>
                <a:gd name="T21" fmla="*/ 78 h 126"/>
                <a:gd name="T22" fmla="*/ 0 w 79"/>
                <a:gd name="T23" fmla="*/ 106 h 126"/>
                <a:gd name="T24" fmla="*/ 0 w 79"/>
                <a:gd name="T25" fmla="*/ 106 h 126"/>
                <a:gd name="T26" fmla="*/ 0 w 79"/>
                <a:gd name="T27" fmla="*/ 106 h 126"/>
                <a:gd name="T28" fmla="*/ 50 w 79"/>
                <a:gd name="T29" fmla="*/ 126 h 126"/>
                <a:gd name="T30" fmla="*/ 54 w 79"/>
                <a:gd name="T31" fmla="*/ 125 h 126"/>
                <a:gd name="T32" fmla="*/ 54 w 79"/>
                <a:gd name="T33" fmla="*/ 1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 h="126">
                  <a:moveTo>
                    <a:pt x="54" y="124"/>
                  </a:moveTo>
                  <a:cubicBezTo>
                    <a:pt x="53" y="125"/>
                    <a:pt x="52" y="125"/>
                    <a:pt x="50" y="125"/>
                  </a:cubicBezTo>
                  <a:cubicBezTo>
                    <a:pt x="33" y="125"/>
                    <a:pt x="14" y="114"/>
                    <a:pt x="0" y="105"/>
                  </a:cubicBezTo>
                  <a:cubicBezTo>
                    <a:pt x="0" y="106"/>
                    <a:pt x="0" y="106"/>
                    <a:pt x="0" y="106"/>
                  </a:cubicBezTo>
                  <a:cubicBezTo>
                    <a:pt x="1" y="106"/>
                    <a:pt x="1" y="106"/>
                    <a:pt x="1" y="106"/>
                  </a:cubicBezTo>
                  <a:cubicBezTo>
                    <a:pt x="4" y="95"/>
                    <a:pt x="9" y="86"/>
                    <a:pt x="16" y="79"/>
                  </a:cubicBezTo>
                  <a:cubicBezTo>
                    <a:pt x="27" y="68"/>
                    <a:pt x="41" y="59"/>
                    <a:pt x="52" y="47"/>
                  </a:cubicBezTo>
                  <a:cubicBezTo>
                    <a:pt x="64" y="36"/>
                    <a:pt x="75" y="22"/>
                    <a:pt x="79" y="0"/>
                  </a:cubicBezTo>
                  <a:cubicBezTo>
                    <a:pt x="78" y="0"/>
                    <a:pt x="78" y="0"/>
                    <a:pt x="78" y="0"/>
                  </a:cubicBezTo>
                  <a:cubicBezTo>
                    <a:pt x="73" y="29"/>
                    <a:pt x="56" y="44"/>
                    <a:pt x="40" y="57"/>
                  </a:cubicBezTo>
                  <a:cubicBezTo>
                    <a:pt x="31" y="64"/>
                    <a:pt x="23" y="70"/>
                    <a:pt x="16" y="78"/>
                  </a:cubicBezTo>
                  <a:cubicBezTo>
                    <a:pt x="9" y="86"/>
                    <a:pt x="3" y="94"/>
                    <a:pt x="0" y="106"/>
                  </a:cubicBezTo>
                  <a:cubicBezTo>
                    <a:pt x="0" y="106"/>
                    <a:pt x="0" y="106"/>
                    <a:pt x="0" y="106"/>
                  </a:cubicBezTo>
                  <a:cubicBezTo>
                    <a:pt x="0" y="106"/>
                    <a:pt x="0" y="106"/>
                    <a:pt x="0" y="106"/>
                  </a:cubicBezTo>
                  <a:cubicBezTo>
                    <a:pt x="13" y="115"/>
                    <a:pt x="32" y="126"/>
                    <a:pt x="50" y="126"/>
                  </a:cubicBezTo>
                  <a:cubicBezTo>
                    <a:pt x="52" y="126"/>
                    <a:pt x="53" y="126"/>
                    <a:pt x="54" y="125"/>
                  </a:cubicBezTo>
                  <a:cubicBezTo>
                    <a:pt x="54" y="124"/>
                    <a:pt x="54" y="124"/>
                    <a:pt x="54" y="12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58">
              <a:extLst>
                <a:ext uri="{FF2B5EF4-FFF2-40B4-BE49-F238E27FC236}">
                  <a16:creationId xmlns:a16="http://schemas.microsoft.com/office/drawing/2014/main" id="{DED60929-AB09-47D4-AF7F-3B0A8DC238B0}"/>
                </a:ext>
              </a:extLst>
            </p:cNvPr>
            <p:cNvSpPr>
              <a:spLocks/>
            </p:cNvSpPr>
            <p:nvPr/>
          </p:nvSpPr>
          <p:spPr bwMode="auto">
            <a:xfrm>
              <a:off x="7680326" y="4375150"/>
              <a:ext cx="476250" cy="112713"/>
            </a:xfrm>
            <a:custGeom>
              <a:avLst/>
              <a:gdLst>
                <a:gd name="T0" fmla="*/ 0 w 63"/>
                <a:gd name="T1" fmla="*/ 1 h 15"/>
                <a:gd name="T2" fmla="*/ 46 w 63"/>
                <a:gd name="T3" fmla="*/ 15 h 15"/>
                <a:gd name="T4" fmla="*/ 63 w 63"/>
                <a:gd name="T5" fmla="*/ 13 h 15"/>
                <a:gd name="T6" fmla="*/ 63 w 63"/>
                <a:gd name="T7" fmla="*/ 12 h 15"/>
                <a:gd name="T8" fmla="*/ 46 w 63"/>
                <a:gd name="T9" fmla="*/ 14 h 15"/>
                <a:gd name="T10" fmla="*/ 0 w 63"/>
                <a:gd name="T11" fmla="*/ 0 h 15"/>
                <a:gd name="T12" fmla="*/ 0 w 63"/>
                <a:gd name="T13" fmla="*/ 1 h 15"/>
              </a:gdLst>
              <a:ahLst/>
              <a:cxnLst>
                <a:cxn ang="0">
                  <a:pos x="T0" y="T1"/>
                </a:cxn>
                <a:cxn ang="0">
                  <a:pos x="T2" y="T3"/>
                </a:cxn>
                <a:cxn ang="0">
                  <a:pos x="T4" y="T5"/>
                </a:cxn>
                <a:cxn ang="0">
                  <a:pos x="T6" y="T7"/>
                </a:cxn>
                <a:cxn ang="0">
                  <a:pos x="T8" y="T9"/>
                </a:cxn>
                <a:cxn ang="0">
                  <a:pos x="T10" y="T11"/>
                </a:cxn>
                <a:cxn ang="0">
                  <a:pos x="T12" y="T13"/>
                </a:cxn>
              </a:cxnLst>
              <a:rect l="0" t="0" r="r" b="b"/>
              <a:pathLst>
                <a:path w="63" h="15">
                  <a:moveTo>
                    <a:pt x="0" y="1"/>
                  </a:moveTo>
                  <a:cubicBezTo>
                    <a:pt x="11" y="8"/>
                    <a:pt x="28" y="15"/>
                    <a:pt x="46" y="15"/>
                  </a:cubicBezTo>
                  <a:cubicBezTo>
                    <a:pt x="52" y="15"/>
                    <a:pt x="57" y="14"/>
                    <a:pt x="63" y="13"/>
                  </a:cubicBezTo>
                  <a:cubicBezTo>
                    <a:pt x="63" y="12"/>
                    <a:pt x="63" y="12"/>
                    <a:pt x="63" y="12"/>
                  </a:cubicBezTo>
                  <a:cubicBezTo>
                    <a:pt x="57" y="13"/>
                    <a:pt x="52" y="14"/>
                    <a:pt x="46" y="14"/>
                  </a:cubicBezTo>
                  <a:cubicBezTo>
                    <a:pt x="28" y="14"/>
                    <a:pt x="12" y="7"/>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59">
              <a:extLst>
                <a:ext uri="{FF2B5EF4-FFF2-40B4-BE49-F238E27FC236}">
                  <a16:creationId xmlns:a16="http://schemas.microsoft.com/office/drawing/2014/main" id="{864EE4D3-CE13-438B-810A-942AADC296EA}"/>
                </a:ext>
              </a:extLst>
            </p:cNvPr>
            <p:cNvSpPr>
              <a:spLocks/>
            </p:cNvSpPr>
            <p:nvPr/>
          </p:nvSpPr>
          <p:spPr bwMode="auto">
            <a:xfrm>
              <a:off x="7756526" y="4344988"/>
              <a:ext cx="490538" cy="82550"/>
            </a:xfrm>
            <a:custGeom>
              <a:avLst/>
              <a:gdLst>
                <a:gd name="T0" fmla="*/ 0 w 65"/>
                <a:gd name="T1" fmla="*/ 1 h 11"/>
                <a:gd name="T2" fmla="*/ 36 w 65"/>
                <a:gd name="T3" fmla="*/ 11 h 11"/>
                <a:gd name="T4" fmla="*/ 65 w 65"/>
                <a:gd name="T5" fmla="*/ 4 h 11"/>
                <a:gd name="T6" fmla="*/ 65 w 65"/>
                <a:gd name="T7" fmla="*/ 3 h 11"/>
                <a:gd name="T8" fmla="*/ 36 w 65"/>
                <a:gd name="T9" fmla="*/ 10 h 11"/>
                <a:gd name="T10" fmla="*/ 0 w 65"/>
                <a:gd name="T11" fmla="*/ 0 h 11"/>
                <a:gd name="T12" fmla="*/ 0 w 65"/>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5" h="11">
                  <a:moveTo>
                    <a:pt x="0" y="1"/>
                  </a:moveTo>
                  <a:cubicBezTo>
                    <a:pt x="9" y="6"/>
                    <a:pt x="22" y="11"/>
                    <a:pt x="36" y="11"/>
                  </a:cubicBezTo>
                  <a:cubicBezTo>
                    <a:pt x="45" y="11"/>
                    <a:pt x="55" y="9"/>
                    <a:pt x="65" y="4"/>
                  </a:cubicBezTo>
                  <a:cubicBezTo>
                    <a:pt x="65" y="3"/>
                    <a:pt x="65" y="3"/>
                    <a:pt x="65" y="3"/>
                  </a:cubicBezTo>
                  <a:cubicBezTo>
                    <a:pt x="55" y="8"/>
                    <a:pt x="45" y="10"/>
                    <a:pt x="36" y="10"/>
                  </a:cubicBezTo>
                  <a:cubicBezTo>
                    <a:pt x="22" y="10"/>
                    <a:pt x="10" y="5"/>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60">
              <a:extLst>
                <a:ext uri="{FF2B5EF4-FFF2-40B4-BE49-F238E27FC236}">
                  <a16:creationId xmlns:a16="http://schemas.microsoft.com/office/drawing/2014/main" id="{4FF57C90-13AF-4405-A1B7-3A0AC7B3146B}"/>
                </a:ext>
              </a:extLst>
            </p:cNvPr>
            <p:cNvSpPr>
              <a:spLocks/>
            </p:cNvSpPr>
            <p:nvPr/>
          </p:nvSpPr>
          <p:spPr bwMode="auto">
            <a:xfrm>
              <a:off x="7816851" y="4298950"/>
              <a:ext cx="468313" cy="76200"/>
            </a:xfrm>
            <a:custGeom>
              <a:avLst/>
              <a:gdLst>
                <a:gd name="T0" fmla="*/ 0 w 62"/>
                <a:gd name="T1" fmla="*/ 3 h 10"/>
                <a:gd name="T2" fmla="*/ 32 w 62"/>
                <a:gd name="T3" fmla="*/ 10 h 10"/>
                <a:gd name="T4" fmla="*/ 62 w 62"/>
                <a:gd name="T5" fmla="*/ 1 h 10"/>
                <a:gd name="T6" fmla="*/ 62 w 62"/>
                <a:gd name="T7" fmla="*/ 0 h 10"/>
                <a:gd name="T8" fmla="*/ 32 w 62"/>
                <a:gd name="T9" fmla="*/ 9 h 10"/>
                <a:gd name="T10" fmla="*/ 0 w 62"/>
                <a:gd name="T11" fmla="*/ 2 h 10"/>
                <a:gd name="T12" fmla="*/ 0 w 62"/>
                <a:gd name="T13" fmla="*/ 3 h 10"/>
                <a:gd name="T14" fmla="*/ 0 w 62"/>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10">
                  <a:moveTo>
                    <a:pt x="0" y="3"/>
                  </a:moveTo>
                  <a:cubicBezTo>
                    <a:pt x="9" y="7"/>
                    <a:pt x="20" y="10"/>
                    <a:pt x="32" y="10"/>
                  </a:cubicBezTo>
                  <a:cubicBezTo>
                    <a:pt x="43" y="10"/>
                    <a:pt x="54" y="8"/>
                    <a:pt x="62" y="1"/>
                  </a:cubicBezTo>
                  <a:cubicBezTo>
                    <a:pt x="62" y="0"/>
                    <a:pt x="62" y="0"/>
                    <a:pt x="62" y="0"/>
                  </a:cubicBezTo>
                  <a:cubicBezTo>
                    <a:pt x="53" y="7"/>
                    <a:pt x="42" y="9"/>
                    <a:pt x="32" y="9"/>
                  </a:cubicBezTo>
                  <a:cubicBezTo>
                    <a:pt x="20" y="9"/>
                    <a:pt x="9" y="6"/>
                    <a:pt x="0" y="2"/>
                  </a:cubicBezTo>
                  <a:cubicBezTo>
                    <a:pt x="0" y="3"/>
                    <a:pt x="0" y="3"/>
                    <a:pt x="0" y="3"/>
                  </a:cubicBezTo>
                  <a:cubicBezTo>
                    <a:pt x="0" y="3"/>
                    <a:pt x="0" y="3"/>
                    <a:pt x="0" y="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61">
              <a:extLst>
                <a:ext uri="{FF2B5EF4-FFF2-40B4-BE49-F238E27FC236}">
                  <a16:creationId xmlns:a16="http://schemas.microsoft.com/office/drawing/2014/main" id="{6F96F203-EA28-4A8F-85FC-A7089451030E}"/>
                </a:ext>
              </a:extLst>
            </p:cNvPr>
            <p:cNvSpPr>
              <a:spLocks/>
            </p:cNvSpPr>
            <p:nvPr/>
          </p:nvSpPr>
          <p:spPr bwMode="auto">
            <a:xfrm>
              <a:off x="7891464" y="4232275"/>
              <a:ext cx="423863" cy="104775"/>
            </a:xfrm>
            <a:custGeom>
              <a:avLst/>
              <a:gdLst>
                <a:gd name="T0" fmla="*/ 0 w 56"/>
                <a:gd name="T1" fmla="*/ 9 h 14"/>
                <a:gd name="T2" fmla="*/ 22 w 56"/>
                <a:gd name="T3" fmla="*/ 14 h 14"/>
                <a:gd name="T4" fmla="*/ 56 w 56"/>
                <a:gd name="T5" fmla="*/ 1 h 14"/>
                <a:gd name="T6" fmla="*/ 55 w 56"/>
                <a:gd name="T7" fmla="*/ 0 h 14"/>
                <a:gd name="T8" fmla="*/ 22 w 56"/>
                <a:gd name="T9" fmla="*/ 13 h 14"/>
                <a:gd name="T10" fmla="*/ 0 w 56"/>
                <a:gd name="T11" fmla="*/ 8 h 14"/>
                <a:gd name="T12" fmla="*/ 0 w 56"/>
                <a:gd name="T13" fmla="*/ 9 h 14"/>
              </a:gdLst>
              <a:ahLst/>
              <a:cxnLst>
                <a:cxn ang="0">
                  <a:pos x="T0" y="T1"/>
                </a:cxn>
                <a:cxn ang="0">
                  <a:pos x="T2" y="T3"/>
                </a:cxn>
                <a:cxn ang="0">
                  <a:pos x="T4" y="T5"/>
                </a:cxn>
                <a:cxn ang="0">
                  <a:pos x="T6" y="T7"/>
                </a:cxn>
                <a:cxn ang="0">
                  <a:pos x="T8" y="T9"/>
                </a:cxn>
                <a:cxn ang="0">
                  <a:pos x="T10" y="T11"/>
                </a:cxn>
                <a:cxn ang="0">
                  <a:pos x="T12" y="T13"/>
                </a:cxn>
              </a:cxnLst>
              <a:rect l="0" t="0" r="r" b="b"/>
              <a:pathLst>
                <a:path w="56" h="14">
                  <a:moveTo>
                    <a:pt x="0" y="9"/>
                  </a:moveTo>
                  <a:cubicBezTo>
                    <a:pt x="6" y="12"/>
                    <a:pt x="14" y="14"/>
                    <a:pt x="22" y="14"/>
                  </a:cubicBezTo>
                  <a:cubicBezTo>
                    <a:pt x="34" y="14"/>
                    <a:pt x="46" y="10"/>
                    <a:pt x="56" y="1"/>
                  </a:cubicBezTo>
                  <a:cubicBezTo>
                    <a:pt x="55" y="0"/>
                    <a:pt x="55" y="0"/>
                    <a:pt x="55" y="0"/>
                  </a:cubicBezTo>
                  <a:cubicBezTo>
                    <a:pt x="46" y="9"/>
                    <a:pt x="33" y="13"/>
                    <a:pt x="22" y="13"/>
                  </a:cubicBezTo>
                  <a:cubicBezTo>
                    <a:pt x="14" y="13"/>
                    <a:pt x="7" y="11"/>
                    <a:pt x="0" y="8"/>
                  </a:cubicBezTo>
                  <a:cubicBezTo>
                    <a:pt x="0" y="9"/>
                    <a:pt x="0" y="9"/>
                    <a:pt x="0" y="9"/>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62">
              <a:extLst>
                <a:ext uri="{FF2B5EF4-FFF2-40B4-BE49-F238E27FC236}">
                  <a16:creationId xmlns:a16="http://schemas.microsoft.com/office/drawing/2014/main" id="{2BD7DCC0-0183-47B0-9386-B860BD11A513}"/>
                </a:ext>
              </a:extLst>
            </p:cNvPr>
            <p:cNvSpPr>
              <a:spLocks/>
            </p:cNvSpPr>
            <p:nvPr/>
          </p:nvSpPr>
          <p:spPr bwMode="auto">
            <a:xfrm>
              <a:off x="8012114" y="4079875"/>
              <a:ext cx="333375" cy="212725"/>
            </a:xfrm>
            <a:custGeom>
              <a:avLst/>
              <a:gdLst>
                <a:gd name="T0" fmla="*/ 43 w 44"/>
                <a:gd name="T1" fmla="*/ 0 h 28"/>
                <a:gd name="T2" fmla="*/ 27 w 44"/>
                <a:gd name="T3" fmla="*/ 18 h 28"/>
                <a:gd name="T4" fmla="*/ 0 w 44"/>
                <a:gd name="T5" fmla="*/ 27 h 28"/>
                <a:gd name="T6" fmla="*/ 0 w 44"/>
                <a:gd name="T7" fmla="*/ 28 h 28"/>
                <a:gd name="T8" fmla="*/ 28 w 44"/>
                <a:gd name="T9" fmla="*/ 19 h 28"/>
                <a:gd name="T10" fmla="*/ 44 w 44"/>
                <a:gd name="T11" fmla="*/ 0 h 28"/>
                <a:gd name="T12" fmla="*/ 43 w 44"/>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44" h="28">
                  <a:moveTo>
                    <a:pt x="43" y="0"/>
                  </a:moveTo>
                  <a:cubicBezTo>
                    <a:pt x="39" y="7"/>
                    <a:pt x="34" y="14"/>
                    <a:pt x="27" y="18"/>
                  </a:cubicBezTo>
                  <a:cubicBezTo>
                    <a:pt x="21" y="23"/>
                    <a:pt x="12" y="25"/>
                    <a:pt x="0" y="27"/>
                  </a:cubicBezTo>
                  <a:cubicBezTo>
                    <a:pt x="0" y="28"/>
                    <a:pt x="0" y="28"/>
                    <a:pt x="0" y="28"/>
                  </a:cubicBezTo>
                  <a:cubicBezTo>
                    <a:pt x="12" y="26"/>
                    <a:pt x="21" y="23"/>
                    <a:pt x="28" y="19"/>
                  </a:cubicBezTo>
                  <a:cubicBezTo>
                    <a:pt x="35" y="14"/>
                    <a:pt x="40" y="8"/>
                    <a:pt x="44" y="0"/>
                  </a:cubicBezTo>
                  <a:cubicBezTo>
                    <a:pt x="43" y="0"/>
                    <a:pt x="43" y="0"/>
                    <a:pt x="43"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63">
              <a:extLst>
                <a:ext uri="{FF2B5EF4-FFF2-40B4-BE49-F238E27FC236}">
                  <a16:creationId xmlns:a16="http://schemas.microsoft.com/office/drawing/2014/main" id="{B6D43064-EFDC-4240-A612-5A085DAF74AD}"/>
                </a:ext>
              </a:extLst>
            </p:cNvPr>
            <p:cNvSpPr>
              <a:spLocks/>
            </p:cNvSpPr>
            <p:nvPr/>
          </p:nvSpPr>
          <p:spPr bwMode="auto">
            <a:xfrm>
              <a:off x="7997826" y="3862388"/>
              <a:ext cx="361950" cy="331788"/>
            </a:xfrm>
            <a:custGeom>
              <a:avLst/>
              <a:gdLst>
                <a:gd name="T0" fmla="*/ 1 w 48"/>
                <a:gd name="T1" fmla="*/ 44 h 44"/>
                <a:gd name="T2" fmla="*/ 22 w 48"/>
                <a:gd name="T3" fmla="*/ 18 h 44"/>
                <a:gd name="T4" fmla="*/ 36 w 48"/>
                <a:gd name="T5" fmla="*/ 7 h 44"/>
                <a:gd name="T6" fmla="*/ 48 w 48"/>
                <a:gd name="T7" fmla="*/ 1 h 44"/>
                <a:gd name="T8" fmla="*/ 48 w 48"/>
                <a:gd name="T9" fmla="*/ 0 h 44"/>
                <a:gd name="T10" fmla="*/ 35 w 48"/>
                <a:gd name="T11" fmla="*/ 6 h 44"/>
                <a:gd name="T12" fmla="*/ 14 w 48"/>
                <a:gd name="T13" fmla="*/ 23 h 44"/>
                <a:gd name="T14" fmla="*/ 0 w 48"/>
                <a:gd name="T15" fmla="*/ 44 h 44"/>
                <a:gd name="T16" fmla="*/ 1 w 48"/>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4">
                  <a:moveTo>
                    <a:pt x="1" y="44"/>
                  </a:moveTo>
                  <a:cubicBezTo>
                    <a:pt x="4" y="36"/>
                    <a:pt x="12" y="26"/>
                    <a:pt x="22" y="18"/>
                  </a:cubicBezTo>
                  <a:cubicBezTo>
                    <a:pt x="26" y="13"/>
                    <a:pt x="31" y="10"/>
                    <a:pt x="36" y="7"/>
                  </a:cubicBezTo>
                  <a:cubicBezTo>
                    <a:pt x="40" y="4"/>
                    <a:pt x="45" y="2"/>
                    <a:pt x="48" y="1"/>
                  </a:cubicBezTo>
                  <a:cubicBezTo>
                    <a:pt x="48" y="0"/>
                    <a:pt x="48" y="0"/>
                    <a:pt x="48" y="0"/>
                  </a:cubicBezTo>
                  <a:cubicBezTo>
                    <a:pt x="44" y="1"/>
                    <a:pt x="40" y="3"/>
                    <a:pt x="35" y="6"/>
                  </a:cubicBezTo>
                  <a:cubicBezTo>
                    <a:pt x="28" y="10"/>
                    <a:pt x="21" y="17"/>
                    <a:pt x="14" y="23"/>
                  </a:cubicBezTo>
                  <a:cubicBezTo>
                    <a:pt x="7" y="30"/>
                    <a:pt x="2" y="38"/>
                    <a:pt x="0" y="44"/>
                  </a:cubicBezTo>
                  <a:cubicBezTo>
                    <a:pt x="1" y="44"/>
                    <a:pt x="1" y="44"/>
                    <a:pt x="1" y="44"/>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64">
              <a:extLst>
                <a:ext uri="{FF2B5EF4-FFF2-40B4-BE49-F238E27FC236}">
                  <a16:creationId xmlns:a16="http://schemas.microsoft.com/office/drawing/2014/main" id="{CAC76762-B11B-420C-AF6B-8F03887377E3}"/>
                </a:ext>
              </a:extLst>
            </p:cNvPr>
            <p:cNvSpPr>
              <a:spLocks/>
            </p:cNvSpPr>
            <p:nvPr/>
          </p:nvSpPr>
          <p:spPr bwMode="auto">
            <a:xfrm>
              <a:off x="7854951" y="3673475"/>
              <a:ext cx="436563" cy="550863"/>
            </a:xfrm>
            <a:custGeom>
              <a:avLst/>
              <a:gdLst>
                <a:gd name="T0" fmla="*/ 1 w 58"/>
                <a:gd name="T1" fmla="*/ 73 h 73"/>
                <a:gd name="T2" fmla="*/ 29 w 58"/>
                <a:gd name="T3" fmla="*/ 46 h 73"/>
                <a:gd name="T4" fmla="*/ 58 w 58"/>
                <a:gd name="T5" fmla="*/ 0 h 73"/>
                <a:gd name="T6" fmla="*/ 57 w 58"/>
                <a:gd name="T7" fmla="*/ 0 h 73"/>
                <a:gd name="T8" fmla="*/ 29 w 58"/>
                <a:gd name="T9" fmla="*/ 45 h 73"/>
                <a:gd name="T10" fmla="*/ 0 w 58"/>
                <a:gd name="T11" fmla="*/ 72 h 73"/>
                <a:gd name="T12" fmla="*/ 1 w 58"/>
                <a:gd name="T13" fmla="*/ 73 h 73"/>
                <a:gd name="T14" fmla="*/ 1 w 58"/>
                <a:gd name="T15" fmla="*/ 73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73">
                  <a:moveTo>
                    <a:pt x="1" y="73"/>
                  </a:moveTo>
                  <a:cubicBezTo>
                    <a:pt x="7" y="62"/>
                    <a:pt x="18" y="56"/>
                    <a:pt x="29" y="46"/>
                  </a:cubicBezTo>
                  <a:cubicBezTo>
                    <a:pt x="41" y="37"/>
                    <a:pt x="52" y="24"/>
                    <a:pt x="58" y="0"/>
                  </a:cubicBezTo>
                  <a:cubicBezTo>
                    <a:pt x="57" y="0"/>
                    <a:pt x="57" y="0"/>
                    <a:pt x="57" y="0"/>
                  </a:cubicBezTo>
                  <a:cubicBezTo>
                    <a:pt x="51" y="23"/>
                    <a:pt x="40" y="36"/>
                    <a:pt x="29" y="45"/>
                  </a:cubicBezTo>
                  <a:cubicBezTo>
                    <a:pt x="17" y="55"/>
                    <a:pt x="6" y="61"/>
                    <a:pt x="0" y="72"/>
                  </a:cubicBezTo>
                  <a:cubicBezTo>
                    <a:pt x="1" y="73"/>
                    <a:pt x="1" y="73"/>
                    <a:pt x="1" y="73"/>
                  </a:cubicBezTo>
                  <a:cubicBezTo>
                    <a:pt x="1" y="73"/>
                    <a:pt x="1" y="73"/>
                    <a:pt x="1" y="7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65">
              <a:extLst>
                <a:ext uri="{FF2B5EF4-FFF2-40B4-BE49-F238E27FC236}">
                  <a16:creationId xmlns:a16="http://schemas.microsoft.com/office/drawing/2014/main" id="{CFEFCBA0-E381-429D-B33C-924E8DE009AE}"/>
                </a:ext>
              </a:extLst>
            </p:cNvPr>
            <p:cNvSpPr>
              <a:spLocks/>
            </p:cNvSpPr>
            <p:nvPr/>
          </p:nvSpPr>
          <p:spPr bwMode="auto">
            <a:xfrm>
              <a:off x="8126414" y="3303588"/>
              <a:ext cx="534988" cy="195263"/>
            </a:xfrm>
            <a:custGeom>
              <a:avLst/>
              <a:gdLst>
                <a:gd name="T0" fmla="*/ 1 w 71"/>
                <a:gd name="T1" fmla="*/ 26 h 26"/>
                <a:gd name="T2" fmla="*/ 1 w 71"/>
                <a:gd name="T3" fmla="*/ 26 h 26"/>
                <a:gd name="T4" fmla="*/ 11 w 71"/>
                <a:gd name="T5" fmla="*/ 13 h 26"/>
                <a:gd name="T6" fmla="*/ 36 w 71"/>
                <a:gd name="T7" fmla="*/ 2 h 26"/>
                <a:gd name="T8" fmla="*/ 48 w 71"/>
                <a:gd name="T9" fmla="*/ 4 h 26"/>
                <a:gd name="T10" fmla="*/ 58 w 71"/>
                <a:gd name="T11" fmla="*/ 10 h 26"/>
                <a:gd name="T12" fmla="*/ 62 w 71"/>
                <a:gd name="T13" fmla="*/ 13 h 26"/>
                <a:gd name="T14" fmla="*/ 68 w 71"/>
                <a:gd name="T15" fmla="*/ 14 h 26"/>
                <a:gd name="T16" fmla="*/ 71 w 71"/>
                <a:gd name="T17" fmla="*/ 14 h 26"/>
                <a:gd name="T18" fmla="*/ 71 w 71"/>
                <a:gd name="T19" fmla="*/ 13 h 26"/>
                <a:gd name="T20" fmla="*/ 68 w 71"/>
                <a:gd name="T21" fmla="*/ 13 h 26"/>
                <a:gd name="T22" fmla="*/ 61 w 71"/>
                <a:gd name="T23" fmla="*/ 11 h 26"/>
                <a:gd name="T24" fmla="*/ 53 w 71"/>
                <a:gd name="T25" fmla="*/ 4 h 26"/>
                <a:gd name="T26" fmla="*/ 36 w 71"/>
                <a:gd name="T27" fmla="*/ 0 h 26"/>
                <a:gd name="T28" fmla="*/ 9 w 71"/>
                <a:gd name="T29" fmla="*/ 13 h 26"/>
                <a:gd name="T30" fmla="*/ 0 w 71"/>
                <a:gd name="T31" fmla="*/ 25 h 26"/>
                <a:gd name="T32" fmla="*/ 1 w 71"/>
                <a:gd name="T3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6">
                  <a:moveTo>
                    <a:pt x="1" y="26"/>
                  </a:moveTo>
                  <a:cubicBezTo>
                    <a:pt x="1" y="26"/>
                    <a:pt x="1" y="26"/>
                    <a:pt x="1" y="26"/>
                  </a:cubicBezTo>
                  <a:cubicBezTo>
                    <a:pt x="2" y="24"/>
                    <a:pt x="5" y="18"/>
                    <a:pt x="11" y="13"/>
                  </a:cubicBezTo>
                  <a:cubicBezTo>
                    <a:pt x="17" y="7"/>
                    <a:pt x="25" y="2"/>
                    <a:pt x="36" y="2"/>
                  </a:cubicBezTo>
                  <a:cubicBezTo>
                    <a:pt x="41" y="2"/>
                    <a:pt x="45" y="2"/>
                    <a:pt x="48" y="4"/>
                  </a:cubicBezTo>
                  <a:cubicBezTo>
                    <a:pt x="53" y="5"/>
                    <a:pt x="55" y="8"/>
                    <a:pt x="58" y="10"/>
                  </a:cubicBezTo>
                  <a:cubicBezTo>
                    <a:pt x="59" y="11"/>
                    <a:pt x="61" y="12"/>
                    <a:pt x="62" y="13"/>
                  </a:cubicBezTo>
                  <a:cubicBezTo>
                    <a:pt x="64" y="14"/>
                    <a:pt x="66" y="14"/>
                    <a:pt x="68" y="14"/>
                  </a:cubicBezTo>
                  <a:cubicBezTo>
                    <a:pt x="69" y="14"/>
                    <a:pt x="70" y="14"/>
                    <a:pt x="71" y="14"/>
                  </a:cubicBezTo>
                  <a:cubicBezTo>
                    <a:pt x="71" y="13"/>
                    <a:pt x="71" y="13"/>
                    <a:pt x="71" y="13"/>
                  </a:cubicBezTo>
                  <a:cubicBezTo>
                    <a:pt x="70" y="13"/>
                    <a:pt x="69" y="13"/>
                    <a:pt x="68" y="13"/>
                  </a:cubicBezTo>
                  <a:cubicBezTo>
                    <a:pt x="65" y="13"/>
                    <a:pt x="63" y="12"/>
                    <a:pt x="61" y="11"/>
                  </a:cubicBezTo>
                  <a:cubicBezTo>
                    <a:pt x="59" y="9"/>
                    <a:pt x="57" y="7"/>
                    <a:pt x="53" y="4"/>
                  </a:cubicBezTo>
                  <a:cubicBezTo>
                    <a:pt x="49" y="2"/>
                    <a:pt x="44" y="0"/>
                    <a:pt x="36" y="0"/>
                  </a:cubicBezTo>
                  <a:cubicBezTo>
                    <a:pt x="24" y="0"/>
                    <a:pt x="15" y="7"/>
                    <a:pt x="9" y="13"/>
                  </a:cubicBezTo>
                  <a:cubicBezTo>
                    <a:pt x="3" y="19"/>
                    <a:pt x="0" y="25"/>
                    <a:pt x="0" y="25"/>
                  </a:cubicBezTo>
                  <a:cubicBezTo>
                    <a:pt x="1" y="26"/>
                    <a:pt x="1" y="26"/>
                    <a:pt x="1" y="2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66">
              <a:extLst>
                <a:ext uri="{FF2B5EF4-FFF2-40B4-BE49-F238E27FC236}">
                  <a16:creationId xmlns:a16="http://schemas.microsoft.com/office/drawing/2014/main" id="{8400D1A1-A4F3-4A97-A99A-119A4E4F80BF}"/>
                </a:ext>
              </a:extLst>
            </p:cNvPr>
            <p:cNvSpPr>
              <a:spLocks/>
            </p:cNvSpPr>
            <p:nvPr/>
          </p:nvSpPr>
          <p:spPr bwMode="auto">
            <a:xfrm>
              <a:off x="8102601" y="3287713"/>
              <a:ext cx="144463" cy="76200"/>
            </a:xfrm>
            <a:custGeom>
              <a:avLst/>
              <a:gdLst>
                <a:gd name="T0" fmla="*/ 0 w 19"/>
                <a:gd name="T1" fmla="*/ 1 h 10"/>
                <a:gd name="T2" fmla="*/ 0 w 19"/>
                <a:gd name="T3" fmla="*/ 1 h 10"/>
                <a:gd name="T4" fmla="*/ 7 w 19"/>
                <a:gd name="T5" fmla="*/ 2 h 10"/>
                <a:gd name="T6" fmla="*/ 18 w 19"/>
                <a:gd name="T7" fmla="*/ 10 h 10"/>
                <a:gd name="T8" fmla="*/ 19 w 19"/>
                <a:gd name="T9" fmla="*/ 9 h 10"/>
                <a:gd name="T10" fmla="*/ 7 w 19"/>
                <a:gd name="T11" fmla="*/ 1 h 10"/>
                <a:gd name="T12" fmla="*/ 0 w 19"/>
                <a:gd name="T13" fmla="*/ 0 h 10"/>
                <a:gd name="T14" fmla="*/ 0 w 19"/>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0">
                  <a:moveTo>
                    <a:pt x="0" y="1"/>
                  </a:moveTo>
                  <a:cubicBezTo>
                    <a:pt x="0" y="1"/>
                    <a:pt x="0" y="1"/>
                    <a:pt x="0" y="1"/>
                  </a:cubicBezTo>
                  <a:cubicBezTo>
                    <a:pt x="1" y="1"/>
                    <a:pt x="4" y="1"/>
                    <a:pt x="7" y="2"/>
                  </a:cubicBezTo>
                  <a:cubicBezTo>
                    <a:pt x="11" y="4"/>
                    <a:pt x="15" y="6"/>
                    <a:pt x="18" y="10"/>
                  </a:cubicBezTo>
                  <a:cubicBezTo>
                    <a:pt x="19" y="9"/>
                    <a:pt x="19" y="9"/>
                    <a:pt x="19" y="9"/>
                  </a:cubicBezTo>
                  <a:cubicBezTo>
                    <a:pt x="16" y="4"/>
                    <a:pt x="11" y="2"/>
                    <a:pt x="7" y="1"/>
                  </a:cubicBezTo>
                  <a:cubicBezTo>
                    <a:pt x="3" y="0"/>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67">
              <a:extLst>
                <a:ext uri="{FF2B5EF4-FFF2-40B4-BE49-F238E27FC236}">
                  <a16:creationId xmlns:a16="http://schemas.microsoft.com/office/drawing/2014/main" id="{25FF42BF-BDAC-4704-9583-DD4F869C999C}"/>
                </a:ext>
              </a:extLst>
            </p:cNvPr>
            <p:cNvSpPr>
              <a:spLocks/>
            </p:cNvSpPr>
            <p:nvPr/>
          </p:nvSpPr>
          <p:spPr bwMode="auto">
            <a:xfrm>
              <a:off x="8337551" y="3008313"/>
              <a:ext cx="279400" cy="120650"/>
            </a:xfrm>
            <a:custGeom>
              <a:avLst/>
              <a:gdLst>
                <a:gd name="T0" fmla="*/ 0 w 37"/>
                <a:gd name="T1" fmla="*/ 16 h 16"/>
                <a:gd name="T2" fmla="*/ 14 w 37"/>
                <a:gd name="T3" fmla="*/ 7 h 16"/>
                <a:gd name="T4" fmla="*/ 29 w 37"/>
                <a:gd name="T5" fmla="*/ 1 h 16"/>
                <a:gd name="T6" fmla="*/ 37 w 37"/>
                <a:gd name="T7" fmla="*/ 3 h 16"/>
                <a:gd name="T8" fmla="*/ 37 w 37"/>
                <a:gd name="T9" fmla="*/ 2 h 16"/>
                <a:gd name="T10" fmla="*/ 29 w 37"/>
                <a:gd name="T11" fmla="*/ 0 h 16"/>
                <a:gd name="T12" fmla="*/ 14 w 37"/>
                <a:gd name="T13" fmla="*/ 6 h 16"/>
                <a:gd name="T14" fmla="*/ 0 w 37"/>
                <a:gd name="T15" fmla="*/ 15 h 16"/>
                <a:gd name="T16" fmla="*/ 0 w 37"/>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6">
                  <a:moveTo>
                    <a:pt x="0" y="16"/>
                  </a:moveTo>
                  <a:cubicBezTo>
                    <a:pt x="5" y="14"/>
                    <a:pt x="10" y="10"/>
                    <a:pt x="14" y="7"/>
                  </a:cubicBezTo>
                  <a:cubicBezTo>
                    <a:pt x="19" y="4"/>
                    <a:pt x="24" y="1"/>
                    <a:pt x="29" y="1"/>
                  </a:cubicBezTo>
                  <a:cubicBezTo>
                    <a:pt x="31" y="1"/>
                    <a:pt x="34" y="1"/>
                    <a:pt x="37" y="3"/>
                  </a:cubicBezTo>
                  <a:cubicBezTo>
                    <a:pt x="37" y="2"/>
                    <a:pt x="37" y="2"/>
                    <a:pt x="37" y="2"/>
                  </a:cubicBezTo>
                  <a:cubicBezTo>
                    <a:pt x="34" y="0"/>
                    <a:pt x="32" y="0"/>
                    <a:pt x="29" y="0"/>
                  </a:cubicBezTo>
                  <a:cubicBezTo>
                    <a:pt x="23" y="0"/>
                    <a:pt x="18" y="3"/>
                    <a:pt x="14" y="6"/>
                  </a:cubicBezTo>
                  <a:cubicBezTo>
                    <a:pt x="9" y="9"/>
                    <a:pt x="4" y="13"/>
                    <a:pt x="0" y="15"/>
                  </a:cubicBezTo>
                  <a:cubicBezTo>
                    <a:pt x="0" y="16"/>
                    <a:pt x="0" y="16"/>
                    <a:pt x="0" y="1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68">
              <a:extLst>
                <a:ext uri="{FF2B5EF4-FFF2-40B4-BE49-F238E27FC236}">
                  <a16:creationId xmlns:a16="http://schemas.microsoft.com/office/drawing/2014/main" id="{B85A9755-B944-42DE-8CDB-7A5403B4FA6B}"/>
                </a:ext>
              </a:extLst>
            </p:cNvPr>
            <p:cNvSpPr>
              <a:spLocks/>
            </p:cNvSpPr>
            <p:nvPr/>
          </p:nvSpPr>
          <p:spPr bwMode="auto">
            <a:xfrm>
              <a:off x="7243764" y="3211513"/>
              <a:ext cx="534988" cy="166688"/>
            </a:xfrm>
            <a:custGeom>
              <a:avLst/>
              <a:gdLst>
                <a:gd name="T0" fmla="*/ 0 w 71"/>
                <a:gd name="T1" fmla="*/ 20 h 22"/>
                <a:gd name="T2" fmla="*/ 13 w 71"/>
                <a:gd name="T3" fmla="*/ 22 h 22"/>
                <a:gd name="T4" fmla="*/ 47 w 71"/>
                <a:gd name="T5" fmla="*/ 12 h 22"/>
                <a:gd name="T6" fmla="*/ 59 w 71"/>
                <a:gd name="T7" fmla="*/ 5 h 22"/>
                <a:gd name="T8" fmla="*/ 69 w 71"/>
                <a:gd name="T9" fmla="*/ 2 h 22"/>
                <a:gd name="T10" fmla="*/ 70 w 71"/>
                <a:gd name="T11" fmla="*/ 2 h 22"/>
                <a:gd name="T12" fmla="*/ 71 w 71"/>
                <a:gd name="T13" fmla="*/ 1 h 22"/>
                <a:gd name="T14" fmla="*/ 69 w 71"/>
                <a:gd name="T15" fmla="*/ 0 h 22"/>
                <a:gd name="T16" fmla="*/ 59 w 71"/>
                <a:gd name="T17" fmla="*/ 4 h 22"/>
                <a:gd name="T18" fmla="*/ 13 w 71"/>
                <a:gd name="T19" fmla="*/ 21 h 22"/>
                <a:gd name="T20" fmla="*/ 0 w 71"/>
                <a:gd name="T21" fmla="*/ 19 h 22"/>
                <a:gd name="T22" fmla="*/ 0 w 71"/>
                <a:gd name="T23" fmla="*/ 20 h 22"/>
                <a:gd name="T24" fmla="*/ 0 w 71"/>
                <a:gd name="T2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22">
                  <a:moveTo>
                    <a:pt x="0" y="20"/>
                  </a:moveTo>
                  <a:cubicBezTo>
                    <a:pt x="5" y="21"/>
                    <a:pt x="9" y="22"/>
                    <a:pt x="13" y="22"/>
                  </a:cubicBezTo>
                  <a:cubicBezTo>
                    <a:pt x="27" y="22"/>
                    <a:pt x="38" y="17"/>
                    <a:pt x="47" y="12"/>
                  </a:cubicBezTo>
                  <a:cubicBezTo>
                    <a:pt x="51" y="9"/>
                    <a:pt x="56" y="7"/>
                    <a:pt x="59" y="5"/>
                  </a:cubicBezTo>
                  <a:cubicBezTo>
                    <a:pt x="63" y="3"/>
                    <a:pt x="66" y="2"/>
                    <a:pt x="69" y="2"/>
                  </a:cubicBezTo>
                  <a:cubicBezTo>
                    <a:pt x="69" y="2"/>
                    <a:pt x="70" y="2"/>
                    <a:pt x="70" y="2"/>
                  </a:cubicBezTo>
                  <a:cubicBezTo>
                    <a:pt x="71" y="1"/>
                    <a:pt x="71" y="1"/>
                    <a:pt x="71" y="1"/>
                  </a:cubicBezTo>
                  <a:cubicBezTo>
                    <a:pt x="70" y="1"/>
                    <a:pt x="69" y="0"/>
                    <a:pt x="69" y="0"/>
                  </a:cubicBezTo>
                  <a:cubicBezTo>
                    <a:pt x="66" y="0"/>
                    <a:pt x="62" y="2"/>
                    <a:pt x="59" y="4"/>
                  </a:cubicBezTo>
                  <a:cubicBezTo>
                    <a:pt x="48" y="9"/>
                    <a:pt x="33" y="21"/>
                    <a:pt x="13" y="21"/>
                  </a:cubicBezTo>
                  <a:cubicBezTo>
                    <a:pt x="9" y="21"/>
                    <a:pt x="5" y="20"/>
                    <a:pt x="0" y="19"/>
                  </a:cubicBezTo>
                  <a:cubicBezTo>
                    <a:pt x="0" y="20"/>
                    <a:pt x="0" y="20"/>
                    <a:pt x="0" y="20"/>
                  </a:cubicBezTo>
                  <a:cubicBezTo>
                    <a:pt x="0" y="20"/>
                    <a:pt x="0" y="20"/>
                    <a:pt x="0" y="2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69">
              <a:extLst>
                <a:ext uri="{FF2B5EF4-FFF2-40B4-BE49-F238E27FC236}">
                  <a16:creationId xmlns:a16="http://schemas.microsoft.com/office/drawing/2014/main" id="{19E7B1F6-8F0C-498C-97E9-D3E3AF035DB0}"/>
                </a:ext>
              </a:extLst>
            </p:cNvPr>
            <p:cNvSpPr>
              <a:spLocks/>
            </p:cNvSpPr>
            <p:nvPr/>
          </p:nvSpPr>
          <p:spPr bwMode="auto">
            <a:xfrm>
              <a:off x="7432676" y="2216150"/>
              <a:ext cx="422275" cy="641350"/>
            </a:xfrm>
            <a:custGeom>
              <a:avLst/>
              <a:gdLst>
                <a:gd name="T0" fmla="*/ 32 w 56"/>
                <a:gd name="T1" fmla="*/ 0 h 85"/>
                <a:gd name="T2" fmla="*/ 33 w 56"/>
                <a:gd name="T3" fmla="*/ 8 h 85"/>
                <a:gd name="T4" fmla="*/ 26 w 56"/>
                <a:gd name="T5" fmla="*/ 28 h 85"/>
                <a:gd name="T6" fmla="*/ 3 w 56"/>
                <a:gd name="T7" fmla="*/ 44 h 85"/>
                <a:gd name="T8" fmla="*/ 0 w 56"/>
                <a:gd name="T9" fmla="*/ 45 h 85"/>
                <a:gd name="T10" fmla="*/ 4 w 56"/>
                <a:gd name="T11" fmla="*/ 45 h 85"/>
                <a:gd name="T12" fmla="*/ 48 w 56"/>
                <a:gd name="T13" fmla="*/ 64 h 85"/>
                <a:gd name="T14" fmla="*/ 55 w 56"/>
                <a:gd name="T15" fmla="*/ 85 h 85"/>
                <a:gd name="T16" fmla="*/ 55 w 56"/>
                <a:gd name="T17" fmla="*/ 85 h 85"/>
                <a:gd name="T18" fmla="*/ 56 w 56"/>
                <a:gd name="T19" fmla="*/ 85 h 85"/>
                <a:gd name="T20" fmla="*/ 56 w 56"/>
                <a:gd name="T21" fmla="*/ 85 h 85"/>
                <a:gd name="T22" fmla="*/ 49 w 56"/>
                <a:gd name="T23" fmla="*/ 63 h 85"/>
                <a:gd name="T24" fmla="*/ 4 w 56"/>
                <a:gd name="T25" fmla="*/ 44 h 85"/>
                <a:gd name="T26" fmla="*/ 4 w 56"/>
                <a:gd name="T27" fmla="*/ 45 h 85"/>
                <a:gd name="T28" fmla="*/ 4 w 56"/>
                <a:gd name="T29" fmla="*/ 45 h 85"/>
                <a:gd name="T30" fmla="*/ 27 w 56"/>
                <a:gd name="T31" fmla="*/ 29 h 85"/>
                <a:gd name="T32" fmla="*/ 35 w 56"/>
                <a:gd name="T33" fmla="*/ 8 h 85"/>
                <a:gd name="T34" fmla="*/ 34 w 56"/>
                <a:gd name="T35" fmla="*/ 0 h 85"/>
                <a:gd name="T36" fmla="*/ 32 w 56"/>
                <a:gd name="T3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85">
                  <a:moveTo>
                    <a:pt x="32" y="0"/>
                  </a:moveTo>
                  <a:cubicBezTo>
                    <a:pt x="33" y="3"/>
                    <a:pt x="33" y="5"/>
                    <a:pt x="33" y="8"/>
                  </a:cubicBezTo>
                  <a:cubicBezTo>
                    <a:pt x="33" y="15"/>
                    <a:pt x="31" y="22"/>
                    <a:pt x="26" y="28"/>
                  </a:cubicBezTo>
                  <a:cubicBezTo>
                    <a:pt x="21" y="34"/>
                    <a:pt x="13" y="40"/>
                    <a:pt x="3" y="44"/>
                  </a:cubicBezTo>
                  <a:cubicBezTo>
                    <a:pt x="0" y="45"/>
                    <a:pt x="0" y="45"/>
                    <a:pt x="0" y="45"/>
                  </a:cubicBezTo>
                  <a:cubicBezTo>
                    <a:pt x="4" y="45"/>
                    <a:pt x="4" y="45"/>
                    <a:pt x="4" y="45"/>
                  </a:cubicBezTo>
                  <a:cubicBezTo>
                    <a:pt x="29" y="45"/>
                    <a:pt x="41" y="55"/>
                    <a:pt x="48" y="64"/>
                  </a:cubicBezTo>
                  <a:cubicBezTo>
                    <a:pt x="54" y="74"/>
                    <a:pt x="55" y="84"/>
                    <a:pt x="55" y="85"/>
                  </a:cubicBezTo>
                  <a:cubicBezTo>
                    <a:pt x="55" y="85"/>
                    <a:pt x="55" y="85"/>
                    <a:pt x="55" y="85"/>
                  </a:cubicBezTo>
                  <a:cubicBezTo>
                    <a:pt x="56" y="85"/>
                    <a:pt x="56" y="85"/>
                    <a:pt x="56" y="85"/>
                  </a:cubicBezTo>
                  <a:cubicBezTo>
                    <a:pt x="56" y="85"/>
                    <a:pt x="56" y="85"/>
                    <a:pt x="56" y="85"/>
                  </a:cubicBezTo>
                  <a:cubicBezTo>
                    <a:pt x="56" y="84"/>
                    <a:pt x="56" y="73"/>
                    <a:pt x="49" y="63"/>
                  </a:cubicBezTo>
                  <a:cubicBezTo>
                    <a:pt x="42" y="53"/>
                    <a:pt x="29" y="44"/>
                    <a:pt x="4" y="44"/>
                  </a:cubicBezTo>
                  <a:cubicBezTo>
                    <a:pt x="4" y="45"/>
                    <a:pt x="4" y="45"/>
                    <a:pt x="4" y="45"/>
                  </a:cubicBezTo>
                  <a:cubicBezTo>
                    <a:pt x="4" y="45"/>
                    <a:pt x="4" y="45"/>
                    <a:pt x="4" y="45"/>
                  </a:cubicBezTo>
                  <a:cubicBezTo>
                    <a:pt x="14" y="41"/>
                    <a:pt x="22" y="35"/>
                    <a:pt x="27" y="29"/>
                  </a:cubicBezTo>
                  <a:cubicBezTo>
                    <a:pt x="32" y="23"/>
                    <a:pt x="35" y="15"/>
                    <a:pt x="35" y="8"/>
                  </a:cubicBezTo>
                  <a:cubicBezTo>
                    <a:pt x="35" y="5"/>
                    <a:pt x="34" y="2"/>
                    <a:pt x="34" y="0"/>
                  </a:cubicBezTo>
                  <a:cubicBezTo>
                    <a:pt x="32" y="0"/>
                    <a:pt x="32" y="0"/>
                    <a:pt x="32"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70">
              <a:extLst>
                <a:ext uri="{FF2B5EF4-FFF2-40B4-BE49-F238E27FC236}">
                  <a16:creationId xmlns:a16="http://schemas.microsoft.com/office/drawing/2014/main" id="{DDC1F7DF-B43B-4BBF-BD09-D9C1CB7E5D64}"/>
                </a:ext>
              </a:extLst>
            </p:cNvPr>
            <p:cNvSpPr>
              <a:spLocks/>
            </p:cNvSpPr>
            <p:nvPr/>
          </p:nvSpPr>
          <p:spPr bwMode="auto">
            <a:xfrm>
              <a:off x="6586539" y="1997075"/>
              <a:ext cx="725488" cy="369888"/>
            </a:xfrm>
            <a:custGeom>
              <a:avLst/>
              <a:gdLst>
                <a:gd name="T0" fmla="*/ 0 w 96"/>
                <a:gd name="T1" fmla="*/ 1 h 49"/>
                <a:gd name="T2" fmla="*/ 0 w 96"/>
                <a:gd name="T3" fmla="*/ 1 h 49"/>
                <a:gd name="T4" fmla="*/ 4 w 96"/>
                <a:gd name="T5" fmla="*/ 4 h 49"/>
                <a:gd name="T6" fmla="*/ 8 w 96"/>
                <a:gd name="T7" fmla="*/ 12 h 49"/>
                <a:gd name="T8" fmla="*/ 8 w 96"/>
                <a:gd name="T9" fmla="*/ 12 h 49"/>
                <a:gd name="T10" fmla="*/ 9 w 96"/>
                <a:gd name="T11" fmla="*/ 12 h 49"/>
                <a:gd name="T12" fmla="*/ 18 w 96"/>
                <a:gd name="T13" fmla="*/ 11 h 49"/>
                <a:gd name="T14" fmla="*/ 67 w 96"/>
                <a:gd name="T15" fmla="*/ 48 h 49"/>
                <a:gd name="T16" fmla="*/ 67 w 96"/>
                <a:gd name="T17" fmla="*/ 49 h 49"/>
                <a:gd name="T18" fmla="*/ 68 w 96"/>
                <a:gd name="T19" fmla="*/ 48 h 49"/>
                <a:gd name="T20" fmla="*/ 85 w 96"/>
                <a:gd name="T21" fmla="*/ 43 h 49"/>
                <a:gd name="T22" fmla="*/ 93 w 96"/>
                <a:gd name="T23" fmla="*/ 44 h 49"/>
                <a:gd name="T24" fmla="*/ 95 w 96"/>
                <a:gd name="T25" fmla="*/ 44 h 49"/>
                <a:gd name="T26" fmla="*/ 96 w 96"/>
                <a:gd name="T27" fmla="*/ 44 h 49"/>
                <a:gd name="T28" fmla="*/ 96 w 96"/>
                <a:gd name="T29" fmla="*/ 44 h 49"/>
                <a:gd name="T30" fmla="*/ 96 w 96"/>
                <a:gd name="T31" fmla="*/ 44 h 49"/>
                <a:gd name="T32" fmla="*/ 96 w 96"/>
                <a:gd name="T33" fmla="*/ 43 h 49"/>
                <a:gd name="T34" fmla="*/ 85 w 96"/>
                <a:gd name="T35" fmla="*/ 41 h 49"/>
                <a:gd name="T36" fmla="*/ 67 w 96"/>
                <a:gd name="T37" fmla="*/ 47 h 49"/>
                <a:gd name="T38" fmla="*/ 68 w 96"/>
                <a:gd name="T39" fmla="*/ 48 h 49"/>
                <a:gd name="T40" fmla="*/ 68 w 96"/>
                <a:gd name="T41" fmla="*/ 48 h 49"/>
                <a:gd name="T42" fmla="*/ 18 w 96"/>
                <a:gd name="T43" fmla="*/ 10 h 49"/>
                <a:gd name="T44" fmla="*/ 9 w 96"/>
                <a:gd name="T45" fmla="*/ 11 h 49"/>
                <a:gd name="T46" fmla="*/ 9 w 96"/>
                <a:gd name="T47" fmla="*/ 12 h 49"/>
                <a:gd name="T48" fmla="*/ 10 w 96"/>
                <a:gd name="T49" fmla="*/ 11 h 49"/>
                <a:gd name="T50" fmla="*/ 4 w 96"/>
                <a:gd name="T51" fmla="*/ 3 h 49"/>
                <a:gd name="T52" fmla="*/ 0 w 96"/>
                <a:gd name="T53" fmla="*/ 0 h 49"/>
                <a:gd name="T54" fmla="*/ 0 w 96"/>
                <a:gd name="T55"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49">
                  <a:moveTo>
                    <a:pt x="0" y="1"/>
                  </a:moveTo>
                  <a:cubicBezTo>
                    <a:pt x="0" y="1"/>
                    <a:pt x="0" y="1"/>
                    <a:pt x="0" y="1"/>
                  </a:cubicBezTo>
                  <a:cubicBezTo>
                    <a:pt x="0" y="1"/>
                    <a:pt x="2" y="3"/>
                    <a:pt x="4" y="4"/>
                  </a:cubicBezTo>
                  <a:cubicBezTo>
                    <a:pt x="6" y="6"/>
                    <a:pt x="8" y="9"/>
                    <a:pt x="8" y="12"/>
                  </a:cubicBezTo>
                  <a:cubicBezTo>
                    <a:pt x="8" y="12"/>
                    <a:pt x="8" y="12"/>
                    <a:pt x="8" y="12"/>
                  </a:cubicBezTo>
                  <a:cubicBezTo>
                    <a:pt x="9" y="12"/>
                    <a:pt x="9" y="12"/>
                    <a:pt x="9" y="12"/>
                  </a:cubicBezTo>
                  <a:cubicBezTo>
                    <a:pt x="12" y="11"/>
                    <a:pt x="15" y="11"/>
                    <a:pt x="18" y="11"/>
                  </a:cubicBezTo>
                  <a:cubicBezTo>
                    <a:pt x="39" y="11"/>
                    <a:pt x="61" y="26"/>
                    <a:pt x="67" y="48"/>
                  </a:cubicBezTo>
                  <a:cubicBezTo>
                    <a:pt x="67" y="49"/>
                    <a:pt x="67" y="49"/>
                    <a:pt x="67" y="49"/>
                  </a:cubicBezTo>
                  <a:cubicBezTo>
                    <a:pt x="68" y="48"/>
                    <a:pt x="68" y="48"/>
                    <a:pt x="68" y="48"/>
                  </a:cubicBezTo>
                  <a:cubicBezTo>
                    <a:pt x="74" y="44"/>
                    <a:pt x="80" y="43"/>
                    <a:pt x="85" y="43"/>
                  </a:cubicBezTo>
                  <a:cubicBezTo>
                    <a:pt x="88" y="43"/>
                    <a:pt x="91" y="43"/>
                    <a:pt x="93" y="44"/>
                  </a:cubicBezTo>
                  <a:cubicBezTo>
                    <a:pt x="94" y="44"/>
                    <a:pt x="94" y="44"/>
                    <a:pt x="95" y="44"/>
                  </a:cubicBezTo>
                  <a:cubicBezTo>
                    <a:pt x="95" y="44"/>
                    <a:pt x="95" y="44"/>
                    <a:pt x="96" y="44"/>
                  </a:cubicBezTo>
                  <a:cubicBezTo>
                    <a:pt x="96" y="44"/>
                    <a:pt x="96" y="44"/>
                    <a:pt x="96" y="44"/>
                  </a:cubicBezTo>
                  <a:cubicBezTo>
                    <a:pt x="96" y="44"/>
                    <a:pt x="96" y="44"/>
                    <a:pt x="96" y="44"/>
                  </a:cubicBezTo>
                  <a:cubicBezTo>
                    <a:pt x="96" y="43"/>
                    <a:pt x="96" y="43"/>
                    <a:pt x="96" y="43"/>
                  </a:cubicBezTo>
                  <a:cubicBezTo>
                    <a:pt x="96" y="43"/>
                    <a:pt x="92" y="41"/>
                    <a:pt x="85" y="41"/>
                  </a:cubicBezTo>
                  <a:cubicBezTo>
                    <a:pt x="80" y="41"/>
                    <a:pt x="73" y="43"/>
                    <a:pt x="67" y="47"/>
                  </a:cubicBezTo>
                  <a:cubicBezTo>
                    <a:pt x="68" y="48"/>
                    <a:pt x="68" y="48"/>
                    <a:pt x="68" y="48"/>
                  </a:cubicBezTo>
                  <a:cubicBezTo>
                    <a:pt x="68" y="48"/>
                    <a:pt x="68" y="48"/>
                    <a:pt x="68" y="48"/>
                  </a:cubicBezTo>
                  <a:cubicBezTo>
                    <a:pt x="62" y="25"/>
                    <a:pt x="40" y="10"/>
                    <a:pt x="18" y="10"/>
                  </a:cubicBezTo>
                  <a:cubicBezTo>
                    <a:pt x="15" y="10"/>
                    <a:pt x="12" y="10"/>
                    <a:pt x="9" y="11"/>
                  </a:cubicBezTo>
                  <a:cubicBezTo>
                    <a:pt x="9" y="12"/>
                    <a:pt x="9" y="12"/>
                    <a:pt x="9" y="12"/>
                  </a:cubicBezTo>
                  <a:cubicBezTo>
                    <a:pt x="10" y="11"/>
                    <a:pt x="10" y="11"/>
                    <a:pt x="10" y="11"/>
                  </a:cubicBezTo>
                  <a:cubicBezTo>
                    <a:pt x="9" y="8"/>
                    <a:pt x="6" y="5"/>
                    <a:pt x="4" y="3"/>
                  </a:cubicBezTo>
                  <a:cubicBezTo>
                    <a:pt x="2" y="1"/>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71">
              <a:extLst>
                <a:ext uri="{FF2B5EF4-FFF2-40B4-BE49-F238E27FC236}">
                  <a16:creationId xmlns:a16="http://schemas.microsoft.com/office/drawing/2014/main" id="{EB47611A-476C-4ED2-91D1-0ABD1BD625A9}"/>
                </a:ext>
              </a:extLst>
            </p:cNvPr>
            <p:cNvSpPr>
              <a:spLocks/>
            </p:cNvSpPr>
            <p:nvPr/>
          </p:nvSpPr>
          <p:spPr bwMode="auto">
            <a:xfrm>
              <a:off x="4368801" y="3665538"/>
              <a:ext cx="928688" cy="233363"/>
            </a:xfrm>
            <a:custGeom>
              <a:avLst/>
              <a:gdLst>
                <a:gd name="T0" fmla="*/ 0 w 123"/>
                <a:gd name="T1" fmla="*/ 19 h 31"/>
                <a:gd name="T2" fmla="*/ 51 w 123"/>
                <a:gd name="T3" fmla="*/ 31 h 31"/>
                <a:gd name="T4" fmla="*/ 123 w 123"/>
                <a:gd name="T5" fmla="*/ 1 h 31"/>
                <a:gd name="T6" fmla="*/ 122 w 123"/>
                <a:gd name="T7" fmla="*/ 0 h 31"/>
                <a:gd name="T8" fmla="*/ 51 w 123"/>
                <a:gd name="T9" fmla="*/ 30 h 31"/>
                <a:gd name="T10" fmla="*/ 1 w 123"/>
                <a:gd name="T11" fmla="*/ 18 h 31"/>
                <a:gd name="T12" fmla="*/ 0 w 123"/>
                <a:gd name="T13" fmla="*/ 19 h 31"/>
              </a:gdLst>
              <a:ahLst/>
              <a:cxnLst>
                <a:cxn ang="0">
                  <a:pos x="T0" y="T1"/>
                </a:cxn>
                <a:cxn ang="0">
                  <a:pos x="T2" y="T3"/>
                </a:cxn>
                <a:cxn ang="0">
                  <a:pos x="T4" y="T5"/>
                </a:cxn>
                <a:cxn ang="0">
                  <a:pos x="T6" y="T7"/>
                </a:cxn>
                <a:cxn ang="0">
                  <a:pos x="T8" y="T9"/>
                </a:cxn>
                <a:cxn ang="0">
                  <a:pos x="T10" y="T11"/>
                </a:cxn>
                <a:cxn ang="0">
                  <a:pos x="T12" y="T13"/>
                </a:cxn>
              </a:cxnLst>
              <a:rect l="0" t="0" r="r" b="b"/>
              <a:pathLst>
                <a:path w="123" h="31">
                  <a:moveTo>
                    <a:pt x="0" y="19"/>
                  </a:moveTo>
                  <a:cubicBezTo>
                    <a:pt x="14" y="26"/>
                    <a:pt x="31" y="31"/>
                    <a:pt x="51" y="31"/>
                  </a:cubicBezTo>
                  <a:cubicBezTo>
                    <a:pt x="74" y="31"/>
                    <a:pt x="100" y="23"/>
                    <a:pt x="123" y="1"/>
                  </a:cubicBezTo>
                  <a:cubicBezTo>
                    <a:pt x="122" y="0"/>
                    <a:pt x="122" y="0"/>
                    <a:pt x="122" y="0"/>
                  </a:cubicBezTo>
                  <a:cubicBezTo>
                    <a:pt x="99" y="22"/>
                    <a:pt x="74" y="30"/>
                    <a:pt x="51" y="30"/>
                  </a:cubicBezTo>
                  <a:cubicBezTo>
                    <a:pt x="32" y="30"/>
                    <a:pt x="14" y="25"/>
                    <a:pt x="1" y="18"/>
                  </a:cubicBezTo>
                  <a:cubicBezTo>
                    <a:pt x="0" y="19"/>
                    <a:pt x="0" y="19"/>
                    <a:pt x="0" y="1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72">
              <a:extLst>
                <a:ext uri="{FF2B5EF4-FFF2-40B4-BE49-F238E27FC236}">
                  <a16:creationId xmlns:a16="http://schemas.microsoft.com/office/drawing/2014/main" id="{577497F2-AA1F-4E6B-A9FF-4934ADF73499}"/>
                </a:ext>
              </a:extLst>
            </p:cNvPr>
            <p:cNvSpPr>
              <a:spLocks/>
            </p:cNvSpPr>
            <p:nvPr/>
          </p:nvSpPr>
          <p:spPr bwMode="auto">
            <a:xfrm>
              <a:off x="4368801" y="3854450"/>
              <a:ext cx="128588" cy="74613"/>
            </a:xfrm>
            <a:custGeom>
              <a:avLst/>
              <a:gdLst>
                <a:gd name="T0" fmla="*/ 0 w 17"/>
                <a:gd name="T1" fmla="*/ 10 h 10"/>
                <a:gd name="T2" fmla="*/ 0 w 17"/>
                <a:gd name="T3" fmla="*/ 10 h 10"/>
                <a:gd name="T4" fmla="*/ 7 w 17"/>
                <a:gd name="T5" fmla="*/ 8 h 10"/>
                <a:gd name="T6" fmla="*/ 17 w 17"/>
                <a:gd name="T7" fmla="*/ 0 h 10"/>
                <a:gd name="T8" fmla="*/ 16 w 17"/>
                <a:gd name="T9" fmla="*/ 0 h 10"/>
                <a:gd name="T10" fmla="*/ 6 w 17"/>
                <a:gd name="T11" fmla="*/ 7 h 10"/>
                <a:gd name="T12" fmla="*/ 0 w 17"/>
                <a:gd name="T13" fmla="*/ 8 h 10"/>
                <a:gd name="T14" fmla="*/ 0 w 17"/>
                <a:gd name="T15" fmla="*/ 8 h 10"/>
                <a:gd name="T16" fmla="*/ 0 w 17"/>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10"/>
                  </a:moveTo>
                  <a:cubicBezTo>
                    <a:pt x="0" y="10"/>
                    <a:pt x="0" y="10"/>
                    <a:pt x="0" y="10"/>
                  </a:cubicBezTo>
                  <a:cubicBezTo>
                    <a:pt x="1" y="10"/>
                    <a:pt x="3" y="9"/>
                    <a:pt x="7" y="8"/>
                  </a:cubicBezTo>
                  <a:cubicBezTo>
                    <a:pt x="10" y="7"/>
                    <a:pt x="14" y="5"/>
                    <a:pt x="17" y="0"/>
                  </a:cubicBezTo>
                  <a:cubicBezTo>
                    <a:pt x="16" y="0"/>
                    <a:pt x="16" y="0"/>
                    <a:pt x="16" y="0"/>
                  </a:cubicBezTo>
                  <a:cubicBezTo>
                    <a:pt x="13" y="4"/>
                    <a:pt x="9" y="6"/>
                    <a:pt x="6" y="7"/>
                  </a:cubicBezTo>
                  <a:cubicBezTo>
                    <a:pt x="3" y="8"/>
                    <a:pt x="1" y="8"/>
                    <a:pt x="0" y="8"/>
                  </a:cubicBezTo>
                  <a:cubicBezTo>
                    <a:pt x="0" y="8"/>
                    <a:pt x="0" y="8"/>
                    <a:pt x="0" y="8"/>
                  </a:cubicBezTo>
                  <a:cubicBezTo>
                    <a:pt x="0" y="10"/>
                    <a:pt x="0" y="10"/>
                    <a:pt x="0" y="1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73">
              <a:extLst>
                <a:ext uri="{FF2B5EF4-FFF2-40B4-BE49-F238E27FC236}">
                  <a16:creationId xmlns:a16="http://schemas.microsoft.com/office/drawing/2014/main" id="{34E1FB31-A64C-4870-B480-99C779F10787}"/>
                </a:ext>
              </a:extLst>
            </p:cNvPr>
            <p:cNvSpPr>
              <a:spLocks/>
            </p:cNvSpPr>
            <p:nvPr/>
          </p:nvSpPr>
          <p:spPr bwMode="auto">
            <a:xfrm>
              <a:off x="5214939" y="3725863"/>
              <a:ext cx="120650" cy="82550"/>
            </a:xfrm>
            <a:custGeom>
              <a:avLst/>
              <a:gdLst>
                <a:gd name="T0" fmla="*/ 16 w 16"/>
                <a:gd name="T1" fmla="*/ 10 h 11"/>
                <a:gd name="T2" fmla="*/ 6 w 16"/>
                <a:gd name="T3" fmla="*/ 3 h 11"/>
                <a:gd name="T4" fmla="*/ 0 w 16"/>
                <a:gd name="T5" fmla="*/ 0 h 11"/>
                <a:gd name="T6" fmla="*/ 0 w 16"/>
                <a:gd name="T7" fmla="*/ 2 h 11"/>
                <a:gd name="T8" fmla="*/ 0 w 16"/>
                <a:gd name="T9" fmla="*/ 2 h 11"/>
                <a:gd name="T10" fmla="*/ 6 w 16"/>
                <a:gd name="T11" fmla="*/ 4 h 11"/>
                <a:gd name="T12" fmla="*/ 15 w 16"/>
                <a:gd name="T13" fmla="*/ 11 h 11"/>
                <a:gd name="T14" fmla="*/ 16 w 16"/>
                <a:gd name="T15" fmla="*/ 1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1">
                  <a:moveTo>
                    <a:pt x="16" y="10"/>
                  </a:moveTo>
                  <a:cubicBezTo>
                    <a:pt x="13" y="6"/>
                    <a:pt x="9" y="4"/>
                    <a:pt x="6" y="3"/>
                  </a:cubicBezTo>
                  <a:cubicBezTo>
                    <a:pt x="3" y="1"/>
                    <a:pt x="0" y="0"/>
                    <a:pt x="0" y="0"/>
                  </a:cubicBezTo>
                  <a:cubicBezTo>
                    <a:pt x="0" y="2"/>
                    <a:pt x="0" y="2"/>
                    <a:pt x="0" y="2"/>
                  </a:cubicBezTo>
                  <a:cubicBezTo>
                    <a:pt x="0" y="2"/>
                    <a:pt x="0" y="2"/>
                    <a:pt x="0" y="2"/>
                  </a:cubicBezTo>
                  <a:cubicBezTo>
                    <a:pt x="1" y="2"/>
                    <a:pt x="3" y="3"/>
                    <a:pt x="6" y="4"/>
                  </a:cubicBezTo>
                  <a:cubicBezTo>
                    <a:pt x="9" y="5"/>
                    <a:pt x="13" y="8"/>
                    <a:pt x="15" y="11"/>
                  </a:cubicBezTo>
                  <a:cubicBezTo>
                    <a:pt x="16" y="10"/>
                    <a:pt x="16" y="10"/>
                    <a:pt x="16" y="1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74">
              <a:extLst>
                <a:ext uri="{FF2B5EF4-FFF2-40B4-BE49-F238E27FC236}">
                  <a16:creationId xmlns:a16="http://schemas.microsoft.com/office/drawing/2014/main" id="{E473C882-52A8-4BBF-9153-380F2D6D0ACF}"/>
                </a:ext>
              </a:extLst>
            </p:cNvPr>
            <p:cNvSpPr>
              <a:spLocks/>
            </p:cNvSpPr>
            <p:nvPr/>
          </p:nvSpPr>
          <p:spPr bwMode="auto">
            <a:xfrm>
              <a:off x="4052889" y="3363913"/>
              <a:ext cx="414338" cy="528638"/>
            </a:xfrm>
            <a:custGeom>
              <a:avLst/>
              <a:gdLst>
                <a:gd name="T0" fmla="*/ 6 w 55"/>
                <a:gd name="T1" fmla="*/ 69 h 70"/>
                <a:gd name="T2" fmla="*/ 1 w 55"/>
                <a:gd name="T3" fmla="*/ 52 h 70"/>
                <a:gd name="T4" fmla="*/ 15 w 55"/>
                <a:gd name="T5" fmla="*/ 23 h 70"/>
                <a:gd name="T6" fmla="*/ 55 w 55"/>
                <a:gd name="T7" fmla="*/ 2 h 70"/>
                <a:gd name="T8" fmla="*/ 55 w 55"/>
                <a:gd name="T9" fmla="*/ 0 h 70"/>
                <a:gd name="T10" fmla="*/ 14 w 55"/>
                <a:gd name="T11" fmla="*/ 22 h 70"/>
                <a:gd name="T12" fmla="*/ 0 w 55"/>
                <a:gd name="T13" fmla="*/ 52 h 70"/>
                <a:gd name="T14" fmla="*/ 5 w 55"/>
                <a:gd name="T15" fmla="*/ 70 h 70"/>
                <a:gd name="T16" fmla="*/ 6 w 55"/>
                <a:gd name="T17"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70">
                  <a:moveTo>
                    <a:pt x="6" y="69"/>
                  </a:moveTo>
                  <a:cubicBezTo>
                    <a:pt x="3" y="63"/>
                    <a:pt x="1" y="58"/>
                    <a:pt x="1" y="52"/>
                  </a:cubicBezTo>
                  <a:cubicBezTo>
                    <a:pt x="1" y="41"/>
                    <a:pt x="6" y="31"/>
                    <a:pt x="15" y="23"/>
                  </a:cubicBezTo>
                  <a:cubicBezTo>
                    <a:pt x="24" y="14"/>
                    <a:pt x="38" y="6"/>
                    <a:pt x="55" y="2"/>
                  </a:cubicBezTo>
                  <a:cubicBezTo>
                    <a:pt x="55" y="0"/>
                    <a:pt x="55" y="0"/>
                    <a:pt x="55" y="0"/>
                  </a:cubicBezTo>
                  <a:cubicBezTo>
                    <a:pt x="37" y="5"/>
                    <a:pt x="23" y="13"/>
                    <a:pt x="14" y="22"/>
                  </a:cubicBezTo>
                  <a:cubicBezTo>
                    <a:pt x="5" y="31"/>
                    <a:pt x="0" y="41"/>
                    <a:pt x="0" y="52"/>
                  </a:cubicBezTo>
                  <a:cubicBezTo>
                    <a:pt x="0" y="58"/>
                    <a:pt x="2" y="64"/>
                    <a:pt x="5" y="70"/>
                  </a:cubicBezTo>
                  <a:cubicBezTo>
                    <a:pt x="6" y="69"/>
                    <a:pt x="6" y="69"/>
                    <a:pt x="6" y="6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75">
              <a:extLst>
                <a:ext uri="{FF2B5EF4-FFF2-40B4-BE49-F238E27FC236}">
                  <a16:creationId xmlns:a16="http://schemas.microsoft.com/office/drawing/2014/main" id="{1163327B-E900-48C6-93B6-6154BFD7CF08}"/>
                </a:ext>
              </a:extLst>
            </p:cNvPr>
            <p:cNvSpPr>
              <a:spLocks/>
            </p:cNvSpPr>
            <p:nvPr/>
          </p:nvSpPr>
          <p:spPr bwMode="auto">
            <a:xfrm>
              <a:off x="3795714" y="3559175"/>
              <a:ext cx="295275" cy="76200"/>
            </a:xfrm>
            <a:custGeom>
              <a:avLst/>
              <a:gdLst>
                <a:gd name="T0" fmla="*/ 0 w 39"/>
                <a:gd name="T1" fmla="*/ 1 h 10"/>
                <a:gd name="T2" fmla="*/ 5 w 39"/>
                <a:gd name="T3" fmla="*/ 6 h 10"/>
                <a:gd name="T4" fmla="*/ 26 w 39"/>
                <a:gd name="T5" fmla="*/ 10 h 10"/>
                <a:gd name="T6" fmla="*/ 39 w 39"/>
                <a:gd name="T7" fmla="*/ 9 h 10"/>
                <a:gd name="T8" fmla="*/ 39 w 39"/>
                <a:gd name="T9" fmla="*/ 8 h 10"/>
                <a:gd name="T10" fmla="*/ 26 w 39"/>
                <a:gd name="T11" fmla="*/ 8 h 10"/>
                <a:gd name="T12" fmla="*/ 6 w 39"/>
                <a:gd name="T13" fmla="*/ 4 h 10"/>
                <a:gd name="T14" fmla="*/ 2 w 39"/>
                <a:gd name="T15" fmla="*/ 2 h 10"/>
                <a:gd name="T16" fmla="*/ 1 w 39"/>
                <a:gd name="T17" fmla="*/ 1 h 10"/>
                <a:gd name="T18" fmla="*/ 1 w 39"/>
                <a:gd name="T19" fmla="*/ 1 h 10"/>
                <a:gd name="T20" fmla="*/ 1 w 39"/>
                <a:gd name="T21" fmla="*/ 0 h 10"/>
                <a:gd name="T22" fmla="*/ 1 w 39"/>
                <a:gd name="T23" fmla="*/ 0 h 10"/>
                <a:gd name="T24" fmla="*/ 1 w 39"/>
                <a:gd name="T25" fmla="*/ 1 h 10"/>
                <a:gd name="T26" fmla="*/ 1 w 39"/>
                <a:gd name="T27" fmla="*/ 0 h 10"/>
                <a:gd name="T28" fmla="*/ 1 w 39"/>
                <a:gd name="T29" fmla="*/ 0 h 10"/>
                <a:gd name="T30" fmla="*/ 1 w 39"/>
                <a:gd name="T31" fmla="*/ 1 h 10"/>
                <a:gd name="T32" fmla="*/ 1 w 39"/>
                <a:gd name="T33" fmla="*/ 0 h 10"/>
                <a:gd name="T34" fmla="*/ 0 w 39"/>
                <a:gd name="T35"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10">
                  <a:moveTo>
                    <a:pt x="0" y="1"/>
                  </a:moveTo>
                  <a:cubicBezTo>
                    <a:pt x="0" y="1"/>
                    <a:pt x="1" y="3"/>
                    <a:pt x="5" y="6"/>
                  </a:cubicBezTo>
                  <a:cubicBezTo>
                    <a:pt x="9" y="8"/>
                    <a:pt x="16" y="10"/>
                    <a:pt x="26" y="10"/>
                  </a:cubicBezTo>
                  <a:cubicBezTo>
                    <a:pt x="30" y="10"/>
                    <a:pt x="34" y="9"/>
                    <a:pt x="39" y="9"/>
                  </a:cubicBezTo>
                  <a:cubicBezTo>
                    <a:pt x="39" y="8"/>
                    <a:pt x="39" y="8"/>
                    <a:pt x="39" y="8"/>
                  </a:cubicBezTo>
                  <a:cubicBezTo>
                    <a:pt x="34" y="8"/>
                    <a:pt x="30" y="8"/>
                    <a:pt x="26" y="8"/>
                  </a:cubicBezTo>
                  <a:cubicBezTo>
                    <a:pt x="16" y="8"/>
                    <a:pt x="10" y="6"/>
                    <a:pt x="6" y="4"/>
                  </a:cubicBezTo>
                  <a:cubicBezTo>
                    <a:pt x="4" y="3"/>
                    <a:pt x="3" y="2"/>
                    <a:pt x="2" y="2"/>
                  </a:cubicBezTo>
                  <a:cubicBezTo>
                    <a:pt x="2" y="1"/>
                    <a:pt x="1" y="1"/>
                    <a:pt x="1" y="1"/>
                  </a:cubicBezTo>
                  <a:cubicBezTo>
                    <a:pt x="1" y="1"/>
                    <a:pt x="1" y="1"/>
                    <a:pt x="1" y="1"/>
                  </a:cubicBezTo>
                  <a:cubicBezTo>
                    <a:pt x="1" y="0"/>
                    <a:pt x="1" y="0"/>
                    <a:pt x="1" y="0"/>
                  </a:cubicBezTo>
                  <a:cubicBezTo>
                    <a:pt x="1" y="0"/>
                    <a:pt x="1" y="0"/>
                    <a:pt x="1" y="0"/>
                  </a:cubicBezTo>
                  <a:cubicBezTo>
                    <a:pt x="1" y="1"/>
                    <a:pt x="1" y="1"/>
                    <a:pt x="1" y="1"/>
                  </a:cubicBezTo>
                  <a:cubicBezTo>
                    <a:pt x="1" y="0"/>
                    <a:pt x="1" y="0"/>
                    <a:pt x="1" y="0"/>
                  </a:cubicBezTo>
                  <a:cubicBezTo>
                    <a:pt x="1" y="0"/>
                    <a:pt x="1" y="0"/>
                    <a:pt x="1" y="0"/>
                  </a:cubicBezTo>
                  <a:cubicBezTo>
                    <a:pt x="1" y="1"/>
                    <a:pt x="1" y="1"/>
                    <a:pt x="1" y="1"/>
                  </a:cubicBezTo>
                  <a:cubicBezTo>
                    <a:pt x="1" y="0"/>
                    <a:pt x="1" y="0"/>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76">
              <a:extLst>
                <a:ext uri="{FF2B5EF4-FFF2-40B4-BE49-F238E27FC236}">
                  <a16:creationId xmlns:a16="http://schemas.microsoft.com/office/drawing/2014/main" id="{4B7ED827-0023-4B5E-8D17-CFC05E1988B4}"/>
                </a:ext>
              </a:extLst>
            </p:cNvPr>
            <p:cNvSpPr>
              <a:spLocks/>
            </p:cNvSpPr>
            <p:nvPr/>
          </p:nvSpPr>
          <p:spPr bwMode="auto">
            <a:xfrm>
              <a:off x="3795714" y="3605213"/>
              <a:ext cx="82550" cy="44450"/>
            </a:xfrm>
            <a:custGeom>
              <a:avLst/>
              <a:gdLst>
                <a:gd name="T0" fmla="*/ 0 w 11"/>
                <a:gd name="T1" fmla="*/ 6 h 6"/>
                <a:gd name="T2" fmla="*/ 1 w 11"/>
                <a:gd name="T3" fmla="*/ 6 h 6"/>
                <a:gd name="T4" fmla="*/ 8 w 11"/>
                <a:gd name="T5" fmla="*/ 4 h 6"/>
                <a:gd name="T6" fmla="*/ 11 w 11"/>
                <a:gd name="T7" fmla="*/ 1 h 6"/>
                <a:gd name="T8" fmla="*/ 10 w 11"/>
                <a:gd name="T9" fmla="*/ 0 h 6"/>
                <a:gd name="T10" fmla="*/ 10 w 11"/>
                <a:gd name="T11" fmla="*/ 1 h 6"/>
                <a:gd name="T12" fmla="*/ 7 w 11"/>
                <a:gd name="T13" fmla="*/ 3 h 6"/>
                <a:gd name="T14" fmla="*/ 1 w 11"/>
                <a:gd name="T15" fmla="*/ 5 h 6"/>
                <a:gd name="T16" fmla="*/ 0 w 11"/>
                <a:gd name="T17" fmla="*/ 5 h 6"/>
                <a:gd name="T18" fmla="*/ 0 w 11"/>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6">
                  <a:moveTo>
                    <a:pt x="0" y="6"/>
                  </a:moveTo>
                  <a:cubicBezTo>
                    <a:pt x="1" y="6"/>
                    <a:pt x="1" y="6"/>
                    <a:pt x="1" y="6"/>
                  </a:cubicBezTo>
                  <a:cubicBezTo>
                    <a:pt x="3" y="6"/>
                    <a:pt x="6" y="5"/>
                    <a:pt x="8" y="4"/>
                  </a:cubicBezTo>
                  <a:cubicBezTo>
                    <a:pt x="10" y="3"/>
                    <a:pt x="11" y="1"/>
                    <a:pt x="11" y="1"/>
                  </a:cubicBezTo>
                  <a:cubicBezTo>
                    <a:pt x="10" y="0"/>
                    <a:pt x="10" y="0"/>
                    <a:pt x="10" y="0"/>
                  </a:cubicBezTo>
                  <a:cubicBezTo>
                    <a:pt x="10" y="1"/>
                    <a:pt x="10" y="1"/>
                    <a:pt x="10" y="1"/>
                  </a:cubicBezTo>
                  <a:cubicBezTo>
                    <a:pt x="10" y="1"/>
                    <a:pt x="8" y="2"/>
                    <a:pt x="7" y="3"/>
                  </a:cubicBezTo>
                  <a:cubicBezTo>
                    <a:pt x="5" y="4"/>
                    <a:pt x="3" y="5"/>
                    <a:pt x="1" y="5"/>
                  </a:cubicBezTo>
                  <a:cubicBezTo>
                    <a:pt x="0" y="5"/>
                    <a:pt x="0" y="5"/>
                    <a:pt x="0" y="5"/>
                  </a:cubicBezTo>
                  <a:cubicBezTo>
                    <a:pt x="0" y="6"/>
                    <a:pt x="0" y="6"/>
                    <a:pt x="0" y="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77">
              <a:extLst>
                <a:ext uri="{FF2B5EF4-FFF2-40B4-BE49-F238E27FC236}">
                  <a16:creationId xmlns:a16="http://schemas.microsoft.com/office/drawing/2014/main" id="{1D770154-3896-4581-A619-55D20B45654D}"/>
                </a:ext>
              </a:extLst>
            </p:cNvPr>
            <p:cNvSpPr>
              <a:spLocks/>
            </p:cNvSpPr>
            <p:nvPr/>
          </p:nvSpPr>
          <p:spPr bwMode="auto">
            <a:xfrm>
              <a:off x="4527551" y="4148138"/>
              <a:ext cx="227013" cy="90488"/>
            </a:xfrm>
            <a:custGeom>
              <a:avLst/>
              <a:gdLst>
                <a:gd name="T0" fmla="*/ 0 w 30"/>
                <a:gd name="T1" fmla="*/ 1 h 12"/>
                <a:gd name="T2" fmla="*/ 27 w 30"/>
                <a:gd name="T3" fmla="*/ 12 h 12"/>
                <a:gd name="T4" fmla="*/ 30 w 30"/>
                <a:gd name="T5" fmla="*/ 12 h 12"/>
                <a:gd name="T6" fmla="*/ 30 w 30"/>
                <a:gd name="T7" fmla="*/ 11 h 12"/>
                <a:gd name="T8" fmla="*/ 29 w 30"/>
                <a:gd name="T9" fmla="*/ 11 h 12"/>
                <a:gd name="T10" fmla="*/ 27 w 30"/>
                <a:gd name="T11" fmla="*/ 11 h 12"/>
                <a:gd name="T12" fmla="*/ 1 w 30"/>
                <a:gd name="T13" fmla="*/ 0 h 12"/>
                <a:gd name="T14" fmla="*/ 0 w 30"/>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2">
                  <a:moveTo>
                    <a:pt x="0" y="1"/>
                  </a:moveTo>
                  <a:cubicBezTo>
                    <a:pt x="9" y="11"/>
                    <a:pt x="21" y="12"/>
                    <a:pt x="27" y="12"/>
                  </a:cubicBezTo>
                  <a:cubicBezTo>
                    <a:pt x="29" y="12"/>
                    <a:pt x="30" y="12"/>
                    <a:pt x="30" y="12"/>
                  </a:cubicBezTo>
                  <a:cubicBezTo>
                    <a:pt x="30" y="11"/>
                    <a:pt x="30" y="11"/>
                    <a:pt x="30" y="11"/>
                  </a:cubicBezTo>
                  <a:cubicBezTo>
                    <a:pt x="30" y="11"/>
                    <a:pt x="30" y="11"/>
                    <a:pt x="29" y="11"/>
                  </a:cubicBezTo>
                  <a:cubicBezTo>
                    <a:pt x="29" y="11"/>
                    <a:pt x="28" y="11"/>
                    <a:pt x="27" y="11"/>
                  </a:cubicBezTo>
                  <a:cubicBezTo>
                    <a:pt x="21" y="11"/>
                    <a:pt x="9" y="10"/>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78">
              <a:extLst>
                <a:ext uri="{FF2B5EF4-FFF2-40B4-BE49-F238E27FC236}">
                  <a16:creationId xmlns:a16="http://schemas.microsoft.com/office/drawing/2014/main" id="{5CD127EA-EF67-4EE9-9FAC-3AD8B5D4C3DD}"/>
                </a:ext>
              </a:extLst>
            </p:cNvPr>
            <p:cNvSpPr>
              <a:spLocks/>
            </p:cNvSpPr>
            <p:nvPr/>
          </p:nvSpPr>
          <p:spPr bwMode="auto">
            <a:xfrm>
              <a:off x="7975601" y="1981200"/>
              <a:ext cx="44450" cy="90488"/>
            </a:xfrm>
            <a:custGeom>
              <a:avLst/>
              <a:gdLst>
                <a:gd name="T0" fmla="*/ 0 w 6"/>
                <a:gd name="T1" fmla="*/ 0 h 12"/>
                <a:gd name="T2" fmla="*/ 5 w 6"/>
                <a:gd name="T3" fmla="*/ 12 h 12"/>
                <a:gd name="T4" fmla="*/ 6 w 6"/>
                <a:gd name="T5" fmla="*/ 12 h 12"/>
                <a:gd name="T6" fmla="*/ 6 w 6"/>
                <a:gd name="T7" fmla="*/ 11 h 12"/>
                <a:gd name="T8" fmla="*/ 2 w 6"/>
                <a:gd name="T9" fmla="*/ 0 h 12"/>
                <a:gd name="T10" fmla="*/ 0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0" y="0"/>
                  </a:moveTo>
                  <a:cubicBezTo>
                    <a:pt x="3" y="8"/>
                    <a:pt x="5" y="12"/>
                    <a:pt x="5" y="12"/>
                  </a:cubicBezTo>
                  <a:cubicBezTo>
                    <a:pt x="6" y="12"/>
                    <a:pt x="6" y="12"/>
                    <a:pt x="6" y="12"/>
                  </a:cubicBezTo>
                  <a:cubicBezTo>
                    <a:pt x="6" y="12"/>
                    <a:pt x="6" y="12"/>
                    <a:pt x="6" y="11"/>
                  </a:cubicBezTo>
                  <a:cubicBezTo>
                    <a:pt x="6" y="10"/>
                    <a:pt x="4" y="6"/>
                    <a:pt x="2" y="0"/>
                  </a:cubicBezTo>
                  <a:cubicBezTo>
                    <a:pt x="0" y="0"/>
                    <a:pt x="0" y="0"/>
                    <a:pt x="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79">
              <a:extLst>
                <a:ext uri="{FF2B5EF4-FFF2-40B4-BE49-F238E27FC236}">
                  <a16:creationId xmlns:a16="http://schemas.microsoft.com/office/drawing/2014/main" id="{BD320623-875B-4D7F-B280-9CA70D951858}"/>
                </a:ext>
              </a:extLst>
            </p:cNvPr>
            <p:cNvSpPr>
              <a:spLocks/>
            </p:cNvSpPr>
            <p:nvPr/>
          </p:nvSpPr>
          <p:spPr bwMode="auto">
            <a:xfrm>
              <a:off x="8307389" y="2282825"/>
              <a:ext cx="7938" cy="68263"/>
            </a:xfrm>
            <a:custGeom>
              <a:avLst/>
              <a:gdLst>
                <a:gd name="T0" fmla="*/ 0 w 1"/>
                <a:gd name="T1" fmla="*/ 1 h 9"/>
                <a:gd name="T2" fmla="*/ 0 w 1"/>
                <a:gd name="T3" fmla="*/ 4 h 9"/>
                <a:gd name="T4" fmla="*/ 0 w 1"/>
                <a:gd name="T5" fmla="*/ 8 h 9"/>
                <a:gd name="T6" fmla="*/ 0 w 1"/>
                <a:gd name="T7" fmla="*/ 9 h 9"/>
                <a:gd name="T8" fmla="*/ 1 w 1"/>
                <a:gd name="T9" fmla="*/ 9 h 9"/>
                <a:gd name="T10" fmla="*/ 1 w 1"/>
                <a:gd name="T11" fmla="*/ 4 h 9"/>
                <a:gd name="T12" fmla="*/ 1 w 1"/>
                <a:gd name="T13" fmla="*/ 0 h 9"/>
                <a:gd name="T14" fmla="*/ 0 w 1"/>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9">
                  <a:moveTo>
                    <a:pt x="0" y="1"/>
                  </a:moveTo>
                  <a:cubicBezTo>
                    <a:pt x="0" y="2"/>
                    <a:pt x="0" y="3"/>
                    <a:pt x="0" y="4"/>
                  </a:cubicBezTo>
                  <a:cubicBezTo>
                    <a:pt x="0" y="6"/>
                    <a:pt x="0" y="7"/>
                    <a:pt x="0" y="8"/>
                  </a:cubicBezTo>
                  <a:cubicBezTo>
                    <a:pt x="0" y="8"/>
                    <a:pt x="0" y="9"/>
                    <a:pt x="0" y="9"/>
                  </a:cubicBezTo>
                  <a:cubicBezTo>
                    <a:pt x="1" y="9"/>
                    <a:pt x="1" y="9"/>
                    <a:pt x="1" y="9"/>
                  </a:cubicBezTo>
                  <a:cubicBezTo>
                    <a:pt x="1" y="9"/>
                    <a:pt x="1" y="7"/>
                    <a:pt x="1" y="4"/>
                  </a:cubicBezTo>
                  <a:cubicBezTo>
                    <a:pt x="1" y="3"/>
                    <a:pt x="1" y="2"/>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80">
              <a:extLst>
                <a:ext uri="{FF2B5EF4-FFF2-40B4-BE49-F238E27FC236}">
                  <a16:creationId xmlns:a16="http://schemas.microsoft.com/office/drawing/2014/main" id="{C2AC838B-8FD8-498F-80BB-D2736F00B48D}"/>
                </a:ext>
              </a:extLst>
            </p:cNvPr>
            <p:cNvSpPr>
              <a:spLocks/>
            </p:cNvSpPr>
            <p:nvPr/>
          </p:nvSpPr>
          <p:spPr bwMode="auto">
            <a:xfrm>
              <a:off x="8466139" y="2646363"/>
              <a:ext cx="82550" cy="30163"/>
            </a:xfrm>
            <a:custGeom>
              <a:avLst/>
              <a:gdLst>
                <a:gd name="T0" fmla="*/ 0 w 11"/>
                <a:gd name="T1" fmla="*/ 1 h 4"/>
                <a:gd name="T2" fmla="*/ 0 w 11"/>
                <a:gd name="T3" fmla="*/ 1 h 4"/>
                <a:gd name="T4" fmla="*/ 4 w 11"/>
                <a:gd name="T5" fmla="*/ 2 h 4"/>
                <a:gd name="T6" fmla="*/ 10 w 11"/>
                <a:gd name="T7" fmla="*/ 4 h 4"/>
                <a:gd name="T8" fmla="*/ 11 w 11"/>
                <a:gd name="T9" fmla="*/ 3 h 4"/>
                <a:gd name="T10" fmla="*/ 4 w 11"/>
                <a:gd name="T11" fmla="*/ 0 h 4"/>
                <a:gd name="T12" fmla="*/ 0 w 11"/>
                <a:gd name="T13" fmla="*/ 0 h 4"/>
                <a:gd name="T14" fmla="*/ 0 w 11"/>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
                  <a:moveTo>
                    <a:pt x="0" y="1"/>
                  </a:moveTo>
                  <a:cubicBezTo>
                    <a:pt x="0" y="1"/>
                    <a:pt x="0" y="1"/>
                    <a:pt x="0" y="1"/>
                  </a:cubicBezTo>
                  <a:cubicBezTo>
                    <a:pt x="1" y="1"/>
                    <a:pt x="3" y="1"/>
                    <a:pt x="4" y="2"/>
                  </a:cubicBezTo>
                  <a:cubicBezTo>
                    <a:pt x="6" y="2"/>
                    <a:pt x="9" y="3"/>
                    <a:pt x="10" y="4"/>
                  </a:cubicBezTo>
                  <a:cubicBezTo>
                    <a:pt x="11" y="3"/>
                    <a:pt x="11" y="3"/>
                    <a:pt x="11" y="3"/>
                  </a:cubicBezTo>
                  <a:cubicBezTo>
                    <a:pt x="9" y="2"/>
                    <a:pt x="6" y="1"/>
                    <a:pt x="4" y="0"/>
                  </a:cubicBezTo>
                  <a:cubicBezTo>
                    <a:pt x="2" y="0"/>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81">
              <a:extLst>
                <a:ext uri="{FF2B5EF4-FFF2-40B4-BE49-F238E27FC236}">
                  <a16:creationId xmlns:a16="http://schemas.microsoft.com/office/drawing/2014/main" id="{31BFF94E-F8B6-4698-855A-D655B2900225}"/>
                </a:ext>
              </a:extLst>
            </p:cNvPr>
            <p:cNvSpPr>
              <a:spLocks/>
            </p:cNvSpPr>
            <p:nvPr/>
          </p:nvSpPr>
          <p:spPr bwMode="auto">
            <a:xfrm>
              <a:off x="5305426" y="1339850"/>
              <a:ext cx="60325" cy="74613"/>
            </a:xfrm>
            <a:custGeom>
              <a:avLst/>
              <a:gdLst>
                <a:gd name="T0" fmla="*/ 8 w 8"/>
                <a:gd name="T1" fmla="*/ 0 h 10"/>
                <a:gd name="T2" fmla="*/ 0 w 8"/>
                <a:gd name="T3" fmla="*/ 10 h 10"/>
              </a:gdLst>
              <a:ahLst/>
              <a:cxnLst>
                <a:cxn ang="0">
                  <a:pos x="T0" y="T1"/>
                </a:cxn>
                <a:cxn ang="0">
                  <a:pos x="T2" y="T3"/>
                </a:cxn>
              </a:cxnLst>
              <a:rect l="0" t="0" r="r" b="b"/>
              <a:pathLst>
                <a:path w="8" h="10">
                  <a:moveTo>
                    <a:pt x="8" y="0"/>
                  </a:moveTo>
                  <a:cubicBezTo>
                    <a:pt x="3" y="5"/>
                    <a:pt x="0" y="10"/>
                    <a:pt x="0" y="10"/>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2">
              <a:extLst>
                <a:ext uri="{FF2B5EF4-FFF2-40B4-BE49-F238E27FC236}">
                  <a16:creationId xmlns:a16="http://schemas.microsoft.com/office/drawing/2014/main" id="{A6C4A71B-968A-4BB9-90C7-4E69651B5A80}"/>
                </a:ext>
              </a:extLst>
            </p:cNvPr>
            <p:cNvSpPr>
              <a:spLocks/>
            </p:cNvSpPr>
            <p:nvPr/>
          </p:nvSpPr>
          <p:spPr bwMode="auto">
            <a:xfrm>
              <a:off x="5305426" y="1339850"/>
              <a:ext cx="66675" cy="74613"/>
            </a:xfrm>
            <a:custGeom>
              <a:avLst/>
              <a:gdLst>
                <a:gd name="T0" fmla="*/ 8 w 9"/>
                <a:gd name="T1" fmla="*/ 0 h 10"/>
                <a:gd name="T2" fmla="*/ 0 w 9"/>
                <a:gd name="T3" fmla="*/ 9 h 10"/>
                <a:gd name="T4" fmla="*/ 1 w 9"/>
                <a:gd name="T5" fmla="*/ 10 h 10"/>
                <a:gd name="T6" fmla="*/ 1 w 9"/>
                <a:gd name="T7" fmla="*/ 10 h 10"/>
                <a:gd name="T8" fmla="*/ 9 w 9"/>
                <a:gd name="T9" fmla="*/ 1 h 10"/>
                <a:gd name="T10" fmla="*/ 8 w 9"/>
                <a:gd name="T11" fmla="*/ 0 h 10"/>
              </a:gdLst>
              <a:ahLst/>
              <a:cxnLst>
                <a:cxn ang="0">
                  <a:pos x="T0" y="T1"/>
                </a:cxn>
                <a:cxn ang="0">
                  <a:pos x="T2" y="T3"/>
                </a:cxn>
                <a:cxn ang="0">
                  <a:pos x="T4" y="T5"/>
                </a:cxn>
                <a:cxn ang="0">
                  <a:pos x="T6" y="T7"/>
                </a:cxn>
                <a:cxn ang="0">
                  <a:pos x="T8" y="T9"/>
                </a:cxn>
                <a:cxn ang="0">
                  <a:pos x="T10" y="T11"/>
                </a:cxn>
              </a:cxnLst>
              <a:rect l="0" t="0" r="r" b="b"/>
              <a:pathLst>
                <a:path w="9" h="10">
                  <a:moveTo>
                    <a:pt x="8" y="0"/>
                  </a:moveTo>
                  <a:cubicBezTo>
                    <a:pt x="3" y="4"/>
                    <a:pt x="0" y="9"/>
                    <a:pt x="0" y="9"/>
                  </a:cubicBezTo>
                  <a:cubicBezTo>
                    <a:pt x="1" y="10"/>
                    <a:pt x="1" y="10"/>
                    <a:pt x="1" y="10"/>
                  </a:cubicBezTo>
                  <a:cubicBezTo>
                    <a:pt x="1" y="10"/>
                    <a:pt x="1" y="10"/>
                    <a:pt x="1" y="10"/>
                  </a:cubicBezTo>
                  <a:cubicBezTo>
                    <a:pt x="2" y="9"/>
                    <a:pt x="5" y="4"/>
                    <a:pt x="9" y="1"/>
                  </a:cubicBezTo>
                  <a:cubicBezTo>
                    <a:pt x="8" y="0"/>
                    <a:pt x="8" y="0"/>
                    <a:pt x="8"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83">
              <a:extLst>
                <a:ext uri="{FF2B5EF4-FFF2-40B4-BE49-F238E27FC236}">
                  <a16:creationId xmlns:a16="http://schemas.microsoft.com/office/drawing/2014/main" id="{7832BFF2-C23E-4F26-B406-C96236E18D29}"/>
                </a:ext>
              </a:extLst>
            </p:cNvPr>
            <p:cNvSpPr>
              <a:spLocks/>
            </p:cNvSpPr>
            <p:nvPr/>
          </p:nvSpPr>
          <p:spPr bwMode="auto">
            <a:xfrm>
              <a:off x="5561014" y="1317625"/>
              <a:ext cx="128588" cy="225425"/>
            </a:xfrm>
            <a:custGeom>
              <a:avLst/>
              <a:gdLst>
                <a:gd name="T0" fmla="*/ 17 w 17"/>
                <a:gd name="T1" fmla="*/ 0 h 30"/>
                <a:gd name="T2" fmla="*/ 0 w 17"/>
                <a:gd name="T3" fmla="*/ 30 h 30"/>
                <a:gd name="T4" fmla="*/ 2 w 17"/>
                <a:gd name="T5" fmla="*/ 30 h 30"/>
                <a:gd name="T6" fmla="*/ 17 w 17"/>
                <a:gd name="T7" fmla="*/ 1 h 30"/>
                <a:gd name="T8" fmla="*/ 17 w 17"/>
                <a:gd name="T9" fmla="*/ 0 h 30"/>
              </a:gdLst>
              <a:ahLst/>
              <a:cxnLst>
                <a:cxn ang="0">
                  <a:pos x="T0" y="T1"/>
                </a:cxn>
                <a:cxn ang="0">
                  <a:pos x="T2" y="T3"/>
                </a:cxn>
                <a:cxn ang="0">
                  <a:pos x="T4" y="T5"/>
                </a:cxn>
                <a:cxn ang="0">
                  <a:pos x="T6" y="T7"/>
                </a:cxn>
                <a:cxn ang="0">
                  <a:pos x="T8" y="T9"/>
                </a:cxn>
              </a:cxnLst>
              <a:rect l="0" t="0" r="r" b="b"/>
              <a:pathLst>
                <a:path w="17" h="30">
                  <a:moveTo>
                    <a:pt x="17" y="0"/>
                  </a:moveTo>
                  <a:cubicBezTo>
                    <a:pt x="11" y="5"/>
                    <a:pt x="1" y="14"/>
                    <a:pt x="0" y="30"/>
                  </a:cubicBezTo>
                  <a:cubicBezTo>
                    <a:pt x="2" y="30"/>
                    <a:pt x="2" y="30"/>
                    <a:pt x="2" y="30"/>
                  </a:cubicBezTo>
                  <a:cubicBezTo>
                    <a:pt x="3" y="14"/>
                    <a:pt x="12" y="6"/>
                    <a:pt x="17" y="1"/>
                  </a:cubicBezTo>
                  <a:cubicBezTo>
                    <a:pt x="17" y="0"/>
                    <a:pt x="17" y="0"/>
                    <a:pt x="17"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84">
              <a:extLst>
                <a:ext uri="{FF2B5EF4-FFF2-40B4-BE49-F238E27FC236}">
                  <a16:creationId xmlns:a16="http://schemas.microsoft.com/office/drawing/2014/main" id="{1604C468-037C-4ED5-B441-6A6662DEAC1F}"/>
                </a:ext>
              </a:extLst>
            </p:cNvPr>
            <p:cNvSpPr>
              <a:spLocks/>
            </p:cNvSpPr>
            <p:nvPr/>
          </p:nvSpPr>
          <p:spPr bwMode="auto">
            <a:xfrm>
              <a:off x="6459539" y="1384300"/>
              <a:ext cx="82550" cy="158750"/>
            </a:xfrm>
            <a:custGeom>
              <a:avLst/>
              <a:gdLst>
                <a:gd name="T0" fmla="*/ 10 w 11"/>
                <a:gd name="T1" fmla="*/ 0 h 21"/>
                <a:gd name="T2" fmla="*/ 10 w 11"/>
                <a:gd name="T3" fmla="*/ 3 h 21"/>
                <a:gd name="T4" fmla="*/ 5 w 11"/>
                <a:gd name="T5" fmla="*/ 16 h 21"/>
                <a:gd name="T6" fmla="*/ 1 w 11"/>
                <a:gd name="T7" fmla="*/ 19 h 21"/>
                <a:gd name="T8" fmla="*/ 0 w 11"/>
                <a:gd name="T9" fmla="*/ 20 h 21"/>
                <a:gd name="T10" fmla="*/ 0 w 11"/>
                <a:gd name="T11" fmla="*/ 20 h 21"/>
                <a:gd name="T12" fmla="*/ 0 w 11"/>
                <a:gd name="T13" fmla="*/ 20 h 21"/>
                <a:gd name="T14" fmla="*/ 0 w 11"/>
                <a:gd name="T15" fmla="*/ 20 h 21"/>
                <a:gd name="T16" fmla="*/ 0 w 11"/>
                <a:gd name="T17" fmla="*/ 21 h 21"/>
                <a:gd name="T18" fmla="*/ 6 w 11"/>
                <a:gd name="T19" fmla="*/ 17 h 21"/>
                <a:gd name="T20" fmla="*/ 11 w 11"/>
                <a:gd name="T21" fmla="*/ 3 h 21"/>
                <a:gd name="T22" fmla="*/ 11 w 11"/>
                <a:gd name="T23" fmla="*/ 0 h 21"/>
                <a:gd name="T24" fmla="*/ 10 w 11"/>
                <a:gd name="T2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21">
                  <a:moveTo>
                    <a:pt x="10" y="0"/>
                  </a:moveTo>
                  <a:cubicBezTo>
                    <a:pt x="10" y="1"/>
                    <a:pt x="10" y="2"/>
                    <a:pt x="10" y="3"/>
                  </a:cubicBezTo>
                  <a:cubicBezTo>
                    <a:pt x="10" y="9"/>
                    <a:pt x="7" y="14"/>
                    <a:pt x="5" y="16"/>
                  </a:cubicBezTo>
                  <a:cubicBezTo>
                    <a:pt x="3" y="18"/>
                    <a:pt x="2" y="18"/>
                    <a:pt x="1" y="19"/>
                  </a:cubicBezTo>
                  <a:cubicBezTo>
                    <a:pt x="1" y="19"/>
                    <a:pt x="0" y="19"/>
                    <a:pt x="0" y="20"/>
                  </a:cubicBezTo>
                  <a:cubicBezTo>
                    <a:pt x="0" y="20"/>
                    <a:pt x="0" y="20"/>
                    <a:pt x="0" y="20"/>
                  </a:cubicBezTo>
                  <a:cubicBezTo>
                    <a:pt x="0" y="20"/>
                    <a:pt x="0" y="20"/>
                    <a:pt x="0" y="20"/>
                  </a:cubicBezTo>
                  <a:cubicBezTo>
                    <a:pt x="0" y="20"/>
                    <a:pt x="0" y="20"/>
                    <a:pt x="0" y="20"/>
                  </a:cubicBezTo>
                  <a:cubicBezTo>
                    <a:pt x="0" y="21"/>
                    <a:pt x="0" y="21"/>
                    <a:pt x="0" y="21"/>
                  </a:cubicBezTo>
                  <a:cubicBezTo>
                    <a:pt x="0" y="21"/>
                    <a:pt x="3" y="20"/>
                    <a:pt x="6" y="17"/>
                  </a:cubicBezTo>
                  <a:cubicBezTo>
                    <a:pt x="8" y="14"/>
                    <a:pt x="11" y="10"/>
                    <a:pt x="11" y="3"/>
                  </a:cubicBezTo>
                  <a:cubicBezTo>
                    <a:pt x="11" y="2"/>
                    <a:pt x="11" y="1"/>
                    <a:pt x="11" y="0"/>
                  </a:cubicBezTo>
                  <a:cubicBezTo>
                    <a:pt x="10" y="0"/>
                    <a:pt x="10" y="0"/>
                    <a:pt x="1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85">
              <a:extLst>
                <a:ext uri="{FF2B5EF4-FFF2-40B4-BE49-F238E27FC236}">
                  <a16:creationId xmlns:a16="http://schemas.microsoft.com/office/drawing/2014/main" id="{9920D6DA-3C7A-4428-A24D-BA439C31EE61}"/>
                </a:ext>
              </a:extLst>
            </p:cNvPr>
            <p:cNvSpPr>
              <a:spLocks/>
            </p:cNvSpPr>
            <p:nvPr/>
          </p:nvSpPr>
          <p:spPr bwMode="auto">
            <a:xfrm>
              <a:off x="4217989" y="2065338"/>
              <a:ext cx="331788" cy="573088"/>
            </a:xfrm>
            <a:custGeom>
              <a:avLst/>
              <a:gdLst>
                <a:gd name="T0" fmla="*/ 44 w 44"/>
                <a:gd name="T1" fmla="*/ 0 h 76"/>
                <a:gd name="T2" fmla="*/ 12 w 44"/>
                <a:gd name="T3" fmla="*/ 15 h 76"/>
                <a:gd name="T4" fmla="*/ 0 w 44"/>
                <a:gd name="T5" fmla="*/ 44 h 76"/>
                <a:gd name="T6" fmla="*/ 11 w 44"/>
                <a:gd name="T7" fmla="*/ 69 h 76"/>
                <a:gd name="T8" fmla="*/ 33 w 44"/>
                <a:gd name="T9" fmla="*/ 76 h 76"/>
                <a:gd name="T10" fmla="*/ 33 w 44"/>
                <a:gd name="T11" fmla="*/ 74 h 76"/>
                <a:gd name="T12" fmla="*/ 12 w 44"/>
                <a:gd name="T13" fmla="*/ 67 h 76"/>
                <a:gd name="T14" fmla="*/ 1 w 44"/>
                <a:gd name="T15" fmla="*/ 44 h 76"/>
                <a:gd name="T16" fmla="*/ 13 w 44"/>
                <a:gd name="T17" fmla="*/ 16 h 76"/>
                <a:gd name="T18" fmla="*/ 44 w 44"/>
                <a:gd name="T19" fmla="*/ 2 h 76"/>
                <a:gd name="T20" fmla="*/ 44 w 44"/>
                <a:gd name="T2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76">
                  <a:moveTo>
                    <a:pt x="44" y="0"/>
                  </a:moveTo>
                  <a:cubicBezTo>
                    <a:pt x="31" y="2"/>
                    <a:pt x="20" y="7"/>
                    <a:pt x="12" y="15"/>
                  </a:cubicBezTo>
                  <a:cubicBezTo>
                    <a:pt x="4" y="23"/>
                    <a:pt x="0" y="33"/>
                    <a:pt x="0" y="44"/>
                  </a:cubicBezTo>
                  <a:cubicBezTo>
                    <a:pt x="0" y="56"/>
                    <a:pt x="4" y="64"/>
                    <a:pt x="11" y="69"/>
                  </a:cubicBezTo>
                  <a:cubicBezTo>
                    <a:pt x="17" y="73"/>
                    <a:pt x="26" y="76"/>
                    <a:pt x="33" y="76"/>
                  </a:cubicBezTo>
                  <a:cubicBezTo>
                    <a:pt x="33" y="74"/>
                    <a:pt x="33" y="74"/>
                    <a:pt x="33" y="74"/>
                  </a:cubicBezTo>
                  <a:cubicBezTo>
                    <a:pt x="26" y="74"/>
                    <a:pt x="18" y="72"/>
                    <a:pt x="12" y="67"/>
                  </a:cubicBezTo>
                  <a:cubicBezTo>
                    <a:pt x="6" y="63"/>
                    <a:pt x="1" y="55"/>
                    <a:pt x="1" y="44"/>
                  </a:cubicBezTo>
                  <a:cubicBezTo>
                    <a:pt x="1" y="33"/>
                    <a:pt x="5" y="24"/>
                    <a:pt x="13" y="16"/>
                  </a:cubicBezTo>
                  <a:cubicBezTo>
                    <a:pt x="21" y="9"/>
                    <a:pt x="31" y="3"/>
                    <a:pt x="44" y="2"/>
                  </a:cubicBezTo>
                  <a:cubicBezTo>
                    <a:pt x="44" y="0"/>
                    <a:pt x="44" y="0"/>
                    <a:pt x="44"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86">
              <a:extLst>
                <a:ext uri="{FF2B5EF4-FFF2-40B4-BE49-F238E27FC236}">
                  <a16:creationId xmlns:a16="http://schemas.microsoft.com/office/drawing/2014/main" id="{1931CF25-11C1-4497-A692-D20076E32CBE}"/>
                </a:ext>
              </a:extLst>
            </p:cNvPr>
            <p:cNvSpPr>
              <a:spLocks/>
            </p:cNvSpPr>
            <p:nvPr/>
          </p:nvSpPr>
          <p:spPr bwMode="auto">
            <a:xfrm>
              <a:off x="4067176" y="2397125"/>
              <a:ext cx="158750" cy="361950"/>
            </a:xfrm>
            <a:custGeom>
              <a:avLst/>
              <a:gdLst>
                <a:gd name="T0" fmla="*/ 20 w 21"/>
                <a:gd name="T1" fmla="*/ 0 h 48"/>
                <a:gd name="T2" fmla="*/ 0 w 21"/>
                <a:gd name="T3" fmla="*/ 33 h 48"/>
                <a:gd name="T4" fmla="*/ 2 w 21"/>
                <a:gd name="T5" fmla="*/ 48 h 48"/>
                <a:gd name="T6" fmla="*/ 4 w 21"/>
                <a:gd name="T7" fmla="*/ 48 h 48"/>
                <a:gd name="T8" fmla="*/ 1 w 21"/>
                <a:gd name="T9" fmla="*/ 33 h 48"/>
                <a:gd name="T10" fmla="*/ 21 w 21"/>
                <a:gd name="T11" fmla="*/ 1 h 48"/>
                <a:gd name="T12" fmla="*/ 20 w 21"/>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1" h="48">
                  <a:moveTo>
                    <a:pt x="20" y="0"/>
                  </a:moveTo>
                  <a:cubicBezTo>
                    <a:pt x="8" y="7"/>
                    <a:pt x="0" y="19"/>
                    <a:pt x="0" y="33"/>
                  </a:cubicBezTo>
                  <a:cubicBezTo>
                    <a:pt x="0" y="38"/>
                    <a:pt x="0" y="43"/>
                    <a:pt x="2" y="48"/>
                  </a:cubicBezTo>
                  <a:cubicBezTo>
                    <a:pt x="4" y="48"/>
                    <a:pt x="4" y="48"/>
                    <a:pt x="4" y="48"/>
                  </a:cubicBezTo>
                  <a:cubicBezTo>
                    <a:pt x="2" y="43"/>
                    <a:pt x="1" y="38"/>
                    <a:pt x="1" y="33"/>
                  </a:cubicBezTo>
                  <a:cubicBezTo>
                    <a:pt x="1" y="19"/>
                    <a:pt x="9" y="8"/>
                    <a:pt x="21" y="1"/>
                  </a:cubicBezTo>
                  <a:cubicBezTo>
                    <a:pt x="20" y="0"/>
                    <a:pt x="20" y="0"/>
                    <a:pt x="2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87">
              <a:extLst>
                <a:ext uri="{FF2B5EF4-FFF2-40B4-BE49-F238E27FC236}">
                  <a16:creationId xmlns:a16="http://schemas.microsoft.com/office/drawing/2014/main" id="{DBCBBFCC-6CB2-4C18-B1C0-BE1669C9D0E1}"/>
                </a:ext>
              </a:extLst>
            </p:cNvPr>
            <p:cNvSpPr>
              <a:spLocks/>
            </p:cNvSpPr>
            <p:nvPr/>
          </p:nvSpPr>
          <p:spPr bwMode="auto">
            <a:xfrm>
              <a:off x="3962401" y="2728913"/>
              <a:ext cx="249238" cy="415925"/>
            </a:xfrm>
            <a:custGeom>
              <a:avLst/>
              <a:gdLst>
                <a:gd name="T0" fmla="*/ 31 w 33"/>
                <a:gd name="T1" fmla="*/ 1 h 55"/>
                <a:gd name="T2" fmla="*/ 27 w 33"/>
                <a:gd name="T3" fmla="*/ 0 h 55"/>
                <a:gd name="T4" fmla="*/ 10 w 33"/>
                <a:gd name="T5" fmla="*/ 8 h 55"/>
                <a:gd name="T6" fmla="*/ 0 w 33"/>
                <a:gd name="T7" fmla="*/ 31 h 55"/>
                <a:gd name="T8" fmla="*/ 8 w 33"/>
                <a:gd name="T9" fmla="*/ 49 h 55"/>
                <a:gd name="T10" fmla="*/ 23 w 33"/>
                <a:gd name="T11" fmla="*/ 55 h 55"/>
                <a:gd name="T12" fmla="*/ 33 w 33"/>
                <a:gd name="T13" fmla="*/ 53 h 55"/>
                <a:gd name="T14" fmla="*/ 32 w 33"/>
                <a:gd name="T15" fmla="*/ 52 h 55"/>
                <a:gd name="T16" fmla="*/ 23 w 33"/>
                <a:gd name="T17" fmla="*/ 54 h 55"/>
                <a:gd name="T18" fmla="*/ 8 w 33"/>
                <a:gd name="T19" fmla="*/ 48 h 55"/>
                <a:gd name="T20" fmla="*/ 1 w 33"/>
                <a:gd name="T21" fmla="*/ 31 h 55"/>
                <a:gd name="T22" fmla="*/ 11 w 33"/>
                <a:gd name="T23" fmla="*/ 9 h 55"/>
                <a:gd name="T24" fmla="*/ 27 w 33"/>
                <a:gd name="T25" fmla="*/ 1 h 55"/>
                <a:gd name="T26" fmla="*/ 31 w 33"/>
                <a:gd name="T27" fmla="*/ 2 h 55"/>
                <a:gd name="T28" fmla="*/ 31 w 33"/>
                <a:gd name="T29"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55">
                  <a:moveTo>
                    <a:pt x="31" y="1"/>
                  </a:moveTo>
                  <a:cubicBezTo>
                    <a:pt x="30" y="0"/>
                    <a:pt x="29" y="0"/>
                    <a:pt x="27" y="0"/>
                  </a:cubicBezTo>
                  <a:cubicBezTo>
                    <a:pt x="22" y="0"/>
                    <a:pt x="16" y="3"/>
                    <a:pt x="10" y="8"/>
                  </a:cubicBezTo>
                  <a:cubicBezTo>
                    <a:pt x="4" y="14"/>
                    <a:pt x="0" y="21"/>
                    <a:pt x="0" y="31"/>
                  </a:cubicBezTo>
                  <a:cubicBezTo>
                    <a:pt x="0" y="39"/>
                    <a:pt x="3" y="45"/>
                    <a:pt x="8" y="49"/>
                  </a:cubicBezTo>
                  <a:cubicBezTo>
                    <a:pt x="12" y="53"/>
                    <a:pt x="18" y="55"/>
                    <a:pt x="23" y="55"/>
                  </a:cubicBezTo>
                  <a:cubicBezTo>
                    <a:pt x="27" y="55"/>
                    <a:pt x="30" y="55"/>
                    <a:pt x="33" y="53"/>
                  </a:cubicBezTo>
                  <a:cubicBezTo>
                    <a:pt x="32" y="52"/>
                    <a:pt x="32" y="52"/>
                    <a:pt x="32" y="52"/>
                  </a:cubicBezTo>
                  <a:cubicBezTo>
                    <a:pt x="30" y="53"/>
                    <a:pt x="27" y="54"/>
                    <a:pt x="23" y="54"/>
                  </a:cubicBezTo>
                  <a:cubicBezTo>
                    <a:pt x="18" y="54"/>
                    <a:pt x="13" y="52"/>
                    <a:pt x="8" y="48"/>
                  </a:cubicBezTo>
                  <a:cubicBezTo>
                    <a:pt x="4" y="44"/>
                    <a:pt x="1" y="39"/>
                    <a:pt x="1" y="31"/>
                  </a:cubicBezTo>
                  <a:cubicBezTo>
                    <a:pt x="1" y="22"/>
                    <a:pt x="6" y="14"/>
                    <a:pt x="11" y="9"/>
                  </a:cubicBezTo>
                  <a:cubicBezTo>
                    <a:pt x="16" y="4"/>
                    <a:pt x="23" y="1"/>
                    <a:pt x="27" y="1"/>
                  </a:cubicBezTo>
                  <a:cubicBezTo>
                    <a:pt x="29" y="1"/>
                    <a:pt x="30" y="2"/>
                    <a:pt x="31" y="2"/>
                  </a:cubicBezTo>
                  <a:cubicBezTo>
                    <a:pt x="31" y="1"/>
                    <a:pt x="31" y="1"/>
                    <a:pt x="31"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88">
              <a:extLst>
                <a:ext uri="{FF2B5EF4-FFF2-40B4-BE49-F238E27FC236}">
                  <a16:creationId xmlns:a16="http://schemas.microsoft.com/office/drawing/2014/main" id="{DFA4661F-19AE-4C74-B87A-788EF3AA8F6B}"/>
                </a:ext>
              </a:extLst>
            </p:cNvPr>
            <p:cNvSpPr>
              <a:spLocks/>
            </p:cNvSpPr>
            <p:nvPr/>
          </p:nvSpPr>
          <p:spPr bwMode="auto">
            <a:xfrm>
              <a:off x="3856039" y="2955925"/>
              <a:ext cx="112713" cy="44450"/>
            </a:xfrm>
            <a:custGeom>
              <a:avLst/>
              <a:gdLst>
                <a:gd name="T0" fmla="*/ 0 w 15"/>
                <a:gd name="T1" fmla="*/ 5 h 6"/>
                <a:gd name="T2" fmla="*/ 5 w 15"/>
                <a:gd name="T3" fmla="*/ 6 h 6"/>
                <a:gd name="T4" fmla="*/ 15 w 15"/>
                <a:gd name="T5" fmla="*/ 1 h 6"/>
                <a:gd name="T6" fmla="*/ 14 w 15"/>
                <a:gd name="T7" fmla="*/ 0 h 6"/>
                <a:gd name="T8" fmla="*/ 5 w 15"/>
                <a:gd name="T9" fmla="*/ 4 h 6"/>
                <a:gd name="T10" fmla="*/ 2 w 15"/>
                <a:gd name="T11" fmla="*/ 4 h 6"/>
                <a:gd name="T12" fmla="*/ 1 w 15"/>
                <a:gd name="T13" fmla="*/ 4 h 6"/>
                <a:gd name="T14" fmla="*/ 0 w 15"/>
                <a:gd name="T15" fmla="*/ 4 h 6"/>
                <a:gd name="T16" fmla="*/ 0 w 15"/>
                <a:gd name="T17" fmla="*/ 4 h 6"/>
                <a:gd name="T18" fmla="*/ 0 w 15"/>
                <a:gd name="T19" fmla="*/ 4 h 6"/>
                <a:gd name="T20" fmla="*/ 0 w 15"/>
                <a:gd name="T2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6">
                  <a:moveTo>
                    <a:pt x="0" y="5"/>
                  </a:moveTo>
                  <a:cubicBezTo>
                    <a:pt x="0" y="5"/>
                    <a:pt x="2" y="6"/>
                    <a:pt x="5" y="6"/>
                  </a:cubicBezTo>
                  <a:cubicBezTo>
                    <a:pt x="8" y="6"/>
                    <a:pt x="12" y="5"/>
                    <a:pt x="15" y="1"/>
                  </a:cubicBezTo>
                  <a:cubicBezTo>
                    <a:pt x="14" y="0"/>
                    <a:pt x="14" y="0"/>
                    <a:pt x="14" y="0"/>
                  </a:cubicBezTo>
                  <a:cubicBezTo>
                    <a:pt x="11" y="4"/>
                    <a:pt x="8" y="4"/>
                    <a:pt x="5" y="4"/>
                  </a:cubicBezTo>
                  <a:cubicBezTo>
                    <a:pt x="4" y="4"/>
                    <a:pt x="2" y="4"/>
                    <a:pt x="2" y="4"/>
                  </a:cubicBezTo>
                  <a:cubicBezTo>
                    <a:pt x="1" y="4"/>
                    <a:pt x="1" y="4"/>
                    <a:pt x="1" y="4"/>
                  </a:cubicBezTo>
                  <a:cubicBezTo>
                    <a:pt x="0" y="4"/>
                    <a:pt x="0" y="4"/>
                    <a:pt x="0" y="4"/>
                  </a:cubicBezTo>
                  <a:cubicBezTo>
                    <a:pt x="0" y="4"/>
                    <a:pt x="0" y="4"/>
                    <a:pt x="0" y="4"/>
                  </a:cubicBezTo>
                  <a:cubicBezTo>
                    <a:pt x="0" y="4"/>
                    <a:pt x="0" y="4"/>
                    <a:pt x="0" y="4"/>
                  </a:cubicBezTo>
                  <a:cubicBezTo>
                    <a:pt x="0" y="5"/>
                    <a:pt x="0" y="5"/>
                    <a:pt x="0" y="5"/>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89">
              <a:extLst>
                <a:ext uri="{FF2B5EF4-FFF2-40B4-BE49-F238E27FC236}">
                  <a16:creationId xmlns:a16="http://schemas.microsoft.com/office/drawing/2014/main" id="{F88D1576-D122-464B-A48D-75AB6040B1B2}"/>
                </a:ext>
              </a:extLst>
            </p:cNvPr>
            <p:cNvSpPr>
              <a:spLocks/>
            </p:cNvSpPr>
            <p:nvPr/>
          </p:nvSpPr>
          <p:spPr bwMode="auto">
            <a:xfrm>
              <a:off x="5108576" y="2101850"/>
              <a:ext cx="52388" cy="136525"/>
            </a:xfrm>
            <a:custGeom>
              <a:avLst/>
              <a:gdLst>
                <a:gd name="T0" fmla="*/ 6 w 7"/>
                <a:gd name="T1" fmla="*/ 18 h 18"/>
                <a:gd name="T2" fmla="*/ 7 w 7"/>
                <a:gd name="T3" fmla="*/ 13 h 18"/>
                <a:gd name="T4" fmla="*/ 4 w 7"/>
                <a:gd name="T5" fmla="*/ 2 h 18"/>
                <a:gd name="T6" fmla="*/ 0 w 7"/>
                <a:gd name="T7" fmla="*/ 0 h 18"/>
                <a:gd name="T8" fmla="*/ 0 w 7"/>
                <a:gd name="T9" fmla="*/ 1 h 18"/>
                <a:gd name="T10" fmla="*/ 0 w 7"/>
                <a:gd name="T11" fmla="*/ 1 h 18"/>
                <a:gd name="T12" fmla="*/ 0 w 7"/>
                <a:gd name="T13" fmla="*/ 1 h 18"/>
                <a:gd name="T14" fmla="*/ 0 w 7"/>
                <a:gd name="T15" fmla="*/ 1 h 18"/>
                <a:gd name="T16" fmla="*/ 0 w 7"/>
                <a:gd name="T17" fmla="*/ 1 h 18"/>
                <a:gd name="T18" fmla="*/ 0 w 7"/>
                <a:gd name="T19" fmla="*/ 1 h 18"/>
                <a:gd name="T20" fmla="*/ 3 w 7"/>
                <a:gd name="T21" fmla="*/ 3 h 18"/>
                <a:gd name="T22" fmla="*/ 6 w 7"/>
                <a:gd name="T23" fmla="*/ 13 h 18"/>
                <a:gd name="T24" fmla="*/ 5 w 7"/>
                <a:gd name="T25" fmla="*/ 18 h 18"/>
                <a:gd name="T26" fmla="*/ 6 w 7"/>
                <a:gd name="T2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8">
                  <a:moveTo>
                    <a:pt x="6" y="18"/>
                  </a:moveTo>
                  <a:cubicBezTo>
                    <a:pt x="7" y="17"/>
                    <a:pt x="7" y="15"/>
                    <a:pt x="7" y="13"/>
                  </a:cubicBezTo>
                  <a:cubicBezTo>
                    <a:pt x="7" y="8"/>
                    <a:pt x="5" y="4"/>
                    <a:pt x="4" y="2"/>
                  </a:cubicBezTo>
                  <a:cubicBezTo>
                    <a:pt x="2"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3" y="3"/>
                  </a:cubicBezTo>
                  <a:cubicBezTo>
                    <a:pt x="4" y="5"/>
                    <a:pt x="6" y="8"/>
                    <a:pt x="6" y="13"/>
                  </a:cubicBezTo>
                  <a:cubicBezTo>
                    <a:pt x="6" y="15"/>
                    <a:pt x="6" y="16"/>
                    <a:pt x="5" y="18"/>
                  </a:cubicBezTo>
                  <a:cubicBezTo>
                    <a:pt x="6" y="18"/>
                    <a:pt x="6" y="18"/>
                    <a:pt x="6" y="18"/>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90">
              <a:extLst>
                <a:ext uri="{FF2B5EF4-FFF2-40B4-BE49-F238E27FC236}">
                  <a16:creationId xmlns:a16="http://schemas.microsoft.com/office/drawing/2014/main" id="{C4816A57-D918-4EA2-8BBD-EA17AAF4666E}"/>
                </a:ext>
              </a:extLst>
            </p:cNvPr>
            <p:cNvSpPr>
              <a:spLocks/>
            </p:cNvSpPr>
            <p:nvPr/>
          </p:nvSpPr>
          <p:spPr bwMode="auto">
            <a:xfrm>
              <a:off x="5349876" y="1852613"/>
              <a:ext cx="120650" cy="309563"/>
            </a:xfrm>
            <a:custGeom>
              <a:avLst/>
              <a:gdLst>
                <a:gd name="T0" fmla="*/ 0 w 16"/>
                <a:gd name="T1" fmla="*/ 1 h 41"/>
                <a:gd name="T2" fmla="*/ 15 w 16"/>
                <a:gd name="T3" fmla="*/ 27 h 41"/>
                <a:gd name="T4" fmla="*/ 11 w 16"/>
                <a:gd name="T5" fmla="*/ 40 h 41"/>
                <a:gd name="T6" fmla="*/ 12 w 16"/>
                <a:gd name="T7" fmla="*/ 41 h 41"/>
                <a:gd name="T8" fmla="*/ 16 w 16"/>
                <a:gd name="T9" fmla="*/ 27 h 41"/>
                <a:gd name="T10" fmla="*/ 0 w 16"/>
                <a:gd name="T11" fmla="*/ 0 h 41"/>
                <a:gd name="T12" fmla="*/ 0 w 16"/>
                <a:gd name="T13" fmla="*/ 1 h 41"/>
              </a:gdLst>
              <a:ahLst/>
              <a:cxnLst>
                <a:cxn ang="0">
                  <a:pos x="T0" y="T1"/>
                </a:cxn>
                <a:cxn ang="0">
                  <a:pos x="T2" y="T3"/>
                </a:cxn>
                <a:cxn ang="0">
                  <a:pos x="T4" y="T5"/>
                </a:cxn>
                <a:cxn ang="0">
                  <a:pos x="T6" y="T7"/>
                </a:cxn>
                <a:cxn ang="0">
                  <a:pos x="T8" y="T9"/>
                </a:cxn>
                <a:cxn ang="0">
                  <a:pos x="T10" y="T11"/>
                </a:cxn>
                <a:cxn ang="0">
                  <a:pos x="T12" y="T13"/>
                </a:cxn>
              </a:cxnLst>
              <a:rect l="0" t="0" r="r" b="b"/>
              <a:pathLst>
                <a:path w="16" h="41">
                  <a:moveTo>
                    <a:pt x="0" y="1"/>
                  </a:moveTo>
                  <a:cubicBezTo>
                    <a:pt x="10" y="8"/>
                    <a:pt x="15" y="18"/>
                    <a:pt x="15" y="27"/>
                  </a:cubicBezTo>
                  <a:cubicBezTo>
                    <a:pt x="15" y="32"/>
                    <a:pt x="13" y="37"/>
                    <a:pt x="11" y="40"/>
                  </a:cubicBezTo>
                  <a:cubicBezTo>
                    <a:pt x="12" y="41"/>
                    <a:pt x="12" y="41"/>
                    <a:pt x="12" y="41"/>
                  </a:cubicBezTo>
                  <a:cubicBezTo>
                    <a:pt x="14" y="37"/>
                    <a:pt x="16" y="32"/>
                    <a:pt x="16" y="27"/>
                  </a:cubicBezTo>
                  <a:cubicBezTo>
                    <a:pt x="16" y="18"/>
                    <a:pt x="11" y="7"/>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91">
              <a:extLst>
                <a:ext uri="{FF2B5EF4-FFF2-40B4-BE49-F238E27FC236}">
                  <a16:creationId xmlns:a16="http://schemas.microsoft.com/office/drawing/2014/main" id="{3165BEF5-A3E1-49C3-A190-40C0481B794C}"/>
                </a:ext>
              </a:extLst>
            </p:cNvPr>
            <p:cNvSpPr>
              <a:spLocks/>
            </p:cNvSpPr>
            <p:nvPr/>
          </p:nvSpPr>
          <p:spPr bwMode="auto">
            <a:xfrm>
              <a:off x="3878264" y="2435225"/>
              <a:ext cx="98425" cy="14288"/>
            </a:xfrm>
            <a:custGeom>
              <a:avLst/>
              <a:gdLst>
                <a:gd name="T0" fmla="*/ 13 w 13"/>
                <a:gd name="T1" fmla="*/ 0 h 2"/>
                <a:gd name="T2" fmla="*/ 0 w 13"/>
                <a:gd name="T3" fmla="*/ 2 h 2"/>
              </a:gdLst>
              <a:ahLst/>
              <a:cxnLst>
                <a:cxn ang="0">
                  <a:pos x="T0" y="T1"/>
                </a:cxn>
                <a:cxn ang="0">
                  <a:pos x="T2" y="T3"/>
                </a:cxn>
              </a:cxnLst>
              <a:rect l="0" t="0" r="r" b="b"/>
              <a:pathLst>
                <a:path w="13" h="2">
                  <a:moveTo>
                    <a:pt x="13" y="0"/>
                  </a:moveTo>
                  <a:cubicBezTo>
                    <a:pt x="13" y="0"/>
                    <a:pt x="6" y="0"/>
                    <a:pt x="0" y="2"/>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92">
              <a:extLst>
                <a:ext uri="{FF2B5EF4-FFF2-40B4-BE49-F238E27FC236}">
                  <a16:creationId xmlns:a16="http://schemas.microsoft.com/office/drawing/2014/main" id="{B8B4453B-D8D7-49F1-A744-4FC931D74E24}"/>
                </a:ext>
              </a:extLst>
            </p:cNvPr>
            <p:cNvSpPr>
              <a:spLocks/>
            </p:cNvSpPr>
            <p:nvPr/>
          </p:nvSpPr>
          <p:spPr bwMode="auto">
            <a:xfrm>
              <a:off x="3878264" y="2427288"/>
              <a:ext cx="98425" cy="22225"/>
            </a:xfrm>
            <a:custGeom>
              <a:avLst/>
              <a:gdLst>
                <a:gd name="T0" fmla="*/ 13 w 13"/>
                <a:gd name="T1" fmla="*/ 0 h 3"/>
                <a:gd name="T2" fmla="*/ 13 w 13"/>
                <a:gd name="T3" fmla="*/ 0 h 3"/>
                <a:gd name="T4" fmla="*/ 0 w 13"/>
                <a:gd name="T5" fmla="*/ 2 h 3"/>
                <a:gd name="T6" fmla="*/ 0 w 13"/>
                <a:gd name="T7" fmla="*/ 3 h 3"/>
                <a:gd name="T8" fmla="*/ 13 w 13"/>
                <a:gd name="T9" fmla="*/ 1 h 3"/>
                <a:gd name="T10" fmla="*/ 13 w 13"/>
                <a:gd name="T11" fmla="*/ 1 h 3"/>
                <a:gd name="T12" fmla="*/ 13 w 1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3" y="0"/>
                  </a:moveTo>
                  <a:cubicBezTo>
                    <a:pt x="13" y="0"/>
                    <a:pt x="13" y="0"/>
                    <a:pt x="13" y="0"/>
                  </a:cubicBezTo>
                  <a:cubicBezTo>
                    <a:pt x="12" y="0"/>
                    <a:pt x="6" y="0"/>
                    <a:pt x="0" y="2"/>
                  </a:cubicBezTo>
                  <a:cubicBezTo>
                    <a:pt x="0" y="3"/>
                    <a:pt x="0" y="3"/>
                    <a:pt x="0" y="3"/>
                  </a:cubicBezTo>
                  <a:cubicBezTo>
                    <a:pt x="6" y="2"/>
                    <a:pt x="12" y="1"/>
                    <a:pt x="13" y="1"/>
                  </a:cubicBezTo>
                  <a:cubicBezTo>
                    <a:pt x="13" y="1"/>
                    <a:pt x="13" y="1"/>
                    <a:pt x="13" y="1"/>
                  </a:cubicBezTo>
                  <a:cubicBezTo>
                    <a:pt x="13" y="0"/>
                    <a:pt x="13" y="0"/>
                    <a:pt x="13"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93">
              <a:extLst>
                <a:ext uri="{FF2B5EF4-FFF2-40B4-BE49-F238E27FC236}">
                  <a16:creationId xmlns:a16="http://schemas.microsoft.com/office/drawing/2014/main" id="{A8ED9E85-56F2-488E-9A88-5F7C829BFBD0}"/>
                </a:ext>
              </a:extLst>
            </p:cNvPr>
            <p:cNvSpPr>
              <a:spLocks/>
            </p:cNvSpPr>
            <p:nvPr/>
          </p:nvSpPr>
          <p:spPr bwMode="auto">
            <a:xfrm>
              <a:off x="6948489" y="1468438"/>
              <a:ext cx="158750" cy="180975"/>
            </a:xfrm>
            <a:custGeom>
              <a:avLst/>
              <a:gdLst>
                <a:gd name="T0" fmla="*/ 20 w 21"/>
                <a:gd name="T1" fmla="*/ 0 h 24"/>
                <a:gd name="T2" fmla="*/ 13 w 21"/>
                <a:gd name="T3" fmla="*/ 15 h 24"/>
                <a:gd name="T4" fmla="*/ 0 w 21"/>
                <a:gd name="T5" fmla="*/ 23 h 24"/>
                <a:gd name="T6" fmla="*/ 0 w 21"/>
                <a:gd name="T7" fmla="*/ 24 h 24"/>
                <a:gd name="T8" fmla="*/ 14 w 21"/>
                <a:gd name="T9" fmla="*/ 16 h 24"/>
                <a:gd name="T10" fmla="*/ 21 w 21"/>
                <a:gd name="T11" fmla="*/ 1 h 24"/>
                <a:gd name="T12" fmla="*/ 20 w 21"/>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 h="24">
                  <a:moveTo>
                    <a:pt x="20" y="0"/>
                  </a:moveTo>
                  <a:cubicBezTo>
                    <a:pt x="19" y="7"/>
                    <a:pt x="17" y="12"/>
                    <a:pt x="13" y="15"/>
                  </a:cubicBezTo>
                  <a:cubicBezTo>
                    <a:pt x="9" y="19"/>
                    <a:pt x="5" y="21"/>
                    <a:pt x="0" y="23"/>
                  </a:cubicBezTo>
                  <a:cubicBezTo>
                    <a:pt x="0" y="24"/>
                    <a:pt x="0" y="24"/>
                    <a:pt x="0" y="24"/>
                  </a:cubicBezTo>
                  <a:cubicBezTo>
                    <a:pt x="5" y="23"/>
                    <a:pt x="10" y="20"/>
                    <a:pt x="14" y="16"/>
                  </a:cubicBezTo>
                  <a:cubicBezTo>
                    <a:pt x="18" y="13"/>
                    <a:pt x="21" y="7"/>
                    <a:pt x="21" y="1"/>
                  </a:cubicBezTo>
                  <a:cubicBezTo>
                    <a:pt x="20" y="0"/>
                    <a:pt x="20" y="0"/>
                    <a:pt x="2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94">
              <a:extLst>
                <a:ext uri="{FF2B5EF4-FFF2-40B4-BE49-F238E27FC236}">
                  <a16:creationId xmlns:a16="http://schemas.microsoft.com/office/drawing/2014/main" id="{E015589C-C11A-4144-B319-CF854F7698CD}"/>
                </a:ext>
              </a:extLst>
            </p:cNvPr>
            <p:cNvSpPr>
              <a:spLocks/>
            </p:cNvSpPr>
            <p:nvPr/>
          </p:nvSpPr>
          <p:spPr bwMode="auto">
            <a:xfrm>
              <a:off x="7016751" y="1800225"/>
              <a:ext cx="573088" cy="98425"/>
            </a:xfrm>
            <a:custGeom>
              <a:avLst/>
              <a:gdLst>
                <a:gd name="T0" fmla="*/ 0 w 76"/>
                <a:gd name="T1" fmla="*/ 13 h 13"/>
                <a:gd name="T2" fmla="*/ 30 w 76"/>
                <a:gd name="T3" fmla="*/ 2 h 13"/>
                <a:gd name="T4" fmla="*/ 48 w 76"/>
                <a:gd name="T5" fmla="*/ 6 h 13"/>
                <a:gd name="T6" fmla="*/ 69 w 76"/>
                <a:gd name="T7" fmla="*/ 11 h 13"/>
                <a:gd name="T8" fmla="*/ 76 w 76"/>
                <a:gd name="T9" fmla="*/ 10 h 13"/>
                <a:gd name="T10" fmla="*/ 76 w 76"/>
                <a:gd name="T11" fmla="*/ 9 h 13"/>
                <a:gd name="T12" fmla="*/ 76 w 76"/>
                <a:gd name="T13" fmla="*/ 9 h 13"/>
                <a:gd name="T14" fmla="*/ 69 w 76"/>
                <a:gd name="T15" fmla="*/ 10 h 13"/>
                <a:gd name="T16" fmla="*/ 48 w 76"/>
                <a:gd name="T17" fmla="*/ 5 h 13"/>
                <a:gd name="T18" fmla="*/ 30 w 76"/>
                <a:gd name="T19" fmla="*/ 0 h 13"/>
                <a:gd name="T20" fmla="*/ 0 w 76"/>
                <a:gd name="T21" fmla="*/ 12 h 13"/>
                <a:gd name="T22" fmla="*/ 0 w 76"/>
                <a:gd name="T2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13">
                  <a:moveTo>
                    <a:pt x="0" y="13"/>
                  </a:moveTo>
                  <a:cubicBezTo>
                    <a:pt x="8" y="6"/>
                    <a:pt x="18" y="2"/>
                    <a:pt x="30" y="2"/>
                  </a:cubicBezTo>
                  <a:cubicBezTo>
                    <a:pt x="36" y="2"/>
                    <a:pt x="42" y="3"/>
                    <a:pt x="48" y="6"/>
                  </a:cubicBezTo>
                  <a:cubicBezTo>
                    <a:pt x="56" y="10"/>
                    <a:pt x="64" y="11"/>
                    <a:pt x="69" y="11"/>
                  </a:cubicBezTo>
                  <a:cubicBezTo>
                    <a:pt x="73" y="11"/>
                    <a:pt x="76" y="10"/>
                    <a:pt x="76" y="10"/>
                  </a:cubicBezTo>
                  <a:cubicBezTo>
                    <a:pt x="76" y="9"/>
                    <a:pt x="76" y="9"/>
                    <a:pt x="76" y="9"/>
                  </a:cubicBezTo>
                  <a:cubicBezTo>
                    <a:pt x="76" y="9"/>
                    <a:pt x="76" y="9"/>
                    <a:pt x="76" y="9"/>
                  </a:cubicBezTo>
                  <a:cubicBezTo>
                    <a:pt x="75" y="9"/>
                    <a:pt x="73" y="10"/>
                    <a:pt x="69" y="10"/>
                  </a:cubicBezTo>
                  <a:cubicBezTo>
                    <a:pt x="64" y="10"/>
                    <a:pt x="57" y="9"/>
                    <a:pt x="48" y="5"/>
                  </a:cubicBezTo>
                  <a:cubicBezTo>
                    <a:pt x="42" y="2"/>
                    <a:pt x="36" y="0"/>
                    <a:pt x="30" y="0"/>
                  </a:cubicBezTo>
                  <a:cubicBezTo>
                    <a:pt x="18" y="0"/>
                    <a:pt x="7" y="5"/>
                    <a:pt x="0" y="12"/>
                  </a:cubicBezTo>
                  <a:cubicBezTo>
                    <a:pt x="0" y="13"/>
                    <a:pt x="0" y="13"/>
                    <a:pt x="0" y="13"/>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95">
              <a:extLst>
                <a:ext uri="{FF2B5EF4-FFF2-40B4-BE49-F238E27FC236}">
                  <a16:creationId xmlns:a16="http://schemas.microsoft.com/office/drawing/2014/main" id="{CA82FAA5-D45F-4C28-A755-BB08D0951854}"/>
                </a:ext>
              </a:extLst>
            </p:cNvPr>
            <p:cNvSpPr>
              <a:spLocks/>
            </p:cNvSpPr>
            <p:nvPr/>
          </p:nvSpPr>
          <p:spPr bwMode="auto">
            <a:xfrm>
              <a:off x="4324351" y="3128963"/>
              <a:ext cx="90488" cy="68263"/>
            </a:xfrm>
            <a:custGeom>
              <a:avLst/>
              <a:gdLst>
                <a:gd name="T0" fmla="*/ 0 w 12"/>
                <a:gd name="T1" fmla="*/ 9 h 9"/>
                <a:gd name="T2" fmla="*/ 12 w 12"/>
                <a:gd name="T3" fmla="*/ 1 h 9"/>
                <a:gd name="T4" fmla="*/ 11 w 12"/>
                <a:gd name="T5" fmla="*/ 0 h 9"/>
                <a:gd name="T6" fmla="*/ 3 w 12"/>
                <a:gd name="T7" fmla="*/ 6 h 9"/>
                <a:gd name="T8" fmla="*/ 1 w 12"/>
                <a:gd name="T9" fmla="*/ 7 h 9"/>
                <a:gd name="T10" fmla="*/ 0 w 12"/>
                <a:gd name="T11" fmla="*/ 8 h 9"/>
                <a:gd name="T12" fmla="*/ 0 w 12"/>
                <a:gd name="T13" fmla="*/ 8 h 9"/>
                <a:gd name="T14" fmla="*/ 0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0" y="9"/>
                  </a:moveTo>
                  <a:cubicBezTo>
                    <a:pt x="0" y="9"/>
                    <a:pt x="6" y="7"/>
                    <a:pt x="12" y="1"/>
                  </a:cubicBezTo>
                  <a:cubicBezTo>
                    <a:pt x="11" y="0"/>
                    <a:pt x="11" y="0"/>
                    <a:pt x="11" y="0"/>
                  </a:cubicBezTo>
                  <a:cubicBezTo>
                    <a:pt x="8" y="3"/>
                    <a:pt x="5" y="5"/>
                    <a:pt x="3" y="6"/>
                  </a:cubicBezTo>
                  <a:cubicBezTo>
                    <a:pt x="2" y="7"/>
                    <a:pt x="1" y="7"/>
                    <a:pt x="1" y="7"/>
                  </a:cubicBezTo>
                  <a:cubicBezTo>
                    <a:pt x="0" y="8"/>
                    <a:pt x="0" y="8"/>
                    <a:pt x="0" y="8"/>
                  </a:cubicBezTo>
                  <a:cubicBezTo>
                    <a:pt x="0" y="8"/>
                    <a:pt x="0" y="8"/>
                    <a:pt x="0" y="8"/>
                  </a:cubicBezTo>
                  <a:cubicBezTo>
                    <a:pt x="0" y="9"/>
                    <a:pt x="0" y="9"/>
                    <a:pt x="0" y="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96">
              <a:extLst>
                <a:ext uri="{FF2B5EF4-FFF2-40B4-BE49-F238E27FC236}">
                  <a16:creationId xmlns:a16="http://schemas.microsoft.com/office/drawing/2014/main" id="{FB019C2A-8686-4552-90D4-9B40FEBC7F83}"/>
                </a:ext>
              </a:extLst>
            </p:cNvPr>
            <p:cNvSpPr>
              <a:spLocks/>
            </p:cNvSpPr>
            <p:nvPr/>
          </p:nvSpPr>
          <p:spPr bwMode="auto">
            <a:xfrm>
              <a:off x="4806951" y="2449513"/>
              <a:ext cx="2889250" cy="3276600"/>
            </a:xfrm>
            <a:custGeom>
              <a:avLst/>
              <a:gdLst>
                <a:gd name="T0" fmla="*/ 308 w 383"/>
                <a:gd name="T1" fmla="*/ 274 h 434"/>
                <a:gd name="T2" fmla="*/ 330 w 383"/>
                <a:gd name="T3" fmla="*/ 200 h 434"/>
                <a:gd name="T4" fmla="*/ 274 w 383"/>
                <a:gd name="T5" fmla="*/ 201 h 434"/>
                <a:gd name="T6" fmla="*/ 256 w 383"/>
                <a:gd name="T7" fmla="*/ 161 h 434"/>
                <a:gd name="T8" fmla="*/ 207 w 383"/>
                <a:gd name="T9" fmla="*/ 110 h 434"/>
                <a:gd name="T10" fmla="*/ 134 w 383"/>
                <a:gd name="T11" fmla="*/ 170 h 434"/>
                <a:gd name="T12" fmla="*/ 81 w 383"/>
                <a:gd name="T13" fmla="*/ 114 h 434"/>
                <a:gd name="T14" fmla="*/ 145 w 383"/>
                <a:gd name="T15" fmla="*/ 36 h 434"/>
                <a:gd name="T16" fmla="*/ 152 w 383"/>
                <a:gd name="T17" fmla="*/ 41 h 434"/>
                <a:gd name="T18" fmla="*/ 129 w 383"/>
                <a:gd name="T19" fmla="*/ 54 h 434"/>
                <a:gd name="T20" fmla="*/ 116 w 383"/>
                <a:gd name="T21" fmla="*/ 76 h 434"/>
                <a:gd name="T22" fmla="*/ 115 w 383"/>
                <a:gd name="T23" fmla="*/ 97 h 434"/>
                <a:gd name="T24" fmla="*/ 126 w 383"/>
                <a:gd name="T25" fmla="*/ 79 h 434"/>
                <a:gd name="T26" fmla="*/ 143 w 383"/>
                <a:gd name="T27" fmla="*/ 59 h 434"/>
                <a:gd name="T28" fmla="*/ 167 w 383"/>
                <a:gd name="T29" fmla="*/ 50 h 434"/>
                <a:gd name="T30" fmla="*/ 193 w 383"/>
                <a:gd name="T31" fmla="*/ 48 h 434"/>
                <a:gd name="T32" fmla="*/ 220 w 383"/>
                <a:gd name="T33" fmla="*/ 54 h 434"/>
                <a:gd name="T34" fmla="*/ 245 w 383"/>
                <a:gd name="T35" fmla="*/ 94 h 434"/>
                <a:gd name="T36" fmla="*/ 254 w 383"/>
                <a:gd name="T37" fmla="*/ 105 h 434"/>
                <a:gd name="T38" fmla="*/ 272 w 383"/>
                <a:gd name="T39" fmla="*/ 105 h 434"/>
                <a:gd name="T40" fmla="*/ 270 w 383"/>
                <a:gd name="T41" fmla="*/ 59 h 434"/>
                <a:gd name="T42" fmla="*/ 0 w 383"/>
                <a:gd name="T43" fmla="*/ 84 h 434"/>
                <a:gd name="T44" fmla="*/ 79 w 383"/>
                <a:gd name="T45" fmla="*/ 126 h 434"/>
                <a:gd name="T46" fmla="*/ 100 w 383"/>
                <a:gd name="T47" fmla="*/ 194 h 434"/>
                <a:gd name="T48" fmla="*/ 111 w 383"/>
                <a:gd name="T49" fmla="*/ 186 h 434"/>
                <a:gd name="T50" fmla="*/ 101 w 383"/>
                <a:gd name="T51" fmla="*/ 224 h 434"/>
                <a:gd name="T52" fmla="*/ 133 w 383"/>
                <a:gd name="T53" fmla="*/ 212 h 434"/>
                <a:gd name="T54" fmla="*/ 153 w 383"/>
                <a:gd name="T55" fmla="*/ 164 h 434"/>
                <a:gd name="T56" fmla="*/ 198 w 383"/>
                <a:gd name="T57" fmla="*/ 163 h 434"/>
                <a:gd name="T58" fmla="*/ 189 w 383"/>
                <a:gd name="T59" fmla="*/ 247 h 434"/>
                <a:gd name="T60" fmla="*/ 257 w 383"/>
                <a:gd name="T61" fmla="*/ 304 h 434"/>
                <a:gd name="T62" fmla="*/ 333 w 383"/>
                <a:gd name="T63" fmla="*/ 386 h 434"/>
                <a:gd name="T64" fmla="*/ 383 w 383"/>
                <a:gd name="T65" fmla="*/ 427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3" h="434">
                  <a:moveTo>
                    <a:pt x="324" y="300"/>
                  </a:moveTo>
                  <a:cubicBezTo>
                    <a:pt x="319" y="291"/>
                    <a:pt x="313" y="282"/>
                    <a:pt x="308" y="274"/>
                  </a:cubicBezTo>
                  <a:cubicBezTo>
                    <a:pt x="308" y="274"/>
                    <a:pt x="308" y="274"/>
                    <a:pt x="308" y="274"/>
                  </a:cubicBezTo>
                  <a:cubicBezTo>
                    <a:pt x="294" y="250"/>
                    <a:pt x="300" y="213"/>
                    <a:pt x="330" y="200"/>
                  </a:cubicBezTo>
                  <a:cubicBezTo>
                    <a:pt x="354" y="191"/>
                    <a:pt x="318" y="192"/>
                    <a:pt x="294" y="209"/>
                  </a:cubicBezTo>
                  <a:cubicBezTo>
                    <a:pt x="286" y="214"/>
                    <a:pt x="275" y="210"/>
                    <a:pt x="274" y="201"/>
                  </a:cubicBezTo>
                  <a:cubicBezTo>
                    <a:pt x="274" y="201"/>
                    <a:pt x="274" y="201"/>
                    <a:pt x="274" y="201"/>
                  </a:cubicBezTo>
                  <a:cubicBezTo>
                    <a:pt x="272" y="187"/>
                    <a:pt x="262" y="178"/>
                    <a:pt x="256" y="161"/>
                  </a:cubicBezTo>
                  <a:cubicBezTo>
                    <a:pt x="252" y="151"/>
                    <a:pt x="258" y="137"/>
                    <a:pt x="236" y="129"/>
                  </a:cubicBezTo>
                  <a:cubicBezTo>
                    <a:pt x="227" y="125"/>
                    <a:pt x="226" y="111"/>
                    <a:pt x="207" y="110"/>
                  </a:cubicBezTo>
                  <a:cubicBezTo>
                    <a:pt x="188" y="110"/>
                    <a:pt x="186" y="119"/>
                    <a:pt x="170" y="122"/>
                  </a:cubicBezTo>
                  <a:cubicBezTo>
                    <a:pt x="149" y="127"/>
                    <a:pt x="153" y="156"/>
                    <a:pt x="134" y="170"/>
                  </a:cubicBezTo>
                  <a:cubicBezTo>
                    <a:pt x="134" y="164"/>
                    <a:pt x="126" y="157"/>
                    <a:pt x="116" y="163"/>
                  </a:cubicBezTo>
                  <a:cubicBezTo>
                    <a:pt x="117" y="149"/>
                    <a:pt x="113" y="118"/>
                    <a:pt x="81" y="114"/>
                  </a:cubicBezTo>
                  <a:cubicBezTo>
                    <a:pt x="70" y="113"/>
                    <a:pt x="49" y="102"/>
                    <a:pt x="49" y="84"/>
                  </a:cubicBezTo>
                  <a:cubicBezTo>
                    <a:pt x="49" y="56"/>
                    <a:pt x="85" y="36"/>
                    <a:pt x="145" y="36"/>
                  </a:cubicBezTo>
                  <a:cubicBezTo>
                    <a:pt x="152" y="36"/>
                    <a:pt x="158" y="36"/>
                    <a:pt x="164" y="37"/>
                  </a:cubicBezTo>
                  <a:cubicBezTo>
                    <a:pt x="160" y="37"/>
                    <a:pt x="156" y="40"/>
                    <a:pt x="152" y="41"/>
                  </a:cubicBezTo>
                  <a:cubicBezTo>
                    <a:pt x="148" y="43"/>
                    <a:pt x="144" y="44"/>
                    <a:pt x="140" y="46"/>
                  </a:cubicBezTo>
                  <a:cubicBezTo>
                    <a:pt x="136" y="49"/>
                    <a:pt x="132" y="51"/>
                    <a:pt x="129" y="54"/>
                  </a:cubicBezTo>
                  <a:cubicBezTo>
                    <a:pt x="126" y="57"/>
                    <a:pt x="124" y="61"/>
                    <a:pt x="122" y="65"/>
                  </a:cubicBezTo>
                  <a:cubicBezTo>
                    <a:pt x="120" y="68"/>
                    <a:pt x="117" y="72"/>
                    <a:pt x="116" y="76"/>
                  </a:cubicBezTo>
                  <a:cubicBezTo>
                    <a:pt x="114" y="80"/>
                    <a:pt x="113" y="84"/>
                    <a:pt x="112" y="89"/>
                  </a:cubicBezTo>
                  <a:cubicBezTo>
                    <a:pt x="111" y="92"/>
                    <a:pt x="112" y="96"/>
                    <a:pt x="115" y="97"/>
                  </a:cubicBezTo>
                  <a:cubicBezTo>
                    <a:pt x="119" y="97"/>
                    <a:pt x="122" y="95"/>
                    <a:pt x="123" y="92"/>
                  </a:cubicBezTo>
                  <a:cubicBezTo>
                    <a:pt x="124" y="87"/>
                    <a:pt x="124" y="83"/>
                    <a:pt x="126" y="79"/>
                  </a:cubicBezTo>
                  <a:cubicBezTo>
                    <a:pt x="128" y="75"/>
                    <a:pt x="131" y="72"/>
                    <a:pt x="134" y="68"/>
                  </a:cubicBezTo>
                  <a:cubicBezTo>
                    <a:pt x="136" y="65"/>
                    <a:pt x="140" y="62"/>
                    <a:pt x="143" y="59"/>
                  </a:cubicBezTo>
                  <a:cubicBezTo>
                    <a:pt x="147" y="57"/>
                    <a:pt x="151" y="55"/>
                    <a:pt x="155" y="53"/>
                  </a:cubicBezTo>
                  <a:cubicBezTo>
                    <a:pt x="159" y="51"/>
                    <a:pt x="163" y="50"/>
                    <a:pt x="167" y="50"/>
                  </a:cubicBezTo>
                  <a:cubicBezTo>
                    <a:pt x="171" y="49"/>
                    <a:pt x="176" y="47"/>
                    <a:pt x="180" y="47"/>
                  </a:cubicBezTo>
                  <a:cubicBezTo>
                    <a:pt x="185" y="47"/>
                    <a:pt x="189" y="48"/>
                    <a:pt x="193" y="48"/>
                  </a:cubicBezTo>
                  <a:cubicBezTo>
                    <a:pt x="197" y="49"/>
                    <a:pt x="203" y="48"/>
                    <a:pt x="209" y="50"/>
                  </a:cubicBezTo>
                  <a:cubicBezTo>
                    <a:pt x="212" y="51"/>
                    <a:pt x="216" y="52"/>
                    <a:pt x="220" y="54"/>
                  </a:cubicBezTo>
                  <a:cubicBezTo>
                    <a:pt x="230" y="61"/>
                    <a:pt x="237" y="71"/>
                    <a:pt x="241" y="82"/>
                  </a:cubicBezTo>
                  <a:cubicBezTo>
                    <a:pt x="245" y="94"/>
                    <a:pt x="245" y="94"/>
                    <a:pt x="245" y="94"/>
                  </a:cubicBezTo>
                  <a:cubicBezTo>
                    <a:pt x="246" y="98"/>
                    <a:pt x="249" y="102"/>
                    <a:pt x="253" y="104"/>
                  </a:cubicBezTo>
                  <a:cubicBezTo>
                    <a:pt x="254" y="105"/>
                    <a:pt x="254" y="105"/>
                    <a:pt x="254" y="105"/>
                  </a:cubicBezTo>
                  <a:cubicBezTo>
                    <a:pt x="260" y="108"/>
                    <a:pt x="267" y="108"/>
                    <a:pt x="272" y="105"/>
                  </a:cubicBezTo>
                  <a:cubicBezTo>
                    <a:pt x="272" y="105"/>
                    <a:pt x="272" y="105"/>
                    <a:pt x="272" y="105"/>
                  </a:cubicBezTo>
                  <a:cubicBezTo>
                    <a:pt x="278" y="101"/>
                    <a:pt x="281" y="95"/>
                    <a:pt x="281" y="89"/>
                  </a:cubicBezTo>
                  <a:cubicBezTo>
                    <a:pt x="281" y="78"/>
                    <a:pt x="277" y="68"/>
                    <a:pt x="270" y="59"/>
                  </a:cubicBezTo>
                  <a:cubicBezTo>
                    <a:pt x="252" y="38"/>
                    <a:pt x="208" y="0"/>
                    <a:pt x="126" y="0"/>
                  </a:cubicBezTo>
                  <a:cubicBezTo>
                    <a:pt x="50" y="0"/>
                    <a:pt x="0" y="44"/>
                    <a:pt x="0" y="84"/>
                  </a:cubicBezTo>
                  <a:cubicBezTo>
                    <a:pt x="0" y="124"/>
                    <a:pt x="29" y="130"/>
                    <a:pt x="42" y="130"/>
                  </a:cubicBezTo>
                  <a:cubicBezTo>
                    <a:pt x="55" y="130"/>
                    <a:pt x="63" y="126"/>
                    <a:pt x="79" y="126"/>
                  </a:cubicBezTo>
                  <a:cubicBezTo>
                    <a:pt x="106" y="126"/>
                    <a:pt x="110" y="158"/>
                    <a:pt x="110" y="166"/>
                  </a:cubicBezTo>
                  <a:cubicBezTo>
                    <a:pt x="110" y="178"/>
                    <a:pt x="106" y="188"/>
                    <a:pt x="100" y="194"/>
                  </a:cubicBezTo>
                  <a:cubicBezTo>
                    <a:pt x="94" y="199"/>
                    <a:pt x="94" y="206"/>
                    <a:pt x="99" y="206"/>
                  </a:cubicBezTo>
                  <a:cubicBezTo>
                    <a:pt x="109" y="206"/>
                    <a:pt x="109" y="195"/>
                    <a:pt x="111" y="186"/>
                  </a:cubicBezTo>
                  <a:cubicBezTo>
                    <a:pt x="114" y="175"/>
                    <a:pt x="124" y="170"/>
                    <a:pt x="124" y="181"/>
                  </a:cubicBezTo>
                  <a:cubicBezTo>
                    <a:pt x="124" y="195"/>
                    <a:pt x="101" y="216"/>
                    <a:pt x="101" y="224"/>
                  </a:cubicBezTo>
                  <a:cubicBezTo>
                    <a:pt x="101" y="231"/>
                    <a:pt x="105" y="233"/>
                    <a:pt x="110" y="233"/>
                  </a:cubicBezTo>
                  <a:cubicBezTo>
                    <a:pt x="124" y="234"/>
                    <a:pt x="132" y="220"/>
                    <a:pt x="133" y="212"/>
                  </a:cubicBezTo>
                  <a:cubicBezTo>
                    <a:pt x="133" y="204"/>
                    <a:pt x="126" y="202"/>
                    <a:pt x="126" y="195"/>
                  </a:cubicBezTo>
                  <a:cubicBezTo>
                    <a:pt x="126" y="188"/>
                    <a:pt x="143" y="177"/>
                    <a:pt x="153" y="164"/>
                  </a:cubicBezTo>
                  <a:cubicBezTo>
                    <a:pt x="164" y="152"/>
                    <a:pt x="166" y="138"/>
                    <a:pt x="175" y="139"/>
                  </a:cubicBezTo>
                  <a:cubicBezTo>
                    <a:pt x="185" y="139"/>
                    <a:pt x="190" y="149"/>
                    <a:pt x="198" y="163"/>
                  </a:cubicBezTo>
                  <a:cubicBezTo>
                    <a:pt x="202" y="170"/>
                    <a:pt x="207" y="174"/>
                    <a:pt x="211" y="176"/>
                  </a:cubicBezTo>
                  <a:cubicBezTo>
                    <a:pt x="193" y="188"/>
                    <a:pt x="184" y="216"/>
                    <a:pt x="189" y="247"/>
                  </a:cubicBezTo>
                  <a:cubicBezTo>
                    <a:pt x="196" y="284"/>
                    <a:pt x="223" y="311"/>
                    <a:pt x="250" y="306"/>
                  </a:cubicBezTo>
                  <a:cubicBezTo>
                    <a:pt x="252" y="305"/>
                    <a:pt x="254" y="305"/>
                    <a:pt x="257" y="304"/>
                  </a:cubicBezTo>
                  <a:cubicBezTo>
                    <a:pt x="255" y="318"/>
                    <a:pt x="267" y="336"/>
                    <a:pt x="275" y="344"/>
                  </a:cubicBezTo>
                  <a:cubicBezTo>
                    <a:pt x="295" y="363"/>
                    <a:pt x="318" y="369"/>
                    <a:pt x="333" y="386"/>
                  </a:cubicBezTo>
                  <a:cubicBezTo>
                    <a:pt x="344" y="399"/>
                    <a:pt x="374" y="434"/>
                    <a:pt x="374" y="434"/>
                  </a:cubicBezTo>
                  <a:cubicBezTo>
                    <a:pt x="383" y="427"/>
                    <a:pt x="383" y="427"/>
                    <a:pt x="383" y="427"/>
                  </a:cubicBezTo>
                  <a:cubicBezTo>
                    <a:pt x="345" y="380"/>
                    <a:pt x="341" y="331"/>
                    <a:pt x="324" y="30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97">
              <a:extLst>
                <a:ext uri="{FF2B5EF4-FFF2-40B4-BE49-F238E27FC236}">
                  <a16:creationId xmlns:a16="http://schemas.microsoft.com/office/drawing/2014/main" id="{DB1D005E-85B0-45C4-BA51-2033ED3AD593}"/>
                </a:ext>
              </a:extLst>
            </p:cNvPr>
            <p:cNvSpPr>
              <a:spLocks/>
            </p:cNvSpPr>
            <p:nvPr/>
          </p:nvSpPr>
          <p:spPr bwMode="auto">
            <a:xfrm>
              <a:off x="4806951" y="2441575"/>
              <a:ext cx="2897188" cy="3292475"/>
            </a:xfrm>
            <a:custGeom>
              <a:avLst/>
              <a:gdLst>
                <a:gd name="T0" fmla="*/ 307 w 384"/>
                <a:gd name="T1" fmla="*/ 275 h 436"/>
                <a:gd name="T2" fmla="*/ 338 w 384"/>
                <a:gd name="T3" fmla="*/ 198 h 436"/>
                <a:gd name="T4" fmla="*/ 293 w 384"/>
                <a:gd name="T5" fmla="*/ 210 h 436"/>
                <a:gd name="T6" fmla="*/ 267 w 384"/>
                <a:gd name="T7" fmla="*/ 183 h 436"/>
                <a:gd name="T8" fmla="*/ 222 w 384"/>
                <a:gd name="T9" fmla="*/ 116 h 436"/>
                <a:gd name="T10" fmla="*/ 148 w 384"/>
                <a:gd name="T11" fmla="*/ 151 h 436"/>
                <a:gd name="T12" fmla="*/ 116 w 384"/>
                <a:gd name="T13" fmla="*/ 164 h 436"/>
                <a:gd name="T14" fmla="*/ 61 w 384"/>
                <a:gd name="T15" fmla="*/ 106 h 436"/>
                <a:gd name="T16" fmla="*/ 164 w 384"/>
                <a:gd name="T17" fmla="*/ 38 h 436"/>
                <a:gd name="T18" fmla="*/ 115 w 384"/>
                <a:gd name="T19" fmla="*/ 77 h 436"/>
                <a:gd name="T20" fmla="*/ 115 w 384"/>
                <a:gd name="T21" fmla="*/ 98 h 436"/>
                <a:gd name="T22" fmla="*/ 155 w 384"/>
                <a:gd name="T23" fmla="*/ 55 h 436"/>
                <a:gd name="T24" fmla="*/ 220 w 384"/>
                <a:gd name="T25" fmla="*/ 56 h 436"/>
                <a:gd name="T26" fmla="*/ 254 w 384"/>
                <a:gd name="T27" fmla="*/ 106 h 436"/>
                <a:gd name="T28" fmla="*/ 273 w 384"/>
                <a:gd name="T29" fmla="*/ 106 h 436"/>
                <a:gd name="T30" fmla="*/ 34 w 384"/>
                <a:gd name="T31" fmla="*/ 27 h 436"/>
                <a:gd name="T32" fmla="*/ 95 w 384"/>
                <a:gd name="T33" fmla="*/ 132 h 436"/>
                <a:gd name="T34" fmla="*/ 96 w 384"/>
                <a:gd name="T35" fmla="*/ 207 h 436"/>
                <a:gd name="T36" fmla="*/ 116 w 384"/>
                <a:gd name="T37" fmla="*/ 179 h 436"/>
                <a:gd name="T38" fmla="*/ 108 w 384"/>
                <a:gd name="T39" fmla="*/ 211 h 436"/>
                <a:gd name="T40" fmla="*/ 110 w 384"/>
                <a:gd name="T41" fmla="*/ 235 h 436"/>
                <a:gd name="T42" fmla="*/ 128 w 384"/>
                <a:gd name="T43" fmla="*/ 201 h 436"/>
                <a:gd name="T44" fmla="*/ 165 w 384"/>
                <a:gd name="T45" fmla="*/ 148 h 436"/>
                <a:gd name="T46" fmla="*/ 197 w 384"/>
                <a:gd name="T47" fmla="*/ 164 h 436"/>
                <a:gd name="T48" fmla="*/ 209 w 384"/>
                <a:gd name="T49" fmla="*/ 291 h 436"/>
                <a:gd name="T50" fmla="*/ 256 w 384"/>
                <a:gd name="T51" fmla="*/ 307 h 436"/>
                <a:gd name="T52" fmla="*/ 368 w 384"/>
                <a:gd name="T53" fmla="*/ 430 h 436"/>
                <a:gd name="T54" fmla="*/ 346 w 384"/>
                <a:gd name="T55" fmla="*/ 358 h 436"/>
                <a:gd name="T56" fmla="*/ 383 w 384"/>
                <a:gd name="T57" fmla="*/ 428 h 436"/>
                <a:gd name="T58" fmla="*/ 306 w 384"/>
                <a:gd name="T59" fmla="*/ 366 h 436"/>
                <a:gd name="T60" fmla="*/ 256 w 384"/>
                <a:gd name="T61" fmla="*/ 304 h 436"/>
                <a:gd name="T62" fmla="*/ 211 w 384"/>
                <a:gd name="T63" fmla="*/ 178 h 436"/>
                <a:gd name="T64" fmla="*/ 175 w 384"/>
                <a:gd name="T65" fmla="*/ 139 h 436"/>
                <a:gd name="T66" fmla="*/ 125 w 384"/>
                <a:gd name="T67" fmla="*/ 196 h 436"/>
                <a:gd name="T68" fmla="*/ 126 w 384"/>
                <a:gd name="T69" fmla="*/ 226 h 436"/>
                <a:gd name="T70" fmla="*/ 102 w 384"/>
                <a:gd name="T71" fmla="*/ 225 h 436"/>
                <a:gd name="T72" fmla="*/ 124 w 384"/>
                <a:gd name="T73" fmla="*/ 177 h 436"/>
                <a:gd name="T74" fmla="*/ 99 w 384"/>
                <a:gd name="T75" fmla="*/ 207 h 436"/>
                <a:gd name="T76" fmla="*/ 111 w 384"/>
                <a:gd name="T77" fmla="*/ 167 h 436"/>
                <a:gd name="T78" fmla="*/ 17 w 384"/>
                <a:gd name="T79" fmla="*/ 122 h 436"/>
                <a:gd name="T80" fmla="*/ 280 w 384"/>
                <a:gd name="T81" fmla="*/ 90 h 436"/>
                <a:gd name="T82" fmla="*/ 272 w 384"/>
                <a:gd name="T83" fmla="*/ 105 h 436"/>
                <a:gd name="T84" fmla="*/ 221 w 384"/>
                <a:gd name="T85" fmla="*/ 55 h 436"/>
                <a:gd name="T86" fmla="*/ 180 w 384"/>
                <a:gd name="T87" fmla="*/ 47 h 436"/>
                <a:gd name="T88" fmla="*/ 122 w 384"/>
                <a:gd name="T89" fmla="*/ 93 h 436"/>
                <a:gd name="T90" fmla="*/ 112 w 384"/>
                <a:gd name="T91" fmla="*/ 92 h 436"/>
                <a:gd name="T92" fmla="*/ 152 w 384"/>
                <a:gd name="T93" fmla="*/ 43 h 436"/>
                <a:gd name="T94" fmla="*/ 55 w 384"/>
                <a:gd name="T95" fmla="*/ 65 h 436"/>
                <a:gd name="T96" fmla="*/ 115 w 384"/>
                <a:gd name="T97" fmla="*/ 164 h 436"/>
                <a:gd name="T98" fmla="*/ 134 w 384"/>
                <a:gd name="T99" fmla="*/ 172 h 436"/>
                <a:gd name="T100" fmla="*/ 205 w 384"/>
                <a:gd name="T101" fmla="*/ 112 h 436"/>
                <a:gd name="T102" fmla="*/ 253 w 384"/>
                <a:gd name="T103" fmla="*/ 150 h 436"/>
                <a:gd name="T104" fmla="*/ 286 w 384"/>
                <a:gd name="T105" fmla="*/ 213 h 436"/>
                <a:gd name="T106" fmla="*/ 337 w 384"/>
                <a:gd name="T107" fmla="*/ 197 h 436"/>
                <a:gd name="T108" fmla="*/ 337 w 384"/>
                <a:gd name="T109" fmla="*/ 197 h 436"/>
                <a:gd name="T110" fmla="*/ 307 w 384"/>
                <a:gd name="T111" fmla="*/ 275 h 436"/>
                <a:gd name="T112" fmla="*/ 324 w 384"/>
                <a:gd name="T113" fmla="*/ 301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436">
                  <a:moveTo>
                    <a:pt x="324" y="301"/>
                  </a:moveTo>
                  <a:cubicBezTo>
                    <a:pt x="325" y="301"/>
                    <a:pt x="325" y="301"/>
                    <a:pt x="325" y="301"/>
                  </a:cubicBezTo>
                  <a:cubicBezTo>
                    <a:pt x="320" y="292"/>
                    <a:pt x="314" y="283"/>
                    <a:pt x="308" y="274"/>
                  </a:cubicBezTo>
                  <a:cubicBezTo>
                    <a:pt x="308" y="275"/>
                    <a:pt x="308" y="275"/>
                    <a:pt x="308" y="275"/>
                  </a:cubicBezTo>
                  <a:cubicBezTo>
                    <a:pt x="307" y="275"/>
                    <a:pt x="307" y="275"/>
                    <a:pt x="307" y="275"/>
                  </a:cubicBezTo>
                  <a:cubicBezTo>
                    <a:pt x="307" y="275"/>
                    <a:pt x="307" y="275"/>
                    <a:pt x="307" y="275"/>
                  </a:cubicBezTo>
                  <a:cubicBezTo>
                    <a:pt x="308" y="275"/>
                    <a:pt x="308" y="275"/>
                    <a:pt x="308" y="275"/>
                  </a:cubicBezTo>
                  <a:cubicBezTo>
                    <a:pt x="304" y="267"/>
                    <a:pt x="301" y="257"/>
                    <a:pt x="301" y="248"/>
                  </a:cubicBezTo>
                  <a:cubicBezTo>
                    <a:pt x="301" y="238"/>
                    <a:pt x="304" y="229"/>
                    <a:pt x="308" y="221"/>
                  </a:cubicBezTo>
                  <a:cubicBezTo>
                    <a:pt x="313" y="213"/>
                    <a:pt x="321" y="206"/>
                    <a:pt x="331" y="202"/>
                  </a:cubicBezTo>
                  <a:cubicBezTo>
                    <a:pt x="333" y="201"/>
                    <a:pt x="335" y="200"/>
                    <a:pt x="337" y="199"/>
                  </a:cubicBezTo>
                  <a:cubicBezTo>
                    <a:pt x="337" y="199"/>
                    <a:pt x="338" y="198"/>
                    <a:pt x="338" y="198"/>
                  </a:cubicBezTo>
                  <a:cubicBezTo>
                    <a:pt x="338" y="198"/>
                    <a:pt x="339" y="197"/>
                    <a:pt x="339" y="197"/>
                  </a:cubicBezTo>
                  <a:cubicBezTo>
                    <a:pt x="339" y="196"/>
                    <a:pt x="338" y="196"/>
                    <a:pt x="338" y="196"/>
                  </a:cubicBezTo>
                  <a:cubicBezTo>
                    <a:pt x="338" y="195"/>
                    <a:pt x="337" y="195"/>
                    <a:pt x="337" y="195"/>
                  </a:cubicBezTo>
                  <a:cubicBezTo>
                    <a:pt x="336" y="195"/>
                    <a:pt x="335" y="195"/>
                    <a:pt x="335" y="195"/>
                  </a:cubicBezTo>
                  <a:cubicBezTo>
                    <a:pt x="331" y="195"/>
                    <a:pt x="324" y="196"/>
                    <a:pt x="317" y="198"/>
                  </a:cubicBezTo>
                  <a:cubicBezTo>
                    <a:pt x="309" y="201"/>
                    <a:pt x="301" y="205"/>
                    <a:pt x="293" y="210"/>
                  </a:cubicBezTo>
                  <a:cubicBezTo>
                    <a:pt x="291" y="211"/>
                    <a:pt x="289" y="212"/>
                    <a:pt x="286" y="212"/>
                  </a:cubicBezTo>
                  <a:cubicBezTo>
                    <a:pt x="281" y="212"/>
                    <a:pt x="276" y="208"/>
                    <a:pt x="274" y="202"/>
                  </a:cubicBezTo>
                  <a:cubicBezTo>
                    <a:pt x="274" y="202"/>
                    <a:pt x="274" y="202"/>
                    <a:pt x="274" y="202"/>
                  </a:cubicBezTo>
                  <a:cubicBezTo>
                    <a:pt x="274" y="202"/>
                    <a:pt x="274" y="202"/>
                    <a:pt x="274" y="202"/>
                  </a:cubicBezTo>
                  <a:cubicBezTo>
                    <a:pt x="274" y="202"/>
                    <a:pt x="274" y="202"/>
                    <a:pt x="274" y="202"/>
                  </a:cubicBezTo>
                  <a:cubicBezTo>
                    <a:pt x="273" y="195"/>
                    <a:pt x="270" y="189"/>
                    <a:pt x="267" y="183"/>
                  </a:cubicBezTo>
                  <a:cubicBezTo>
                    <a:pt x="263" y="177"/>
                    <a:pt x="259" y="170"/>
                    <a:pt x="256" y="162"/>
                  </a:cubicBezTo>
                  <a:cubicBezTo>
                    <a:pt x="255" y="157"/>
                    <a:pt x="255" y="151"/>
                    <a:pt x="253" y="145"/>
                  </a:cubicBezTo>
                  <a:cubicBezTo>
                    <a:pt x="252" y="142"/>
                    <a:pt x="251" y="139"/>
                    <a:pt x="248" y="136"/>
                  </a:cubicBezTo>
                  <a:cubicBezTo>
                    <a:pt x="246" y="134"/>
                    <a:pt x="242" y="131"/>
                    <a:pt x="236" y="129"/>
                  </a:cubicBezTo>
                  <a:cubicBezTo>
                    <a:pt x="234" y="128"/>
                    <a:pt x="232" y="127"/>
                    <a:pt x="231" y="125"/>
                  </a:cubicBezTo>
                  <a:cubicBezTo>
                    <a:pt x="228" y="122"/>
                    <a:pt x="226" y="119"/>
                    <a:pt x="222" y="116"/>
                  </a:cubicBezTo>
                  <a:cubicBezTo>
                    <a:pt x="219" y="113"/>
                    <a:pt x="214" y="111"/>
                    <a:pt x="207" y="111"/>
                  </a:cubicBezTo>
                  <a:cubicBezTo>
                    <a:pt x="206" y="111"/>
                    <a:pt x="206" y="111"/>
                    <a:pt x="205" y="111"/>
                  </a:cubicBezTo>
                  <a:cubicBezTo>
                    <a:pt x="196" y="111"/>
                    <a:pt x="191" y="113"/>
                    <a:pt x="187" y="116"/>
                  </a:cubicBezTo>
                  <a:cubicBezTo>
                    <a:pt x="182" y="118"/>
                    <a:pt x="178" y="121"/>
                    <a:pt x="170" y="123"/>
                  </a:cubicBezTo>
                  <a:cubicBezTo>
                    <a:pt x="164" y="124"/>
                    <a:pt x="161" y="127"/>
                    <a:pt x="158" y="130"/>
                  </a:cubicBezTo>
                  <a:cubicBezTo>
                    <a:pt x="153" y="136"/>
                    <a:pt x="151" y="143"/>
                    <a:pt x="148" y="151"/>
                  </a:cubicBezTo>
                  <a:cubicBezTo>
                    <a:pt x="144" y="158"/>
                    <a:pt x="141" y="165"/>
                    <a:pt x="134" y="170"/>
                  </a:cubicBezTo>
                  <a:cubicBezTo>
                    <a:pt x="134" y="171"/>
                    <a:pt x="134" y="171"/>
                    <a:pt x="134" y="171"/>
                  </a:cubicBezTo>
                  <a:cubicBezTo>
                    <a:pt x="135" y="171"/>
                    <a:pt x="135" y="171"/>
                    <a:pt x="135" y="171"/>
                  </a:cubicBezTo>
                  <a:cubicBezTo>
                    <a:pt x="135" y="168"/>
                    <a:pt x="133" y="166"/>
                    <a:pt x="131" y="164"/>
                  </a:cubicBezTo>
                  <a:cubicBezTo>
                    <a:pt x="129" y="162"/>
                    <a:pt x="127" y="161"/>
                    <a:pt x="124" y="161"/>
                  </a:cubicBezTo>
                  <a:cubicBezTo>
                    <a:pt x="121" y="161"/>
                    <a:pt x="118" y="162"/>
                    <a:pt x="116" y="164"/>
                  </a:cubicBezTo>
                  <a:cubicBezTo>
                    <a:pt x="116" y="164"/>
                    <a:pt x="116" y="164"/>
                    <a:pt x="116" y="164"/>
                  </a:cubicBezTo>
                  <a:cubicBezTo>
                    <a:pt x="117" y="164"/>
                    <a:pt x="117" y="164"/>
                    <a:pt x="117" y="164"/>
                  </a:cubicBezTo>
                  <a:cubicBezTo>
                    <a:pt x="117" y="163"/>
                    <a:pt x="117" y="161"/>
                    <a:pt x="117" y="160"/>
                  </a:cubicBezTo>
                  <a:cubicBezTo>
                    <a:pt x="117" y="152"/>
                    <a:pt x="115" y="141"/>
                    <a:pt x="110" y="132"/>
                  </a:cubicBezTo>
                  <a:cubicBezTo>
                    <a:pt x="105" y="123"/>
                    <a:pt x="96" y="116"/>
                    <a:pt x="81" y="114"/>
                  </a:cubicBezTo>
                  <a:cubicBezTo>
                    <a:pt x="75" y="114"/>
                    <a:pt x="68" y="111"/>
                    <a:pt x="61" y="106"/>
                  </a:cubicBezTo>
                  <a:cubicBezTo>
                    <a:pt x="55" y="101"/>
                    <a:pt x="50" y="93"/>
                    <a:pt x="50" y="85"/>
                  </a:cubicBezTo>
                  <a:cubicBezTo>
                    <a:pt x="50" y="78"/>
                    <a:pt x="52" y="72"/>
                    <a:pt x="56" y="66"/>
                  </a:cubicBezTo>
                  <a:cubicBezTo>
                    <a:pt x="63" y="58"/>
                    <a:pt x="74" y="50"/>
                    <a:pt x="89" y="45"/>
                  </a:cubicBezTo>
                  <a:cubicBezTo>
                    <a:pt x="104" y="40"/>
                    <a:pt x="123" y="37"/>
                    <a:pt x="145" y="37"/>
                  </a:cubicBezTo>
                  <a:cubicBezTo>
                    <a:pt x="152" y="37"/>
                    <a:pt x="158" y="38"/>
                    <a:pt x="164" y="38"/>
                  </a:cubicBezTo>
                  <a:cubicBezTo>
                    <a:pt x="164" y="38"/>
                    <a:pt x="164" y="38"/>
                    <a:pt x="164" y="38"/>
                  </a:cubicBezTo>
                  <a:cubicBezTo>
                    <a:pt x="164" y="37"/>
                    <a:pt x="164" y="37"/>
                    <a:pt x="164" y="37"/>
                  </a:cubicBezTo>
                  <a:cubicBezTo>
                    <a:pt x="159" y="38"/>
                    <a:pt x="156" y="40"/>
                    <a:pt x="152" y="42"/>
                  </a:cubicBezTo>
                  <a:cubicBezTo>
                    <a:pt x="147" y="43"/>
                    <a:pt x="143" y="45"/>
                    <a:pt x="140" y="47"/>
                  </a:cubicBezTo>
                  <a:cubicBezTo>
                    <a:pt x="136" y="49"/>
                    <a:pt x="132" y="51"/>
                    <a:pt x="128" y="54"/>
                  </a:cubicBezTo>
                  <a:cubicBezTo>
                    <a:pt x="125" y="57"/>
                    <a:pt x="124" y="62"/>
                    <a:pt x="121" y="66"/>
                  </a:cubicBezTo>
                  <a:cubicBezTo>
                    <a:pt x="119" y="69"/>
                    <a:pt x="117" y="73"/>
                    <a:pt x="115" y="77"/>
                  </a:cubicBezTo>
                  <a:cubicBezTo>
                    <a:pt x="113" y="81"/>
                    <a:pt x="112" y="85"/>
                    <a:pt x="111" y="90"/>
                  </a:cubicBezTo>
                  <a:cubicBezTo>
                    <a:pt x="111" y="90"/>
                    <a:pt x="111" y="91"/>
                    <a:pt x="111" y="92"/>
                  </a:cubicBezTo>
                  <a:cubicBezTo>
                    <a:pt x="111" y="93"/>
                    <a:pt x="111" y="95"/>
                    <a:pt x="112" y="96"/>
                  </a:cubicBezTo>
                  <a:cubicBezTo>
                    <a:pt x="112" y="97"/>
                    <a:pt x="113" y="98"/>
                    <a:pt x="115" y="98"/>
                  </a:cubicBezTo>
                  <a:cubicBezTo>
                    <a:pt x="115" y="98"/>
                    <a:pt x="115" y="98"/>
                    <a:pt x="115" y="98"/>
                  </a:cubicBezTo>
                  <a:cubicBezTo>
                    <a:pt x="115" y="98"/>
                    <a:pt x="115" y="98"/>
                    <a:pt x="115" y="98"/>
                  </a:cubicBezTo>
                  <a:cubicBezTo>
                    <a:pt x="115" y="98"/>
                    <a:pt x="116" y="98"/>
                    <a:pt x="116" y="98"/>
                  </a:cubicBezTo>
                  <a:cubicBezTo>
                    <a:pt x="120" y="98"/>
                    <a:pt x="123" y="96"/>
                    <a:pt x="123" y="93"/>
                  </a:cubicBezTo>
                  <a:cubicBezTo>
                    <a:pt x="125" y="88"/>
                    <a:pt x="125" y="84"/>
                    <a:pt x="127" y="80"/>
                  </a:cubicBezTo>
                  <a:cubicBezTo>
                    <a:pt x="129" y="76"/>
                    <a:pt x="132" y="73"/>
                    <a:pt x="134" y="70"/>
                  </a:cubicBezTo>
                  <a:cubicBezTo>
                    <a:pt x="137" y="66"/>
                    <a:pt x="140" y="63"/>
                    <a:pt x="144" y="61"/>
                  </a:cubicBezTo>
                  <a:cubicBezTo>
                    <a:pt x="147" y="58"/>
                    <a:pt x="151" y="56"/>
                    <a:pt x="155" y="55"/>
                  </a:cubicBezTo>
                  <a:cubicBezTo>
                    <a:pt x="159" y="53"/>
                    <a:pt x="163" y="52"/>
                    <a:pt x="167" y="51"/>
                  </a:cubicBezTo>
                  <a:cubicBezTo>
                    <a:pt x="172" y="50"/>
                    <a:pt x="176" y="49"/>
                    <a:pt x="180" y="49"/>
                  </a:cubicBezTo>
                  <a:cubicBezTo>
                    <a:pt x="180" y="49"/>
                    <a:pt x="181" y="49"/>
                    <a:pt x="181" y="49"/>
                  </a:cubicBezTo>
                  <a:cubicBezTo>
                    <a:pt x="185" y="49"/>
                    <a:pt x="189" y="50"/>
                    <a:pt x="193" y="50"/>
                  </a:cubicBezTo>
                  <a:cubicBezTo>
                    <a:pt x="197" y="50"/>
                    <a:pt x="203" y="50"/>
                    <a:pt x="209" y="51"/>
                  </a:cubicBezTo>
                  <a:cubicBezTo>
                    <a:pt x="212" y="52"/>
                    <a:pt x="216" y="54"/>
                    <a:pt x="220" y="56"/>
                  </a:cubicBezTo>
                  <a:cubicBezTo>
                    <a:pt x="220" y="55"/>
                    <a:pt x="220" y="55"/>
                    <a:pt x="220" y="55"/>
                  </a:cubicBezTo>
                  <a:cubicBezTo>
                    <a:pt x="220" y="56"/>
                    <a:pt x="220" y="56"/>
                    <a:pt x="220" y="56"/>
                  </a:cubicBezTo>
                  <a:cubicBezTo>
                    <a:pt x="229" y="62"/>
                    <a:pt x="236" y="72"/>
                    <a:pt x="240" y="83"/>
                  </a:cubicBezTo>
                  <a:cubicBezTo>
                    <a:pt x="244" y="96"/>
                    <a:pt x="244" y="96"/>
                    <a:pt x="244" y="96"/>
                  </a:cubicBezTo>
                  <a:cubicBezTo>
                    <a:pt x="246" y="100"/>
                    <a:pt x="249" y="103"/>
                    <a:pt x="253" y="106"/>
                  </a:cubicBezTo>
                  <a:cubicBezTo>
                    <a:pt x="254" y="106"/>
                    <a:pt x="254" y="106"/>
                    <a:pt x="254" y="106"/>
                  </a:cubicBezTo>
                  <a:cubicBezTo>
                    <a:pt x="257" y="108"/>
                    <a:pt x="260" y="109"/>
                    <a:pt x="263" y="109"/>
                  </a:cubicBezTo>
                  <a:cubicBezTo>
                    <a:pt x="266" y="109"/>
                    <a:pt x="270" y="108"/>
                    <a:pt x="273" y="106"/>
                  </a:cubicBezTo>
                  <a:cubicBezTo>
                    <a:pt x="272" y="106"/>
                    <a:pt x="272" y="106"/>
                    <a:pt x="272" y="106"/>
                  </a:cubicBezTo>
                  <a:cubicBezTo>
                    <a:pt x="272" y="106"/>
                    <a:pt x="272" y="106"/>
                    <a:pt x="272" y="106"/>
                  </a:cubicBezTo>
                  <a:cubicBezTo>
                    <a:pt x="272" y="106"/>
                    <a:pt x="272" y="106"/>
                    <a:pt x="272" y="106"/>
                  </a:cubicBezTo>
                  <a:cubicBezTo>
                    <a:pt x="273" y="106"/>
                    <a:pt x="273" y="106"/>
                    <a:pt x="273" y="106"/>
                  </a:cubicBezTo>
                  <a:cubicBezTo>
                    <a:pt x="273" y="106"/>
                    <a:pt x="273" y="106"/>
                    <a:pt x="273" y="106"/>
                  </a:cubicBezTo>
                  <a:cubicBezTo>
                    <a:pt x="278" y="103"/>
                    <a:pt x="282" y="97"/>
                    <a:pt x="282" y="90"/>
                  </a:cubicBezTo>
                  <a:cubicBezTo>
                    <a:pt x="282" y="90"/>
                    <a:pt x="282" y="90"/>
                    <a:pt x="282" y="90"/>
                  </a:cubicBezTo>
                  <a:cubicBezTo>
                    <a:pt x="282" y="79"/>
                    <a:pt x="278" y="68"/>
                    <a:pt x="271" y="60"/>
                  </a:cubicBezTo>
                  <a:cubicBezTo>
                    <a:pt x="252" y="38"/>
                    <a:pt x="208" y="0"/>
                    <a:pt x="126" y="0"/>
                  </a:cubicBezTo>
                  <a:cubicBezTo>
                    <a:pt x="88" y="0"/>
                    <a:pt x="57" y="11"/>
                    <a:pt x="34" y="27"/>
                  </a:cubicBezTo>
                  <a:cubicBezTo>
                    <a:pt x="12" y="44"/>
                    <a:pt x="0" y="65"/>
                    <a:pt x="0" y="85"/>
                  </a:cubicBezTo>
                  <a:cubicBezTo>
                    <a:pt x="0" y="105"/>
                    <a:pt x="7" y="117"/>
                    <a:pt x="16" y="123"/>
                  </a:cubicBezTo>
                  <a:cubicBezTo>
                    <a:pt x="25" y="130"/>
                    <a:pt x="36" y="132"/>
                    <a:pt x="42" y="132"/>
                  </a:cubicBezTo>
                  <a:cubicBezTo>
                    <a:pt x="49" y="132"/>
                    <a:pt x="54" y="131"/>
                    <a:pt x="59" y="130"/>
                  </a:cubicBezTo>
                  <a:cubicBezTo>
                    <a:pt x="65" y="128"/>
                    <a:pt x="71" y="127"/>
                    <a:pt x="79" y="127"/>
                  </a:cubicBezTo>
                  <a:cubicBezTo>
                    <a:pt x="85" y="127"/>
                    <a:pt x="90" y="129"/>
                    <a:pt x="95" y="132"/>
                  </a:cubicBezTo>
                  <a:cubicBezTo>
                    <a:pt x="101" y="137"/>
                    <a:pt x="104" y="144"/>
                    <a:pt x="106" y="150"/>
                  </a:cubicBezTo>
                  <a:cubicBezTo>
                    <a:pt x="109" y="157"/>
                    <a:pt x="109" y="163"/>
                    <a:pt x="109" y="167"/>
                  </a:cubicBezTo>
                  <a:cubicBezTo>
                    <a:pt x="109" y="167"/>
                    <a:pt x="109" y="167"/>
                    <a:pt x="109" y="167"/>
                  </a:cubicBezTo>
                  <a:cubicBezTo>
                    <a:pt x="109" y="179"/>
                    <a:pt x="105" y="189"/>
                    <a:pt x="99" y="195"/>
                  </a:cubicBezTo>
                  <a:cubicBezTo>
                    <a:pt x="96" y="197"/>
                    <a:pt x="95" y="201"/>
                    <a:pt x="95" y="203"/>
                  </a:cubicBezTo>
                  <a:cubicBezTo>
                    <a:pt x="95" y="205"/>
                    <a:pt x="95" y="206"/>
                    <a:pt x="96" y="207"/>
                  </a:cubicBezTo>
                  <a:cubicBezTo>
                    <a:pt x="96" y="207"/>
                    <a:pt x="97" y="208"/>
                    <a:pt x="99" y="208"/>
                  </a:cubicBezTo>
                  <a:cubicBezTo>
                    <a:pt x="99" y="208"/>
                    <a:pt x="99" y="208"/>
                    <a:pt x="99" y="208"/>
                  </a:cubicBezTo>
                  <a:cubicBezTo>
                    <a:pt x="102" y="208"/>
                    <a:pt x="104" y="207"/>
                    <a:pt x="105" y="206"/>
                  </a:cubicBezTo>
                  <a:cubicBezTo>
                    <a:pt x="107" y="204"/>
                    <a:pt x="109" y="201"/>
                    <a:pt x="109" y="198"/>
                  </a:cubicBezTo>
                  <a:cubicBezTo>
                    <a:pt x="110" y="194"/>
                    <a:pt x="111" y="191"/>
                    <a:pt x="112" y="188"/>
                  </a:cubicBezTo>
                  <a:cubicBezTo>
                    <a:pt x="113" y="184"/>
                    <a:pt x="114" y="181"/>
                    <a:pt x="116" y="179"/>
                  </a:cubicBezTo>
                  <a:cubicBezTo>
                    <a:pt x="118" y="177"/>
                    <a:pt x="119" y="176"/>
                    <a:pt x="121" y="176"/>
                  </a:cubicBezTo>
                  <a:cubicBezTo>
                    <a:pt x="121" y="176"/>
                    <a:pt x="122" y="177"/>
                    <a:pt x="122" y="177"/>
                  </a:cubicBezTo>
                  <a:cubicBezTo>
                    <a:pt x="123" y="178"/>
                    <a:pt x="123" y="179"/>
                    <a:pt x="123" y="181"/>
                  </a:cubicBezTo>
                  <a:cubicBezTo>
                    <a:pt x="123" y="181"/>
                    <a:pt x="123" y="181"/>
                    <a:pt x="123" y="182"/>
                  </a:cubicBezTo>
                  <a:cubicBezTo>
                    <a:pt x="123" y="185"/>
                    <a:pt x="122" y="189"/>
                    <a:pt x="120" y="193"/>
                  </a:cubicBezTo>
                  <a:cubicBezTo>
                    <a:pt x="116" y="199"/>
                    <a:pt x="112" y="205"/>
                    <a:pt x="108" y="211"/>
                  </a:cubicBezTo>
                  <a:cubicBezTo>
                    <a:pt x="106" y="214"/>
                    <a:pt x="104" y="216"/>
                    <a:pt x="103" y="218"/>
                  </a:cubicBezTo>
                  <a:cubicBezTo>
                    <a:pt x="101" y="221"/>
                    <a:pt x="101" y="223"/>
                    <a:pt x="100" y="224"/>
                  </a:cubicBezTo>
                  <a:cubicBezTo>
                    <a:pt x="100" y="225"/>
                    <a:pt x="100" y="225"/>
                    <a:pt x="100" y="225"/>
                  </a:cubicBezTo>
                  <a:cubicBezTo>
                    <a:pt x="100" y="227"/>
                    <a:pt x="101" y="229"/>
                    <a:pt x="101" y="230"/>
                  </a:cubicBezTo>
                  <a:cubicBezTo>
                    <a:pt x="102" y="232"/>
                    <a:pt x="103" y="233"/>
                    <a:pt x="105" y="234"/>
                  </a:cubicBezTo>
                  <a:cubicBezTo>
                    <a:pt x="106" y="235"/>
                    <a:pt x="108" y="235"/>
                    <a:pt x="110" y="235"/>
                  </a:cubicBezTo>
                  <a:cubicBezTo>
                    <a:pt x="110" y="235"/>
                    <a:pt x="111" y="235"/>
                    <a:pt x="111" y="235"/>
                  </a:cubicBezTo>
                  <a:cubicBezTo>
                    <a:pt x="118" y="235"/>
                    <a:pt x="123" y="231"/>
                    <a:pt x="127" y="227"/>
                  </a:cubicBezTo>
                  <a:cubicBezTo>
                    <a:pt x="131" y="222"/>
                    <a:pt x="133" y="217"/>
                    <a:pt x="133" y="213"/>
                  </a:cubicBezTo>
                  <a:cubicBezTo>
                    <a:pt x="133" y="213"/>
                    <a:pt x="133" y="213"/>
                    <a:pt x="133" y="213"/>
                  </a:cubicBezTo>
                  <a:cubicBezTo>
                    <a:pt x="133" y="209"/>
                    <a:pt x="131" y="206"/>
                    <a:pt x="130" y="204"/>
                  </a:cubicBezTo>
                  <a:cubicBezTo>
                    <a:pt x="129" y="203"/>
                    <a:pt x="128" y="202"/>
                    <a:pt x="128" y="201"/>
                  </a:cubicBezTo>
                  <a:cubicBezTo>
                    <a:pt x="127" y="199"/>
                    <a:pt x="127" y="198"/>
                    <a:pt x="127" y="197"/>
                  </a:cubicBezTo>
                  <a:cubicBezTo>
                    <a:pt x="127" y="196"/>
                    <a:pt x="127" y="196"/>
                    <a:pt x="127" y="196"/>
                  </a:cubicBezTo>
                  <a:cubicBezTo>
                    <a:pt x="127" y="195"/>
                    <a:pt x="128" y="193"/>
                    <a:pt x="129" y="191"/>
                  </a:cubicBezTo>
                  <a:cubicBezTo>
                    <a:pt x="132" y="187"/>
                    <a:pt x="136" y="183"/>
                    <a:pt x="141" y="179"/>
                  </a:cubicBezTo>
                  <a:cubicBezTo>
                    <a:pt x="145" y="175"/>
                    <a:pt x="150" y="171"/>
                    <a:pt x="154" y="166"/>
                  </a:cubicBezTo>
                  <a:cubicBezTo>
                    <a:pt x="159" y="159"/>
                    <a:pt x="162" y="153"/>
                    <a:pt x="165" y="148"/>
                  </a:cubicBezTo>
                  <a:cubicBezTo>
                    <a:pt x="167" y="146"/>
                    <a:pt x="168" y="144"/>
                    <a:pt x="170" y="142"/>
                  </a:cubicBezTo>
                  <a:cubicBezTo>
                    <a:pt x="171" y="141"/>
                    <a:pt x="173" y="140"/>
                    <a:pt x="175" y="140"/>
                  </a:cubicBezTo>
                  <a:cubicBezTo>
                    <a:pt x="175" y="140"/>
                    <a:pt x="175" y="140"/>
                    <a:pt x="175" y="140"/>
                  </a:cubicBezTo>
                  <a:cubicBezTo>
                    <a:pt x="178" y="140"/>
                    <a:pt x="180" y="141"/>
                    <a:pt x="181" y="142"/>
                  </a:cubicBezTo>
                  <a:cubicBezTo>
                    <a:pt x="184" y="144"/>
                    <a:pt x="187" y="147"/>
                    <a:pt x="189" y="150"/>
                  </a:cubicBezTo>
                  <a:cubicBezTo>
                    <a:pt x="192" y="154"/>
                    <a:pt x="194" y="159"/>
                    <a:pt x="197" y="164"/>
                  </a:cubicBezTo>
                  <a:cubicBezTo>
                    <a:pt x="201" y="171"/>
                    <a:pt x="206" y="175"/>
                    <a:pt x="211" y="178"/>
                  </a:cubicBezTo>
                  <a:cubicBezTo>
                    <a:pt x="211" y="177"/>
                    <a:pt x="211" y="177"/>
                    <a:pt x="211" y="177"/>
                  </a:cubicBezTo>
                  <a:cubicBezTo>
                    <a:pt x="211" y="176"/>
                    <a:pt x="211" y="176"/>
                    <a:pt x="211" y="176"/>
                  </a:cubicBezTo>
                  <a:cubicBezTo>
                    <a:pt x="196" y="187"/>
                    <a:pt x="187" y="207"/>
                    <a:pt x="187" y="231"/>
                  </a:cubicBezTo>
                  <a:cubicBezTo>
                    <a:pt x="187" y="236"/>
                    <a:pt x="187" y="242"/>
                    <a:pt x="188" y="248"/>
                  </a:cubicBezTo>
                  <a:cubicBezTo>
                    <a:pt x="192" y="265"/>
                    <a:pt x="199" y="280"/>
                    <a:pt x="209" y="291"/>
                  </a:cubicBezTo>
                  <a:cubicBezTo>
                    <a:pt x="219" y="302"/>
                    <a:pt x="231" y="308"/>
                    <a:pt x="243" y="308"/>
                  </a:cubicBezTo>
                  <a:cubicBezTo>
                    <a:pt x="246" y="308"/>
                    <a:pt x="248" y="308"/>
                    <a:pt x="250" y="307"/>
                  </a:cubicBezTo>
                  <a:cubicBezTo>
                    <a:pt x="252" y="307"/>
                    <a:pt x="255" y="306"/>
                    <a:pt x="257" y="305"/>
                  </a:cubicBezTo>
                  <a:cubicBezTo>
                    <a:pt x="257" y="305"/>
                    <a:pt x="257" y="305"/>
                    <a:pt x="257" y="305"/>
                  </a:cubicBezTo>
                  <a:cubicBezTo>
                    <a:pt x="256" y="305"/>
                    <a:pt x="256" y="305"/>
                    <a:pt x="256" y="305"/>
                  </a:cubicBezTo>
                  <a:cubicBezTo>
                    <a:pt x="256" y="306"/>
                    <a:pt x="256" y="306"/>
                    <a:pt x="256" y="307"/>
                  </a:cubicBezTo>
                  <a:cubicBezTo>
                    <a:pt x="256" y="314"/>
                    <a:pt x="259" y="322"/>
                    <a:pt x="262" y="329"/>
                  </a:cubicBezTo>
                  <a:cubicBezTo>
                    <a:pt x="266" y="336"/>
                    <a:pt x="271" y="342"/>
                    <a:pt x="275" y="346"/>
                  </a:cubicBezTo>
                  <a:cubicBezTo>
                    <a:pt x="285" y="355"/>
                    <a:pt x="295" y="362"/>
                    <a:pt x="306" y="367"/>
                  </a:cubicBezTo>
                  <a:cubicBezTo>
                    <a:pt x="316" y="373"/>
                    <a:pt x="325" y="379"/>
                    <a:pt x="332" y="387"/>
                  </a:cubicBezTo>
                  <a:cubicBezTo>
                    <a:pt x="338" y="394"/>
                    <a:pt x="348" y="406"/>
                    <a:pt x="357" y="416"/>
                  </a:cubicBezTo>
                  <a:cubicBezTo>
                    <a:pt x="361" y="422"/>
                    <a:pt x="365" y="426"/>
                    <a:pt x="368" y="430"/>
                  </a:cubicBezTo>
                  <a:cubicBezTo>
                    <a:pt x="370" y="432"/>
                    <a:pt x="371" y="433"/>
                    <a:pt x="372" y="434"/>
                  </a:cubicBezTo>
                  <a:cubicBezTo>
                    <a:pt x="373" y="435"/>
                    <a:pt x="373" y="436"/>
                    <a:pt x="373" y="436"/>
                  </a:cubicBezTo>
                  <a:cubicBezTo>
                    <a:pt x="373" y="436"/>
                    <a:pt x="373" y="436"/>
                    <a:pt x="373" y="436"/>
                  </a:cubicBezTo>
                  <a:cubicBezTo>
                    <a:pt x="384" y="428"/>
                    <a:pt x="384" y="428"/>
                    <a:pt x="384" y="428"/>
                  </a:cubicBezTo>
                  <a:cubicBezTo>
                    <a:pt x="384" y="428"/>
                    <a:pt x="384" y="428"/>
                    <a:pt x="384" y="428"/>
                  </a:cubicBezTo>
                  <a:cubicBezTo>
                    <a:pt x="364" y="404"/>
                    <a:pt x="354" y="380"/>
                    <a:pt x="346" y="358"/>
                  </a:cubicBezTo>
                  <a:cubicBezTo>
                    <a:pt x="339" y="336"/>
                    <a:pt x="334" y="316"/>
                    <a:pt x="325" y="301"/>
                  </a:cubicBezTo>
                  <a:cubicBezTo>
                    <a:pt x="324" y="301"/>
                    <a:pt x="324" y="301"/>
                    <a:pt x="324" y="301"/>
                  </a:cubicBezTo>
                  <a:cubicBezTo>
                    <a:pt x="324" y="302"/>
                    <a:pt x="324" y="302"/>
                    <a:pt x="324" y="302"/>
                  </a:cubicBezTo>
                  <a:cubicBezTo>
                    <a:pt x="332" y="317"/>
                    <a:pt x="337" y="337"/>
                    <a:pt x="345" y="359"/>
                  </a:cubicBezTo>
                  <a:cubicBezTo>
                    <a:pt x="353" y="381"/>
                    <a:pt x="363" y="405"/>
                    <a:pt x="383" y="429"/>
                  </a:cubicBezTo>
                  <a:cubicBezTo>
                    <a:pt x="383" y="428"/>
                    <a:pt x="383" y="428"/>
                    <a:pt x="383" y="428"/>
                  </a:cubicBezTo>
                  <a:cubicBezTo>
                    <a:pt x="383" y="428"/>
                    <a:pt x="383" y="428"/>
                    <a:pt x="383" y="428"/>
                  </a:cubicBezTo>
                  <a:cubicBezTo>
                    <a:pt x="373" y="435"/>
                    <a:pt x="373" y="435"/>
                    <a:pt x="373" y="435"/>
                  </a:cubicBezTo>
                  <a:cubicBezTo>
                    <a:pt x="374" y="435"/>
                    <a:pt x="374" y="435"/>
                    <a:pt x="374" y="435"/>
                  </a:cubicBezTo>
                  <a:cubicBezTo>
                    <a:pt x="374" y="435"/>
                    <a:pt x="374" y="435"/>
                    <a:pt x="374" y="435"/>
                  </a:cubicBezTo>
                  <a:cubicBezTo>
                    <a:pt x="374" y="435"/>
                    <a:pt x="345" y="399"/>
                    <a:pt x="333" y="387"/>
                  </a:cubicBezTo>
                  <a:cubicBezTo>
                    <a:pt x="326" y="378"/>
                    <a:pt x="316" y="372"/>
                    <a:pt x="306" y="366"/>
                  </a:cubicBezTo>
                  <a:cubicBezTo>
                    <a:pt x="296" y="360"/>
                    <a:pt x="285" y="354"/>
                    <a:pt x="276" y="345"/>
                  </a:cubicBezTo>
                  <a:cubicBezTo>
                    <a:pt x="272" y="341"/>
                    <a:pt x="267" y="335"/>
                    <a:pt x="264" y="328"/>
                  </a:cubicBezTo>
                  <a:cubicBezTo>
                    <a:pt x="260" y="321"/>
                    <a:pt x="257" y="314"/>
                    <a:pt x="257" y="307"/>
                  </a:cubicBezTo>
                  <a:cubicBezTo>
                    <a:pt x="257" y="306"/>
                    <a:pt x="257" y="306"/>
                    <a:pt x="257" y="305"/>
                  </a:cubicBezTo>
                  <a:cubicBezTo>
                    <a:pt x="257" y="304"/>
                    <a:pt x="257" y="304"/>
                    <a:pt x="257" y="304"/>
                  </a:cubicBezTo>
                  <a:cubicBezTo>
                    <a:pt x="256" y="304"/>
                    <a:pt x="256" y="304"/>
                    <a:pt x="256" y="304"/>
                  </a:cubicBezTo>
                  <a:cubicBezTo>
                    <a:pt x="254" y="305"/>
                    <a:pt x="252" y="306"/>
                    <a:pt x="250" y="306"/>
                  </a:cubicBezTo>
                  <a:cubicBezTo>
                    <a:pt x="248" y="307"/>
                    <a:pt x="245" y="307"/>
                    <a:pt x="243" y="307"/>
                  </a:cubicBezTo>
                  <a:cubicBezTo>
                    <a:pt x="231" y="307"/>
                    <a:pt x="219" y="301"/>
                    <a:pt x="210" y="290"/>
                  </a:cubicBezTo>
                  <a:cubicBezTo>
                    <a:pt x="200" y="280"/>
                    <a:pt x="193" y="265"/>
                    <a:pt x="190" y="248"/>
                  </a:cubicBezTo>
                  <a:cubicBezTo>
                    <a:pt x="189" y="242"/>
                    <a:pt x="188" y="236"/>
                    <a:pt x="188" y="231"/>
                  </a:cubicBezTo>
                  <a:cubicBezTo>
                    <a:pt x="188" y="207"/>
                    <a:pt x="197" y="187"/>
                    <a:pt x="211" y="178"/>
                  </a:cubicBezTo>
                  <a:cubicBezTo>
                    <a:pt x="212" y="177"/>
                    <a:pt x="212" y="177"/>
                    <a:pt x="212" y="177"/>
                  </a:cubicBezTo>
                  <a:cubicBezTo>
                    <a:pt x="211" y="176"/>
                    <a:pt x="211" y="176"/>
                    <a:pt x="211" y="176"/>
                  </a:cubicBezTo>
                  <a:cubicBezTo>
                    <a:pt x="207" y="174"/>
                    <a:pt x="202" y="170"/>
                    <a:pt x="198" y="163"/>
                  </a:cubicBezTo>
                  <a:cubicBezTo>
                    <a:pt x="194" y="156"/>
                    <a:pt x="191" y="150"/>
                    <a:pt x="188" y="146"/>
                  </a:cubicBezTo>
                  <a:cubicBezTo>
                    <a:pt x="184" y="142"/>
                    <a:pt x="180" y="139"/>
                    <a:pt x="175" y="139"/>
                  </a:cubicBezTo>
                  <a:cubicBezTo>
                    <a:pt x="175" y="139"/>
                    <a:pt x="175" y="139"/>
                    <a:pt x="175" y="139"/>
                  </a:cubicBezTo>
                  <a:cubicBezTo>
                    <a:pt x="173" y="139"/>
                    <a:pt x="170" y="140"/>
                    <a:pt x="169" y="141"/>
                  </a:cubicBezTo>
                  <a:cubicBezTo>
                    <a:pt x="166" y="144"/>
                    <a:pt x="164" y="147"/>
                    <a:pt x="162" y="151"/>
                  </a:cubicBezTo>
                  <a:cubicBezTo>
                    <a:pt x="159" y="155"/>
                    <a:pt x="157" y="160"/>
                    <a:pt x="153" y="165"/>
                  </a:cubicBezTo>
                  <a:cubicBezTo>
                    <a:pt x="148" y="171"/>
                    <a:pt x="141" y="177"/>
                    <a:pt x="135" y="182"/>
                  </a:cubicBezTo>
                  <a:cubicBezTo>
                    <a:pt x="133" y="185"/>
                    <a:pt x="130" y="188"/>
                    <a:pt x="128" y="190"/>
                  </a:cubicBezTo>
                  <a:cubicBezTo>
                    <a:pt x="127" y="192"/>
                    <a:pt x="125" y="194"/>
                    <a:pt x="125" y="196"/>
                  </a:cubicBezTo>
                  <a:cubicBezTo>
                    <a:pt x="125" y="197"/>
                    <a:pt x="125" y="197"/>
                    <a:pt x="125" y="197"/>
                  </a:cubicBezTo>
                  <a:cubicBezTo>
                    <a:pt x="125" y="198"/>
                    <a:pt x="126" y="200"/>
                    <a:pt x="126" y="201"/>
                  </a:cubicBezTo>
                  <a:cubicBezTo>
                    <a:pt x="127" y="203"/>
                    <a:pt x="129" y="205"/>
                    <a:pt x="130" y="206"/>
                  </a:cubicBezTo>
                  <a:cubicBezTo>
                    <a:pt x="131" y="208"/>
                    <a:pt x="132" y="210"/>
                    <a:pt x="132" y="213"/>
                  </a:cubicBezTo>
                  <a:cubicBezTo>
                    <a:pt x="132" y="213"/>
                    <a:pt x="132" y="213"/>
                    <a:pt x="132" y="213"/>
                  </a:cubicBezTo>
                  <a:cubicBezTo>
                    <a:pt x="132" y="216"/>
                    <a:pt x="130" y="222"/>
                    <a:pt x="126" y="226"/>
                  </a:cubicBezTo>
                  <a:cubicBezTo>
                    <a:pt x="123" y="230"/>
                    <a:pt x="117" y="234"/>
                    <a:pt x="111" y="234"/>
                  </a:cubicBezTo>
                  <a:cubicBezTo>
                    <a:pt x="111" y="234"/>
                    <a:pt x="110" y="234"/>
                    <a:pt x="110" y="234"/>
                  </a:cubicBezTo>
                  <a:cubicBezTo>
                    <a:pt x="108" y="234"/>
                    <a:pt x="106" y="233"/>
                    <a:pt x="104" y="232"/>
                  </a:cubicBezTo>
                  <a:cubicBezTo>
                    <a:pt x="103" y="231"/>
                    <a:pt x="103" y="231"/>
                    <a:pt x="102" y="229"/>
                  </a:cubicBezTo>
                  <a:cubicBezTo>
                    <a:pt x="102" y="228"/>
                    <a:pt x="102" y="227"/>
                    <a:pt x="102" y="225"/>
                  </a:cubicBezTo>
                  <a:cubicBezTo>
                    <a:pt x="102" y="225"/>
                    <a:pt x="102" y="225"/>
                    <a:pt x="102" y="225"/>
                  </a:cubicBezTo>
                  <a:cubicBezTo>
                    <a:pt x="102" y="224"/>
                    <a:pt x="102" y="223"/>
                    <a:pt x="103" y="221"/>
                  </a:cubicBezTo>
                  <a:cubicBezTo>
                    <a:pt x="105" y="217"/>
                    <a:pt x="110" y="210"/>
                    <a:pt x="115" y="203"/>
                  </a:cubicBezTo>
                  <a:cubicBezTo>
                    <a:pt x="118" y="199"/>
                    <a:pt x="120" y="195"/>
                    <a:pt x="122" y="192"/>
                  </a:cubicBezTo>
                  <a:cubicBezTo>
                    <a:pt x="123" y="188"/>
                    <a:pt x="124" y="185"/>
                    <a:pt x="125" y="182"/>
                  </a:cubicBezTo>
                  <a:cubicBezTo>
                    <a:pt x="125" y="182"/>
                    <a:pt x="125" y="181"/>
                    <a:pt x="125" y="181"/>
                  </a:cubicBezTo>
                  <a:cubicBezTo>
                    <a:pt x="125" y="179"/>
                    <a:pt x="124" y="178"/>
                    <a:pt x="124" y="177"/>
                  </a:cubicBezTo>
                  <a:cubicBezTo>
                    <a:pt x="123" y="176"/>
                    <a:pt x="122" y="175"/>
                    <a:pt x="121" y="175"/>
                  </a:cubicBezTo>
                  <a:cubicBezTo>
                    <a:pt x="119" y="175"/>
                    <a:pt x="117" y="176"/>
                    <a:pt x="115" y="178"/>
                  </a:cubicBezTo>
                  <a:cubicBezTo>
                    <a:pt x="113" y="181"/>
                    <a:pt x="111" y="184"/>
                    <a:pt x="110" y="187"/>
                  </a:cubicBezTo>
                  <a:cubicBezTo>
                    <a:pt x="109" y="192"/>
                    <a:pt x="109" y="197"/>
                    <a:pt x="107" y="200"/>
                  </a:cubicBezTo>
                  <a:cubicBezTo>
                    <a:pt x="106" y="202"/>
                    <a:pt x="106" y="204"/>
                    <a:pt x="104" y="205"/>
                  </a:cubicBezTo>
                  <a:cubicBezTo>
                    <a:pt x="103" y="206"/>
                    <a:pt x="101" y="207"/>
                    <a:pt x="99" y="207"/>
                  </a:cubicBezTo>
                  <a:cubicBezTo>
                    <a:pt x="99" y="207"/>
                    <a:pt x="99" y="207"/>
                    <a:pt x="99" y="207"/>
                  </a:cubicBezTo>
                  <a:cubicBezTo>
                    <a:pt x="98" y="206"/>
                    <a:pt x="97" y="206"/>
                    <a:pt x="97" y="206"/>
                  </a:cubicBezTo>
                  <a:cubicBezTo>
                    <a:pt x="96" y="205"/>
                    <a:pt x="96" y="204"/>
                    <a:pt x="96" y="203"/>
                  </a:cubicBezTo>
                  <a:cubicBezTo>
                    <a:pt x="96" y="201"/>
                    <a:pt x="97" y="198"/>
                    <a:pt x="100" y="196"/>
                  </a:cubicBezTo>
                  <a:cubicBezTo>
                    <a:pt x="106" y="190"/>
                    <a:pt x="110" y="179"/>
                    <a:pt x="111" y="167"/>
                  </a:cubicBezTo>
                  <a:cubicBezTo>
                    <a:pt x="111" y="167"/>
                    <a:pt x="111" y="167"/>
                    <a:pt x="111" y="167"/>
                  </a:cubicBezTo>
                  <a:cubicBezTo>
                    <a:pt x="111" y="162"/>
                    <a:pt x="109" y="152"/>
                    <a:pt x="105" y="143"/>
                  </a:cubicBezTo>
                  <a:cubicBezTo>
                    <a:pt x="103" y="138"/>
                    <a:pt x="100" y="134"/>
                    <a:pt x="95" y="131"/>
                  </a:cubicBezTo>
                  <a:cubicBezTo>
                    <a:pt x="91" y="128"/>
                    <a:pt x="86" y="126"/>
                    <a:pt x="79" y="126"/>
                  </a:cubicBezTo>
                  <a:cubicBezTo>
                    <a:pt x="71" y="126"/>
                    <a:pt x="65" y="127"/>
                    <a:pt x="59" y="128"/>
                  </a:cubicBezTo>
                  <a:cubicBezTo>
                    <a:pt x="54" y="129"/>
                    <a:pt x="49" y="130"/>
                    <a:pt x="42" y="130"/>
                  </a:cubicBezTo>
                  <a:cubicBezTo>
                    <a:pt x="36" y="130"/>
                    <a:pt x="26" y="129"/>
                    <a:pt x="17" y="122"/>
                  </a:cubicBezTo>
                  <a:cubicBezTo>
                    <a:pt x="8" y="116"/>
                    <a:pt x="1" y="105"/>
                    <a:pt x="1" y="85"/>
                  </a:cubicBezTo>
                  <a:cubicBezTo>
                    <a:pt x="1" y="65"/>
                    <a:pt x="13" y="45"/>
                    <a:pt x="35" y="29"/>
                  </a:cubicBezTo>
                  <a:cubicBezTo>
                    <a:pt x="57" y="13"/>
                    <a:pt x="88" y="1"/>
                    <a:pt x="126" y="1"/>
                  </a:cubicBezTo>
                  <a:cubicBezTo>
                    <a:pt x="208" y="1"/>
                    <a:pt x="251" y="39"/>
                    <a:pt x="270" y="61"/>
                  </a:cubicBezTo>
                  <a:cubicBezTo>
                    <a:pt x="276" y="69"/>
                    <a:pt x="280" y="79"/>
                    <a:pt x="280" y="90"/>
                  </a:cubicBezTo>
                  <a:cubicBezTo>
                    <a:pt x="280" y="90"/>
                    <a:pt x="280" y="90"/>
                    <a:pt x="280" y="90"/>
                  </a:cubicBezTo>
                  <a:cubicBezTo>
                    <a:pt x="280" y="96"/>
                    <a:pt x="277" y="102"/>
                    <a:pt x="272" y="105"/>
                  </a:cubicBezTo>
                  <a:cubicBezTo>
                    <a:pt x="272" y="106"/>
                    <a:pt x="272" y="106"/>
                    <a:pt x="272" y="106"/>
                  </a:cubicBezTo>
                  <a:cubicBezTo>
                    <a:pt x="272" y="105"/>
                    <a:pt x="272" y="105"/>
                    <a:pt x="272" y="105"/>
                  </a:cubicBezTo>
                  <a:cubicBezTo>
                    <a:pt x="272" y="105"/>
                    <a:pt x="272" y="105"/>
                    <a:pt x="272" y="105"/>
                  </a:cubicBezTo>
                  <a:cubicBezTo>
                    <a:pt x="272" y="105"/>
                    <a:pt x="272" y="105"/>
                    <a:pt x="272" y="105"/>
                  </a:cubicBezTo>
                  <a:cubicBezTo>
                    <a:pt x="272" y="105"/>
                    <a:pt x="272" y="105"/>
                    <a:pt x="272" y="105"/>
                  </a:cubicBezTo>
                  <a:cubicBezTo>
                    <a:pt x="269" y="107"/>
                    <a:pt x="266" y="108"/>
                    <a:pt x="263" y="108"/>
                  </a:cubicBezTo>
                  <a:cubicBezTo>
                    <a:pt x="260" y="108"/>
                    <a:pt x="257" y="107"/>
                    <a:pt x="254" y="105"/>
                  </a:cubicBezTo>
                  <a:cubicBezTo>
                    <a:pt x="253" y="104"/>
                    <a:pt x="253" y="104"/>
                    <a:pt x="253" y="104"/>
                  </a:cubicBezTo>
                  <a:cubicBezTo>
                    <a:pt x="250" y="102"/>
                    <a:pt x="247" y="99"/>
                    <a:pt x="246" y="95"/>
                  </a:cubicBezTo>
                  <a:cubicBezTo>
                    <a:pt x="241" y="82"/>
                    <a:pt x="241" y="82"/>
                    <a:pt x="241" y="82"/>
                  </a:cubicBezTo>
                  <a:cubicBezTo>
                    <a:pt x="237" y="71"/>
                    <a:pt x="230" y="61"/>
                    <a:pt x="221" y="55"/>
                  </a:cubicBezTo>
                  <a:cubicBezTo>
                    <a:pt x="221" y="55"/>
                    <a:pt x="221" y="55"/>
                    <a:pt x="221" y="55"/>
                  </a:cubicBezTo>
                  <a:cubicBezTo>
                    <a:pt x="221" y="55"/>
                    <a:pt x="221" y="55"/>
                    <a:pt x="221" y="55"/>
                  </a:cubicBezTo>
                  <a:cubicBezTo>
                    <a:pt x="217" y="53"/>
                    <a:pt x="213" y="51"/>
                    <a:pt x="209" y="50"/>
                  </a:cubicBezTo>
                  <a:cubicBezTo>
                    <a:pt x="203" y="49"/>
                    <a:pt x="197" y="49"/>
                    <a:pt x="193" y="49"/>
                  </a:cubicBezTo>
                  <a:cubicBezTo>
                    <a:pt x="189" y="48"/>
                    <a:pt x="185" y="47"/>
                    <a:pt x="181" y="47"/>
                  </a:cubicBezTo>
                  <a:cubicBezTo>
                    <a:pt x="181" y="47"/>
                    <a:pt x="180" y="47"/>
                    <a:pt x="180" y="47"/>
                  </a:cubicBezTo>
                  <a:cubicBezTo>
                    <a:pt x="176" y="47"/>
                    <a:pt x="171" y="49"/>
                    <a:pt x="167" y="50"/>
                  </a:cubicBezTo>
                  <a:cubicBezTo>
                    <a:pt x="163" y="51"/>
                    <a:pt x="158" y="52"/>
                    <a:pt x="154" y="53"/>
                  </a:cubicBezTo>
                  <a:cubicBezTo>
                    <a:pt x="150" y="55"/>
                    <a:pt x="146" y="57"/>
                    <a:pt x="143" y="60"/>
                  </a:cubicBezTo>
                  <a:cubicBezTo>
                    <a:pt x="139" y="62"/>
                    <a:pt x="136" y="65"/>
                    <a:pt x="133" y="69"/>
                  </a:cubicBezTo>
                  <a:cubicBezTo>
                    <a:pt x="131" y="72"/>
                    <a:pt x="128" y="76"/>
                    <a:pt x="126" y="80"/>
                  </a:cubicBezTo>
                  <a:cubicBezTo>
                    <a:pt x="124" y="84"/>
                    <a:pt x="123" y="88"/>
                    <a:pt x="122" y="93"/>
                  </a:cubicBezTo>
                  <a:cubicBezTo>
                    <a:pt x="122" y="95"/>
                    <a:pt x="119" y="97"/>
                    <a:pt x="116" y="97"/>
                  </a:cubicBezTo>
                  <a:cubicBezTo>
                    <a:pt x="116" y="97"/>
                    <a:pt x="116" y="97"/>
                    <a:pt x="115" y="97"/>
                  </a:cubicBezTo>
                  <a:cubicBezTo>
                    <a:pt x="115" y="98"/>
                    <a:pt x="115" y="98"/>
                    <a:pt x="115" y="98"/>
                  </a:cubicBezTo>
                  <a:cubicBezTo>
                    <a:pt x="115" y="97"/>
                    <a:pt x="115" y="97"/>
                    <a:pt x="115" y="97"/>
                  </a:cubicBezTo>
                  <a:cubicBezTo>
                    <a:pt x="114" y="97"/>
                    <a:pt x="113" y="96"/>
                    <a:pt x="113" y="95"/>
                  </a:cubicBezTo>
                  <a:cubicBezTo>
                    <a:pt x="112" y="94"/>
                    <a:pt x="112" y="93"/>
                    <a:pt x="112" y="92"/>
                  </a:cubicBezTo>
                  <a:cubicBezTo>
                    <a:pt x="112" y="91"/>
                    <a:pt x="112" y="91"/>
                    <a:pt x="112" y="90"/>
                  </a:cubicBezTo>
                  <a:cubicBezTo>
                    <a:pt x="113" y="85"/>
                    <a:pt x="115" y="81"/>
                    <a:pt x="116" y="78"/>
                  </a:cubicBezTo>
                  <a:cubicBezTo>
                    <a:pt x="118" y="73"/>
                    <a:pt x="120" y="70"/>
                    <a:pt x="122" y="66"/>
                  </a:cubicBezTo>
                  <a:cubicBezTo>
                    <a:pt x="125" y="62"/>
                    <a:pt x="126" y="58"/>
                    <a:pt x="129" y="55"/>
                  </a:cubicBezTo>
                  <a:cubicBezTo>
                    <a:pt x="132" y="52"/>
                    <a:pt x="136" y="50"/>
                    <a:pt x="140" y="48"/>
                  </a:cubicBezTo>
                  <a:cubicBezTo>
                    <a:pt x="144" y="46"/>
                    <a:pt x="148" y="44"/>
                    <a:pt x="152" y="43"/>
                  </a:cubicBezTo>
                  <a:cubicBezTo>
                    <a:pt x="156" y="41"/>
                    <a:pt x="160" y="39"/>
                    <a:pt x="164" y="38"/>
                  </a:cubicBezTo>
                  <a:cubicBezTo>
                    <a:pt x="169" y="37"/>
                    <a:pt x="169" y="37"/>
                    <a:pt x="169" y="37"/>
                  </a:cubicBezTo>
                  <a:cubicBezTo>
                    <a:pt x="164" y="37"/>
                    <a:pt x="164" y="37"/>
                    <a:pt x="164" y="37"/>
                  </a:cubicBezTo>
                  <a:cubicBezTo>
                    <a:pt x="158" y="36"/>
                    <a:pt x="152" y="36"/>
                    <a:pt x="145" y="36"/>
                  </a:cubicBezTo>
                  <a:cubicBezTo>
                    <a:pt x="115" y="36"/>
                    <a:pt x="91" y="41"/>
                    <a:pt x="74" y="50"/>
                  </a:cubicBezTo>
                  <a:cubicBezTo>
                    <a:pt x="66" y="54"/>
                    <a:pt x="60" y="59"/>
                    <a:pt x="55" y="65"/>
                  </a:cubicBezTo>
                  <a:cubicBezTo>
                    <a:pt x="51" y="71"/>
                    <a:pt x="49" y="78"/>
                    <a:pt x="49" y="85"/>
                  </a:cubicBezTo>
                  <a:cubicBezTo>
                    <a:pt x="49" y="94"/>
                    <a:pt x="54" y="102"/>
                    <a:pt x="60" y="107"/>
                  </a:cubicBezTo>
                  <a:cubicBezTo>
                    <a:pt x="67" y="112"/>
                    <a:pt x="75" y="115"/>
                    <a:pt x="81" y="116"/>
                  </a:cubicBezTo>
                  <a:cubicBezTo>
                    <a:pt x="95" y="117"/>
                    <a:pt x="104" y="124"/>
                    <a:pt x="109" y="133"/>
                  </a:cubicBezTo>
                  <a:cubicBezTo>
                    <a:pt x="114" y="142"/>
                    <a:pt x="115" y="152"/>
                    <a:pt x="115" y="160"/>
                  </a:cubicBezTo>
                  <a:cubicBezTo>
                    <a:pt x="115" y="161"/>
                    <a:pt x="115" y="163"/>
                    <a:pt x="115" y="164"/>
                  </a:cubicBezTo>
                  <a:cubicBezTo>
                    <a:pt x="115" y="166"/>
                    <a:pt x="115" y="166"/>
                    <a:pt x="115" y="166"/>
                  </a:cubicBezTo>
                  <a:cubicBezTo>
                    <a:pt x="116" y="165"/>
                    <a:pt x="116" y="165"/>
                    <a:pt x="116" y="165"/>
                  </a:cubicBezTo>
                  <a:cubicBezTo>
                    <a:pt x="119" y="163"/>
                    <a:pt x="121" y="163"/>
                    <a:pt x="124" y="163"/>
                  </a:cubicBezTo>
                  <a:cubicBezTo>
                    <a:pt x="126" y="163"/>
                    <a:pt x="129" y="164"/>
                    <a:pt x="130" y="165"/>
                  </a:cubicBezTo>
                  <a:cubicBezTo>
                    <a:pt x="132" y="167"/>
                    <a:pt x="133" y="169"/>
                    <a:pt x="133" y="171"/>
                  </a:cubicBezTo>
                  <a:cubicBezTo>
                    <a:pt x="134" y="172"/>
                    <a:pt x="134" y="172"/>
                    <a:pt x="134" y="172"/>
                  </a:cubicBezTo>
                  <a:cubicBezTo>
                    <a:pt x="135" y="171"/>
                    <a:pt x="135" y="171"/>
                    <a:pt x="135" y="171"/>
                  </a:cubicBezTo>
                  <a:cubicBezTo>
                    <a:pt x="144" y="164"/>
                    <a:pt x="148" y="153"/>
                    <a:pt x="152" y="144"/>
                  </a:cubicBezTo>
                  <a:cubicBezTo>
                    <a:pt x="154" y="139"/>
                    <a:pt x="156" y="135"/>
                    <a:pt x="159" y="131"/>
                  </a:cubicBezTo>
                  <a:cubicBezTo>
                    <a:pt x="161" y="128"/>
                    <a:pt x="165" y="125"/>
                    <a:pt x="170" y="124"/>
                  </a:cubicBezTo>
                  <a:cubicBezTo>
                    <a:pt x="178" y="122"/>
                    <a:pt x="183" y="119"/>
                    <a:pt x="187" y="117"/>
                  </a:cubicBezTo>
                  <a:cubicBezTo>
                    <a:pt x="192" y="114"/>
                    <a:pt x="197" y="112"/>
                    <a:pt x="205" y="112"/>
                  </a:cubicBezTo>
                  <a:cubicBezTo>
                    <a:pt x="206" y="112"/>
                    <a:pt x="206" y="112"/>
                    <a:pt x="207" y="112"/>
                  </a:cubicBezTo>
                  <a:cubicBezTo>
                    <a:pt x="211" y="112"/>
                    <a:pt x="215" y="113"/>
                    <a:pt x="218" y="115"/>
                  </a:cubicBezTo>
                  <a:cubicBezTo>
                    <a:pt x="222" y="117"/>
                    <a:pt x="225" y="120"/>
                    <a:pt x="227" y="123"/>
                  </a:cubicBezTo>
                  <a:cubicBezTo>
                    <a:pt x="230" y="126"/>
                    <a:pt x="232" y="129"/>
                    <a:pt x="236" y="130"/>
                  </a:cubicBezTo>
                  <a:cubicBezTo>
                    <a:pt x="241" y="132"/>
                    <a:pt x="245" y="135"/>
                    <a:pt x="247" y="137"/>
                  </a:cubicBezTo>
                  <a:cubicBezTo>
                    <a:pt x="251" y="141"/>
                    <a:pt x="252" y="145"/>
                    <a:pt x="253" y="150"/>
                  </a:cubicBezTo>
                  <a:cubicBezTo>
                    <a:pt x="254" y="154"/>
                    <a:pt x="254" y="159"/>
                    <a:pt x="255" y="162"/>
                  </a:cubicBezTo>
                  <a:cubicBezTo>
                    <a:pt x="258" y="171"/>
                    <a:pt x="262" y="177"/>
                    <a:pt x="266" y="183"/>
                  </a:cubicBezTo>
                  <a:cubicBezTo>
                    <a:pt x="269" y="189"/>
                    <a:pt x="272" y="195"/>
                    <a:pt x="273" y="202"/>
                  </a:cubicBezTo>
                  <a:cubicBezTo>
                    <a:pt x="273" y="202"/>
                    <a:pt x="273" y="202"/>
                    <a:pt x="273" y="202"/>
                  </a:cubicBezTo>
                  <a:cubicBezTo>
                    <a:pt x="273" y="202"/>
                    <a:pt x="273" y="202"/>
                    <a:pt x="273" y="202"/>
                  </a:cubicBezTo>
                  <a:cubicBezTo>
                    <a:pt x="274" y="209"/>
                    <a:pt x="280" y="213"/>
                    <a:pt x="286" y="213"/>
                  </a:cubicBezTo>
                  <a:cubicBezTo>
                    <a:pt x="289" y="213"/>
                    <a:pt x="292" y="212"/>
                    <a:pt x="294" y="211"/>
                  </a:cubicBezTo>
                  <a:cubicBezTo>
                    <a:pt x="301" y="206"/>
                    <a:pt x="310" y="202"/>
                    <a:pt x="317" y="200"/>
                  </a:cubicBezTo>
                  <a:cubicBezTo>
                    <a:pt x="324" y="197"/>
                    <a:pt x="331" y="196"/>
                    <a:pt x="335" y="196"/>
                  </a:cubicBezTo>
                  <a:cubicBezTo>
                    <a:pt x="336" y="196"/>
                    <a:pt x="336" y="196"/>
                    <a:pt x="337" y="196"/>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8"/>
                    <a:pt x="335" y="198"/>
                  </a:cubicBezTo>
                  <a:cubicBezTo>
                    <a:pt x="334" y="199"/>
                    <a:pt x="332" y="200"/>
                    <a:pt x="330" y="201"/>
                  </a:cubicBezTo>
                  <a:cubicBezTo>
                    <a:pt x="320" y="205"/>
                    <a:pt x="312" y="212"/>
                    <a:pt x="307" y="220"/>
                  </a:cubicBezTo>
                  <a:cubicBezTo>
                    <a:pt x="302" y="229"/>
                    <a:pt x="300" y="238"/>
                    <a:pt x="300" y="248"/>
                  </a:cubicBezTo>
                  <a:cubicBezTo>
                    <a:pt x="300" y="257"/>
                    <a:pt x="302" y="267"/>
                    <a:pt x="307" y="275"/>
                  </a:cubicBezTo>
                  <a:cubicBezTo>
                    <a:pt x="308" y="275"/>
                    <a:pt x="308" y="275"/>
                    <a:pt x="308" y="275"/>
                  </a:cubicBezTo>
                  <a:cubicBezTo>
                    <a:pt x="308" y="274"/>
                    <a:pt x="308" y="274"/>
                    <a:pt x="308" y="274"/>
                  </a:cubicBezTo>
                  <a:cubicBezTo>
                    <a:pt x="308" y="274"/>
                    <a:pt x="308" y="274"/>
                    <a:pt x="308" y="274"/>
                  </a:cubicBezTo>
                  <a:cubicBezTo>
                    <a:pt x="307" y="275"/>
                    <a:pt x="307" y="275"/>
                    <a:pt x="307" y="275"/>
                  </a:cubicBezTo>
                  <a:cubicBezTo>
                    <a:pt x="313" y="284"/>
                    <a:pt x="319" y="292"/>
                    <a:pt x="324" y="302"/>
                  </a:cubicBezTo>
                  <a:cubicBezTo>
                    <a:pt x="324" y="301"/>
                    <a:pt x="324" y="301"/>
                    <a:pt x="324" y="30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100">
              <a:extLst>
                <a:ext uri="{FF2B5EF4-FFF2-40B4-BE49-F238E27FC236}">
                  <a16:creationId xmlns:a16="http://schemas.microsoft.com/office/drawing/2014/main" id="{57368D20-2331-44C3-B921-CCE7CA3CCDC5}"/>
                </a:ext>
              </a:extLst>
            </p:cNvPr>
            <p:cNvSpPr>
              <a:spLocks/>
            </p:cNvSpPr>
            <p:nvPr/>
          </p:nvSpPr>
          <p:spPr bwMode="auto">
            <a:xfrm>
              <a:off x="6399214" y="3770313"/>
              <a:ext cx="165100" cy="38100"/>
            </a:xfrm>
            <a:custGeom>
              <a:avLst/>
              <a:gdLst>
                <a:gd name="T0" fmla="*/ 0 w 22"/>
                <a:gd name="T1" fmla="*/ 2 h 5"/>
                <a:gd name="T2" fmla="*/ 12 w 22"/>
                <a:gd name="T3" fmla="*/ 5 h 5"/>
                <a:gd name="T4" fmla="*/ 22 w 22"/>
                <a:gd name="T5" fmla="*/ 2 h 5"/>
                <a:gd name="T6" fmla="*/ 21 w 22"/>
                <a:gd name="T7" fmla="*/ 1 h 5"/>
                <a:gd name="T8" fmla="*/ 21 w 22"/>
                <a:gd name="T9" fmla="*/ 1 h 5"/>
                <a:gd name="T10" fmla="*/ 12 w 22"/>
                <a:gd name="T11" fmla="*/ 3 h 5"/>
                <a:gd name="T12" fmla="*/ 0 w 22"/>
                <a:gd name="T13" fmla="*/ 0 h 5"/>
                <a:gd name="T14" fmla="*/ 0 w 22"/>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
                  <a:moveTo>
                    <a:pt x="0" y="2"/>
                  </a:moveTo>
                  <a:cubicBezTo>
                    <a:pt x="4" y="4"/>
                    <a:pt x="9" y="5"/>
                    <a:pt x="12" y="5"/>
                  </a:cubicBezTo>
                  <a:cubicBezTo>
                    <a:pt x="18" y="5"/>
                    <a:pt x="22" y="2"/>
                    <a:pt x="22" y="2"/>
                  </a:cubicBezTo>
                  <a:cubicBezTo>
                    <a:pt x="21" y="1"/>
                    <a:pt x="21" y="1"/>
                    <a:pt x="21" y="1"/>
                  </a:cubicBezTo>
                  <a:cubicBezTo>
                    <a:pt x="21" y="1"/>
                    <a:pt x="21" y="1"/>
                    <a:pt x="21" y="1"/>
                  </a:cubicBezTo>
                  <a:cubicBezTo>
                    <a:pt x="21" y="1"/>
                    <a:pt x="18" y="3"/>
                    <a:pt x="12" y="3"/>
                  </a:cubicBezTo>
                  <a:cubicBezTo>
                    <a:pt x="9" y="3"/>
                    <a:pt x="5" y="3"/>
                    <a:pt x="0" y="0"/>
                  </a:cubicBezTo>
                  <a:cubicBezTo>
                    <a:pt x="0" y="2"/>
                    <a:pt x="0" y="2"/>
                    <a:pt x="0" y="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101">
              <a:extLst>
                <a:ext uri="{FF2B5EF4-FFF2-40B4-BE49-F238E27FC236}">
                  <a16:creationId xmlns:a16="http://schemas.microsoft.com/office/drawing/2014/main" id="{79CC8518-6935-490B-AAB6-1B8CFC860328}"/>
                </a:ext>
              </a:extLst>
            </p:cNvPr>
            <p:cNvSpPr>
              <a:spLocks/>
            </p:cNvSpPr>
            <p:nvPr/>
          </p:nvSpPr>
          <p:spPr bwMode="auto">
            <a:xfrm>
              <a:off x="6813551" y="3197225"/>
              <a:ext cx="1244600" cy="1320800"/>
            </a:xfrm>
            <a:custGeom>
              <a:avLst/>
              <a:gdLst>
                <a:gd name="T0" fmla="*/ 122 w 165"/>
                <a:gd name="T1" fmla="*/ 28 h 175"/>
                <a:gd name="T2" fmla="*/ 55 w 165"/>
                <a:gd name="T3" fmla="*/ 4 h 175"/>
                <a:gd name="T4" fmla="*/ 9 w 165"/>
                <a:gd name="T5" fmla="*/ 41 h 175"/>
                <a:gd name="T6" fmla="*/ 64 w 165"/>
                <a:gd name="T7" fmla="*/ 98 h 175"/>
                <a:gd name="T8" fmla="*/ 59 w 165"/>
                <a:gd name="T9" fmla="*/ 149 h 175"/>
                <a:gd name="T10" fmla="*/ 120 w 165"/>
                <a:gd name="T11" fmla="*/ 167 h 175"/>
                <a:gd name="T12" fmla="*/ 159 w 165"/>
                <a:gd name="T13" fmla="*/ 104 h 175"/>
                <a:gd name="T14" fmla="*/ 122 w 165"/>
                <a:gd name="T15" fmla="*/ 28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75">
                  <a:moveTo>
                    <a:pt x="122" y="28"/>
                  </a:moveTo>
                  <a:cubicBezTo>
                    <a:pt x="98" y="18"/>
                    <a:pt x="84" y="0"/>
                    <a:pt x="55" y="4"/>
                  </a:cubicBezTo>
                  <a:cubicBezTo>
                    <a:pt x="33" y="6"/>
                    <a:pt x="14" y="19"/>
                    <a:pt x="9" y="41"/>
                  </a:cubicBezTo>
                  <a:cubicBezTo>
                    <a:pt x="0" y="78"/>
                    <a:pt x="32" y="95"/>
                    <a:pt x="64" y="98"/>
                  </a:cubicBezTo>
                  <a:cubicBezTo>
                    <a:pt x="41" y="110"/>
                    <a:pt x="49" y="132"/>
                    <a:pt x="59" y="149"/>
                  </a:cubicBezTo>
                  <a:cubicBezTo>
                    <a:pt x="70" y="170"/>
                    <a:pt x="99" y="175"/>
                    <a:pt x="120" y="167"/>
                  </a:cubicBezTo>
                  <a:cubicBezTo>
                    <a:pt x="144" y="157"/>
                    <a:pt x="154" y="127"/>
                    <a:pt x="159" y="104"/>
                  </a:cubicBezTo>
                  <a:cubicBezTo>
                    <a:pt x="165" y="68"/>
                    <a:pt x="158" y="42"/>
                    <a:pt x="122" y="28"/>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102">
              <a:extLst>
                <a:ext uri="{FF2B5EF4-FFF2-40B4-BE49-F238E27FC236}">
                  <a16:creationId xmlns:a16="http://schemas.microsoft.com/office/drawing/2014/main" id="{E41D8C27-2983-4D6D-894F-2E108D67D49E}"/>
                </a:ext>
              </a:extLst>
            </p:cNvPr>
            <p:cNvSpPr>
              <a:spLocks noEditPoints="1"/>
            </p:cNvSpPr>
            <p:nvPr/>
          </p:nvSpPr>
          <p:spPr bwMode="auto">
            <a:xfrm>
              <a:off x="6813551" y="3197225"/>
              <a:ext cx="1244600" cy="1320800"/>
            </a:xfrm>
            <a:custGeom>
              <a:avLst/>
              <a:gdLst>
                <a:gd name="T0" fmla="*/ 122 w 165"/>
                <a:gd name="T1" fmla="*/ 28 h 175"/>
                <a:gd name="T2" fmla="*/ 55 w 165"/>
                <a:gd name="T3" fmla="*/ 4 h 175"/>
                <a:gd name="T4" fmla="*/ 9 w 165"/>
                <a:gd name="T5" fmla="*/ 41 h 175"/>
                <a:gd name="T6" fmla="*/ 64 w 165"/>
                <a:gd name="T7" fmla="*/ 98 h 175"/>
                <a:gd name="T8" fmla="*/ 59 w 165"/>
                <a:gd name="T9" fmla="*/ 149 h 175"/>
                <a:gd name="T10" fmla="*/ 120 w 165"/>
                <a:gd name="T11" fmla="*/ 167 h 175"/>
                <a:gd name="T12" fmla="*/ 159 w 165"/>
                <a:gd name="T13" fmla="*/ 104 h 175"/>
                <a:gd name="T14" fmla="*/ 122 w 165"/>
                <a:gd name="T15" fmla="*/ 28 h 175"/>
                <a:gd name="T16" fmla="*/ 115 w 165"/>
                <a:gd name="T17" fmla="*/ 148 h 175"/>
                <a:gd name="T18" fmla="*/ 105 w 165"/>
                <a:gd name="T19" fmla="*/ 128 h 175"/>
                <a:gd name="T20" fmla="*/ 97 w 165"/>
                <a:gd name="T21" fmla="*/ 154 h 175"/>
                <a:gd name="T22" fmla="*/ 90 w 165"/>
                <a:gd name="T23" fmla="*/ 127 h 175"/>
                <a:gd name="T24" fmla="*/ 69 w 165"/>
                <a:gd name="T25" fmla="*/ 136 h 175"/>
                <a:gd name="T26" fmla="*/ 89 w 165"/>
                <a:gd name="T27" fmla="*/ 115 h 175"/>
                <a:gd name="T28" fmla="*/ 79 w 165"/>
                <a:gd name="T29" fmla="*/ 117 h 175"/>
                <a:gd name="T30" fmla="*/ 71 w 165"/>
                <a:gd name="T31" fmla="*/ 112 h 175"/>
                <a:gd name="T32" fmla="*/ 98 w 165"/>
                <a:gd name="T33" fmla="*/ 103 h 175"/>
                <a:gd name="T34" fmla="*/ 80 w 165"/>
                <a:gd name="T35" fmla="*/ 93 h 175"/>
                <a:gd name="T36" fmla="*/ 95 w 165"/>
                <a:gd name="T37" fmla="*/ 79 h 175"/>
                <a:gd name="T38" fmla="*/ 81 w 165"/>
                <a:gd name="T39" fmla="*/ 82 h 175"/>
                <a:gd name="T40" fmla="*/ 64 w 165"/>
                <a:gd name="T41" fmla="*/ 83 h 175"/>
                <a:gd name="T42" fmla="*/ 74 w 165"/>
                <a:gd name="T43" fmla="*/ 66 h 175"/>
                <a:gd name="T44" fmla="*/ 29 w 165"/>
                <a:gd name="T45" fmla="*/ 71 h 175"/>
                <a:gd name="T46" fmla="*/ 35 w 165"/>
                <a:gd name="T47" fmla="*/ 62 h 175"/>
                <a:gd name="T48" fmla="*/ 57 w 165"/>
                <a:gd name="T49" fmla="*/ 58 h 175"/>
                <a:gd name="T50" fmla="*/ 30 w 165"/>
                <a:gd name="T51" fmla="*/ 58 h 175"/>
                <a:gd name="T52" fmla="*/ 23 w 165"/>
                <a:gd name="T53" fmla="*/ 54 h 175"/>
                <a:gd name="T54" fmla="*/ 43 w 165"/>
                <a:gd name="T55" fmla="*/ 43 h 175"/>
                <a:gd name="T56" fmla="*/ 51 w 165"/>
                <a:gd name="T57" fmla="*/ 43 h 175"/>
                <a:gd name="T58" fmla="*/ 38 w 165"/>
                <a:gd name="T59" fmla="*/ 25 h 175"/>
                <a:gd name="T60" fmla="*/ 66 w 165"/>
                <a:gd name="T61" fmla="*/ 35 h 175"/>
                <a:gd name="T62" fmla="*/ 76 w 165"/>
                <a:gd name="T63" fmla="*/ 21 h 175"/>
                <a:gd name="T64" fmla="*/ 85 w 165"/>
                <a:gd name="T65" fmla="*/ 43 h 175"/>
                <a:gd name="T66" fmla="*/ 98 w 165"/>
                <a:gd name="T67" fmla="*/ 35 h 175"/>
                <a:gd name="T68" fmla="*/ 93 w 165"/>
                <a:gd name="T69" fmla="*/ 59 h 175"/>
                <a:gd name="T70" fmla="*/ 115 w 165"/>
                <a:gd name="T71" fmla="*/ 41 h 175"/>
                <a:gd name="T72" fmla="*/ 107 w 165"/>
                <a:gd name="T73" fmla="*/ 68 h 175"/>
                <a:gd name="T74" fmla="*/ 129 w 165"/>
                <a:gd name="T75" fmla="*/ 54 h 175"/>
                <a:gd name="T76" fmla="*/ 145 w 165"/>
                <a:gd name="T77" fmla="*/ 67 h 175"/>
                <a:gd name="T78" fmla="*/ 109 w 165"/>
                <a:gd name="T79" fmla="*/ 86 h 175"/>
                <a:gd name="T80" fmla="*/ 119 w 165"/>
                <a:gd name="T81" fmla="*/ 85 h 175"/>
                <a:gd name="T82" fmla="*/ 141 w 165"/>
                <a:gd name="T83" fmla="*/ 87 h 175"/>
                <a:gd name="T84" fmla="*/ 140 w 165"/>
                <a:gd name="T85" fmla="*/ 109 h 175"/>
                <a:gd name="T86" fmla="*/ 113 w 165"/>
                <a:gd name="T87" fmla="*/ 104 h 175"/>
                <a:gd name="T88" fmla="*/ 137 w 165"/>
                <a:gd name="T89" fmla="*/ 118 h 175"/>
                <a:gd name="T90" fmla="*/ 117 w 165"/>
                <a:gd name="T91" fmla="*/ 124 h 175"/>
                <a:gd name="T92" fmla="*/ 128 w 165"/>
                <a:gd name="T93" fmla="*/ 136 h 175"/>
                <a:gd name="T94" fmla="*/ 115 w 165"/>
                <a:gd name="T95" fmla="*/ 14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5" h="175">
                  <a:moveTo>
                    <a:pt x="122" y="28"/>
                  </a:moveTo>
                  <a:cubicBezTo>
                    <a:pt x="98" y="18"/>
                    <a:pt x="84" y="0"/>
                    <a:pt x="55" y="4"/>
                  </a:cubicBezTo>
                  <a:cubicBezTo>
                    <a:pt x="33" y="6"/>
                    <a:pt x="14" y="19"/>
                    <a:pt x="9" y="41"/>
                  </a:cubicBezTo>
                  <a:cubicBezTo>
                    <a:pt x="0" y="78"/>
                    <a:pt x="32" y="95"/>
                    <a:pt x="64" y="98"/>
                  </a:cubicBezTo>
                  <a:cubicBezTo>
                    <a:pt x="41" y="110"/>
                    <a:pt x="49" y="132"/>
                    <a:pt x="59" y="149"/>
                  </a:cubicBezTo>
                  <a:cubicBezTo>
                    <a:pt x="70" y="170"/>
                    <a:pt x="99" y="175"/>
                    <a:pt x="120" y="167"/>
                  </a:cubicBezTo>
                  <a:cubicBezTo>
                    <a:pt x="144" y="157"/>
                    <a:pt x="154" y="127"/>
                    <a:pt x="159" y="104"/>
                  </a:cubicBezTo>
                  <a:cubicBezTo>
                    <a:pt x="165" y="68"/>
                    <a:pt x="158" y="42"/>
                    <a:pt x="122" y="28"/>
                  </a:cubicBezTo>
                  <a:moveTo>
                    <a:pt x="115" y="148"/>
                  </a:moveTo>
                  <a:cubicBezTo>
                    <a:pt x="113" y="141"/>
                    <a:pt x="110" y="134"/>
                    <a:pt x="105" y="128"/>
                  </a:cubicBezTo>
                  <a:cubicBezTo>
                    <a:pt x="107" y="138"/>
                    <a:pt x="117" y="159"/>
                    <a:pt x="97" y="154"/>
                  </a:cubicBezTo>
                  <a:cubicBezTo>
                    <a:pt x="79" y="150"/>
                    <a:pt x="84" y="138"/>
                    <a:pt x="90" y="127"/>
                  </a:cubicBezTo>
                  <a:cubicBezTo>
                    <a:pt x="84" y="131"/>
                    <a:pt x="75" y="159"/>
                    <a:pt x="69" y="136"/>
                  </a:cubicBezTo>
                  <a:cubicBezTo>
                    <a:pt x="66" y="121"/>
                    <a:pt x="80" y="119"/>
                    <a:pt x="89" y="115"/>
                  </a:cubicBezTo>
                  <a:cubicBezTo>
                    <a:pt x="86" y="115"/>
                    <a:pt x="82" y="116"/>
                    <a:pt x="79" y="117"/>
                  </a:cubicBezTo>
                  <a:cubicBezTo>
                    <a:pt x="71" y="119"/>
                    <a:pt x="64" y="121"/>
                    <a:pt x="71" y="112"/>
                  </a:cubicBezTo>
                  <a:cubicBezTo>
                    <a:pt x="78" y="100"/>
                    <a:pt x="87" y="98"/>
                    <a:pt x="98" y="103"/>
                  </a:cubicBezTo>
                  <a:cubicBezTo>
                    <a:pt x="95" y="98"/>
                    <a:pt x="81" y="95"/>
                    <a:pt x="80" y="93"/>
                  </a:cubicBezTo>
                  <a:cubicBezTo>
                    <a:pt x="76" y="85"/>
                    <a:pt x="91" y="81"/>
                    <a:pt x="95" y="79"/>
                  </a:cubicBezTo>
                  <a:cubicBezTo>
                    <a:pt x="90" y="78"/>
                    <a:pt x="85" y="80"/>
                    <a:pt x="81" y="82"/>
                  </a:cubicBezTo>
                  <a:cubicBezTo>
                    <a:pt x="75" y="84"/>
                    <a:pt x="70" y="86"/>
                    <a:pt x="64" y="83"/>
                  </a:cubicBezTo>
                  <a:cubicBezTo>
                    <a:pt x="50" y="76"/>
                    <a:pt x="68" y="71"/>
                    <a:pt x="74" y="66"/>
                  </a:cubicBezTo>
                  <a:cubicBezTo>
                    <a:pt x="61" y="68"/>
                    <a:pt x="40" y="88"/>
                    <a:pt x="29" y="71"/>
                  </a:cubicBezTo>
                  <a:cubicBezTo>
                    <a:pt x="24" y="63"/>
                    <a:pt x="27" y="64"/>
                    <a:pt x="35" y="62"/>
                  </a:cubicBezTo>
                  <a:cubicBezTo>
                    <a:pt x="42" y="60"/>
                    <a:pt x="50" y="60"/>
                    <a:pt x="57" y="58"/>
                  </a:cubicBezTo>
                  <a:cubicBezTo>
                    <a:pt x="48" y="56"/>
                    <a:pt x="39" y="57"/>
                    <a:pt x="30" y="58"/>
                  </a:cubicBezTo>
                  <a:cubicBezTo>
                    <a:pt x="25" y="58"/>
                    <a:pt x="21" y="62"/>
                    <a:pt x="23" y="54"/>
                  </a:cubicBezTo>
                  <a:cubicBezTo>
                    <a:pt x="25" y="43"/>
                    <a:pt x="35" y="43"/>
                    <a:pt x="43" y="43"/>
                  </a:cubicBezTo>
                  <a:cubicBezTo>
                    <a:pt x="46" y="43"/>
                    <a:pt x="49" y="43"/>
                    <a:pt x="51" y="43"/>
                  </a:cubicBezTo>
                  <a:cubicBezTo>
                    <a:pt x="44" y="40"/>
                    <a:pt x="20" y="34"/>
                    <a:pt x="38" y="25"/>
                  </a:cubicBezTo>
                  <a:cubicBezTo>
                    <a:pt x="52" y="18"/>
                    <a:pt x="58" y="28"/>
                    <a:pt x="66" y="35"/>
                  </a:cubicBezTo>
                  <a:cubicBezTo>
                    <a:pt x="64" y="25"/>
                    <a:pt x="59" y="11"/>
                    <a:pt x="76" y="21"/>
                  </a:cubicBezTo>
                  <a:cubicBezTo>
                    <a:pt x="85" y="26"/>
                    <a:pt x="83" y="33"/>
                    <a:pt x="85" y="43"/>
                  </a:cubicBezTo>
                  <a:cubicBezTo>
                    <a:pt x="88" y="36"/>
                    <a:pt x="91" y="21"/>
                    <a:pt x="98" y="35"/>
                  </a:cubicBezTo>
                  <a:cubicBezTo>
                    <a:pt x="103" y="44"/>
                    <a:pt x="94" y="50"/>
                    <a:pt x="93" y="59"/>
                  </a:cubicBezTo>
                  <a:cubicBezTo>
                    <a:pt x="98" y="53"/>
                    <a:pt x="105" y="38"/>
                    <a:pt x="115" y="41"/>
                  </a:cubicBezTo>
                  <a:cubicBezTo>
                    <a:pt x="133" y="46"/>
                    <a:pt x="111" y="61"/>
                    <a:pt x="107" y="68"/>
                  </a:cubicBezTo>
                  <a:cubicBezTo>
                    <a:pt x="111" y="66"/>
                    <a:pt x="123" y="53"/>
                    <a:pt x="129" y="54"/>
                  </a:cubicBezTo>
                  <a:cubicBezTo>
                    <a:pt x="133" y="54"/>
                    <a:pt x="143" y="63"/>
                    <a:pt x="145" y="67"/>
                  </a:cubicBezTo>
                  <a:cubicBezTo>
                    <a:pt x="152" y="83"/>
                    <a:pt x="119" y="82"/>
                    <a:pt x="109" y="86"/>
                  </a:cubicBezTo>
                  <a:cubicBezTo>
                    <a:pt x="111" y="86"/>
                    <a:pt x="115" y="86"/>
                    <a:pt x="119" y="85"/>
                  </a:cubicBezTo>
                  <a:cubicBezTo>
                    <a:pt x="128" y="84"/>
                    <a:pt x="138" y="83"/>
                    <a:pt x="141" y="87"/>
                  </a:cubicBezTo>
                  <a:cubicBezTo>
                    <a:pt x="144" y="90"/>
                    <a:pt x="138" y="108"/>
                    <a:pt x="140" y="109"/>
                  </a:cubicBezTo>
                  <a:cubicBezTo>
                    <a:pt x="133" y="105"/>
                    <a:pt x="121" y="102"/>
                    <a:pt x="113" y="104"/>
                  </a:cubicBezTo>
                  <a:cubicBezTo>
                    <a:pt x="121" y="107"/>
                    <a:pt x="136" y="108"/>
                    <a:pt x="137" y="118"/>
                  </a:cubicBezTo>
                  <a:cubicBezTo>
                    <a:pt x="141" y="140"/>
                    <a:pt x="126" y="126"/>
                    <a:pt x="117" y="124"/>
                  </a:cubicBezTo>
                  <a:cubicBezTo>
                    <a:pt x="120" y="127"/>
                    <a:pt x="127" y="132"/>
                    <a:pt x="128" y="136"/>
                  </a:cubicBezTo>
                  <a:cubicBezTo>
                    <a:pt x="130" y="142"/>
                    <a:pt x="116" y="150"/>
                    <a:pt x="115" y="148"/>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Freeform 105">
              <a:extLst>
                <a:ext uri="{FF2B5EF4-FFF2-40B4-BE49-F238E27FC236}">
                  <a16:creationId xmlns:a16="http://schemas.microsoft.com/office/drawing/2014/main" id="{6F4750E8-9A31-44D0-8716-CBDCF97BBAF1}"/>
                </a:ext>
              </a:extLst>
            </p:cNvPr>
            <p:cNvSpPr>
              <a:spLocks/>
            </p:cNvSpPr>
            <p:nvPr/>
          </p:nvSpPr>
          <p:spPr bwMode="auto">
            <a:xfrm>
              <a:off x="6865939" y="3211513"/>
              <a:ext cx="1169988" cy="1276350"/>
            </a:xfrm>
            <a:custGeom>
              <a:avLst/>
              <a:gdLst>
                <a:gd name="T0" fmla="*/ 115 w 155"/>
                <a:gd name="T1" fmla="*/ 26 h 169"/>
                <a:gd name="T2" fmla="*/ 115 w 155"/>
                <a:gd name="T3" fmla="*/ 25 h 169"/>
                <a:gd name="T4" fmla="*/ 86 w 155"/>
                <a:gd name="T5" fmla="*/ 10 h 169"/>
                <a:gd name="T6" fmla="*/ 55 w 155"/>
                <a:gd name="T7" fmla="*/ 0 h 169"/>
                <a:gd name="T8" fmla="*/ 48 w 155"/>
                <a:gd name="T9" fmla="*/ 1 h 169"/>
                <a:gd name="T10" fmla="*/ 18 w 155"/>
                <a:gd name="T11" fmla="*/ 13 h 169"/>
                <a:gd name="T12" fmla="*/ 1 w 155"/>
                <a:gd name="T13" fmla="*/ 39 h 169"/>
                <a:gd name="T14" fmla="*/ 0 w 155"/>
                <a:gd name="T15" fmla="*/ 51 h 169"/>
                <a:gd name="T16" fmla="*/ 18 w 155"/>
                <a:gd name="T17" fmla="*/ 84 h 169"/>
                <a:gd name="T18" fmla="*/ 57 w 155"/>
                <a:gd name="T19" fmla="*/ 97 h 169"/>
                <a:gd name="T20" fmla="*/ 57 w 155"/>
                <a:gd name="T21" fmla="*/ 96 h 169"/>
                <a:gd name="T22" fmla="*/ 57 w 155"/>
                <a:gd name="T23" fmla="*/ 96 h 169"/>
                <a:gd name="T24" fmla="*/ 45 w 155"/>
                <a:gd name="T25" fmla="*/ 106 h 169"/>
                <a:gd name="T26" fmla="*/ 41 w 155"/>
                <a:gd name="T27" fmla="*/ 118 h 169"/>
                <a:gd name="T28" fmla="*/ 51 w 155"/>
                <a:gd name="T29" fmla="*/ 148 h 169"/>
                <a:gd name="T30" fmla="*/ 68 w 155"/>
                <a:gd name="T31" fmla="*/ 164 h 169"/>
                <a:gd name="T32" fmla="*/ 93 w 155"/>
                <a:gd name="T33" fmla="*/ 169 h 169"/>
                <a:gd name="T34" fmla="*/ 113 w 155"/>
                <a:gd name="T35" fmla="*/ 165 h 169"/>
                <a:gd name="T36" fmla="*/ 140 w 155"/>
                <a:gd name="T37" fmla="*/ 139 h 169"/>
                <a:gd name="T38" fmla="*/ 152 w 155"/>
                <a:gd name="T39" fmla="*/ 102 h 169"/>
                <a:gd name="T40" fmla="*/ 155 w 155"/>
                <a:gd name="T41" fmla="*/ 81 h 169"/>
                <a:gd name="T42" fmla="*/ 146 w 155"/>
                <a:gd name="T43" fmla="*/ 48 h 169"/>
                <a:gd name="T44" fmla="*/ 115 w 155"/>
                <a:gd name="T45" fmla="*/ 25 h 169"/>
                <a:gd name="T46" fmla="*/ 115 w 155"/>
                <a:gd name="T47" fmla="*/ 26 h 169"/>
                <a:gd name="T48" fmla="*/ 115 w 155"/>
                <a:gd name="T49" fmla="*/ 26 h 169"/>
                <a:gd name="T50" fmla="*/ 145 w 155"/>
                <a:gd name="T51" fmla="*/ 49 h 169"/>
                <a:gd name="T52" fmla="*/ 153 w 155"/>
                <a:gd name="T53" fmla="*/ 81 h 169"/>
                <a:gd name="T54" fmla="*/ 151 w 155"/>
                <a:gd name="T55" fmla="*/ 101 h 169"/>
                <a:gd name="T56" fmla="*/ 139 w 155"/>
                <a:gd name="T57" fmla="*/ 138 h 169"/>
                <a:gd name="T58" fmla="*/ 112 w 155"/>
                <a:gd name="T59" fmla="*/ 164 h 169"/>
                <a:gd name="T60" fmla="*/ 93 w 155"/>
                <a:gd name="T61" fmla="*/ 168 h 169"/>
                <a:gd name="T62" fmla="*/ 69 w 155"/>
                <a:gd name="T63" fmla="*/ 163 h 169"/>
                <a:gd name="T64" fmla="*/ 52 w 155"/>
                <a:gd name="T65" fmla="*/ 147 h 169"/>
                <a:gd name="T66" fmla="*/ 43 w 155"/>
                <a:gd name="T67" fmla="*/ 118 h 169"/>
                <a:gd name="T68" fmla="*/ 46 w 155"/>
                <a:gd name="T69" fmla="*/ 107 h 169"/>
                <a:gd name="T70" fmla="*/ 57 w 155"/>
                <a:gd name="T71" fmla="*/ 97 h 169"/>
                <a:gd name="T72" fmla="*/ 59 w 155"/>
                <a:gd name="T73" fmla="*/ 96 h 169"/>
                <a:gd name="T74" fmla="*/ 57 w 155"/>
                <a:gd name="T75" fmla="*/ 96 h 169"/>
                <a:gd name="T76" fmla="*/ 18 w 155"/>
                <a:gd name="T77" fmla="*/ 83 h 169"/>
                <a:gd name="T78" fmla="*/ 1 w 155"/>
                <a:gd name="T79" fmla="*/ 51 h 169"/>
                <a:gd name="T80" fmla="*/ 2 w 155"/>
                <a:gd name="T81" fmla="*/ 39 h 169"/>
                <a:gd name="T82" fmla="*/ 19 w 155"/>
                <a:gd name="T83" fmla="*/ 14 h 169"/>
                <a:gd name="T84" fmla="*/ 48 w 155"/>
                <a:gd name="T85" fmla="*/ 2 h 169"/>
                <a:gd name="T86" fmla="*/ 55 w 155"/>
                <a:gd name="T87" fmla="*/ 2 h 169"/>
                <a:gd name="T88" fmla="*/ 86 w 155"/>
                <a:gd name="T89" fmla="*/ 11 h 169"/>
                <a:gd name="T90" fmla="*/ 115 w 155"/>
                <a:gd name="T91" fmla="*/ 2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5" h="169">
                  <a:moveTo>
                    <a:pt x="115" y="26"/>
                  </a:moveTo>
                  <a:cubicBezTo>
                    <a:pt x="115" y="25"/>
                    <a:pt x="115" y="25"/>
                    <a:pt x="115" y="25"/>
                  </a:cubicBezTo>
                  <a:cubicBezTo>
                    <a:pt x="104" y="21"/>
                    <a:pt x="95" y="15"/>
                    <a:pt x="86" y="10"/>
                  </a:cubicBezTo>
                  <a:cubicBezTo>
                    <a:pt x="77" y="4"/>
                    <a:pt x="67" y="0"/>
                    <a:pt x="55" y="0"/>
                  </a:cubicBezTo>
                  <a:cubicBezTo>
                    <a:pt x="53" y="0"/>
                    <a:pt x="50" y="1"/>
                    <a:pt x="48" y="1"/>
                  </a:cubicBezTo>
                  <a:cubicBezTo>
                    <a:pt x="37" y="2"/>
                    <a:pt x="27" y="6"/>
                    <a:pt x="18" y="13"/>
                  </a:cubicBezTo>
                  <a:cubicBezTo>
                    <a:pt x="10" y="19"/>
                    <a:pt x="4" y="28"/>
                    <a:pt x="1" y="39"/>
                  </a:cubicBezTo>
                  <a:cubicBezTo>
                    <a:pt x="0" y="43"/>
                    <a:pt x="0" y="48"/>
                    <a:pt x="0" y="51"/>
                  </a:cubicBezTo>
                  <a:cubicBezTo>
                    <a:pt x="0" y="66"/>
                    <a:pt x="7" y="77"/>
                    <a:pt x="18" y="84"/>
                  </a:cubicBezTo>
                  <a:cubicBezTo>
                    <a:pt x="28" y="92"/>
                    <a:pt x="43" y="96"/>
                    <a:pt x="57" y="97"/>
                  </a:cubicBezTo>
                  <a:cubicBezTo>
                    <a:pt x="57" y="96"/>
                    <a:pt x="57" y="96"/>
                    <a:pt x="57" y="96"/>
                  </a:cubicBezTo>
                  <a:cubicBezTo>
                    <a:pt x="57" y="96"/>
                    <a:pt x="57" y="96"/>
                    <a:pt x="57" y="96"/>
                  </a:cubicBezTo>
                  <a:cubicBezTo>
                    <a:pt x="51" y="99"/>
                    <a:pt x="47" y="102"/>
                    <a:pt x="45" y="106"/>
                  </a:cubicBezTo>
                  <a:cubicBezTo>
                    <a:pt x="42" y="110"/>
                    <a:pt x="41" y="114"/>
                    <a:pt x="41" y="118"/>
                  </a:cubicBezTo>
                  <a:cubicBezTo>
                    <a:pt x="41" y="128"/>
                    <a:pt x="46" y="138"/>
                    <a:pt x="51" y="148"/>
                  </a:cubicBezTo>
                  <a:cubicBezTo>
                    <a:pt x="55" y="155"/>
                    <a:pt x="61" y="160"/>
                    <a:pt x="68" y="164"/>
                  </a:cubicBezTo>
                  <a:cubicBezTo>
                    <a:pt x="76" y="167"/>
                    <a:pt x="84" y="169"/>
                    <a:pt x="93" y="169"/>
                  </a:cubicBezTo>
                  <a:cubicBezTo>
                    <a:pt x="100" y="169"/>
                    <a:pt x="107" y="168"/>
                    <a:pt x="113" y="165"/>
                  </a:cubicBezTo>
                  <a:cubicBezTo>
                    <a:pt x="125" y="160"/>
                    <a:pt x="134" y="150"/>
                    <a:pt x="140" y="139"/>
                  </a:cubicBezTo>
                  <a:cubicBezTo>
                    <a:pt x="147" y="127"/>
                    <a:pt x="150" y="114"/>
                    <a:pt x="152" y="102"/>
                  </a:cubicBezTo>
                  <a:cubicBezTo>
                    <a:pt x="154" y="94"/>
                    <a:pt x="155" y="87"/>
                    <a:pt x="155" y="81"/>
                  </a:cubicBezTo>
                  <a:cubicBezTo>
                    <a:pt x="155" y="68"/>
                    <a:pt x="152" y="57"/>
                    <a:pt x="146" y="48"/>
                  </a:cubicBezTo>
                  <a:cubicBezTo>
                    <a:pt x="139" y="39"/>
                    <a:pt x="130" y="31"/>
                    <a:pt x="115" y="25"/>
                  </a:cubicBezTo>
                  <a:cubicBezTo>
                    <a:pt x="115" y="26"/>
                    <a:pt x="115" y="26"/>
                    <a:pt x="115" y="26"/>
                  </a:cubicBezTo>
                  <a:cubicBezTo>
                    <a:pt x="115" y="26"/>
                    <a:pt x="115" y="26"/>
                    <a:pt x="115" y="26"/>
                  </a:cubicBezTo>
                  <a:cubicBezTo>
                    <a:pt x="129" y="32"/>
                    <a:pt x="139" y="40"/>
                    <a:pt x="145" y="49"/>
                  </a:cubicBezTo>
                  <a:cubicBezTo>
                    <a:pt x="151" y="58"/>
                    <a:pt x="153" y="68"/>
                    <a:pt x="153" y="81"/>
                  </a:cubicBezTo>
                  <a:cubicBezTo>
                    <a:pt x="153" y="87"/>
                    <a:pt x="153" y="94"/>
                    <a:pt x="151" y="101"/>
                  </a:cubicBezTo>
                  <a:cubicBezTo>
                    <a:pt x="149" y="113"/>
                    <a:pt x="145" y="127"/>
                    <a:pt x="139" y="138"/>
                  </a:cubicBezTo>
                  <a:cubicBezTo>
                    <a:pt x="133" y="150"/>
                    <a:pt x="124" y="159"/>
                    <a:pt x="112" y="164"/>
                  </a:cubicBezTo>
                  <a:cubicBezTo>
                    <a:pt x="106" y="167"/>
                    <a:pt x="99" y="168"/>
                    <a:pt x="93" y="168"/>
                  </a:cubicBezTo>
                  <a:cubicBezTo>
                    <a:pt x="84" y="168"/>
                    <a:pt x="76" y="166"/>
                    <a:pt x="69" y="163"/>
                  </a:cubicBezTo>
                  <a:cubicBezTo>
                    <a:pt x="62" y="159"/>
                    <a:pt x="56" y="154"/>
                    <a:pt x="52" y="147"/>
                  </a:cubicBezTo>
                  <a:cubicBezTo>
                    <a:pt x="47" y="138"/>
                    <a:pt x="43" y="128"/>
                    <a:pt x="43" y="118"/>
                  </a:cubicBezTo>
                  <a:cubicBezTo>
                    <a:pt x="43" y="114"/>
                    <a:pt x="44" y="110"/>
                    <a:pt x="46" y="107"/>
                  </a:cubicBezTo>
                  <a:cubicBezTo>
                    <a:pt x="48" y="103"/>
                    <a:pt x="52" y="100"/>
                    <a:pt x="57" y="97"/>
                  </a:cubicBezTo>
                  <a:cubicBezTo>
                    <a:pt x="59" y="96"/>
                    <a:pt x="59" y="96"/>
                    <a:pt x="59" y="96"/>
                  </a:cubicBezTo>
                  <a:cubicBezTo>
                    <a:pt x="57" y="96"/>
                    <a:pt x="57" y="96"/>
                    <a:pt x="57" y="96"/>
                  </a:cubicBezTo>
                  <a:cubicBezTo>
                    <a:pt x="43" y="94"/>
                    <a:pt x="29" y="90"/>
                    <a:pt x="18" y="83"/>
                  </a:cubicBezTo>
                  <a:cubicBezTo>
                    <a:pt x="8" y="76"/>
                    <a:pt x="1" y="65"/>
                    <a:pt x="1" y="51"/>
                  </a:cubicBezTo>
                  <a:cubicBezTo>
                    <a:pt x="1" y="48"/>
                    <a:pt x="1" y="44"/>
                    <a:pt x="2" y="39"/>
                  </a:cubicBezTo>
                  <a:cubicBezTo>
                    <a:pt x="5" y="28"/>
                    <a:pt x="11" y="20"/>
                    <a:pt x="19" y="14"/>
                  </a:cubicBezTo>
                  <a:cubicBezTo>
                    <a:pt x="27" y="7"/>
                    <a:pt x="37" y="3"/>
                    <a:pt x="48" y="2"/>
                  </a:cubicBezTo>
                  <a:cubicBezTo>
                    <a:pt x="51" y="2"/>
                    <a:pt x="53" y="2"/>
                    <a:pt x="55" y="2"/>
                  </a:cubicBezTo>
                  <a:cubicBezTo>
                    <a:pt x="67" y="2"/>
                    <a:pt x="76" y="6"/>
                    <a:pt x="86" y="11"/>
                  </a:cubicBezTo>
                  <a:cubicBezTo>
                    <a:pt x="95" y="16"/>
                    <a:pt x="104" y="22"/>
                    <a:pt x="115" y="2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106">
              <a:extLst>
                <a:ext uri="{FF2B5EF4-FFF2-40B4-BE49-F238E27FC236}">
                  <a16:creationId xmlns:a16="http://schemas.microsoft.com/office/drawing/2014/main" id="{5ABB2562-BCDD-47CA-AB97-7C07C2E7E0DD}"/>
                </a:ext>
              </a:extLst>
            </p:cNvPr>
            <p:cNvSpPr>
              <a:spLocks/>
            </p:cNvSpPr>
            <p:nvPr/>
          </p:nvSpPr>
          <p:spPr bwMode="auto">
            <a:xfrm>
              <a:off x="5448301" y="3273425"/>
              <a:ext cx="142875" cy="104775"/>
            </a:xfrm>
            <a:custGeom>
              <a:avLst/>
              <a:gdLst>
                <a:gd name="T0" fmla="*/ 18 w 19"/>
                <a:gd name="T1" fmla="*/ 9 h 14"/>
                <a:gd name="T2" fmla="*/ 8 w 19"/>
                <a:gd name="T3" fmla="*/ 13 h 14"/>
                <a:gd name="T4" fmla="*/ 1 w 19"/>
                <a:gd name="T5" fmla="*/ 5 h 14"/>
                <a:gd name="T6" fmla="*/ 11 w 19"/>
                <a:gd name="T7" fmla="*/ 1 h 14"/>
                <a:gd name="T8" fmla="*/ 18 w 19"/>
                <a:gd name="T9" fmla="*/ 9 h 14"/>
              </a:gdLst>
              <a:ahLst/>
              <a:cxnLst>
                <a:cxn ang="0">
                  <a:pos x="T0" y="T1"/>
                </a:cxn>
                <a:cxn ang="0">
                  <a:pos x="T2" y="T3"/>
                </a:cxn>
                <a:cxn ang="0">
                  <a:pos x="T4" y="T5"/>
                </a:cxn>
                <a:cxn ang="0">
                  <a:pos x="T6" y="T7"/>
                </a:cxn>
                <a:cxn ang="0">
                  <a:pos x="T8" y="T9"/>
                </a:cxn>
              </a:cxnLst>
              <a:rect l="0" t="0" r="r" b="b"/>
              <a:pathLst>
                <a:path w="19" h="14">
                  <a:moveTo>
                    <a:pt x="18" y="9"/>
                  </a:moveTo>
                  <a:cubicBezTo>
                    <a:pt x="17" y="12"/>
                    <a:pt x="13" y="14"/>
                    <a:pt x="8" y="13"/>
                  </a:cubicBezTo>
                  <a:cubicBezTo>
                    <a:pt x="3" y="12"/>
                    <a:pt x="0" y="8"/>
                    <a:pt x="1" y="5"/>
                  </a:cubicBezTo>
                  <a:cubicBezTo>
                    <a:pt x="2" y="2"/>
                    <a:pt x="6" y="0"/>
                    <a:pt x="11" y="1"/>
                  </a:cubicBezTo>
                  <a:cubicBezTo>
                    <a:pt x="16" y="2"/>
                    <a:pt x="19" y="6"/>
                    <a:pt x="18" y="9"/>
                  </a:cubicBezTo>
                  <a:close/>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107">
              <a:extLst>
                <a:ext uri="{FF2B5EF4-FFF2-40B4-BE49-F238E27FC236}">
                  <a16:creationId xmlns:a16="http://schemas.microsoft.com/office/drawing/2014/main" id="{D309F8F5-1C8D-4D47-83AE-9B75E4DFF428}"/>
                </a:ext>
              </a:extLst>
            </p:cNvPr>
            <p:cNvSpPr>
              <a:spLocks/>
            </p:cNvSpPr>
            <p:nvPr/>
          </p:nvSpPr>
          <p:spPr bwMode="auto">
            <a:xfrm>
              <a:off x="5448301" y="3273425"/>
              <a:ext cx="142875" cy="104775"/>
            </a:xfrm>
            <a:custGeom>
              <a:avLst/>
              <a:gdLst>
                <a:gd name="T0" fmla="*/ 18 w 19"/>
                <a:gd name="T1" fmla="*/ 9 h 14"/>
                <a:gd name="T2" fmla="*/ 17 w 19"/>
                <a:gd name="T3" fmla="*/ 9 h 14"/>
                <a:gd name="T4" fmla="*/ 15 w 19"/>
                <a:gd name="T5" fmla="*/ 12 h 14"/>
                <a:gd name="T6" fmla="*/ 11 w 19"/>
                <a:gd name="T7" fmla="*/ 13 h 14"/>
                <a:gd name="T8" fmla="*/ 8 w 19"/>
                <a:gd name="T9" fmla="*/ 12 h 14"/>
                <a:gd name="T10" fmla="*/ 3 w 19"/>
                <a:gd name="T11" fmla="*/ 10 h 14"/>
                <a:gd name="T12" fmla="*/ 1 w 19"/>
                <a:gd name="T13" fmla="*/ 6 h 14"/>
                <a:gd name="T14" fmla="*/ 2 w 19"/>
                <a:gd name="T15" fmla="*/ 5 h 14"/>
                <a:gd name="T16" fmla="*/ 4 w 19"/>
                <a:gd name="T17" fmla="*/ 3 h 14"/>
                <a:gd name="T18" fmla="*/ 8 w 19"/>
                <a:gd name="T19" fmla="*/ 2 h 14"/>
                <a:gd name="T20" fmla="*/ 11 w 19"/>
                <a:gd name="T21" fmla="*/ 2 h 14"/>
                <a:gd name="T22" fmla="*/ 16 w 19"/>
                <a:gd name="T23" fmla="*/ 4 h 14"/>
                <a:gd name="T24" fmla="*/ 18 w 19"/>
                <a:gd name="T25" fmla="*/ 8 h 14"/>
                <a:gd name="T26" fmla="*/ 17 w 19"/>
                <a:gd name="T27" fmla="*/ 9 h 14"/>
                <a:gd name="T28" fmla="*/ 18 w 19"/>
                <a:gd name="T29" fmla="*/ 9 h 14"/>
                <a:gd name="T30" fmla="*/ 19 w 19"/>
                <a:gd name="T31" fmla="*/ 9 h 14"/>
                <a:gd name="T32" fmla="*/ 19 w 19"/>
                <a:gd name="T33" fmla="*/ 8 h 14"/>
                <a:gd name="T34" fmla="*/ 17 w 19"/>
                <a:gd name="T35" fmla="*/ 3 h 14"/>
                <a:gd name="T36" fmla="*/ 11 w 19"/>
                <a:gd name="T37" fmla="*/ 1 h 14"/>
                <a:gd name="T38" fmla="*/ 8 w 19"/>
                <a:gd name="T39" fmla="*/ 0 h 14"/>
                <a:gd name="T40" fmla="*/ 3 w 19"/>
                <a:gd name="T41" fmla="*/ 1 h 14"/>
                <a:gd name="T42" fmla="*/ 0 w 19"/>
                <a:gd name="T43" fmla="*/ 5 h 14"/>
                <a:gd name="T44" fmla="*/ 0 w 19"/>
                <a:gd name="T45" fmla="*/ 6 h 14"/>
                <a:gd name="T46" fmla="*/ 2 w 19"/>
                <a:gd name="T47" fmla="*/ 11 h 14"/>
                <a:gd name="T48" fmla="*/ 8 w 19"/>
                <a:gd name="T49" fmla="*/ 14 h 14"/>
                <a:gd name="T50" fmla="*/ 11 w 19"/>
                <a:gd name="T51" fmla="*/ 14 h 14"/>
                <a:gd name="T52" fmla="*/ 16 w 19"/>
                <a:gd name="T53" fmla="*/ 13 h 14"/>
                <a:gd name="T54" fmla="*/ 19 w 19"/>
                <a:gd name="T55" fmla="*/ 9 h 14"/>
                <a:gd name="T56" fmla="*/ 18 w 19"/>
                <a:gd name="T5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 h="14">
                  <a:moveTo>
                    <a:pt x="18" y="9"/>
                  </a:moveTo>
                  <a:cubicBezTo>
                    <a:pt x="17" y="9"/>
                    <a:pt x="17" y="9"/>
                    <a:pt x="17" y="9"/>
                  </a:cubicBezTo>
                  <a:cubicBezTo>
                    <a:pt x="17" y="10"/>
                    <a:pt x="16" y="11"/>
                    <a:pt x="15" y="12"/>
                  </a:cubicBezTo>
                  <a:cubicBezTo>
                    <a:pt x="14" y="12"/>
                    <a:pt x="13" y="13"/>
                    <a:pt x="11" y="13"/>
                  </a:cubicBezTo>
                  <a:cubicBezTo>
                    <a:pt x="10" y="13"/>
                    <a:pt x="9" y="13"/>
                    <a:pt x="8" y="12"/>
                  </a:cubicBezTo>
                  <a:cubicBezTo>
                    <a:pt x="6" y="12"/>
                    <a:pt x="5" y="11"/>
                    <a:pt x="3" y="10"/>
                  </a:cubicBezTo>
                  <a:cubicBezTo>
                    <a:pt x="2" y="9"/>
                    <a:pt x="1" y="7"/>
                    <a:pt x="1" y="6"/>
                  </a:cubicBezTo>
                  <a:cubicBezTo>
                    <a:pt x="1" y="6"/>
                    <a:pt x="2" y="6"/>
                    <a:pt x="2" y="5"/>
                  </a:cubicBezTo>
                  <a:cubicBezTo>
                    <a:pt x="2" y="4"/>
                    <a:pt x="3" y="3"/>
                    <a:pt x="4" y="3"/>
                  </a:cubicBezTo>
                  <a:cubicBezTo>
                    <a:pt x="5" y="2"/>
                    <a:pt x="6" y="2"/>
                    <a:pt x="8" y="2"/>
                  </a:cubicBezTo>
                  <a:cubicBezTo>
                    <a:pt x="9" y="2"/>
                    <a:pt x="10" y="2"/>
                    <a:pt x="11" y="2"/>
                  </a:cubicBezTo>
                  <a:cubicBezTo>
                    <a:pt x="13" y="2"/>
                    <a:pt x="14" y="3"/>
                    <a:pt x="16" y="4"/>
                  </a:cubicBezTo>
                  <a:cubicBezTo>
                    <a:pt x="17" y="6"/>
                    <a:pt x="18" y="7"/>
                    <a:pt x="18" y="8"/>
                  </a:cubicBezTo>
                  <a:cubicBezTo>
                    <a:pt x="18" y="8"/>
                    <a:pt x="17" y="9"/>
                    <a:pt x="17" y="9"/>
                  </a:cubicBezTo>
                  <a:cubicBezTo>
                    <a:pt x="18" y="9"/>
                    <a:pt x="18" y="9"/>
                    <a:pt x="18" y="9"/>
                  </a:cubicBezTo>
                  <a:cubicBezTo>
                    <a:pt x="19" y="9"/>
                    <a:pt x="19" y="9"/>
                    <a:pt x="19" y="9"/>
                  </a:cubicBezTo>
                  <a:cubicBezTo>
                    <a:pt x="19" y="9"/>
                    <a:pt x="19" y="9"/>
                    <a:pt x="19" y="8"/>
                  </a:cubicBezTo>
                  <a:cubicBezTo>
                    <a:pt x="19" y="6"/>
                    <a:pt x="18" y="5"/>
                    <a:pt x="17" y="3"/>
                  </a:cubicBezTo>
                  <a:cubicBezTo>
                    <a:pt x="15" y="2"/>
                    <a:pt x="13" y="1"/>
                    <a:pt x="11" y="1"/>
                  </a:cubicBezTo>
                  <a:cubicBezTo>
                    <a:pt x="10" y="0"/>
                    <a:pt x="9" y="0"/>
                    <a:pt x="8" y="0"/>
                  </a:cubicBezTo>
                  <a:cubicBezTo>
                    <a:pt x="6" y="0"/>
                    <a:pt x="4" y="1"/>
                    <a:pt x="3" y="1"/>
                  </a:cubicBezTo>
                  <a:cubicBezTo>
                    <a:pt x="2" y="2"/>
                    <a:pt x="1" y="3"/>
                    <a:pt x="0" y="5"/>
                  </a:cubicBezTo>
                  <a:cubicBezTo>
                    <a:pt x="0" y="5"/>
                    <a:pt x="0" y="6"/>
                    <a:pt x="0" y="6"/>
                  </a:cubicBezTo>
                  <a:cubicBezTo>
                    <a:pt x="0" y="8"/>
                    <a:pt x="1" y="10"/>
                    <a:pt x="2" y="11"/>
                  </a:cubicBezTo>
                  <a:cubicBezTo>
                    <a:pt x="4" y="12"/>
                    <a:pt x="6" y="13"/>
                    <a:pt x="8" y="14"/>
                  </a:cubicBezTo>
                  <a:cubicBezTo>
                    <a:pt x="9" y="14"/>
                    <a:pt x="10" y="14"/>
                    <a:pt x="11" y="14"/>
                  </a:cubicBezTo>
                  <a:cubicBezTo>
                    <a:pt x="13" y="14"/>
                    <a:pt x="15" y="14"/>
                    <a:pt x="16" y="13"/>
                  </a:cubicBezTo>
                  <a:cubicBezTo>
                    <a:pt x="17" y="12"/>
                    <a:pt x="18" y="11"/>
                    <a:pt x="19" y="9"/>
                  </a:cubicBezTo>
                  <a:lnTo>
                    <a:pt x="18" y="9"/>
                  </a:ln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108">
              <a:extLst>
                <a:ext uri="{FF2B5EF4-FFF2-40B4-BE49-F238E27FC236}">
                  <a16:creationId xmlns:a16="http://schemas.microsoft.com/office/drawing/2014/main" id="{710F0949-AC36-4A5D-8BC3-30F0B24C7791}"/>
                </a:ext>
              </a:extLst>
            </p:cNvPr>
            <p:cNvSpPr>
              <a:spLocks/>
            </p:cNvSpPr>
            <p:nvPr/>
          </p:nvSpPr>
          <p:spPr bwMode="auto">
            <a:xfrm>
              <a:off x="5802314" y="3060700"/>
              <a:ext cx="142875" cy="114300"/>
            </a:xfrm>
            <a:custGeom>
              <a:avLst/>
              <a:gdLst>
                <a:gd name="T0" fmla="*/ 18 w 19"/>
                <a:gd name="T1" fmla="*/ 5 h 15"/>
                <a:gd name="T2" fmla="*/ 11 w 19"/>
                <a:gd name="T3" fmla="*/ 13 h 15"/>
                <a:gd name="T4" fmla="*/ 1 w 19"/>
                <a:gd name="T5" fmla="*/ 10 h 15"/>
                <a:gd name="T6" fmla="*/ 7 w 19"/>
                <a:gd name="T7" fmla="*/ 2 h 15"/>
                <a:gd name="T8" fmla="*/ 18 w 19"/>
                <a:gd name="T9" fmla="*/ 5 h 15"/>
              </a:gdLst>
              <a:ahLst/>
              <a:cxnLst>
                <a:cxn ang="0">
                  <a:pos x="T0" y="T1"/>
                </a:cxn>
                <a:cxn ang="0">
                  <a:pos x="T2" y="T3"/>
                </a:cxn>
                <a:cxn ang="0">
                  <a:pos x="T4" y="T5"/>
                </a:cxn>
                <a:cxn ang="0">
                  <a:pos x="T6" y="T7"/>
                </a:cxn>
                <a:cxn ang="0">
                  <a:pos x="T8" y="T9"/>
                </a:cxn>
              </a:cxnLst>
              <a:rect l="0" t="0" r="r" b="b"/>
              <a:pathLst>
                <a:path w="19" h="15">
                  <a:moveTo>
                    <a:pt x="18" y="5"/>
                  </a:moveTo>
                  <a:cubicBezTo>
                    <a:pt x="19" y="8"/>
                    <a:pt x="16" y="12"/>
                    <a:pt x="11" y="13"/>
                  </a:cubicBezTo>
                  <a:cubicBezTo>
                    <a:pt x="7" y="15"/>
                    <a:pt x="2" y="14"/>
                    <a:pt x="1" y="10"/>
                  </a:cubicBezTo>
                  <a:cubicBezTo>
                    <a:pt x="0" y="7"/>
                    <a:pt x="3" y="3"/>
                    <a:pt x="7" y="2"/>
                  </a:cubicBezTo>
                  <a:cubicBezTo>
                    <a:pt x="12" y="0"/>
                    <a:pt x="16" y="1"/>
                    <a:pt x="18" y="5"/>
                  </a:cubicBezTo>
                  <a:close/>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109">
              <a:extLst>
                <a:ext uri="{FF2B5EF4-FFF2-40B4-BE49-F238E27FC236}">
                  <a16:creationId xmlns:a16="http://schemas.microsoft.com/office/drawing/2014/main" id="{11D4FD6E-D967-476C-ACF0-CF6B36F4C88E}"/>
                </a:ext>
              </a:extLst>
            </p:cNvPr>
            <p:cNvSpPr>
              <a:spLocks/>
            </p:cNvSpPr>
            <p:nvPr/>
          </p:nvSpPr>
          <p:spPr bwMode="auto">
            <a:xfrm>
              <a:off x="5802314" y="3060700"/>
              <a:ext cx="136525" cy="114300"/>
            </a:xfrm>
            <a:custGeom>
              <a:avLst/>
              <a:gdLst>
                <a:gd name="T0" fmla="*/ 18 w 18"/>
                <a:gd name="T1" fmla="*/ 5 h 15"/>
                <a:gd name="T2" fmla="*/ 17 w 18"/>
                <a:gd name="T3" fmla="*/ 5 h 15"/>
                <a:gd name="T4" fmla="*/ 17 w 18"/>
                <a:gd name="T5" fmla="*/ 6 h 15"/>
                <a:gd name="T6" fmla="*/ 16 w 18"/>
                <a:gd name="T7" fmla="*/ 10 h 15"/>
                <a:gd name="T8" fmla="*/ 11 w 18"/>
                <a:gd name="T9" fmla="*/ 13 h 15"/>
                <a:gd name="T10" fmla="*/ 7 w 18"/>
                <a:gd name="T11" fmla="*/ 13 h 15"/>
                <a:gd name="T12" fmla="*/ 4 w 18"/>
                <a:gd name="T13" fmla="*/ 12 h 15"/>
                <a:gd name="T14" fmla="*/ 2 w 18"/>
                <a:gd name="T15" fmla="*/ 10 h 15"/>
                <a:gd name="T16" fmla="*/ 1 w 18"/>
                <a:gd name="T17" fmla="*/ 9 h 15"/>
                <a:gd name="T18" fmla="*/ 3 w 18"/>
                <a:gd name="T19" fmla="*/ 5 h 15"/>
                <a:gd name="T20" fmla="*/ 7 w 18"/>
                <a:gd name="T21" fmla="*/ 2 h 15"/>
                <a:gd name="T22" fmla="*/ 11 w 18"/>
                <a:gd name="T23" fmla="*/ 2 h 15"/>
                <a:gd name="T24" fmla="*/ 15 w 18"/>
                <a:gd name="T25" fmla="*/ 3 h 15"/>
                <a:gd name="T26" fmla="*/ 17 w 18"/>
                <a:gd name="T27" fmla="*/ 5 h 15"/>
                <a:gd name="T28" fmla="*/ 18 w 18"/>
                <a:gd name="T29" fmla="*/ 5 h 15"/>
                <a:gd name="T30" fmla="*/ 18 w 18"/>
                <a:gd name="T31" fmla="*/ 4 h 15"/>
                <a:gd name="T32" fmla="*/ 16 w 18"/>
                <a:gd name="T33" fmla="*/ 1 h 15"/>
                <a:gd name="T34" fmla="*/ 11 w 18"/>
                <a:gd name="T35" fmla="*/ 0 h 15"/>
                <a:gd name="T36" fmla="*/ 7 w 18"/>
                <a:gd name="T37" fmla="*/ 1 h 15"/>
                <a:gd name="T38" fmla="*/ 2 w 18"/>
                <a:gd name="T39" fmla="*/ 4 h 15"/>
                <a:gd name="T40" fmla="*/ 0 w 18"/>
                <a:gd name="T41" fmla="*/ 9 h 15"/>
                <a:gd name="T42" fmla="*/ 0 w 18"/>
                <a:gd name="T43" fmla="*/ 11 h 15"/>
                <a:gd name="T44" fmla="*/ 3 w 18"/>
                <a:gd name="T45" fmla="*/ 14 h 15"/>
                <a:gd name="T46" fmla="*/ 7 w 18"/>
                <a:gd name="T47" fmla="*/ 15 h 15"/>
                <a:gd name="T48" fmla="*/ 12 w 18"/>
                <a:gd name="T49" fmla="*/ 14 h 15"/>
                <a:gd name="T50" fmla="*/ 17 w 18"/>
                <a:gd name="T51" fmla="*/ 11 h 15"/>
                <a:gd name="T52" fmla="*/ 18 w 18"/>
                <a:gd name="T53" fmla="*/ 6 h 15"/>
                <a:gd name="T54" fmla="*/ 18 w 18"/>
                <a:gd name="T55" fmla="*/ 4 h 15"/>
                <a:gd name="T56" fmla="*/ 18 w 18"/>
                <a:gd name="T57"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 h="15">
                  <a:moveTo>
                    <a:pt x="18" y="5"/>
                  </a:moveTo>
                  <a:cubicBezTo>
                    <a:pt x="17" y="5"/>
                    <a:pt x="17" y="5"/>
                    <a:pt x="17" y="5"/>
                  </a:cubicBezTo>
                  <a:cubicBezTo>
                    <a:pt x="17" y="5"/>
                    <a:pt x="17" y="6"/>
                    <a:pt x="17" y="6"/>
                  </a:cubicBezTo>
                  <a:cubicBezTo>
                    <a:pt x="17" y="7"/>
                    <a:pt x="17" y="9"/>
                    <a:pt x="16" y="10"/>
                  </a:cubicBezTo>
                  <a:cubicBezTo>
                    <a:pt x="14" y="11"/>
                    <a:pt x="13" y="12"/>
                    <a:pt x="11" y="13"/>
                  </a:cubicBezTo>
                  <a:cubicBezTo>
                    <a:pt x="10" y="13"/>
                    <a:pt x="9" y="13"/>
                    <a:pt x="7" y="13"/>
                  </a:cubicBezTo>
                  <a:cubicBezTo>
                    <a:pt x="6" y="13"/>
                    <a:pt x="5" y="13"/>
                    <a:pt x="4" y="12"/>
                  </a:cubicBezTo>
                  <a:cubicBezTo>
                    <a:pt x="3" y="12"/>
                    <a:pt x="2" y="11"/>
                    <a:pt x="2" y="10"/>
                  </a:cubicBezTo>
                  <a:cubicBezTo>
                    <a:pt x="1" y="10"/>
                    <a:pt x="1" y="9"/>
                    <a:pt x="1" y="9"/>
                  </a:cubicBezTo>
                  <a:cubicBezTo>
                    <a:pt x="1" y="8"/>
                    <a:pt x="2" y="6"/>
                    <a:pt x="3" y="5"/>
                  </a:cubicBezTo>
                  <a:cubicBezTo>
                    <a:pt x="4" y="4"/>
                    <a:pt x="6" y="3"/>
                    <a:pt x="7" y="2"/>
                  </a:cubicBezTo>
                  <a:cubicBezTo>
                    <a:pt x="9" y="2"/>
                    <a:pt x="10" y="2"/>
                    <a:pt x="11" y="2"/>
                  </a:cubicBezTo>
                  <a:cubicBezTo>
                    <a:pt x="13" y="2"/>
                    <a:pt x="14" y="2"/>
                    <a:pt x="15" y="3"/>
                  </a:cubicBezTo>
                  <a:cubicBezTo>
                    <a:pt x="16" y="3"/>
                    <a:pt x="17" y="4"/>
                    <a:pt x="17" y="5"/>
                  </a:cubicBezTo>
                  <a:cubicBezTo>
                    <a:pt x="18" y="5"/>
                    <a:pt x="18" y="5"/>
                    <a:pt x="18" y="5"/>
                  </a:cubicBezTo>
                  <a:cubicBezTo>
                    <a:pt x="18" y="4"/>
                    <a:pt x="18" y="4"/>
                    <a:pt x="18" y="4"/>
                  </a:cubicBezTo>
                  <a:cubicBezTo>
                    <a:pt x="18" y="3"/>
                    <a:pt x="17" y="2"/>
                    <a:pt x="16" y="1"/>
                  </a:cubicBezTo>
                  <a:cubicBezTo>
                    <a:pt x="14" y="1"/>
                    <a:pt x="13" y="0"/>
                    <a:pt x="11" y="0"/>
                  </a:cubicBezTo>
                  <a:cubicBezTo>
                    <a:pt x="10" y="0"/>
                    <a:pt x="8" y="1"/>
                    <a:pt x="7" y="1"/>
                  </a:cubicBezTo>
                  <a:cubicBezTo>
                    <a:pt x="5" y="2"/>
                    <a:pt x="3" y="3"/>
                    <a:pt x="2" y="4"/>
                  </a:cubicBezTo>
                  <a:cubicBezTo>
                    <a:pt x="1" y="6"/>
                    <a:pt x="0" y="7"/>
                    <a:pt x="0" y="9"/>
                  </a:cubicBezTo>
                  <a:cubicBezTo>
                    <a:pt x="0" y="9"/>
                    <a:pt x="0" y="10"/>
                    <a:pt x="0" y="11"/>
                  </a:cubicBezTo>
                  <a:cubicBezTo>
                    <a:pt x="1" y="12"/>
                    <a:pt x="2" y="13"/>
                    <a:pt x="3" y="14"/>
                  </a:cubicBezTo>
                  <a:cubicBezTo>
                    <a:pt x="4" y="14"/>
                    <a:pt x="6" y="15"/>
                    <a:pt x="7" y="15"/>
                  </a:cubicBezTo>
                  <a:cubicBezTo>
                    <a:pt x="9" y="15"/>
                    <a:pt x="10" y="14"/>
                    <a:pt x="12" y="14"/>
                  </a:cubicBezTo>
                  <a:cubicBezTo>
                    <a:pt x="14" y="13"/>
                    <a:pt x="15" y="12"/>
                    <a:pt x="17" y="11"/>
                  </a:cubicBezTo>
                  <a:cubicBezTo>
                    <a:pt x="18" y="9"/>
                    <a:pt x="18" y="8"/>
                    <a:pt x="18" y="6"/>
                  </a:cubicBezTo>
                  <a:cubicBezTo>
                    <a:pt x="18" y="5"/>
                    <a:pt x="18" y="5"/>
                    <a:pt x="18" y="4"/>
                  </a:cubicBezTo>
                  <a:lnTo>
                    <a:pt x="18" y="5"/>
                  </a:ln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24" name="Picture 110">
              <a:extLst>
                <a:ext uri="{FF2B5EF4-FFF2-40B4-BE49-F238E27FC236}">
                  <a16:creationId xmlns:a16="http://schemas.microsoft.com/office/drawing/2014/main" id="{D9772F5E-075F-4283-8B29-F983A50B5E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4676" y="2298700"/>
              <a:ext cx="369888"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 name="Picture 112">
              <a:extLst>
                <a:ext uri="{FF2B5EF4-FFF2-40B4-BE49-F238E27FC236}">
                  <a16:creationId xmlns:a16="http://schemas.microsoft.com/office/drawing/2014/main" id="{14B179DD-EB31-47ED-B8C8-6BF452F9DF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7226" y="2405063"/>
              <a:ext cx="203200"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 name="Rectangle 114">
              <a:extLst>
                <a:ext uri="{FF2B5EF4-FFF2-40B4-BE49-F238E27FC236}">
                  <a16:creationId xmlns:a16="http://schemas.microsoft.com/office/drawing/2014/main" id="{4650656C-A4EC-43F6-BDFA-6EA93D4ECACE}"/>
                </a:ext>
              </a:extLst>
            </p:cNvPr>
            <p:cNvSpPr>
              <a:spLocks noChangeArrowheads="1"/>
            </p:cNvSpPr>
            <p:nvPr/>
          </p:nvSpPr>
          <p:spPr bwMode="auto">
            <a:xfrm rot="20760000">
              <a:off x="5403851" y="2600325"/>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7" name="Rectangle 115">
              <a:extLst>
                <a:ext uri="{FF2B5EF4-FFF2-40B4-BE49-F238E27FC236}">
                  <a16:creationId xmlns:a16="http://schemas.microsoft.com/office/drawing/2014/main" id="{77C50D70-DCA2-4E36-9E9C-24A64A8A82F2}"/>
                </a:ext>
              </a:extLst>
            </p:cNvPr>
            <p:cNvSpPr>
              <a:spLocks noChangeArrowheads="1"/>
            </p:cNvSpPr>
            <p:nvPr/>
          </p:nvSpPr>
          <p:spPr bwMode="auto">
            <a:xfrm rot="20940000">
              <a:off x="5465764" y="2592388"/>
              <a:ext cx="90488"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8" name="Rectangle 116">
              <a:extLst>
                <a:ext uri="{FF2B5EF4-FFF2-40B4-BE49-F238E27FC236}">
                  <a16:creationId xmlns:a16="http://schemas.microsoft.com/office/drawing/2014/main" id="{823870AB-C50F-441C-8D73-4E08C424AE18}"/>
                </a:ext>
              </a:extLst>
            </p:cNvPr>
            <p:cNvSpPr>
              <a:spLocks noChangeArrowheads="1"/>
            </p:cNvSpPr>
            <p:nvPr/>
          </p:nvSpPr>
          <p:spPr bwMode="auto">
            <a:xfrm rot="21060000">
              <a:off x="5526089" y="2579688"/>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9" name="Rectangle 117">
              <a:extLst>
                <a:ext uri="{FF2B5EF4-FFF2-40B4-BE49-F238E27FC236}">
                  <a16:creationId xmlns:a16="http://schemas.microsoft.com/office/drawing/2014/main" id="{E033D6D8-EBDB-4E77-ACBD-51BE35BD0ABF}"/>
                </a:ext>
              </a:extLst>
            </p:cNvPr>
            <p:cNvSpPr>
              <a:spLocks noChangeArrowheads="1"/>
            </p:cNvSpPr>
            <p:nvPr/>
          </p:nvSpPr>
          <p:spPr bwMode="auto">
            <a:xfrm rot="21180000">
              <a:off x="5580064" y="2571750"/>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P</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0" name="Rectangle 118">
              <a:extLst>
                <a:ext uri="{FF2B5EF4-FFF2-40B4-BE49-F238E27FC236}">
                  <a16:creationId xmlns:a16="http://schemas.microsoft.com/office/drawing/2014/main" id="{9EF4F1C0-BC67-410C-BA23-299D5F707E26}"/>
                </a:ext>
              </a:extLst>
            </p:cNvPr>
            <p:cNvSpPr>
              <a:spLocks noChangeArrowheads="1"/>
            </p:cNvSpPr>
            <p:nvPr/>
          </p:nvSpPr>
          <p:spPr bwMode="auto">
            <a:xfrm rot="21300000">
              <a:off x="5634039" y="2566988"/>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U</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1" name="Rectangle 119">
              <a:extLst>
                <a:ext uri="{FF2B5EF4-FFF2-40B4-BE49-F238E27FC236}">
                  <a16:creationId xmlns:a16="http://schemas.microsoft.com/office/drawing/2014/main" id="{AC46E563-917B-45CC-98B1-C61E1DF63628}"/>
                </a:ext>
              </a:extLst>
            </p:cNvPr>
            <p:cNvSpPr>
              <a:spLocks noChangeArrowheads="1"/>
            </p:cNvSpPr>
            <p:nvPr/>
          </p:nvSpPr>
          <p:spPr bwMode="auto">
            <a:xfrm rot="21360000">
              <a:off x="5695951" y="2568575"/>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2" name="Rectangle 120">
              <a:extLst>
                <a:ext uri="{FF2B5EF4-FFF2-40B4-BE49-F238E27FC236}">
                  <a16:creationId xmlns:a16="http://schemas.microsoft.com/office/drawing/2014/main" id="{96D59666-F34F-4143-9C14-D0E4952B0077}"/>
                </a:ext>
              </a:extLst>
            </p:cNvPr>
            <p:cNvSpPr>
              <a:spLocks noChangeArrowheads="1"/>
            </p:cNvSpPr>
            <p:nvPr/>
          </p:nvSpPr>
          <p:spPr bwMode="auto">
            <a:xfrm rot="21540000">
              <a:off x="5770564" y="2562225"/>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3" name="Rectangle 121">
              <a:extLst>
                <a:ext uri="{FF2B5EF4-FFF2-40B4-BE49-F238E27FC236}">
                  <a16:creationId xmlns:a16="http://schemas.microsoft.com/office/drawing/2014/main" id="{41987180-E443-4E4C-B466-C4A495957145}"/>
                </a:ext>
              </a:extLst>
            </p:cNvPr>
            <p:cNvSpPr>
              <a:spLocks noChangeArrowheads="1"/>
            </p:cNvSpPr>
            <p:nvPr/>
          </p:nvSpPr>
          <p:spPr bwMode="auto">
            <a:xfrm>
              <a:off x="5832476" y="2563813"/>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4" name="Rectangle 122">
              <a:extLst>
                <a:ext uri="{FF2B5EF4-FFF2-40B4-BE49-F238E27FC236}">
                  <a16:creationId xmlns:a16="http://schemas.microsoft.com/office/drawing/2014/main" id="{63EE7677-6076-46D3-9789-BC91E0FF97CF}"/>
                </a:ext>
              </a:extLst>
            </p:cNvPr>
            <p:cNvSpPr>
              <a:spLocks noChangeArrowheads="1"/>
            </p:cNvSpPr>
            <p:nvPr/>
          </p:nvSpPr>
          <p:spPr bwMode="auto">
            <a:xfrm rot="120000">
              <a:off x="5892801" y="2563813"/>
              <a:ext cx="7620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5" name="Rectangle 123">
              <a:extLst>
                <a:ext uri="{FF2B5EF4-FFF2-40B4-BE49-F238E27FC236}">
                  <a16:creationId xmlns:a16="http://schemas.microsoft.com/office/drawing/2014/main" id="{2816E345-77FE-459B-AAE3-764E61EEB149}"/>
                </a:ext>
              </a:extLst>
            </p:cNvPr>
            <p:cNvSpPr>
              <a:spLocks noChangeArrowheads="1"/>
            </p:cNvSpPr>
            <p:nvPr/>
          </p:nvSpPr>
          <p:spPr bwMode="auto">
            <a:xfrm rot="180000">
              <a:off x="5938839" y="2565400"/>
              <a:ext cx="7620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6" name="Rectangle 124">
              <a:extLst>
                <a:ext uri="{FF2B5EF4-FFF2-40B4-BE49-F238E27FC236}">
                  <a16:creationId xmlns:a16="http://schemas.microsoft.com/office/drawing/2014/main" id="{1CD3902F-3C81-4A21-8C1E-5DE6E8CD2E9B}"/>
                </a:ext>
              </a:extLst>
            </p:cNvPr>
            <p:cNvSpPr>
              <a:spLocks noChangeArrowheads="1"/>
            </p:cNvSpPr>
            <p:nvPr/>
          </p:nvSpPr>
          <p:spPr bwMode="auto">
            <a:xfrm rot="300000">
              <a:off x="5983289" y="2574925"/>
              <a:ext cx="90488"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7" name="Rectangle 125">
              <a:extLst>
                <a:ext uri="{FF2B5EF4-FFF2-40B4-BE49-F238E27FC236}">
                  <a16:creationId xmlns:a16="http://schemas.microsoft.com/office/drawing/2014/main" id="{22D8FAE0-0E5C-45E9-BD2E-A092DE69F7A9}"/>
                </a:ext>
              </a:extLst>
            </p:cNvPr>
            <p:cNvSpPr>
              <a:spLocks noChangeArrowheads="1"/>
            </p:cNvSpPr>
            <p:nvPr/>
          </p:nvSpPr>
          <p:spPr bwMode="auto">
            <a:xfrm rot="420000">
              <a:off x="6053139" y="2576513"/>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8" name="Rectangle 126">
              <a:extLst>
                <a:ext uri="{FF2B5EF4-FFF2-40B4-BE49-F238E27FC236}">
                  <a16:creationId xmlns:a16="http://schemas.microsoft.com/office/drawing/2014/main" id="{995EA4FC-F90D-4C15-92A4-A5F5898D318D}"/>
                </a:ext>
              </a:extLst>
            </p:cNvPr>
            <p:cNvSpPr>
              <a:spLocks noChangeArrowheads="1"/>
            </p:cNvSpPr>
            <p:nvPr/>
          </p:nvSpPr>
          <p:spPr bwMode="auto">
            <a:xfrm rot="540000">
              <a:off x="6105526" y="2584450"/>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U</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9" name="Rectangle 127">
              <a:extLst>
                <a:ext uri="{FF2B5EF4-FFF2-40B4-BE49-F238E27FC236}">
                  <a16:creationId xmlns:a16="http://schemas.microsoft.com/office/drawing/2014/main" id="{40D6EEBD-8179-4CFF-9F38-FDFCF5C9A618}"/>
                </a:ext>
              </a:extLst>
            </p:cNvPr>
            <p:cNvSpPr>
              <a:spLocks noChangeArrowheads="1"/>
            </p:cNvSpPr>
            <p:nvPr/>
          </p:nvSpPr>
          <p:spPr bwMode="auto">
            <a:xfrm rot="720000">
              <a:off x="6159501" y="2603500"/>
              <a:ext cx="90488"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M</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0" name="Freeform 128">
              <a:extLst>
                <a:ext uri="{FF2B5EF4-FFF2-40B4-BE49-F238E27FC236}">
                  <a16:creationId xmlns:a16="http://schemas.microsoft.com/office/drawing/2014/main" id="{3475A1F6-11C5-43DF-8CEB-F5D062724B14}"/>
                </a:ext>
              </a:extLst>
            </p:cNvPr>
            <p:cNvSpPr>
              <a:spLocks/>
            </p:cNvSpPr>
            <p:nvPr/>
          </p:nvSpPr>
          <p:spPr bwMode="auto">
            <a:xfrm>
              <a:off x="6043614" y="2720975"/>
              <a:ext cx="430213" cy="144463"/>
            </a:xfrm>
            <a:custGeom>
              <a:avLst/>
              <a:gdLst>
                <a:gd name="T0" fmla="*/ 0 w 57"/>
                <a:gd name="T1" fmla="*/ 1 h 19"/>
                <a:gd name="T2" fmla="*/ 56 w 57"/>
                <a:gd name="T3" fmla="*/ 19 h 19"/>
                <a:gd name="T4" fmla="*/ 57 w 57"/>
                <a:gd name="T5" fmla="*/ 18 h 19"/>
                <a:gd name="T6" fmla="*/ 0 w 57"/>
                <a:gd name="T7" fmla="*/ 0 h 19"/>
                <a:gd name="T8" fmla="*/ 0 w 57"/>
                <a:gd name="T9" fmla="*/ 1 h 19"/>
              </a:gdLst>
              <a:ahLst/>
              <a:cxnLst>
                <a:cxn ang="0">
                  <a:pos x="T0" y="T1"/>
                </a:cxn>
                <a:cxn ang="0">
                  <a:pos x="T2" y="T3"/>
                </a:cxn>
                <a:cxn ang="0">
                  <a:pos x="T4" y="T5"/>
                </a:cxn>
                <a:cxn ang="0">
                  <a:pos x="T6" y="T7"/>
                </a:cxn>
                <a:cxn ang="0">
                  <a:pos x="T8" y="T9"/>
                </a:cxn>
              </a:cxnLst>
              <a:rect l="0" t="0" r="r" b="b"/>
              <a:pathLst>
                <a:path w="57" h="19">
                  <a:moveTo>
                    <a:pt x="0" y="1"/>
                  </a:moveTo>
                  <a:cubicBezTo>
                    <a:pt x="28" y="3"/>
                    <a:pt x="44" y="11"/>
                    <a:pt x="56" y="19"/>
                  </a:cubicBezTo>
                  <a:cubicBezTo>
                    <a:pt x="57" y="18"/>
                    <a:pt x="57" y="18"/>
                    <a:pt x="57" y="18"/>
                  </a:cubicBezTo>
                  <a:cubicBezTo>
                    <a:pt x="45" y="10"/>
                    <a:pt x="29" y="2"/>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195">
              <a:extLst>
                <a:ext uri="{FF2B5EF4-FFF2-40B4-BE49-F238E27FC236}">
                  <a16:creationId xmlns:a16="http://schemas.microsoft.com/office/drawing/2014/main" id="{DE4ECC57-63F6-407C-BDBA-C039D67EDF1A}"/>
                </a:ext>
              </a:extLst>
            </p:cNvPr>
            <p:cNvSpPr>
              <a:spLocks/>
            </p:cNvSpPr>
            <p:nvPr/>
          </p:nvSpPr>
          <p:spPr bwMode="auto">
            <a:xfrm>
              <a:off x="6640514" y="4533900"/>
              <a:ext cx="2593975" cy="0"/>
            </a:xfrm>
            <a:custGeom>
              <a:avLst/>
              <a:gdLst>
                <a:gd name="T0" fmla="*/ 1634 w 1634"/>
                <a:gd name="T1" fmla="*/ 0 w 1634"/>
                <a:gd name="T2" fmla="*/ 0 w 1634"/>
                <a:gd name="T3" fmla="*/ 1634 w 1634"/>
              </a:gdLst>
              <a:ahLst/>
              <a:cxnLst>
                <a:cxn ang="0">
                  <a:pos x="T0" y="0"/>
                </a:cxn>
                <a:cxn ang="0">
                  <a:pos x="T1" y="0"/>
                </a:cxn>
                <a:cxn ang="0">
                  <a:pos x="T2" y="0"/>
                </a:cxn>
                <a:cxn ang="0">
                  <a:pos x="T3" y="0"/>
                </a:cxn>
              </a:cxnLst>
              <a:rect l="0" t="0" r="r" b="b"/>
              <a:pathLst>
                <a:path w="1634">
                  <a:moveTo>
                    <a:pt x="1634" y="0"/>
                  </a:moveTo>
                  <a:lnTo>
                    <a:pt x="0" y="0"/>
                  </a:lnTo>
                  <a:lnTo>
                    <a:pt x="0" y="0"/>
                  </a:lnTo>
                  <a:lnTo>
                    <a:pt x="16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42" name="Freeform: Shape 141">
            <a:extLst>
              <a:ext uri="{FF2B5EF4-FFF2-40B4-BE49-F238E27FC236}">
                <a16:creationId xmlns:a16="http://schemas.microsoft.com/office/drawing/2014/main" id="{C4FAB0DF-DD30-4811-988D-6469529F789A}"/>
              </a:ext>
            </a:extLst>
          </p:cNvPr>
          <p:cNvSpPr/>
          <p:nvPr/>
        </p:nvSpPr>
        <p:spPr>
          <a:xfrm>
            <a:off x="9421867" y="2639348"/>
            <a:ext cx="563487" cy="2505915"/>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11310 w 1650727"/>
              <a:gd name="connsiteY0" fmla="*/ 4106548 h 4106548"/>
              <a:gd name="connsiteX1" fmla="*/ 1649947 w 1650727"/>
              <a:gd name="connsiteY1" fmla="*/ 2951005 h 4106548"/>
              <a:gd name="connsiteX2" fmla="*/ 1466162 w 1650727"/>
              <a:gd name="connsiteY2" fmla="*/ 1779277 h 4106548"/>
              <a:gd name="connsiteX3" fmla="*/ 922253 w 1650727"/>
              <a:gd name="connsiteY3" fmla="*/ 949779 h 4106548"/>
              <a:gd name="connsiteX4" fmla="*/ 458744 w 1650727"/>
              <a:gd name="connsiteY4" fmla="*/ 431813 h 4106548"/>
              <a:gd name="connsiteX5" fmla="*/ 0 w 1650727"/>
              <a:gd name="connsiteY5" fmla="*/ 0 h 4106548"/>
              <a:gd name="connsiteX0" fmla="*/ 1383100 w 1622517"/>
              <a:gd name="connsiteY0" fmla="*/ 4079962 h 4079962"/>
              <a:gd name="connsiteX1" fmla="*/ 1621737 w 1622517"/>
              <a:gd name="connsiteY1" fmla="*/ 2924419 h 4079962"/>
              <a:gd name="connsiteX2" fmla="*/ 1437952 w 1622517"/>
              <a:gd name="connsiteY2" fmla="*/ 1752691 h 4079962"/>
              <a:gd name="connsiteX3" fmla="*/ 894043 w 1622517"/>
              <a:gd name="connsiteY3" fmla="*/ 923193 h 4079962"/>
              <a:gd name="connsiteX4" fmla="*/ 430534 w 1622517"/>
              <a:gd name="connsiteY4" fmla="*/ 405227 h 4079962"/>
              <a:gd name="connsiteX5" fmla="*/ 0 w 1622517"/>
              <a:gd name="connsiteY5" fmla="*/ 0 h 4079962"/>
              <a:gd name="connsiteX0" fmla="*/ 1383100 w 1622517"/>
              <a:gd name="connsiteY0" fmla="*/ 4079962 h 4079962"/>
              <a:gd name="connsiteX1" fmla="*/ 1621737 w 1622517"/>
              <a:gd name="connsiteY1" fmla="*/ 2924419 h 4079962"/>
              <a:gd name="connsiteX2" fmla="*/ 1437952 w 1622517"/>
              <a:gd name="connsiteY2" fmla="*/ 1752691 h 4079962"/>
              <a:gd name="connsiteX3" fmla="*/ 894043 w 1622517"/>
              <a:gd name="connsiteY3" fmla="*/ 923193 h 4079962"/>
              <a:gd name="connsiteX4" fmla="*/ 468148 w 1622517"/>
              <a:gd name="connsiteY4" fmla="*/ 405228 h 4079962"/>
              <a:gd name="connsiteX5" fmla="*/ 0 w 1622517"/>
              <a:gd name="connsiteY5" fmla="*/ 0 h 4079962"/>
              <a:gd name="connsiteX0" fmla="*/ 1383100 w 1622517"/>
              <a:gd name="connsiteY0" fmla="*/ 4079962 h 4079962"/>
              <a:gd name="connsiteX1" fmla="*/ 1621737 w 1622517"/>
              <a:gd name="connsiteY1" fmla="*/ 2924419 h 4079962"/>
              <a:gd name="connsiteX2" fmla="*/ 1437952 w 1622517"/>
              <a:gd name="connsiteY2" fmla="*/ 1752691 h 4079962"/>
              <a:gd name="connsiteX3" fmla="*/ 894043 w 1622517"/>
              <a:gd name="connsiteY3" fmla="*/ 923193 h 4079962"/>
              <a:gd name="connsiteX4" fmla="*/ 468148 w 1622517"/>
              <a:gd name="connsiteY4" fmla="*/ 405228 h 4079962"/>
              <a:gd name="connsiteX5" fmla="*/ 0 w 1622517"/>
              <a:gd name="connsiteY5" fmla="*/ 0 h 4079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2517" h="4079962">
                <a:moveTo>
                  <a:pt x="1383100" y="4079962"/>
                </a:moveTo>
                <a:cubicBezTo>
                  <a:pt x="1557271" y="3625181"/>
                  <a:pt x="1612595" y="3312297"/>
                  <a:pt x="1621737" y="2924419"/>
                </a:cubicBezTo>
                <a:cubicBezTo>
                  <a:pt x="1630879" y="2536541"/>
                  <a:pt x="1559234" y="2086229"/>
                  <a:pt x="1437952" y="1752691"/>
                </a:cubicBezTo>
                <a:cubicBezTo>
                  <a:pt x="1316670" y="1419153"/>
                  <a:pt x="1097144" y="1122441"/>
                  <a:pt x="894043" y="923193"/>
                </a:cubicBezTo>
                <a:cubicBezTo>
                  <a:pt x="690942" y="723945"/>
                  <a:pt x="606544" y="550343"/>
                  <a:pt x="468148" y="405228"/>
                </a:cubicBezTo>
                <a:cubicBezTo>
                  <a:pt x="329752" y="260113"/>
                  <a:pt x="121287" y="154936"/>
                  <a:pt x="0" y="0"/>
                </a:cubicBezTo>
              </a:path>
            </a:pathLst>
          </a:custGeom>
          <a:noFill/>
          <a:ln w="28575" cap="rnd">
            <a:solidFill>
              <a:schemeClr val="accent1"/>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Freeform: Shape 142">
            <a:extLst>
              <a:ext uri="{FF2B5EF4-FFF2-40B4-BE49-F238E27FC236}">
                <a16:creationId xmlns:a16="http://schemas.microsoft.com/office/drawing/2014/main" id="{2FE8B8D4-4DBC-4B05-8715-689001E8EA1F}"/>
              </a:ext>
            </a:extLst>
          </p:cNvPr>
          <p:cNvSpPr/>
          <p:nvPr/>
        </p:nvSpPr>
        <p:spPr>
          <a:xfrm rot="6727565">
            <a:off x="9367112" y="4597640"/>
            <a:ext cx="213511" cy="809421"/>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Lst>
            <a:ahLst/>
            <a:cxnLst>
              <a:cxn ang="0">
                <a:pos x="connsiteX0" y="connsiteY0"/>
              </a:cxn>
              <a:cxn ang="0">
                <a:pos x="connsiteX1" y="connsiteY1"/>
              </a:cxn>
              <a:cxn ang="0">
                <a:pos x="connsiteX2" y="connsiteY2"/>
              </a:cxn>
            </a:cxnLst>
            <a:rect l="l" t="t" r="r" b="b"/>
            <a:pathLst>
              <a:path w="614788" h="1317845">
                <a:moveTo>
                  <a:pt x="614789" y="1317845"/>
                </a:moveTo>
                <a:cubicBezTo>
                  <a:pt x="259149" y="1002749"/>
                  <a:pt x="88700" y="822756"/>
                  <a:pt x="21668" y="603115"/>
                </a:cubicBezTo>
                <a:cubicBezTo>
                  <a:pt x="-45364" y="383474"/>
                  <a:pt x="50044" y="215711"/>
                  <a:pt x="212598" y="0"/>
                </a:cubicBezTo>
              </a:path>
            </a:pathLst>
          </a:custGeom>
          <a:noFill/>
          <a:ln w="28575" cap="rnd">
            <a:solidFill>
              <a:schemeClr val="accent1"/>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Freeform: Shape 143">
            <a:extLst>
              <a:ext uri="{FF2B5EF4-FFF2-40B4-BE49-F238E27FC236}">
                <a16:creationId xmlns:a16="http://schemas.microsoft.com/office/drawing/2014/main" id="{30392B48-106C-48A7-BF75-E4D6DAA6B730}"/>
              </a:ext>
            </a:extLst>
          </p:cNvPr>
          <p:cNvSpPr/>
          <p:nvPr/>
        </p:nvSpPr>
        <p:spPr>
          <a:xfrm>
            <a:off x="8763422" y="2064545"/>
            <a:ext cx="615501" cy="528267"/>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 name="connsiteX0" fmla="*/ 447051 w 447050"/>
              <a:gd name="connsiteY0" fmla="*/ 1317845 h 1317845"/>
              <a:gd name="connsiteX1" fmla="*/ 275793 w 447050"/>
              <a:gd name="connsiteY1" fmla="*/ 644243 h 1317845"/>
              <a:gd name="connsiteX2" fmla="*/ 44860 w 447050"/>
              <a:gd name="connsiteY2" fmla="*/ 0 h 1317845"/>
              <a:gd name="connsiteX0" fmla="*/ 776157 w 776156"/>
              <a:gd name="connsiteY0" fmla="*/ 1748704 h 1748704"/>
              <a:gd name="connsiteX1" fmla="*/ 604899 w 776156"/>
              <a:gd name="connsiteY1" fmla="*/ 1075102 h 1748704"/>
              <a:gd name="connsiteX2" fmla="*/ 27142 w 776156"/>
              <a:gd name="connsiteY2" fmla="*/ -1 h 1748704"/>
              <a:gd name="connsiteX0" fmla="*/ 822395 w 822394"/>
              <a:gd name="connsiteY0" fmla="*/ 1748706 h 1748706"/>
              <a:gd name="connsiteX1" fmla="*/ 651137 w 822394"/>
              <a:gd name="connsiteY1" fmla="*/ 1075104 h 1748706"/>
              <a:gd name="connsiteX2" fmla="*/ 73380 w 822394"/>
              <a:gd name="connsiteY2" fmla="*/ 1 h 1748706"/>
              <a:gd name="connsiteX0" fmla="*/ 797307 w 797306"/>
              <a:gd name="connsiteY0" fmla="*/ 1742312 h 1742312"/>
              <a:gd name="connsiteX1" fmla="*/ 626049 w 797306"/>
              <a:gd name="connsiteY1" fmla="*/ 1068710 h 1742312"/>
              <a:gd name="connsiteX2" fmla="*/ 75092 w 797306"/>
              <a:gd name="connsiteY2" fmla="*/ 0 h 1742312"/>
              <a:gd name="connsiteX0" fmla="*/ 802991 w 802990"/>
              <a:gd name="connsiteY0" fmla="*/ 1742312 h 1742312"/>
              <a:gd name="connsiteX1" fmla="*/ 563332 w 802990"/>
              <a:gd name="connsiteY1" fmla="*/ 850064 h 1742312"/>
              <a:gd name="connsiteX2" fmla="*/ 80776 w 802990"/>
              <a:gd name="connsiteY2" fmla="*/ 0 h 1742312"/>
              <a:gd name="connsiteX0" fmla="*/ 1472373 w 1472372"/>
              <a:gd name="connsiteY0" fmla="*/ 2092973 h 2092973"/>
              <a:gd name="connsiteX1" fmla="*/ 573468 w 1472372"/>
              <a:gd name="connsiteY1" fmla="*/ 850064 h 2092973"/>
              <a:gd name="connsiteX2" fmla="*/ 90912 w 1472372"/>
              <a:gd name="connsiteY2" fmla="*/ 0 h 2092973"/>
              <a:gd name="connsiteX0" fmla="*/ 1455379 w 1455378"/>
              <a:gd name="connsiteY0" fmla="*/ 2092973 h 2092973"/>
              <a:gd name="connsiteX1" fmla="*/ 743250 w 1455378"/>
              <a:gd name="connsiteY1" fmla="*/ 1192163 h 2092973"/>
              <a:gd name="connsiteX2" fmla="*/ 73918 w 1455378"/>
              <a:gd name="connsiteY2" fmla="*/ 0 h 2092973"/>
              <a:gd name="connsiteX0" fmla="*/ 1461198 w 1461197"/>
              <a:gd name="connsiteY0" fmla="*/ 2092973 h 2092973"/>
              <a:gd name="connsiteX1" fmla="*/ 676407 w 1461197"/>
              <a:gd name="connsiteY1" fmla="*/ 1183759 h 2092973"/>
              <a:gd name="connsiteX2" fmla="*/ 79737 w 1461197"/>
              <a:gd name="connsiteY2" fmla="*/ 0 h 2092973"/>
              <a:gd name="connsiteX0" fmla="*/ 1451463 w 1451462"/>
              <a:gd name="connsiteY0" fmla="*/ 2092973 h 2092973"/>
              <a:gd name="connsiteX1" fmla="*/ 666672 w 1451462"/>
              <a:gd name="connsiteY1" fmla="*/ 1183759 h 2092973"/>
              <a:gd name="connsiteX2" fmla="*/ 70002 w 1451462"/>
              <a:gd name="connsiteY2" fmla="*/ 0 h 2092973"/>
              <a:gd name="connsiteX0" fmla="*/ 1836700 w 1836700"/>
              <a:gd name="connsiteY0" fmla="*/ 875597 h 1202388"/>
              <a:gd name="connsiteX1" fmla="*/ 681651 w 1836700"/>
              <a:gd name="connsiteY1" fmla="*/ 1183759 h 1202388"/>
              <a:gd name="connsiteX2" fmla="*/ 84981 w 1836700"/>
              <a:gd name="connsiteY2" fmla="*/ 0 h 1202388"/>
              <a:gd name="connsiteX0" fmla="*/ 1815824 w 1815824"/>
              <a:gd name="connsiteY0" fmla="*/ 860089 h 1201496"/>
              <a:gd name="connsiteX1" fmla="*/ 681346 w 1815824"/>
              <a:gd name="connsiteY1" fmla="*/ 1183759 h 1201496"/>
              <a:gd name="connsiteX2" fmla="*/ 84676 w 1815824"/>
              <a:gd name="connsiteY2" fmla="*/ 0 h 1201496"/>
              <a:gd name="connsiteX0" fmla="*/ 1804344 w 1804344"/>
              <a:gd name="connsiteY0" fmla="*/ 860089 h 860089"/>
              <a:gd name="connsiteX1" fmla="*/ 806999 w 1804344"/>
              <a:gd name="connsiteY1" fmla="*/ 571195 h 860089"/>
              <a:gd name="connsiteX2" fmla="*/ 73196 w 1804344"/>
              <a:gd name="connsiteY2" fmla="*/ 0 h 860089"/>
              <a:gd name="connsiteX0" fmla="*/ 1731149 w 1731149"/>
              <a:gd name="connsiteY0" fmla="*/ 860089 h 860089"/>
              <a:gd name="connsiteX1" fmla="*/ 733804 w 1731149"/>
              <a:gd name="connsiteY1" fmla="*/ 571195 h 860089"/>
              <a:gd name="connsiteX2" fmla="*/ 1 w 1731149"/>
              <a:gd name="connsiteY2" fmla="*/ 0 h 860089"/>
              <a:gd name="connsiteX0" fmla="*/ 1731149 w 1731149"/>
              <a:gd name="connsiteY0" fmla="*/ 860089 h 860089"/>
              <a:gd name="connsiteX1" fmla="*/ 672095 w 1731149"/>
              <a:gd name="connsiteY1" fmla="*/ 509163 h 860089"/>
              <a:gd name="connsiteX2" fmla="*/ 1 w 1731149"/>
              <a:gd name="connsiteY2" fmla="*/ 0 h 860089"/>
              <a:gd name="connsiteX0" fmla="*/ 1772287 w 1772287"/>
              <a:gd name="connsiteY0" fmla="*/ 860089 h 860089"/>
              <a:gd name="connsiteX1" fmla="*/ 672095 w 1772287"/>
              <a:gd name="connsiteY1" fmla="*/ 509163 h 860089"/>
              <a:gd name="connsiteX2" fmla="*/ 1 w 1772287"/>
              <a:gd name="connsiteY2" fmla="*/ 0 h 860089"/>
            </a:gdLst>
            <a:ahLst/>
            <a:cxnLst>
              <a:cxn ang="0">
                <a:pos x="connsiteX0" y="connsiteY0"/>
              </a:cxn>
              <a:cxn ang="0">
                <a:pos x="connsiteX1" y="connsiteY1"/>
              </a:cxn>
              <a:cxn ang="0">
                <a:pos x="connsiteX2" y="connsiteY2"/>
              </a:cxn>
            </a:cxnLst>
            <a:rect l="l" t="t" r="r" b="b"/>
            <a:pathLst>
              <a:path w="1772287" h="860089">
                <a:moveTo>
                  <a:pt x="1772287" y="860089"/>
                </a:moveTo>
                <a:cubicBezTo>
                  <a:pt x="1416647" y="544993"/>
                  <a:pt x="967476" y="652511"/>
                  <a:pt x="672095" y="509163"/>
                </a:cubicBezTo>
                <a:cubicBezTo>
                  <a:pt x="376714" y="365815"/>
                  <a:pt x="396614" y="333098"/>
                  <a:pt x="1" y="0"/>
                </a:cubicBezTo>
              </a:path>
            </a:pathLst>
          </a:custGeom>
          <a:noFill/>
          <a:ln w="28575" cap="rnd">
            <a:solidFill>
              <a:schemeClr val="tx2"/>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5" name="Graphic 144" descr="Thumbs up sign">
            <a:extLst>
              <a:ext uri="{FF2B5EF4-FFF2-40B4-BE49-F238E27FC236}">
                <a16:creationId xmlns:a16="http://schemas.microsoft.com/office/drawing/2014/main" id="{04652FFD-3971-4DF4-B4F7-545A6AB65ED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6917636" y="3770618"/>
            <a:ext cx="1350849" cy="1350849"/>
          </a:xfrm>
          <a:prstGeom prst="rect">
            <a:avLst/>
          </a:prstGeom>
        </p:spPr>
      </p:pic>
      <p:sp>
        <p:nvSpPr>
          <p:cNvPr id="146" name="Freeform: Shape 145">
            <a:extLst>
              <a:ext uri="{FF2B5EF4-FFF2-40B4-BE49-F238E27FC236}">
                <a16:creationId xmlns:a16="http://schemas.microsoft.com/office/drawing/2014/main" id="{64490430-C394-4019-AC1A-FA7F488CF51F}"/>
              </a:ext>
            </a:extLst>
          </p:cNvPr>
          <p:cNvSpPr/>
          <p:nvPr/>
        </p:nvSpPr>
        <p:spPr>
          <a:xfrm rot="6727565">
            <a:off x="8025306" y="3623047"/>
            <a:ext cx="385208" cy="1800854"/>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 name="connsiteX0" fmla="*/ 447051 w 447050"/>
              <a:gd name="connsiteY0" fmla="*/ 1317845 h 1317845"/>
              <a:gd name="connsiteX1" fmla="*/ 275793 w 447050"/>
              <a:gd name="connsiteY1" fmla="*/ 644243 h 1317845"/>
              <a:gd name="connsiteX2" fmla="*/ 44860 w 447050"/>
              <a:gd name="connsiteY2" fmla="*/ 0 h 1317845"/>
              <a:gd name="connsiteX0" fmla="*/ 776157 w 776156"/>
              <a:gd name="connsiteY0" fmla="*/ 1748704 h 1748704"/>
              <a:gd name="connsiteX1" fmla="*/ 604899 w 776156"/>
              <a:gd name="connsiteY1" fmla="*/ 1075102 h 1748704"/>
              <a:gd name="connsiteX2" fmla="*/ 27142 w 776156"/>
              <a:gd name="connsiteY2" fmla="*/ -1 h 1748704"/>
              <a:gd name="connsiteX0" fmla="*/ 822395 w 822394"/>
              <a:gd name="connsiteY0" fmla="*/ 1748706 h 1748706"/>
              <a:gd name="connsiteX1" fmla="*/ 651137 w 822394"/>
              <a:gd name="connsiteY1" fmla="*/ 1075104 h 1748706"/>
              <a:gd name="connsiteX2" fmla="*/ 73380 w 822394"/>
              <a:gd name="connsiteY2" fmla="*/ 1 h 1748706"/>
              <a:gd name="connsiteX0" fmla="*/ 797307 w 797306"/>
              <a:gd name="connsiteY0" fmla="*/ 1742312 h 1742312"/>
              <a:gd name="connsiteX1" fmla="*/ 626049 w 797306"/>
              <a:gd name="connsiteY1" fmla="*/ 1068710 h 1742312"/>
              <a:gd name="connsiteX2" fmla="*/ 75092 w 797306"/>
              <a:gd name="connsiteY2" fmla="*/ 0 h 1742312"/>
              <a:gd name="connsiteX0" fmla="*/ 802991 w 802990"/>
              <a:gd name="connsiteY0" fmla="*/ 1742312 h 1742312"/>
              <a:gd name="connsiteX1" fmla="*/ 563332 w 802990"/>
              <a:gd name="connsiteY1" fmla="*/ 850064 h 1742312"/>
              <a:gd name="connsiteX2" fmla="*/ 80776 w 802990"/>
              <a:gd name="connsiteY2" fmla="*/ 0 h 1742312"/>
              <a:gd name="connsiteX0" fmla="*/ 1472373 w 1472372"/>
              <a:gd name="connsiteY0" fmla="*/ 2092973 h 2092973"/>
              <a:gd name="connsiteX1" fmla="*/ 573468 w 1472372"/>
              <a:gd name="connsiteY1" fmla="*/ 850064 h 2092973"/>
              <a:gd name="connsiteX2" fmla="*/ 90912 w 1472372"/>
              <a:gd name="connsiteY2" fmla="*/ 0 h 2092973"/>
              <a:gd name="connsiteX0" fmla="*/ 1455379 w 1455378"/>
              <a:gd name="connsiteY0" fmla="*/ 2092973 h 2092973"/>
              <a:gd name="connsiteX1" fmla="*/ 743250 w 1455378"/>
              <a:gd name="connsiteY1" fmla="*/ 1192163 h 2092973"/>
              <a:gd name="connsiteX2" fmla="*/ 73918 w 1455378"/>
              <a:gd name="connsiteY2" fmla="*/ 0 h 2092973"/>
              <a:gd name="connsiteX0" fmla="*/ 1461198 w 1461197"/>
              <a:gd name="connsiteY0" fmla="*/ 2092973 h 2092973"/>
              <a:gd name="connsiteX1" fmla="*/ 676407 w 1461197"/>
              <a:gd name="connsiteY1" fmla="*/ 1183759 h 2092973"/>
              <a:gd name="connsiteX2" fmla="*/ 79737 w 1461197"/>
              <a:gd name="connsiteY2" fmla="*/ 0 h 2092973"/>
              <a:gd name="connsiteX0" fmla="*/ 1451463 w 1451462"/>
              <a:gd name="connsiteY0" fmla="*/ 2092973 h 2092973"/>
              <a:gd name="connsiteX1" fmla="*/ 666672 w 1451462"/>
              <a:gd name="connsiteY1" fmla="*/ 1183759 h 2092973"/>
              <a:gd name="connsiteX2" fmla="*/ 70002 w 1451462"/>
              <a:gd name="connsiteY2" fmla="*/ 0 h 2092973"/>
              <a:gd name="connsiteX0" fmla="*/ 718486 w 718485"/>
              <a:gd name="connsiteY0" fmla="*/ 2554652 h 2554651"/>
              <a:gd name="connsiteX1" fmla="*/ 667562 w 718485"/>
              <a:gd name="connsiteY1" fmla="*/ 1183759 h 2554651"/>
              <a:gd name="connsiteX2" fmla="*/ 70892 w 718485"/>
              <a:gd name="connsiteY2" fmla="*/ 0 h 2554651"/>
              <a:gd name="connsiteX0" fmla="*/ 718486 w 915979"/>
              <a:gd name="connsiteY0" fmla="*/ 2554652 h 2554653"/>
              <a:gd name="connsiteX1" fmla="*/ 667562 w 915979"/>
              <a:gd name="connsiteY1" fmla="*/ 1183759 h 2554653"/>
              <a:gd name="connsiteX2" fmla="*/ 70892 w 915979"/>
              <a:gd name="connsiteY2" fmla="*/ 0 h 2554653"/>
              <a:gd name="connsiteX0" fmla="*/ 695934 w 1159690"/>
              <a:gd name="connsiteY0" fmla="*/ 2554652 h 2554651"/>
              <a:gd name="connsiteX1" fmla="*/ 1121454 w 1159690"/>
              <a:gd name="connsiteY1" fmla="*/ 1208150 h 2554651"/>
              <a:gd name="connsiteX2" fmla="*/ 48340 w 1159690"/>
              <a:gd name="connsiteY2" fmla="*/ 0 h 2554651"/>
              <a:gd name="connsiteX0" fmla="*/ 699654 w 1076933"/>
              <a:gd name="connsiteY0" fmla="*/ 2554652 h 2554653"/>
              <a:gd name="connsiteX1" fmla="*/ 1018383 w 1076933"/>
              <a:gd name="connsiteY1" fmla="*/ 1224329 h 2554653"/>
              <a:gd name="connsiteX2" fmla="*/ 52060 w 1076933"/>
              <a:gd name="connsiteY2" fmla="*/ 0 h 2554653"/>
              <a:gd name="connsiteX0" fmla="*/ 686472 w 1490836"/>
              <a:gd name="connsiteY0" fmla="*/ 2554652 h 2554651"/>
              <a:gd name="connsiteX1" fmla="*/ 1475365 w 1490836"/>
              <a:gd name="connsiteY1" fmla="*/ 1384093 h 2554651"/>
              <a:gd name="connsiteX2" fmla="*/ 38878 w 1490836"/>
              <a:gd name="connsiteY2" fmla="*/ 0 h 2554651"/>
              <a:gd name="connsiteX0" fmla="*/ 688724 w 1394715"/>
              <a:gd name="connsiteY0" fmla="*/ 2554652 h 2554653"/>
              <a:gd name="connsiteX1" fmla="*/ 1375992 w 1394715"/>
              <a:gd name="connsiteY1" fmla="*/ 1407458 h 2554653"/>
              <a:gd name="connsiteX2" fmla="*/ 41130 w 1394715"/>
              <a:gd name="connsiteY2" fmla="*/ 0 h 2554653"/>
              <a:gd name="connsiteX0" fmla="*/ 647594 w 1342595"/>
              <a:gd name="connsiteY0" fmla="*/ 2554652 h 2554651"/>
              <a:gd name="connsiteX1" fmla="*/ 1334862 w 1342595"/>
              <a:gd name="connsiteY1" fmla="*/ 1407458 h 2554651"/>
              <a:gd name="connsiteX2" fmla="*/ 269287 w 1342595"/>
              <a:gd name="connsiteY2" fmla="*/ 634424 h 2554651"/>
              <a:gd name="connsiteX3" fmla="*/ 0 w 1342595"/>
              <a:gd name="connsiteY3" fmla="*/ 0 h 2554651"/>
              <a:gd name="connsiteX0" fmla="*/ 764225 w 1472040"/>
              <a:gd name="connsiteY0" fmla="*/ 2554652 h 2554653"/>
              <a:gd name="connsiteX1" fmla="*/ 1451493 w 1472040"/>
              <a:gd name="connsiteY1" fmla="*/ 1407458 h 2554653"/>
              <a:gd name="connsiteX2" fmla="*/ 77408 w 1472040"/>
              <a:gd name="connsiteY2" fmla="*/ 596537 h 2554653"/>
              <a:gd name="connsiteX3" fmla="*/ 116631 w 1472040"/>
              <a:gd name="connsiteY3" fmla="*/ 0 h 2554653"/>
              <a:gd name="connsiteX0" fmla="*/ 819841 w 1527656"/>
              <a:gd name="connsiteY0" fmla="*/ 2554652 h 2554651"/>
              <a:gd name="connsiteX1" fmla="*/ 1507109 w 1527656"/>
              <a:gd name="connsiteY1" fmla="*/ 1407458 h 2554651"/>
              <a:gd name="connsiteX2" fmla="*/ 133024 w 1527656"/>
              <a:gd name="connsiteY2" fmla="*/ 596537 h 2554651"/>
              <a:gd name="connsiteX3" fmla="*/ 172247 w 1527656"/>
              <a:gd name="connsiteY3" fmla="*/ 0 h 2554651"/>
              <a:gd name="connsiteX0" fmla="*/ 0 w 2081450"/>
              <a:gd name="connsiteY0" fmla="*/ 2932030 h 2932029"/>
              <a:gd name="connsiteX1" fmla="*/ 2073892 w 2081450"/>
              <a:gd name="connsiteY1" fmla="*/ 1407458 h 2932029"/>
              <a:gd name="connsiteX2" fmla="*/ 699807 w 2081450"/>
              <a:gd name="connsiteY2" fmla="*/ 596537 h 2932029"/>
              <a:gd name="connsiteX3" fmla="*/ 739030 w 2081450"/>
              <a:gd name="connsiteY3" fmla="*/ 0 h 2932029"/>
              <a:gd name="connsiteX0" fmla="*/ 0 w 1190216"/>
              <a:gd name="connsiteY0" fmla="*/ 2932030 h 2932031"/>
              <a:gd name="connsiteX1" fmla="*/ 1167623 w 1190216"/>
              <a:gd name="connsiteY1" fmla="*/ 1691143 h 2932031"/>
              <a:gd name="connsiteX2" fmla="*/ 699807 w 1190216"/>
              <a:gd name="connsiteY2" fmla="*/ 596537 h 2932031"/>
              <a:gd name="connsiteX3" fmla="*/ 739030 w 1190216"/>
              <a:gd name="connsiteY3" fmla="*/ 0 h 2932031"/>
              <a:gd name="connsiteX0" fmla="*/ 0 w 1109177"/>
              <a:gd name="connsiteY0" fmla="*/ 2932030 h 2932029"/>
              <a:gd name="connsiteX1" fmla="*/ 1081495 w 1109177"/>
              <a:gd name="connsiteY1" fmla="*/ 1736056 h 2932029"/>
              <a:gd name="connsiteX2" fmla="*/ 699807 w 1109177"/>
              <a:gd name="connsiteY2" fmla="*/ 596537 h 2932029"/>
              <a:gd name="connsiteX3" fmla="*/ 739030 w 1109177"/>
              <a:gd name="connsiteY3" fmla="*/ 0 h 2932029"/>
            </a:gdLst>
            <a:ahLst/>
            <a:cxnLst>
              <a:cxn ang="0">
                <a:pos x="connsiteX0" y="connsiteY0"/>
              </a:cxn>
              <a:cxn ang="0">
                <a:pos x="connsiteX1" y="connsiteY1"/>
              </a:cxn>
              <a:cxn ang="0">
                <a:pos x="connsiteX2" y="connsiteY2"/>
              </a:cxn>
              <a:cxn ang="0">
                <a:pos x="connsiteX3" y="connsiteY3"/>
              </a:cxn>
            </a:cxnLst>
            <a:rect l="l" t="t" r="r" b="b"/>
            <a:pathLst>
              <a:path w="1109177" h="2932029">
                <a:moveTo>
                  <a:pt x="0" y="2932030"/>
                </a:moveTo>
                <a:cubicBezTo>
                  <a:pt x="419404" y="2706604"/>
                  <a:pt x="964861" y="2125305"/>
                  <a:pt x="1081495" y="1736056"/>
                </a:cubicBezTo>
                <a:cubicBezTo>
                  <a:pt x="1198129" y="1346807"/>
                  <a:pt x="922284" y="831113"/>
                  <a:pt x="699807" y="596537"/>
                </a:cubicBezTo>
                <a:cubicBezTo>
                  <a:pt x="477330" y="361961"/>
                  <a:pt x="564205" y="205074"/>
                  <a:pt x="739030" y="0"/>
                </a:cubicBezTo>
              </a:path>
            </a:pathLst>
          </a:custGeom>
          <a:noFill/>
          <a:ln w="28575" cap="rnd">
            <a:solidFill>
              <a:schemeClr val="tx1"/>
            </a:solidFill>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7" name="Content Placeholder 146" descr="Hammer">
            <a:extLst>
              <a:ext uri="{FF2B5EF4-FFF2-40B4-BE49-F238E27FC236}">
                <a16:creationId xmlns:a16="http://schemas.microsoft.com/office/drawing/2014/main" id="{721253E2-347D-475A-889E-FCF2EE17FF1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836715">
            <a:off x="6550839" y="3415009"/>
            <a:ext cx="929842" cy="929842"/>
          </a:xfrm>
          <a:prstGeom prst="rect">
            <a:avLst/>
          </a:prstGeom>
        </p:spPr>
      </p:pic>
      <p:sp>
        <p:nvSpPr>
          <p:cNvPr id="148" name="TextBox 147">
            <a:extLst>
              <a:ext uri="{FF2B5EF4-FFF2-40B4-BE49-F238E27FC236}">
                <a16:creationId xmlns:a16="http://schemas.microsoft.com/office/drawing/2014/main" id="{74360920-50AE-494C-B4B8-AD62CFDC2475}"/>
              </a:ext>
            </a:extLst>
          </p:cNvPr>
          <p:cNvSpPr txBox="1"/>
          <p:nvPr/>
        </p:nvSpPr>
        <p:spPr>
          <a:xfrm>
            <a:off x="10429627" y="4837980"/>
            <a:ext cx="1056422" cy="400110"/>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Cross section of spinal cord</a:t>
            </a:r>
          </a:p>
        </p:txBody>
      </p:sp>
      <p:cxnSp>
        <p:nvCxnSpPr>
          <p:cNvPr id="149" name="Straight Connector 148">
            <a:extLst>
              <a:ext uri="{FF2B5EF4-FFF2-40B4-BE49-F238E27FC236}">
                <a16:creationId xmlns:a16="http://schemas.microsoft.com/office/drawing/2014/main" id="{46016267-B185-4B34-9145-A96A6C9C3474}"/>
              </a:ext>
            </a:extLst>
          </p:cNvPr>
          <p:cNvCxnSpPr>
            <a:cxnSpLocks/>
            <a:endCxn id="148" idx="1"/>
          </p:cNvCxnSpPr>
          <p:nvPr/>
        </p:nvCxnSpPr>
        <p:spPr>
          <a:xfrm>
            <a:off x="10076335" y="5038035"/>
            <a:ext cx="3532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484E9A96-B3B6-4302-8BCE-C17961345662}"/>
              </a:ext>
            </a:extLst>
          </p:cNvPr>
          <p:cNvSpPr txBox="1"/>
          <p:nvPr/>
        </p:nvSpPr>
        <p:spPr>
          <a:xfrm>
            <a:off x="7873766" y="3742867"/>
            <a:ext cx="1588828" cy="553998"/>
          </a:xfrm>
          <a:prstGeom prst="rect">
            <a:avLst/>
          </a:prstGeom>
          <a:noFill/>
        </p:spPr>
        <p:txBody>
          <a:bodyPr wrap="square" rtlCol="0">
            <a:spAutoFit/>
          </a:bodyPr>
          <a:lstStyle/>
          <a:p>
            <a:pPr algn="r"/>
            <a:r>
              <a:rPr lang="en-GB" sz="1000" dirty="0">
                <a:latin typeface="Arial" panose="020B0604020202020204" pitchFamily="34" charset="0"/>
                <a:cs typeface="Arial" panose="020B0604020202020204" pitchFamily="34" charset="0"/>
              </a:rPr>
              <a:t>Descending pathways downregulate signalling in the dorsal horn </a:t>
            </a:r>
          </a:p>
        </p:txBody>
      </p:sp>
      <p:cxnSp>
        <p:nvCxnSpPr>
          <p:cNvPr id="151" name="Straight Connector 150">
            <a:extLst>
              <a:ext uri="{FF2B5EF4-FFF2-40B4-BE49-F238E27FC236}">
                <a16:creationId xmlns:a16="http://schemas.microsoft.com/office/drawing/2014/main" id="{38838F44-062C-4A99-B213-9492EAE3B38C}"/>
              </a:ext>
            </a:extLst>
          </p:cNvPr>
          <p:cNvCxnSpPr>
            <a:cxnSpLocks/>
          </p:cNvCxnSpPr>
          <p:nvPr/>
        </p:nvCxnSpPr>
        <p:spPr>
          <a:xfrm>
            <a:off x="9434036" y="4019866"/>
            <a:ext cx="3005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2" name="Freeform: Shape 151">
            <a:extLst>
              <a:ext uri="{FF2B5EF4-FFF2-40B4-BE49-F238E27FC236}">
                <a16:creationId xmlns:a16="http://schemas.microsoft.com/office/drawing/2014/main" id="{6FE67F57-6C93-4998-A8EE-D550DA5876F8}"/>
              </a:ext>
            </a:extLst>
          </p:cNvPr>
          <p:cNvSpPr/>
          <p:nvPr/>
        </p:nvSpPr>
        <p:spPr>
          <a:xfrm rot="10234546">
            <a:off x="8927128" y="3194391"/>
            <a:ext cx="860668" cy="1663414"/>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11310 w 1650727"/>
              <a:gd name="connsiteY0" fmla="*/ 4106548 h 4106548"/>
              <a:gd name="connsiteX1" fmla="*/ 1649947 w 1650727"/>
              <a:gd name="connsiteY1" fmla="*/ 2951005 h 4106548"/>
              <a:gd name="connsiteX2" fmla="*/ 1466162 w 1650727"/>
              <a:gd name="connsiteY2" fmla="*/ 1779277 h 4106548"/>
              <a:gd name="connsiteX3" fmla="*/ 922253 w 1650727"/>
              <a:gd name="connsiteY3" fmla="*/ 949779 h 4106548"/>
              <a:gd name="connsiteX4" fmla="*/ 458744 w 1650727"/>
              <a:gd name="connsiteY4" fmla="*/ 431813 h 4106548"/>
              <a:gd name="connsiteX5" fmla="*/ 0 w 1650727"/>
              <a:gd name="connsiteY5" fmla="*/ 0 h 4106548"/>
              <a:gd name="connsiteX0" fmla="*/ 1411310 w 1974800"/>
              <a:gd name="connsiteY0" fmla="*/ 4106548 h 4106548"/>
              <a:gd name="connsiteX1" fmla="*/ 1974620 w 1974800"/>
              <a:gd name="connsiteY1" fmla="*/ 2981478 h 4106548"/>
              <a:gd name="connsiteX2" fmla="*/ 1466162 w 1974800"/>
              <a:gd name="connsiteY2" fmla="*/ 1779277 h 4106548"/>
              <a:gd name="connsiteX3" fmla="*/ 922253 w 1974800"/>
              <a:gd name="connsiteY3" fmla="*/ 949779 h 4106548"/>
              <a:gd name="connsiteX4" fmla="*/ 458744 w 1974800"/>
              <a:gd name="connsiteY4" fmla="*/ 431813 h 4106548"/>
              <a:gd name="connsiteX5" fmla="*/ 0 w 1974800"/>
              <a:gd name="connsiteY5" fmla="*/ 0 h 4106548"/>
              <a:gd name="connsiteX0" fmla="*/ 1411310 w 2153419"/>
              <a:gd name="connsiteY0" fmla="*/ 4106548 h 4106548"/>
              <a:gd name="connsiteX1" fmla="*/ 1974620 w 2153419"/>
              <a:gd name="connsiteY1" fmla="*/ 2981478 h 4106548"/>
              <a:gd name="connsiteX2" fmla="*/ 2077120 w 2153419"/>
              <a:gd name="connsiteY2" fmla="*/ 1781595 h 4106548"/>
              <a:gd name="connsiteX3" fmla="*/ 922253 w 2153419"/>
              <a:gd name="connsiteY3" fmla="*/ 949779 h 4106548"/>
              <a:gd name="connsiteX4" fmla="*/ 458744 w 2153419"/>
              <a:gd name="connsiteY4" fmla="*/ 431813 h 4106548"/>
              <a:gd name="connsiteX5" fmla="*/ 0 w 2153419"/>
              <a:gd name="connsiteY5" fmla="*/ 0 h 4106548"/>
              <a:gd name="connsiteX0" fmla="*/ 1411310 w 2187681"/>
              <a:gd name="connsiteY0" fmla="*/ 4106548 h 4106548"/>
              <a:gd name="connsiteX1" fmla="*/ 1974620 w 2187681"/>
              <a:gd name="connsiteY1" fmla="*/ 2981478 h 4106548"/>
              <a:gd name="connsiteX2" fmla="*/ 2077120 w 2187681"/>
              <a:gd name="connsiteY2" fmla="*/ 1781595 h 4106548"/>
              <a:gd name="connsiteX3" fmla="*/ 458744 w 2187681"/>
              <a:gd name="connsiteY3" fmla="*/ 431813 h 4106548"/>
              <a:gd name="connsiteX4" fmla="*/ 0 w 2187681"/>
              <a:gd name="connsiteY4" fmla="*/ 0 h 4106548"/>
              <a:gd name="connsiteX0" fmla="*/ 1411310 w 2221624"/>
              <a:gd name="connsiteY0" fmla="*/ 4106548 h 4106548"/>
              <a:gd name="connsiteX1" fmla="*/ 1974620 w 2221624"/>
              <a:gd name="connsiteY1" fmla="*/ 2981478 h 4106548"/>
              <a:gd name="connsiteX2" fmla="*/ 2077120 w 2221624"/>
              <a:gd name="connsiteY2" fmla="*/ 1781595 h 4106548"/>
              <a:gd name="connsiteX3" fmla="*/ 0 w 2221624"/>
              <a:gd name="connsiteY3" fmla="*/ 0 h 4106548"/>
              <a:gd name="connsiteX0" fmla="*/ -1 w 1414925"/>
              <a:gd name="connsiteY0" fmla="*/ 2743588 h 2743588"/>
              <a:gd name="connsiteX1" fmla="*/ 563309 w 1414925"/>
              <a:gd name="connsiteY1" fmla="*/ 1618518 h 2743588"/>
              <a:gd name="connsiteX2" fmla="*/ 665809 w 1414925"/>
              <a:gd name="connsiteY2" fmla="*/ 418635 h 2743588"/>
              <a:gd name="connsiteX3" fmla="*/ 1302389 w 1414925"/>
              <a:gd name="connsiteY3" fmla="*/ 1 h 2743588"/>
              <a:gd name="connsiteX0" fmla="*/ -1 w 1452553"/>
              <a:gd name="connsiteY0" fmla="*/ 2743586 h 2743586"/>
              <a:gd name="connsiteX1" fmla="*/ 563309 w 1452553"/>
              <a:gd name="connsiteY1" fmla="*/ 1618516 h 2743586"/>
              <a:gd name="connsiteX2" fmla="*/ 984192 w 1452553"/>
              <a:gd name="connsiteY2" fmla="*/ 849379 h 2743586"/>
              <a:gd name="connsiteX3" fmla="*/ 1302389 w 1452553"/>
              <a:gd name="connsiteY3" fmla="*/ -1 h 2743586"/>
              <a:gd name="connsiteX0" fmla="*/ -1 w 1432316"/>
              <a:gd name="connsiteY0" fmla="*/ 2743588 h 2743588"/>
              <a:gd name="connsiteX1" fmla="*/ 563309 w 1432316"/>
              <a:gd name="connsiteY1" fmla="*/ 1618518 h 2743588"/>
              <a:gd name="connsiteX2" fmla="*/ 835380 w 1432316"/>
              <a:gd name="connsiteY2" fmla="*/ 835415 h 2743588"/>
              <a:gd name="connsiteX3" fmla="*/ 1302389 w 1432316"/>
              <a:gd name="connsiteY3" fmla="*/ 1 h 2743588"/>
              <a:gd name="connsiteX0" fmla="*/ -1 w 1434622"/>
              <a:gd name="connsiteY0" fmla="*/ 2743586 h 2743586"/>
              <a:gd name="connsiteX1" fmla="*/ 437340 w 1434622"/>
              <a:gd name="connsiteY1" fmla="*/ 1858217 h 2743586"/>
              <a:gd name="connsiteX2" fmla="*/ 835380 w 1434622"/>
              <a:gd name="connsiteY2" fmla="*/ 835413 h 2743586"/>
              <a:gd name="connsiteX3" fmla="*/ 1302389 w 1434622"/>
              <a:gd name="connsiteY3" fmla="*/ -1 h 2743586"/>
              <a:gd name="connsiteX0" fmla="*/ -1 w 1437617"/>
              <a:gd name="connsiteY0" fmla="*/ 2743588 h 2743588"/>
              <a:gd name="connsiteX1" fmla="*/ 279436 w 1437617"/>
              <a:gd name="connsiteY1" fmla="*/ 1780518 h 2743588"/>
              <a:gd name="connsiteX2" fmla="*/ 835380 w 1437617"/>
              <a:gd name="connsiteY2" fmla="*/ 835415 h 2743588"/>
              <a:gd name="connsiteX3" fmla="*/ 1302389 w 1437617"/>
              <a:gd name="connsiteY3" fmla="*/ 1 h 2743588"/>
              <a:gd name="connsiteX0" fmla="*/ -1 w 1965772"/>
              <a:gd name="connsiteY0" fmla="*/ 2650744 h 2650744"/>
              <a:gd name="connsiteX1" fmla="*/ 279436 w 1965772"/>
              <a:gd name="connsiteY1" fmla="*/ 1687674 h 2650744"/>
              <a:gd name="connsiteX2" fmla="*/ 835380 w 1965772"/>
              <a:gd name="connsiteY2" fmla="*/ 742571 h 2650744"/>
              <a:gd name="connsiteX3" fmla="*/ 1872870 w 1965772"/>
              <a:gd name="connsiteY3" fmla="*/ 1 h 2650744"/>
              <a:gd name="connsiteX0" fmla="*/ -1 w 1872870"/>
              <a:gd name="connsiteY0" fmla="*/ 2650742 h 2650742"/>
              <a:gd name="connsiteX1" fmla="*/ 279436 w 1872870"/>
              <a:gd name="connsiteY1" fmla="*/ 1687672 h 2650742"/>
              <a:gd name="connsiteX2" fmla="*/ 835380 w 1872870"/>
              <a:gd name="connsiteY2" fmla="*/ 742569 h 2650742"/>
              <a:gd name="connsiteX3" fmla="*/ 1872870 w 1872870"/>
              <a:gd name="connsiteY3" fmla="*/ -1 h 2650742"/>
              <a:gd name="connsiteX0" fmla="*/ -1 w 2055414"/>
              <a:gd name="connsiteY0" fmla="*/ 2704350 h 2704350"/>
              <a:gd name="connsiteX1" fmla="*/ 279436 w 2055414"/>
              <a:gd name="connsiteY1" fmla="*/ 1741280 h 2704350"/>
              <a:gd name="connsiteX2" fmla="*/ 835380 w 2055414"/>
              <a:gd name="connsiteY2" fmla="*/ 796177 h 2704350"/>
              <a:gd name="connsiteX3" fmla="*/ 2055415 w 2055414"/>
              <a:gd name="connsiteY3" fmla="*/ 0 h 2704350"/>
              <a:gd name="connsiteX0" fmla="*/ -1 w 1679094"/>
              <a:gd name="connsiteY0" fmla="*/ 2558889 h 2558889"/>
              <a:gd name="connsiteX1" fmla="*/ 279436 w 1679094"/>
              <a:gd name="connsiteY1" fmla="*/ 1595819 h 2558889"/>
              <a:gd name="connsiteX2" fmla="*/ 835380 w 1679094"/>
              <a:gd name="connsiteY2" fmla="*/ 650716 h 2558889"/>
              <a:gd name="connsiteX3" fmla="*/ 1679094 w 1679094"/>
              <a:gd name="connsiteY3" fmla="*/ -1 h 2558889"/>
              <a:gd name="connsiteX0" fmla="*/ -1 w 1742130"/>
              <a:gd name="connsiteY0" fmla="*/ 2631574 h 2631574"/>
              <a:gd name="connsiteX1" fmla="*/ 279436 w 1742130"/>
              <a:gd name="connsiteY1" fmla="*/ 1668504 h 2631574"/>
              <a:gd name="connsiteX2" fmla="*/ 835380 w 1742130"/>
              <a:gd name="connsiteY2" fmla="*/ 723401 h 2631574"/>
              <a:gd name="connsiteX3" fmla="*/ 1742130 w 1742130"/>
              <a:gd name="connsiteY3" fmla="*/ 0 h 2631574"/>
              <a:gd name="connsiteX0" fmla="*/ -1 w 1742130"/>
              <a:gd name="connsiteY0" fmla="*/ 2631574 h 2631574"/>
              <a:gd name="connsiteX1" fmla="*/ 279436 w 1742130"/>
              <a:gd name="connsiteY1" fmla="*/ 1668504 h 2631574"/>
              <a:gd name="connsiteX2" fmla="*/ 713739 w 1742130"/>
              <a:gd name="connsiteY2" fmla="*/ 806305 h 2631574"/>
              <a:gd name="connsiteX3" fmla="*/ 1742130 w 1742130"/>
              <a:gd name="connsiteY3" fmla="*/ 0 h 2631574"/>
              <a:gd name="connsiteX0" fmla="*/ -1 w 1742130"/>
              <a:gd name="connsiteY0" fmla="*/ 2631574 h 2631574"/>
              <a:gd name="connsiteX1" fmla="*/ 211853 w 1742130"/>
              <a:gd name="connsiteY1" fmla="*/ 1709322 h 2631574"/>
              <a:gd name="connsiteX2" fmla="*/ 713739 w 1742130"/>
              <a:gd name="connsiteY2" fmla="*/ 806305 h 2631574"/>
              <a:gd name="connsiteX3" fmla="*/ 1742130 w 1742130"/>
              <a:gd name="connsiteY3" fmla="*/ 0 h 2631574"/>
              <a:gd name="connsiteX0" fmla="*/ -1 w 1742130"/>
              <a:gd name="connsiteY0" fmla="*/ 2631574 h 2631574"/>
              <a:gd name="connsiteX1" fmla="*/ 112550 w 1742130"/>
              <a:gd name="connsiteY1" fmla="*/ 1621401 h 2631574"/>
              <a:gd name="connsiteX2" fmla="*/ 713739 w 1742130"/>
              <a:gd name="connsiteY2" fmla="*/ 806305 h 2631574"/>
              <a:gd name="connsiteX3" fmla="*/ 1742130 w 1742130"/>
              <a:gd name="connsiteY3" fmla="*/ 0 h 2631574"/>
              <a:gd name="connsiteX0" fmla="*/ 79621 w 1821752"/>
              <a:gd name="connsiteY0" fmla="*/ 2631574 h 2631574"/>
              <a:gd name="connsiteX1" fmla="*/ 192172 w 1821752"/>
              <a:gd name="connsiteY1" fmla="*/ 1621401 h 2631574"/>
              <a:gd name="connsiteX2" fmla="*/ 793361 w 1821752"/>
              <a:gd name="connsiteY2" fmla="*/ 806305 h 2631574"/>
              <a:gd name="connsiteX3" fmla="*/ 1821752 w 1821752"/>
              <a:gd name="connsiteY3" fmla="*/ 0 h 2631574"/>
              <a:gd name="connsiteX0" fmla="*/ 224683 w 1966814"/>
              <a:gd name="connsiteY0" fmla="*/ 2631574 h 2631574"/>
              <a:gd name="connsiteX1" fmla="*/ 337234 w 1966814"/>
              <a:gd name="connsiteY1" fmla="*/ 1621401 h 2631574"/>
              <a:gd name="connsiteX2" fmla="*/ 938423 w 1966814"/>
              <a:gd name="connsiteY2" fmla="*/ 806305 h 2631574"/>
              <a:gd name="connsiteX3" fmla="*/ 1966814 w 1966814"/>
              <a:gd name="connsiteY3" fmla="*/ 0 h 2631574"/>
              <a:gd name="connsiteX0" fmla="*/ 102535 w 1844666"/>
              <a:gd name="connsiteY0" fmla="*/ 2631574 h 2631574"/>
              <a:gd name="connsiteX1" fmla="*/ 215086 w 1844666"/>
              <a:gd name="connsiteY1" fmla="*/ 1621401 h 2631574"/>
              <a:gd name="connsiteX2" fmla="*/ 816275 w 1844666"/>
              <a:gd name="connsiteY2" fmla="*/ 806305 h 2631574"/>
              <a:gd name="connsiteX3" fmla="*/ 1844666 w 1844666"/>
              <a:gd name="connsiteY3" fmla="*/ 0 h 2631574"/>
              <a:gd name="connsiteX0" fmla="*/ 103638 w 1845769"/>
              <a:gd name="connsiteY0" fmla="*/ 2631574 h 2631574"/>
              <a:gd name="connsiteX1" fmla="*/ 211532 w 1845769"/>
              <a:gd name="connsiteY1" fmla="*/ 1495200 h 2631574"/>
              <a:gd name="connsiteX2" fmla="*/ 817378 w 1845769"/>
              <a:gd name="connsiteY2" fmla="*/ 806305 h 2631574"/>
              <a:gd name="connsiteX3" fmla="*/ 1845769 w 1845769"/>
              <a:gd name="connsiteY3" fmla="*/ 0 h 2631574"/>
              <a:gd name="connsiteX0" fmla="*/ 115737 w 1857868"/>
              <a:gd name="connsiteY0" fmla="*/ 2631574 h 2631574"/>
              <a:gd name="connsiteX1" fmla="*/ 223631 w 1857868"/>
              <a:gd name="connsiteY1" fmla="*/ 1495200 h 2631574"/>
              <a:gd name="connsiteX2" fmla="*/ 829477 w 1857868"/>
              <a:gd name="connsiteY2" fmla="*/ 806305 h 2631574"/>
              <a:gd name="connsiteX3" fmla="*/ 1857868 w 1857868"/>
              <a:gd name="connsiteY3" fmla="*/ 0 h 2631574"/>
              <a:gd name="connsiteX0" fmla="*/ 124600 w 1866731"/>
              <a:gd name="connsiteY0" fmla="*/ 2631574 h 2631574"/>
              <a:gd name="connsiteX1" fmla="*/ 203137 w 1866731"/>
              <a:gd name="connsiteY1" fmla="*/ 1453146 h 2631574"/>
              <a:gd name="connsiteX2" fmla="*/ 838340 w 1866731"/>
              <a:gd name="connsiteY2" fmla="*/ 806305 h 2631574"/>
              <a:gd name="connsiteX3" fmla="*/ 1866731 w 1866731"/>
              <a:gd name="connsiteY3" fmla="*/ 0 h 2631574"/>
              <a:gd name="connsiteX0" fmla="*/ 114223 w 1856354"/>
              <a:gd name="connsiteY0" fmla="*/ 2631574 h 2631574"/>
              <a:gd name="connsiteX1" fmla="*/ 192760 w 1856354"/>
              <a:gd name="connsiteY1" fmla="*/ 1453146 h 2631574"/>
              <a:gd name="connsiteX2" fmla="*/ 906829 w 1856354"/>
              <a:gd name="connsiteY2" fmla="*/ 774407 h 2631574"/>
              <a:gd name="connsiteX3" fmla="*/ 1856354 w 1856354"/>
              <a:gd name="connsiteY3" fmla="*/ 0 h 2631574"/>
              <a:gd name="connsiteX0" fmla="*/ 114223 w 2354540"/>
              <a:gd name="connsiteY0" fmla="*/ 2671279 h 2671279"/>
              <a:gd name="connsiteX1" fmla="*/ 192760 w 2354540"/>
              <a:gd name="connsiteY1" fmla="*/ 1492851 h 2671279"/>
              <a:gd name="connsiteX2" fmla="*/ 906829 w 2354540"/>
              <a:gd name="connsiteY2" fmla="*/ 814112 h 2671279"/>
              <a:gd name="connsiteX3" fmla="*/ 2354541 w 2354540"/>
              <a:gd name="connsiteY3" fmla="*/ -1 h 2671279"/>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293583"/>
              <a:gd name="connsiteY0" fmla="*/ 2747743 h 2747743"/>
              <a:gd name="connsiteX1" fmla="*/ 192760 w 2293583"/>
              <a:gd name="connsiteY1" fmla="*/ 1569315 h 2747743"/>
              <a:gd name="connsiteX2" fmla="*/ 906829 w 2293583"/>
              <a:gd name="connsiteY2" fmla="*/ 890576 h 2747743"/>
              <a:gd name="connsiteX3" fmla="*/ 2293584 w 2293583"/>
              <a:gd name="connsiteY3" fmla="*/ 0 h 2747743"/>
              <a:gd name="connsiteX0" fmla="*/ 114223 w 2379300"/>
              <a:gd name="connsiteY0" fmla="*/ 2708259 h 2708259"/>
              <a:gd name="connsiteX1" fmla="*/ 192760 w 2379300"/>
              <a:gd name="connsiteY1" fmla="*/ 1529831 h 2708259"/>
              <a:gd name="connsiteX2" fmla="*/ 906829 w 2379300"/>
              <a:gd name="connsiteY2" fmla="*/ 851092 h 2708259"/>
              <a:gd name="connsiteX3" fmla="*/ 2379301 w 2379300"/>
              <a:gd name="connsiteY3" fmla="*/ 0 h 2708259"/>
              <a:gd name="connsiteX0" fmla="*/ 110854 w 2375931"/>
              <a:gd name="connsiteY0" fmla="*/ 2708259 h 2708259"/>
              <a:gd name="connsiteX1" fmla="*/ 189391 w 2375931"/>
              <a:gd name="connsiteY1" fmla="*/ 1529831 h 2708259"/>
              <a:gd name="connsiteX2" fmla="*/ 817521 w 2375931"/>
              <a:gd name="connsiteY2" fmla="*/ 622944 h 2708259"/>
              <a:gd name="connsiteX3" fmla="*/ 2375932 w 2375931"/>
              <a:gd name="connsiteY3" fmla="*/ 0 h 2708259"/>
              <a:gd name="connsiteX0" fmla="*/ 108372 w 2373449"/>
              <a:gd name="connsiteY0" fmla="*/ 2708259 h 2708259"/>
              <a:gd name="connsiteX1" fmla="*/ 186909 w 2373449"/>
              <a:gd name="connsiteY1" fmla="*/ 1529831 h 2708259"/>
              <a:gd name="connsiteX2" fmla="*/ 749478 w 2373449"/>
              <a:gd name="connsiteY2" fmla="*/ 467450 h 2708259"/>
              <a:gd name="connsiteX3" fmla="*/ 2373450 w 2373449"/>
              <a:gd name="connsiteY3" fmla="*/ 0 h 2708259"/>
              <a:gd name="connsiteX0" fmla="*/ 109054 w 2374131"/>
              <a:gd name="connsiteY0" fmla="*/ 2708259 h 2708259"/>
              <a:gd name="connsiteX1" fmla="*/ 187591 w 2374131"/>
              <a:gd name="connsiteY1" fmla="*/ 1529831 h 2708259"/>
              <a:gd name="connsiteX2" fmla="*/ 768351 w 2374131"/>
              <a:gd name="connsiteY2" fmla="*/ 594918 h 2708259"/>
              <a:gd name="connsiteX3" fmla="*/ 2374132 w 2374131"/>
              <a:gd name="connsiteY3" fmla="*/ 0 h 2708259"/>
              <a:gd name="connsiteX0" fmla="*/ 116661 w 2381738"/>
              <a:gd name="connsiteY0" fmla="*/ 2708259 h 2708259"/>
              <a:gd name="connsiteX1" fmla="*/ 168030 w 2381738"/>
              <a:gd name="connsiteY1" fmla="*/ 1432960 h 2708259"/>
              <a:gd name="connsiteX2" fmla="*/ 775958 w 2381738"/>
              <a:gd name="connsiteY2" fmla="*/ 594918 h 2708259"/>
              <a:gd name="connsiteX3" fmla="*/ 2381739 w 2381738"/>
              <a:gd name="connsiteY3" fmla="*/ 0 h 2708259"/>
              <a:gd name="connsiteX0" fmla="*/ 107288 w 2372365"/>
              <a:gd name="connsiteY0" fmla="*/ 2708259 h 2708259"/>
              <a:gd name="connsiteX1" fmla="*/ 192617 w 2372365"/>
              <a:gd name="connsiteY1" fmla="*/ 1554050 h 2708259"/>
              <a:gd name="connsiteX2" fmla="*/ 766585 w 2372365"/>
              <a:gd name="connsiteY2" fmla="*/ 594918 h 2708259"/>
              <a:gd name="connsiteX3" fmla="*/ 2372366 w 2372365"/>
              <a:gd name="connsiteY3" fmla="*/ 0 h 2708259"/>
              <a:gd name="connsiteX0" fmla="*/ 112102 w 2377179"/>
              <a:gd name="connsiteY0" fmla="*/ 2708259 h 2708259"/>
              <a:gd name="connsiteX1" fmla="*/ 179354 w 2377179"/>
              <a:gd name="connsiteY1" fmla="*/ 1520912 h 2708259"/>
              <a:gd name="connsiteX2" fmla="*/ 771399 w 2377179"/>
              <a:gd name="connsiteY2" fmla="*/ 594918 h 2708259"/>
              <a:gd name="connsiteX3" fmla="*/ 2377180 w 2377179"/>
              <a:gd name="connsiteY3" fmla="*/ 0 h 2708259"/>
              <a:gd name="connsiteX0" fmla="*/ 40226 w 2305303"/>
              <a:gd name="connsiteY0" fmla="*/ 2708259 h 2708259"/>
              <a:gd name="connsiteX1" fmla="*/ 107478 w 2305303"/>
              <a:gd name="connsiteY1" fmla="*/ 1520912 h 2708259"/>
              <a:gd name="connsiteX2" fmla="*/ 699523 w 2305303"/>
              <a:gd name="connsiteY2" fmla="*/ 594918 h 2708259"/>
              <a:gd name="connsiteX3" fmla="*/ 2305304 w 2305303"/>
              <a:gd name="connsiteY3" fmla="*/ 0 h 2708259"/>
              <a:gd name="connsiteX0" fmla="*/ 118825 w 2383902"/>
              <a:gd name="connsiteY0" fmla="*/ 2708259 h 2708259"/>
              <a:gd name="connsiteX1" fmla="*/ 46933 w 2383902"/>
              <a:gd name="connsiteY1" fmla="*/ 1507853 h 2708259"/>
              <a:gd name="connsiteX2" fmla="*/ 778122 w 2383902"/>
              <a:gd name="connsiteY2" fmla="*/ 594918 h 2708259"/>
              <a:gd name="connsiteX3" fmla="*/ 2383903 w 2383902"/>
              <a:gd name="connsiteY3" fmla="*/ 0 h 2708259"/>
              <a:gd name="connsiteX0" fmla="*/ 207940 w 2473017"/>
              <a:gd name="connsiteY0" fmla="*/ 2708259 h 2708259"/>
              <a:gd name="connsiteX1" fmla="*/ 30886 w 2473017"/>
              <a:gd name="connsiteY1" fmla="*/ 1476424 h 2708259"/>
              <a:gd name="connsiteX2" fmla="*/ 867237 w 2473017"/>
              <a:gd name="connsiteY2" fmla="*/ 594918 h 2708259"/>
              <a:gd name="connsiteX3" fmla="*/ 2473018 w 2473017"/>
              <a:gd name="connsiteY3" fmla="*/ 0 h 2708259"/>
              <a:gd name="connsiteX0" fmla="*/ 185947 w 2451024"/>
              <a:gd name="connsiteY0" fmla="*/ 2708259 h 2708259"/>
              <a:gd name="connsiteX1" fmla="*/ 33640 w 2451024"/>
              <a:gd name="connsiteY1" fmla="*/ 1489525 h 2708259"/>
              <a:gd name="connsiteX2" fmla="*/ 845244 w 2451024"/>
              <a:gd name="connsiteY2" fmla="*/ 594918 h 2708259"/>
              <a:gd name="connsiteX3" fmla="*/ 2451025 w 2451024"/>
              <a:gd name="connsiteY3" fmla="*/ 0 h 2708259"/>
              <a:gd name="connsiteX0" fmla="*/ 218407 w 2483484"/>
              <a:gd name="connsiteY0" fmla="*/ 2708259 h 2708259"/>
              <a:gd name="connsiteX1" fmla="*/ 66100 w 2483484"/>
              <a:gd name="connsiteY1" fmla="*/ 1489525 h 2708259"/>
              <a:gd name="connsiteX2" fmla="*/ 877704 w 2483484"/>
              <a:gd name="connsiteY2" fmla="*/ 594918 h 2708259"/>
              <a:gd name="connsiteX3" fmla="*/ 2483485 w 2483484"/>
              <a:gd name="connsiteY3" fmla="*/ 0 h 2708259"/>
              <a:gd name="connsiteX0" fmla="*/ 213146 w 2478223"/>
              <a:gd name="connsiteY0" fmla="*/ 2708259 h 2708259"/>
              <a:gd name="connsiteX1" fmla="*/ 60839 w 2478223"/>
              <a:gd name="connsiteY1" fmla="*/ 1489525 h 2708259"/>
              <a:gd name="connsiteX2" fmla="*/ 800258 w 2478223"/>
              <a:gd name="connsiteY2" fmla="*/ 556702 h 2708259"/>
              <a:gd name="connsiteX3" fmla="*/ 2478224 w 2478223"/>
              <a:gd name="connsiteY3" fmla="*/ 0 h 2708259"/>
            </a:gdLst>
            <a:ahLst/>
            <a:cxnLst>
              <a:cxn ang="0">
                <a:pos x="connsiteX0" y="connsiteY0"/>
              </a:cxn>
              <a:cxn ang="0">
                <a:pos x="connsiteX1" y="connsiteY1"/>
              </a:cxn>
              <a:cxn ang="0">
                <a:pos x="connsiteX2" y="connsiteY2"/>
              </a:cxn>
              <a:cxn ang="0">
                <a:pos x="connsiteX3" y="connsiteY3"/>
              </a:cxn>
            </a:cxnLst>
            <a:rect l="l" t="t" r="r" b="b"/>
            <a:pathLst>
              <a:path w="2478223" h="2708259">
                <a:moveTo>
                  <a:pt x="213146" y="2708259"/>
                </a:moveTo>
                <a:cubicBezTo>
                  <a:pt x="-37100" y="2087886"/>
                  <a:pt x="-37013" y="1848118"/>
                  <a:pt x="60839" y="1489525"/>
                </a:cubicBezTo>
                <a:cubicBezTo>
                  <a:pt x="158691" y="1130932"/>
                  <a:pt x="397361" y="804956"/>
                  <a:pt x="800258" y="556702"/>
                </a:cubicBezTo>
                <a:cubicBezTo>
                  <a:pt x="1203156" y="308448"/>
                  <a:pt x="1792551" y="203316"/>
                  <a:pt x="2478224" y="0"/>
                </a:cubicBezTo>
              </a:path>
            </a:pathLst>
          </a:custGeom>
          <a:noFill/>
          <a:ln w="28575" cap="rnd">
            <a:solidFill>
              <a:schemeClr val="accent5"/>
            </a:solidFill>
            <a:prstDash val="sysDash"/>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Freeform: Shape 152">
            <a:extLst>
              <a:ext uri="{FF2B5EF4-FFF2-40B4-BE49-F238E27FC236}">
                <a16:creationId xmlns:a16="http://schemas.microsoft.com/office/drawing/2014/main" id="{AC5FBA4D-973D-4EB3-B139-7AD2CD7052EF}"/>
              </a:ext>
            </a:extLst>
          </p:cNvPr>
          <p:cNvSpPr/>
          <p:nvPr/>
        </p:nvSpPr>
        <p:spPr>
          <a:xfrm rot="14872435" flipH="1">
            <a:off x="9362299" y="4568842"/>
            <a:ext cx="176017" cy="715951"/>
          </a:xfrm>
          <a:custGeom>
            <a:avLst/>
            <a:gdLst>
              <a:gd name="connsiteX0" fmla="*/ 7329 w 355672"/>
              <a:gd name="connsiteY0" fmla="*/ 4122057 h 4122057"/>
              <a:gd name="connsiteX1" fmla="*/ 355672 w 355672"/>
              <a:gd name="connsiteY1" fmla="*/ 2743200 h 4122057"/>
              <a:gd name="connsiteX2" fmla="*/ 7329 w 355672"/>
              <a:gd name="connsiteY2" fmla="*/ 1306286 h 4122057"/>
              <a:gd name="connsiteX3" fmla="*/ 152472 w 355672"/>
              <a:gd name="connsiteY3" fmla="*/ 0 h 4122057"/>
              <a:gd name="connsiteX0" fmla="*/ 1 w 351212"/>
              <a:gd name="connsiteY0" fmla="*/ 4122057 h 4122057"/>
              <a:gd name="connsiteX1" fmla="*/ 348344 w 351212"/>
              <a:gd name="connsiteY1" fmla="*/ 2743200 h 4122057"/>
              <a:gd name="connsiteX2" fmla="*/ 164559 w 351212"/>
              <a:gd name="connsiteY2" fmla="*/ 1407087 h 4122057"/>
              <a:gd name="connsiteX3" fmla="*/ 145144 w 351212"/>
              <a:gd name="connsiteY3" fmla="*/ 0 h 4122057"/>
              <a:gd name="connsiteX0" fmla="*/ 916677 w 1277416"/>
              <a:gd name="connsiteY0" fmla="*/ 3571524 h 3571524"/>
              <a:gd name="connsiteX1" fmla="*/ 1265020 w 1277416"/>
              <a:gd name="connsiteY1" fmla="*/ 2192667 h 3571524"/>
              <a:gd name="connsiteX2" fmla="*/ 1081235 w 1277416"/>
              <a:gd name="connsiteY2" fmla="*/ 856554 h 3571524"/>
              <a:gd name="connsiteX3" fmla="*/ 5900 w 1277416"/>
              <a:gd name="connsiteY3" fmla="*/ 0 h 3571524"/>
              <a:gd name="connsiteX0" fmla="*/ 910777 w 1263917"/>
              <a:gd name="connsiteY0" fmla="*/ 3571524 h 3571524"/>
              <a:gd name="connsiteX1" fmla="*/ 1259120 w 1263917"/>
              <a:gd name="connsiteY1" fmla="*/ 2192667 h 3571524"/>
              <a:gd name="connsiteX2" fmla="*/ 1075335 w 1263917"/>
              <a:gd name="connsiteY2" fmla="*/ 856554 h 3571524"/>
              <a:gd name="connsiteX3" fmla="*/ 556109 w 1263917"/>
              <a:gd name="connsiteY3" fmla="*/ 219355 h 3571524"/>
              <a:gd name="connsiteX4" fmla="*/ 0 w 1263917"/>
              <a:gd name="connsiteY4" fmla="*/ 0 h 3571524"/>
              <a:gd name="connsiteX0" fmla="*/ 1157616 w 1510756"/>
              <a:gd name="connsiteY0" fmla="*/ 4137564 h 4137564"/>
              <a:gd name="connsiteX1" fmla="*/ 1505959 w 1510756"/>
              <a:gd name="connsiteY1" fmla="*/ 2758707 h 4137564"/>
              <a:gd name="connsiteX2" fmla="*/ 1322174 w 1510756"/>
              <a:gd name="connsiteY2" fmla="*/ 1422594 h 4137564"/>
              <a:gd name="connsiteX3" fmla="*/ 802948 w 1510756"/>
              <a:gd name="connsiteY3" fmla="*/ 785395 h 4137564"/>
              <a:gd name="connsiteX4" fmla="*/ 0 w 1510756"/>
              <a:gd name="connsiteY4" fmla="*/ 0 h 4137564"/>
              <a:gd name="connsiteX0" fmla="*/ 1157616 w 1510511"/>
              <a:gd name="connsiteY0" fmla="*/ 4137564 h 4137564"/>
              <a:gd name="connsiteX1" fmla="*/ 1505959 w 1510511"/>
              <a:gd name="connsiteY1" fmla="*/ 2758707 h 4137564"/>
              <a:gd name="connsiteX2" fmla="*/ 1322174 w 1510511"/>
              <a:gd name="connsiteY2" fmla="*/ 1422594 h 4137564"/>
              <a:gd name="connsiteX3" fmla="*/ 844089 w 1510511"/>
              <a:gd name="connsiteY3" fmla="*/ 831919 h 4137564"/>
              <a:gd name="connsiteX4" fmla="*/ 0 w 1510511"/>
              <a:gd name="connsiteY4" fmla="*/ 0 h 4137564"/>
              <a:gd name="connsiteX0" fmla="*/ 1143901 w 1496796"/>
              <a:gd name="connsiteY0" fmla="*/ 4114303 h 4114303"/>
              <a:gd name="connsiteX1" fmla="*/ 1492244 w 1496796"/>
              <a:gd name="connsiteY1" fmla="*/ 2735446 h 4114303"/>
              <a:gd name="connsiteX2" fmla="*/ 1308459 w 1496796"/>
              <a:gd name="connsiteY2" fmla="*/ 1399333 h 4114303"/>
              <a:gd name="connsiteX3" fmla="*/ 830374 w 1496796"/>
              <a:gd name="connsiteY3" fmla="*/ 808658 h 4114303"/>
              <a:gd name="connsiteX4" fmla="*/ 0 w 1496796"/>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08658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0 w 1582070"/>
              <a:gd name="connsiteY4"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82070"/>
              <a:gd name="connsiteY0" fmla="*/ 4114303 h 4114303"/>
              <a:gd name="connsiteX1" fmla="*/ 1492244 w 1582070"/>
              <a:gd name="connsiteY1" fmla="*/ 2735446 h 4114303"/>
              <a:gd name="connsiteX2" fmla="*/ 1527871 w 1582070"/>
              <a:gd name="connsiteY2" fmla="*/ 1538905 h 4114303"/>
              <a:gd name="connsiteX3" fmla="*/ 830374 w 1582070"/>
              <a:gd name="connsiteY3" fmla="*/ 870690 h 4114303"/>
              <a:gd name="connsiteX4" fmla="*/ 432688 w 1582070"/>
              <a:gd name="connsiteY4" fmla="*/ 327911 h 4114303"/>
              <a:gd name="connsiteX5" fmla="*/ 0 w 1582070"/>
              <a:gd name="connsiteY5" fmla="*/ 0 h 4114303"/>
              <a:gd name="connsiteX0" fmla="*/ 1143901 w 1501688"/>
              <a:gd name="connsiteY0" fmla="*/ 4114303 h 4114303"/>
              <a:gd name="connsiteX1" fmla="*/ 1492244 w 1501688"/>
              <a:gd name="connsiteY1" fmla="*/ 2735446 h 4114303"/>
              <a:gd name="connsiteX2" fmla="*/ 1352341 w 1501688"/>
              <a:gd name="connsiteY2" fmla="*/ 1762219 h 4114303"/>
              <a:gd name="connsiteX3" fmla="*/ 830374 w 1501688"/>
              <a:gd name="connsiteY3" fmla="*/ 870690 h 4114303"/>
              <a:gd name="connsiteX4" fmla="*/ 432688 w 1501688"/>
              <a:gd name="connsiteY4" fmla="*/ 327911 h 4114303"/>
              <a:gd name="connsiteX5" fmla="*/ 0 w 1501688"/>
              <a:gd name="connsiteY5" fmla="*/ 0 h 4114303"/>
              <a:gd name="connsiteX0" fmla="*/ 1143901 w 1462580"/>
              <a:gd name="connsiteY0" fmla="*/ 4114303 h 4114303"/>
              <a:gd name="connsiteX1" fmla="*/ 1448361 w 1462580"/>
              <a:gd name="connsiteY1" fmla="*/ 2661007 h 4114303"/>
              <a:gd name="connsiteX2" fmla="*/ 1352341 w 1462580"/>
              <a:gd name="connsiteY2" fmla="*/ 1762219 h 4114303"/>
              <a:gd name="connsiteX3" fmla="*/ 830374 w 1462580"/>
              <a:gd name="connsiteY3" fmla="*/ 870690 h 4114303"/>
              <a:gd name="connsiteX4" fmla="*/ 432688 w 1462580"/>
              <a:gd name="connsiteY4" fmla="*/ 327911 h 4114303"/>
              <a:gd name="connsiteX5" fmla="*/ 0 w 1462580"/>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761806 w 1791698"/>
              <a:gd name="connsiteY4" fmla="*/ 327911 h 4114303"/>
              <a:gd name="connsiteX5" fmla="*/ 0 w 1791698"/>
              <a:gd name="connsiteY5" fmla="*/ 0 h 4114303"/>
              <a:gd name="connsiteX0" fmla="*/ 1473019 w 1791698"/>
              <a:gd name="connsiteY0" fmla="*/ 4114303 h 4114303"/>
              <a:gd name="connsiteX1" fmla="*/ 1777479 w 1791698"/>
              <a:gd name="connsiteY1" fmla="*/ 2661007 h 4114303"/>
              <a:gd name="connsiteX2" fmla="*/ 1681459 w 1791698"/>
              <a:gd name="connsiteY2" fmla="*/ 1762219 h 4114303"/>
              <a:gd name="connsiteX3" fmla="*/ 1159492 w 1791698"/>
              <a:gd name="connsiteY3" fmla="*/ 870690 h 4114303"/>
              <a:gd name="connsiteX4" fmla="*/ 520453 w 1791698"/>
              <a:gd name="connsiteY4" fmla="*/ 439568 h 4114303"/>
              <a:gd name="connsiteX5" fmla="*/ 0 w 1791698"/>
              <a:gd name="connsiteY5" fmla="*/ 0 h 4114303"/>
              <a:gd name="connsiteX0" fmla="*/ 1473019 w 1797437"/>
              <a:gd name="connsiteY0" fmla="*/ 4114303 h 4114303"/>
              <a:gd name="connsiteX1" fmla="*/ 1777479 w 1797437"/>
              <a:gd name="connsiteY1" fmla="*/ 2661007 h 4114303"/>
              <a:gd name="connsiteX2" fmla="*/ 1681459 w 1797437"/>
              <a:gd name="connsiteY2" fmla="*/ 1762219 h 4114303"/>
              <a:gd name="connsiteX3" fmla="*/ 983962 w 1797437"/>
              <a:gd name="connsiteY3" fmla="*/ 957534 h 4114303"/>
              <a:gd name="connsiteX4" fmla="*/ 520453 w 1797437"/>
              <a:gd name="connsiteY4" fmla="*/ 439568 h 4114303"/>
              <a:gd name="connsiteX5" fmla="*/ 0 w 1797437"/>
              <a:gd name="connsiteY5" fmla="*/ 0 h 4114303"/>
              <a:gd name="connsiteX0" fmla="*/ 1473019 w 1777946"/>
              <a:gd name="connsiteY0" fmla="*/ 4114303 h 4114303"/>
              <a:gd name="connsiteX1" fmla="*/ 1777479 w 1777946"/>
              <a:gd name="connsiteY1" fmla="*/ 2661007 h 4114303"/>
              <a:gd name="connsiteX2" fmla="*/ 1527871 w 1777946"/>
              <a:gd name="connsiteY2" fmla="*/ 1787032 h 4114303"/>
              <a:gd name="connsiteX3" fmla="*/ 983962 w 1777946"/>
              <a:gd name="connsiteY3" fmla="*/ 957534 h 4114303"/>
              <a:gd name="connsiteX4" fmla="*/ 520453 w 1777946"/>
              <a:gd name="connsiteY4" fmla="*/ 439568 h 4114303"/>
              <a:gd name="connsiteX5" fmla="*/ 0 w 1777946"/>
              <a:gd name="connsiteY5" fmla="*/ 0 h 4114303"/>
              <a:gd name="connsiteX0" fmla="*/ 1473019 w 1843634"/>
              <a:gd name="connsiteY0" fmla="*/ 4114303 h 4114303"/>
              <a:gd name="connsiteX1" fmla="*/ 1843303 w 1843634"/>
              <a:gd name="connsiteY1" fmla="*/ 2971167 h 4114303"/>
              <a:gd name="connsiteX2" fmla="*/ 1527871 w 1843634"/>
              <a:gd name="connsiteY2" fmla="*/ 1787032 h 4114303"/>
              <a:gd name="connsiteX3" fmla="*/ 983962 w 1843634"/>
              <a:gd name="connsiteY3" fmla="*/ 957534 h 4114303"/>
              <a:gd name="connsiteX4" fmla="*/ 520453 w 1843634"/>
              <a:gd name="connsiteY4" fmla="*/ 439568 h 4114303"/>
              <a:gd name="connsiteX5" fmla="*/ 0 w 1843634"/>
              <a:gd name="connsiteY5" fmla="*/ 0 h 4114303"/>
              <a:gd name="connsiteX0" fmla="*/ 1473019 w 1712436"/>
              <a:gd name="connsiteY0" fmla="*/ 4114303 h 4114303"/>
              <a:gd name="connsiteX1" fmla="*/ 1711656 w 1712436"/>
              <a:gd name="connsiteY1" fmla="*/ 2958760 h 4114303"/>
              <a:gd name="connsiteX2" fmla="*/ 1527871 w 1712436"/>
              <a:gd name="connsiteY2" fmla="*/ 1787032 h 4114303"/>
              <a:gd name="connsiteX3" fmla="*/ 983962 w 1712436"/>
              <a:gd name="connsiteY3" fmla="*/ 957534 h 4114303"/>
              <a:gd name="connsiteX4" fmla="*/ 520453 w 1712436"/>
              <a:gd name="connsiteY4" fmla="*/ 439568 h 4114303"/>
              <a:gd name="connsiteX5" fmla="*/ 0 w 1712436"/>
              <a:gd name="connsiteY5" fmla="*/ 0 h 4114303"/>
              <a:gd name="connsiteX0" fmla="*/ 1473019 w 1734867"/>
              <a:gd name="connsiteY0" fmla="*/ 4114303 h 4114303"/>
              <a:gd name="connsiteX1" fmla="*/ 1711656 w 1734867"/>
              <a:gd name="connsiteY1" fmla="*/ 2958760 h 4114303"/>
              <a:gd name="connsiteX2" fmla="*/ 983962 w 1734867"/>
              <a:gd name="connsiteY2" fmla="*/ 957534 h 4114303"/>
              <a:gd name="connsiteX3" fmla="*/ 520453 w 1734867"/>
              <a:gd name="connsiteY3" fmla="*/ 439568 h 4114303"/>
              <a:gd name="connsiteX4" fmla="*/ 0 w 1734867"/>
              <a:gd name="connsiteY4" fmla="*/ 0 h 4114303"/>
              <a:gd name="connsiteX0" fmla="*/ 1473019 w 1473018"/>
              <a:gd name="connsiteY0" fmla="*/ 4114303 h 4114303"/>
              <a:gd name="connsiteX1" fmla="*/ 983962 w 1473018"/>
              <a:gd name="connsiteY1" fmla="*/ 957534 h 4114303"/>
              <a:gd name="connsiteX2" fmla="*/ 520453 w 1473018"/>
              <a:gd name="connsiteY2" fmla="*/ 439568 h 4114303"/>
              <a:gd name="connsiteX3" fmla="*/ 0 w 1473018"/>
              <a:gd name="connsiteY3" fmla="*/ 0 h 4114303"/>
              <a:gd name="connsiteX0" fmla="*/ 1473019 w 1473018"/>
              <a:gd name="connsiteY0" fmla="*/ 4114303 h 4114303"/>
              <a:gd name="connsiteX1" fmla="*/ 520453 w 1473018"/>
              <a:gd name="connsiteY1" fmla="*/ 439568 h 4114303"/>
              <a:gd name="connsiteX2" fmla="*/ 0 w 1473018"/>
              <a:gd name="connsiteY2" fmla="*/ 0 h 4114303"/>
              <a:gd name="connsiteX0" fmla="*/ 364849 w 580506"/>
              <a:gd name="connsiteY0" fmla="*/ 1276207 h 1276207"/>
              <a:gd name="connsiteX1" fmla="*/ 520453 w 580506"/>
              <a:gd name="connsiteY1" fmla="*/ 439568 h 1276207"/>
              <a:gd name="connsiteX2" fmla="*/ 0 w 580506"/>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449153 w 449152"/>
              <a:gd name="connsiteY0" fmla="*/ 1276207 h 1276207"/>
              <a:gd name="connsiteX1" fmla="*/ 27659 w 449152"/>
              <a:gd name="connsiteY1" fmla="*/ 409020 h 1276207"/>
              <a:gd name="connsiteX2" fmla="*/ 84304 w 449152"/>
              <a:gd name="connsiteY2" fmla="*/ 0 h 1276207"/>
              <a:gd name="connsiteX0" fmla="*/ 505184 w 505183"/>
              <a:gd name="connsiteY0" fmla="*/ 1276207 h 1276207"/>
              <a:gd name="connsiteX1" fmla="*/ 24782 w 505183"/>
              <a:gd name="connsiteY1" fmla="*/ 502082 h 1276207"/>
              <a:gd name="connsiteX2" fmla="*/ 140335 w 505183"/>
              <a:gd name="connsiteY2" fmla="*/ 0 h 1276207"/>
              <a:gd name="connsiteX0" fmla="*/ 572790 w 572789"/>
              <a:gd name="connsiteY0" fmla="*/ 1276207 h 1276207"/>
              <a:gd name="connsiteX1" fmla="*/ 92388 w 572789"/>
              <a:gd name="connsiteY1" fmla="*/ 502082 h 1276207"/>
              <a:gd name="connsiteX2" fmla="*/ 207941 w 572789"/>
              <a:gd name="connsiteY2" fmla="*/ 0 h 1276207"/>
              <a:gd name="connsiteX0" fmla="*/ 548110 w 548109"/>
              <a:gd name="connsiteY0" fmla="*/ 1276207 h 1276207"/>
              <a:gd name="connsiteX1" fmla="*/ 67708 w 548109"/>
              <a:gd name="connsiteY1" fmla="*/ 502082 h 1276207"/>
              <a:gd name="connsiteX2" fmla="*/ 183261 w 548109"/>
              <a:gd name="connsiteY2" fmla="*/ 0 h 1276207"/>
              <a:gd name="connsiteX0" fmla="*/ 528945 w 528944"/>
              <a:gd name="connsiteY0" fmla="*/ 1317845 h 1317845"/>
              <a:gd name="connsiteX1" fmla="*/ 48543 w 528944"/>
              <a:gd name="connsiteY1" fmla="*/ 543720 h 1317845"/>
              <a:gd name="connsiteX2" fmla="*/ 126754 w 528944"/>
              <a:gd name="connsiteY2" fmla="*/ 0 h 1317845"/>
              <a:gd name="connsiteX0" fmla="*/ 453435 w 453434"/>
              <a:gd name="connsiteY0" fmla="*/ 1317845 h 1317845"/>
              <a:gd name="connsiteX1" fmla="*/ 225917 w 453434"/>
              <a:gd name="connsiteY1" fmla="*/ 493952 h 1317845"/>
              <a:gd name="connsiteX2" fmla="*/ 51244 w 453434"/>
              <a:gd name="connsiteY2" fmla="*/ 0 h 1317845"/>
              <a:gd name="connsiteX0" fmla="*/ 444201 w 444200"/>
              <a:gd name="connsiteY0" fmla="*/ 1317845 h 1317845"/>
              <a:gd name="connsiteX1" fmla="*/ 303443 w 444200"/>
              <a:gd name="connsiteY1" fmla="*/ 511675 h 1317845"/>
              <a:gd name="connsiteX2" fmla="*/ 42010 w 444200"/>
              <a:gd name="connsiteY2" fmla="*/ 0 h 1317845"/>
              <a:gd name="connsiteX0" fmla="*/ 471066 w 471065"/>
              <a:gd name="connsiteY0" fmla="*/ 1317845 h 1317845"/>
              <a:gd name="connsiteX1" fmla="*/ 140737 w 471065"/>
              <a:gd name="connsiteY1" fmla="*/ 525960 h 1317845"/>
              <a:gd name="connsiteX2" fmla="*/ 68875 w 471065"/>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46158 w 546157"/>
              <a:gd name="connsiteY0" fmla="*/ 1317845 h 1317845"/>
              <a:gd name="connsiteX1" fmla="*/ 39166 w 546157"/>
              <a:gd name="connsiteY1" fmla="*/ 558203 h 1317845"/>
              <a:gd name="connsiteX2" fmla="*/ 143967 w 546157"/>
              <a:gd name="connsiteY2" fmla="*/ 0 h 1317845"/>
              <a:gd name="connsiteX0" fmla="*/ 585931 w 585930"/>
              <a:gd name="connsiteY0" fmla="*/ 1317845 h 1317845"/>
              <a:gd name="connsiteX1" fmla="*/ 26729 w 585930"/>
              <a:gd name="connsiteY1" fmla="*/ 557651 h 1317845"/>
              <a:gd name="connsiteX2" fmla="*/ 183740 w 585930"/>
              <a:gd name="connsiteY2" fmla="*/ 0 h 1317845"/>
              <a:gd name="connsiteX0" fmla="*/ 614789 w 614788"/>
              <a:gd name="connsiteY0" fmla="*/ 1317845 h 1317845"/>
              <a:gd name="connsiteX1" fmla="*/ 21669 w 614788"/>
              <a:gd name="connsiteY1" fmla="*/ 603116 h 1317845"/>
              <a:gd name="connsiteX2" fmla="*/ 212598 w 614788"/>
              <a:gd name="connsiteY2" fmla="*/ 0 h 1317845"/>
              <a:gd name="connsiteX0" fmla="*/ 614789 w 614788"/>
              <a:gd name="connsiteY0" fmla="*/ 1317845 h 1317845"/>
              <a:gd name="connsiteX1" fmla="*/ 21668 w 614788"/>
              <a:gd name="connsiteY1" fmla="*/ 603115 h 1317845"/>
              <a:gd name="connsiteX2" fmla="*/ 212598 w 614788"/>
              <a:gd name="connsiteY2" fmla="*/ 0 h 1317845"/>
              <a:gd name="connsiteX0" fmla="*/ 439406 w 439405"/>
              <a:gd name="connsiteY0" fmla="*/ 1317845 h 1317845"/>
              <a:gd name="connsiteX1" fmla="*/ 360286 w 439405"/>
              <a:gd name="connsiteY1" fmla="*/ 563072 h 1317845"/>
              <a:gd name="connsiteX2" fmla="*/ 37215 w 439405"/>
              <a:gd name="connsiteY2" fmla="*/ 0 h 1317845"/>
              <a:gd name="connsiteX0" fmla="*/ 426477 w 638019"/>
              <a:gd name="connsiteY0" fmla="*/ 1317845 h 1317845"/>
              <a:gd name="connsiteX1" fmla="*/ 632972 w 638019"/>
              <a:gd name="connsiteY1" fmla="*/ 603435 h 1317845"/>
              <a:gd name="connsiteX2" fmla="*/ 24286 w 638019"/>
              <a:gd name="connsiteY2" fmla="*/ 0 h 1317845"/>
              <a:gd name="connsiteX0" fmla="*/ 116450 w 323111"/>
              <a:gd name="connsiteY0" fmla="*/ 1182606 h 1182606"/>
              <a:gd name="connsiteX1" fmla="*/ 322945 w 323111"/>
              <a:gd name="connsiteY1" fmla="*/ 468196 h 1182606"/>
              <a:gd name="connsiteX2" fmla="*/ 48357 w 323111"/>
              <a:gd name="connsiteY2" fmla="*/ 0 h 1182606"/>
              <a:gd name="connsiteX0" fmla="*/ 116450 w 400158"/>
              <a:gd name="connsiteY0" fmla="*/ 1182606 h 1182606"/>
              <a:gd name="connsiteX1" fmla="*/ 322945 w 400158"/>
              <a:gd name="connsiteY1" fmla="*/ 468196 h 1182606"/>
              <a:gd name="connsiteX2" fmla="*/ 48357 w 400158"/>
              <a:gd name="connsiteY2" fmla="*/ 0 h 1182606"/>
              <a:gd name="connsiteX0" fmla="*/ 110248 w 417049"/>
              <a:gd name="connsiteY0" fmla="*/ 1182606 h 1182606"/>
              <a:gd name="connsiteX1" fmla="*/ 362807 w 417049"/>
              <a:gd name="connsiteY1" fmla="*/ 491086 h 1182606"/>
              <a:gd name="connsiteX2" fmla="*/ 42155 w 417049"/>
              <a:gd name="connsiteY2" fmla="*/ 0 h 1182606"/>
              <a:gd name="connsiteX0" fmla="*/ 207040 w 460946"/>
              <a:gd name="connsiteY0" fmla="*/ 1156243 h 1156243"/>
              <a:gd name="connsiteX1" fmla="*/ 459599 w 460946"/>
              <a:gd name="connsiteY1" fmla="*/ 464723 h 1156243"/>
              <a:gd name="connsiteX2" fmla="*/ 0 w 460946"/>
              <a:gd name="connsiteY2" fmla="*/ -1 h 1156243"/>
              <a:gd name="connsiteX0" fmla="*/ 244360 w 498770"/>
              <a:gd name="connsiteY0" fmla="*/ 1153246 h 1153246"/>
              <a:gd name="connsiteX1" fmla="*/ 496919 w 498770"/>
              <a:gd name="connsiteY1" fmla="*/ 461726 h 1153246"/>
              <a:gd name="connsiteX2" fmla="*/ 0 w 498770"/>
              <a:gd name="connsiteY2" fmla="*/ 1 h 1153246"/>
              <a:gd name="connsiteX0" fmla="*/ 263160 w 517849"/>
              <a:gd name="connsiteY0" fmla="*/ 1165664 h 1165664"/>
              <a:gd name="connsiteX1" fmla="*/ 515719 w 517849"/>
              <a:gd name="connsiteY1" fmla="*/ 474144 h 1165664"/>
              <a:gd name="connsiteX2" fmla="*/ 0 w 517849"/>
              <a:gd name="connsiteY2" fmla="*/ 0 h 1165664"/>
              <a:gd name="connsiteX0" fmla="*/ 263160 w 604712"/>
              <a:gd name="connsiteY0" fmla="*/ 1165664 h 1165664"/>
              <a:gd name="connsiteX1" fmla="*/ 602826 w 604712"/>
              <a:gd name="connsiteY1" fmla="*/ 526660 h 1165664"/>
              <a:gd name="connsiteX2" fmla="*/ 0 w 604712"/>
              <a:gd name="connsiteY2" fmla="*/ 0 h 1165664"/>
              <a:gd name="connsiteX0" fmla="*/ 263160 w 623889"/>
              <a:gd name="connsiteY0" fmla="*/ 1165664 h 1165664"/>
              <a:gd name="connsiteX1" fmla="*/ 602826 w 623889"/>
              <a:gd name="connsiteY1" fmla="*/ 526660 h 1165664"/>
              <a:gd name="connsiteX2" fmla="*/ 0 w 623889"/>
              <a:gd name="connsiteY2" fmla="*/ 0 h 1165664"/>
              <a:gd name="connsiteX0" fmla="*/ 263160 w 506826"/>
              <a:gd name="connsiteY0" fmla="*/ 1165664 h 1165664"/>
              <a:gd name="connsiteX1" fmla="*/ 465463 w 506826"/>
              <a:gd name="connsiteY1" fmla="*/ 541499 h 1165664"/>
              <a:gd name="connsiteX2" fmla="*/ 0 w 506826"/>
              <a:gd name="connsiteY2" fmla="*/ 0 h 1165664"/>
            </a:gdLst>
            <a:ahLst/>
            <a:cxnLst>
              <a:cxn ang="0">
                <a:pos x="connsiteX0" y="connsiteY0"/>
              </a:cxn>
              <a:cxn ang="0">
                <a:pos x="connsiteX1" y="connsiteY1"/>
              </a:cxn>
              <a:cxn ang="0">
                <a:pos x="connsiteX2" y="connsiteY2"/>
              </a:cxn>
            </a:cxnLst>
            <a:rect l="l" t="t" r="r" b="b"/>
            <a:pathLst>
              <a:path w="506826" h="1165664">
                <a:moveTo>
                  <a:pt x="263160" y="1165664"/>
                </a:moveTo>
                <a:cubicBezTo>
                  <a:pt x="-92480" y="850568"/>
                  <a:pt x="393366" y="684311"/>
                  <a:pt x="465463" y="541499"/>
                </a:cubicBezTo>
                <a:cubicBezTo>
                  <a:pt x="537560" y="398687"/>
                  <a:pt x="582521" y="195086"/>
                  <a:pt x="0" y="0"/>
                </a:cubicBezTo>
              </a:path>
            </a:pathLst>
          </a:custGeom>
          <a:noFill/>
          <a:ln w="28575" cap="rnd">
            <a:solidFill>
              <a:schemeClr val="accent5"/>
            </a:solidFill>
            <a:prstDash val="sysDash"/>
            <a:headEnd type="diamon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Oval 153">
            <a:extLst>
              <a:ext uri="{FF2B5EF4-FFF2-40B4-BE49-F238E27FC236}">
                <a16:creationId xmlns:a16="http://schemas.microsoft.com/office/drawing/2014/main" id="{E9FAF4F8-A0E2-4456-B141-5D8946789F6B}"/>
              </a:ext>
            </a:extLst>
          </p:cNvPr>
          <p:cNvSpPr/>
          <p:nvPr/>
        </p:nvSpPr>
        <p:spPr>
          <a:xfrm>
            <a:off x="8970923" y="4997668"/>
            <a:ext cx="115608" cy="1156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8000" rIns="91440" bIns="45720" numCol="1" spcCol="0" rtlCol="0" fromWordArt="0" anchor="ctr" anchorCtr="0" forceAA="0" compatLnSpc="1">
            <a:prstTxWarp prst="textNoShape">
              <a:avLst/>
            </a:prstTxWarp>
            <a:noAutofit/>
          </a:bodyPr>
          <a:lstStyle/>
          <a:p>
            <a:pPr algn="ctr"/>
            <a:r>
              <a:rPr lang="en-GB" sz="1100" dirty="0">
                <a:latin typeface="Arial" panose="020B0604020202020204" pitchFamily="34" charset="0"/>
                <a:cs typeface="Arial" panose="020B0604020202020204" pitchFamily="34" charset="0"/>
              </a:rPr>
              <a:t>-</a:t>
            </a:r>
          </a:p>
        </p:txBody>
      </p:sp>
      <p:sp>
        <p:nvSpPr>
          <p:cNvPr id="155" name="Oval 154">
            <a:extLst>
              <a:ext uri="{FF2B5EF4-FFF2-40B4-BE49-F238E27FC236}">
                <a16:creationId xmlns:a16="http://schemas.microsoft.com/office/drawing/2014/main" id="{65116BB7-D22B-4434-80E9-716684E417CC}"/>
              </a:ext>
            </a:extLst>
          </p:cNvPr>
          <p:cNvSpPr/>
          <p:nvPr/>
        </p:nvSpPr>
        <p:spPr>
          <a:xfrm>
            <a:off x="9002364" y="4716285"/>
            <a:ext cx="115608" cy="1156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8000" rIns="91440" bIns="45720" numCol="1" spcCol="0" rtlCol="0" fromWordArt="0" anchor="ctr" anchorCtr="0" forceAA="0" compatLnSpc="1">
            <a:prstTxWarp prst="textNoShape">
              <a:avLst/>
            </a:prstTxWarp>
            <a:noAutofit/>
          </a:bodyPr>
          <a:lstStyle/>
          <a:p>
            <a:pPr algn="ctr"/>
            <a:r>
              <a:rPr lang="en-GB" sz="1100" dirty="0">
                <a:latin typeface="Arial" panose="020B0604020202020204" pitchFamily="34" charset="0"/>
                <a:cs typeface="Arial" panose="020B0604020202020204" pitchFamily="34" charset="0"/>
              </a:rPr>
              <a:t>-</a:t>
            </a:r>
          </a:p>
        </p:txBody>
      </p:sp>
      <p:cxnSp>
        <p:nvCxnSpPr>
          <p:cNvPr id="156" name="Straight Connector 155">
            <a:extLst>
              <a:ext uri="{FF2B5EF4-FFF2-40B4-BE49-F238E27FC236}">
                <a16:creationId xmlns:a16="http://schemas.microsoft.com/office/drawing/2014/main" id="{9B571A78-F9D2-478A-8D0C-39C1589026C4}"/>
              </a:ext>
            </a:extLst>
          </p:cNvPr>
          <p:cNvCxnSpPr>
            <a:cxnSpLocks/>
            <a:stCxn id="157" idx="3"/>
          </p:cNvCxnSpPr>
          <p:nvPr/>
        </p:nvCxnSpPr>
        <p:spPr>
          <a:xfrm flipV="1">
            <a:off x="8436803" y="5060950"/>
            <a:ext cx="777047" cy="3669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7" name="TextBox 156">
            <a:extLst>
              <a:ext uri="{FF2B5EF4-FFF2-40B4-BE49-F238E27FC236}">
                <a16:creationId xmlns:a16="http://schemas.microsoft.com/office/drawing/2014/main" id="{7A2534CF-5D41-44EA-8154-55D6A7F13588}"/>
              </a:ext>
            </a:extLst>
          </p:cNvPr>
          <p:cNvSpPr txBox="1"/>
          <p:nvPr/>
        </p:nvSpPr>
        <p:spPr>
          <a:xfrm>
            <a:off x="6847975" y="5227833"/>
            <a:ext cx="1588828" cy="400110"/>
          </a:xfrm>
          <a:prstGeom prst="rect">
            <a:avLst/>
          </a:prstGeom>
          <a:noFill/>
        </p:spPr>
        <p:txBody>
          <a:bodyPr wrap="square" rtlCol="0">
            <a:spAutoFit/>
          </a:bodyPr>
          <a:lstStyle/>
          <a:p>
            <a:pPr algn="r"/>
            <a:r>
              <a:rPr lang="en-GB" sz="1000" dirty="0">
                <a:latin typeface="Arial" panose="020B0604020202020204" pitchFamily="34" charset="0"/>
                <a:cs typeface="Arial" panose="020B0604020202020204" pitchFamily="34" charset="0"/>
              </a:rPr>
              <a:t>Interneurons release endogenous opioids</a:t>
            </a:r>
          </a:p>
        </p:txBody>
      </p:sp>
      <p:grpSp>
        <p:nvGrpSpPr>
          <p:cNvPr id="158" name="Group 157">
            <a:extLst>
              <a:ext uri="{FF2B5EF4-FFF2-40B4-BE49-F238E27FC236}">
                <a16:creationId xmlns:a16="http://schemas.microsoft.com/office/drawing/2014/main" id="{49AD2B8D-6B2E-468A-B5EE-85314C1DEB5C}"/>
              </a:ext>
            </a:extLst>
          </p:cNvPr>
          <p:cNvGrpSpPr/>
          <p:nvPr/>
        </p:nvGrpSpPr>
        <p:grpSpPr>
          <a:xfrm>
            <a:off x="6702945" y="2245877"/>
            <a:ext cx="1389750" cy="825391"/>
            <a:chOff x="8431753" y="3526654"/>
            <a:chExt cx="1389750" cy="825391"/>
          </a:xfrm>
        </p:grpSpPr>
        <p:sp>
          <p:nvSpPr>
            <p:cNvPr id="159" name="Rectangle 158">
              <a:extLst>
                <a:ext uri="{FF2B5EF4-FFF2-40B4-BE49-F238E27FC236}">
                  <a16:creationId xmlns:a16="http://schemas.microsoft.com/office/drawing/2014/main" id="{CFF9CD9B-58B8-4498-A4E5-63B7AA911025}"/>
                </a:ext>
              </a:extLst>
            </p:cNvPr>
            <p:cNvSpPr/>
            <p:nvPr/>
          </p:nvSpPr>
          <p:spPr>
            <a:xfrm>
              <a:off x="8431753" y="3526654"/>
              <a:ext cx="1389750" cy="825391"/>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grpSp>
          <p:nvGrpSpPr>
            <p:cNvPr id="160" name="Group 159">
              <a:extLst>
                <a:ext uri="{FF2B5EF4-FFF2-40B4-BE49-F238E27FC236}">
                  <a16:creationId xmlns:a16="http://schemas.microsoft.com/office/drawing/2014/main" id="{BEDB429F-E22A-44C9-BE44-AEA3C3BBFC53}"/>
                </a:ext>
              </a:extLst>
            </p:cNvPr>
            <p:cNvGrpSpPr/>
            <p:nvPr/>
          </p:nvGrpSpPr>
          <p:grpSpPr>
            <a:xfrm>
              <a:off x="8431753" y="3569418"/>
              <a:ext cx="1371198" cy="739862"/>
              <a:chOff x="8431753" y="3557263"/>
              <a:chExt cx="1371198" cy="739862"/>
            </a:xfrm>
          </p:grpSpPr>
          <p:sp>
            <p:nvSpPr>
              <p:cNvPr id="161" name="TextBox 160">
                <a:extLst>
                  <a:ext uri="{FF2B5EF4-FFF2-40B4-BE49-F238E27FC236}">
                    <a16:creationId xmlns:a16="http://schemas.microsoft.com/office/drawing/2014/main" id="{9D7238AD-44D8-4422-945E-27EFF7F2D97F}"/>
                  </a:ext>
                </a:extLst>
              </p:cNvPr>
              <p:cNvSpPr txBox="1"/>
              <p:nvPr/>
            </p:nvSpPr>
            <p:spPr>
              <a:xfrm>
                <a:off x="8431753" y="3804083"/>
                <a:ext cx="1371198" cy="246221"/>
              </a:xfrm>
              <a:prstGeom prst="rect">
                <a:avLst/>
              </a:prstGeom>
              <a:noFill/>
            </p:spPr>
            <p:txBody>
              <a:bodyPr wrap="square" rtlCol="0">
                <a:spAutoFit/>
              </a:bodyPr>
              <a:lstStyle/>
              <a:p>
                <a:pPr algn="r"/>
                <a:r>
                  <a:rPr lang="en-GB" sz="1000" b="1" dirty="0">
                    <a:solidFill>
                      <a:schemeClr val="accent1"/>
                    </a:solidFill>
                    <a:latin typeface="Arial" panose="020B0604020202020204" pitchFamily="34" charset="0"/>
                    <a:cs typeface="Arial" panose="020B0604020202020204" pitchFamily="34" charset="0"/>
                  </a:rPr>
                  <a:t>2</a:t>
                </a:r>
                <a:r>
                  <a:rPr lang="en-GB" sz="1000" b="1" baseline="30000" dirty="0">
                    <a:solidFill>
                      <a:schemeClr val="accent1"/>
                    </a:solidFill>
                    <a:latin typeface="Arial" panose="020B0604020202020204" pitchFamily="34" charset="0"/>
                    <a:cs typeface="Arial" panose="020B0604020202020204" pitchFamily="34" charset="0"/>
                  </a:rPr>
                  <a:t>nd</a:t>
                </a:r>
                <a:r>
                  <a:rPr lang="en-GB" sz="1000" b="1" dirty="0">
                    <a:solidFill>
                      <a:schemeClr val="accent1"/>
                    </a:solidFill>
                    <a:latin typeface="Arial" panose="020B0604020202020204" pitchFamily="34" charset="0"/>
                    <a:cs typeface="Arial" panose="020B0604020202020204" pitchFamily="34" charset="0"/>
                  </a:rPr>
                  <a:t> order neurons</a:t>
                </a:r>
              </a:p>
            </p:txBody>
          </p:sp>
          <p:sp>
            <p:nvSpPr>
              <p:cNvPr id="162" name="TextBox 161">
                <a:extLst>
                  <a:ext uri="{FF2B5EF4-FFF2-40B4-BE49-F238E27FC236}">
                    <a16:creationId xmlns:a16="http://schemas.microsoft.com/office/drawing/2014/main" id="{54CAF6B9-A3B4-4A67-ABD8-BFD4540DABD1}"/>
                  </a:ext>
                </a:extLst>
              </p:cNvPr>
              <p:cNvSpPr txBox="1"/>
              <p:nvPr/>
            </p:nvSpPr>
            <p:spPr>
              <a:xfrm>
                <a:off x="8431753" y="4050904"/>
                <a:ext cx="1371198" cy="246221"/>
              </a:xfrm>
              <a:prstGeom prst="rect">
                <a:avLst/>
              </a:prstGeom>
              <a:noFill/>
            </p:spPr>
            <p:txBody>
              <a:bodyPr wrap="square" rtlCol="0">
                <a:spAutoFit/>
              </a:bodyPr>
              <a:lstStyle/>
              <a:p>
                <a:pPr algn="r"/>
                <a:r>
                  <a:rPr lang="en-GB" sz="1000" b="1" dirty="0">
                    <a:latin typeface="Arial" panose="020B0604020202020204" pitchFamily="34" charset="0"/>
                    <a:cs typeface="Arial" panose="020B0604020202020204" pitchFamily="34" charset="0"/>
                  </a:rPr>
                  <a:t>1</a:t>
                </a:r>
                <a:r>
                  <a:rPr lang="en-GB" sz="1000" b="1" baseline="30000" dirty="0">
                    <a:latin typeface="Arial" panose="020B0604020202020204" pitchFamily="34" charset="0"/>
                    <a:cs typeface="Arial" panose="020B0604020202020204" pitchFamily="34" charset="0"/>
                  </a:rPr>
                  <a:t>st</a:t>
                </a:r>
                <a:r>
                  <a:rPr lang="en-GB" sz="1000" b="1" dirty="0">
                    <a:latin typeface="Arial" panose="020B0604020202020204" pitchFamily="34" charset="0"/>
                    <a:cs typeface="Arial" panose="020B0604020202020204" pitchFamily="34" charset="0"/>
                  </a:rPr>
                  <a:t> order neuron</a:t>
                </a:r>
              </a:p>
            </p:txBody>
          </p:sp>
          <p:sp>
            <p:nvSpPr>
              <p:cNvPr id="163" name="TextBox 162">
                <a:extLst>
                  <a:ext uri="{FF2B5EF4-FFF2-40B4-BE49-F238E27FC236}">
                    <a16:creationId xmlns:a16="http://schemas.microsoft.com/office/drawing/2014/main" id="{52E7DAA6-47D8-45AF-8A3C-85317A24A3DE}"/>
                  </a:ext>
                </a:extLst>
              </p:cNvPr>
              <p:cNvSpPr txBox="1"/>
              <p:nvPr/>
            </p:nvSpPr>
            <p:spPr>
              <a:xfrm>
                <a:off x="8431753" y="3557263"/>
                <a:ext cx="1371198" cy="246221"/>
              </a:xfrm>
              <a:prstGeom prst="rect">
                <a:avLst/>
              </a:prstGeom>
              <a:noFill/>
            </p:spPr>
            <p:txBody>
              <a:bodyPr wrap="square" rtlCol="0">
                <a:spAutoFit/>
              </a:bodyPr>
              <a:lstStyle/>
              <a:p>
                <a:pPr algn="r"/>
                <a:r>
                  <a:rPr lang="en-GB" sz="1000" b="1" dirty="0">
                    <a:solidFill>
                      <a:schemeClr val="tx2"/>
                    </a:solidFill>
                    <a:latin typeface="Arial" panose="020B0604020202020204" pitchFamily="34" charset="0"/>
                    <a:cs typeface="Arial" panose="020B0604020202020204" pitchFamily="34" charset="0"/>
                  </a:rPr>
                  <a:t>3</a:t>
                </a:r>
                <a:r>
                  <a:rPr lang="en-GB" sz="1000" b="1" baseline="30000" dirty="0">
                    <a:solidFill>
                      <a:schemeClr val="tx2"/>
                    </a:solidFill>
                    <a:latin typeface="Arial" panose="020B0604020202020204" pitchFamily="34" charset="0"/>
                    <a:cs typeface="Arial" panose="020B0604020202020204" pitchFamily="34" charset="0"/>
                  </a:rPr>
                  <a:t>rd</a:t>
                </a:r>
                <a:r>
                  <a:rPr lang="en-GB" sz="1000" b="1" dirty="0">
                    <a:solidFill>
                      <a:schemeClr val="tx2"/>
                    </a:solidFill>
                    <a:latin typeface="Arial" panose="020B0604020202020204" pitchFamily="34" charset="0"/>
                    <a:cs typeface="Arial" panose="020B0604020202020204" pitchFamily="34" charset="0"/>
                  </a:rPr>
                  <a:t> order neuron</a:t>
                </a:r>
              </a:p>
            </p:txBody>
          </p:sp>
        </p:grpSp>
      </p:grpSp>
      <p:grpSp>
        <p:nvGrpSpPr>
          <p:cNvPr id="169" name="Group 168">
            <a:extLst>
              <a:ext uri="{FF2B5EF4-FFF2-40B4-BE49-F238E27FC236}">
                <a16:creationId xmlns:a16="http://schemas.microsoft.com/office/drawing/2014/main" id="{FD6E6C63-C1BA-4767-B18E-8C3A3FB54D3E}"/>
              </a:ext>
            </a:extLst>
          </p:cNvPr>
          <p:cNvGrpSpPr/>
          <p:nvPr/>
        </p:nvGrpSpPr>
        <p:grpSpPr>
          <a:xfrm>
            <a:off x="6129528" y="1778844"/>
            <a:ext cx="5224272" cy="4081564"/>
            <a:chOff x="6129528" y="1748549"/>
            <a:chExt cx="5224272" cy="4081564"/>
          </a:xfrm>
        </p:grpSpPr>
        <p:sp>
          <p:nvSpPr>
            <p:cNvPr id="165" name="Freeform: Shape 164">
              <a:extLst>
                <a:ext uri="{FF2B5EF4-FFF2-40B4-BE49-F238E27FC236}">
                  <a16:creationId xmlns:a16="http://schemas.microsoft.com/office/drawing/2014/main" id="{04365C75-6C29-4949-94AC-E333578030D8}"/>
                </a:ext>
              </a:extLst>
            </p:cNvPr>
            <p:cNvSpPr/>
            <p:nvPr/>
          </p:nvSpPr>
          <p:spPr>
            <a:xfrm>
              <a:off x="6365488" y="1748549"/>
              <a:ext cx="4955621" cy="4081564"/>
            </a:xfrm>
            <a:custGeom>
              <a:avLst/>
              <a:gdLst>
                <a:gd name="connsiteX0" fmla="*/ 2529796 w 4955621"/>
                <a:gd name="connsiteY0" fmla="*/ 3053332 h 4081564"/>
                <a:gd name="connsiteX1" fmla="*/ 2529796 w 4955621"/>
                <a:gd name="connsiteY1" fmla="*/ 3383015 h 4081564"/>
                <a:gd name="connsiteX2" fmla="*/ 2859479 w 4955621"/>
                <a:gd name="connsiteY2" fmla="*/ 3383015 h 4081564"/>
                <a:gd name="connsiteX3" fmla="*/ 2859479 w 4955621"/>
                <a:gd name="connsiteY3" fmla="*/ 3053332 h 4081564"/>
                <a:gd name="connsiteX4" fmla="*/ 0 w 4955621"/>
                <a:gd name="connsiteY4" fmla="*/ 0 h 4081564"/>
                <a:gd name="connsiteX5" fmla="*/ 4955621 w 4955621"/>
                <a:gd name="connsiteY5" fmla="*/ 0 h 4081564"/>
                <a:gd name="connsiteX6" fmla="*/ 4955621 w 4955621"/>
                <a:gd name="connsiteY6" fmla="*/ 4081564 h 4081564"/>
                <a:gd name="connsiteX7" fmla="*/ 0 w 4955621"/>
                <a:gd name="connsiteY7" fmla="*/ 4081564 h 408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5621" h="4081564">
                  <a:moveTo>
                    <a:pt x="2529796" y="3053332"/>
                  </a:moveTo>
                  <a:lnTo>
                    <a:pt x="2529796" y="3383015"/>
                  </a:lnTo>
                  <a:lnTo>
                    <a:pt x="2859479" y="3383015"/>
                  </a:lnTo>
                  <a:lnTo>
                    <a:pt x="2859479" y="3053332"/>
                  </a:lnTo>
                  <a:close/>
                  <a:moveTo>
                    <a:pt x="0" y="0"/>
                  </a:moveTo>
                  <a:lnTo>
                    <a:pt x="4955621" y="0"/>
                  </a:lnTo>
                  <a:lnTo>
                    <a:pt x="4955621" y="4081564"/>
                  </a:lnTo>
                  <a:lnTo>
                    <a:pt x="0" y="4081564"/>
                  </a:lnTo>
                  <a:close/>
                </a:path>
              </a:pathLst>
            </a:cu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A53E81A6-FA24-478D-94BA-9E75190E83A4}"/>
                </a:ext>
              </a:extLst>
            </p:cNvPr>
            <p:cNvSpPr/>
            <p:nvPr/>
          </p:nvSpPr>
          <p:spPr>
            <a:xfrm>
              <a:off x="6129528" y="1811912"/>
              <a:ext cx="5224272" cy="2806123"/>
            </a:xfrm>
            <a:prstGeom prst="rect">
              <a:avLst/>
            </a:prstGeom>
            <a:solidFill>
              <a:schemeClr val="bg1"/>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66" name="Rectangle 165">
              <a:extLst>
                <a:ext uri="{FF2B5EF4-FFF2-40B4-BE49-F238E27FC236}">
                  <a16:creationId xmlns:a16="http://schemas.microsoft.com/office/drawing/2014/main" id="{05B9DB2C-7F99-4B27-B009-CFEF9AE8FA3F}"/>
                </a:ext>
              </a:extLst>
            </p:cNvPr>
            <p:cNvSpPr/>
            <p:nvPr/>
          </p:nvSpPr>
          <p:spPr>
            <a:xfrm>
              <a:off x="8849991" y="4755055"/>
              <a:ext cx="415454" cy="42536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719874CF-C546-4549-878E-AB496A3AC798}"/>
                </a:ext>
              </a:extLst>
            </p:cNvPr>
            <p:cNvCxnSpPr>
              <a:cxnSpLocks/>
              <a:stCxn id="166" idx="0"/>
            </p:cNvCxnSpPr>
            <p:nvPr/>
          </p:nvCxnSpPr>
          <p:spPr>
            <a:xfrm flipV="1">
              <a:off x="9057718" y="4613231"/>
              <a:ext cx="0" cy="1418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Arrow: Right 6">
            <a:extLst>
              <a:ext uri="{FF2B5EF4-FFF2-40B4-BE49-F238E27FC236}">
                <a16:creationId xmlns:a16="http://schemas.microsoft.com/office/drawing/2014/main" id="{5B8F772F-D4FA-4388-9938-1E9B003D2309}"/>
              </a:ext>
            </a:extLst>
          </p:cNvPr>
          <p:cNvSpPr/>
          <p:nvPr/>
        </p:nvSpPr>
        <p:spPr>
          <a:xfrm>
            <a:off x="7446401" y="3571762"/>
            <a:ext cx="1512495" cy="509003"/>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B4EBDDDB-72EB-45C2-BD62-D69635E7F646}"/>
              </a:ext>
            </a:extLst>
          </p:cNvPr>
          <p:cNvSpPr txBox="1"/>
          <p:nvPr/>
        </p:nvSpPr>
        <p:spPr>
          <a:xfrm>
            <a:off x="10073413" y="2341032"/>
            <a:ext cx="1132058" cy="461665"/>
          </a:xfrm>
          <a:prstGeom prst="rect">
            <a:avLst/>
          </a:prstGeom>
          <a:noFill/>
        </p:spPr>
        <p:txBody>
          <a:bodyPr wrap="square" rtlCol="0">
            <a:spAutoFit/>
          </a:bodyPr>
          <a:lstStyle/>
          <a:p>
            <a:pPr algn="ctr"/>
            <a:r>
              <a:rPr lang="en-GB" sz="1200" b="1" dirty="0">
                <a:solidFill>
                  <a:srgbClr val="336851"/>
                </a:solidFill>
                <a:latin typeface="Arial" panose="020B0604020202020204" pitchFamily="34" charset="0"/>
                <a:cs typeface="Arial" panose="020B0604020202020204" pitchFamily="34" charset="0"/>
              </a:rPr>
              <a:t>Perception of pain</a:t>
            </a:r>
          </a:p>
        </p:txBody>
      </p:sp>
      <p:sp>
        <p:nvSpPr>
          <p:cNvPr id="170" name="Arrow: Right 169">
            <a:extLst>
              <a:ext uri="{FF2B5EF4-FFF2-40B4-BE49-F238E27FC236}">
                <a16:creationId xmlns:a16="http://schemas.microsoft.com/office/drawing/2014/main" id="{BD8717EE-72E7-4096-80B0-20FA26D160F9}"/>
              </a:ext>
            </a:extLst>
          </p:cNvPr>
          <p:cNvSpPr/>
          <p:nvPr/>
        </p:nvSpPr>
        <p:spPr>
          <a:xfrm rot="16200000">
            <a:off x="10077307" y="3128192"/>
            <a:ext cx="1132059" cy="509003"/>
          </a:xfrm>
          <a:prstGeom prst="rightArrow">
            <a:avLst/>
          </a:prstGeom>
          <a:solidFill>
            <a:srgbClr val="3368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72" name="Arrow: Right 171">
            <a:extLst>
              <a:ext uri="{FF2B5EF4-FFF2-40B4-BE49-F238E27FC236}">
                <a16:creationId xmlns:a16="http://schemas.microsoft.com/office/drawing/2014/main" id="{4B13639A-9D74-4F59-8F82-E0BBB158B72C}"/>
              </a:ext>
            </a:extLst>
          </p:cNvPr>
          <p:cNvSpPr/>
          <p:nvPr/>
        </p:nvSpPr>
        <p:spPr>
          <a:xfrm>
            <a:off x="10088990" y="3571762"/>
            <a:ext cx="677965" cy="509003"/>
          </a:xfrm>
          <a:prstGeom prst="rightArrow">
            <a:avLst>
              <a:gd name="adj1" fmla="val 50000"/>
              <a:gd name="adj2" fmla="val 0"/>
            </a:avLst>
          </a:prstGeom>
          <a:solidFill>
            <a:srgbClr val="3368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E5780472-F269-4F64-AB68-48C8FB4F8FD0}"/>
              </a:ext>
            </a:extLst>
          </p:cNvPr>
          <p:cNvSpPr/>
          <p:nvPr/>
        </p:nvSpPr>
        <p:spPr>
          <a:xfrm>
            <a:off x="9154023" y="3338407"/>
            <a:ext cx="975712" cy="975712"/>
          </a:xfrm>
          <a:prstGeom prst="ellipse">
            <a:avLst/>
          </a:prstGeom>
          <a:solidFill>
            <a:srgbClr val="CCD9D3"/>
          </a:solidFill>
          <a:ln>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GB" sz="1200" dirty="0">
                <a:solidFill>
                  <a:srgbClr val="336851"/>
                </a:solidFill>
                <a:latin typeface="Arial" panose="020B0604020202020204" pitchFamily="34" charset="0"/>
                <a:cs typeface="Arial" panose="020B0604020202020204" pitchFamily="34" charset="0"/>
              </a:rPr>
              <a:t>2</a:t>
            </a:r>
            <a:r>
              <a:rPr lang="en-GB" sz="1200" baseline="30000" dirty="0">
                <a:solidFill>
                  <a:srgbClr val="336851"/>
                </a:solidFill>
                <a:latin typeface="Arial" panose="020B0604020202020204" pitchFamily="34" charset="0"/>
                <a:cs typeface="Arial" panose="020B0604020202020204" pitchFamily="34" charset="0"/>
              </a:rPr>
              <a:t>nd</a:t>
            </a:r>
            <a:r>
              <a:rPr lang="en-GB" sz="1200" dirty="0">
                <a:solidFill>
                  <a:srgbClr val="336851"/>
                </a:solidFill>
                <a:latin typeface="Arial" panose="020B0604020202020204" pitchFamily="34" charset="0"/>
                <a:cs typeface="Arial" panose="020B0604020202020204" pitchFamily="34" charset="0"/>
              </a:rPr>
              <a:t> order</a:t>
            </a:r>
            <a:br>
              <a:rPr lang="en-GB" sz="1200" dirty="0">
                <a:solidFill>
                  <a:srgbClr val="336851"/>
                </a:solidFill>
                <a:latin typeface="Arial" panose="020B0604020202020204" pitchFamily="34" charset="0"/>
                <a:cs typeface="Arial" panose="020B0604020202020204" pitchFamily="34" charset="0"/>
              </a:rPr>
            </a:br>
            <a:r>
              <a:rPr lang="en-GB" sz="1200" dirty="0">
                <a:solidFill>
                  <a:srgbClr val="336851"/>
                </a:solidFill>
                <a:latin typeface="Arial" panose="020B0604020202020204" pitchFamily="34" charset="0"/>
                <a:cs typeface="Arial" panose="020B0604020202020204" pitchFamily="34" charset="0"/>
              </a:rPr>
              <a:t>neuron</a:t>
            </a:r>
          </a:p>
        </p:txBody>
      </p:sp>
      <p:sp>
        <p:nvSpPr>
          <p:cNvPr id="174" name="Oval 173">
            <a:extLst>
              <a:ext uri="{FF2B5EF4-FFF2-40B4-BE49-F238E27FC236}">
                <a16:creationId xmlns:a16="http://schemas.microsoft.com/office/drawing/2014/main" id="{F3F8BC6A-EEF1-4F02-8D47-DA0D76117B99}"/>
              </a:ext>
            </a:extLst>
          </p:cNvPr>
          <p:cNvSpPr/>
          <p:nvPr/>
        </p:nvSpPr>
        <p:spPr>
          <a:xfrm>
            <a:off x="6573993" y="3331259"/>
            <a:ext cx="975712" cy="975712"/>
          </a:xfrm>
          <a:prstGeom prst="ellipse">
            <a:avLst/>
          </a:prstGeom>
          <a:solidFill>
            <a:srgbClr val="D9D1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GB" sz="1200" dirty="0">
                <a:solidFill>
                  <a:schemeClr val="tx1"/>
                </a:solidFill>
                <a:latin typeface="Arial" panose="020B0604020202020204" pitchFamily="34" charset="0"/>
                <a:cs typeface="Arial" panose="020B0604020202020204" pitchFamily="34" charset="0"/>
              </a:rPr>
              <a:t>1</a:t>
            </a:r>
            <a:r>
              <a:rPr lang="en-GB" sz="1200" baseline="30000" dirty="0">
                <a:solidFill>
                  <a:schemeClr val="tx1"/>
                </a:solidFill>
                <a:latin typeface="Arial" panose="020B0604020202020204" pitchFamily="34" charset="0"/>
                <a:cs typeface="Arial" panose="020B0604020202020204" pitchFamily="34" charset="0"/>
              </a:rPr>
              <a:t>st</a:t>
            </a:r>
            <a:r>
              <a:rPr lang="en-GB" sz="1200" dirty="0">
                <a:solidFill>
                  <a:schemeClr val="tx1"/>
                </a:solidFill>
                <a:latin typeface="Arial" panose="020B0604020202020204" pitchFamily="34" charset="0"/>
                <a:cs typeface="Arial" panose="020B0604020202020204" pitchFamily="34" charset="0"/>
              </a:rPr>
              <a:t> order </a:t>
            </a:r>
            <a:br>
              <a:rPr lang="en-GB" sz="1200" dirty="0">
                <a:solidFill>
                  <a:schemeClr val="tx1"/>
                </a:solidFill>
                <a:latin typeface="Arial" panose="020B0604020202020204" pitchFamily="34" charset="0"/>
                <a:cs typeface="Arial" panose="020B0604020202020204" pitchFamily="34" charset="0"/>
              </a:rPr>
            </a:br>
            <a:r>
              <a:rPr lang="en-GB" sz="1200" dirty="0">
                <a:solidFill>
                  <a:schemeClr val="tx1"/>
                </a:solidFill>
                <a:latin typeface="Arial" panose="020B0604020202020204" pitchFamily="34" charset="0"/>
                <a:cs typeface="Arial" panose="020B0604020202020204" pitchFamily="34" charset="0"/>
              </a:rPr>
              <a:t>neuron</a:t>
            </a:r>
          </a:p>
        </p:txBody>
      </p:sp>
      <p:sp>
        <p:nvSpPr>
          <p:cNvPr id="175" name="Arrow: Right 174">
            <a:extLst>
              <a:ext uri="{FF2B5EF4-FFF2-40B4-BE49-F238E27FC236}">
                <a16:creationId xmlns:a16="http://schemas.microsoft.com/office/drawing/2014/main" id="{3CB03F92-1A47-4696-8EFB-F5D42E18BAD6}"/>
              </a:ext>
            </a:extLst>
          </p:cNvPr>
          <p:cNvSpPr/>
          <p:nvPr/>
        </p:nvSpPr>
        <p:spPr>
          <a:xfrm rot="2686892">
            <a:off x="7970973" y="2729709"/>
            <a:ext cx="1213495" cy="509003"/>
          </a:xfrm>
          <a:prstGeom prst="rightArrow">
            <a:avLst/>
          </a:prstGeom>
          <a:solidFill>
            <a:srgbClr val="8E79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73" name="Oval 172">
            <a:extLst>
              <a:ext uri="{FF2B5EF4-FFF2-40B4-BE49-F238E27FC236}">
                <a16:creationId xmlns:a16="http://schemas.microsoft.com/office/drawing/2014/main" id="{3EE60259-F134-4209-B017-EDAB1CF657E1}"/>
              </a:ext>
            </a:extLst>
          </p:cNvPr>
          <p:cNvSpPr/>
          <p:nvPr/>
        </p:nvSpPr>
        <p:spPr>
          <a:xfrm>
            <a:off x="7791988" y="2194374"/>
            <a:ext cx="975712" cy="975712"/>
          </a:xfrm>
          <a:prstGeom prst="ellipse">
            <a:avLst/>
          </a:prstGeom>
          <a:solidFill>
            <a:schemeClr val="accent2">
              <a:lumMod val="20000"/>
              <a:lumOff val="80000"/>
            </a:schemeClr>
          </a:solidFill>
          <a:ln>
            <a:solidFill>
              <a:srgbClr val="8E794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GB" sz="1200" dirty="0">
                <a:solidFill>
                  <a:srgbClr val="8E7941"/>
                </a:solidFill>
                <a:latin typeface="Arial" panose="020B0604020202020204" pitchFamily="34" charset="0"/>
                <a:cs typeface="Arial" panose="020B0604020202020204" pitchFamily="34" charset="0"/>
              </a:rPr>
              <a:t>Control </a:t>
            </a:r>
            <a:br>
              <a:rPr lang="en-GB" sz="1200" dirty="0">
                <a:solidFill>
                  <a:srgbClr val="8E7941"/>
                </a:solidFill>
                <a:latin typeface="Arial" panose="020B0604020202020204" pitchFamily="34" charset="0"/>
                <a:cs typeface="Arial" panose="020B0604020202020204" pitchFamily="34" charset="0"/>
              </a:rPr>
            </a:br>
            <a:r>
              <a:rPr lang="en-GB" sz="1200" dirty="0">
                <a:solidFill>
                  <a:srgbClr val="8E7941"/>
                </a:solidFill>
                <a:latin typeface="Arial" panose="020B0604020202020204" pitchFamily="34" charset="0"/>
                <a:cs typeface="Arial" panose="020B0604020202020204" pitchFamily="34" charset="0"/>
              </a:rPr>
              <a:t>neuron</a:t>
            </a:r>
          </a:p>
        </p:txBody>
      </p:sp>
      <p:sp>
        <p:nvSpPr>
          <p:cNvPr id="176" name="Oval 175">
            <a:extLst>
              <a:ext uri="{FF2B5EF4-FFF2-40B4-BE49-F238E27FC236}">
                <a16:creationId xmlns:a16="http://schemas.microsoft.com/office/drawing/2014/main" id="{D2A23C00-1FF5-4386-990C-9D9EF8243864}"/>
              </a:ext>
            </a:extLst>
          </p:cNvPr>
          <p:cNvSpPr/>
          <p:nvPr/>
        </p:nvSpPr>
        <p:spPr>
          <a:xfrm>
            <a:off x="9047516" y="3236782"/>
            <a:ext cx="177212" cy="177212"/>
          </a:xfrm>
          <a:prstGeom prst="ellipse">
            <a:avLst/>
          </a:prstGeom>
          <a:solidFill>
            <a:srgbClr val="8E7941"/>
          </a:solidFill>
          <a:ln>
            <a:solidFill>
              <a:srgbClr val="8E794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8000" rIns="91440" bIns="45720" numCol="1" spcCol="0" rtlCol="0" fromWordArt="0" anchor="ctr" anchorCtr="0" forceAA="0" compatLnSpc="1">
            <a:prstTxWarp prst="textNoShape">
              <a:avLst/>
            </a:prstTxWarp>
            <a:noAutofit/>
          </a:bodyPr>
          <a:lstStyle/>
          <a:p>
            <a:pPr algn="ctr"/>
            <a:r>
              <a:rPr lang="en-GB" sz="1600" dirty="0">
                <a:latin typeface="Arial" panose="020B0604020202020204" pitchFamily="34" charset="0"/>
                <a:cs typeface="Arial" panose="020B0604020202020204" pitchFamily="34" charset="0"/>
              </a:rPr>
              <a:t>-</a:t>
            </a:r>
          </a:p>
        </p:txBody>
      </p:sp>
      <p:sp>
        <p:nvSpPr>
          <p:cNvPr id="177" name="TextBox 176">
            <a:extLst>
              <a:ext uri="{FF2B5EF4-FFF2-40B4-BE49-F238E27FC236}">
                <a16:creationId xmlns:a16="http://schemas.microsoft.com/office/drawing/2014/main" id="{7BBEA591-92ED-4367-BB35-FCD3DEE15F59}"/>
              </a:ext>
            </a:extLst>
          </p:cNvPr>
          <p:cNvSpPr txBox="1"/>
          <p:nvPr/>
        </p:nvSpPr>
        <p:spPr>
          <a:xfrm>
            <a:off x="8907702" y="3006551"/>
            <a:ext cx="910674" cy="215444"/>
          </a:xfrm>
          <a:prstGeom prst="rect">
            <a:avLst/>
          </a:prstGeom>
          <a:noFill/>
        </p:spPr>
        <p:txBody>
          <a:bodyPr wrap="square" rtlCol="0">
            <a:spAutoFit/>
          </a:bodyPr>
          <a:lstStyle/>
          <a:p>
            <a:pPr algn="ctr"/>
            <a:r>
              <a:rPr lang="en-GB" sz="800" dirty="0">
                <a:solidFill>
                  <a:srgbClr val="8E7941"/>
                </a:solidFill>
                <a:latin typeface="Arial" panose="020B0604020202020204" pitchFamily="34" charset="0"/>
                <a:cs typeface="Arial" panose="020B0604020202020204" pitchFamily="34" charset="0"/>
              </a:rPr>
              <a:t>Enkephalin</a:t>
            </a:r>
          </a:p>
        </p:txBody>
      </p:sp>
      <p:sp>
        <p:nvSpPr>
          <p:cNvPr id="178" name="Oval 177">
            <a:extLst>
              <a:ext uri="{FF2B5EF4-FFF2-40B4-BE49-F238E27FC236}">
                <a16:creationId xmlns:a16="http://schemas.microsoft.com/office/drawing/2014/main" id="{4955B97C-6A13-4A0A-AF5C-12D3F3D135DD}"/>
              </a:ext>
            </a:extLst>
          </p:cNvPr>
          <p:cNvSpPr/>
          <p:nvPr/>
        </p:nvSpPr>
        <p:spPr>
          <a:xfrm>
            <a:off x="8895258" y="3921253"/>
            <a:ext cx="177212" cy="1772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GB" sz="1200" dirty="0">
                <a:latin typeface="Arial" panose="020B0604020202020204" pitchFamily="34" charset="0"/>
                <a:cs typeface="Arial" panose="020B0604020202020204" pitchFamily="34" charset="0"/>
              </a:rPr>
              <a:t>+</a:t>
            </a:r>
          </a:p>
        </p:txBody>
      </p:sp>
      <p:sp>
        <p:nvSpPr>
          <p:cNvPr id="179" name="TextBox 178">
            <a:extLst>
              <a:ext uri="{FF2B5EF4-FFF2-40B4-BE49-F238E27FC236}">
                <a16:creationId xmlns:a16="http://schemas.microsoft.com/office/drawing/2014/main" id="{4E44C820-0183-4A2F-A36F-A822C3357536}"/>
              </a:ext>
            </a:extLst>
          </p:cNvPr>
          <p:cNvSpPr txBox="1"/>
          <p:nvPr/>
        </p:nvSpPr>
        <p:spPr>
          <a:xfrm>
            <a:off x="8288487" y="4087248"/>
            <a:ext cx="910674"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Tachykinins</a:t>
            </a:r>
          </a:p>
        </p:txBody>
      </p:sp>
      <p:sp>
        <p:nvSpPr>
          <p:cNvPr id="180" name="TextBox 179">
            <a:extLst>
              <a:ext uri="{FF2B5EF4-FFF2-40B4-BE49-F238E27FC236}">
                <a16:creationId xmlns:a16="http://schemas.microsoft.com/office/drawing/2014/main" id="{DD78841F-298C-471D-85BA-A5E0B8F855FD}"/>
              </a:ext>
            </a:extLst>
          </p:cNvPr>
          <p:cNvSpPr txBox="1"/>
          <p:nvPr/>
        </p:nvSpPr>
        <p:spPr>
          <a:xfrm>
            <a:off x="7973903" y="3713491"/>
            <a:ext cx="910674" cy="215444"/>
          </a:xfrm>
          <a:prstGeom prst="rect">
            <a:avLst/>
          </a:prstGeom>
          <a:noFill/>
        </p:spPr>
        <p:txBody>
          <a:bodyPr wrap="square" rtlCol="0">
            <a:spAutoFit/>
          </a:bodyPr>
          <a:lstStyle/>
          <a:p>
            <a:pPr algn="r"/>
            <a:r>
              <a:rPr lang="en-GB" sz="800" dirty="0">
                <a:solidFill>
                  <a:schemeClr val="bg1"/>
                </a:solidFill>
                <a:latin typeface="Arial" panose="020B0604020202020204" pitchFamily="34" charset="0"/>
                <a:cs typeface="Arial" panose="020B0604020202020204" pitchFamily="34" charset="0"/>
              </a:rPr>
              <a:t>Glutamate</a:t>
            </a:r>
          </a:p>
        </p:txBody>
      </p:sp>
      <p:sp>
        <p:nvSpPr>
          <p:cNvPr id="181" name="TextBox 180">
            <a:extLst>
              <a:ext uri="{FF2B5EF4-FFF2-40B4-BE49-F238E27FC236}">
                <a16:creationId xmlns:a16="http://schemas.microsoft.com/office/drawing/2014/main" id="{0BF053EA-27A7-4C98-8D81-2B291561D75B}"/>
              </a:ext>
            </a:extLst>
          </p:cNvPr>
          <p:cNvSpPr txBox="1"/>
          <p:nvPr/>
        </p:nvSpPr>
        <p:spPr>
          <a:xfrm>
            <a:off x="8911895" y="1978912"/>
            <a:ext cx="1392070" cy="276999"/>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Higher centres</a:t>
            </a:r>
          </a:p>
        </p:txBody>
      </p:sp>
      <p:cxnSp>
        <p:nvCxnSpPr>
          <p:cNvPr id="12" name="Straight Arrow Connector 11">
            <a:extLst>
              <a:ext uri="{FF2B5EF4-FFF2-40B4-BE49-F238E27FC236}">
                <a16:creationId xmlns:a16="http://schemas.microsoft.com/office/drawing/2014/main" id="{1B66F451-7932-4491-9D7E-3611134F420B}"/>
              </a:ext>
            </a:extLst>
          </p:cNvPr>
          <p:cNvCxnSpPr>
            <a:cxnSpLocks/>
          </p:cNvCxnSpPr>
          <p:nvPr/>
        </p:nvCxnSpPr>
        <p:spPr>
          <a:xfrm rot="8100000">
            <a:off x="8644392" y="2249868"/>
            <a:ext cx="396000"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2" name="Straight Arrow Connector 181">
            <a:extLst>
              <a:ext uri="{FF2B5EF4-FFF2-40B4-BE49-F238E27FC236}">
                <a16:creationId xmlns:a16="http://schemas.microsoft.com/office/drawing/2014/main" id="{BABFEB56-67C6-4A81-ABD0-7E5639E03E2F}"/>
              </a:ext>
            </a:extLst>
          </p:cNvPr>
          <p:cNvCxnSpPr>
            <a:cxnSpLocks/>
          </p:cNvCxnSpPr>
          <p:nvPr/>
        </p:nvCxnSpPr>
        <p:spPr>
          <a:xfrm rot="8100000">
            <a:off x="8723677" y="2345247"/>
            <a:ext cx="396000" cy="0"/>
          </a:xfrm>
          <a:prstGeom prst="straightConnector1">
            <a:avLst/>
          </a:prstGeom>
          <a:ln w="1905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183" name="Oval 182">
            <a:extLst>
              <a:ext uri="{FF2B5EF4-FFF2-40B4-BE49-F238E27FC236}">
                <a16:creationId xmlns:a16="http://schemas.microsoft.com/office/drawing/2014/main" id="{790D0517-0AD9-41A1-A612-8E4C35C21150}"/>
              </a:ext>
            </a:extLst>
          </p:cNvPr>
          <p:cNvSpPr/>
          <p:nvPr/>
        </p:nvSpPr>
        <p:spPr>
          <a:xfrm>
            <a:off x="8643581" y="2058939"/>
            <a:ext cx="177212" cy="1772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GB" sz="1200" dirty="0">
                <a:latin typeface="Arial" panose="020B0604020202020204" pitchFamily="34" charset="0"/>
                <a:cs typeface="Arial" panose="020B0604020202020204" pitchFamily="34" charset="0"/>
              </a:rPr>
              <a:t>+</a:t>
            </a:r>
          </a:p>
        </p:txBody>
      </p:sp>
      <p:sp>
        <p:nvSpPr>
          <p:cNvPr id="184" name="Oval 183">
            <a:extLst>
              <a:ext uri="{FF2B5EF4-FFF2-40B4-BE49-F238E27FC236}">
                <a16:creationId xmlns:a16="http://schemas.microsoft.com/office/drawing/2014/main" id="{B2086C9D-C80F-46CF-A440-C31C334C33E8}"/>
              </a:ext>
            </a:extLst>
          </p:cNvPr>
          <p:cNvSpPr/>
          <p:nvPr/>
        </p:nvSpPr>
        <p:spPr>
          <a:xfrm>
            <a:off x="8951209" y="2375632"/>
            <a:ext cx="177212" cy="177212"/>
          </a:xfrm>
          <a:prstGeom prst="ellipse">
            <a:avLst/>
          </a:prstGeom>
          <a:solidFill>
            <a:srgbClr val="8E79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8000" rIns="91440" bIns="45720" numCol="1" spcCol="0" rtlCol="0" fromWordArt="0" anchor="ctr" anchorCtr="0" forceAA="0" compatLnSpc="1">
            <a:prstTxWarp prst="textNoShape">
              <a:avLst/>
            </a:prstTxWarp>
            <a:noAutofit/>
          </a:bodyPr>
          <a:lstStyle/>
          <a:p>
            <a:pPr algn="ctr"/>
            <a:r>
              <a:rPr lang="en-GB" sz="1600" dirty="0">
                <a:latin typeface="Arial" panose="020B0604020202020204" pitchFamily="34" charset="0"/>
                <a:cs typeface="Arial" panose="020B0604020202020204" pitchFamily="34" charset="0"/>
              </a:rPr>
              <a:t>-</a:t>
            </a:r>
          </a:p>
        </p:txBody>
      </p:sp>
      <p:sp>
        <p:nvSpPr>
          <p:cNvPr id="185" name="TextBox 184">
            <a:extLst>
              <a:ext uri="{FF2B5EF4-FFF2-40B4-BE49-F238E27FC236}">
                <a16:creationId xmlns:a16="http://schemas.microsoft.com/office/drawing/2014/main" id="{B41234A2-A0FF-4F5E-B065-5240C5705A37}"/>
              </a:ext>
            </a:extLst>
          </p:cNvPr>
          <p:cNvSpPr txBox="1"/>
          <p:nvPr/>
        </p:nvSpPr>
        <p:spPr>
          <a:xfrm>
            <a:off x="6202474" y="2531857"/>
            <a:ext cx="1132058" cy="276999"/>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Sensory input</a:t>
            </a:r>
          </a:p>
        </p:txBody>
      </p:sp>
      <p:cxnSp>
        <p:nvCxnSpPr>
          <p:cNvPr id="186" name="Straight Arrow Connector 185">
            <a:extLst>
              <a:ext uri="{FF2B5EF4-FFF2-40B4-BE49-F238E27FC236}">
                <a16:creationId xmlns:a16="http://schemas.microsoft.com/office/drawing/2014/main" id="{2CCEBBC3-3AC4-4CC7-A3DB-DFEBC7208F4A}"/>
              </a:ext>
            </a:extLst>
          </p:cNvPr>
          <p:cNvCxnSpPr>
            <a:cxnSpLocks/>
          </p:cNvCxnSpPr>
          <p:nvPr/>
        </p:nvCxnSpPr>
        <p:spPr>
          <a:xfrm>
            <a:off x="7294201" y="2682230"/>
            <a:ext cx="44191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9" name="TextBox 188">
            <a:extLst>
              <a:ext uri="{FF2B5EF4-FFF2-40B4-BE49-F238E27FC236}">
                <a16:creationId xmlns:a16="http://schemas.microsoft.com/office/drawing/2014/main" id="{ACBF618E-9C7E-4B7B-B97B-02FAAC17BE54}"/>
              </a:ext>
            </a:extLst>
          </p:cNvPr>
          <p:cNvSpPr txBox="1"/>
          <p:nvPr/>
        </p:nvSpPr>
        <p:spPr>
          <a:xfrm>
            <a:off x="8008467" y="1954294"/>
            <a:ext cx="697690" cy="215444"/>
          </a:xfrm>
          <a:prstGeom prst="rect">
            <a:avLst/>
          </a:prstGeom>
          <a:noFill/>
        </p:spPr>
        <p:txBody>
          <a:bodyPr wrap="square" rtlCol="0">
            <a:spAutoFit/>
          </a:bodyPr>
          <a:lstStyle/>
          <a:p>
            <a:pPr algn="r"/>
            <a:r>
              <a:rPr lang="en-GB" sz="800" dirty="0">
                <a:latin typeface="Arial" panose="020B0604020202020204" pitchFamily="34" charset="0"/>
                <a:cs typeface="Arial" panose="020B0604020202020204" pitchFamily="34" charset="0"/>
              </a:rPr>
              <a:t>NA/5-HT</a:t>
            </a:r>
          </a:p>
        </p:txBody>
      </p:sp>
      <p:sp>
        <p:nvSpPr>
          <p:cNvPr id="190" name="TextBox 189">
            <a:extLst>
              <a:ext uri="{FF2B5EF4-FFF2-40B4-BE49-F238E27FC236}">
                <a16:creationId xmlns:a16="http://schemas.microsoft.com/office/drawing/2014/main" id="{FA114125-0BE4-47A2-A0D0-25DF4DDDADEE}"/>
              </a:ext>
            </a:extLst>
          </p:cNvPr>
          <p:cNvSpPr txBox="1"/>
          <p:nvPr/>
        </p:nvSpPr>
        <p:spPr>
          <a:xfrm>
            <a:off x="8874537" y="2546079"/>
            <a:ext cx="697690" cy="215444"/>
          </a:xfrm>
          <a:prstGeom prst="rect">
            <a:avLst/>
          </a:prstGeom>
          <a:noFill/>
        </p:spPr>
        <p:txBody>
          <a:bodyPr wrap="square" rtlCol="0">
            <a:spAutoFit/>
          </a:bodyPr>
          <a:lstStyle/>
          <a:p>
            <a:r>
              <a:rPr lang="en-GB" sz="800" dirty="0">
                <a:solidFill>
                  <a:srgbClr val="8E7941"/>
                </a:solidFill>
                <a:latin typeface="Arial" panose="020B0604020202020204" pitchFamily="34" charset="0"/>
                <a:cs typeface="Arial" panose="020B0604020202020204" pitchFamily="34" charset="0"/>
              </a:rPr>
              <a:t>NA/5-HT</a:t>
            </a:r>
          </a:p>
        </p:txBody>
      </p:sp>
    </p:spTree>
    <p:custDataLst/>
    <p:extLst>
      <p:ext uri="{BB962C8B-B14F-4D97-AF65-F5344CB8AC3E}">
        <p14:creationId xmlns:p14="http://schemas.microsoft.com/office/powerpoint/2010/main" val="3443680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9FDDCD0F-9097-41B9-BE24-13F6E8E26461}"/>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918E9A78-BB57-43F0-A1B4-3031696BA6DC}"/>
              </a:ext>
            </a:extLst>
          </p:cNvPr>
          <p:cNvSpPr>
            <a:spLocks noGrp="1"/>
          </p:cNvSpPr>
          <p:nvPr>
            <p:ph type="title"/>
          </p:nvPr>
        </p:nvSpPr>
        <p:spPr/>
        <p:txBody>
          <a:bodyPr/>
          <a:lstStyle/>
          <a:p>
            <a:r>
              <a:rPr lang="en-GB" dirty="0"/>
              <a:t>Nociception </a:t>
            </a:r>
          </a:p>
        </p:txBody>
      </p:sp>
      <p:sp>
        <p:nvSpPr>
          <p:cNvPr id="3" name="Content Placeholder 2">
            <a:extLst>
              <a:ext uri="{FF2B5EF4-FFF2-40B4-BE49-F238E27FC236}">
                <a16:creationId xmlns:a16="http://schemas.microsoft.com/office/drawing/2014/main" id="{9176050D-A486-46EA-A01C-52743A865FE3}"/>
              </a:ext>
            </a:extLst>
          </p:cNvPr>
          <p:cNvSpPr>
            <a:spLocks noGrp="1"/>
          </p:cNvSpPr>
          <p:nvPr>
            <p:ph idx="20"/>
          </p:nvPr>
        </p:nvSpPr>
        <p:spPr/>
        <p:txBody>
          <a:bodyPr>
            <a:normAutofit/>
          </a:bodyPr>
          <a:lstStyle/>
          <a:p>
            <a:r>
              <a:rPr lang="en-GB" sz="1800" dirty="0"/>
              <a:t>Two types of receptors can be activated by noxious stimuli:</a:t>
            </a:r>
            <a:r>
              <a:rPr lang="en-GB" sz="1800" baseline="30000" dirty="0"/>
              <a:t>1</a:t>
            </a:r>
            <a:endParaRPr lang="en-GB" sz="1800" dirty="0"/>
          </a:p>
          <a:p>
            <a:pPr lvl="1"/>
            <a:r>
              <a:rPr lang="en-GB" sz="1600" b="1" dirty="0">
                <a:solidFill>
                  <a:schemeClr val="accent1"/>
                </a:solidFill>
              </a:rPr>
              <a:t>High-threshold mechanoreceptors – </a:t>
            </a:r>
            <a:r>
              <a:rPr lang="en-GB" sz="1600" dirty="0"/>
              <a:t>which respond to mechanical deformation</a:t>
            </a:r>
          </a:p>
          <a:p>
            <a:pPr lvl="1"/>
            <a:r>
              <a:rPr lang="en-GB" sz="1600" b="1" dirty="0">
                <a:solidFill>
                  <a:schemeClr val="accent1"/>
                </a:solidFill>
              </a:rPr>
              <a:t>Polymodal nociceptors – </a:t>
            </a:r>
            <a:r>
              <a:rPr lang="en-GB" sz="1600" dirty="0"/>
              <a:t>which respond to a variety of tissue-damaging stimuli, e.g., cytokines, histamine, leukotrienes</a:t>
            </a:r>
          </a:p>
          <a:p>
            <a:r>
              <a:rPr lang="en-GB" sz="1800" dirty="0"/>
              <a:t>There are two types of fibres that then carry nociceptive information:</a:t>
            </a:r>
            <a:r>
              <a:rPr lang="en-GB" sz="1800" baseline="30000" dirty="0"/>
              <a:t>1</a:t>
            </a:r>
            <a:endParaRPr lang="en-GB" sz="1800" dirty="0"/>
          </a:p>
          <a:p>
            <a:pPr lvl="1"/>
            <a:r>
              <a:rPr lang="en-GB" sz="1600" b="1" dirty="0">
                <a:solidFill>
                  <a:schemeClr val="accent1"/>
                </a:solidFill>
                <a:latin typeface="Arial" panose="020B0604020202020204" pitchFamily="34" charset="0"/>
                <a:cs typeface="Arial" panose="020B0604020202020204" pitchFamily="34" charset="0"/>
              </a:rPr>
              <a:t>A</a:t>
            </a:r>
            <a:r>
              <a:rPr lang="el-GR" sz="1600" b="1" dirty="0">
                <a:solidFill>
                  <a:schemeClr val="accent1"/>
                </a:solidFill>
                <a:latin typeface="Arial" panose="020B0604020202020204" pitchFamily="34" charset="0"/>
                <a:cs typeface="Arial" panose="020B0604020202020204" pitchFamily="34" charset="0"/>
              </a:rPr>
              <a:t>δ</a:t>
            </a:r>
            <a:r>
              <a:rPr lang="en-GB" sz="1600" b="1" dirty="0">
                <a:solidFill>
                  <a:schemeClr val="accent1"/>
                </a:solidFill>
                <a:latin typeface="Arial" panose="020B0604020202020204" pitchFamily="34" charset="0"/>
                <a:cs typeface="Arial" panose="020B0604020202020204" pitchFamily="34" charset="0"/>
              </a:rPr>
              <a:t>-fibres – </a:t>
            </a:r>
            <a:r>
              <a:rPr lang="en-GB" sz="1600" dirty="0">
                <a:latin typeface="Arial" panose="020B0604020202020204" pitchFamily="34" charset="0"/>
                <a:cs typeface="Arial" panose="020B0604020202020204" pitchFamily="34" charset="0"/>
              </a:rPr>
              <a:t>myelinated, fast-conducting neurons that result in a localised, rapid, prickling feeling of pain</a:t>
            </a:r>
          </a:p>
          <a:p>
            <a:pPr lvl="1"/>
            <a:r>
              <a:rPr lang="en-GB" sz="1600" b="1" dirty="0">
                <a:solidFill>
                  <a:schemeClr val="accent1"/>
                </a:solidFill>
              </a:rPr>
              <a:t>C-fibres – </a:t>
            </a:r>
            <a:r>
              <a:rPr lang="en-GB" sz="1600" dirty="0"/>
              <a:t>non-</a:t>
            </a:r>
            <a:r>
              <a:rPr lang="en-GB" sz="1600" dirty="0">
                <a:latin typeface="Arial" panose="020B0604020202020204" pitchFamily="34" charset="0"/>
                <a:cs typeface="Arial" panose="020B0604020202020204" pitchFamily="34" charset="0"/>
              </a:rPr>
              <a:t>myelinated, slow-conducting neurons that result in a poorly localised, dull, aching feeling of pain</a:t>
            </a:r>
          </a:p>
          <a:p>
            <a:endParaRPr lang="en-GB" sz="1800" dirty="0"/>
          </a:p>
        </p:txBody>
      </p:sp>
      <p:sp>
        <p:nvSpPr>
          <p:cNvPr id="9" name="Content Placeholder 8">
            <a:extLst>
              <a:ext uri="{FF2B5EF4-FFF2-40B4-BE49-F238E27FC236}">
                <a16:creationId xmlns:a16="http://schemas.microsoft.com/office/drawing/2014/main" id="{0F2E6E13-3E7C-447E-A0D8-616986922ECD}"/>
              </a:ext>
            </a:extLst>
          </p:cNvPr>
          <p:cNvSpPr>
            <a:spLocks noGrp="1"/>
          </p:cNvSpPr>
          <p:nvPr>
            <p:ph idx="21"/>
          </p:nvPr>
        </p:nvSpPr>
        <p:spPr/>
        <p:txBody>
          <a:bodyPr>
            <a:normAutofit/>
          </a:bodyPr>
          <a:lstStyle/>
          <a:p>
            <a:pPr marL="0" indent="0">
              <a:buNone/>
            </a:pPr>
            <a:r>
              <a:rPr lang="en-GB" sz="1800" b="1" dirty="0">
                <a:solidFill>
                  <a:schemeClr val="accent1"/>
                </a:solidFill>
              </a:rPr>
              <a:t>Abnormal pain</a:t>
            </a:r>
          </a:p>
          <a:p>
            <a:r>
              <a:rPr lang="en-GB" sz="1800" dirty="0"/>
              <a:t>Not all pain is nociceptive (i.e., pain arising from identifiable tissue damage)</a:t>
            </a:r>
            <a:r>
              <a:rPr lang="en-GB" sz="1800" baseline="30000" dirty="0"/>
              <a:t>1</a:t>
            </a:r>
            <a:endParaRPr lang="en-GB" sz="1800" dirty="0"/>
          </a:p>
          <a:p>
            <a:r>
              <a:rPr lang="en-GB" sz="1800" dirty="0"/>
              <a:t>Neuropathic pain can result from motor, sensory, or autonomic dysfunction</a:t>
            </a:r>
            <a:r>
              <a:rPr lang="en-GB" sz="1800" baseline="30000" dirty="0"/>
              <a:t>1</a:t>
            </a:r>
            <a:endParaRPr lang="en-GB" sz="1800" dirty="0"/>
          </a:p>
          <a:p>
            <a:r>
              <a:rPr lang="en-GB" sz="1800" dirty="0"/>
              <a:t>Neuropathic pain is often described as ‘burning’, ‘stabbing’, or a ‘numb’ sensation</a:t>
            </a:r>
            <a:r>
              <a:rPr lang="en-GB" sz="1800" baseline="30000" dirty="0"/>
              <a:t>1</a:t>
            </a:r>
            <a:endParaRPr lang="en-GB" sz="1800" dirty="0"/>
          </a:p>
          <a:p>
            <a:r>
              <a:rPr lang="en-GB" sz="1800" dirty="0"/>
              <a:t>Neuropathic pain can arise from damage to peripheral neurons, or from damage to the central nervous system</a:t>
            </a:r>
            <a:r>
              <a:rPr lang="en-GB" sz="1800" baseline="30000" dirty="0"/>
              <a:t>1</a:t>
            </a:r>
            <a:endParaRPr lang="en-GB" sz="1800" dirty="0"/>
          </a:p>
        </p:txBody>
      </p:sp>
      <p:sp>
        <p:nvSpPr>
          <p:cNvPr id="5" name="Text Placeholder 4">
            <a:extLst>
              <a:ext uri="{FF2B5EF4-FFF2-40B4-BE49-F238E27FC236}">
                <a16:creationId xmlns:a16="http://schemas.microsoft.com/office/drawing/2014/main" id="{F689A981-7283-44B8-8303-56C3A6783C71}"/>
              </a:ext>
            </a:extLst>
          </p:cNvPr>
          <p:cNvSpPr>
            <a:spLocks noGrp="1"/>
          </p:cNvSpPr>
          <p:nvPr>
            <p:ph type="body" sz="quarter" idx="18"/>
          </p:nvPr>
        </p:nvSpPr>
        <p:spPr/>
        <p:txBody>
          <a:bodyPr/>
          <a:lstStyle/>
          <a:p>
            <a:pPr marL="0" indent="0">
              <a:buNone/>
            </a:pPr>
            <a:r>
              <a:rPr lang="en-GB" dirty="0"/>
              <a:t>1. Steeds. Surgery 2016;34(2):55–59; 2. Chakravarty &amp; Sen. Med Hypotheses 2010;74(2):225–231</a:t>
            </a:r>
          </a:p>
        </p:txBody>
      </p:sp>
      <p:sp>
        <p:nvSpPr>
          <p:cNvPr id="12" name="Rectangle: Rounded Corners 11">
            <a:extLst>
              <a:ext uri="{FF2B5EF4-FFF2-40B4-BE49-F238E27FC236}">
                <a16:creationId xmlns:a16="http://schemas.microsoft.com/office/drawing/2014/main" id="{D0A2BD10-307D-47A3-BAAC-B3967B630124}"/>
              </a:ext>
            </a:extLst>
          </p:cNvPr>
          <p:cNvSpPr/>
          <p:nvPr/>
        </p:nvSpPr>
        <p:spPr>
          <a:xfrm>
            <a:off x="6423887" y="5245261"/>
            <a:ext cx="4767072" cy="1235341"/>
          </a:xfrm>
          <a:prstGeom prst="roundRect">
            <a:avLst>
              <a:gd name="adj" fmla="val 8498"/>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latin typeface="Arial" panose="020B0604020202020204" pitchFamily="34" charset="0"/>
                <a:cs typeface="Arial" panose="020B0604020202020204" pitchFamily="34" charset="0"/>
              </a:rPr>
              <a:t>Some have suggested that migraine can be described as a form of neuropathic pain, whereby an otherwise intact nervous system responds abnormally to non-noxious stimuli</a:t>
            </a:r>
            <a:r>
              <a:rPr lang="en-US" baseline="30000" dirty="0">
                <a:solidFill>
                  <a:schemeClr val="tx1"/>
                </a:solidFill>
                <a:latin typeface="Arial" panose="020B0604020202020204" pitchFamily="34" charset="0"/>
                <a:cs typeface="Arial" panose="020B0604020202020204" pitchFamily="34" charset="0"/>
              </a:rPr>
              <a:t>2</a:t>
            </a:r>
            <a:endParaRPr lang="en-GB" baseline="30000" dirty="0">
              <a:solidFill>
                <a:schemeClr val="tx1"/>
              </a:solidFill>
              <a:latin typeface="Arial" panose="020B0604020202020204" pitchFamily="34" charset="0"/>
              <a:cs typeface="Arial" panose="020B0604020202020204" pitchFamily="34" charset="0"/>
            </a:endParaRPr>
          </a:p>
        </p:txBody>
      </p:sp>
    </p:spTree>
    <p:custDataLst/>
    <p:extLst>
      <p:ext uri="{BB962C8B-B14F-4D97-AF65-F5344CB8AC3E}">
        <p14:creationId xmlns:p14="http://schemas.microsoft.com/office/powerpoint/2010/main" val="1864953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B9F92D6-B4A1-473D-B0AA-B2A9B0CCD6D7}"/>
              </a:ext>
            </a:extLst>
          </p:cNvPr>
          <p:cNvSpPr>
            <a:spLocks noGrp="1"/>
          </p:cNvSpPr>
          <p:nvPr>
            <p:ph type="title"/>
          </p:nvPr>
        </p:nvSpPr>
        <p:spPr/>
        <p:txBody>
          <a:bodyPr/>
          <a:lstStyle/>
          <a:p>
            <a:r>
              <a:rPr lang="en-GB" dirty="0"/>
              <a:t>The pathology of migraine</a:t>
            </a:r>
          </a:p>
        </p:txBody>
      </p:sp>
      <p:sp>
        <p:nvSpPr>
          <p:cNvPr id="2" name="Text Placeholder 1">
            <a:extLst>
              <a:ext uri="{FF2B5EF4-FFF2-40B4-BE49-F238E27FC236}">
                <a16:creationId xmlns:a16="http://schemas.microsoft.com/office/drawing/2014/main" id="{365EE2D4-5042-4003-913D-729EC33B4BE9}"/>
              </a:ext>
            </a:extLst>
          </p:cNvPr>
          <p:cNvSpPr>
            <a:spLocks noGrp="1"/>
          </p:cNvSpPr>
          <p:nvPr>
            <p:ph type="body" idx="1"/>
          </p:nvPr>
        </p:nvSpPr>
        <p:spPr/>
        <p:txBody>
          <a:bodyPr/>
          <a:lstStyle/>
          <a:p>
            <a:r>
              <a:rPr lang="en-GB" dirty="0"/>
              <a:t>Migraine</a:t>
            </a:r>
          </a:p>
        </p:txBody>
      </p:sp>
    </p:spTree>
    <p:custDataLst/>
    <p:extLst>
      <p:ext uri="{BB962C8B-B14F-4D97-AF65-F5344CB8AC3E}">
        <p14:creationId xmlns:p14="http://schemas.microsoft.com/office/powerpoint/2010/main" val="1745040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A1C245-4587-4834-9AFA-F7C7270715D5}"/>
              </a:ext>
            </a:extLst>
          </p:cNvPr>
          <p:cNvSpPr>
            <a:spLocks noGrp="1"/>
          </p:cNvSpPr>
          <p:nvPr>
            <p:ph type="title"/>
          </p:nvPr>
        </p:nvSpPr>
        <p:spPr/>
        <p:txBody>
          <a:bodyPr>
            <a:noAutofit/>
          </a:bodyPr>
          <a:lstStyle/>
          <a:p>
            <a:r>
              <a:rPr lang="en-US" sz="3200" dirty="0"/>
              <a:t>The pathophysiology of migraine has emerged from a historical consideration of the “humors” through mid-20</a:t>
            </a:r>
            <a:r>
              <a:rPr lang="en-US" sz="3200" baseline="30000" dirty="0"/>
              <a:t>th</a:t>
            </a:r>
            <a:r>
              <a:rPr lang="en-US" sz="3200" dirty="0"/>
              <a:t> century distraction of the now defunct vascular theory to a clear place as a neurological disorder</a:t>
            </a:r>
            <a:endParaRPr lang="en-GB" sz="3200" dirty="0"/>
          </a:p>
        </p:txBody>
      </p:sp>
      <p:sp>
        <p:nvSpPr>
          <p:cNvPr id="9" name="Text Placeholder 8">
            <a:extLst>
              <a:ext uri="{FF2B5EF4-FFF2-40B4-BE49-F238E27FC236}">
                <a16:creationId xmlns:a16="http://schemas.microsoft.com/office/drawing/2014/main" id="{63696912-D252-4858-9564-D772F86E6699}"/>
              </a:ext>
            </a:extLst>
          </p:cNvPr>
          <p:cNvSpPr>
            <a:spLocks noGrp="1"/>
          </p:cNvSpPr>
          <p:nvPr>
            <p:ph type="body" idx="1"/>
          </p:nvPr>
        </p:nvSpPr>
        <p:spPr/>
        <p:txBody>
          <a:bodyPr>
            <a:normAutofit/>
          </a:bodyPr>
          <a:lstStyle/>
          <a:p>
            <a:r>
              <a:rPr lang="en-US" dirty="0" err="1"/>
              <a:t>Goadsby</a:t>
            </a:r>
            <a:r>
              <a:rPr lang="en-US" dirty="0"/>
              <a:t> et al. </a:t>
            </a:r>
            <a:r>
              <a:rPr lang="en-US" dirty="0" err="1"/>
              <a:t>Physiol</a:t>
            </a:r>
            <a:r>
              <a:rPr lang="en-US" dirty="0"/>
              <a:t> Rev 2017;97(2):553–622</a:t>
            </a:r>
          </a:p>
        </p:txBody>
      </p:sp>
    </p:spTree>
    <p:custDataLst/>
    <p:extLst>
      <p:ext uri="{BB962C8B-B14F-4D97-AF65-F5344CB8AC3E}">
        <p14:creationId xmlns:p14="http://schemas.microsoft.com/office/powerpoint/2010/main" val="2358847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2F49C98-8A60-487D-AE8F-7035E173F19B}"/>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3AB6BB94-8E9A-4721-87E9-D297483AFBDF}"/>
              </a:ext>
            </a:extLst>
          </p:cNvPr>
          <p:cNvSpPr>
            <a:spLocks noGrp="1"/>
          </p:cNvSpPr>
          <p:nvPr>
            <p:ph type="title"/>
          </p:nvPr>
        </p:nvSpPr>
        <p:spPr/>
        <p:txBody>
          <a:bodyPr/>
          <a:lstStyle/>
          <a:p>
            <a:r>
              <a:rPr lang="en-GB"/>
              <a:t>Timeline of migraine research</a:t>
            </a:r>
          </a:p>
        </p:txBody>
      </p:sp>
      <p:sp>
        <p:nvSpPr>
          <p:cNvPr id="3" name="Text Placeholder 2">
            <a:extLst>
              <a:ext uri="{FF2B5EF4-FFF2-40B4-BE49-F238E27FC236}">
                <a16:creationId xmlns:a16="http://schemas.microsoft.com/office/drawing/2014/main" id="{40B1A977-0A09-4181-A0F2-799D59C873DE}"/>
              </a:ext>
            </a:extLst>
          </p:cNvPr>
          <p:cNvSpPr>
            <a:spLocks noGrp="1"/>
          </p:cNvSpPr>
          <p:nvPr>
            <p:ph type="body" sz="quarter" idx="18"/>
          </p:nvPr>
        </p:nvSpPr>
        <p:spPr/>
        <p:txBody>
          <a:bodyPr/>
          <a:lstStyle/>
          <a:p>
            <a:pPr marL="0" indent="0">
              <a:buNone/>
            </a:pPr>
            <a:r>
              <a:rPr lang="en-GB" dirty="0"/>
              <a:t>CALCRL=calcitonin receptor-like receptor; CGRP=calcitonin gene-related peptide; </a:t>
            </a:r>
            <a:br>
              <a:rPr lang="en-GB" dirty="0"/>
            </a:br>
            <a:r>
              <a:rPr lang="en-GB" dirty="0"/>
              <a:t>CSD=cortical spreading depression (or depolarisation); IHS=International Headache Society; </a:t>
            </a:r>
            <a:br>
              <a:rPr lang="en-GB" dirty="0"/>
            </a:br>
            <a:r>
              <a:rPr lang="en-GB" dirty="0"/>
              <a:t>PET=positron emission tomography; RAMP1=receptor activity-modifying protein 1; RCP=receptor coupling protein</a:t>
            </a:r>
          </a:p>
          <a:p>
            <a:pPr marL="0" indent="0">
              <a:buNone/>
            </a:pPr>
            <a:endParaRPr lang="en-GB" dirty="0"/>
          </a:p>
          <a:p>
            <a:pPr marL="0" indent="0">
              <a:buNone/>
            </a:pPr>
            <a:r>
              <a:rPr lang="en-GB" dirty="0"/>
              <a:t>Adapted from: </a:t>
            </a:r>
            <a:r>
              <a:rPr lang="en-GB" dirty="0" err="1"/>
              <a:t>Edvinsson</a:t>
            </a:r>
            <a:r>
              <a:rPr lang="en-GB" dirty="0"/>
              <a:t> et al. Nat Rev </a:t>
            </a:r>
            <a:r>
              <a:rPr lang="en-GB" dirty="0" err="1"/>
              <a:t>Neurol</a:t>
            </a:r>
            <a:r>
              <a:rPr lang="en-GB" dirty="0"/>
              <a:t> 2018;14(6):338–350; </a:t>
            </a:r>
            <a:r>
              <a:rPr lang="en-GB" dirty="0" err="1"/>
              <a:t>Tfelt</a:t>
            </a:r>
            <a:r>
              <a:rPr lang="en-GB" dirty="0"/>
              <a:t>-Hansen &amp; Koehler. Headache 2011;51(5):752–778</a:t>
            </a:r>
          </a:p>
        </p:txBody>
      </p:sp>
      <p:sp>
        <p:nvSpPr>
          <p:cNvPr id="172" name="Arrow: Right 171">
            <a:extLst>
              <a:ext uri="{FF2B5EF4-FFF2-40B4-BE49-F238E27FC236}">
                <a16:creationId xmlns:a16="http://schemas.microsoft.com/office/drawing/2014/main" id="{DE4137D5-2C07-4743-B50D-6A570352D296}"/>
              </a:ext>
            </a:extLst>
          </p:cNvPr>
          <p:cNvSpPr/>
          <p:nvPr/>
        </p:nvSpPr>
        <p:spPr>
          <a:xfrm>
            <a:off x="511627" y="2984727"/>
            <a:ext cx="11168742" cy="911326"/>
          </a:xfrm>
          <a:prstGeom prst="rightArrow">
            <a:avLst/>
          </a:prstGeom>
          <a:solidFill>
            <a:schemeClr val="accent2">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a:latin typeface="Arial" panose="020B0604020202020204" pitchFamily="34" charset="0"/>
              <a:cs typeface="Arial" panose="020B0604020202020204" pitchFamily="34" charset="0"/>
            </a:endParaRPr>
          </a:p>
        </p:txBody>
      </p:sp>
      <p:sp>
        <p:nvSpPr>
          <p:cNvPr id="173" name="TextBox 172">
            <a:extLst>
              <a:ext uri="{FF2B5EF4-FFF2-40B4-BE49-F238E27FC236}">
                <a16:creationId xmlns:a16="http://schemas.microsoft.com/office/drawing/2014/main" id="{940D45DF-B764-4254-9C58-B2F1C1C5F171}"/>
              </a:ext>
            </a:extLst>
          </p:cNvPr>
          <p:cNvSpPr txBox="1"/>
          <p:nvPr/>
        </p:nvSpPr>
        <p:spPr>
          <a:xfrm>
            <a:off x="8100745" y="1532038"/>
            <a:ext cx="2306851" cy="400110"/>
          </a:xfrm>
          <a:prstGeom prst="rect">
            <a:avLst/>
          </a:prstGeom>
          <a:noFill/>
        </p:spPr>
        <p:txBody>
          <a:bodyPr wrap="square" rtlCol="0" anchor="b">
            <a:spAutoFit/>
          </a:bodyPr>
          <a:lstStyle/>
          <a:p>
            <a:r>
              <a:rPr lang="en-GB" sz="1000">
                <a:latin typeface="Arial" panose="020B0604020202020204" pitchFamily="34" charset="0"/>
                <a:cs typeface="Arial" panose="020B0604020202020204" pitchFamily="34" charset="0"/>
              </a:rPr>
              <a:t>First measurement of CGRP released by trigeminal stimulation in humans</a:t>
            </a:r>
          </a:p>
        </p:txBody>
      </p:sp>
      <p:cxnSp>
        <p:nvCxnSpPr>
          <p:cNvPr id="174" name="Straight Connector 173">
            <a:extLst>
              <a:ext uri="{FF2B5EF4-FFF2-40B4-BE49-F238E27FC236}">
                <a16:creationId xmlns:a16="http://schemas.microsoft.com/office/drawing/2014/main" id="{2A387D4E-92A2-4534-B281-8569892E9C02}"/>
              </a:ext>
            </a:extLst>
          </p:cNvPr>
          <p:cNvCxnSpPr>
            <a:cxnSpLocks/>
          </p:cNvCxnSpPr>
          <p:nvPr/>
        </p:nvCxnSpPr>
        <p:spPr>
          <a:xfrm>
            <a:off x="10982546" y="3442646"/>
            <a:ext cx="0" cy="504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sp>
        <p:nvSpPr>
          <p:cNvPr id="175" name="TextBox 174">
            <a:extLst>
              <a:ext uri="{FF2B5EF4-FFF2-40B4-BE49-F238E27FC236}">
                <a16:creationId xmlns:a16="http://schemas.microsoft.com/office/drawing/2014/main" id="{DAF66200-8479-42FA-BB0D-21FD91D03C0B}"/>
              </a:ext>
            </a:extLst>
          </p:cNvPr>
          <p:cNvSpPr txBox="1"/>
          <p:nvPr/>
        </p:nvSpPr>
        <p:spPr>
          <a:xfrm>
            <a:off x="5783224" y="2560410"/>
            <a:ext cx="639919" cy="338554"/>
          </a:xfrm>
          <a:prstGeom prst="rect">
            <a:avLst/>
          </a:prstGeom>
          <a:noFill/>
        </p:spPr>
        <p:txBody>
          <a:bodyPr wrap="none" rtlCol="0">
            <a:spAutoFit/>
          </a:bodyPr>
          <a:lstStyle/>
          <a:p>
            <a:pPr algn="r"/>
            <a:r>
              <a:rPr lang="en-GB" sz="1600" b="1">
                <a:latin typeface="Arial" panose="020B0604020202020204" pitchFamily="34" charset="0"/>
                <a:cs typeface="Arial" panose="020B0604020202020204" pitchFamily="34" charset="0"/>
              </a:rPr>
              <a:t>1981</a:t>
            </a:r>
          </a:p>
        </p:txBody>
      </p:sp>
      <p:sp>
        <p:nvSpPr>
          <p:cNvPr id="176" name="TextBox 175">
            <a:extLst>
              <a:ext uri="{FF2B5EF4-FFF2-40B4-BE49-F238E27FC236}">
                <a16:creationId xmlns:a16="http://schemas.microsoft.com/office/drawing/2014/main" id="{60EAA5D2-FD98-4E15-AA69-3C0F84F0E646}"/>
              </a:ext>
            </a:extLst>
          </p:cNvPr>
          <p:cNvSpPr txBox="1"/>
          <p:nvPr/>
        </p:nvSpPr>
        <p:spPr>
          <a:xfrm>
            <a:off x="6043404" y="3948933"/>
            <a:ext cx="639919" cy="338554"/>
          </a:xfrm>
          <a:prstGeom prst="rect">
            <a:avLst/>
          </a:prstGeom>
          <a:noFill/>
        </p:spPr>
        <p:txBody>
          <a:bodyPr wrap="square" rtlCol="0">
            <a:spAutoFit/>
          </a:bodyPr>
          <a:lstStyle/>
          <a:p>
            <a:pPr algn="r"/>
            <a:r>
              <a:rPr lang="en-GB" sz="1600" b="1">
                <a:latin typeface="Arial" panose="020B0604020202020204" pitchFamily="34" charset="0"/>
                <a:cs typeface="Arial" panose="020B0604020202020204" pitchFamily="34" charset="0"/>
              </a:rPr>
              <a:t>1982</a:t>
            </a:r>
          </a:p>
        </p:txBody>
      </p:sp>
      <p:cxnSp>
        <p:nvCxnSpPr>
          <p:cNvPr id="177" name="Straight Connector 176">
            <a:extLst>
              <a:ext uri="{FF2B5EF4-FFF2-40B4-BE49-F238E27FC236}">
                <a16:creationId xmlns:a16="http://schemas.microsoft.com/office/drawing/2014/main" id="{0F25DF10-A820-45F1-B82F-CD792CDAE1F8}"/>
              </a:ext>
            </a:extLst>
          </p:cNvPr>
          <p:cNvCxnSpPr>
            <a:cxnSpLocks/>
          </p:cNvCxnSpPr>
          <p:nvPr/>
        </p:nvCxnSpPr>
        <p:spPr>
          <a:xfrm>
            <a:off x="6521969" y="3442646"/>
            <a:ext cx="0" cy="504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sp>
        <p:nvSpPr>
          <p:cNvPr id="178" name="TextBox 177">
            <a:extLst>
              <a:ext uri="{FF2B5EF4-FFF2-40B4-BE49-F238E27FC236}">
                <a16:creationId xmlns:a16="http://schemas.microsoft.com/office/drawing/2014/main" id="{528330AE-59DD-40C1-BC7D-DA3ACD83E450}"/>
              </a:ext>
            </a:extLst>
          </p:cNvPr>
          <p:cNvSpPr txBox="1"/>
          <p:nvPr/>
        </p:nvSpPr>
        <p:spPr>
          <a:xfrm>
            <a:off x="5132259" y="3968207"/>
            <a:ext cx="1033396" cy="553998"/>
          </a:xfrm>
          <a:prstGeom prst="rect">
            <a:avLst/>
          </a:prstGeom>
          <a:noFill/>
        </p:spPr>
        <p:txBody>
          <a:bodyPr wrap="square" rtlCol="0">
            <a:spAutoFit/>
          </a:bodyPr>
          <a:lstStyle/>
          <a:p>
            <a:pPr algn="r"/>
            <a:r>
              <a:rPr lang="en-GB" sz="1000">
                <a:latin typeface="Arial" panose="020B0604020202020204" pitchFamily="34" charset="0"/>
                <a:cs typeface="Arial" panose="020B0604020202020204" pitchFamily="34" charset="0"/>
              </a:rPr>
              <a:t>Oligaemia in the wake of CSD in rats</a:t>
            </a:r>
          </a:p>
        </p:txBody>
      </p:sp>
      <p:sp>
        <p:nvSpPr>
          <p:cNvPr id="179" name="Rectangle 178">
            <a:extLst>
              <a:ext uri="{FF2B5EF4-FFF2-40B4-BE49-F238E27FC236}">
                <a16:creationId xmlns:a16="http://schemas.microsoft.com/office/drawing/2014/main" id="{4A25AE2A-C465-44DF-BA7B-2EF30A312ABB}"/>
              </a:ext>
            </a:extLst>
          </p:cNvPr>
          <p:cNvSpPr/>
          <p:nvPr/>
        </p:nvSpPr>
        <p:spPr>
          <a:xfrm>
            <a:off x="6379696" y="4179414"/>
            <a:ext cx="1209665" cy="553998"/>
          </a:xfrm>
          <a:prstGeom prst="rect">
            <a:avLst/>
          </a:prstGeom>
        </p:spPr>
        <p:txBody>
          <a:bodyPr wrap="square">
            <a:spAutoFit/>
          </a:bodyPr>
          <a:lstStyle/>
          <a:p>
            <a:pPr algn="ctr"/>
            <a:r>
              <a:rPr lang="en-GB" sz="1000">
                <a:latin typeface="Arial" panose="020B0604020202020204" pitchFamily="34" charset="0"/>
                <a:cs typeface="Arial" panose="020B0604020202020204" pitchFamily="34" charset="0"/>
              </a:rPr>
              <a:t>Neurogenic inflammation theory of migraine</a:t>
            </a:r>
          </a:p>
        </p:txBody>
      </p:sp>
      <p:sp>
        <p:nvSpPr>
          <p:cNvPr id="180" name="TextBox 179">
            <a:extLst>
              <a:ext uri="{FF2B5EF4-FFF2-40B4-BE49-F238E27FC236}">
                <a16:creationId xmlns:a16="http://schemas.microsoft.com/office/drawing/2014/main" id="{3FF6E638-7912-45AB-B13C-55668D96450A}"/>
              </a:ext>
            </a:extLst>
          </p:cNvPr>
          <p:cNvSpPr txBox="1"/>
          <p:nvPr/>
        </p:nvSpPr>
        <p:spPr>
          <a:xfrm>
            <a:off x="6664428" y="3948933"/>
            <a:ext cx="639919" cy="338554"/>
          </a:xfrm>
          <a:prstGeom prst="rect">
            <a:avLst/>
          </a:prstGeom>
          <a:noFill/>
        </p:spPr>
        <p:txBody>
          <a:bodyPr wrap="square" rtlCol="0">
            <a:spAutoFit/>
          </a:bodyPr>
          <a:lstStyle/>
          <a:p>
            <a:pPr algn="ctr"/>
            <a:r>
              <a:rPr lang="en-GB" sz="1600" b="1">
                <a:latin typeface="Arial" panose="020B0604020202020204" pitchFamily="34" charset="0"/>
                <a:cs typeface="Arial" panose="020B0604020202020204" pitchFamily="34" charset="0"/>
              </a:rPr>
              <a:t>1984</a:t>
            </a:r>
          </a:p>
        </p:txBody>
      </p:sp>
      <p:cxnSp>
        <p:nvCxnSpPr>
          <p:cNvPr id="181" name="Straight Connector 180">
            <a:extLst>
              <a:ext uri="{FF2B5EF4-FFF2-40B4-BE49-F238E27FC236}">
                <a16:creationId xmlns:a16="http://schemas.microsoft.com/office/drawing/2014/main" id="{B5285077-A25A-4874-BADD-BB88A6DD6C70}"/>
              </a:ext>
            </a:extLst>
          </p:cNvPr>
          <p:cNvCxnSpPr>
            <a:cxnSpLocks/>
          </p:cNvCxnSpPr>
          <p:nvPr/>
        </p:nvCxnSpPr>
        <p:spPr>
          <a:xfrm>
            <a:off x="6979694" y="3442646"/>
            <a:ext cx="0" cy="504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cxnSp>
        <p:nvCxnSpPr>
          <p:cNvPr id="182" name="Straight Connector 181">
            <a:extLst>
              <a:ext uri="{FF2B5EF4-FFF2-40B4-BE49-F238E27FC236}">
                <a16:creationId xmlns:a16="http://schemas.microsoft.com/office/drawing/2014/main" id="{8B163440-75D3-4028-A5B5-59FC4F5B6F28}"/>
              </a:ext>
            </a:extLst>
          </p:cNvPr>
          <p:cNvCxnSpPr>
            <a:cxnSpLocks/>
          </p:cNvCxnSpPr>
          <p:nvPr/>
        </p:nvCxnSpPr>
        <p:spPr>
          <a:xfrm flipV="1">
            <a:off x="7216739" y="1501140"/>
            <a:ext cx="0" cy="1944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sp>
        <p:nvSpPr>
          <p:cNvPr id="183" name="TextBox 182">
            <a:extLst>
              <a:ext uri="{FF2B5EF4-FFF2-40B4-BE49-F238E27FC236}">
                <a16:creationId xmlns:a16="http://schemas.microsoft.com/office/drawing/2014/main" id="{7D591065-BB33-4378-BEF7-CB38A3BD2B3B}"/>
              </a:ext>
            </a:extLst>
          </p:cNvPr>
          <p:cNvSpPr txBox="1"/>
          <p:nvPr/>
        </p:nvSpPr>
        <p:spPr>
          <a:xfrm>
            <a:off x="7288607" y="1140666"/>
            <a:ext cx="639919" cy="338554"/>
          </a:xfrm>
          <a:prstGeom prst="rect">
            <a:avLst/>
          </a:prstGeom>
          <a:noFill/>
        </p:spPr>
        <p:txBody>
          <a:bodyPr wrap="none" rtlCol="0">
            <a:spAutoFit/>
          </a:bodyPr>
          <a:lstStyle/>
          <a:p>
            <a:r>
              <a:rPr lang="en-GB" sz="1600" b="1">
                <a:latin typeface="Arial" panose="020B0604020202020204" pitchFamily="34" charset="0"/>
                <a:cs typeface="Arial" panose="020B0604020202020204" pitchFamily="34" charset="0"/>
              </a:rPr>
              <a:t>1986</a:t>
            </a:r>
          </a:p>
        </p:txBody>
      </p:sp>
      <p:sp>
        <p:nvSpPr>
          <p:cNvPr id="184" name="TextBox 183">
            <a:extLst>
              <a:ext uri="{FF2B5EF4-FFF2-40B4-BE49-F238E27FC236}">
                <a16:creationId xmlns:a16="http://schemas.microsoft.com/office/drawing/2014/main" id="{93DB2480-7BD0-4AB1-922F-5F84BAAB59BE}"/>
              </a:ext>
            </a:extLst>
          </p:cNvPr>
          <p:cNvSpPr txBox="1"/>
          <p:nvPr/>
        </p:nvSpPr>
        <p:spPr>
          <a:xfrm>
            <a:off x="7813870" y="1112912"/>
            <a:ext cx="2382432" cy="400110"/>
          </a:xfrm>
          <a:prstGeom prst="rect">
            <a:avLst/>
          </a:prstGeom>
          <a:noFill/>
        </p:spPr>
        <p:txBody>
          <a:bodyPr wrap="square" rtlCol="0" anchor="b">
            <a:spAutoFit/>
          </a:bodyPr>
          <a:lstStyle/>
          <a:p>
            <a:r>
              <a:rPr lang="en-GB" sz="1000">
                <a:latin typeface="Arial" panose="020B0604020202020204" pitchFamily="34" charset="0"/>
                <a:cs typeface="Arial" panose="020B0604020202020204" pitchFamily="34" charset="0"/>
              </a:rPr>
              <a:t>Discovery of the trigeminovascular reflex: a physiological role for CGRP</a:t>
            </a:r>
          </a:p>
        </p:txBody>
      </p:sp>
      <p:cxnSp>
        <p:nvCxnSpPr>
          <p:cNvPr id="185" name="Straight Connector 184">
            <a:extLst>
              <a:ext uri="{FF2B5EF4-FFF2-40B4-BE49-F238E27FC236}">
                <a16:creationId xmlns:a16="http://schemas.microsoft.com/office/drawing/2014/main" id="{2C35289F-DC5C-4C91-966E-90DA9AA6FBBC}"/>
              </a:ext>
            </a:extLst>
          </p:cNvPr>
          <p:cNvCxnSpPr>
            <a:cxnSpLocks/>
          </p:cNvCxnSpPr>
          <p:nvPr/>
        </p:nvCxnSpPr>
        <p:spPr>
          <a:xfrm flipV="1">
            <a:off x="7442174" y="1501140"/>
            <a:ext cx="0" cy="1944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sp>
        <p:nvSpPr>
          <p:cNvPr id="186" name="Rectangle 185">
            <a:extLst>
              <a:ext uri="{FF2B5EF4-FFF2-40B4-BE49-F238E27FC236}">
                <a16:creationId xmlns:a16="http://schemas.microsoft.com/office/drawing/2014/main" id="{15809C11-F9F7-4006-96E6-832D61AC6CAC}"/>
              </a:ext>
            </a:extLst>
          </p:cNvPr>
          <p:cNvSpPr/>
          <p:nvPr/>
        </p:nvSpPr>
        <p:spPr>
          <a:xfrm>
            <a:off x="5373038" y="4739154"/>
            <a:ext cx="1965503" cy="400110"/>
          </a:xfrm>
          <a:prstGeom prst="rect">
            <a:avLst/>
          </a:prstGeom>
          <a:solidFill>
            <a:schemeClr val="bg1"/>
          </a:solidFill>
        </p:spPr>
        <p:txBody>
          <a:bodyPr wrap="square">
            <a:spAutoFit/>
          </a:bodyPr>
          <a:lstStyle/>
          <a:p>
            <a:pPr algn="r"/>
            <a:r>
              <a:rPr lang="en-GB" sz="1000">
                <a:latin typeface="Arial" panose="020B0604020202020204" pitchFamily="34" charset="0"/>
                <a:cs typeface="Arial" panose="020B0604020202020204" pitchFamily="34" charset="0"/>
              </a:rPr>
              <a:t>Presence of CGRP confirmed in human cerebral vasculature</a:t>
            </a:r>
          </a:p>
        </p:txBody>
      </p:sp>
      <p:sp>
        <p:nvSpPr>
          <p:cNvPr id="187" name="TextBox 186">
            <a:extLst>
              <a:ext uri="{FF2B5EF4-FFF2-40B4-BE49-F238E27FC236}">
                <a16:creationId xmlns:a16="http://schemas.microsoft.com/office/drawing/2014/main" id="{DD88022C-3EA3-4C7A-96EB-E233E01F4839}"/>
              </a:ext>
            </a:extLst>
          </p:cNvPr>
          <p:cNvSpPr txBox="1"/>
          <p:nvPr/>
        </p:nvSpPr>
        <p:spPr>
          <a:xfrm>
            <a:off x="7204517" y="4771576"/>
            <a:ext cx="639919" cy="338554"/>
          </a:xfrm>
          <a:prstGeom prst="rect">
            <a:avLst/>
          </a:prstGeom>
          <a:noFill/>
        </p:spPr>
        <p:txBody>
          <a:bodyPr wrap="none" rtlCol="0">
            <a:spAutoFit/>
          </a:bodyPr>
          <a:lstStyle/>
          <a:p>
            <a:pPr algn="r"/>
            <a:r>
              <a:rPr lang="en-GB" sz="1600" b="1">
                <a:latin typeface="Arial" panose="020B0604020202020204" pitchFamily="34" charset="0"/>
                <a:cs typeface="Arial" panose="020B0604020202020204" pitchFamily="34" charset="0"/>
              </a:rPr>
              <a:t>1987</a:t>
            </a:r>
          </a:p>
        </p:txBody>
      </p:sp>
      <p:cxnSp>
        <p:nvCxnSpPr>
          <p:cNvPr id="188" name="Straight Connector 187">
            <a:extLst>
              <a:ext uri="{FF2B5EF4-FFF2-40B4-BE49-F238E27FC236}">
                <a16:creationId xmlns:a16="http://schemas.microsoft.com/office/drawing/2014/main" id="{E36F41C4-66B5-4635-9CFC-7033C2E944C5}"/>
              </a:ext>
            </a:extLst>
          </p:cNvPr>
          <p:cNvCxnSpPr>
            <a:cxnSpLocks/>
          </p:cNvCxnSpPr>
          <p:nvPr/>
        </p:nvCxnSpPr>
        <p:spPr>
          <a:xfrm>
            <a:off x="7675162" y="3414319"/>
            <a:ext cx="0" cy="1335481"/>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sp>
        <p:nvSpPr>
          <p:cNvPr id="189" name="TextBox 188">
            <a:extLst>
              <a:ext uri="{FF2B5EF4-FFF2-40B4-BE49-F238E27FC236}">
                <a16:creationId xmlns:a16="http://schemas.microsoft.com/office/drawing/2014/main" id="{477C71B4-B1C4-4BD2-A3EE-F3342E3189F8}"/>
              </a:ext>
            </a:extLst>
          </p:cNvPr>
          <p:cNvSpPr txBox="1"/>
          <p:nvPr/>
        </p:nvSpPr>
        <p:spPr>
          <a:xfrm>
            <a:off x="8042877" y="5673273"/>
            <a:ext cx="639919" cy="338554"/>
          </a:xfrm>
          <a:prstGeom prst="rect">
            <a:avLst/>
          </a:prstGeom>
          <a:noFill/>
        </p:spPr>
        <p:txBody>
          <a:bodyPr wrap="square" rtlCol="0">
            <a:spAutoFit/>
          </a:bodyPr>
          <a:lstStyle/>
          <a:p>
            <a:r>
              <a:rPr lang="en-GB" sz="1600" b="1">
                <a:latin typeface="Arial" panose="020B0604020202020204" pitchFamily="34" charset="0"/>
                <a:cs typeface="Arial" panose="020B0604020202020204" pitchFamily="34" charset="0"/>
              </a:rPr>
              <a:t>1990</a:t>
            </a:r>
          </a:p>
        </p:txBody>
      </p:sp>
      <p:sp>
        <p:nvSpPr>
          <p:cNvPr id="190" name="TextBox 189">
            <a:extLst>
              <a:ext uri="{FF2B5EF4-FFF2-40B4-BE49-F238E27FC236}">
                <a16:creationId xmlns:a16="http://schemas.microsoft.com/office/drawing/2014/main" id="{779167CA-F663-4009-8C48-65D1EEBB7CDB}"/>
              </a:ext>
            </a:extLst>
          </p:cNvPr>
          <p:cNvSpPr txBox="1"/>
          <p:nvPr/>
        </p:nvSpPr>
        <p:spPr>
          <a:xfrm>
            <a:off x="6043404" y="5556489"/>
            <a:ext cx="2128077" cy="553998"/>
          </a:xfrm>
          <a:prstGeom prst="rect">
            <a:avLst/>
          </a:prstGeom>
          <a:noFill/>
        </p:spPr>
        <p:txBody>
          <a:bodyPr wrap="square" rtlCol="0">
            <a:spAutoFit/>
          </a:bodyPr>
          <a:lstStyle/>
          <a:p>
            <a:pPr algn="r"/>
            <a:r>
              <a:rPr lang="en-GB" sz="1000" dirty="0">
                <a:latin typeface="Arial" panose="020B0604020202020204" pitchFamily="34" charset="0"/>
                <a:cs typeface="Arial" panose="020B0604020202020204" pitchFamily="34" charset="0"/>
              </a:rPr>
              <a:t>First demonstration in people with migraine that CGRP is released during an acute migraine attack</a:t>
            </a:r>
          </a:p>
        </p:txBody>
      </p:sp>
      <p:cxnSp>
        <p:nvCxnSpPr>
          <p:cNvPr id="191" name="Straight Connector 190">
            <a:extLst>
              <a:ext uri="{FF2B5EF4-FFF2-40B4-BE49-F238E27FC236}">
                <a16:creationId xmlns:a16="http://schemas.microsoft.com/office/drawing/2014/main" id="{76A04FD7-6D00-498E-8F4A-5F3357A6FB94}"/>
              </a:ext>
            </a:extLst>
          </p:cNvPr>
          <p:cNvCxnSpPr>
            <a:cxnSpLocks/>
          </p:cNvCxnSpPr>
          <p:nvPr/>
        </p:nvCxnSpPr>
        <p:spPr>
          <a:xfrm>
            <a:off x="8371335" y="3467100"/>
            <a:ext cx="0" cy="219456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cxnSp>
        <p:nvCxnSpPr>
          <p:cNvPr id="192" name="Straight Connector 191">
            <a:extLst>
              <a:ext uri="{FF2B5EF4-FFF2-40B4-BE49-F238E27FC236}">
                <a16:creationId xmlns:a16="http://schemas.microsoft.com/office/drawing/2014/main" id="{9FB230A9-937E-44F2-9489-B06CD7A4B963}"/>
              </a:ext>
            </a:extLst>
          </p:cNvPr>
          <p:cNvCxnSpPr>
            <a:cxnSpLocks/>
          </p:cNvCxnSpPr>
          <p:nvPr/>
        </p:nvCxnSpPr>
        <p:spPr>
          <a:xfrm flipV="1">
            <a:off x="8968137" y="2889715"/>
            <a:ext cx="0" cy="540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sp>
        <p:nvSpPr>
          <p:cNvPr id="193" name="TextBox 192">
            <a:extLst>
              <a:ext uri="{FF2B5EF4-FFF2-40B4-BE49-F238E27FC236}">
                <a16:creationId xmlns:a16="http://schemas.microsoft.com/office/drawing/2014/main" id="{C8CC4F85-BF4A-4254-A641-33AC323030FC}"/>
              </a:ext>
            </a:extLst>
          </p:cNvPr>
          <p:cNvSpPr txBox="1"/>
          <p:nvPr/>
        </p:nvSpPr>
        <p:spPr>
          <a:xfrm>
            <a:off x="7596247" y="1555171"/>
            <a:ext cx="639919" cy="338554"/>
          </a:xfrm>
          <a:prstGeom prst="rect">
            <a:avLst/>
          </a:prstGeom>
          <a:noFill/>
        </p:spPr>
        <p:txBody>
          <a:bodyPr wrap="none" rtlCol="0">
            <a:spAutoFit/>
          </a:bodyPr>
          <a:lstStyle/>
          <a:p>
            <a:r>
              <a:rPr lang="en-GB" sz="1600" b="1">
                <a:latin typeface="Arial" panose="020B0604020202020204" pitchFamily="34" charset="0"/>
                <a:cs typeface="Arial" panose="020B0604020202020204" pitchFamily="34" charset="0"/>
              </a:rPr>
              <a:t>1988</a:t>
            </a:r>
          </a:p>
        </p:txBody>
      </p:sp>
      <p:cxnSp>
        <p:nvCxnSpPr>
          <p:cNvPr id="194" name="Straight Connector 193">
            <a:extLst>
              <a:ext uri="{FF2B5EF4-FFF2-40B4-BE49-F238E27FC236}">
                <a16:creationId xmlns:a16="http://schemas.microsoft.com/office/drawing/2014/main" id="{8E13BF00-8615-4C70-87BC-47B5FDCE2DD6}"/>
              </a:ext>
            </a:extLst>
          </p:cNvPr>
          <p:cNvCxnSpPr>
            <a:cxnSpLocks/>
          </p:cNvCxnSpPr>
          <p:nvPr/>
        </p:nvCxnSpPr>
        <p:spPr>
          <a:xfrm flipV="1">
            <a:off x="10268899" y="2889715"/>
            <a:ext cx="0" cy="540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cxnSp>
        <p:nvCxnSpPr>
          <p:cNvPr id="195" name="Straight Connector 194">
            <a:extLst>
              <a:ext uri="{FF2B5EF4-FFF2-40B4-BE49-F238E27FC236}">
                <a16:creationId xmlns:a16="http://schemas.microsoft.com/office/drawing/2014/main" id="{69643995-76A1-4322-A60B-AA434539896E}"/>
              </a:ext>
            </a:extLst>
          </p:cNvPr>
          <p:cNvCxnSpPr>
            <a:cxnSpLocks/>
          </p:cNvCxnSpPr>
          <p:nvPr/>
        </p:nvCxnSpPr>
        <p:spPr>
          <a:xfrm>
            <a:off x="9227819" y="3442646"/>
            <a:ext cx="0" cy="504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sp>
        <p:nvSpPr>
          <p:cNvPr id="196" name="TextBox 195">
            <a:extLst>
              <a:ext uri="{FF2B5EF4-FFF2-40B4-BE49-F238E27FC236}">
                <a16:creationId xmlns:a16="http://schemas.microsoft.com/office/drawing/2014/main" id="{80C9E40C-A253-4244-BB73-E810CD538C71}"/>
              </a:ext>
            </a:extLst>
          </p:cNvPr>
          <p:cNvSpPr txBox="1"/>
          <p:nvPr/>
        </p:nvSpPr>
        <p:spPr>
          <a:xfrm>
            <a:off x="8350407" y="4179414"/>
            <a:ext cx="1283464" cy="861774"/>
          </a:xfrm>
          <a:prstGeom prst="rect">
            <a:avLst/>
          </a:prstGeom>
          <a:noFill/>
        </p:spPr>
        <p:txBody>
          <a:bodyPr wrap="square" rtlCol="0" anchor="b">
            <a:spAutoFit/>
          </a:bodyPr>
          <a:lstStyle/>
          <a:p>
            <a:pPr algn="r"/>
            <a:r>
              <a:rPr lang="en-GB" sz="1000">
                <a:latin typeface="Arial" panose="020B0604020202020204" pitchFamily="34" charset="0"/>
                <a:cs typeface="Arial" panose="020B0604020202020204" pitchFamily="34" charset="0"/>
              </a:rPr>
              <a:t>Demonstration that CGRP release by trigeminal activation is inhibited by triptans</a:t>
            </a:r>
          </a:p>
        </p:txBody>
      </p:sp>
      <p:sp>
        <p:nvSpPr>
          <p:cNvPr id="197" name="TextBox 196">
            <a:extLst>
              <a:ext uri="{FF2B5EF4-FFF2-40B4-BE49-F238E27FC236}">
                <a16:creationId xmlns:a16="http://schemas.microsoft.com/office/drawing/2014/main" id="{5ED6E408-32A0-49E6-A671-EA9F123704B9}"/>
              </a:ext>
            </a:extLst>
          </p:cNvPr>
          <p:cNvSpPr txBox="1"/>
          <p:nvPr/>
        </p:nvSpPr>
        <p:spPr>
          <a:xfrm>
            <a:off x="9951467" y="1949090"/>
            <a:ext cx="1757220" cy="707886"/>
          </a:xfrm>
          <a:prstGeom prst="rect">
            <a:avLst/>
          </a:prstGeom>
          <a:noFill/>
        </p:spPr>
        <p:txBody>
          <a:bodyPr wrap="square" rtlCol="0">
            <a:spAutoFit/>
          </a:bodyPr>
          <a:lstStyle/>
          <a:p>
            <a:r>
              <a:rPr lang="en-GB" sz="1000">
                <a:latin typeface="Arial" panose="020B0604020202020204" pitchFamily="34" charset="0"/>
                <a:cs typeface="Arial" panose="020B0604020202020204" pitchFamily="34" charset="0"/>
              </a:rPr>
              <a:t>Characterisation of the multicomponent CGRP receptor that consists of CALCRL, RAMP1 and RCP</a:t>
            </a:r>
          </a:p>
        </p:txBody>
      </p:sp>
      <p:cxnSp>
        <p:nvCxnSpPr>
          <p:cNvPr id="198" name="Straight Connector 197">
            <a:extLst>
              <a:ext uri="{FF2B5EF4-FFF2-40B4-BE49-F238E27FC236}">
                <a16:creationId xmlns:a16="http://schemas.microsoft.com/office/drawing/2014/main" id="{70DD01D1-C678-437B-8B99-812EE294097E}"/>
              </a:ext>
            </a:extLst>
          </p:cNvPr>
          <p:cNvCxnSpPr>
            <a:cxnSpLocks/>
          </p:cNvCxnSpPr>
          <p:nvPr/>
        </p:nvCxnSpPr>
        <p:spPr>
          <a:xfrm>
            <a:off x="10652778" y="3442646"/>
            <a:ext cx="0" cy="1567504"/>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sp>
        <p:nvSpPr>
          <p:cNvPr id="199" name="TextBox 198">
            <a:extLst>
              <a:ext uri="{FF2B5EF4-FFF2-40B4-BE49-F238E27FC236}">
                <a16:creationId xmlns:a16="http://schemas.microsoft.com/office/drawing/2014/main" id="{21DDBD1A-C863-4985-B629-F40868AE0B01}"/>
              </a:ext>
            </a:extLst>
          </p:cNvPr>
          <p:cNvSpPr txBox="1"/>
          <p:nvPr/>
        </p:nvSpPr>
        <p:spPr>
          <a:xfrm>
            <a:off x="10084126" y="5249296"/>
            <a:ext cx="1147544" cy="400110"/>
          </a:xfrm>
          <a:prstGeom prst="rect">
            <a:avLst/>
          </a:prstGeom>
          <a:solidFill>
            <a:schemeClr val="bg1"/>
          </a:solidFill>
        </p:spPr>
        <p:txBody>
          <a:bodyPr wrap="square" rtlCol="0" anchor="b">
            <a:spAutoFit/>
          </a:bodyPr>
          <a:lstStyle/>
          <a:p>
            <a:pPr algn="ctr"/>
            <a:r>
              <a:rPr lang="en-GB" sz="1000">
                <a:latin typeface="Arial" panose="020B0604020202020204" pitchFamily="34" charset="0"/>
                <a:cs typeface="Arial" panose="020B0604020202020204" pitchFamily="34" charset="0"/>
              </a:rPr>
              <a:t>Characterisation of the gepants</a:t>
            </a:r>
          </a:p>
        </p:txBody>
      </p:sp>
      <p:sp>
        <p:nvSpPr>
          <p:cNvPr id="200" name="TextBox 199">
            <a:extLst>
              <a:ext uri="{FF2B5EF4-FFF2-40B4-BE49-F238E27FC236}">
                <a16:creationId xmlns:a16="http://schemas.microsoft.com/office/drawing/2014/main" id="{81645FE0-967F-49AA-9647-9B2D2966151D}"/>
              </a:ext>
            </a:extLst>
          </p:cNvPr>
          <p:cNvSpPr txBox="1"/>
          <p:nvPr/>
        </p:nvSpPr>
        <p:spPr>
          <a:xfrm>
            <a:off x="10676349" y="3948933"/>
            <a:ext cx="639919" cy="338554"/>
          </a:xfrm>
          <a:prstGeom prst="rect">
            <a:avLst/>
          </a:prstGeom>
          <a:noFill/>
        </p:spPr>
        <p:txBody>
          <a:bodyPr wrap="square" rtlCol="0">
            <a:spAutoFit/>
          </a:bodyPr>
          <a:lstStyle/>
          <a:p>
            <a:r>
              <a:rPr lang="en-GB" sz="1600" b="1">
                <a:latin typeface="Arial" panose="020B0604020202020204" pitchFamily="34" charset="0"/>
                <a:cs typeface="Arial" panose="020B0604020202020204" pitchFamily="34" charset="0"/>
              </a:rPr>
              <a:t>2002</a:t>
            </a:r>
          </a:p>
        </p:txBody>
      </p:sp>
      <p:sp>
        <p:nvSpPr>
          <p:cNvPr id="201" name="TextBox 200">
            <a:extLst>
              <a:ext uri="{FF2B5EF4-FFF2-40B4-BE49-F238E27FC236}">
                <a16:creationId xmlns:a16="http://schemas.microsoft.com/office/drawing/2014/main" id="{0BFE09AF-66CA-47E4-A9E8-A2EF49D0A0BF}"/>
              </a:ext>
            </a:extLst>
          </p:cNvPr>
          <p:cNvSpPr txBox="1"/>
          <p:nvPr/>
        </p:nvSpPr>
        <p:spPr>
          <a:xfrm>
            <a:off x="10678294" y="4179414"/>
            <a:ext cx="1237019" cy="861774"/>
          </a:xfrm>
          <a:prstGeom prst="rect">
            <a:avLst/>
          </a:prstGeom>
          <a:noFill/>
        </p:spPr>
        <p:txBody>
          <a:bodyPr wrap="square" rtlCol="0" anchor="b">
            <a:spAutoFit/>
          </a:bodyPr>
          <a:lstStyle/>
          <a:p>
            <a:r>
              <a:rPr lang="en-GB" sz="1000" dirty="0">
                <a:latin typeface="Arial" panose="020B0604020202020204" pitchFamily="34" charset="0"/>
                <a:cs typeface="Arial" panose="020B0604020202020204" pitchFamily="34" charset="0"/>
              </a:rPr>
              <a:t>Infusion of CGRP shown to trigger migraine attack in people prone to migraine</a:t>
            </a:r>
          </a:p>
        </p:txBody>
      </p:sp>
      <p:sp>
        <p:nvSpPr>
          <p:cNvPr id="202" name="TextBox 201">
            <a:extLst>
              <a:ext uri="{FF2B5EF4-FFF2-40B4-BE49-F238E27FC236}">
                <a16:creationId xmlns:a16="http://schemas.microsoft.com/office/drawing/2014/main" id="{CEF05323-7147-442B-96B7-2419834D2411}"/>
              </a:ext>
            </a:extLst>
          </p:cNvPr>
          <p:cNvSpPr txBox="1"/>
          <p:nvPr/>
        </p:nvSpPr>
        <p:spPr>
          <a:xfrm>
            <a:off x="862490" y="2560410"/>
            <a:ext cx="639919" cy="338554"/>
          </a:xfrm>
          <a:prstGeom prst="rect">
            <a:avLst/>
          </a:prstGeom>
          <a:noFill/>
        </p:spPr>
        <p:txBody>
          <a:bodyPr wrap="none" rtlCol="0">
            <a:spAutoFit/>
          </a:bodyPr>
          <a:lstStyle/>
          <a:p>
            <a:pPr algn="ctr"/>
            <a:r>
              <a:rPr lang="en-GB" sz="1600" b="1" dirty="0">
                <a:latin typeface="Arial" panose="020B0604020202020204" pitchFamily="34" charset="0"/>
                <a:cs typeface="Arial" panose="020B0604020202020204" pitchFamily="34" charset="0"/>
              </a:rPr>
              <a:t>1918</a:t>
            </a:r>
          </a:p>
        </p:txBody>
      </p:sp>
      <p:sp>
        <p:nvSpPr>
          <p:cNvPr id="203" name="TextBox 202">
            <a:extLst>
              <a:ext uri="{FF2B5EF4-FFF2-40B4-BE49-F238E27FC236}">
                <a16:creationId xmlns:a16="http://schemas.microsoft.com/office/drawing/2014/main" id="{40C287C2-30D3-403C-90A3-FB7379BA3BAB}"/>
              </a:ext>
            </a:extLst>
          </p:cNvPr>
          <p:cNvSpPr txBox="1"/>
          <p:nvPr/>
        </p:nvSpPr>
        <p:spPr>
          <a:xfrm>
            <a:off x="2594681" y="3948933"/>
            <a:ext cx="639919" cy="338554"/>
          </a:xfrm>
          <a:prstGeom prst="rect">
            <a:avLst/>
          </a:prstGeom>
          <a:noFill/>
        </p:spPr>
        <p:txBody>
          <a:bodyPr wrap="none" rtlCol="0">
            <a:spAutoFit/>
          </a:bodyPr>
          <a:lstStyle/>
          <a:p>
            <a:pPr algn="ctr"/>
            <a:r>
              <a:rPr lang="en-GB" sz="1600" b="1">
                <a:latin typeface="Arial" panose="020B0604020202020204" pitchFamily="34" charset="0"/>
                <a:cs typeface="Arial" panose="020B0604020202020204" pitchFamily="34" charset="0"/>
              </a:rPr>
              <a:t>1940</a:t>
            </a:r>
          </a:p>
        </p:txBody>
      </p:sp>
      <p:sp>
        <p:nvSpPr>
          <p:cNvPr id="204" name="TextBox 203">
            <a:extLst>
              <a:ext uri="{FF2B5EF4-FFF2-40B4-BE49-F238E27FC236}">
                <a16:creationId xmlns:a16="http://schemas.microsoft.com/office/drawing/2014/main" id="{146D53A7-0778-4721-B599-47C2E5655CD4}"/>
              </a:ext>
            </a:extLst>
          </p:cNvPr>
          <p:cNvSpPr txBox="1"/>
          <p:nvPr/>
        </p:nvSpPr>
        <p:spPr>
          <a:xfrm>
            <a:off x="345592" y="2256866"/>
            <a:ext cx="1673708" cy="400110"/>
          </a:xfrm>
          <a:prstGeom prst="rect">
            <a:avLst/>
          </a:prstGeom>
          <a:noFill/>
        </p:spPr>
        <p:txBody>
          <a:bodyPr wrap="square" rtlCol="0">
            <a:spAutoFit/>
          </a:bodyPr>
          <a:lstStyle/>
          <a:p>
            <a:pPr algn="ctr"/>
            <a:r>
              <a:rPr lang="en-GB" sz="1000">
                <a:latin typeface="Arial" panose="020B0604020202020204" pitchFamily="34" charset="0"/>
                <a:cs typeface="Arial" panose="020B0604020202020204" pitchFamily="34" charset="0"/>
              </a:rPr>
              <a:t>Isolation and clinical testing of an ergot alkaloid</a:t>
            </a:r>
          </a:p>
        </p:txBody>
      </p:sp>
      <p:sp>
        <p:nvSpPr>
          <p:cNvPr id="205" name="TextBox 204">
            <a:extLst>
              <a:ext uri="{FF2B5EF4-FFF2-40B4-BE49-F238E27FC236}">
                <a16:creationId xmlns:a16="http://schemas.microsoft.com/office/drawing/2014/main" id="{5883AD46-428C-495A-B728-F09A6796FE8F}"/>
              </a:ext>
            </a:extLst>
          </p:cNvPr>
          <p:cNvSpPr txBox="1"/>
          <p:nvPr/>
        </p:nvSpPr>
        <p:spPr>
          <a:xfrm>
            <a:off x="1551415" y="4179414"/>
            <a:ext cx="1646375" cy="553998"/>
          </a:xfrm>
          <a:prstGeom prst="rect">
            <a:avLst/>
          </a:prstGeom>
          <a:noFill/>
        </p:spPr>
        <p:txBody>
          <a:bodyPr wrap="square" rtlCol="0">
            <a:spAutoFit/>
          </a:bodyPr>
          <a:lstStyle/>
          <a:p>
            <a:pPr algn="r"/>
            <a:r>
              <a:rPr lang="en-GB" sz="1000">
                <a:latin typeface="Arial" panose="020B0604020202020204" pitchFamily="34" charset="0"/>
                <a:cs typeface="Arial" panose="020B0604020202020204" pitchFamily="34" charset="0"/>
              </a:rPr>
              <a:t>Identification of </a:t>
            </a:r>
            <a:br>
              <a:rPr lang="en-GB" sz="1000">
                <a:latin typeface="Arial" panose="020B0604020202020204" pitchFamily="34" charset="0"/>
                <a:cs typeface="Arial" panose="020B0604020202020204" pitchFamily="34" charset="0"/>
              </a:rPr>
            </a:br>
            <a:r>
              <a:rPr lang="en-GB" sz="1000">
                <a:latin typeface="Arial" panose="020B0604020202020204" pitchFamily="34" charset="0"/>
                <a:cs typeface="Arial" panose="020B0604020202020204" pitchFamily="34" charset="0"/>
              </a:rPr>
              <a:t>pain-sensitive structures in the brain</a:t>
            </a:r>
          </a:p>
        </p:txBody>
      </p:sp>
      <p:sp>
        <p:nvSpPr>
          <p:cNvPr id="206" name="TextBox 205">
            <a:extLst>
              <a:ext uri="{FF2B5EF4-FFF2-40B4-BE49-F238E27FC236}">
                <a16:creationId xmlns:a16="http://schemas.microsoft.com/office/drawing/2014/main" id="{F8A3E362-3928-4361-AF50-92760C4A480C}"/>
              </a:ext>
            </a:extLst>
          </p:cNvPr>
          <p:cNvSpPr txBox="1"/>
          <p:nvPr/>
        </p:nvSpPr>
        <p:spPr>
          <a:xfrm>
            <a:off x="2752860" y="2560410"/>
            <a:ext cx="639919" cy="338554"/>
          </a:xfrm>
          <a:prstGeom prst="rect">
            <a:avLst/>
          </a:prstGeom>
          <a:noFill/>
        </p:spPr>
        <p:txBody>
          <a:bodyPr wrap="none" rtlCol="0">
            <a:spAutoFit/>
          </a:bodyPr>
          <a:lstStyle/>
          <a:p>
            <a:r>
              <a:rPr lang="en-GB" sz="1600" b="1">
                <a:latin typeface="Arial" panose="020B0604020202020204" pitchFamily="34" charset="0"/>
                <a:cs typeface="Arial" panose="020B0604020202020204" pitchFamily="34" charset="0"/>
              </a:rPr>
              <a:t>1941</a:t>
            </a:r>
          </a:p>
        </p:txBody>
      </p:sp>
      <p:sp>
        <p:nvSpPr>
          <p:cNvPr id="207" name="TextBox 206">
            <a:extLst>
              <a:ext uri="{FF2B5EF4-FFF2-40B4-BE49-F238E27FC236}">
                <a16:creationId xmlns:a16="http://schemas.microsoft.com/office/drawing/2014/main" id="{B134194D-550C-43E1-BDE6-1AD7752E7481}"/>
              </a:ext>
            </a:extLst>
          </p:cNvPr>
          <p:cNvSpPr txBox="1"/>
          <p:nvPr/>
        </p:nvSpPr>
        <p:spPr>
          <a:xfrm>
            <a:off x="2754663" y="2256866"/>
            <a:ext cx="1464824" cy="400110"/>
          </a:xfrm>
          <a:prstGeom prst="rect">
            <a:avLst/>
          </a:prstGeom>
          <a:noFill/>
        </p:spPr>
        <p:txBody>
          <a:bodyPr wrap="square" rtlCol="0">
            <a:spAutoFit/>
          </a:bodyPr>
          <a:lstStyle/>
          <a:p>
            <a:r>
              <a:rPr lang="en-GB" sz="1000">
                <a:latin typeface="Arial" panose="020B0604020202020204" pitchFamily="34" charset="0"/>
                <a:cs typeface="Arial" panose="020B0604020202020204" pitchFamily="34" charset="0"/>
              </a:rPr>
              <a:t>Lashley’s description of spreading scotoma</a:t>
            </a:r>
          </a:p>
        </p:txBody>
      </p:sp>
      <p:sp>
        <p:nvSpPr>
          <p:cNvPr id="208" name="TextBox 207">
            <a:extLst>
              <a:ext uri="{FF2B5EF4-FFF2-40B4-BE49-F238E27FC236}">
                <a16:creationId xmlns:a16="http://schemas.microsoft.com/office/drawing/2014/main" id="{500AB065-B1A6-4401-8F81-B7751DAD8D02}"/>
              </a:ext>
            </a:extLst>
          </p:cNvPr>
          <p:cNvSpPr txBox="1"/>
          <p:nvPr/>
        </p:nvSpPr>
        <p:spPr>
          <a:xfrm>
            <a:off x="2877654" y="4910532"/>
            <a:ext cx="639919" cy="338554"/>
          </a:xfrm>
          <a:prstGeom prst="rect">
            <a:avLst/>
          </a:prstGeom>
          <a:noFill/>
        </p:spPr>
        <p:txBody>
          <a:bodyPr wrap="none" rtlCol="0">
            <a:spAutoFit/>
          </a:bodyPr>
          <a:lstStyle/>
          <a:p>
            <a:pPr algn="ctr"/>
            <a:r>
              <a:rPr lang="en-GB" sz="1600" b="1">
                <a:latin typeface="Arial" panose="020B0604020202020204" pitchFamily="34" charset="0"/>
                <a:cs typeface="Arial" panose="020B0604020202020204" pitchFamily="34" charset="0"/>
              </a:rPr>
              <a:t>1944</a:t>
            </a:r>
          </a:p>
        </p:txBody>
      </p:sp>
      <p:sp>
        <p:nvSpPr>
          <p:cNvPr id="209" name="TextBox 208">
            <a:extLst>
              <a:ext uri="{FF2B5EF4-FFF2-40B4-BE49-F238E27FC236}">
                <a16:creationId xmlns:a16="http://schemas.microsoft.com/office/drawing/2014/main" id="{B72DB394-131C-4E10-8982-28307D6B3900}"/>
              </a:ext>
            </a:extLst>
          </p:cNvPr>
          <p:cNvSpPr txBox="1"/>
          <p:nvPr/>
        </p:nvSpPr>
        <p:spPr>
          <a:xfrm>
            <a:off x="1965727" y="5159692"/>
            <a:ext cx="2463770" cy="246221"/>
          </a:xfrm>
          <a:prstGeom prst="rect">
            <a:avLst/>
          </a:prstGeom>
          <a:noFill/>
        </p:spPr>
        <p:txBody>
          <a:bodyPr wrap="square" rtlCol="0">
            <a:spAutoFit/>
          </a:bodyPr>
          <a:lstStyle/>
          <a:p>
            <a:pPr algn="ctr"/>
            <a:r>
              <a:rPr lang="en-GB" sz="1000">
                <a:latin typeface="Arial" panose="020B0604020202020204" pitchFamily="34" charset="0"/>
                <a:cs typeface="Arial" panose="020B0604020202020204" pitchFamily="34" charset="0"/>
              </a:rPr>
              <a:t>Leão’s experiments into CSD</a:t>
            </a:r>
          </a:p>
        </p:txBody>
      </p:sp>
      <p:sp>
        <p:nvSpPr>
          <p:cNvPr id="210" name="TextBox 209">
            <a:extLst>
              <a:ext uri="{FF2B5EF4-FFF2-40B4-BE49-F238E27FC236}">
                <a16:creationId xmlns:a16="http://schemas.microsoft.com/office/drawing/2014/main" id="{6BA4A49E-F195-4610-BC09-897867DA83FF}"/>
              </a:ext>
            </a:extLst>
          </p:cNvPr>
          <p:cNvSpPr txBox="1"/>
          <p:nvPr/>
        </p:nvSpPr>
        <p:spPr>
          <a:xfrm>
            <a:off x="6496648" y="1768139"/>
            <a:ext cx="639919" cy="338554"/>
          </a:xfrm>
          <a:prstGeom prst="rect">
            <a:avLst/>
          </a:prstGeom>
          <a:noFill/>
        </p:spPr>
        <p:txBody>
          <a:bodyPr wrap="none" rtlCol="0">
            <a:spAutoFit/>
          </a:bodyPr>
          <a:lstStyle/>
          <a:p>
            <a:pPr algn="ctr"/>
            <a:r>
              <a:rPr lang="en-GB" sz="1600" b="1">
                <a:latin typeface="Arial" panose="020B0604020202020204" pitchFamily="34" charset="0"/>
                <a:cs typeface="Arial" panose="020B0604020202020204" pitchFamily="34" charset="0"/>
              </a:rPr>
              <a:t>1984</a:t>
            </a:r>
          </a:p>
        </p:txBody>
      </p:sp>
      <p:sp>
        <p:nvSpPr>
          <p:cNvPr id="211" name="TextBox 210">
            <a:extLst>
              <a:ext uri="{FF2B5EF4-FFF2-40B4-BE49-F238E27FC236}">
                <a16:creationId xmlns:a16="http://schemas.microsoft.com/office/drawing/2014/main" id="{F8000E0F-2750-4E4D-A187-66D0D6312607}"/>
              </a:ext>
            </a:extLst>
          </p:cNvPr>
          <p:cNvSpPr txBox="1"/>
          <p:nvPr/>
        </p:nvSpPr>
        <p:spPr>
          <a:xfrm>
            <a:off x="6127511" y="2256866"/>
            <a:ext cx="971402" cy="400110"/>
          </a:xfrm>
          <a:prstGeom prst="rect">
            <a:avLst/>
          </a:prstGeom>
          <a:noFill/>
        </p:spPr>
        <p:txBody>
          <a:bodyPr wrap="square" rtlCol="0">
            <a:spAutoFit/>
          </a:bodyPr>
          <a:lstStyle/>
          <a:p>
            <a:pPr algn="ctr"/>
            <a:r>
              <a:rPr lang="en-GB" sz="1000">
                <a:latin typeface="Arial" panose="020B0604020202020204" pitchFamily="34" charset="0"/>
                <a:cs typeface="Arial" panose="020B0604020202020204" pitchFamily="34" charset="0"/>
              </a:rPr>
              <a:t>Discovery </a:t>
            </a:r>
            <a:br>
              <a:rPr lang="en-GB" sz="1000">
                <a:latin typeface="Arial" panose="020B0604020202020204" pitchFamily="34" charset="0"/>
                <a:cs typeface="Arial" panose="020B0604020202020204" pitchFamily="34" charset="0"/>
              </a:rPr>
            </a:br>
            <a:r>
              <a:rPr lang="en-GB" sz="1000">
                <a:latin typeface="Arial" panose="020B0604020202020204" pitchFamily="34" charset="0"/>
                <a:cs typeface="Arial" panose="020B0604020202020204" pitchFamily="34" charset="0"/>
              </a:rPr>
              <a:t>of CGRP</a:t>
            </a:r>
          </a:p>
        </p:txBody>
      </p:sp>
      <p:sp>
        <p:nvSpPr>
          <p:cNvPr id="212" name="TextBox 211">
            <a:extLst>
              <a:ext uri="{FF2B5EF4-FFF2-40B4-BE49-F238E27FC236}">
                <a16:creationId xmlns:a16="http://schemas.microsoft.com/office/drawing/2014/main" id="{17A701B8-AC99-4931-A91C-388C497C09C3}"/>
              </a:ext>
            </a:extLst>
          </p:cNvPr>
          <p:cNvSpPr txBox="1"/>
          <p:nvPr/>
        </p:nvSpPr>
        <p:spPr>
          <a:xfrm>
            <a:off x="3612551" y="1621590"/>
            <a:ext cx="3040012" cy="553998"/>
          </a:xfrm>
          <a:prstGeom prst="rect">
            <a:avLst/>
          </a:prstGeom>
          <a:noFill/>
        </p:spPr>
        <p:txBody>
          <a:bodyPr wrap="square" rtlCol="0">
            <a:spAutoFit/>
          </a:bodyPr>
          <a:lstStyle/>
          <a:p>
            <a:pPr algn="r"/>
            <a:r>
              <a:rPr lang="en-GB" sz="1000">
                <a:latin typeface="Arial" panose="020B0604020202020204" pitchFamily="34" charset="0"/>
                <a:cs typeface="Arial" panose="020B0604020202020204" pitchFamily="34" charset="0"/>
              </a:rPr>
              <a:t>CGRP antibodies made to measure and localise CGRP in the trigeminal–cerebrovascular system, where CGRP was found to be a potent vasodilator</a:t>
            </a:r>
          </a:p>
        </p:txBody>
      </p:sp>
      <p:sp>
        <p:nvSpPr>
          <p:cNvPr id="213" name="TextBox 212">
            <a:extLst>
              <a:ext uri="{FF2B5EF4-FFF2-40B4-BE49-F238E27FC236}">
                <a16:creationId xmlns:a16="http://schemas.microsoft.com/office/drawing/2014/main" id="{F1893CC9-53EC-4A53-850F-8B9D3A0D4FCC}"/>
              </a:ext>
            </a:extLst>
          </p:cNvPr>
          <p:cNvSpPr txBox="1"/>
          <p:nvPr/>
        </p:nvSpPr>
        <p:spPr>
          <a:xfrm>
            <a:off x="7692450" y="3948933"/>
            <a:ext cx="639919" cy="338554"/>
          </a:xfrm>
          <a:prstGeom prst="rect">
            <a:avLst/>
          </a:prstGeom>
          <a:noFill/>
          <a:ln>
            <a:noFill/>
          </a:ln>
        </p:spPr>
        <p:txBody>
          <a:bodyPr wrap="none" rtlCol="0">
            <a:spAutoFit/>
          </a:bodyPr>
          <a:lstStyle/>
          <a:p>
            <a:pPr algn="ctr"/>
            <a:r>
              <a:rPr lang="en-GB" sz="1600" b="1" dirty="0">
                <a:latin typeface="Arial" panose="020B0604020202020204" pitchFamily="34" charset="0"/>
                <a:cs typeface="Arial" panose="020B0604020202020204" pitchFamily="34" charset="0"/>
              </a:rPr>
              <a:t>1988</a:t>
            </a:r>
          </a:p>
        </p:txBody>
      </p:sp>
      <p:sp>
        <p:nvSpPr>
          <p:cNvPr id="214" name="TextBox 213">
            <a:extLst>
              <a:ext uri="{FF2B5EF4-FFF2-40B4-BE49-F238E27FC236}">
                <a16:creationId xmlns:a16="http://schemas.microsoft.com/office/drawing/2014/main" id="{0043DA2A-DC4C-41DE-BA4C-C921AF8988FB}"/>
              </a:ext>
            </a:extLst>
          </p:cNvPr>
          <p:cNvSpPr txBox="1"/>
          <p:nvPr/>
        </p:nvSpPr>
        <p:spPr>
          <a:xfrm>
            <a:off x="7613350" y="4179414"/>
            <a:ext cx="815714" cy="707886"/>
          </a:xfrm>
          <a:prstGeom prst="rect">
            <a:avLst/>
          </a:prstGeom>
          <a:noFill/>
        </p:spPr>
        <p:txBody>
          <a:bodyPr wrap="square" rtlCol="0">
            <a:spAutoFit/>
          </a:bodyPr>
          <a:lstStyle/>
          <a:p>
            <a:pPr algn="ctr"/>
            <a:r>
              <a:rPr lang="en-GB" sz="1000">
                <a:latin typeface="Arial" panose="020B0604020202020204" pitchFamily="34" charset="0"/>
                <a:cs typeface="Arial" panose="020B0604020202020204" pitchFamily="34" charset="0"/>
              </a:rPr>
              <a:t>Discovery </a:t>
            </a:r>
            <a:br>
              <a:rPr lang="en-GB" sz="1000">
                <a:latin typeface="Arial" panose="020B0604020202020204" pitchFamily="34" charset="0"/>
                <a:cs typeface="Arial" panose="020B0604020202020204" pitchFamily="34" charset="0"/>
              </a:rPr>
            </a:br>
            <a:r>
              <a:rPr lang="en-GB" sz="1000">
                <a:latin typeface="Arial" panose="020B0604020202020204" pitchFamily="34" charset="0"/>
                <a:cs typeface="Arial" panose="020B0604020202020204" pitchFamily="34" charset="0"/>
              </a:rPr>
              <a:t>of proto-</a:t>
            </a:r>
            <a:br>
              <a:rPr lang="en-GB" sz="1000">
                <a:latin typeface="Arial" panose="020B0604020202020204" pitchFamily="34" charset="0"/>
                <a:cs typeface="Arial" panose="020B0604020202020204" pitchFamily="34" charset="0"/>
              </a:rPr>
            </a:br>
            <a:r>
              <a:rPr lang="en-GB" sz="1000">
                <a:latin typeface="Arial" panose="020B0604020202020204" pitchFamily="34" charset="0"/>
                <a:cs typeface="Arial" panose="020B0604020202020204" pitchFamily="34" charset="0"/>
              </a:rPr>
              <a:t>typical </a:t>
            </a:r>
            <a:br>
              <a:rPr lang="en-GB" sz="1000">
                <a:latin typeface="Arial" panose="020B0604020202020204" pitchFamily="34" charset="0"/>
                <a:cs typeface="Arial" panose="020B0604020202020204" pitchFamily="34" charset="0"/>
              </a:rPr>
            </a:br>
            <a:r>
              <a:rPr lang="en-GB" sz="1000">
                <a:latin typeface="Arial" panose="020B0604020202020204" pitchFamily="34" charset="0"/>
                <a:cs typeface="Arial" panose="020B0604020202020204" pitchFamily="34" charset="0"/>
              </a:rPr>
              <a:t>triptan</a:t>
            </a:r>
          </a:p>
        </p:txBody>
      </p:sp>
      <p:sp>
        <p:nvSpPr>
          <p:cNvPr id="215" name="TextBox 214">
            <a:extLst>
              <a:ext uri="{FF2B5EF4-FFF2-40B4-BE49-F238E27FC236}">
                <a16:creationId xmlns:a16="http://schemas.microsoft.com/office/drawing/2014/main" id="{9B1B5C8B-2EC0-4E43-8ADF-8A88F4B7D221}"/>
              </a:ext>
            </a:extLst>
          </p:cNvPr>
          <p:cNvSpPr txBox="1"/>
          <p:nvPr/>
        </p:nvSpPr>
        <p:spPr>
          <a:xfrm>
            <a:off x="7692450" y="5152474"/>
            <a:ext cx="639919" cy="338554"/>
          </a:xfrm>
          <a:prstGeom prst="rect">
            <a:avLst/>
          </a:prstGeom>
          <a:noFill/>
        </p:spPr>
        <p:txBody>
          <a:bodyPr wrap="none" rtlCol="0">
            <a:spAutoFit/>
          </a:bodyPr>
          <a:lstStyle/>
          <a:p>
            <a:pPr algn="ctr"/>
            <a:r>
              <a:rPr lang="en-GB" sz="1600" b="1">
                <a:latin typeface="Arial" panose="020B0604020202020204" pitchFamily="34" charset="0"/>
                <a:cs typeface="Arial" panose="020B0604020202020204" pitchFamily="34" charset="0"/>
              </a:rPr>
              <a:t>1988</a:t>
            </a:r>
          </a:p>
        </p:txBody>
      </p:sp>
      <p:cxnSp>
        <p:nvCxnSpPr>
          <p:cNvPr id="216" name="Straight Connector 215">
            <a:extLst>
              <a:ext uri="{FF2B5EF4-FFF2-40B4-BE49-F238E27FC236}">
                <a16:creationId xmlns:a16="http://schemas.microsoft.com/office/drawing/2014/main" id="{66D980DF-00E4-4CC8-B6AC-8A251E2D247F}"/>
              </a:ext>
            </a:extLst>
          </p:cNvPr>
          <p:cNvCxnSpPr>
            <a:cxnSpLocks/>
          </p:cNvCxnSpPr>
          <p:nvPr/>
        </p:nvCxnSpPr>
        <p:spPr>
          <a:xfrm>
            <a:off x="7920969" y="4876800"/>
            <a:ext cx="0" cy="284701"/>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sp>
        <p:nvSpPr>
          <p:cNvPr id="217" name="TextBox 216">
            <a:extLst>
              <a:ext uri="{FF2B5EF4-FFF2-40B4-BE49-F238E27FC236}">
                <a16:creationId xmlns:a16="http://schemas.microsoft.com/office/drawing/2014/main" id="{B2D4F355-3D73-44EB-B10D-6C9B22BD45A1}"/>
              </a:ext>
            </a:extLst>
          </p:cNvPr>
          <p:cNvSpPr txBox="1"/>
          <p:nvPr/>
        </p:nvSpPr>
        <p:spPr>
          <a:xfrm>
            <a:off x="6364813" y="5121696"/>
            <a:ext cx="1468050" cy="400110"/>
          </a:xfrm>
          <a:prstGeom prst="rect">
            <a:avLst/>
          </a:prstGeom>
          <a:noFill/>
        </p:spPr>
        <p:txBody>
          <a:bodyPr wrap="square" rtlCol="0">
            <a:spAutoFit/>
          </a:bodyPr>
          <a:lstStyle/>
          <a:p>
            <a:pPr algn="r"/>
            <a:r>
              <a:rPr lang="en-GB" sz="1000">
                <a:latin typeface="Arial" panose="020B0604020202020204" pitchFamily="34" charset="0"/>
                <a:cs typeface="Arial" panose="020B0604020202020204" pitchFamily="34" charset="0"/>
              </a:rPr>
              <a:t>New headache classification from IHS</a:t>
            </a:r>
          </a:p>
        </p:txBody>
      </p:sp>
      <p:sp>
        <p:nvSpPr>
          <p:cNvPr id="218" name="TextBox 217">
            <a:extLst>
              <a:ext uri="{FF2B5EF4-FFF2-40B4-BE49-F238E27FC236}">
                <a16:creationId xmlns:a16="http://schemas.microsoft.com/office/drawing/2014/main" id="{CC593A3D-9FEE-48AB-BD3B-C92FE4DF2E69}"/>
              </a:ext>
            </a:extLst>
          </p:cNvPr>
          <p:cNvSpPr txBox="1"/>
          <p:nvPr/>
        </p:nvSpPr>
        <p:spPr>
          <a:xfrm>
            <a:off x="9556383" y="3948933"/>
            <a:ext cx="639919" cy="338554"/>
          </a:xfrm>
          <a:prstGeom prst="rect">
            <a:avLst/>
          </a:prstGeom>
          <a:noFill/>
        </p:spPr>
        <p:txBody>
          <a:bodyPr wrap="none" rtlCol="0">
            <a:spAutoFit/>
          </a:bodyPr>
          <a:lstStyle/>
          <a:p>
            <a:r>
              <a:rPr lang="en-GB" sz="1600" b="1">
                <a:latin typeface="Arial" panose="020B0604020202020204" pitchFamily="34" charset="0"/>
                <a:cs typeface="Arial" panose="020B0604020202020204" pitchFamily="34" charset="0"/>
              </a:rPr>
              <a:t>1996</a:t>
            </a:r>
          </a:p>
        </p:txBody>
      </p:sp>
      <p:sp>
        <p:nvSpPr>
          <p:cNvPr id="219" name="TextBox 218">
            <a:extLst>
              <a:ext uri="{FF2B5EF4-FFF2-40B4-BE49-F238E27FC236}">
                <a16:creationId xmlns:a16="http://schemas.microsoft.com/office/drawing/2014/main" id="{0EA8E04C-FAE6-48D0-BC27-8A387D91FA2E}"/>
              </a:ext>
            </a:extLst>
          </p:cNvPr>
          <p:cNvSpPr txBox="1"/>
          <p:nvPr/>
        </p:nvSpPr>
        <p:spPr>
          <a:xfrm>
            <a:off x="9564934" y="4179414"/>
            <a:ext cx="1103834" cy="861774"/>
          </a:xfrm>
          <a:prstGeom prst="rect">
            <a:avLst/>
          </a:prstGeom>
          <a:noFill/>
        </p:spPr>
        <p:txBody>
          <a:bodyPr wrap="square" rtlCol="0">
            <a:spAutoFit/>
          </a:bodyPr>
          <a:lstStyle/>
          <a:p>
            <a:r>
              <a:rPr lang="en-GB" sz="1000">
                <a:latin typeface="Arial" panose="020B0604020202020204" pitchFamily="34" charset="0"/>
                <a:cs typeface="Arial" panose="020B0604020202020204" pitchFamily="34" charset="0"/>
              </a:rPr>
              <a:t>Gene for </a:t>
            </a:r>
            <a:br>
              <a:rPr lang="en-GB" sz="1000">
                <a:latin typeface="Arial" panose="020B0604020202020204" pitchFamily="34" charset="0"/>
                <a:cs typeface="Arial" panose="020B0604020202020204" pitchFamily="34" charset="0"/>
              </a:rPr>
            </a:br>
            <a:r>
              <a:rPr lang="en-GB" sz="1000">
                <a:latin typeface="Arial" panose="020B0604020202020204" pitchFamily="34" charset="0"/>
                <a:cs typeface="Arial" panose="020B0604020202020204" pitchFamily="34" charset="0"/>
              </a:rPr>
              <a:t>familial hemiplegic</a:t>
            </a:r>
          </a:p>
          <a:p>
            <a:r>
              <a:rPr lang="en-GB" sz="1000">
                <a:latin typeface="Arial" panose="020B0604020202020204" pitchFamily="34" charset="0"/>
                <a:cs typeface="Arial" panose="020B0604020202020204" pitchFamily="34" charset="0"/>
              </a:rPr>
              <a:t>migraine identified</a:t>
            </a:r>
          </a:p>
        </p:txBody>
      </p:sp>
      <p:sp>
        <p:nvSpPr>
          <p:cNvPr id="220" name="TextBox 219">
            <a:extLst>
              <a:ext uri="{FF2B5EF4-FFF2-40B4-BE49-F238E27FC236}">
                <a16:creationId xmlns:a16="http://schemas.microsoft.com/office/drawing/2014/main" id="{371EBB5F-F104-4843-BEC8-C00FADBD756C}"/>
              </a:ext>
            </a:extLst>
          </p:cNvPr>
          <p:cNvSpPr txBox="1"/>
          <p:nvPr/>
        </p:nvSpPr>
        <p:spPr>
          <a:xfrm>
            <a:off x="9454812" y="5465884"/>
            <a:ext cx="639919" cy="338554"/>
          </a:xfrm>
          <a:prstGeom prst="rect">
            <a:avLst/>
          </a:prstGeom>
          <a:noFill/>
        </p:spPr>
        <p:txBody>
          <a:bodyPr wrap="none" rtlCol="0">
            <a:spAutoFit/>
          </a:bodyPr>
          <a:lstStyle/>
          <a:p>
            <a:r>
              <a:rPr lang="en-GB" sz="1600" b="1">
                <a:latin typeface="Arial" panose="020B0604020202020204" pitchFamily="34" charset="0"/>
                <a:cs typeface="Arial" panose="020B0604020202020204" pitchFamily="34" charset="0"/>
              </a:rPr>
              <a:t>1996</a:t>
            </a:r>
          </a:p>
        </p:txBody>
      </p:sp>
      <p:cxnSp>
        <p:nvCxnSpPr>
          <p:cNvPr id="221" name="Straight Connector 220">
            <a:extLst>
              <a:ext uri="{FF2B5EF4-FFF2-40B4-BE49-F238E27FC236}">
                <a16:creationId xmlns:a16="http://schemas.microsoft.com/office/drawing/2014/main" id="{EF5292F8-DC4D-4D07-B38D-6971AC37690D}"/>
              </a:ext>
            </a:extLst>
          </p:cNvPr>
          <p:cNvCxnSpPr>
            <a:cxnSpLocks/>
          </p:cNvCxnSpPr>
          <p:nvPr/>
        </p:nvCxnSpPr>
        <p:spPr>
          <a:xfrm>
            <a:off x="9771596" y="4997450"/>
            <a:ext cx="0" cy="45085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sp>
        <p:nvSpPr>
          <p:cNvPr id="222" name="TextBox 221">
            <a:extLst>
              <a:ext uri="{FF2B5EF4-FFF2-40B4-BE49-F238E27FC236}">
                <a16:creationId xmlns:a16="http://schemas.microsoft.com/office/drawing/2014/main" id="{131B7E5D-114B-435C-ADB2-A4CD2D8DAFB0}"/>
              </a:ext>
            </a:extLst>
          </p:cNvPr>
          <p:cNvSpPr txBox="1"/>
          <p:nvPr/>
        </p:nvSpPr>
        <p:spPr>
          <a:xfrm>
            <a:off x="8566996" y="5710377"/>
            <a:ext cx="2415550" cy="400110"/>
          </a:xfrm>
          <a:prstGeom prst="rect">
            <a:avLst/>
          </a:prstGeom>
          <a:noFill/>
        </p:spPr>
        <p:txBody>
          <a:bodyPr wrap="square" rtlCol="0">
            <a:spAutoFit/>
          </a:bodyPr>
          <a:lstStyle/>
          <a:p>
            <a:pPr algn="ctr"/>
            <a:r>
              <a:rPr lang="en-GB" sz="1000">
                <a:latin typeface="Arial" panose="020B0604020202020204" pitchFamily="34" charset="0"/>
                <a:cs typeface="Arial" panose="020B0604020202020204" pitchFamily="34" charset="0"/>
              </a:rPr>
              <a:t>Meningeal sensitisation, </a:t>
            </a:r>
            <a:br>
              <a:rPr lang="en-GB" sz="1000">
                <a:latin typeface="Arial" panose="020B0604020202020204" pitchFamily="34" charset="0"/>
                <a:cs typeface="Arial" panose="020B0604020202020204" pitchFamily="34" charset="0"/>
              </a:rPr>
            </a:br>
            <a:r>
              <a:rPr lang="en-GB" sz="1000">
                <a:latin typeface="Arial" panose="020B0604020202020204" pitchFamily="34" charset="0"/>
                <a:cs typeface="Arial" panose="020B0604020202020204" pitchFamily="34" charset="0"/>
              </a:rPr>
              <a:t>central sensitisation and allodynia</a:t>
            </a:r>
          </a:p>
        </p:txBody>
      </p:sp>
      <p:sp>
        <p:nvSpPr>
          <p:cNvPr id="223" name="TextBox 222">
            <a:extLst>
              <a:ext uri="{FF2B5EF4-FFF2-40B4-BE49-F238E27FC236}">
                <a16:creationId xmlns:a16="http://schemas.microsoft.com/office/drawing/2014/main" id="{F2F118A1-5921-45D4-AE5A-C260ED89ABAF}"/>
              </a:ext>
            </a:extLst>
          </p:cNvPr>
          <p:cNvSpPr txBox="1"/>
          <p:nvPr/>
        </p:nvSpPr>
        <p:spPr>
          <a:xfrm>
            <a:off x="2438961" y="1768139"/>
            <a:ext cx="639919" cy="338554"/>
          </a:xfrm>
          <a:prstGeom prst="rect">
            <a:avLst/>
          </a:prstGeom>
          <a:noFill/>
        </p:spPr>
        <p:txBody>
          <a:bodyPr wrap="none" rtlCol="0">
            <a:spAutoFit/>
          </a:bodyPr>
          <a:lstStyle/>
          <a:p>
            <a:pPr algn="ctr"/>
            <a:r>
              <a:rPr lang="en-GB" sz="1600" b="1">
                <a:latin typeface="Arial" panose="020B0604020202020204" pitchFamily="34" charset="0"/>
                <a:cs typeface="Arial" panose="020B0604020202020204" pitchFamily="34" charset="0"/>
              </a:rPr>
              <a:t>1938</a:t>
            </a:r>
          </a:p>
        </p:txBody>
      </p:sp>
      <p:sp>
        <p:nvSpPr>
          <p:cNvPr id="224" name="TextBox 223">
            <a:extLst>
              <a:ext uri="{FF2B5EF4-FFF2-40B4-BE49-F238E27FC236}">
                <a16:creationId xmlns:a16="http://schemas.microsoft.com/office/drawing/2014/main" id="{2D7A24E1-76D8-4EC3-9E57-6189F2A7BB15}"/>
              </a:ext>
            </a:extLst>
          </p:cNvPr>
          <p:cNvSpPr txBox="1"/>
          <p:nvPr/>
        </p:nvSpPr>
        <p:spPr>
          <a:xfrm>
            <a:off x="1692065" y="1417046"/>
            <a:ext cx="2133710" cy="400110"/>
          </a:xfrm>
          <a:prstGeom prst="rect">
            <a:avLst/>
          </a:prstGeom>
          <a:noFill/>
        </p:spPr>
        <p:txBody>
          <a:bodyPr wrap="square" rtlCol="0">
            <a:spAutoFit/>
          </a:bodyPr>
          <a:lstStyle/>
          <a:p>
            <a:pPr algn="ctr"/>
            <a:r>
              <a:rPr lang="en-GB" sz="1000">
                <a:latin typeface="Arial" panose="020B0604020202020204" pitchFamily="34" charset="0"/>
                <a:cs typeface="Arial" panose="020B0604020202020204" pitchFamily="34" charset="0"/>
              </a:rPr>
              <a:t>Vasodilation in migraine, </a:t>
            </a:r>
            <a:br>
              <a:rPr lang="en-GB" sz="1000">
                <a:latin typeface="Arial" panose="020B0604020202020204" pitchFamily="34" charset="0"/>
                <a:cs typeface="Arial" panose="020B0604020202020204" pitchFamily="34" charset="0"/>
              </a:rPr>
            </a:br>
            <a:r>
              <a:rPr lang="en-GB" sz="1000">
                <a:latin typeface="Arial" panose="020B0604020202020204" pitchFamily="34" charset="0"/>
                <a:cs typeface="Arial" panose="020B0604020202020204" pitchFamily="34" charset="0"/>
              </a:rPr>
              <a:t>and ergot therapies</a:t>
            </a:r>
          </a:p>
        </p:txBody>
      </p:sp>
      <p:sp>
        <p:nvSpPr>
          <p:cNvPr id="225" name="TextBox 224">
            <a:extLst>
              <a:ext uri="{FF2B5EF4-FFF2-40B4-BE49-F238E27FC236}">
                <a16:creationId xmlns:a16="http://schemas.microsoft.com/office/drawing/2014/main" id="{D26653FF-A9BB-4075-96BD-94CE3D95B4CF}"/>
              </a:ext>
            </a:extLst>
          </p:cNvPr>
          <p:cNvSpPr txBox="1"/>
          <p:nvPr/>
        </p:nvSpPr>
        <p:spPr>
          <a:xfrm>
            <a:off x="4113340" y="3948933"/>
            <a:ext cx="639919" cy="338554"/>
          </a:xfrm>
          <a:prstGeom prst="rect">
            <a:avLst/>
          </a:prstGeom>
          <a:noFill/>
        </p:spPr>
        <p:txBody>
          <a:bodyPr wrap="none" rtlCol="0">
            <a:spAutoFit/>
          </a:bodyPr>
          <a:lstStyle/>
          <a:p>
            <a:pPr algn="ctr"/>
            <a:r>
              <a:rPr lang="en-GB" sz="1600" b="1" dirty="0">
                <a:latin typeface="Arial" panose="020B0604020202020204" pitchFamily="34" charset="0"/>
                <a:cs typeface="Arial" panose="020B0604020202020204" pitchFamily="34" charset="0"/>
              </a:rPr>
              <a:t>1959</a:t>
            </a:r>
          </a:p>
        </p:txBody>
      </p:sp>
      <p:cxnSp>
        <p:nvCxnSpPr>
          <p:cNvPr id="226" name="Straight Connector 225">
            <a:extLst>
              <a:ext uri="{FF2B5EF4-FFF2-40B4-BE49-F238E27FC236}">
                <a16:creationId xmlns:a16="http://schemas.microsoft.com/office/drawing/2014/main" id="{B85A053E-8C41-4A4D-82B2-F25B42534DD2}"/>
              </a:ext>
            </a:extLst>
          </p:cNvPr>
          <p:cNvCxnSpPr>
            <a:cxnSpLocks/>
          </p:cNvCxnSpPr>
          <p:nvPr/>
        </p:nvCxnSpPr>
        <p:spPr>
          <a:xfrm flipV="1">
            <a:off x="1182446" y="2889715"/>
            <a:ext cx="0" cy="540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cxnSp>
        <p:nvCxnSpPr>
          <p:cNvPr id="227" name="Straight Connector 226">
            <a:extLst>
              <a:ext uri="{FF2B5EF4-FFF2-40B4-BE49-F238E27FC236}">
                <a16:creationId xmlns:a16="http://schemas.microsoft.com/office/drawing/2014/main" id="{27BC0B0F-F247-41D5-9E3C-17A8AD0609CE}"/>
              </a:ext>
            </a:extLst>
          </p:cNvPr>
          <p:cNvCxnSpPr>
            <a:cxnSpLocks/>
          </p:cNvCxnSpPr>
          <p:nvPr/>
        </p:nvCxnSpPr>
        <p:spPr>
          <a:xfrm flipV="1">
            <a:off x="2996615" y="2889715"/>
            <a:ext cx="0" cy="540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cxnSp>
        <p:nvCxnSpPr>
          <p:cNvPr id="228" name="Straight Connector 227">
            <a:extLst>
              <a:ext uri="{FF2B5EF4-FFF2-40B4-BE49-F238E27FC236}">
                <a16:creationId xmlns:a16="http://schemas.microsoft.com/office/drawing/2014/main" id="{5AA93780-5024-4090-9B85-D0A793D2E567}"/>
              </a:ext>
            </a:extLst>
          </p:cNvPr>
          <p:cNvCxnSpPr>
            <a:cxnSpLocks/>
          </p:cNvCxnSpPr>
          <p:nvPr/>
        </p:nvCxnSpPr>
        <p:spPr>
          <a:xfrm>
            <a:off x="3197612" y="3458308"/>
            <a:ext cx="0" cy="145118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cxnSp>
        <p:nvCxnSpPr>
          <p:cNvPr id="229" name="Straight Connector 228">
            <a:extLst>
              <a:ext uri="{FF2B5EF4-FFF2-40B4-BE49-F238E27FC236}">
                <a16:creationId xmlns:a16="http://schemas.microsoft.com/office/drawing/2014/main" id="{A8A6B5A6-587A-42C1-9B6B-56F77D548CD7}"/>
              </a:ext>
            </a:extLst>
          </p:cNvPr>
          <p:cNvCxnSpPr>
            <a:cxnSpLocks/>
          </p:cNvCxnSpPr>
          <p:nvPr/>
        </p:nvCxnSpPr>
        <p:spPr>
          <a:xfrm flipV="1">
            <a:off x="6521969" y="2889715"/>
            <a:ext cx="0" cy="540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cxnSp>
        <p:nvCxnSpPr>
          <p:cNvPr id="230" name="Straight Connector 229">
            <a:extLst>
              <a:ext uri="{FF2B5EF4-FFF2-40B4-BE49-F238E27FC236}">
                <a16:creationId xmlns:a16="http://schemas.microsoft.com/office/drawing/2014/main" id="{1690CA18-644C-4779-BBE0-B1AF041F1582}"/>
              </a:ext>
            </a:extLst>
          </p:cNvPr>
          <p:cNvCxnSpPr>
            <a:cxnSpLocks/>
          </p:cNvCxnSpPr>
          <p:nvPr/>
        </p:nvCxnSpPr>
        <p:spPr>
          <a:xfrm flipV="1">
            <a:off x="6979694" y="2114550"/>
            <a:ext cx="0" cy="1297649"/>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cxnSp>
        <p:nvCxnSpPr>
          <p:cNvPr id="231" name="Straight Connector 230">
            <a:extLst>
              <a:ext uri="{FF2B5EF4-FFF2-40B4-BE49-F238E27FC236}">
                <a16:creationId xmlns:a16="http://schemas.microsoft.com/office/drawing/2014/main" id="{82B99237-0763-4103-AAF2-235464C00F68}"/>
              </a:ext>
            </a:extLst>
          </p:cNvPr>
          <p:cNvCxnSpPr>
            <a:cxnSpLocks/>
          </p:cNvCxnSpPr>
          <p:nvPr/>
        </p:nvCxnSpPr>
        <p:spPr>
          <a:xfrm>
            <a:off x="7909425" y="3442646"/>
            <a:ext cx="0" cy="504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cxnSp>
        <p:nvCxnSpPr>
          <p:cNvPr id="232" name="Straight Connector 231">
            <a:extLst>
              <a:ext uri="{FF2B5EF4-FFF2-40B4-BE49-F238E27FC236}">
                <a16:creationId xmlns:a16="http://schemas.microsoft.com/office/drawing/2014/main" id="{64369648-500F-47FE-A482-7B07672EF345}"/>
              </a:ext>
            </a:extLst>
          </p:cNvPr>
          <p:cNvCxnSpPr>
            <a:cxnSpLocks/>
          </p:cNvCxnSpPr>
          <p:nvPr/>
        </p:nvCxnSpPr>
        <p:spPr>
          <a:xfrm flipV="1">
            <a:off x="9513584" y="2889715"/>
            <a:ext cx="0" cy="540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cxnSp>
        <p:nvCxnSpPr>
          <p:cNvPr id="233" name="Straight Connector 232">
            <a:extLst>
              <a:ext uri="{FF2B5EF4-FFF2-40B4-BE49-F238E27FC236}">
                <a16:creationId xmlns:a16="http://schemas.microsoft.com/office/drawing/2014/main" id="{2A391C97-3E9D-497E-BAF4-631AA54BAD84}"/>
              </a:ext>
            </a:extLst>
          </p:cNvPr>
          <p:cNvCxnSpPr>
            <a:cxnSpLocks/>
          </p:cNvCxnSpPr>
          <p:nvPr/>
        </p:nvCxnSpPr>
        <p:spPr>
          <a:xfrm>
            <a:off x="9771596" y="3442646"/>
            <a:ext cx="0" cy="504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cxnSp>
        <p:nvCxnSpPr>
          <p:cNvPr id="234" name="Straight Connector 233">
            <a:extLst>
              <a:ext uri="{FF2B5EF4-FFF2-40B4-BE49-F238E27FC236}">
                <a16:creationId xmlns:a16="http://schemas.microsoft.com/office/drawing/2014/main" id="{FD3A186B-3A90-40BF-9BE8-312BC6D4AAAA}"/>
              </a:ext>
            </a:extLst>
          </p:cNvPr>
          <p:cNvCxnSpPr>
            <a:cxnSpLocks/>
          </p:cNvCxnSpPr>
          <p:nvPr/>
        </p:nvCxnSpPr>
        <p:spPr>
          <a:xfrm flipV="1">
            <a:off x="2758920" y="2122159"/>
            <a:ext cx="0" cy="1350656"/>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cxnSp>
        <p:nvCxnSpPr>
          <p:cNvPr id="235" name="Straight Connector 234">
            <a:extLst>
              <a:ext uri="{FF2B5EF4-FFF2-40B4-BE49-F238E27FC236}">
                <a16:creationId xmlns:a16="http://schemas.microsoft.com/office/drawing/2014/main" id="{C2563FB3-E9FC-4D97-A8BD-0276A06A3669}"/>
              </a:ext>
            </a:extLst>
          </p:cNvPr>
          <p:cNvCxnSpPr>
            <a:cxnSpLocks/>
          </p:cNvCxnSpPr>
          <p:nvPr/>
        </p:nvCxnSpPr>
        <p:spPr>
          <a:xfrm>
            <a:off x="4433298" y="3442646"/>
            <a:ext cx="0" cy="504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sp>
        <p:nvSpPr>
          <p:cNvPr id="236" name="TextBox 235">
            <a:extLst>
              <a:ext uri="{FF2B5EF4-FFF2-40B4-BE49-F238E27FC236}">
                <a16:creationId xmlns:a16="http://schemas.microsoft.com/office/drawing/2014/main" id="{11F58AB3-14D1-496C-AFB5-C240364AF749}"/>
              </a:ext>
            </a:extLst>
          </p:cNvPr>
          <p:cNvSpPr txBox="1"/>
          <p:nvPr/>
        </p:nvSpPr>
        <p:spPr>
          <a:xfrm>
            <a:off x="3532522" y="4179414"/>
            <a:ext cx="1801551" cy="553998"/>
          </a:xfrm>
          <a:prstGeom prst="rect">
            <a:avLst/>
          </a:prstGeom>
          <a:noFill/>
        </p:spPr>
        <p:txBody>
          <a:bodyPr wrap="square" rtlCol="0">
            <a:spAutoFit/>
          </a:bodyPr>
          <a:lstStyle/>
          <a:p>
            <a:pPr algn="ctr"/>
            <a:r>
              <a:rPr lang="en-GB" sz="1000" dirty="0">
                <a:latin typeface="Arial" panose="020B0604020202020204" pitchFamily="34" charset="0"/>
                <a:cs typeface="Arial" panose="020B0604020202020204" pitchFamily="34" charset="0"/>
              </a:rPr>
              <a:t>Serotonin – serum</a:t>
            </a:r>
          </a:p>
          <a:p>
            <a:pPr algn="ctr"/>
            <a:r>
              <a:rPr lang="en-GB" sz="1000" dirty="0">
                <a:latin typeface="Arial" panose="020B0604020202020204" pitchFamily="34" charset="0"/>
                <a:cs typeface="Arial" panose="020B0604020202020204" pitchFamily="34" charset="0"/>
              </a:rPr>
              <a:t>(‘</a:t>
            </a:r>
            <a:r>
              <a:rPr lang="en-GB" sz="1000" dirty="0" err="1">
                <a:latin typeface="Arial" panose="020B0604020202020204" pitchFamily="34" charset="0"/>
                <a:cs typeface="Arial" panose="020B0604020202020204" pitchFamily="34" charset="0"/>
              </a:rPr>
              <a:t>sero</a:t>
            </a:r>
            <a:r>
              <a:rPr lang="en-GB" sz="1000" dirty="0">
                <a:latin typeface="Arial" panose="020B0604020202020204" pitchFamily="34" charset="0"/>
                <a:cs typeface="Arial" panose="020B0604020202020204" pitchFamily="34" charset="0"/>
              </a:rPr>
              <a:t>’) vasoconstrictor (‘</a:t>
            </a:r>
            <a:r>
              <a:rPr lang="en-GB" sz="1000" dirty="0" err="1">
                <a:latin typeface="Arial" panose="020B0604020202020204" pitchFamily="34" charset="0"/>
                <a:cs typeface="Arial" panose="020B0604020202020204" pitchFamily="34" charset="0"/>
              </a:rPr>
              <a:t>tonin</a:t>
            </a:r>
            <a:r>
              <a:rPr lang="en-GB" sz="1000" dirty="0">
                <a:latin typeface="Arial" panose="020B0604020202020204" pitchFamily="34" charset="0"/>
                <a:cs typeface="Arial" panose="020B0604020202020204" pitchFamily="34" charset="0"/>
              </a:rPr>
              <a:t>’) factor</a:t>
            </a:r>
          </a:p>
        </p:txBody>
      </p:sp>
      <p:sp>
        <p:nvSpPr>
          <p:cNvPr id="237" name="TextBox 236">
            <a:extLst>
              <a:ext uri="{FF2B5EF4-FFF2-40B4-BE49-F238E27FC236}">
                <a16:creationId xmlns:a16="http://schemas.microsoft.com/office/drawing/2014/main" id="{04AB7A8E-F4B8-4687-8B38-BB3BA29BDF7C}"/>
              </a:ext>
            </a:extLst>
          </p:cNvPr>
          <p:cNvSpPr txBox="1"/>
          <p:nvPr/>
        </p:nvSpPr>
        <p:spPr>
          <a:xfrm>
            <a:off x="4277294" y="2527702"/>
            <a:ext cx="1646375" cy="400110"/>
          </a:xfrm>
          <a:prstGeom prst="rect">
            <a:avLst/>
          </a:prstGeom>
          <a:noFill/>
        </p:spPr>
        <p:txBody>
          <a:bodyPr wrap="square" rtlCol="0">
            <a:spAutoFit/>
          </a:bodyPr>
          <a:lstStyle/>
          <a:p>
            <a:pPr algn="r"/>
            <a:r>
              <a:rPr lang="en-GB" sz="1000">
                <a:latin typeface="Arial" panose="020B0604020202020204" pitchFamily="34" charset="0"/>
                <a:cs typeface="Arial" panose="020B0604020202020204" pitchFamily="34" charset="0"/>
              </a:rPr>
              <a:t>Spreading oligaemia in migraine with aura</a:t>
            </a:r>
          </a:p>
        </p:txBody>
      </p:sp>
      <p:cxnSp>
        <p:nvCxnSpPr>
          <p:cNvPr id="238" name="Straight Connector 237">
            <a:extLst>
              <a:ext uri="{FF2B5EF4-FFF2-40B4-BE49-F238E27FC236}">
                <a16:creationId xmlns:a16="http://schemas.microsoft.com/office/drawing/2014/main" id="{4F5CA452-4D8B-4681-9652-4948F4E9BC2F}"/>
              </a:ext>
            </a:extLst>
          </p:cNvPr>
          <p:cNvCxnSpPr>
            <a:cxnSpLocks/>
          </p:cNvCxnSpPr>
          <p:nvPr/>
        </p:nvCxnSpPr>
        <p:spPr>
          <a:xfrm flipV="1">
            <a:off x="6281974" y="2889715"/>
            <a:ext cx="0" cy="540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sp>
        <p:nvSpPr>
          <p:cNvPr id="239" name="TextBox 238">
            <a:extLst>
              <a:ext uri="{FF2B5EF4-FFF2-40B4-BE49-F238E27FC236}">
                <a16:creationId xmlns:a16="http://schemas.microsoft.com/office/drawing/2014/main" id="{CC60B1A8-B922-4848-B661-7D97925982CE}"/>
              </a:ext>
            </a:extLst>
          </p:cNvPr>
          <p:cNvSpPr txBox="1"/>
          <p:nvPr/>
        </p:nvSpPr>
        <p:spPr>
          <a:xfrm>
            <a:off x="9032235" y="1949090"/>
            <a:ext cx="970020" cy="707886"/>
          </a:xfrm>
          <a:prstGeom prst="rect">
            <a:avLst/>
          </a:prstGeom>
          <a:solidFill>
            <a:schemeClr val="bg1"/>
          </a:solidFill>
        </p:spPr>
        <p:txBody>
          <a:bodyPr wrap="square" rtlCol="0">
            <a:spAutoFit/>
          </a:bodyPr>
          <a:lstStyle/>
          <a:p>
            <a:pPr algn="ctr"/>
            <a:r>
              <a:rPr lang="en-GB" sz="1000">
                <a:latin typeface="Arial" panose="020B0604020202020204" pitchFamily="34" charset="0"/>
                <a:cs typeface="Arial" panose="020B0604020202020204" pitchFamily="34" charset="0"/>
              </a:rPr>
              <a:t>PET studies highlight the importance of the brainstem</a:t>
            </a:r>
          </a:p>
        </p:txBody>
      </p:sp>
      <p:sp>
        <p:nvSpPr>
          <p:cNvPr id="240" name="TextBox 239">
            <a:extLst>
              <a:ext uri="{FF2B5EF4-FFF2-40B4-BE49-F238E27FC236}">
                <a16:creationId xmlns:a16="http://schemas.microsoft.com/office/drawing/2014/main" id="{B921F820-7EB8-4D99-9C5C-7A6DADFA00A8}"/>
              </a:ext>
            </a:extLst>
          </p:cNvPr>
          <p:cNvSpPr txBox="1"/>
          <p:nvPr/>
        </p:nvSpPr>
        <p:spPr>
          <a:xfrm>
            <a:off x="7875183" y="1949090"/>
            <a:ext cx="1258519" cy="707886"/>
          </a:xfrm>
          <a:prstGeom prst="rect">
            <a:avLst/>
          </a:prstGeom>
          <a:solidFill>
            <a:schemeClr val="bg1"/>
          </a:solidFill>
        </p:spPr>
        <p:txBody>
          <a:bodyPr wrap="square" rtlCol="0" anchor="b">
            <a:spAutoFit/>
          </a:bodyPr>
          <a:lstStyle/>
          <a:p>
            <a:pPr algn="r"/>
            <a:r>
              <a:rPr lang="en-GB" sz="1000">
                <a:latin typeface="Arial" panose="020B0604020202020204" pitchFamily="34" charset="0"/>
                <a:cs typeface="Arial" panose="020B0604020202020204" pitchFamily="34" charset="0"/>
              </a:rPr>
              <a:t>Triptan shown to normalise CGRP levels during acute migraine attack</a:t>
            </a:r>
          </a:p>
        </p:txBody>
      </p:sp>
      <p:sp>
        <p:nvSpPr>
          <p:cNvPr id="241" name="TextBox 240">
            <a:extLst>
              <a:ext uri="{FF2B5EF4-FFF2-40B4-BE49-F238E27FC236}">
                <a16:creationId xmlns:a16="http://schemas.microsoft.com/office/drawing/2014/main" id="{D706EDD8-ECEE-4DB4-8B5B-844345AF7343}"/>
              </a:ext>
            </a:extLst>
          </p:cNvPr>
          <p:cNvSpPr txBox="1"/>
          <p:nvPr/>
        </p:nvSpPr>
        <p:spPr>
          <a:xfrm>
            <a:off x="8471607" y="2560410"/>
            <a:ext cx="639919" cy="338554"/>
          </a:xfrm>
          <a:prstGeom prst="rect">
            <a:avLst/>
          </a:prstGeom>
          <a:noFill/>
        </p:spPr>
        <p:txBody>
          <a:bodyPr wrap="square" rtlCol="0">
            <a:spAutoFit/>
          </a:bodyPr>
          <a:lstStyle/>
          <a:p>
            <a:r>
              <a:rPr lang="en-GB" sz="1600" b="1">
                <a:latin typeface="Arial" panose="020B0604020202020204" pitchFamily="34" charset="0"/>
                <a:cs typeface="Arial" panose="020B0604020202020204" pitchFamily="34" charset="0"/>
              </a:rPr>
              <a:t>1993</a:t>
            </a:r>
          </a:p>
        </p:txBody>
      </p:sp>
      <p:sp>
        <p:nvSpPr>
          <p:cNvPr id="242" name="TextBox 241">
            <a:extLst>
              <a:ext uri="{FF2B5EF4-FFF2-40B4-BE49-F238E27FC236}">
                <a16:creationId xmlns:a16="http://schemas.microsoft.com/office/drawing/2014/main" id="{F17A1BB0-19BD-411E-A2F4-48904AED410D}"/>
              </a:ext>
            </a:extLst>
          </p:cNvPr>
          <p:cNvSpPr txBox="1"/>
          <p:nvPr/>
        </p:nvSpPr>
        <p:spPr>
          <a:xfrm>
            <a:off x="9002795" y="3948933"/>
            <a:ext cx="639919" cy="338554"/>
          </a:xfrm>
          <a:prstGeom prst="rect">
            <a:avLst/>
          </a:prstGeom>
          <a:noFill/>
        </p:spPr>
        <p:txBody>
          <a:bodyPr wrap="square" rtlCol="0">
            <a:spAutoFit/>
          </a:bodyPr>
          <a:lstStyle/>
          <a:p>
            <a:pPr algn="r"/>
            <a:r>
              <a:rPr lang="en-GB" sz="1600" b="1">
                <a:latin typeface="Arial" panose="020B0604020202020204" pitchFamily="34" charset="0"/>
                <a:cs typeface="Arial" panose="020B0604020202020204" pitchFamily="34" charset="0"/>
              </a:rPr>
              <a:t>1994</a:t>
            </a:r>
          </a:p>
        </p:txBody>
      </p:sp>
      <p:sp>
        <p:nvSpPr>
          <p:cNvPr id="243" name="TextBox 242">
            <a:extLst>
              <a:ext uri="{FF2B5EF4-FFF2-40B4-BE49-F238E27FC236}">
                <a16:creationId xmlns:a16="http://schemas.microsoft.com/office/drawing/2014/main" id="{255588E7-E4F1-4AA0-9DDB-0C27D729919A}"/>
              </a:ext>
            </a:extLst>
          </p:cNvPr>
          <p:cNvSpPr txBox="1"/>
          <p:nvPr/>
        </p:nvSpPr>
        <p:spPr>
          <a:xfrm>
            <a:off x="9196758" y="2560410"/>
            <a:ext cx="639919" cy="338554"/>
          </a:xfrm>
          <a:prstGeom prst="rect">
            <a:avLst/>
          </a:prstGeom>
          <a:noFill/>
        </p:spPr>
        <p:txBody>
          <a:bodyPr wrap="none" rtlCol="0">
            <a:spAutoFit/>
          </a:bodyPr>
          <a:lstStyle/>
          <a:p>
            <a:pPr algn="ctr"/>
            <a:r>
              <a:rPr lang="en-GB" sz="1600" b="1">
                <a:latin typeface="Arial" panose="020B0604020202020204" pitchFamily="34" charset="0"/>
                <a:cs typeface="Arial" panose="020B0604020202020204" pitchFamily="34" charset="0"/>
              </a:rPr>
              <a:t>1995</a:t>
            </a:r>
          </a:p>
        </p:txBody>
      </p:sp>
      <p:sp>
        <p:nvSpPr>
          <p:cNvPr id="244" name="TextBox 243">
            <a:extLst>
              <a:ext uri="{FF2B5EF4-FFF2-40B4-BE49-F238E27FC236}">
                <a16:creationId xmlns:a16="http://schemas.microsoft.com/office/drawing/2014/main" id="{9D753746-DA14-4D58-8087-C04E6569ED28}"/>
              </a:ext>
            </a:extLst>
          </p:cNvPr>
          <p:cNvSpPr txBox="1"/>
          <p:nvPr/>
        </p:nvSpPr>
        <p:spPr>
          <a:xfrm>
            <a:off x="5241650" y="1112912"/>
            <a:ext cx="1639576" cy="400110"/>
          </a:xfrm>
          <a:prstGeom prst="rect">
            <a:avLst/>
          </a:prstGeom>
          <a:solidFill>
            <a:schemeClr val="bg1"/>
          </a:solidFill>
        </p:spPr>
        <p:txBody>
          <a:bodyPr wrap="square" rtlCol="0" anchor="b">
            <a:spAutoFit/>
          </a:bodyPr>
          <a:lstStyle/>
          <a:p>
            <a:pPr algn="r"/>
            <a:r>
              <a:rPr lang="en-GB" sz="1000">
                <a:latin typeface="Arial" panose="020B0604020202020204" pitchFamily="34" charset="0"/>
                <a:cs typeface="Arial" panose="020B0604020202020204" pitchFamily="34" charset="0"/>
              </a:rPr>
              <a:t>CGRP first proposed to play a role in migraine</a:t>
            </a:r>
          </a:p>
        </p:txBody>
      </p:sp>
      <p:sp>
        <p:nvSpPr>
          <p:cNvPr id="245" name="TextBox 244">
            <a:extLst>
              <a:ext uri="{FF2B5EF4-FFF2-40B4-BE49-F238E27FC236}">
                <a16:creationId xmlns:a16="http://schemas.microsoft.com/office/drawing/2014/main" id="{0116FF13-1E1E-4A18-849D-6154F2A9974F}"/>
              </a:ext>
            </a:extLst>
          </p:cNvPr>
          <p:cNvSpPr txBox="1"/>
          <p:nvPr/>
        </p:nvSpPr>
        <p:spPr>
          <a:xfrm>
            <a:off x="6285686" y="2560410"/>
            <a:ext cx="639919" cy="338554"/>
          </a:xfrm>
          <a:prstGeom prst="rect">
            <a:avLst/>
          </a:prstGeom>
          <a:noFill/>
        </p:spPr>
        <p:txBody>
          <a:bodyPr wrap="none" rtlCol="0">
            <a:spAutoFit/>
          </a:bodyPr>
          <a:lstStyle/>
          <a:p>
            <a:r>
              <a:rPr lang="en-GB" sz="1600" b="1">
                <a:latin typeface="Arial" panose="020B0604020202020204" pitchFamily="34" charset="0"/>
                <a:cs typeface="Arial" panose="020B0604020202020204" pitchFamily="34" charset="0"/>
              </a:rPr>
              <a:t>1982</a:t>
            </a:r>
          </a:p>
        </p:txBody>
      </p:sp>
      <p:cxnSp>
        <p:nvCxnSpPr>
          <p:cNvPr id="246" name="Straight Connector 245">
            <a:extLst>
              <a:ext uri="{FF2B5EF4-FFF2-40B4-BE49-F238E27FC236}">
                <a16:creationId xmlns:a16="http://schemas.microsoft.com/office/drawing/2014/main" id="{C7D949FD-B7E9-4F03-AC58-97184D89C993}"/>
              </a:ext>
            </a:extLst>
          </p:cNvPr>
          <p:cNvCxnSpPr>
            <a:cxnSpLocks/>
          </p:cNvCxnSpPr>
          <p:nvPr/>
        </p:nvCxnSpPr>
        <p:spPr>
          <a:xfrm>
            <a:off x="2911464" y="3442646"/>
            <a:ext cx="0" cy="504000"/>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sp>
        <p:nvSpPr>
          <p:cNvPr id="248" name="TextBox 247">
            <a:extLst>
              <a:ext uri="{FF2B5EF4-FFF2-40B4-BE49-F238E27FC236}">
                <a16:creationId xmlns:a16="http://schemas.microsoft.com/office/drawing/2014/main" id="{894EAECE-A5A0-4A84-9131-ECBBF175DE6E}"/>
              </a:ext>
            </a:extLst>
          </p:cNvPr>
          <p:cNvSpPr txBox="1"/>
          <p:nvPr/>
        </p:nvSpPr>
        <p:spPr>
          <a:xfrm>
            <a:off x="9948939" y="2560410"/>
            <a:ext cx="639919" cy="338554"/>
          </a:xfrm>
          <a:prstGeom prst="rect">
            <a:avLst/>
          </a:prstGeom>
          <a:noFill/>
        </p:spPr>
        <p:txBody>
          <a:bodyPr wrap="square" rtlCol="0">
            <a:spAutoFit/>
          </a:bodyPr>
          <a:lstStyle/>
          <a:p>
            <a:pPr algn="r"/>
            <a:r>
              <a:rPr lang="en-GB" sz="1600" b="1">
                <a:latin typeface="Arial" panose="020B0604020202020204" pitchFamily="34" charset="0"/>
                <a:cs typeface="Arial" panose="020B0604020202020204" pitchFamily="34" charset="0"/>
              </a:rPr>
              <a:t>1998</a:t>
            </a:r>
          </a:p>
        </p:txBody>
      </p:sp>
      <p:sp>
        <p:nvSpPr>
          <p:cNvPr id="249" name="TextBox 248">
            <a:extLst>
              <a:ext uri="{FF2B5EF4-FFF2-40B4-BE49-F238E27FC236}">
                <a16:creationId xmlns:a16="http://schemas.microsoft.com/office/drawing/2014/main" id="{8A772DE8-3634-4521-B203-EAD69BEB84DD}"/>
              </a:ext>
            </a:extLst>
          </p:cNvPr>
          <p:cNvSpPr txBox="1"/>
          <p:nvPr/>
        </p:nvSpPr>
        <p:spPr>
          <a:xfrm>
            <a:off x="6744380" y="1140666"/>
            <a:ext cx="639919" cy="338554"/>
          </a:xfrm>
          <a:prstGeom prst="rect">
            <a:avLst/>
          </a:prstGeom>
          <a:noFill/>
        </p:spPr>
        <p:txBody>
          <a:bodyPr wrap="none" rtlCol="0">
            <a:spAutoFit/>
          </a:bodyPr>
          <a:lstStyle/>
          <a:p>
            <a:pPr algn="r"/>
            <a:r>
              <a:rPr lang="en-GB" sz="1600" b="1">
                <a:latin typeface="Arial" panose="020B0604020202020204" pitchFamily="34" charset="0"/>
                <a:cs typeface="Arial" panose="020B0604020202020204" pitchFamily="34" charset="0"/>
              </a:rPr>
              <a:t>1985</a:t>
            </a:r>
          </a:p>
        </p:txBody>
      </p:sp>
      <p:cxnSp>
        <p:nvCxnSpPr>
          <p:cNvPr id="250" name="Straight Connector 249">
            <a:extLst>
              <a:ext uri="{FF2B5EF4-FFF2-40B4-BE49-F238E27FC236}">
                <a16:creationId xmlns:a16="http://schemas.microsoft.com/office/drawing/2014/main" id="{E307FF06-8C47-40FD-B23E-D957D93D9ED6}"/>
              </a:ext>
            </a:extLst>
          </p:cNvPr>
          <p:cNvCxnSpPr>
            <a:cxnSpLocks/>
          </p:cNvCxnSpPr>
          <p:nvPr/>
        </p:nvCxnSpPr>
        <p:spPr>
          <a:xfrm flipV="1">
            <a:off x="7909425" y="1920240"/>
            <a:ext cx="0" cy="1655176"/>
          </a:xfrm>
          <a:prstGeom prst="line">
            <a:avLst/>
          </a:prstGeom>
          <a:ln w="28575">
            <a:solidFill>
              <a:schemeClr val="accent2"/>
            </a:solidFill>
            <a:tailEnd type="diamond"/>
          </a:ln>
        </p:spPr>
        <p:style>
          <a:lnRef idx="2">
            <a:schemeClr val="accent1"/>
          </a:lnRef>
          <a:fillRef idx="0">
            <a:schemeClr val="accent1"/>
          </a:fillRef>
          <a:effectRef idx="1">
            <a:schemeClr val="accent1"/>
          </a:effectRef>
          <a:fontRef idx="minor">
            <a:schemeClr val="tx1"/>
          </a:fontRef>
        </p:style>
      </p:cxnSp>
      <p:sp>
        <p:nvSpPr>
          <p:cNvPr id="251" name="TextBox 250">
            <a:extLst>
              <a:ext uri="{FF2B5EF4-FFF2-40B4-BE49-F238E27FC236}">
                <a16:creationId xmlns:a16="http://schemas.microsoft.com/office/drawing/2014/main" id="{BAC437B0-86E9-4D7F-9C1B-CA63625BFEDE}"/>
              </a:ext>
            </a:extLst>
          </p:cNvPr>
          <p:cNvSpPr txBox="1"/>
          <p:nvPr/>
        </p:nvSpPr>
        <p:spPr>
          <a:xfrm>
            <a:off x="10337939" y="5021340"/>
            <a:ext cx="639919" cy="338554"/>
          </a:xfrm>
          <a:prstGeom prst="rect">
            <a:avLst/>
          </a:prstGeom>
          <a:noFill/>
        </p:spPr>
        <p:txBody>
          <a:bodyPr wrap="square" rtlCol="0">
            <a:spAutoFit/>
          </a:bodyPr>
          <a:lstStyle/>
          <a:p>
            <a:r>
              <a:rPr lang="en-GB" sz="1600" b="1">
                <a:latin typeface="Arial" panose="020B0604020202020204" pitchFamily="34" charset="0"/>
                <a:cs typeface="Arial" panose="020B0604020202020204" pitchFamily="34" charset="0"/>
              </a:rPr>
              <a:t>2000</a:t>
            </a:r>
          </a:p>
        </p:txBody>
      </p:sp>
      <p:sp>
        <p:nvSpPr>
          <p:cNvPr id="247" name="Rounded Rectangle 3">
            <a:extLst>
              <a:ext uri="{FF2B5EF4-FFF2-40B4-BE49-F238E27FC236}">
                <a16:creationId xmlns:a16="http://schemas.microsoft.com/office/drawing/2014/main" id="{454D2BBC-0737-4444-AC29-C11E70B2E9A5}"/>
              </a:ext>
            </a:extLst>
          </p:cNvPr>
          <p:cNvSpPr/>
          <p:nvPr/>
        </p:nvSpPr>
        <p:spPr>
          <a:xfrm>
            <a:off x="511627" y="3367145"/>
            <a:ext cx="10705038" cy="162820"/>
          </a:xfrm>
          <a:prstGeom prst="roundRect">
            <a:avLst/>
          </a:prstGeom>
          <a:solidFill>
            <a:schemeClr val="accent2"/>
          </a:solidFill>
          <a:ln>
            <a:solidFill>
              <a:schemeClr val="accent2"/>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600">
              <a:latin typeface="Arial" panose="020B0604020202020204" pitchFamily="34" charset="0"/>
              <a:cs typeface="Arial" panose="020B0604020202020204" pitchFamily="34" charset="0"/>
            </a:endParaRPr>
          </a:p>
        </p:txBody>
      </p:sp>
    </p:spTree>
    <p:custDataLst/>
    <p:extLst>
      <p:ext uri="{BB962C8B-B14F-4D97-AF65-F5344CB8AC3E}">
        <p14:creationId xmlns:p14="http://schemas.microsoft.com/office/powerpoint/2010/main" val="1422714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DCE2ADD-D460-4CCD-8A7C-D1378662E01A}"/>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D95BA9F7-D905-469D-928A-B1C147EC09ED}"/>
              </a:ext>
            </a:extLst>
          </p:cNvPr>
          <p:cNvSpPr>
            <a:spLocks noGrp="1"/>
          </p:cNvSpPr>
          <p:nvPr>
            <p:ph type="title"/>
          </p:nvPr>
        </p:nvSpPr>
        <p:spPr/>
        <p:txBody>
          <a:bodyPr/>
          <a:lstStyle/>
          <a:p>
            <a:r>
              <a:rPr lang="en-GB" dirty="0"/>
              <a:t>Cortical spreading depression, aura and migraine</a:t>
            </a:r>
          </a:p>
        </p:txBody>
      </p:sp>
      <p:sp>
        <p:nvSpPr>
          <p:cNvPr id="3" name="Content Placeholder 2">
            <a:extLst>
              <a:ext uri="{FF2B5EF4-FFF2-40B4-BE49-F238E27FC236}">
                <a16:creationId xmlns:a16="http://schemas.microsoft.com/office/drawing/2014/main" id="{9226E23C-4ADF-4B2E-907A-D436B747E1FC}"/>
              </a:ext>
            </a:extLst>
          </p:cNvPr>
          <p:cNvSpPr>
            <a:spLocks noGrp="1"/>
          </p:cNvSpPr>
          <p:nvPr>
            <p:ph idx="20"/>
          </p:nvPr>
        </p:nvSpPr>
        <p:spPr/>
        <p:txBody>
          <a:bodyPr>
            <a:normAutofit/>
          </a:bodyPr>
          <a:lstStyle/>
          <a:p>
            <a:r>
              <a:rPr lang="en-GB" sz="1800" dirty="0"/>
              <a:t>Spreading depression describes a propagated slow wave of depolarisation of neurons and glia, followed by suppression of neural activity and eventual return to baseline</a:t>
            </a:r>
            <a:r>
              <a:rPr lang="en-GB" sz="1800" baseline="30000" dirty="0"/>
              <a:t>1</a:t>
            </a:r>
            <a:r>
              <a:rPr lang="en-GB" sz="1800" dirty="0"/>
              <a:t> </a:t>
            </a:r>
          </a:p>
          <a:p>
            <a:r>
              <a:rPr lang="en-GB" sz="1800" dirty="0"/>
              <a:t>The phenomenon of CSD was first described by </a:t>
            </a:r>
            <a:r>
              <a:rPr lang="en-US" sz="1800" dirty="0" err="1">
                <a:latin typeface="Arial" panose="020B0604020202020204" pitchFamily="34" charset="0"/>
                <a:cs typeface="Arial" panose="020B0604020202020204" pitchFamily="34" charset="0"/>
              </a:rPr>
              <a:t>Leão</a:t>
            </a:r>
            <a:r>
              <a:rPr lang="en-US" sz="1800" dirty="0">
                <a:latin typeface="Arial" panose="020B0604020202020204" pitchFamily="34" charset="0"/>
                <a:cs typeface="Arial" panose="020B0604020202020204" pitchFamily="34" charset="0"/>
              </a:rPr>
              <a:t>, in the 1940s</a:t>
            </a:r>
            <a:r>
              <a:rPr lang="en-US" sz="1800" baseline="30000" dirty="0">
                <a:latin typeface="Arial" panose="020B0604020202020204" pitchFamily="34" charset="0"/>
                <a:cs typeface="Arial" panose="020B0604020202020204" pitchFamily="34" charset="0"/>
              </a:rPr>
              <a:t>1,2</a:t>
            </a: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At a similar time, Lashley published a description of spreading </a:t>
            </a:r>
            <a:r>
              <a:rPr lang="en-US" sz="1800" dirty="0" err="1">
                <a:latin typeface="Arial" panose="020B0604020202020204" pitchFamily="34" charset="0"/>
                <a:cs typeface="Arial" panose="020B0604020202020204" pitchFamily="34" charset="0"/>
              </a:rPr>
              <a:t>scotomas,</a:t>
            </a:r>
            <a:r>
              <a:rPr lang="en-US" sz="1800" baseline="30000" dirty="0" err="1">
                <a:latin typeface="Arial" panose="020B0604020202020204" pitchFamily="34" charset="0"/>
                <a:cs typeface="Arial" panose="020B0604020202020204" pitchFamily="34" charset="0"/>
              </a:rPr>
              <a:t>a</a:t>
            </a:r>
            <a:r>
              <a:rPr lang="en-US" sz="1800" dirty="0">
                <a:latin typeface="Arial" panose="020B0604020202020204" pitchFamily="34" charset="0"/>
                <a:cs typeface="Arial" panose="020B0604020202020204" pitchFamily="34" charset="0"/>
              </a:rPr>
              <a:t> which suggested a disruption in brain function and then a return to normal</a:t>
            </a:r>
            <a:r>
              <a:rPr lang="en-US" sz="1800" baseline="30000" dirty="0">
                <a:latin typeface="Arial" panose="020B0604020202020204" pitchFamily="34" charset="0"/>
                <a:cs typeface="Arial" panose="020B0604020202020204" pitchFamily="34" charset="0"/>
              </a:rPr>
              <a:t>3,4</a:t>
            </a:r>
            <a:endParaRPr lang="en-US" sz="1800" dirty="0">
              <a:latin typeface="Arial" panose="020B0604020202020204" pitchFamily="34" charset="0"/>
              <a:cs typeface="Arial" panose="020B0604020202020204" pitchFamily="34" charset="0"/>
            </a:endParaRPr>
          </a:p>
          <a:p>
            <a:r>
              <a:rPr lang="en-US" sz="1800" dirty="0" err="1">
                <a:latin typeface="Arial" panose="020B0604020202020204" pitchFamily="34" charset="0"/>
                <a:cs typeface="Arial" panose="020B0604020202020204" pitchFamily="34" charset="0"/>
              </a:rPr>
              <a:t>Leão’s</a:t>
            </a:r>
            <a:r>
              <a:rPr lang="en-US" sz="1800" dirty="0">
                <a:latin typeface="Arial" panose="020B0604020202020204" pitchFamily="34" charset="0"/>
                <a:cs typeface="Arial" panose="020B0604020202020204" pitchFamily="34" charset="0"/>
              </a:rPr>
              <a:t> thorough experiments highlighted the similarity between </a:t>
            </a:r>
            <a:r>
              <a:rPr lang="en-US" sz="1800" dirty="0" err="1">
                <a:latin typeface="Arial" panose="020B0604020202020204" pitchFamily="34" charset="0"/>
                <a:cs typeface="Arial" panose="020B0604020202020204" pitchFamily="34" charset="0"/>
              </a:rPr>
              <a:t>CSD</a:t>
            </a:r>
            <a:r>
              <a:rPr lang="en-US" sz="1800" dirty="0">
                <a:latin typeface="Arial" panose="020B0604020202020204" pitchFamily="34" charset="0"/>
                <a:cs typeface="Arial" panose="020B0604020202020204" pitchFamily="34" charset="0"/>
              </a:rPr>
              <a:t> and the visual aura of migraine, leading to the hypothesis that </a:t>
            </a:r>
            <a:r>
              <a:rPr lang="en-US" sz="1800" dirty="0" err="1">
                <a:latin typeface="Arial" panose="020B0604020202020204" pitchFamily="34" charset="0"/>
                <a:cs typeface="Arial" panose="020B0604020202020204" pitchFamily="34" charset="0"/>
              </a:rPr>
              <a:t>CSD</a:t>
            </a:r>
            <a:r>
              <a:rPr lang="en-US" sz="1800" dirty="0">
                <a:latin typeface="Arial" panose="020B0604020202020204" pitchFamily="34" charset="0"/>
                <a:cs typeface="Arial" panose="020B0604020202020204" pitchFamily="34" charset="0"/>
              </a:rPr>
              <a:t> was the cause of migraine</a:t>
            </a:r>
            <a:r>
              <a:rPr lang="en-US" sz="1800" baseline="30000" dirty="0">
                <a:latin typeface="Arial" panose="020B0604020202020204" pitchFamily="34" charset="0"/>
                <a:cs typeface="Arial" panose="020B0604020202020204" pitchFamily="34" charset="0"/>
              </a:rPr>
              <a:t>1,3</a:t>
            </a:r>
          </a:p>
        </p:txBody>
      </p:sp>
      <p:sp>
        <p:nvSpPr>
          <p:cNvPr id="5" name="Content Placeholder 4">
            <a:extLst>
              <a:ext uri="{FF2B5EF4-FFF2-40B4-BE49-F238E27FC236}">
                <a16:creationId xmlns:a16="http://schemas.microsoft.com/office/drawing/2014/main" id="{8C4F7C52-A112-427D-8422-F6014758B972}"/>
              </a:ext>
            </a:extLst>
          </p:cNvPr>
          <p:cNvSpPr>
            <a:spLocks noGrp="1"/>
          </p:cNvSpPr>
          <p:nvPr>
            <p:ph idx="21"/>
          </p:nvPr>
        </p:nvSpPr>
        <p:spPr/>
        <p:txBody>
          <a:bodyPr/>
          <a:lstStyle/>
          <a:p>
            <a:r>
              <a:rPr lang="en-GB" sz="1800" dirty="0" err="1"/>
              <a:t>CSD</a:t>
            </a:r>
            <a:r>
              <a:rPr lang="en-GB" sz="1800" dirty="0"/>
              <a:t> is likely to be the pathology underlying aura, based on the early experiments, and later MRI observations in humans</a:t>
            </a:r>
            <a:r>
              <a:rPr lang="en-GB" sz="1800" baseline="30000" dirty="0"/>
              <a:t>5</a:t>
            </a:r>
            <a:endParaRPr lang="en-GB" sz="1800" dirty="0"/>
          </a:p>
          <a:p>
            <a:r>
              <a:rPr lang="en-GB" sz="1800" dirty="0"/>
              <a:t>However, key questions remain:</a:t>
            </a:r>
            <a:r>
              <a:rPr lang="en-GB" sz="1800" baseline="30000" dirty="0"/>
              <a:t>1,6</a:t>
            </a:r>
            <a:endParaRPr lang="en-GB" sz="1800" dirty="0"/>
          </a:p>
          <a:p>
            <a:pPr lvl="1"/>
            <a:r>
              <a:rPr lang="en-GB" dirty="0"/>
              <a:t>What causes </a:t>
            </a:r>
            <a:r>
              <a:rPr lang="en-GB" dirty="0" err="1"/>
              <a:t>CSD</a:t>
            </a:r>
            <a:r>
              <a:rPr lang="en-GB" dirty="0"/>
              <a:t> in the first place?</a:t>
            </a:r>
          </a:p>
          <a:p>
            <a:pPr lvl="1"/>
            <a:r>
              <a:rPr lang="en-GB" dirty="0"/>
              <a:t>Does </a:t>
            </a:r>
            <a:r>
              <a:rPr lang="en-GB" dirty="0" err="1"/>
              <a:t>CSD</a:t>
            </a:r>
            <a:r>
              <a:rPr lang="en-GB" dirty="0"/>
              <a:t> occur in the brain during a migraine attack?</a:t>
            </a:r>
          </a:p>
          <a:p>
            <a:pPr lvl="1"/>
            <a:r>
              <a:rPr lang="en-GB" dirty="0"/>
              <a:t>What role does </a:t>
            </a:r>
            <a:r>
              <a:rPr lang="en-GB" dirty="0" err="1"/>
              <a:t>CSD</a:t>
            </a:r>
            <a:r>
              <a:rPr lang="en-GB" dirty="0"/>
              <a:t> play in migraine pathology?</a:t>
            </a:r>
          </a:p>
        </p:txBody>
      </p:sp>
      <p:sp>
        <p:nvSpPr>
          <p:cNvPr id="7" name="Text Placeholder 6">
            <a:extLst>
              <a:ext uri="{FF2B5EF4-FFF2-40B4-BE49-F238E27FC236}">
                <a16:creationId xmlns:a16="http://schemas.microsoft.com/office/drawing/2014/main" id="{6130E8B8-E2DD-4074-90B6-D623A513CF39}"/>
              </a:ext>
            </a:extLst>
          </p:cNvPr>
          <p:cNvSpPr>
            <a:spLocks noGrp="1"/>
          </p:cNvSpPr>
          <p:nvPr>
            <p:ph type="body" sz="quarter" idx="18"/>
          </p:nvPr>
        </p:nvSpPr>
        <p:spPr>
          <a:xfrm>
            <a:off x="539748" y="5937837"/>
            <a:ext cx="9213851" cy="619200"/>
          </a:xfrm>
        </p:spPr>
        <p:txBody>
          <a:bodyPr/>
          <a:lstStyle/>
          <a:p>
            <a:pPr marL="0" indent="0">
              <a:buNone/>
            </a:pPr>
            <a:r>
              <a:rPr lang="en-GB" baseline="30000" dirty="0" err="1"/>
              <a:t>a</a:t>
            </a:r>
            <a:r>
              <a:rPr lang="en-GB" dirty="0" err="1"/>
              <a:t>A</a:t>
            </a:r>
            <a:r>
              <a:rPr lang="en-GB" dirty="0"/>
              <a:t> scotoma is a small area of abnormally less sensitive or aberrant vision</a:t>
            </a:r>
          </a:p>
          <a:p>
            <a:pPr marL="0" indent="0">
              <a:buNone/>
            </a:pPr>
            <a:endParaRPr lang="en-GB" dirty="0"/>
          </a:p>
          <a:p>
            <a:pPr marL="0" indent="0">
              <a:buNone/>
            </a:pPr>
            <a:r>
              <a:rPr lang="en-GB" dirty="0"/>
              <a:t>CSD=cortical spreading depression (or depolarisation); MRI=magnetic resonance imaging</a:t>
            </a:r>
          </a:p>
          <a:p>
            <a:pPr marL="0" indent="0">
              <a:buNone/>
            </a:pPr>
            <a:endParaRPr lang="en-GB" dirty="0"/>
          </a:p>
          <a:p>
            <a:pPr marL="0" indent="0">
              <a:buNone/>
            </a:pPr>
            <a:r>
              <a:rPr lang="en-GB" dirty="0"/>
              <a:t>1. Charles &amp; Brennan. Cephalalgia 2009;29(10):1115–1124; 2. </a:t>
            </a:r>
            <a:r>
              <a:rPr lang="en-US" dirty="0" err="1"/>
              <a:t>Leão</a:t>
            </a:r>
            <a:r>
              <a:rPr lang="en-US" dirty="0"/>
              <a:t>. J </a:t>
            </a:r>
            <a:r>
              <a:rPr lang="en-US" dirty="0" err="1"/>
              <a:t>Neurophysiol</a:t>
            </a:r>
            <a:r>
              <a:rPr lang="en-US" dirty="0"/>
              <a:t> 1944;7(6):359–390;</a:t>
            </a:r>
            <a:br>
              <a:rPr lang="en-US" dirty="0"/>
            </a:br>
            <a:r>
              <a:rPr lang="en-GB" dirty="0"/>
              <a:t>3. Close et al. Cephalalgia 2019;39(3):428–434; 4. Lashley. Arch </a:t>
            </a:r>
            <a:r>
              <a:rPr lang="en-GB" dirty="0" err="1"/>
              <a:t>NeurPsych</a:t>
            </a:r>
            <a:r>
              <a:rPr lang="en-GB" dirty="0"/>
              <a:t> 1941;46(2):331–339;</a:t>
            </a:r>
            <a:br>
              <a:rPr lang="en-GB" dirty="0"/>
            </a:br>
            <a:r>
              <a:rPr lang="en-GB" dirty="0"/>
              <a:t>5. </a:t>
            </a:r>
            <a:r>
              <a:rPr lang="en-GB" dirty="0" err="1"/>
              <a:t>Tolner</a:t>
            </a:r>
            <a:r>
              <a:rPr lang="en-GB" dirty="0"/>
              <a:t> et al. Cephalalgia 2019;39(13):1683–1699; 6. </a:t>
            </a:r>
            <a:r>
              <a:rPr lang="en-US" dirty="0"/>
              <a:t>McComas &amp; Upton. </a:t>
            </a:r>
            <a:r>
              <a:rPr lang="en-US" dirty="0" err="1"/>
              <a:t>Arq</a:t>
            </a:r>
            <a:r>
              <a:rPr lang="en-US" dirty="0"/>
              <a:t> </a:t>
            </a:r>
            <a:r>
              <a:rPr lang="en-US" dirty="0" err="1"/>
              <a:t>Neuropsiquiatr</a:t>
            </a:r>
            <a:r>
              <a:rPr lang="en-US" dirty="0"/>
              <a:t> 2015;73(8):714–721</a:t>
            </a:r>
          </a:p>
        </p:txBody>
      </p:sp>
      <p:sp>
        <p:nvSpPr>
          <p:cNvPr id="8" name="Rectangle: Rounded Corners 7">
            <a:extLst>
              <a:ext uri="{FF2B5EF4-FFF2-40B4-BE49-F238E27FC236}">
                <a16:creationId xmlns:a16="http://schemas.microsoft.com/office/drawing/2014/main" id="{FF826D4B-42A4-4E54-8987-1275DAF9ACD6}"/>
              </a:ext>
            </a:extLst>
          </p:cNvPr>
          <p:cNvSpPr/>
          <p:nvPr/>
        </p:nvSpPr>
        <p:spPr>
          <a:xfrm>
            <a:off x="6548628" y="3810165"/>
            <a:ext cx="4386072" cy="690086"/>
          </a:xfrm>
          <a:prstGeom prst="roundRect">
            <a:avLst>
              <a:gd name="adj" fmla="val 11073"/>
            </a:avLst>
          </a:prstGeom>
          <a:ln w="19050">
            <a:solidFill>
              <a:schemeClr val="accent1"/>
            </a:solidFill>
          </a:ln>
        </p:spPr>
        <p:txBody>
          <a:bodyPr wrap="square">
            <a:spAutoFit/>
          </a:bodyPr>
          <a:lstStyle/>
          <a:p>
            <a:pPr algn="ctr"/>
            <a:r>
              <a:rPr lang="en-US" dirty="0">
                <a:latin typeface="Arial" panose="020B0604020202020204" pitchFamily="34" charset="0"/>
                <a:cs typeface="Arial" panose="020B0604020202020204" pitchFamily="34" charset="0"/>
              </a:rPr>
              <a:t>More research is needed to fully explain the </a:t>
            </a:r>
            <a:r>
              <a:rPr lang="en-US" dirty="0" err="1">
                <a:latin typeface="Arial" panose="020B0604020202020204" pitchFamily="34" charset="0"/>
                <a:cs typeface="Arial" panose="020B0604020202020204" pitchFamily="34" charset="0"/>
              </a:rPr>
              <a:t>CSD</a:t>
            </a:r>
            <a:r>
              <a:rPr lang="en-US" dirty="0">
                <a:latin typeface="Arial" panose="020B0604020202020204" pitchFamily="34" charset="0"/>
                <a:cs typeface="Arial" panose="020B0604020202020204" pitchFamily="34" charset="0"/>
              </a:rPr>
              <a:t> phenomenon</a:t>
            </a:r>
            <a:r>
              <a:rPr lang="en-US" baseline="30000" dirty="0">
                <a:latin typeface="Arial" panose="020B0604020202020204" pitchFamily="34" charset="0"/>
                <a:cs typeface="Arial" panose="020B0604020202020204" pitchFamily="34" charset="0"/>
              </a:rPr>
              <a:t>6</a:t>
            </a:r>
          </a:p>
        </p:txBody>
      </p:sp>
    </p:spTree>
    <p:custDataLst/>
    <p:extLst>
      <p:ext uri="{BB962C8B-B14F-4D97-AF65-F5344CB8AC3E}">
        <p14:creationId xmlns:p14="http://schemas.microsoft.com/office/powerpoint/2010/main" val="757604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81A9FE1-25CA-4040-BD97-9E12B3A52BB0}"/>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AC939609-6D65-4414-852F-6EBCA9ED9AC8}"/>
              </a:ext>
            </a:extLst>
          </p:cNvPr>
          <p:cNvSpPr>
            <a:spLocks noGrp="1"/>
          </p:cNvSpPr>
          <p:nvPr>
            <p:ph type="title"/>
          </p:nvPr>
        </p:nvSpPr>
        <p:spPr/>
        <p:txBody>
          <a:bodyPr/>
          <a:lstStyle/>
          <a:p>
            <a:r>
              <a:rPr lang="en-GB" dirty="0"/>
              <a:t>Cortical spreading depression</a:t>
            </a:r>
          </a:p>
        </p:txBody>
      </p:sp>
      <p:sp>
        <p:nvSpPr>
          <p:cNvPr id="5" name="Text Placeholder 4">
            <a:extLst>
              <a:ext uri="{FF2B5EF4-FFF2-40B4-BE49-F238E27FC236}">
                <a16:creationId xmlns:a16="http://schemas.microsoft.com/office/drawing/2014/main" id="{71D77E5C-86AC-4DC4-A86C-ED3B01297D58}"/>
              </a:ext>
            </a:extLst>
          </p:cNvPr>
          <p:cNvSpPr>
            <a:spLocks noGrp="1"/>
          </p:cNvSpPr>
          <p:nvPr>
            <p:ph type="body" sz="quarter" idx="18"/>
          </p:nvPr>
        </p:nvSpPr>
        <p:spPr/>
        <p:txBody>
          <a:bodyPr/>
          <a:lstStyle/>
          <a:p>
            <a:pPr marL="0" indent="0">
              <a:buNone/>
            </a:pPr>
            <a:r>
              <a:rPr lang="en-GB" baseline="30000" dirty="0" err="1"/>
              <a:t>a</a:t>
            </a:r>
            <a:r>
              <a:rPr lang="en-GB" dirty="0" err="1"/>
              <a:t>Regions</a:t>
            </a:r>
            <a:r>
              <a:rPr lang="en-GB" dirty="0"/>
              <a:t> of the brainstem as defined by the authors</a:t>
            </a:r>
          </a:p>
          <a:p>
            <a:pPr marL="0" indent="0">
              <a:buNone/>
            </a:pPr>
            <a:endParaRPr lang="en-GB" dirty="0"/>
          </a:p>
          <a:p>
            <a:pPr marL="0" indent="0">
              <a:buNone/>
            </a:pPr>
            <a:r>
              <a:rPr lang="en-GB" dirty="0"/>
              <a:t>CSD=cortical spreading depression (or depolarisation)</a:t>
            </a:r>
          </a:p>
          <a:p>
            <a:pPr marL="0" indent="0">
              <a:buNone/>
            </a:pPr>
            <a:endParaRPr lang="en-GB" dirty="0"/>
          </a:p>
          <a:p>
            <a:pPr marL="0" indent="0">
              <a:buNone/>
            </a:pPr>
            <a:r>
              <a:rPr lang="en-GB" dirty="0"/>
              <a:t>1. Adapted from: </a:t>
            </a:r>
            <a:r>
              <a:rPr lang="en-US" dirty="0" err="1"/>
              <a:t>Leão</a:t>
            </a:r>
            <a:r>
              <a:rPr lang="en-US" dirty="0"/>
              <a:t>. J </a:t>
            </a:r>
            <a:r>
              <a:rPr lang="en-US" dirty="0" err="1"/>
              <a:t>Neurophysiol</a:t>
            </a:r>
            <a:r>
              <a:rPr lang="en-US" dirty="0"/>
              <a:t> 1944;7(6):359–390; 2. </a:t>
            </a:r>
            <a:r>
              <a:rPr lang="en-GB" dirty="0"/>
              <a:t>Charles &amp; Brennan. Cephalalgia 2009;29(10):1115–1124</a:t>
            </a:r>
          </a:p>
        </p:txBody>
      </p:sp>
      <p:grpSp>
        <p:nvGrpSpPr>
          <p:cNvPr id="106" name="Group 105">
            <a:extLst>
              <a:ext uri="{FF2B5EF4-FFF2-40B4-BE49-F238E27FC236}">
                <a16:creationId xmlns:a16="http://schemas.microsoft.com/office/drawing/2014/main" id="{56DE6220-7BD9-4D02-8584-94C197184FD9}"/>
              </a:ext>
            </a:extLst>
          </p:cNvPr>
          <p:cNvGrpSpPr/>
          <p:nvPr/>
        </p:nvGrpSpPr>
        <p:grpSpPr>
          <a:xfrm>
            <a:off x="1098192" y="1608767"/>
            <a:ext cx="10255608" cy="3209926"/>
            <a:chOff x="971551" y="2400299"/>
            <a:chExt cx="10255608" cy="3209926"/>
          </a:xfrm>
          <a:solidFill>
            <a:schemeClr val="bg2"/>
          </a:solidFill>
        </p:grpSpPr>
        <p:sp>
          <p:nvSpPr>
            <p:cNvPr id="9" name="Rectangle 8">
              <a:extLst>
                <a:ext uri="{FF2B5EF4-FFF2-40B4-BE49-F238E27FC236}">
                  <a16:creationId xmlns:a16="http://schemas.microsoft.com/office/drawing/2014/main" id="{6ED2B3BF-6C87-4DAF-BFEA-68BB9336A93B}"/>
                </a:ext>
              </a:extLst>
            </p:cNvPr>
            <p:cNvSpPr/>
            <p:nvPr/>
          </p:nvSpPr>
          <p:spPr>
            <a:xfrm>
              <a:off x="1829667" y="2400299"/>
              <a:ext cx="809624" cy="32099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5DD5DC92-6AAF-4CCA-9D08-4E6CF2BAF85F}"/>
                </a:ext>
              </a:extLst>
            </p:cNvPr>
            <p:cNvSpPr/>
            <p:nvPr/>
          </p:nvSpPr>
          <p:spPr>
            <a:xfrm>
              <a:off x="2692280" y="2400299"/>
              <a:ext cx="809624" cy="32099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1023117E-7336-4CAA-AA1E-1FF4EC0D8FBB}"/>
                </a:ext>
              </a:extLst>
            </p:cNvPr>
            <p:cNvSpPr/>
            <p:nvPr/>
          </p:nvSpPr>
          <p:spPr>
            <a:xfrm>
              <a:off x="3556269" y="2400299"/>
              <a:ext cx="809624" cy="32099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5669A062-6AB4-4AE4-903F-2C8C4264BFB5}"/>
                </a:ext>
              </a:extLst>
            </p:cNvPr>
            <p:cNvSpPr/>
            <p:nvPr/>
          </p:nvSpPr>
          <p:spPr>
            <a:xfrm>
              <a:off x="4422315" y="2400299"/>
              <a:ext cx="809624" cy="32099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CDC7B3A8-E356-4EA0-AFE2-F77FCDE6BB02}"/>
                </a:ext>
              </a:extLst>
            </p:cNvPr>
            <p:cNvSpPr/>
            <p:nvPr/>
          </p:nvSpPr>
          <p:spPr>
            <a:xfrm>
              <a:off x="5283708" y="2400299"/>
              <a:ext cx="809624" cy="32099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D773AEA1-1E7C-4059-8486-4F5AC87C8167}"/>
                </a:ext>
              </a:extLst>
            </p:cNvPr>
            <p:cNvSpPr/>
            <p:nvPr/>
          </p:nvSpPr>
          <p:spPr>
            <a:xfrm>
              <a:off x="971551" y="2400299"/>
              <a:ext cx="809624" cy="32099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D56F67C6-E808-4ABB-8EE0-A02C16AC7F4E}"/>
                </a:ext>
              </a:extLst>
            </p:cNvPr>
            <p:cNvSpPr/>
            <p:nvPr/>
          </p:nvSpPr>
          <p:spPr>
            <a:xfrm>
              <a:off x="6142434" y="2400299"/>
              <a:ext cx="809624" cy="32099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7795FF74-F792-4FF8-8AF0-9620BD81691C}"/>
                </a:ext>
              </a:extLst>
            </p:cNvPr>
            <p:cNvSpPr/>
            <p:nvPr/>
          </p:nvSpPr>
          <p:spPr>
            <a:xfrm>
              <a:off x="7000550" y="2400299"/>
              <a:ext cx="809624" cy="32099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404ACFF3-614A-439C-8A6A-94E87CB0F8EA}"/>
                </a:ext>
              </a:extLst>
            </p:cNvPr>
            <p:cNvSpPr/>
            <p:nvPr/>
          </p:nvSpPr>
          <p:spPr>
            <a:xfrm>
              <a:off x="7856608" y="2400299"/>
              <a:ext cx="809624" cy="32099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46E7A1C-7110-4273-A634-FA7309EA737C}"/>
                </a:ext>
              </a:extLst>
            </p:cNvPr>
            <p:cNvSpPr/>
            <p:nvPr/>
          </p:nvSpPr>
          <p:spPr>
            <a:xfrm>
              <a:off x="8716847" y="2400299"/>
              <a:ext cx="809624" cy="32099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6B020E81-E3EA-4A79-A1AD-DA82A5F99ED3}"/>
                </a:ext>
              </a:extLst>
            </p:cNvPr>
            <p:cNvSpPr/>
            <p:nvPr/>
          </p:nvSpPr>
          <p:spPr>
            <a:xfrm>
              <a:off x="9574422" y="2400299"/>
              <a:ext cx="809624" cy="32099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1BA79BF4-2248-455A-8512-A0E86881B706}"/>
                </a:ext>
              </a:extLst>
            </p:cNvPr>
            <p:cNvSpPr/>
            <p:nvPr/>
          </p:nvSpPr>
          <p:spPr>
            <a:xfrm>
              <a:off x="10417535" y="2400299"/>
              <a:ext cx="809624" cy="32099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grpSp>
      <p:grpSp>
        <p:nvGrpSpPr>
          <p:cNvPr id="93" name="Group 92">
            <a:extLst>
              <a:ext uri="{FF2B5EF4-FFF2-40B4-BE49-F238E27FC236}">
                <a16:creationId xmlns:a16="http://schemas.microsoft.com/office/drawing/2014/main" id="{A95A2120-317C-4EB0-9D28-E5697927CF6B}"/>
              </a:ext>
            </a:extLst>
          </p:cNvPr>
          <p:cNvGrpSpPr/>
          <p:nvPr/>
        </p:nvGrpSpPr>
        <p:grpSpPr>
          <a:xfrm>
            <a:off x="1098192" y="1720035"/>
            <a:ext cx="10255608" cy="365125"/>
            <a:chOff x="971551" y="2511567"/>
            <a:chExt cx="10255608" cy="365125"/>
          </a:xfrm>
        </p:grpSpPr>
        <p:sp>
          <p:nvSpPr>
            <p:cNvPr id="8" name="Freeform: Shape 7">
              <a:extLst>
                <a:ext uri="{FF2B5EF4-FFF2-40B4-BE49-F238E27FC236}">
                  <a16:creationId xmlns:a16="http://schemas.microsoft.com/office/drawing/2014/main" id="{47736A18-414C-437F-AAE0-38EFCDC1107B}"/>
                </a:ext>
              </a:extLst>
            </p:cNvPr>
            <p:cNvSpPr/>
            <p:nvPr/>
          </p:nvSpPr>
          <p:spPr>
            <a:xfrm>
              <a:off x="971551" y="2511567"/>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reeform: Shape 25">
              <a:extLst>
                <a:ext uri="{FF2B5EF4-FFF2-40B4-BE49-F238E27FC236}">
                  <a16:creationId xmlns:a16="http://schemas.microsoft.com/office/drawing/2014/main" id="{276234C6-602B-47F2-B071-E951151E5DDE}"/>
                </a:ext>
              </a:extLst>
            </p:cNvPr>
            <p:cNvSpPr/>
            <p:nvPr/>
          </p:nvSpPr>
          <p:spPr>
            <a:xfrm>
              <a:off x="10417535" y="2511567"/>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Freeform: Shape 46">
              <a:extLst>
                <a:ext uri="{FF2B5EF4-FFF2-40B4-BE49-F238E27FC236}">
                  <a16:creationId xmlns:a16="http://schemas.microsoft.com/office/drawing/2014/main" id="{A891E991-3C8C-4ACB-A08F-0EEADA0A2DEE}"/>
                </a:ext>
              </a:extLst>
            </p:cNvPr>
            <p:cNvSpPr/>
            <p:nvPr/>
          </p:nvSpPr>
          <p:spPr>
            <a:xfrm>
              <a:off x="1829667" y="2630628"/>
              <a:ext cx="809624" cy="12700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Freeform: Shape 47">
              <a:extLst>
                <a:ext uri="{FF2B5EF4-FFF2-40B4-BE49-F238E27FC236}">
                  <a16:creationId xmlns:a16="http://schemas.microsoft.com/office/drawing/2014/main" id="{E9856092-C3A9-4EEA-BF88-B78D37FF07C7}"/>
                </a:ext>
              </a:extLst>
            </p:cNvPr>
            <p:cNvSpPr/>
            <p:nvPr/>
          </p:nvSpPr>
          <p:spPr>
            <a:xfrm>
              <a:off x="2692280" y="2671269"/>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Freeform: Shape 48">
              <a:extLst>
                <a:ext uri="{FF2B5EF4-FFF2-40B4-BE49-F238E27FC236}">
                  <a16:creationId xmlns:a16="http://schemas.microsoft.com/office/drawing/2014/main" id="{638DE5B3-CCBF-492E-B9FA-4FC26ACC1A24}"/>
                </a:ext>
              </a:extLst>
            </p:cNvPr>
            <p:cNvSpPr/>
            <p:nvPr/>
          </p:nvSpPr>
          <p:spPr>
            <a:xfrm>
              <a:off x="3556269" y="2671269"/>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Freeform: Shape 49">
              <a:extLst>
                <a:ext uri="{FF2B5EF4-FFF2-40B4-BE49-F238E27FC236}">
                  <a16:creationId xmlns:a16="http://schemas.microsoft.com/office/drawing/2014/main" id="{9C4F3DFC-7B97-48C2-9B45-C8ED97CD92EE}"/>
                </a:ext>
              </a:extLst>
            </p:cNvPr>
            <p:cNvSpPr/>
            <p:nvPr/>
          </p:nvSpPr>
          <p:spPr>
            <a:xfrm>
              <a:off x="4422315" y="2671269"/>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Freeform: Shape 50">
              <a:extLst>
                <a:ext uri="{FF2B5EF4-FFF2-40B4-BE49-F238E27FC236}">
                  <a16:creationId xmlns:a16="http://schemas.microsoft.com/office/drawing/2014/main" id="{86F23048-91DE-4621-985D-0BB3967C96B2}"/>
                </a:ext>
              </a:extLst>
            </p:cNvPr>
            <p:cNvSpPr/>
            <p:nvPr/>
          </p:nvSpPr>
          <p:spPr>
            <a:xfrm>
              <a:off x="5283708" y="2671269"/>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Freeform: Shape 51">
              <a:extLst>
                <a:ext uri="{FF2B5EF4-FFF2-40B4-BE49-F238E27FC236}">
                  <a16:creationId xmlns:a16="http://schemas.microsoft.com/office/drawing/2014/main" id="{D084184A-822E-48B5-9F42-D8094D2DC6A3}"/>
                </a:ext>
              </a:extLst>
            </p:cNvPr>
            <p:cNvSpPr/>
            <p:nvPr/>
          </p:nvSpPr>
          <p:spPr>
            <a:xfrm>
              <a:off x="6142434" y="2671269"/>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Freeform: Shape 52">
              <a:extLst>
                <a:ext uri="{FF2B5EF4-FFF2-40B4-BE49-F238E27FC236}">
                  <a16:creationId xmlns:a16="http://schemas.microsoft.com/office/drawing/2014/main" id="{A8C618F9-1DF6-459D-B8B2-F12DA91D5F8D}"/>
                </a:ext>
              </a:extLst>
            </p:cNvPr>
            <p:cNvSpPr/>
            <p:nvPr/>
          </p:nvSpPr>
          <p:spPr>
            <a:xfrm>
              <a:off x="7000550" y="2630628"/>
              <a:ext cx="809624" cy="12700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Freeform: Shape 53">
              <a:extLst>
                <a:ext uri="{FF2B5EF4-FFF2-40B4-BE49-F238E27FC236}">
                  <a16:creationId xmlns:a16="http://schemas.microsoft.com/office/drawing/2014/main" id="{7D22D11E-5C73-49FA-8AD4-AB375C722729}"/>
                </a:ext>
              </a:extLst>
            </p:cNvPr>
            <p:cNvSpPr/>
            <p:nvPr/>
          </p:nvSpPr>
          <p:spPr>
            <a:xfrm>
              <a:off x="7856608" y="2630628"/>
              <a:ext cx="809624" cy="12700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Freeform: Shape 54">
              <a:extLst>
                <a:ext uri="{FF2B5EF4-FFF2-40B4-BE49-F238E27FC236}">
                  <a16:creationId xmlns:a16="http://schemas.microsoft.com/office/drawing/2014/main" id="{88A07B8A-4470-433A-B11A-DB9BE01CEB8A}"/>
                </a:ext>
              </a:extLst>
            </p:cNvPr>
            <p:cNvSpPr/>
            <p:nvPr/>
          </p:nvSpPr>
          <p:spPr>
            <a:xfrm>
              <a:off x="8716847" y="2575718"/>
              <a:ext cx="809624" cy="23682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Freeform: Shape 55">
              <a:extLst>
                <a:ext uri="{FF2B5EF4-FFF2-40B4-BE49-F238E27FC236}">
                  <a16:creationId xmlns:a16="http://schemas.microsoft.com/office/drawing/2014/main" id="{AA897424-BB80-48AC-BBF1-F2A6C01BF0CD}"/>
                </a:ext>
              </a:extLst>
            </p:cNvPr>
            <p:cNvSpPr/>
            <p:nvPr/>
          </p:nvSpPr>
          <p:spPr>
            <a:xfrm>
              <a:off x="9574422" y="2550602"/>
              <a:ext cx="809624" cy="287054"/>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4" name="Group 93">
            <a:extLst>
              <a:ext uri="{FF2B5EF4-FFF2-40B4-BE49-F238E27FC236}">
                <a16:creationId xmlns:a16="http://schemas.microsoft.com/office/drawing/2014/main" id="{8BED4342-C749-48B7-90FB-8D34D8F6A989}"/>
              </a:ext>
            </a:extLst>
          </p:cNvPr>
          <p:cNvGrpSpPr/>
          <p:nvPr/>
        </p:nvGrpSpPr>
        <p:grpSpPr>
          <a:xfrm>
            <a:off x="1098192" y="2242420"/>
            <a:ext cx="10255608" cy="365125"/>
            <a:chOff x="971551" y="3043236"/>
            <a:chExt cx="10255608" cy="365125"/>
          </a:xfrm>
        </p:grpSpPr>
        <p:sp>
          <p:nvSpPr>
            <p:cNvPr id="21" name="Freeform: Shape 20">
              <a:extLst>
                <a:ext uri="{FF2B5EF4-FFF2-40B4-BE49-F238E27FC236}">
                  <a16:creationId xmlns:a16="http://schemas.microsoft.com/office/drawing/2014/main" id="{44BE659E-BEB6-4F92-A408-298EDB69D185}"/>
                </a:ext>
              </a:extLst>
            </p:cNvPr>
            <p:cNvSpPr/>
            <p:nvPr/>
          </p:nvSpPr>
          <p:spPr>
            <a:xfrm>
              <a:off x="971551" y="3043236"/>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Shape 26">
              <a:extLst>
                <a:ext uri="{FF2B5EF4-FFF2-40B4-BE49-F238E27FC236}">
                  <a16:creationId xmlns:a16="http://schemas.microsoft.com/office/drawing/2014/main" id="{40701A86-83BD-4229-94A3-67B43697F9F9}"/>
                </a:ext>
              </a:extLst>
            </p:cNvPr>
            <p:cNvSpPr/>
            <p:nvPr/>
          </p:nvSpPr>
          <p:spPr>
            <a:xfrm>
              <a:off x="10417535" y="3043236"/>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Freeform: Shape 31">
              <a:extLst>
                <a:ext uri="{FF2B5EF4-FFF2-40B4-BE49-F238E27FC236}">
                  <a16:creationId xmlns:a16="http://schemas.microsoft.com/office/drawing/2014/main" id="{9B6A2FB6-8733-4A5A-B015-9053A5184D28}"/>
                </a:ext>
              </a:extLst>
            </p:cNvPr>
            <p:cNvSpPr/>
            <p:nvPr/>
          </p:nvSpPr>
          <p:spPr>
            <a:xfrm>
              <a:off x="1829667" y="3043236"/>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Freeform: Shape 56">
              <a:extLst>
                <a:ext uri="{FF2B5EF4-FFF2-40B4-BE49-F238E27FC236}">
                  <a16:creationId xmlns:a16="http://schemas.microsoft.com/office/drawing/2014/main" id="{8FCA851B-77F3-4242-A4C5-98DA9BD9C566}"/>
                </a:ext>
              </a:extLst>
            </p:cNvPr>
            <p:cNvSpPr/>
            <p:nvPr/>
          </p:nvSpPr>
          <p:spPr>
            <a:xfrm>
              <a:off x="2692280" y="3162297"/>
              <a:ext cx="809624" cy="12700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Freeform: Shape 57">
              <a:extLst>
                <a:ext uri="{FF2B5EF4-FFF2-40B4-BE49-F238E27FC236}">
                  <a16:creationId xmlns:a16="http://schemas.microsoft.com/office/drawing/2014/main" id="{63BFABF1-62C5-425E-BA73-C3068F486FCC}"/>
                </a:ext>
              </a:extLst>
            </p:cNvPr>
            <p:cNvSpPr/>
            <p:nvPr/>
          </p:nvSpPr>
          <p:spPr>
            <a:xfrm>
              <a:off x="3556269" y="3202938"/>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Freeform: Shape 58">
              <a:extLst>
                <a:ext uri="{FF2B5EF4-FFF2-40B4-BE49-F238E27FC236}">
                  <a16:creationId xmlns:a16="http://schemas.microsoft.com/office/drawing/2014/main" id="{2E027F8C-162D-43ED-8775-44C95B53E9A0}"/>
                </a:ext>
              </a:extLst>
            </p:cNvPr>
            <p:cNvSpPr/>
            <p:nvPr/>
          </p:nvSpPr>
          <p:spPr>
            <a:xfrm>
              <a:off x="4422315" y="3202938"/>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Freeform: Shape 59">
              <a:extLst>
                <a:ext uri="{FF2B5EF4-FFF2-40B4-BE49-F238E27FC236}">
                  <a16:creationId xmlns:a16="http://schemas.microsoft.com/office/drawing/2014/main" id="{BDF0799C-897B-41D3-BD23-4490B4E4FBF7}"/>
                </a:ext>
              </a:extLst>
            </p:cNvPr>
            <p:cNvSpPr/>
            <p:nvPr/>
          </p:nvSpPr>
          <p:spPr>
            <a:xfrm>
              <a:off x="5283708" y="3202938"/>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Freeform: Shape 60">
              <a:extLst>
                <a:ext uri="{FF2B5EF4-FFF2-40B4-BE49-F238E27FC236}">
                  <a16:creationId xmlns:a16="http://schemas.microsoft.com/office/drawing/2014/main" id="{6CFCD079-F7E3-45C9-BB3B-19CF803ED1C7}"/>
                </a:ext>
              </a:extLst>
            </p:cNvPr>
            <p:cNvSpPr/>
            <p:nvPr/>
          </p:nvSpPr>
          <p:spPr>
            <a:xfrm>
              <a:off x="6142434" y="3202938"/>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Freeform: Shape 61">
              <a:extLst>
                <a:ext uri="{FF2B5EF4-FFF2-40B4-BE49-F238E27FC236}">
                  <a16:creationId xmlns:a16="http://schemas.microsoft.com/office/drawing/2014/main" id="{33777192-5BB8-4321-B0C6-7EA93B62D544}"/>
                </a:ext>
              </a:extLst>
            </p:cNvPr>
            <p:cNvSpPr/>
            <p:nvPr/>
          </p:nvSpPr>
          <p:spPr>
            <a:xfrm>
              <a:off x="7000550" y="3202938"/>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reeform: Shape 62">
              <a:extLst>
                <a:ext uri="{FF2B5EF4-FFF2-40B4-BE49-F238E27FC236}">
                  <a16:creationId xmlns:a16="http://schemas.microsoft.com/office/drawing/2014/main" id="{A3142978-C196-4B4C-AF08-708CF9F56730}"/>
                </a:ext>
              </a:extLst>
            </p:cNvPr>
            <p:cNvSpPr/>
            <p:nvPr/>
          </p:nvSpPr>
          <p:spPr>
            <a:xfrm>
              <a:off x="7856608" y="3162297"/>
              <a:ext cx="809624" cy="12700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Freeform: Shape 63">
              <a:extLst>
                <a:ext uri="{FF2B5EF4-FFF2-40B4-BE49-F238E27FC236}">
                  <a16:creationId xmlns:a16="http://schemas.microsoft.com/office/drawing/2014/main" id="{19D92D3D-3A9F-4757-8768-95D989DEB00C}"/>
                </a:ext>
              </a:extLst>
            </p:cNvPr>
            <p:cNvSpPr/>
            <p:nvPr/>
          </p:nvSpPr>
          <p:spPr>
            <a:xfrm>
              <a:off x="8716847" y="3162297"/>
              <a:ext cx="809624" cy="12700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Freeform: Shape 64">
              <a:extLst>
                <a:ext uri="{FF2B5EF4-FFF2-40B4-BE49-F238E27FC236}">
                  <a16:creationId xmlns:a16="http://schemas.microsoft.com/office/drawing/2014/main" id="{3B5BBE40-D197-4268-807A-E26195800C31}"/>
                </a:ext>
              </a:extLst>
            </p:cNvPr>
            <p:cNvSpPr/>
            <p:nvPr/>
          </p:nvSpPr>
          <p:spPr>
            <a:xfrm>
              <a:off x="9574422" y="3107387"/>
              <a:ext cx="809624" cy="23682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8" name="Group 97">
            <a:extLst>
              <a:ext uri="{FF2B5EF4-FFF2-40B4-BE49-F238E27FC236}">
                <a16:creationId xmlns:a16="http://schemas.microsoft.com/office/drawing/2014/main" id="{2B955416-12CB-46E4-9FF5-7F7EE2CA5C58}"/>
              </a:ext>
            </a:extLst>
          </p:cNvPr>
          <p:cNvGrpSpPr/>
          <p:nvPr/>
        </p:nvGrpSpPr>
        <p:grpSpPr>
          <a:xfrm>
            <a:off x="1098192" y="4331961"/>
            <a:ext cx="10255608" cy="365125"/>
            <a:chOff x="971551" y="5123493"/>
            <a:chExt cx="10255608" cy="365125"/>
          </a:xfrm>
        </p:grpSpPr>
        <p:sp>
          <p:nvSpPr>
            <p:cNvPr id="25" name="Freeform: Shape 24">
              <a:extLst>
                <a:ext uri="{FF2B5EF4-FFF2-40B4-BE49-F238E27FC236}">
                  <a16:creationId xmlns:a16="http://schemas.microsoft.com/office/drawing/2014/main" id="{FCA2F45D-9F94-445A-87F7-332797BCCF92}"/>
                </a:ext>
              </a:extLst>
            </p:cNvPr>
            <p:cNvSpPr/>
            <p:nvPr/>
          </p:nvSpPr>
          <p:spPr>
            <a:xfrm>
              <a:off x="971551" y="5123493"/>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reeform: Shape 30">
              <a:extLst>
                <a:ext uri="{FF2B5EF4-FFF2-40B4-BE49-F238E27FC236}">
                  <a16:creationId xmlns:a16="http://schemas.microsoft.com/office/drawing/2014/main" id="{779F8D82-3D78-483E-A9A4-727919A77FC2}"/>
                </a:ext>
              </a:extLst>
            </p:cNvPr>
            <p:cNvSpPr/>
            <p:nvPr/>
          </p:nvSpPr>
          <p:spPr>
            <a:xfrm>
              <a:off x="10417535" y="5123493"/>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Freeform: Shape 41">
              <a:extLst>
                <a:ext uri="{FF2B5EF4-FFF2-40B4-BE49-F238E27FC236}">
                  <a16:creationId xmlns:a16="http://schemas.microsoft.com/office/drawing/2014/main" id="{2DC40D03-3459-4AAF-9C32-5C366387DDCD}"/>
                </a:ext>
              </a:extLst>
            </p:cNvPr>
            <p:cNvSpPr/>
            <p:nvPr/>
          </p:nvSpPr>
          <p:spPr>
            <a:xfrm>
              <a:off x="1829667" y="5123493"/>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Freeform: Shape 42">
              <a:extLst>
                <a:ext uri="{FF2B5EF4-FFF2-40B4-BE49-F238E27FC236}">
                  <a16:creationId xmlns:a16="http://schemas.microsoft.com/office/drawing/2014/main" id="{683FFFDC-5655-41B2-A752-D0E1E90C9D2F}"/>
                </a:ext>
              </a:extLst>
            </p:cNvPr>
            <p:cNvSpPr/>
            <p:nvPr/>
          </p:nvSpPr>
          <p:spPr>
            <a:xfrm>
              <a:off x="2692280" y="5123493"/>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Freeform: Shape 43">
              <a:extLst>
                <a:ext uri="{FF2B5EF4-FFF2-40B4-BE49-F238E27FC236}">
                  <a16:creationId xmlns:a16="http://schemas.microsoft.com/office/drawing/2014/main" id="{9FCD777A-2A40-42A7-AD3A-FB6FF19B94BB}"/>
                </a:ext>
              </a:extLst>
            </p:cNvPr>
            <p:cNvSpPr/>
            <p:nvPr/>
          </p:nvSpPr>
          <p:spPr>
            <a:xfrm>
              <a:off x="3556269" y="5123493"/>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Freeform: Shape 44">
              <a:extLst>
                <a:ext uri="{FF2B5EF4-FFF2-40B4-BE49-F238E27FC236}">
                  <a16:creationId xmlns:a16="http://schemas.microsoft.com/office/drawing/2014/main" id="{F8721200-6A6A-47F8-9FAD-D7DC53F0EE31}"/>
                </a:ext>
              </a:extLst>
            </p:cNvPr>
            <p:cNvSpPr/>
            <p:nvPr/>
          </p:nvSpPr>
          <p:spPr>
            <a:xfrm>
              <a:off x="4422315" y="5123493"/>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Freeform: Shape 45">
              <a:extLst>
                <a:ext uri="{FF2B5EF4-FFF2-40B4-BE49-F238E27FC236}">
                  <a16:creationId xmlns:a16="http://schemas.microsoft.com/office/drawing/2014/main" id="{8A38745D-181A-48C5-B73F-D31A282AED7F}"/>
                </a:ext>
              </a:extLst>
            </p:cNvPr>
            <p:cNvSpPr/>
            <p:nvPr/>
          </p:nvSpPr>
          <p:spPr>
            <a:xfrm>
              <a:off x="5283708" y="5123493"/>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Freeform: Shape 78">
              <a:extLst>
                <a:ext uri="{FF2B5EF4-FFF2-40B4-BE49-F238E27FC236}">
                  <a16:creationId xmlns:a16="http://schemas.microsoft.com/office/drawing/2014/main" id="{36A2EAF7-7CAA-4AA1-A3B6-832458A7A4FE}"/>
                </a:ext>
              </a:extLst>
            </p:cNvPr>
            <p:cNvSpPr/>
            <p:nvPr/>
          </p:nvSpPr>
          <p:spPr>
            <a:xfrm>
              <a:off x="6142434" y="5283195"/>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Freeform: Shape 79">
              <a:extLst>
                <a:ext uri="{FF2B5EF4-FFF2-40B4-BE49-F238E27FC236}">
                  <a16:creationId xmlns:a16="http://schemas.microsoft.com/office/drawing/2014/main" id="{1AAD9085-9623-4721-9407-04AE4A1F383E}"/>
                </a:ext>
              </a:extLst>
            </p:cNvPr>
            <p:cNvSpPr/>
            <p:nvPr/>
          </p:nvSpPr>
          <p:spPr>
            <a:xfrm>
              <a:off x="7000550" y="5283195"/>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Freeform: Shape 80">
              <a:extLst>
                <a:ext uri="{FF2B5EF4-FFF2-40B4-BE49-F238E27FC236}">
                  <a16:creationId xmlns:a16="http://schemas.microsoft.com/office/drawing/2014/main" id="{EEBCCBEF-0FF2-4BED-8E82-0D725A9D7EB3}"/>
                </a:ext>
              </a:extLst>
            </p:cNvPr>
            <p:cNvSpPr/>
            <p:nvPr/>
          </p:nvSpPr>
          <p:spPr>
            <a:xfrm>
              <a:off x="7856608" y="5283195"/>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Freeform: Shape 81">
              <a:extLst>
                <a:ext uri="{FF2B5EF4-FFF2-40B4-BE49-F238E27FC236}">
                  <a16:creationId xmlns:a16="http://schemas.microsoft.com/office/drawing/2014/main" id="{2A56A35B-B74F-4995-985F-C340264E4EE8}"/>
                </a:ext>
              </a:extLst>
            </p:cNvPr>
            <p:cNvSpPr/>
            <p:nvPr/>
          </p:nvSpPr>
          <p:spPr>
            <a:xfrm>
              <a:off x="9574422" y="5242554"/>
              <a:ext cx="809624" cy="12700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Freeform: Shape 82">
              <a:extLst>
                <a:ext uri="{FF2B5EF4-FFF2-40B4-BE49-F238E27FC236}">
                  <a16:creationId xmlns:a16="http://schemas.microsoft.com/office/drawing/2014/main" id="{90D1E8B1-CB14-4296-B586-3E21C85AA43A}"/>
                </a:ext>
              </a:extLst>
            </p:cNvPr>
            <p:cNvSpPr/>
            <p:nvPr/>
          </p:nvSpPr>
          <p:spPr>
            <a:xfrm>
              <a:off x="8716847" y="5283195"/>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5" name="Group 94">
            <a:extLst>
              <a:ext uri="{FF2B5EF4-FFF2-40B4-BE49-F238E27FC236}">
                <a16:creationId xmlns:a16="http://schemas.microsoft.com/office/drawing/2014/main" id="{937B176A-4667-4BE9-827D-C3EEA47233B1}"/>
              </a:ext>
            </a:extLst>
          </p:cNvPr>
          <p:cNvGrpSpPr/>
          <p:nvPr/>
        </p:nvGrpSpPr>
        <p:grpSpPr>
          <a:xfrm>
            <a:off x="1098192" y="2764805"/>
            <a:ext cx="10255608" cy="365125"/>
            <a:chOff x="971551" y="3589335"/>
            <a:chExt cx="10255608" cy="365125"/>
          </a:xfrm>
        </p:grpSpPr>
        <p:sp>
          <p:nvSpPr>
            <p:cNvPr id="22" name="Freeform: Shape 21">
              <a:extLst>
                <a:ext uri="{FF2B5EF4-FFF2-40B4-BE49-F238E27FC236}">
                  <a16:creationId xmlns:a16="http://schemas.microsoft.com/office/drawing/2014/main" id="{96A24A91-9E19-4EF2-996A-D44B767BB0E4}"/>
                </a:ext>
              </a:extLst>
            </p:cNvPr>
            <p:cNvSpPr/>
            <p:nvPr/>
          </p:nvSpPr>
          <p:spPr>
            <a:xfrm>
              <a:off x="971551" y="3589335"/>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reeform: Shape 27">
              <a:extLst>
                <a:ext uri="{FF2B5EF4-FFF2-40B4-BE49-F238E27FC236}">
                  <a16:creationId xmlns:a16="http://schemas.microsoft.com/office/drawing/2014/main" id="{AE9F9286-46EB-4E69-86A5-A0A65DE1FEC4}"/>
                </a:ext>
              </a:extLst>
            </p:cNvPr>
            <p:cNvSpPr/>
            <p:nvPr/>
          </p:nvSpPr>
          <p:spPr>
            <a:xfrm>
              <a:off x="10417535" y="3589335"/>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Shape 32">
              <a:extLst>
                <a:ext uri="{FF2B5EF4-FFF2-40B4-BE49-F238E27FC236}">
                  <a16:creationId xmlns:a16="http://schemas.microsoft.com/office/drawing/2014/main" id="{15735D98-C661-44E1-8940-94AC94C0B311}"/>
                </a:ext>
              </a:extLst>
            </p:cNvPr>
            <p:cNvSpPr/>
            <p:nvPr/>
          </p:nvSpPr>
          <p:spPr>
            <a:xfrm>
              <a:off x="1829667" y="3589335"/>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Freeform: Shape 33">
              <a:extLst>
                <a:ext uri="{FF2B5EF4-FFF2-40B4-BE49-F238E27FC236}">
                  <a16:creationId xmlns:a16="http://schemas.microsoft.com/office/drawing/2014/main" id="{78CBC049-6A33-44C8-A314-3963768ECFAF}"/>
                </a:ext>
              </a:extLst>
            </p:cNvPr>
            <p:cNvSpPr/>
            <p:nvPr/>
          </p:nvSpPr>
          <p:spPr>
            <a:xfrm>
              <a:off x="2692280" y="3589335"/>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Freeform: Shape 65">
              <a:extLst>
                <a:ext uri="{FF2B5EF4-FFF2-40B4-BE49-F238E27FC236}">
                  <a16:creationId xmlns:a16="http://schemas.microsoft.com/office/drawing/2014/main" id="{6EF818CB-5B2E-442C-8369-CC3942CE365B}"/>
                </a:ext>
              </a:extLst>
            </p:cNvPr>
            <p:cNvSpPr/>
            <p:nvPr/>
          </p:nvSpPr>
          <p:spPr>
            <a:xfrm>
              <a:off x="3556269" y="3708396"/>
              <a:ext cx="809624" cy="12700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Freeform: Shape 66">
              <a:extLst>
                <a:ext uri="{FF2B5EF4-FFF2-40B4-BE49-F238E27FC236}">
                  <a16:creationId xmlns:a16="http://schemas.microsoft.com/office/drawing/2014/main" id="{482AB654-8F69-4F52-AEC4-A6556084EB8A}"/>
                </a:ext>
              </a:extLst>
            </p:cNvPr>
            <p:cNvSpPr/>
            <p:nvPr/>
          </p:nvSpPr>
          <p:spPr>
            <a:xfrm>
              <a:off x="4422315" y="3749037"/>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Freeform: Shape 67">
              <a:extLst>
                <a:ext uri="{FF2B5EF4-FFF2-40B4-BE49-F238E27FC236}">
                  <a16:creationId xmlns:a16="http://schemas.microsoft.com/office/drawing/2014/main" id="{AB4433BF-CB3A-4D3B-8234-62796A906D7C}"/>
                </a:ext>
              </a:extLst>
            </p:cNvPr>
            <p:cNvSpPr/>
            <p:nvPr/>
          </p:nvSpPr>
          <p:spPr>
            <a:xfrm>
              <a:off x="5283708" y="3749037"/>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Freeform: Shape 68">
              <a:extLst>
                <a:ext uri="{FF2B5EF4-FFF2-40B4-BE49-F238E27FC236}">
                  <a16:creationId xmlns:a16="http://schemas.microsoft.com/office/drawing/2014/main" id="{6C52F920-EF79-4AFB-9911-22495030D8CD}"/>
                </a:ext>
              </a:extLst>
            </p:cNvPr>
            <p:cNvSpPr/>
            <p:nvPr/>
          </p:nvSpPr>
          <p:spPr>
            <a:xfrm>
              <a:off x="6142434" y="3749037"/>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Freeform: Shape 83">
              <a:extLst>
                <a:ext uri="{FF2B5EF4-FFF2-40B4-BE49-F238E27FC236}">
                  <a16:creationId xmlns:a16="http://schemas.microsoft.com/office/drawing/2014/main" id="{7E2CE40B-7A0B-4FAD-BECB-27260F91B41F}"/>
                </a:ext>
              </a:extLst>
            </p:cNvPr>
            <p:cNvSpPr/>
            <p:nvPr/>
          </p:nvSpPr>
          <p:spPr>
            <a:xfrm>
              <a:off x="9574422" y="3589335"/>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Freeform: Shape 84">
              <a:extLst>
                <a:ext uri="{FF2B5EF4-FFF2-40B4-BE49-F238E27FC236}">
                  <a16:creationId xmlns:a16="http://schemas.microsoft.com/office/drawing/2014/main" id="{B25718A5-A7F9-4197-BB71-60C45E6AA5DA}"/>
                </a:ext>
              </a:extLst>
            </p:cNvPr>
            <p:cNvSpPr/>
            <p:nvPr/>
          </p:nvSpPr>
          <p:spPr>
            <a:xfrm>
              <a:off x="8716847" y="3589335"/>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Freeform: Shape 85">
              <a:extLst>
                <a:ext uri="{FF2B5EF4-FFF2-40B4-BE49-F238E27FC236}">
                  <a16:creationId xmlns:a16="http://schemas.microsoft.com/office/drawing/2014/main" id="{14288FC1-0CBD-41B2-A1E4-127F0815607A}"/>
                </a:ext>
              </a:extLst>
            </p:cNvPr>
            <p:cNvSpPr/>
            <p:nvPr/>
          </p:nvSpPr>
          <p:spPr>
            <a:xfrm>
              <a:off x="7856608" y="3708396"/>
              <a:ext cx="809624" cy="12700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Freeform: Shape 86">
              <a:extLst>
                <a:ext uri="{FF2B5EF4-FFF2-40B4-BE49-F238E27FC236}">
                  <a16:creationId xmlns:a16="http://schemas.microsoft.com/office/drawing/2014/main" id="{40773F78-EDBF-4AB1-AD93-96B849574484}"/>
                </a:ext>
              </a:extLst>
            </p:cNvPr>
            <p:cNvSpPr/>
            <p:nvPr/>
          </p:nvSpPr>
          <p:spPr>
            <a:xfrm>
              <a:off x="7000550" y="3749037"/>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6" name="Group 95">
            <a:extLst>
              <a:ext uri="{FF2B5EF4-FFF2-40B4-BE49-F238E27FC236}">
                <a16:creationId xmlns:a16="http://schemas.microsoft.com/office/drawing/2014/main" id="{35BF1CE4-AE5F-4444-B00E-502E80A359C3}"/>
              </a:ext>
            </a:extLst>
          </p:cNvPr>
          <p:cNvGrpSpPr/>
          <p:nvPr/>
        </p:nvGrpSpPr>
        <p:grpSpPr>
          <a:xfrm>
            <a:off x="1098192" y="3287190"/>
            <a:ext cx="10255608" cy="365125"/>
            <a:chOff x="971551" y="4089082"/>
            <a:chExt cx="10255608" cy="365125"/>
          </a:xfrm>
        </p:grpSpPr>
        <p:sp>
          <p:nvSpPr>
            <p:cNvPr id="23" name="Freeform: Shape 22">
              <a:extLst>
                <a:ext uri="{FF2B5EF4-FFF2-40B4-BE49-F238E27FC236}">
                  <a16:creationId xmlns:a16="http://schemas.microsoft.com/office/drawing/2014/main" id="{4BC4F345-5BD0-4DFB-93DD-EB19DFE19D30}"/>
                </a:ext>
              </a:extLst>
            </p:cNvPr>
            <p:cNvSpPr/>
            <p:nvPr/>
          </p:nvSpPr>
          <p:spPr>
            <a:xfrm>
              <a:off x="971551" y="4089082"/>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eeform: Shape 28">
              <a:extLst>
                <a:ext uri="{FF2B5EF4-FFF2-40B4-BE49-F238E27FC236}">
                  <a16:creationId xmlns:a16="http://schemas.microsoft.com/office/drawing/2014/main" id="{31F833A1-69D8-488A-A017-2F828CA12023}"/>
                </a:ext>
              </a:extLst>
            </p:cNvPr>
            <p:cNvSpPr/>
            <p:nvPr/>
          </p:nvSpPr>
          <p:spPr>
            <a:xfrm>
              <a:off x="10417535" y="4089082"/>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reeform: Shape 34">
              <a:extLst>
                <a:ext uri="{FF2B5EF4-FFF2-40B4-BE49-F238E27FC236}">
                  <a16:creationId xmlns:a16="http://schemas.microsoft.com/office/drawing/2014/main" id="{D75D4707-07BA-4E25-8A1C-7FF11A95186A}"/>
                </a:ext>
              </a:extLst>
            </p:cNvPr>
            <p:cNvSpPr/>
            <p:nvPr/>
          </p:nvSpPr>
          <p:spPr>
            <a:xfrm>
              <a:off x="1829667" y="4089082"/>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Freeform: Shape 35">
              <a:extLst>
                <a:ext uri="{FF2B5EF4-FFF2-40B4-BE49-F238E27FC236}">
                  <a16:creationId xmlns:a16="http://schemas.microsoft.com/office/drawing/2014/main" id="{26750366-A1E2-4F0C-8B40-72D96806E829}"/>
                </a:ext>
              </a:extLst>
            </p:cNvPr>
            <p:cNvSpPr/>
            <p:nvPr/>
          </p:nvSpPr>
          <p:spPr>
            <a:xfrm>
              <a:off x="2692280" y="4089082"/>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Freeform: Shape 36">
              <a:extLst>
                <a:ext uri="{FF2B5EF4-FFF2-40B4-BE49-F238E27FC236}">
                  <a16:creationId xmlns:a16="http://schemas.microsoft.com/office/drawing/2014/main" id="{1D3804C8-E04D-4FD9-A87E-F6BDAE147E3B}"/>
                </a:ext>
              </a:extLst>
            </p:cNvPr>
            <p:cNvSpPr/>
            <p:nvPr/>
          </p:nvSpPr>
          <p:spPr>
            <a:xfrm>
              <a:off x="3556269" y="4089082"/>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Freeform: Shape 69">
              <a:extLst>
                <a:ext uri="{FF2B5EF4-FFF2-40B4-BE49-F238E27FC236}">
                  <a16:creationId xmlns:a16="http://schemas.microsoft.com/office/drawing/2014/main" id="{48D664C3-467A-4BBC-B524-A2081E4C491F}"/>
                </a:ext>
              </a:extLst>
            </p:cNvPr>
            <p:cNvSpPr/>
            <p:nvPr/>
          </p:nvSpPr>
          <p:spPr>
            <a:xfrm>
              <a:off x="4422315" y="4208143"/>
              <a:ext cx="809624" cy="12700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Freeform: Shape 70">
              <a:extLst>
                <a:ext uri="{FF2B5EF4-FFF2-40B4-BE49-F238E27FC236}">
                  <a16:creationId xmlns:a16="http://schemas.microsoft.com/office/drawing/2014/main" id="{7C50544A-4049-4AB2-B0DD-BED04E06E6FD}"/>
                </a:ext>
              </a:extLst>
            </p:cNvPr>
            <p:cNvSpPr/>
            <p:nvPr/>
          </p:nvSpPr>
          <p:spPr>
            <a:xfrm>
              <a:off x="5283708" y="4248784"/>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Freeform: Shape 71">
              <a:extLst>
                <a:ext uri="{FF2B5EF4-FFF2-40B4-BE49-F238E27FC236}">
                  <a16:creationId xmlns:a16="http://schemas.microsoft.com/office/drawing/2014/main" id="{E613B004-900B-412C-9662-A6ACA4ABE8DC}"/>
                </a:ext>
              </a:extLst>
            </p:cNvPr>
            <p:cNvSpPr/>
            <p:nvPr/>
          </p:nvSpPr>
          <p:spPr>
            <a:xfrm>
              <a:off x="6142434" y="4248784"/>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Freeform: Shape 72">
              <a:extLst>
                <a:ext uri="{FF2B5EF4-FFF2-40B4-BE49-F238E27FC236}">
                  <a16:creationId xmlns:a16="http://schemas.microsoft.com/office/drawing/2014/main" id="{C5E01B00-A14B-4250-9E86-C1EC6570935D}"/>
                </a:ext>
              </a:extLst>
            </p:cNvPr>
            <p:cNvSpPr/>
            <p:nvPr/>
          </p:nvSpPr>
          <p:spPr>
            <a:xfrm>
              <a:off x="7000550" y="4248784"/>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Freeform: Shape 87">
              <a:extLst>
                <a:ext uri="{FF2B5EF4-FFF2-40B4-BE49-F238E27FC236}">
                  <a16:creationId xmlns:a16="http://schemas.microsoft.com/office/drawing/2014/main" id="{BA21A5EF-A35A-44E2-9E36-2B4F7D0A45AD}"/>
                </a:ext>
              </a:extLst>
            </p:cNvPr>
            <p:cNvSpPr/>
            <p:nvPr/>
          </p:nvSpPr>
          <p:spPr>
            <a:xfrm>
              <a:off x="8716847" y="4153233"/>
              <a:ext cx="809624" cy="23682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Freeform: Shape 88">
              <a:extLst>
                <a:ext uri="{FF2B5EF4-FFF2-40B4-BE49-F238E27FC236}">
                  <a16:creationId xmlns:a16="http://schemas.microsoft.com/office/drawing/2014/main" id="{80A4545A-E226-48FA-B050-D2CC94231CA7}"/>
                </a:ext>
              </a:extLst>
            </p:cNvPr>
            <p:cNvSpPr/>
            <p:nvPr/>
          </p:nvSpPr>
          <p:spPr>
            <a:xfrm>
              <a:off x="9574422" y="4153233"/>
              <a:ext cx="809624" cy="23682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Freeform: Shape 89">
              <a:extLst>
                <a:ext uri="{FF2B5EF4-FFF2-40B4-BE49-F238E27FC236}">
                  <a16:creationId xmlns:a16="http://schemas.microsoft.com/office/drawing/2014/main" id="{84C50D8E-3849-4939-A2F1-0FCEF6B9BEDD}"/>
                </a:ext>
              </a:extLst>
            </p:cNvPr>
            <p:cNvSpPr/>
            <p:nvPr/>
          </p:nvSpPr>
          <p:spPr>
            <a:xfrm>
              <a:off x="7856608" y="4248784"/>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7" name="Group 96">
            <a:extLst>
              <a:ext uri="{FF2B5EF4-FFF2-40B4-BE49-F238E27FC236}">
                <a16:creationId xmlns:a16="http://schemas.microsoft.com/office/drawing/2014/main" id="{6F192017-DC82-448F-8D87-270058E86C21}"/>
              </a:ext>
            </a:extLst>
          </p:cNvPr>
          <p:cNvGrpSpPr/>
          <p:nvPr/>
        </p:nvGrpSpPr>
        <p:grpSpPr>
          <a:xfrm>
            <a:off x="1098192" y="3809575"/>
            <a:ext cx="10255608" cy="365125"/>
            <a:chOff x="971551" y="4606287"/>
            <a:chExt cx="10255608" cy="365125"/>
          </a:xfrm>
        </p:grpSpPr>
        <p:sp>
          <p:nvSpPr>
            <p:cNvPr id="24" name="Freeform: Shape 23">
              <a:extLst>
                <a:ext uri="{FF2B5EF4-FFF2-40B4-BE49-F238E27FC236}">
                  <a16:creationId xmlns:a16="http://schemas.microsoft.com/office/drawing/2014/main" id="{B813C49F-24EB-4D94-A9D0-FF9FC67FDCC7}"/>
                </a:ext>
              </a:extLst>
            </p:cNvPr>
            <p:cNvSpPr/>
            <p:nvPr/>
          </p:nvSpPr>
          <p:spPr>
            <a:xfrm>
              <a:off x="971551" y="4606287"/>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eform: Shape 29">
              <a:extLst>
                <a:ext uri="{FF2B5EF4-FFF2-40B4-BE49-F238E27FC236}">
                  <a16:creationId xmlns:a16="http://schemas.microsoft.com/office/drawing/2014/main" id="{E0E4F2AC-A471-4474-838C-CDBB3CC25BB2}"/>
                </a:ext>
              </a:extLst>
            </p:cNvPr>
            <p:cNvSpPr/>
            <p:nvPr/>
          </p:nvSpPr>
          <p:spPr>
            <a:xfrm>
              <a:off x="10417535" y="4606287"/>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Freeform: Shape 37">
              <a:extLst>
                <a:ext uri="{FF2B5EF4-FFF2-40B4-BE49-F238E27FC236}">
                  <a16:creationId xmlns:a16="http://schemas.microsoft.com/office/drawing/2014/main" id="{6232B8B4-23FA-4B8C-9278-05BD4FA1DD0C}"/>
                </a:ext>
              </a:extLst>
            </p:cNvPr>
            <p:cNvSpPr/>
            <p:nvPr/>
          </p:nvSpPr>
          <p:spPr>
            <a:xfrm>
              <a:off x="1829667" y="4606287"/>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Freeform: Shape 38">
              <a:extLst>
                <a:ext uri="{FF2B5EF4-FFF2-40B4-BE49-F238E27FC236}">
                  <a16:creationId xmlns:a16="http://schemas.microsoft.com/office/drawing/2014/main" id="{7654BC6B-39E3-476A-8689-BF42F1E464E9}"/>
                </a:ext>
              </a:extLst>
            </p:cNvPr>
            <p:cNvSpPr/>
            <p:nvPr/>
          </p:nvSpPr>
          <p:spPr>
            <a:xfrm>
              <a:off x="2692280" y="4606287"/>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Freeform: Shape 39">
              <a:extLst>
                <a:ext uri="{FF2B5EF4-FFF2-40B4-BE49-F238E27FC236}">
                  <a16:creationId xmlns:a16="http://schemas.microsoft.com/office/drawing/2014/main" id="{FC08645C-39E4-4B76-AB58-ED7A56945EA5}"/>
                </a:ext>
              </a:extLst>
            </p:cNvPr>
            <p:cNvSpPr/>
            <p:nvPr/>
          </p:nvSpPr>
          <p:spPr>
            <a:xfrm>
              <a:off x="3556269" y="4606287"/>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Freeform: Shape 40">
              <a:extLst>
                <a:ext uri="{FF2B5EF4-FFF2-40B4-BE49-F238E27FC236}">
                  <a16:creationId xmlns:a16="http://schemas.microsoft.com/office/drawing/2014/main" id="{53D67A97-545D-43FA-AE56-2C6E5951A21D}"/>
                </a:ext>
              </a:extLst>
            </p:cNvPr>
            <p:cNvSpPr/>
            <p:nvPr/>
          </p:nvSpPr>
          <p:spPr>
            <a:xfrm>
              <a:off x="4422315" y="4606287"/>
              <a:ext cx="809624" cy="365125"/>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Freeform: Shape 73">
              <a:extLst>
                <a:ext uri="{FF2B5EF4-FFF2-40B4-BE49-F238E27FC236}">
                  <a16:creationId xmlns:a16="http://schemas.microsoft.com/office/drawing/2014/main" id="{8174FB43-2EE5-43B2-A593-828C320454A2}"/>
                </a:ext>
              </a:extLst>
            </p:cNvPr>
            <p:cNvSpPr/>
            <p:nvPr/>
          </p:nvSpPr>
          <p:spPr>
            <a:xfrm>
              <a:off x="5283708" y="4725348"/>
              <a:ext cx="809624" cy="12700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Freeform: Shape 74">
              <a:extLst>
                <a:ext uri="{FF2B5EF4-FFF2-40B4-BE49-F238E27FC236}">
                  <a16:creationId xmlns:a16="http://schemas.microsoft.com/office/drawing/2014/main" id="{5B0F701E-0C66-4924-AD43-F0B7E9C6BD85}"/>
                </a:ext>
              </a:extLst>
            </p:cNvPr>
            <p:cNvSpPr/>
            <p:nvPr/>
          </p:nvSpPr>
          <p:spPr>
            <a:xfrm>
              <a:off x="6142434" y="4765989"/>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Freeform: Shape 75">
              <a:extLst>
                <a:ext uri="{FF2B5EF4-FFF2-40B4-BE49-F238E27FC236}">
                  <a16:creationId xmlns:a16="http://schemas.microsoft.com/office/drawing/2014/main" id="{B518F3EB-8015-4C7C-9B65-56DB8601443D}"/>
                </a:ext>
              </a:extLst>
            </p:cNvPr>
            <p:cNvSpPr/>
            <p:nvPr/>
          </p:nvSpPr>
          <p:spPr>
            <a:xfrm>
              <a:off x="7000550" y="4765989"/>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Freeform: Shape 76">
              <a:extLst>
                <a:ext uri="{FF2B5EF4-FFF2-40B4-BE49-F238E27FC236}">
                  <a16:creationId xmlns:a16="http://schemas.microsoft.com/office/drawing/2014/main" id="{43F9D4A0-4F07-43E5-AD7D-5287C58D4371}"/>
                </a:ext>
              </a:extLst>
            </p:cNvPr>
            <p:cNvSpPr/>
            <p:nvPr/>
          </p:nvSpPr>
          <p:spPr>
            <a:xfrm>
              <a:off x="7856608" y="4765989"/>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Freeform: Shape 90">
              <a:extLst>
                <a:ext uri="{FF2B5EF4-FFF2-40B4-BE49-F238E27FC236}">
                  <a16:creationId xmlns:a16="http://schemas.microsoft.com/office/drawing/2014/main" id="{985E489A-23C5-4D27-9DB3-BE046175C615}"/>
                </a:ext>
              </a:extLst>
            </p:cNvPr>
            <p:cNvSpPr/>
            <p:nvPr/>
          </p:nvSpPr>
          <p:spPr>
            <a:xfrm>
              <a:off x="8716847" y="4765989"/>
              <a:ext cx="809624" cy="45720"/>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Freeform: Shape 91">
              <a:extLst>
                <a:ext uri="{FF2B5EF4-FFF2-40B4-BE49-F238E27FC236}">
                  <a16:creationId xmlns:a16="http://schemas.microsoft.com/office/drawing/2014/main" id="{FA37ED73-630E-4C75-82B0-CC1982307E88}"/>
                </a:ext>
              </a:extLst>
            </p:cNvPr>
            <p:cNvSpPr/>
            <p:nvPr/>
          </p:nvSpPr>
          <p:spPr>
            <a:xfrm>
              <a:off x="9574422" y="4725348"/>
              <a:ext cx="809624" cy="127002"/>
            </a:xfrm>
            <a:custGeom>
              <a:avLst/>
              <a:gdLst>
                <a:gd name="connsiteX0" fmla="*/ 0 w 1695450"/>
                <a:gd name="connsiteY0" fmla="*/ 361950 h 800100"/>
                <a:gd name="connsiteX1" fmla="*/ 85725 w 1695450"/>
                <a:gd name="connsiteY1" fmla="*/ 781050 h 800100"/>
                <a:gd name="connsiteX2" fmla="*/ 123825 w 1695450"/>
                <a:gd name="connsiteY2" fmla="*/ 38100 h 800100"/>
                <a:gd name="connsiteX3" fmla="*/ 219075 w 1695450"/>
                <a:gd name="connsiteY3" fmla="*/ 800100 h 800100"/>
                <a:gd name="connsiteX4" fmla="*/ 257175 w 1695450"/>
                <a:gd name="connsiteY4" fmla="*/ 47625 h 800100"/>
                <a:gd name="connsiteX5" fmla="*/ 295275 w 1695450"/>
                <a:gd name="connsiteY5" fmla="*/ 638175 h 800100"/>
                <a:gd name="connsiteX6" fmla="*/ 371475 w 1695450"/>
                <a:gd name="connsiteY6" fmla="*/ 76200 h 800100"/>
                <a:gd name="connsiteX7" fmla="*/ 409575 w 1695450"/>
                <a:gd name="connsiteY7" fmla="*/ 714375 h 800100"/>
                <a:gd name="connsiteX8" fmla="*/ 466725 w 1695450"/>
                <a:gd name="connsiteY8" fmla="*/ 200025 h 800100"/>
                <a:gd name="connsiteX9" fmla="*/ 514350 w 1695450"/>
                <a:gd name="connsiteY9" fmla="*/ 762000 h 800100"/>
                <a:gd name="connsiteX10" fmla="*/ 533400 w 1695450"/>
                <a:gd name="connsiteY10" fmla="*/ 0 h 800100"/>
                <a:gd name="connsiteX11" fmla="*/ 571500 w 1695450"/>
                <a:gd name="connsiteY11" fmla="*/ 609600 h 800100"/>
                <a:gd name="connsiteX12" fmla="*/ 609600 w 1695450"/>
                <a:gd name="connsiteY12" fmla="*/ 85725 h 800100"/>
                <a:gd name="connsiteX13" fmla="*/ 657225 w 1695450"/>
                <a:gd name="connsiteY13" fmla="*/ 771525 h 800100"/>
                <a:gd name="connsiteX14" fmla="*/ 704850 w 1695450"/>
                <a:gd name="connsiteY14" fmla="*/ 361950 h 800100"/>
                <a:gd name="connsiteX15" fmla="*/ 723900 w 1695450"/>
                <a:gd name="connsiteY15" fmla="*/ 561975 h 800100"/>
                <a:gd name="connsiteX16" fmla="*/ 762000 w 1695450"/>
                <a:gd name="connsiteY16" fmla="*/ 228600 h 800100"/>
                <a:gd name="connsiteX17" fmla="*/ 809625 w 1695450"/>
                <a:gd name="connsiteY17" fmla="*/ 695325 h 800100"/>
                <a:gd name="connsiteX18" fmla="*/ 828675 w 1695450"/>
                <a:gd name="connsiteY18" fmla="*/ 9525 h 800100"/>
                <a:gd name="connsiteX19" fmla="*/ 895350 w 1695450"/>
                <a:gd name="connsiteY19" fmla="*/ 762000 h 800100"/>
                <a:gd name="connsiteX20" fmla="*/ 942975 w 1695450"/>
                <a:gd name="connsiteY20" fmla="*/ 9525 h 800100"/>
                <a:gd name="connsiteX21" fmla="*/ 1009650 w 1695450"/>
                <a:gd name="connsiteY21" fmla="*/ 723900 h 800100"/>
                <a:gd name="connsiteX22" fmla="*/ 1038225 w 1695450"/>
                <a:gd name="connsiteY22" fmla="*/ 38100 h 800100"/>
                <a:gd name="connsiteX23" fmla="*/ 1133475 w 1695450"/>
                <a:gd name="connsiteY23" fmla="*/ 733425 h 800100"/>
                <a:gd name="connsiteX24" fmla="*/ 1143000 w 1695450"/>
                <a:gd name="connsiteY24" fmla="*/ 9525 h 800100"/>
                <a:gd name="connsiteX25" fmla="*/ 1209675 w 1695450"/>
                <a:gd name="connsiteY25" fmla="*/ 676275 h 800100"/>
                <a:gd name="connsiteX26" fmla="*/ 1238250 w 1695450"/>
                <a:gd name="connsiteY26" fmla="*/ 342900 h 800100"/>
                <a:gd name="connsiteX27" fmla="*/ 1285875 w 1695450"/>
                <a:gd name="connsiteY27" fmla="*/ 609600 h 800100"/>
                <a:gd name="connsiteX28" fmla="*/ 1323975 w 1695450"/>
                <a:gd name="connsiteY28" fmla="*/ 9525 h 800100"/>
                <a:gd name="connsiteX29" fmla="*/ 1400175 w 1695450"/>
                <a:gd name="connsiteY29" fmla="*/ 428625 h 800100"/>
                <a:gd name="connsiteX30" fmla="*/ 1438275 w 1695450"/>
                <a:gd name="connsiteY30" fmla="*/ 57150 h 800100"/>
                <a:gd name="connsiteX31" fmla="*/ 1466850 w 1695450"/>
                <a:gd name="connsiteY31" fmla="*/ 695325 h 800100"/>
                <a:gd name="connsiteX32" fmla="*/ 1562100 w 1695450"/>
                <a:gd name="connsiteY32" fmla="*/ 57150 h 800100"/>
                <a:gd name="connsiteX33" fmla="*/ 1581150 w 1695450"/>
                <a:gd name="connsiteY33" fmla="*/ 676275 h 800100"/>
                <a:gd name="connsiteX34" fmla="*/ 1676400 w 1695450"/>
                <a:gd name="connsiteY34" fmla="*/ 9525 h 800100"/>
                <a:gd name="connsiteX35" fmla="*/ 1695450 w 1695450"/>
                <a:gd name="connsiteY35" fmla="*/ 71437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95450" h="800100">
                  <a:moveTo>
                    <a:pt x="0" y="361950"/>
                  </a:moveTo>
                  <a:lnTo>
                    <a:pt x="85725" y="781050"/>
                  </a:lnTo>
                  <a:lnTo>
                    <a:pt x="123825" y="38100"/>
                  </a:lnTo>
                  <a:lnTo>
                    <a:pt x="219075" y="800100"/>
                  </a:lnTo>
                  <a:lnTo>
                    <a:pt x="257175" y="47625"/>
                  </a:lnTo>
                  <a:lnTo>
                    <a:pt x="295275" y="638175"/>
                  </a:lnTo>
                  <a:lnTo>
                    <a:pt x="371475" y="76200"/>
                  </a:lnTo>
                  <a:lnTo>
                    <a:pt x="409575" y="714375"/>
                  </a:lnTo>
                  <a:lnTo>
                    <a:pt x="466725" y="200025"/>
                  </a:lnTo>
                  <a:lnTo>
                    <a:pt x="514350" y="762000"/>
                  </a:lnTo>
                  <a:lnTo>
                    <a:pt x="533400" y="0"/>
                  </a:lnTo>
                  <a:lnTo>
                    <a:pt x="571500" y="609600"/>
                  </a:lnTo>
                  <a:lnTo>
                    <a:pt x="609600" y="85725"/>
                  </a:lnTo>
                  <a:lnTo>
                    <a:pt x="657225" y="771525"/>
                  </a:lnTo>
                  <a:lnTo>
                    <a:pt x="704850" y="361950"/>
                  </a:lnTo>
                  <a:lnTo>
                    <a:pt x="723900" y="561975"/>
                  </a:lnTo>
                  <a:lnTo>
                    <a:pt x="762000" y="228600"/>
                  </a:lnTo>
                  <a:lnTo>
                    <a:pt x="809625" y="695325"/>
                  </a:lnTo>
                  <a:lnTo>
                    <a:pt x="828675" y="9525"/>
                  </a:lnTo>
                  <a:lnTo>
                    <a:pt x="895350" y="762000"/>
                  </a:lnTo>
                  <a:lnTo>
                    <a:pt x="942975" y="9525"/>
                  </a:lnTo>
                  <a:lnTo>
                    <a:pt x="1009650" y="723900"/>
                  </a:lnTo>
                  <a:lnTo>
                    <a:pt x="1038225" y="38100"/>
                  </a:lnTo>
                  <a:lnTo>
                    <a:pt x="1133475" y="733425"/>
                  </a:lnTo>
                  <a:lnTo>
                    <a:pt x="1143000" y="9525"/>
                  </a:lnTo>
                  <a:lnTo>
                    <a:pt x="1209675" y="676275"/>
                  </a:lnTo>
                  <a:lnTo>
                    <a:pt x="1238250" y="342900"/>
                  </a:lnTo>
                  <a:lnTo>
                    <a:pt x="1285875" y="609600"/>
                  </a:lnTo>
                  <a:lnTo>
                    <a:pt x="1323975" y="9525"/>
                  </a:lnTo>
                  <a:lnTo>
                    <a:pt x="1400175" y="428625"/>
                  </a:lnTo>
                  <a:lnTo>
                    <a:pt x="1438275" y="57150"/>
                  </a:lnTo>
                  <a:lnTo>
                    <a:pt x="1466850" y="695325"/>
                  </a:lnTo>
                  <a:lnTo>
                    <a:pt x="1562100" y="57150"/>
                  </a:lnTo>
                  <a:lnTo>
                    <a:pt x="1581150" y="676275"/>
                  </a:lnTo>
                  <a:lnTo>
                    <a:pt x="1676400" y="9525"/>
                  </a:lnTo>
                  <a:lnTo>
                    <a:pt x="1695450" y="714375"/>
                  </a:lnTo>
                </a:path>
              </a:pathLst>
            </a:custGeom>
            <a:noFill/>
            <a:ln w="19050">
              <a:solidFill>
                <a:srgbClr val="3368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00" name="Straight Arrow Connector 99">
            <a:extLst>
              <a:ext uri="{FF2B5EF4-FFF2-40B4-BE49-F238E27FC236}">
                <a16:creationId xmlns:a16="http://schemas.microsoft.com/office/drawing/2014/main" id="{397C886E-D685-4374-9E0B-3DFB741CCE47}"/>
              </a:ext>
            </a:extLst>
          </p:cNvPr>
          <p:cNvCxnSpPr>
            <a:cxnSpLocks/>
          </p:cNvCxnSpPr>
          <p:nvPr/>
        </p:nvCxnSpPr>
        <p:spPr>
          <a:xfrm>
            <a:off x="1088153" y="4834147"/>
            <a:ext cx="1037323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97A27A91-6554-416B-928D-F763F332CCF0}"/>
              </a:ext>
            </a:extLst>
          </p:cNvPr>
          <p:cNvCxnSpPr>
            <a:cxnSpLocks/>
          </p:cNvCxnSpPr>
          <p:nvPr/>
        </p:nvCxnSpPr>
        <p:spPr>
          <a:xfrm flipV="1">
            <a:off x="1079142" y="1427793"/>
            <a:ext cx="0" cy="34063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E7A654F5-70F9-40FD-A8B7-51C5DD073FCE}"/>
              </a:ext>
            </a:extLst>
          </p:cNvPr>
          <p:cNvSpPr txBox="1"/>
          <p:nvPr/>
        </p:nvSpPr>
        <p:spPr>
          <a:xfrm>
            <a:off x="1066322" y="1225550"/>
            <a:ext cx="10287478" cy="338554"/>
          </a:xfrm>
          <a:prstGeom prst="rect">
            <a:avLst/>
          </a:prstGeom>
          <a:noFill/>
        </p:spPr>
        <p:txBody>
          <a:bodyPr wrap="square" rtlCol="0">
            <a:spAutoFit/>
          </a:bodyPr>
          <a:lstStyle/>
          <a:p>
            <a:pPr algn="ctr"/>
            <a:r>
              <a:rPr lang="en-GB" sz="1600" b="1" dirty="0">
                <a:solidFill>
                  <a:srgbClr val="336851"/>
                </a:solidFill>
                <a:latin typeface="Arial" panose="020B0604020202020204" pitchFamily="34" charset="0"/>
                <a:cs typeface="Arial" panose="020B0604020202020204" pitchFamily="34" charset="0"/>
              </a:rPr>
              <a:t>Simplified representation of cortical spreading depression (</a:t>
            </a:r>
            <a:r>
              <a:rPr lang="en-GB" sz="1600" b="1" dirty="0" err="1">
                <a:solidFill>
                  <a:srgbClr val="336851"/>
                </a:solidFill>
                <a:latin typeface="Arial" panose="020B0604020202020204" pitchFamily="34" charset="0"/>
                <a:cs typeface="Arial" panose="020B0604020202020204" pitchFamily="34" charset="0"/>
              </a:rPr>
              <a:t>CSD</a:t>
            </a:r>
            <a:r>
              <a:rPr lang="en-GB" sz="1600" b="1" dirty="0">
                <a:solidFill>
                  <a:srgbClr val="336851"/>
                </a:solidFill>
                <a:latin typeface="Arial" panose="020B0604020202020204" pitchFamily="34" charset="0"/>
                <a:cs typeface="Arial" panose="020B0604020202020204" pitchFamily="34" charset="0"/>
              </a:rPr>
              <a:t>)</a:t>
            </a:r>
            <a:r>
              <a:rPr lang="en-GB" sz="1600" b="1" baseline="30000" dirty="0">
                <a:solidFill>
                  <a:srgbClr val="336851"/>
                </a:solidFill>
                <a:latin typeface="Arial" panose="020B0604020202020204" pitchFamily="34" charset="0"/>
                <a:cs typeface="Arial" panose="020B0604020202020204" pitchFamily="34" charset="0"/>
              </a:rPr>
              <a:t>1</a:t>
            </a:r>
          </a:p>
        </p:txBody>
      </p:sp>
      <p:sp>
        <p:nvSpPr>
          <p:cNvPr id="110" name="TextBox 109">
            <a:extLst>
              <a:ext uri="{FF2B5EF4-FFF2-40B4-BE49-F238E27FC236}">
                <a16:creationId xmlns:a16="http://schemas.microsoft.com/office/drawing/2014/main" id="{0CECF042-299D-4B39-8A6E-C69DFED45D67}"/>
              </a:ext>
            </a:extLst>
          </p:cNvPr>
          <p:cNvSpPr txBox="1"/>
          <p:nvPr/>
        </p:nvSpPr>
        <p:spPr>
          <a:xfrm>
            <a:off x="1079142" y="4889070"/>
            <a:ext cx="10274658" cy="338554"/>
          </a:xfrm>
          <a:prstGeom prst="rect">
            <a:avLst/>
          </a:prstGeom>
          <a:noFill/>
        </p:spPr>
        <p:txBody>
          <a:bodyPr wrap="square" rtlCol="0">
            <a:spAutoFit/>
          </a:bodyPr>
          <a:lstStyle/>
          <a:p>
            <a:pPr algn="ctr"/>
            <a:r>
              <a:rPr lang="en-GB" sz="1600" dirty="0">
                <a:latin typeface="Arial" panose="020B0604020202020204" pitchFamily="34" charset="0"/>
                <a:cs typeface="Arial" panose="020B0604020202020204" pitchFamily="34" charset="0"/>
              </a:rPr>
              <a:t>Time</a:t>
            </a:r>
          </a:p>
        </p:txBody>
      </p:sp>
      <p:sp>
        <p:nvSpPr>
          <p:cNvPr id="111" name="TextBox 110">
            <a:extLst>
              <a:ext uri="{FF2B5EF4-FFF2-40B4-BE49-F238E27FC236}">
                <a16:creationId xmlns:a16="http://schemas.microsoft.com/office/drawing/2014/main" id="{FEF5846E-2962-4E6B-9719-FD72AB227C51}"/>
              </a:ext>
            </a:extLst>
          </p:cNvPr>
          <p:cNvSpPr txBox="1"/>
          <p:nvPr/>
        </p:nvSpPr>
        <p:spPr>
          <a:xfrm rot="16200000">
            <a:off x="-1544109" y="2961696"/>
            <a:ext cx="3739308" cy="338554"/>
          </a:xfrm>
          <a:prstGeom prst="rect">
            <a:avLst/>
          </a:prstGeom>
          <a:noFill/>
        </p:spPr>
        <p:txBody>
          <a:bodyPr wrap="square" rtlCol="0">
            <a:spAutoFit/>
          </a:bodyPr>
          <a:lstStyle/>
          <a:p>
            <a:pPr algn="ctr"/>
            <a:r>
              <a:rPr lang="en-GB" sz="1600" dirty="0">
                <a:latin typeface="Arial" panose="020B0604020202020204" pitchFamily="34" charset="0"/>
                <a:cs typeface="Arial" panose="020B0604020202020204" pitchFamily="34" charset="0"/>
              </a:rPr>
              <a:t>Activity in ascending brainstem </a:t>
            </a:r>
            <a:r>
              <a:rPr lang="en-GB" sz="1600" dirty="0" err="1">
                <a:latin typeface="Arial" panose="020B0604020202020204" pitchFamily="34" charset="0"/>
                <a:cs typeface="Arial" panose="020B0604020202020204" pitchFamily="34" charset="0"/>
              </a:rPr>
              <a:t>region</a:t>
            </a:r>
            <a:r>
              <a:rPr lang="en-GB" sz="1600" baseline="30000" dirty="0" err="1">
                <a:latin typeface="Arial" panose="020B0604020202020204" pitchFamily="34" charset="0"/>
                <a:cs typeface="Arial" panose="020B0604020202020204" pitchFamily="34" charset="0"/>
              </a:rPr>
              <a:t>a</a:t>
            </a:r>
            <a:endParaRPr lang="en-GB" sz="1600" dirty="0">
              <a:latin typeface="Arial" panose="020B0604020202020204" pitchFamily="34" charset="0"/>
              <a:cs typeface="Arial" panose="020B0604020202020204" pitchFamily="34" charset="0"/>
            </a:endParaRPr>
          </a:p>
        </p:txBody>
      </p:sp>
      <p:sp>
        <p:nvSpPr>
          <p:cNvPr id="112" name="Arrow: Right 111">
            <a:extLst>
              <a:ext uri="{FF2B5EF4-FFF2-40B4-BE49-F238E27FC236}">
                <a16:creationId xmlns:a16="http://schemas.microsoft.com/office/drawing/2014/main" id="{1E20975F-6797-4A10-9B7D-1DD0C35E686E}"/>
              </a:ext>
            </a:extLst>
          </p:cNvPr>
          <p:cNvSpPr/>
          <p:nvPr/>
        </p:nvSpPr>
        <p:spPr>
          <a:xfrm rot="1879209">
            <a:off x="3129850" y="2675567"/>
            <a:ext cx="4627660" cy="936084"/>
          </a:xfrm>
          <a:prstGeom prst="rightArrow">
            <a:avLst>
              <a:gd name="adj1" fmla="val 50000"/>
              <a:gd name="adj2" fmla="val 82387"/>
            </a:avLst>
          </a:prstGeom>
          <a:solidFill>
            <a:srgbClr val="44546A">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600" dirty="0">
                <a:latin typeface="Arial" panose="020B0604020202020204" pitchFamily="34" charset="0"/>
                <a:cs typeface="Arial" panose="020B0604020202020204" pitchFamily="34" charset="0"/>
              </a:rPr>
              <a:t>Spreading depolarisation </a:t>
            </a:r>
          </a:p>
        </p:txBody>
      </p:sp>
      <p:sp>
        <p:nvSpPr>
          <p:cNvPr id="3" name="Rectangle: Rounded Corners 2">
            <a:extLst>
              <a:ext uri="{FF2B5EF4-FFF2-40B4-BE49-F238E27FC236}">
                <a16:creationId xmlns:a16="http://schemas.microsoft.com/office/drawing/2014/main" id="{DC11E523-CC66-4969-A110-4FBBD4CB7E81}"/>
              </a:ext>
            </a:extLst>
          </p:cNvPr>
          <p:cNvSpPr/>
          <p:nvPr/>
        </p:nvSpPr>
        <p:spPr>
          <a:xfrm>
            <a:off x="1575667" y="5255952"/>
            <a:ext cx="9040666" cy="683835"/>
          </a:xfrm>
          <a:prstGeom prst="roundRect">
            <a:avLst>
              <a:gd name="adj" fmla="val 9563"/>
            </a:avLst>
          </a:prstGeom>
          <a:ln w="19050">
            <a:solidFill>
              <a:schemeClr val="accent1"/>
            </a:solidFill>
          </a:ln>
        </p:spPr>
        <p:txBody>
          <a:bodyPr wrap="square">
            <a:spAutoFit/>
          </a:bodyPr>
          <a:lstStyle/>
          <a:p>
            <a:pPr algn="ctr"/>
            <a:r>
              <a:rPr lang="en-GB" dirty="0">
                <a:latin typeface="Arial" panose="020B0604020202020204" pitchFamily="34" charset="0"/>
                <a:cs typeface="Arial" panose="020B0604020202020204" pitchFamily="34" charset="0"/>
              </a:rPr>
              <a:t>Spreading depression describes a propagated slow wave of depolarisation of neurons and glia, followed by suppression of neural activity and eventual return to baseline</a:t>
            </a:r>
            <a:r>
              <a:rPr lang="en-GB" baseline="30000" dirty="0">
                <a:latin typeface="Arial" panose="020B0604020202020204" pitchFamily="34" charset="0"/>
                <a:cs typeface="Arial" panose="020B0604020202020204" pitchFamily="34" charset="0"/>
              </a:rPr>
              <a:t>2</a:t>
            </a:r>
            <a:r>
              <a:rPr lang="en-GB" dirty="0">
                <a:latin typeface="Arial" panose="020B0604020202020204" pitchFamily="34" charset="0"/>
                <a:cs typeface="Arial" panose="020B0604020202020204" pitchFamily="34" charset="0"/>
              </a:rPr>
              <a:t> </a:t>
            </a:r>
          </a:p>
        </p:txBody>
      </p:sp>
      <p:sp>
        <p:nvSpPr>
          <p:cNvPr id="104" name="TextBox 103">
            <a:extLst>
              <a:ext uri="{FF2B5EF4-FFF2-40B4-BE49-F238E27FC236}">
                <a16:creationId xmlns:a16="http://schemas.microsoft.com/office/drawing/2014/main" id="{1A5EE837-929F-46E2-8F06-B759B28D60D4}"/>
              </a:ext>
            </a:extLst>
          </p:cNvPr>
          <p:cNvSpPr txBox="1"/>
          <p:nvPr/>
        </p:nvSpPr>
        <p:spPr>
          <a:xfrm>
            <a:off x="160072" y="1733320"/>
            <a:ext cx="838563" cy="338554"/>
          </a:xfrm>
          <a:prstGeom prst="rect">
            <a:avLst/>
          </a:prstGeom>
          <a:noFill/>
        </p:spPr>
        <p:txBody>
          <a:bodyPr wrap="square" rtlCol="0">
            <a:spAutoFit/>
          </a:bodyPr>
          <a:lstStyle/>
          <a:p>
            <a:pPr algn="r"/>
            <a:r>
              <a:rPr lang="en-GB" sz="1600" dirty="0">
                <a:latin typeface="Arial" panose="020B0604020202020204" pitchFamily="34" charset="0"/>
                <a:cs typeface="Arial" panose="020B0604020202020204" pitchFamily="34" charset="0"/>
              </a:rPr>
              <a:t>1–2</a:t>
            </a:r>
          </a:p>
        </p:txBody>
      </p:sp>
      <p:sp>
        <p:nvSpPr>
          <p:cNvPr id="105" name="TextBox 104">
            <a:extLst>
              <a:ext uri="{FF2B5EF4-FFF2-40B4-BE49-F238E27FC236}">
                <a16:creationId xmlns:a16="http://schemas.microsoft.com/office/drawing/2014/main" id="{0430CF30-A5B3-466F-B7BF-B7DF01585C5A}"/>
              </a:ext>
            </a:extLst>
          </p:cNvPr>
          <p:cNvSpPr txBox="1"/>
          <p:nvPr/>
        </p:nvSpPr>
        <p:spPr>
          <a:xfrm>
            <a:off x="160072" y="4368106"/>
            <a:ext cx="838563" cy="338554"/>
          </a:xfrm>
          <a:prstGeom prst="rect">
            <a:avLst/>
          </a:prstGeom>
          <a:noFill/>
        </p:spPr>
        <p:txBody>
          <a:bodyPr wrap="square" rtlCol="0">
            <a:spAutoFit/>
          </a:bodyPr>
          <a:lstStyle/>
          <a:p>
            <a:pPr algn="r"/>
            <a:r>
              <a:rPr lang="en-GB" sz="1600" dirty="0">
                <a:latin typeface="Arial" panose="020B0604020202020204" pitchFamily="34" charset="0"/>
                <a:cs typeface="Arial" panose="020B0604020202020204" pitchFamily="34" charset="0"/>
              </a:rPr>
              <a:t>6–7</a:t>
            </a:r>
          </a:p>
        </p:txBody>
      </p:sp>
      <p:sp>
        <p:nvSpPr>
          <p:cNvPr id="107" name="TextBox 106">
            <a:extLst>
              <a:ext uri="{FF2B5EF4-FFF2-40B4-BE49-F238E27FC236}">
                <a16:creationId xmlns:a16="http://schemas.microsoft.com/office/drawing/2014/main" id="{27454D38-BDDA-41AE-B3D3-267CB770A284}"/>
              </a:ext>
            </a:extLst>
          </p:cNvPr>
          <p:cNvSpPr txBox="1"/>
          <p:nvPr/>
        </p:nvSpPr>
        <p:spPr>
          <a:xfrm>
            <a:off x="160072" y="2260277"/>
            <a:ext cx="838563" cy="338554"/>
          </a:xfrm>
          <a:prstGeom prst="rect">
            <a:avLst/>
          </a:prstGeom>
          <a:noFill/>
        </p:spPr>
        <p:txBody>
          <a:bodyPr wrap="square" rtlCol="0">
            <a:spAutoFit/>
          </a:bodyPr>
          <a:lstStyle/>
          <a:p>
            <a:pPr algn="r"/>
            <a:r>
              <a:rPr lang="en-GB" sz="1600" dirty="0">
                <a:latin typeface="Arial" panose="020B0604020202020204" pitchFamily="34" charset="0"/>
                <a:cs typeface="Arial" panose="020B0604020202020204" pitchFamily="34" charset="0"/>
              </a:rPr>
              <a:t>2–3</a:t>
            </a:r>
          </a:p>
        </p:txBody>
      </p:sp>
      <p:sp>
        <p:nvSpPr>
          <p:cNvPr id="108" name="TextBox 107">
            <a:extLst>
              <a:ext uri="{FF2B5EF4-FFF2-40B4-BE49-F238E27FC236}">
                <a16:creationId xmlns:a16="http://schemas.microsoft.com/office/drawing/2014/main" id="{9166F030-2154-4C52-8EE8-45588AE08E1E}"/>
              </a:ext>
            </a:extLst>
          </p:cNvPr>
          <p:cNvSpPr txBox="1"/>
          <p:nvPr/>
        </p:nvSpPr>
        <p:spPr>
          <a:xfrm>
            <a:off x="160072" y="2787234"/>
            <a:ext cx="838563" cy="338554"/>
          </a:xfrm>
          <a:prstGeom prst="rect">
            <a:avLst/>
          </a:prstGeom>
          <a:noFill/>
        </p:spPr>
        <p:txBody>
          <a:bodyPr wrap="square" rtlCol="0">
            <a:spAutoFit/>
          </a:bodyPr>
          <a:lstStyle/>
          <a:p>
            <a:pPr algn="r"/>
            <a:r>
              <a:rPr lang="en-GB" sz="1600" dirty="0">
                <a:latin typeface="Arial" panose="020B0604020202020204" pitchFamily="34" charset="0"/>
                <a:cs typeface="Arial" panose="020B0604020202020204" pitchFamily="34" charset="0"/>
              </a:rPr>
              <a:t>3–4</a:t>
            </a:r>
          </a:p>
        </p:txBody>
      </p:sp>
      <p:sp>
        <p:nvSpPr>
          <p:cNvPr id="114" name="TextBox 113">
            <a:extLst>
              <a:ext uri="{FF2B5EF4-FFF2-40B4-BE49-F238E27FC236}">
                <a16:creationId xmlns:a16="http://schemas.microsoft.com/office/drawing/2014/main" id="{A0357443-3BB7-43E3-89B5-6B6F72C39A44}"/>
              </a:ext>
            </a:extLst>
          </p:cNvPr>
          <p:cNvSpPr txBox="1"/>
          <p:nvPr/>
        </p:nvSpPr>
        <p:spPr>
          <a:xfrm>
            <a:off x="160072" y="3314191"/>
            <a:ext cx="838563" cy="338554"/>
          </a:xfrm>
          <a:prstGeom prst="rect">
            <a:avLst/>
          </a:prstGeom>
          <a:noFill/>
        </p:spPr>
        <p:txBody>
          <a:bodyPr wrap="square" rtlCol="0">
            <a:spAutoFit/>
          </a:bodyPr>
          <a:lstStyle/>
          <a:p>
            <a:pPr algn="r"/>
            <a:r>
              <a:rPr lang="en-GB" sz="1600" dirty="0">
                <a:latin typeface="Arial" panose="020B0604020202020204" pitchFamily="34" charset="0"/>
                <a:cs typeface="Arial" panose="020B0604020202020204" pitchFamily="34" charset="0"/>
              </a:rPr>
              <a:t>4–5</a:t>
            </a:r>
          </a:p>
        </p:txBody>
      </p:sp>
      <p:sp>
        <p:nvSpPr>
          <p:cNvPr id="115" name="TextBox 114">
            <a:extLst>
              <a:ext uri="{FF2B5EF4-FFF2-40B4-BE49-F238E27FC236}">
                <a16:creationId xmlns:a16="http://schemas.microsoft.com/office/drawing/2014/main" id="{DFF95540-5DA1-4F5B-B4AF-14C06DA0EB27}"/>
              </a:ext>
            </a:extLst>
          </p:cNvPr>
          <p:cNvSpPr txBox="1"/>
          <p:nvPr/>
        </p:nvSpPr>
        <p:spPr>
          <a:xfrm>
            <a:off x="160072" y="3841148"/>
            <a:ext cx="838563" cy="338554"/>
          </a:xfrm>
          <a:prstGeom prst="rect">
            <a:avLst/>
          </a:prstGeom>
          <a:noFill/>
        </p:spPr>
        <p:txBody>
          <a:bodyPr wrap="square" rtlCol="0">
            <a:spAutoFit/>
          </a:bodyPr>
          <a:lstStyle/>
          <a:p>
            <a:pPr algn="r"/>
            <a:r>
              <a:rPr lang="en-GB" sz="1600" dirty="0">
                <a:latin typeface="Arial" panose="020B0604020202020204" pitchFamily="34" charset="0"/>
                <a:cs typeface="Arial" panose="020B0604020202020204" pitchFamily="34" charset="0"/>
              </a:rPr>
              <a:t>5–6</a:t>
            </a:r>
          </a:p>
        </p:txBody>
      </p:sp>
    </p:spTree>
    <p:custDataLst/>
    <p:extLst>
      <p:ext uri="{BB962C8B-B14F-4D97-AF65-F5344CB8AC3E}">
        <p14:creationId xmlns:p14="http://schemas.microsoft.com/office/powerpoint/2010/main" val="141914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wipe(left)">
                                      <p:cBhvr>
                                        <p:cTn id="7" dur="5000"/>
                                        <p:tgtEl>
                                          <p:spTgt spid="93"/>
                                        </p:tgtEl>
                                      </p:cBhvr>
                                    </p:animEffect>
                                  </p:childTnLst>
                                </p:cTn>
                              </p:par>
                              <p:par>
                                <p:cTn id="8" presetID="22" presetClass="entr" presetSubtype="8" fill="hold" nodeType="withEffect">
                                  <p:stCondLst>
                                    <p:cond delay="0"/>
                                  </p:stCondLst>
                                  <p:childTnLst>
                                    <p:set>
                                      <p:cBhvr>
                                        <p:cTn id="9" dur="1" fill="hold">
                                          <p:stCondLst>
                                            <p:cond delay="0"/>
                                          </p:stCondLst>
                                        </p:cTn>
                                        <p:tgtEl>
                                          <p:spTgt spid="94"/>
                                        </p:tgtEl>
                                        <p:attrNameLst>
                                          <p:attrName>style.visibility</p:attrName>
                                        </p:attrNameLst>
                                      </p:cBhvr>
                                      <p:to>
                                        <p:strVal val="visible"/>
                                      </p:to>
                                    </p:set>
                                    <p:animEffect transition="in" filter="wipe(left)">
                                      <p:cBhvr>
                                        <p:cTn id="10" dur="5000"/>
                                        <p:tgtEl>
                                          <p:spTgt spid="94"/>
                                        </p:tgtEl>
                                      </p:cBhvr>
                                    </p:animEffect>
                                  </p:childTnLst>
                                </p:cTn>
                              </p:par>
                              <p:par>
                                <p:cTn id="11" presetID="22" presetClass="entr" presetSubtype="8" fill="hold" nodeType="withEffect">
                                  <p:stCondLst>
                                    <p:cond delay="0"/>
                                  </p:stCondLst>
                                  <p:childTnLst>
                                    <p:set>
                                      <p:cBhvr>
                                        <p:cTn id="12" dur="1" fill="hold">
                                          <p:stCondLst>
                                            <p:cond delay="0"/>
                                          </p:stCondLst>
                                        </p:cTn>
                                        <p:tgtEl>
                                          <p:spTgt spid="95"/>
                                        </p:tgtEl>
                                        <p:attrNameLst>
                                          <p:attrName>style.visibility</p:attrName>
                                        </p:attrNameLst>
                                      </p:cBhvr>
                                      <p:to>
                                        <p:strVal val="visible"/>
                                      </p:to>
                                    </p:set>
                                    <p:animEffect transition="in" filter="wipe(left)">
                                      <p:cBhvr>
                                        <p:cTn id="13" dur="5000"/>
                                        <p:tgtEl>
                                          <p:spTgt spid="95"/>
                                        </p:tgtEl>
                                      </p:cBhvr>
                                    </p:animEffect>
                                  </p:childTnLst>
                                </p:cTn>
                              </p:par>
                              <p:par>
                                <p:cTn id="14" presetID="22" presetClass="entr" presetSubtype="8" fill="hold"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wipe(left)">
                                      <p:cBhvr>
                                        <p:cTn id="16" dur="5000"/>
                                        <p:tgtEl>
                                          <p:spTgt spid="96"/>
                                        </p:tgtEl>
                                      </p:cBhvr>
                                    </p:animEffect>
                                  </p:childTnLst>
                                </p:cTn>
                              </p:par>
                              <p:par>
                                <p:cTn id="17" presetID="22" presetClass="entr" presetSubtype="8"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wipe(left)">
                                      <p:cBhvr>
                                        <p:cTn id="19" dur="5000"/>
                                        <p:tgtEl>
                                          <p:spTgt spid="97"/>
                                        </p:tgtEl>
                                      </p:cBhvr>
                                    </p:animEffect>
                                  </p:childTnLst>
                                </p:cTn>
                              </p:par>
                              <p:par>
                                <p:cTn id="20" presetID="22" presetClass="entr" presetSubtype="8" fill="hold" nodeType="withEffect">
                                  <p:stCondLst>
                                    <p:cond delay="0"/>
                                  </p:stCondLst>
                                  <p:childTnLst>
                                    <p:set>
                                      <p:cBhvr>
                                        <p:cTn id="21" dur="1" fill="hold">
                                          <p:stCondLst>
                                            <p:cond delay="0"/>
                                          </p:stCondLst>
                                        </p:cTn>
                                        <p:tgtEl>
                                          <p:spTgt spid="98"/>
                                        </p:tgtEl>
                                        <p:attrNameLst>
                                          <p:attrName>style.visibility</p:attrName>
                                        </p:attrNameLst>
                                      </p:cBhvr>
                                      <p:to>
                                        <p:strVal val="visible"/>
                                      </p:to>
                                    </p:set>
                                    <p:animEffect transition="in" filter="wipe(left)">
                                      <p:cBhvr>
                                        <p:cTn id="22" dur="5000"/>
                                        <p:tgtEl>
                                          <p:spTgt spid="98"/>
                                        </p:tgtEl>
                                      </p:cBhvr>
                                    </p:animEffect>
                                  </p:childTnLst>
                                </p:cTn>
                              </p:par>
                            </p:childTnLst>
                          </p:cTn>
                        </p:par>
                        <p:par>
                          <p:cTn id="23" fill="hold">
                            <p:stCondLst>
                              <p:cond delay="5000"/>
                            </p:stCondLst>
                            <p:childTnLst>
                              <p:par>
                                <p:cTn id="24" presetID="10" presetClass="entr" presetSubtype="0" fill="hold" grpId="0" nodeType="afterEffect">
                                  <p:stCondLst>
                                    <p:cond delay="0"/>
                                  </p:stCondLst>
                                  <p:childTnLst>
                                    <p:set>
                                      <p:cBhvr>
                                        <p:cTn id="25" dur="1" fill="hold">
                                          <p:stCondLst>
                                            <p:cond delay="0"/>
                                          </p:stCondLst>
                                        </p:cTn>
                                        <p:tgtEl>
                                          <p:spTgt spid="112"/>
                                        </p:tgtEl>
                                        <p:attrNameLst>
                                          <p:attrName>style.visibility</p:attrName>
                                        </p:attrNameLst>
                                      </p:cBhvr>
                                      <p:to>
                                        <p:strVal val="visible"/>
                                      </p:to>
                                    </p:set>
                                    <p:animEffect transition="in" filter="fade">
                                      <p:cBhvr>
                                        <p:cTn id="26"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18089E5-DC73-4AF1-8BBD-4C69C0FECDF1}"/>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18B2DA7A-3EC0-477E-A357-9A2DA4FC6CEB}"/>
              </a:ext>
            </a:extLst>
          </p:cNvPr>
          <p:cNvSpPr>
            <a:spLocks noGrp="1"/>
          </p:cNvSpPr>
          <p:nvPr>
            <p:ph type="title"/>
          </p:nvPr>
        </p:nvSpPr>
        <p:spPr/>
        <p:txBody>
          <a:bodyPr/>
          <a:lstStyle/>
          <a:p>
            <a:r>
              <a:rPr lang="en-GB" dirty="0"/>
              <a:t>Evolving theories of migraine pathogenesis</a:t>
            </a:r>
          </a:p>
        </p:txBody>
      </p:sp>
      <p:sp>
        <p:nvSpPr>
          <p:cNvPr id="3" name="Content Placeholder 2">
            <a:extLst>
              <a:ext uri="{FF2B5EF4-FFF2-40B4-BE49-F238E27FC236}">
                <a16:creationId xmlns:a16="http://schemas.microsoft.com/office/drawing/2014/main" id="{AB24649E-5A1F-400D-A58D-89F9975ACA18}"/>
              </a:ext>
            </a:extLst>
          </p:cNvPr>
          <p:cNvSpPr>
            <a:spLocks noGrp="1"/>
          </p:cNvSpPr>
          <p:nvPr>
            <p:ph idx="19"/>
          </p:nvPr>
        </p:nvSpPr>
        <p:spPr/>
        <p:txBody>
          <a:bodyPr>
            <a:normAutofit lnSpcReduction="10000"/>
          </a:bodyPr>
          <a:lstStyle/>
          <a:p>
            <a:r>
              <a:rPr lang="en-GB" sz="2000" dirty="0"/>
              <a:t>Vascular theories of migraine do not appear to provide a full explanation of the physiology of migraine:</a:t>
            </a:r>
            <a:r>
              <a:rPr lang="en-GB" sz="2000" baseline="30000" dirty="0"/>
              <a:t>1,2</a:t>
            </a:r>
            <a:endParaRPr lang="en-GB" sz="2000" dirty="0"/>
          </a:p>
          <a:p>
            <a:pPr lvl="1"/>
            <a:r>
              <a:rPr lang="en-US" dirty="0"/>
              <a:t>Vasodilation alone is not sufficient to trigger migraine symptoms</a:t>
            </a:r>
          </a:p>
          <a:p>
            <a:pPr lvl="1"/>
            <a:r>
              <a:rPr lang="en-US" dirty="0"/>
              <a:t>Vasoconstriction alone is not sufficient to relieve migraine symptoms</a:t>
            </a:r>
          </a:p>
          <a:p>
            <a:r>
              <a:rPr lang="en-US" sz="2000" dirty="0"/>
              <a:t>The vascular theory of migraine has been described as “</a:t>
            </a:r>
            <a:r>
              <a:rPr lang="en-US" sz="2000" b="1" dirty="0">
                <a:solidFill>
                  <a:schemeClr val="accent1"/>
                </a:solidFill>
              </a:rPr>
              <a:t>a great story wrecked by the facts</a:t>
            </a:r>
            <a:r>
              <a:rPr lang="en-US" sz="2000" dirty="0"/>
              <a:t>”</a:t>
            </a:r>
            <a:r>
              <a:rPr lang="en-US" sz="2000" baseline="30000" dirty="0"/>
              <a:t>1</a:t>
            </a:r>
            <a:endParaRPr lang="en-US" sz="2000" dirty="0"/>
          </a:p>
          <a:p>
            <a:r>
              <a:rPr lang="en-GB" sz="2000" dirty="0"/>
              <a:t>Migraine is now considered to be </a:t>
            </a:r>
            <a:r>
              <a:rPr lang="en-GB" sz="2000" b="1" dirty="0">
                <a:solidFill>
                  <a:schemeClr val="accent1"/>
                </a:solidFill>
              </a:rPr>
              <a:t>a complex neurological disease with multiple processes</a:t>
            </a:r>
            <a:r>
              <a:rPr lang="en-GB" sz="2000" dirty="0"/>
              <a:t> whereby the brain loses control of its inputs</a:t>
            </a:r>
            <a:r>
              <a:rPr lang="en-GB" sz="2000" baseline="30000" dirty="0"/>
              <a:t>3,4</a:t>
            </a:r>
            <a:endParaRPr lang="en-GB" sz="2000" dirty="0"/>
          </a:p>
          <a:p>
            <a:r>
              <a:rPr lang="en-GB" sz="2000" dirty="0"/>
              <a:t>The many and varied symptoms experienced during migraine (e.g., cognitive, sensory [aura], autonomic, and affective), suggest that a migraine attack is </a:t>
            </a:r>
            <a:r>
              <a:rPr lang="en-US" sz="2000" dirty="0"/>
              <a:t>a complex neurological disease involving multiple cortical, subcortical, and brainstem areas that regulate cognitive, sensory, autonomic, and affective functions</a:t>
            </a:r>
            <a:r>
              <a:rPr lang="en-US" sz="2000" baseline="30000" dirty="0"/>
              <a:t>3</a:t>
            </a:r>
            <a:endParaRPr lang="en-GB" sz="2000" dirty="0"/>
          </a:p>
        </p:txBody>
      </p:sp>
      <p:sp>
        <p:nvSpPr>
          <p:cNvPr id="6" name="Text Placeholder 5">
            <a:extLst>
              <a:ext uri="{FF2B5EF4-FFF2-40B4-BE49-F238E27FC236}">
                <a16:creationId xmlns:a16="http://schemas.microsoft.com/office/drawing/2014/main" id="{DFB3C119-266E-4905-972E-1976C814618C}"/>
              </a:ext>
            </a:extLst>
          </p:cNvPr>
          <p:cNvSpPr>
            <a:spLocks noGrp="1"/>
          </p:cNvSpPr>
          <p:nvPr>
            <p:ph type="body" sz="quarter" idx="18"/>
          </p:nvPr>
        </p:nvSpPr>
        <p:spPr/>
        <p:txBody>
          <a:bodyPr/>
          <a:lstStyle/>
          <a:p>
            <a:pPr marL="0" indent="0">
              <a:buNone/>
            </a:pPr>
            <a:r>
              <a:rPr lang="en-US" dirty="0"/>
              <a:t>1. </a:t>
            </a:r>
            <a:r>
              <a:rPr lang="en-US" dirty="0" err="1"/>
              <a:t>Goadsby</a:t>
            </a:r>
            <a:r>
              <a:rPr lang="en-US" dirty="0"/>
              <a:t>.</a:t>
            </a:r>
            <a:r>
              <a:rPr lang="en-GB" dirty="0"/>
              <a:t> </a:t>
            </a:r>
            <a:r>
              <a:rPr lang="en-US" dirty="0"/>
              <a:t>Brain 2009;132(Pt 1):6</a:t>
            </a:r>
            <a:r>
              <a:rPr lang="en-GB" dirty="0"/>
              <a:t>–</a:t>
            </a:r>
            <a:r>
              <a:rPr lang="en-US" dirty="0"/>
              <a:t>7; </a:t>
            </a:r>
            <a:r>
              <a:rPr lang="en-GB" dirty="0"/>
              <a:t>2. </a:t>
            </a:r>
            <a:r>
              <a:rPr lang="en-GB" dirty="0" err="1"/>
              <a:t>Schytz</a:t>
            </a:r>
            <a:r>
              <a:rPr lang="en-GB" dirty="0"/>
              <a:t> et al. Brain 2009;132(Pt 1):16–25; </a:t>
            </a:r>
            <a:br>
              <a:rPr lang="en-GB" dirty="0"/>
            </a:br>
            <a:r>
              <a:rPr lang="en-GB" dirty="0"/>
              <a:t>3. Burstein et al. J </a:t>
            </a:r>
            <a:r>
              <a:rPr lang="en-GB" dirty="0" err="1"/>
              <a:t>Neurosci</a:t>
            </a:r>
            <a:r>
              <a:rPr lang="en-GB" dirty="0"/>
              <a:t> 2015;35(17):6619–6629; 4. </a:t>
            </a:r>
            <a:r>
              <a:rPr lang="en-GB" dirty="0" err="1"/>
              <a:t>Goadsby</a:t>
            </a:r>
            <a:r>
              <a:rPr lang="en-GB" dirty="0"/>
              <a:t> et al. </a:t>
            </a:r>
            <a:r>
              <a:rPr lang="en-GB" dirty="0" err="1"/>
              <a:t>Physiol</a:t>
            </a:r>
            <a:r>
              <a:rPr lang="en-GB" dirty="0"/>
              <a:t> Rev 2017;97(2):553–622</a:t>
            </a:r>
          </a:p>
        </p:txBody>
      </p:sp>
    </p:spTree>
    <p:custDataLst/>
    <p:extLst>
      <p:ext uri="{BB962C8B-B14F-4D97-AF65-F5344CB8AC3E}">
        <p14:creationId xmlns:p14="http://schemas.microsoft.com/office/powerpoint/2010/main" val="3646568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948D610-8CBB-4E25-A662-01B3D5A5EC1B}"/>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630399D0-487C-459A-B303-A3AABEA122A7}"/>
              </a:ext>
            </a:extLst>
          </p:cNvPr>
          <p:cNvSpPr>
            <a:spLocks noGrp="1"/>
          </p:cNvSpPr>
          <p:nvPr>
            <p:ph type="title"/>
          </p:nvPr>
        </p:nvSpPr>
        <p:spPr/>
        <p:txBody>
          <a:bodyPr/>
          <a:lstStyle/>
          <a:p>
            <a:r>
              <a:rPr lang="en-GB" dirty="0"/>
              <a:t>The vascular theory of migraine</a:t>
            </a:r>
          </a:p>
        </p:txBody>
      </p:sp>
      <p:sp>
        <p:nvSpPr>
          <p:cNvPr id="7" name="Content Placeholder 6">
            <a:extLst>
              <a:ext uri="{FF2B5EF4-FFF2-40B4-BE49-F238E27FC236}">
                <a16:creationId xmlns:a16="http://schemas.microsoft.com/office/drawing/2014/main" id="{FAA20C4B-343D-4607-B51F-0051AE2BB615}"/>
              </a:ext>
            </a:extLst>
          </p:cNvPr>
          <p:cNvSpPr>
            <a:spLocks noGrp="1"/>
          </p:cNvSpPr>
          <p:nvPr>
            <p:ph idx="19"/>
          </p:nvPr>
        </p:nvSpPr>
        <p:spPr/>
        <p:txBody>
          <a:bodyPr>
            <a:normAutofit fontScale="92500" lnSpcReduction="20000"/>
          </a:bodyPr>
          <a:lstStyle/>
          <a:p>
            <a:r>
              <a:rPr lang="en-GB" sz="2000" dirty="0"/>
              <a:t>The vascular theory of migraine proposes that pain results from vasodilation of cranial blood vessels – </a:t>
            </a:r>
            <a:r>
              <a:rPr lang="en-GB" sz="2000" b="1" dirty="0">
                <a:solidFill>
                  <a:schemeClr val="accent1"/>
                </a:solidFill>
              </a:rPr>
              <a:t>however, not all the data fit the hypothesis that vasodilation can cause migraine pain</a:t>
            </a:r>
            <a:r>
              <a:rPr lang="en-GB" sz="2000" baseline="30000" dirty="0"/>
              <a:t>1,2</a:t>
            </a:r>
            <a:endParaRPr lang="en-GB" sz="2000" dirty="0"/>
          </a:p>
          <a:p>
            <a:r>
              <a:rPr lang="en-GB" sz="2000" dirty="0"/>
              <a:t>The pain in migraine is typically a throbbing, pulsating pain.</a:t>
            </a:r>
            <a:r>
              <a:rPr lang="en-GB" sz="2000" baseline="30000" dirty="0"/>
              <a:t>1</a:t>
            </a:r>
            <a:r>
              <a:rPr lang="en-GB" sz="2000" dirty="0"/>
              <a:t> This pulsating pain sensation has been linked to arterial pulsation in some studies, but not in others</a:t>
            </a:r>
            <a:r>
              <a:rPr lang="en-GB" sz="2000" baseline="30000" dirty="0"/>
              <a:t>1</a:t>
            </a:r>
            <a:endParaRPr lang="en-GB" sz="2000" dirty="0"/>
          </a:p>
          <a:p>
            <a:r>
              <a:rPr lang="en-GB" sz="2000" dirty="0"/>
              <a:t>A study of 63 people with migraine measured changes in cerebral blood flow and matched the timing of blood flow changes with aura and migraine symptoms:</a:t>
            </a:r>
            <a:r>
              <a:rPr lang="en-GB" sz="2000" baseline="30000" dirty="0"/>
              <a:t>2,3</a:t>
            </a:r>
            <a:endParaRPr lang="en-GB" sz="2000" dirty="0"/>
          </a:p>
          <a:p>
            <a:pPr lvl="1"/>
            <a:r>
              <a:rPr lang="en-GB" sz="1700" dirty="0">
                <a:solidFill>
                  <a:schemeClr val="tx1"/>
                </a:solidFill>
              </a:rPr>
              <a:t>There was an increase in blood flow in people with migraine</a:t>
            </a:r>
          </a:p>
          <a:p>
            <a:pPr lvl="1"/>
            <a:r>
              <a:rPr lang="en-GB" sz="1700" dirty="0">
                <a:solidFill>
                  <a:schemeClr val="tx1"/>
                </a:solidFill>
              </a:rPr>
              <a:t>However, the onset of pain preceded this increase in cerebral blood flow, and the increased blood flow persisted after the migraine pain had abated </a:t>
            </a:r>
          </a:p>
          <a:p>
            <a:r>
              <a:rPr lang="en-GB" sz="2000" dirty="0"/>
              <a:t>Moreover, studies of chemically induced migraine have failed to link the onset of increased blood flow with the onset of pain symptoms</a:t>
            </a:r>
            <a:r>
              <a:rPr lang="en-GB" sz="2000" baseline="30000" dirty="0"/>
              <a:t>1</a:t>
            </a:r>
          </a:p>
          <a:p>
            <a:r>
              <a:rPr lang="en-GB" sz="2000" dirty="0"/>
              <a:t>More research is needed to fully understand the importance of vasodilation in migraine</a:t>
            </a:r>
            <a:r>
              <a:rPr lang="en-GB" sz="2000" baseline="30000" dirty="0"/>
              <a:t>1</a:t>
            </a:r>
            <a:endParaRPr lang="en-GB" sz="2000" dirty="0"/>
          </a:p>
        </p:txBody>
      </p:sp>
      <p:sp>
        <p:nvSpPr>
          <p:cNvPr id="3" name="Text Placeholder 2">
            <a:extLst>
              <a:ext uri="{FF2B5EF4-FFF2-40B4-BE49-F238E27FC236}">
                <a16:creationId xmlns:a16="http://schemas.microsoft.com/office/drawing/2014/main" id="{34D66DA3-B919-441F-A2DD-74F50A3EFAED}"/>
              </a:ext>
            </a:extLst>
          </p:cNvPr>
          <p:cNvSpPr>
            <a:spLocks noGrp="1"/>
          </p:cNvSpPr>
          <p:nvPr>
            <p:ph type="body" sz="quarter" idx="18"/>
          </p:nvPr>
        </p:nvSpPr>
        <p:spPr/>
        <p:txBody>
          <a:bodyPr/>
          <a:lstStyle/>
          <a:p>
            <a:pPr marL="0" indent="0">
              <a:buNone/>
            </a:pPr>
            <a:r>
              <a:rPr lang="en-GB" dirty="0"/>
              <a:t>1. Mason &amp; Russo. Front Cell </a:t>
            </a:r>
            <a:r>
              <a:rPr lang="en-GB" dirty="0" err="1"/>
              <a:t>Neurosci</a:t>
            </a:r>
            <a:r>
              <a:rPr lang="en-GB" dirty="0"/>
              <a:t> 2018;12:233;</a:t>
            </a:r>
            <a:br>
              <a:rPr lang="en-GB" dirty="0"/>
            </a:br>
            <a:r>
              <a:rPr lang="en-GB" dirty="0"/>
              <a:t>2. Charles &amp; Brennan. </a:t>
            </a:r>
            <a:r>
              <a:rPr lang="en-GB" dirty="0" err="1"/>
              <a:t>Handb</a:t>
            </a:r>
            <a:r>
              <a:rPr lang="en-GB" dirty="0"/>
              <a:t> Clin </a:t>
            </a:r>
            <a:r>
              <a:rPr lang="en-GB" dirty="0" err="1"/>
              <a:t>Neurol</a:t>
            </a:r>
            <a:r>
              <a:rPr lang="en-GB" dirty="0"/>
              <a:t> 2010;97:99–108;</a:t>
            </a:r>
            <a:br>
              <a:rPr lang="en-GB" dirty="0"/>
            </a:br>
            <a:r>
              <a:rPr lang="en-GB" dirty="0"/>
              <a:t>3. Olesen et al. Ann </a:t>
            </a:r>
            <a:r>
              <a:rPr lang="en-GB" dirty="0" err="1"/>
              <a:t>Neurol</a:t>
            </a:r>
            <a:r>
              <a:rPr lang="en-GB" dirty="0"/>
              <a:t> 1990;28(6):791–798</a:t>
            </a:r>
          </a:p>
        </p:txBody>
      </p:sp>
    </p:spTree>
    <p:custDataLst/>
    <p:extLst>
      <p:ext uri="{BB962C8B-B14F-4D97-AF65-F5344CB8AC3E}">
        <p14:creationId xmlns:p14="http://schemas.microsoft.com/office/powerpoint/2010/main" val="2778665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D7435A4-9B75-49D9-82B0-7B5D2850A9E1}"/>
              </a:ext>
            </a:extLst>
          </p:cNvPr>
          <p:cNvSpPr>
            <a:spLocks noGrp="1"/>
          </p:cNvSpPr>
          <p:nvPr>
            <p:ph type="body" sz="quarter" idx="17"/>
          </p:nvPr>
        </p:nvSpPr>
        <p:spPr/>
        <p:txBody>
          <a:bodyPr/>
          <a:lstStyle/>
          <a:p>
            <a:r>
              <a:rPr lang="en-GB" dirty="0"/>
              <a:t>Migraine</a:t>
            </a:r>
          </a:p>
          <a:p>
            <a:endParaRPr lang="en-GB" dirty="0"/>
          </a:p>
        </p:txBody>
      </p:sp>
      <p:sp>
        <p:nvSpPr>
          <p:cNvPr id="2" name="Title 1">
            <a:extLst>
              <a:ext uri="{FF2B5EF4-FFF2-40B4-BE49-F238E27FC236}">
                <a16:creationId xmlns:a16="http://schemas.microsoft.com/office/drawing/2014/main" id="{EB07C6CE-72DD-4E49-AD3C-3993DD50871A}"/>
              </a:ext>
            </a:extLst>
          </p:cNvPr>
          <p:cNvSpPr>
            <a:spLocks noGrp="1"/>
          </p:cNvSpPr>
          <p:nvPr>
            <p:ph type="title"/>
          </p:nvPr>
        </p:nvSpPr>
        <p:spPr/>
        <p:txBody>
          <a:bodyPr/>
          <a:lstStyle/>
          <a:p>
            <a:r>
              <a:rPr lang="en-GB" dirty="0"/>
              <a:t>The vasculature and migraine symptoms</a:t>
            </a:r>
          </a:p>
        </p:txBody>
      </p:sp>
      <p:sp>
        <p:nvSpPr>
          <p:cNvPr id="3" name="Content Placeholder 2">
            <a:extLst>
              <a:ext uri="{FF2B5EF4-FFF2-40B4-BE49-F238E27FC236}">
                <a16:creationId xmlns:a16="http://schemas.microsoft.com/office/drawing/2014/main" id="{2BE82F87-8F0B-4DD0-8037-F78CB41B7BEE}"/>
              </a:ext>
            </a:extLst>
          </p:cNvPr>
          <p:cNvSpPr>
            <a:spLocks noGrp="1"/>
          </p:cNvSpPr>
          <p:nvPr>
            <p:ph idx="20"/>
          </p:nvPr>
        </p:nvSpPr>
        <p:spPr/>
        <p:txBody>
          <a:bodyPr>
            <a:normAutofit/>
          </a:bodyPr>
          <a:lstStyle/>
          <a:p>
            <a:r>
              <a:rPr lang="en-GB" sz="1600" dirty="0"/>
              <a:t>One hypothesis for the pathogenesis of migraine involves the interaction of immune cells and nociceptors in the dura mater – a highly vascularised and heavily innervated layer of the meninges</a:t>
            </a:r>
            <a:r>
              <a:rPr lang="en-GB" sz="1600" baseline="30000" dirty="0"/>
              <a:t>1</a:t>
            </a:r>
            <a:r>
              <a:rPr lang="en-GB" sz="1600" dirty="0"/>
              <a:t> </a:t>
            </a:r>
          </a:p>
          <a:p>
            <a:r>
              <a:rPr lang="en-GB" sz="1600" dirty="0"/>
              <a:t>Direct evidence for this hypothesis is lacking, however a mechanism for vascular–neural cross-talk has been proposed:</a:t>
            </a:r>
            <a:r>
              <a:rPr lang="en-GB" sz="1600" baseline="30000" dirty="0"/>
              <a:t>1</a:t>
            </a:r>
            <a:endParaRPr lang="en-GB" sz="1600" dirty="0"/>
          </a:p>
          <a:p>
            <a:pPr lvl="1"/>
            <a:r>
              <a:rPr lang="en-GB" sz="1400" dirty="0"/>
              <a:t>D</a:t>
            </a:r>
            <a:r>
              <a:rPr lang="en-US" sz="1400" dirty="0"/>
              <a:t>istention of intracranial blood vessels, possibly from the dura mater, mechanically activates trigeminal perivascular afferent neurons that innervate portions of the face</a:t>
            </a:r>
          </a:p>
          <a:p>
            <a:pPr lvl="1"/>
            <a:r>
              <a:rPr lang="en-US" sz="1400" dirty="0"/>
              <a:t>Activated neurons release molecules that cause mast cell activation and vasodilation of the nearby vessels in a feedback loop</a:t>
            </a:r>
          </a:p>
          <a:p>
            <a:pPr lvl="1"/>
            <a:r>
              <a:rPr lang="en-US" sz="1400" dirty="0"/>
              <a:t>Mast cell activation increases vascular permeability and/or causes neuronal activation and neuropeptide release</a:t>
            </a:r>
          </a:p>
          <a:p>
            <a:pPr lvl="1"/>
            <a:r>
              <a:rPr lang="en-US" sz="1400" dirty="0"/>
              <a:t>…which causes subsequent release of inflammatory mediators from the vessels that modulate sensory input</a:t>
            </a:r>
            <a:endParaRPr lang="en-GB" sz="1400" dirty="0"/>
          </a:p>
        </p:txBody>
      </p:sp>
      <p:sp>
        <p:nvSpPr>
          <p:cNvPr id="5" name="Content Placeholder 4">
            <a:extLst>
              <a:ext uri="{FF2B5EF4-FFF2-40B4-BE49-F238E27FC236}">
                <a16:creationId xmlns:a16="http://schemas.microsoft.com/office/drawing/2014/main" id="{FA0CD34B-DAE4-4713-976C-DF8F7DE74361}"/>
              </a:ext>
            </a:extLst>
          </p:cNvPr>
          <p:cNvSpPr>
            <a:spLocks noGrp="1"/>
          </p:cNvSpPr>
          <p:nvPr>
            <p:ph idx="21"/>
          </p:nvPr>
        </p:nvSpPr>
        <p:spPr/>
        <p:txBody>
          <a:bodyPr>
            <a:normAutofit/>
          </a:bodyPr>
          <a:lstStyle/>
          <a:p>
            <a:pPr marL="0" indent="0" algn="ctr">
              <a:buNone/>
            </a:pPr>
            <a:r>
              <a:rPr lang="en-GB" sz="1400" b="1" dirty="0">
                <a:solidFill>
                  <a:srgbClr val="336851"/>
                </a:solidFill>
              </a:rPr>
              <a:t>Model of vascular–neural coupling within the trigeminovascular microenvironment</a:t>
            </a:r>
            <a:r>
              <a:rPr lang="en-GB" sz="1400" b="1" baseline="30000" dirty="0">
                <a:solidFill>
                  <a:srgbClr val="336851"/>
                </a:solidFill>
              </a:rPr>
              <a:t>1</a:t>
            </a:r>
            <a:endParaRPr lang="en-GB" sz="1400" b="1" dirty="0">
              <a:solidFill>
                <a:srgbClr val="336851"/>
              </a:solidFill>
            </a:endParaRPr>
          </a:p>
        </p:txBody>
      </p:sp>
      <p:sp>
        <p:nvSpPr>
          <p:cNvPr id="15" name="Text Placeholder 14">
            <a:extLst>
              <a:ext uri="{FF2B5EF4-FFF2-40B4-BE49-F238E27FC236}">
                <a16:creationId xmlns:a16="http://schemas.microsoft.com/office/drawing/2014/main" id="{493E11B8-0F59-41A4-9E21-C27CB6861FE5}"/>
              </a:ext>
            </a:extLst>
          </p:cNvPr>
          <p:cNvSpPr>
            <a:spLocks noGrp="1"/>
          </p:cNvSpPr>
          <p:nvPr>
            <p:ph type="body" sz="quarter" idx="18"/>
          </p:nvPr>
        </p:nvSpPr>
        <p:spPr/>
        <p:txBody>
          <a:bodyPr/>
          <a:lstStyle/>
          <a:p>
            <a:pPr marL="0" indent="0">
              <a:buNone/>
            </a:pPr>
            <a:r>
              <a:rPr lang="en-GB" dirty="0"/>
              <a:t>1. Mason &amp; Russo. Front Cell </a:t>
            </a:r>
            <a:r>
              <a:rPr lang="en-GB" dirty="0" err="1"/>
              <a:t>Neurosci</a:t>
            </a:r>
            <a:r>
              <a:rPr lang="en-GB" dirty="0"/>
              <a:t> 2018;12:233</a:t>
            </a:r>
          </a:p>
        </p:txBody>
      </p:sp>
      <p:sp>
        <p:nvSpPr>
          <p:cNvPr id="7" name="Arrow: Down 6">
            <a:extLst>
              <a:ext uri="{FF2B5EF4-FFF2-40B4-BE49-F238E27FC236}">
                <a16:creationId xmlns:a16="http://schemas.microsoft.com/office/drawing/2014/main" id="{DE7FDC5E-436F-4A59-BB63-AEBC7EA67348}"/>
              </a:ext>
            </a:extLst>
          </p:cNvPr>
          <p:cNvSpPr/>
          <p:nvPr/>
        </p:nvSpPr>
        <p:spPr>
          <a:xfrm rot="2555035">
            <a:off x="7385716" y="2922612"/>
            <a:ext cx="790575" cy="1332000"/>
          </a:xfrm>
          <a:prstGeom prst="downArrow">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8" name="Arrow: Left-Right 7">
            <a:extLst>
              <a:ext uri="{FF2B5EF4-FFF2-40B4-BE49-F238E27FC236}">
                <a16:creationId xmlns:a16="http://schemas.microsoft.com/office/drawing/2014/main" id="{2F776C3B-3248-4326-A4EC-6D4CD48A9207}"/>
              </a:ext>
            </a:extLst>
          </p:cNvPr>
          <p:cNvSpPr/>
          <p:nvPr/>
        </p:nvSpPr>
        <p:spPr>
          <a:xfrm rot="2844965" flipH="1">
            <a:off x="9374176" y="3192129"/>
            <a:ext cx="1332000" cy="792000"/>
          </a:xfrm>
          <a:prstGeom prst="leftRightArrow">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B3D8C16-6146-4834-894C-EF01F6B9BCCA}"/>
              </a:ext>
            </a:extLst>
          </p:cNvPr>
          <p:cNvSpPr txBox="1"/>
          <p:nvPr/>
        </p:nvSpPr>
        <p:spPr>
          <a:xfrm>
            <a:off x="7741300" y="1831220"/>
            <a:ext cx="2468088" cy="307777"/>
          </a:xfrm>
          <a:prstGeom prst="rect">
            <a:avLst/>
          </a:prstGeom>
          <a:noFill/>
        </p:spPr>
        <p:txBody>
          <a:bodyPr wrap="square" rtlCol="0">
            <a:spAutoFit/>
          </a:bodyPr>
          <a:lstStyle/>
          <a:p>
            <a:pPr algn="ctr"/>
            <a:r>
              <a:rPr lang="en-GB" sz="1400" b="1" dirty="0">
                <a:solidFill>
                  <a:schemeClr val="tx2"/>
                </a:solidFill>
                <a:latin typeface="Arial" panose="020B0604020202020204" pitchFamily="34" charset="0"/>
                <a:cs typeface="Arial" panose="020B0604020202020204" pitchFamily="34" charset="0"/>
              </a:rPr>
              <a:t>Neurogenic inflammation</a:t>
            </a:r>
          </a:p>
        </p:txBody>
      </p:sp>
      <p:sp>
        <p:nvSpPr>
          <p:cNvPr id="10" name="TextBox 9">
            <a:extLst>
              <a:ext uri="{FF2B5EF4-FFF2-40B4-BE49-F238E27FC236}">
                <a16:creationId xmlns:a16="http://schemas.microsoft.com/office/drawing/2014/main" id="{1ABC9448-49A4-44B9-8546-96AE7FD595B8}"/>
              </a:ext>
            </a:extLst>
          </p:cNvPr>
          <p:cNvSpPr txBox="1"/>
          <p:nvPr/>
        </p:nvSpPr>
        <p:spPr>
          <a:xfrm>
            <a:off x="7826457" y="2102532"/>
            <a:ext cx="2297774" cy="954107"/>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Inflammatory molecules from mast cells cause vasodilation, and </a:t>
            </a:r>
            <a:br>
              <a:rPr lang="en-GB" sz="14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neuronal activation</a:t>
            </a:r>
          </a:p>
        </p:txBody>
      </p:sp>
      <p:sp>
        <p:nvSpPr>
          <p:cNvPr id="11" name="TextBox 10">
            <a:extLst>
              <a:ext uri="{FF2B5EF4-FFF2-40B4-BE49-F238E27FC236}">
                <a16:creationId xmlns:a16="http://schemas.microsoft.com/office/drawing/2014/main" id="{D327963B-48BC-46E4-A247-E4F94CAC2DB6}"/>
              </a:ext>
            </a:extLst>
          </p:cNvPr>
          <p:cNvSpPr txBox="1"/>
          <p:nvPr/>
        </p:nvSpPr>
        <p:spPr>
          <a:xfrm>
            <a:off x="6616118" y="4187648"/>
            <a:ext cx="1237583" cy="307777"/>
          </a:xfrm>
          <a:prstGeom prst="rect">
            <a:avLst/>
          </a:prstGeom>
          <a:noFill/>
        </p:spPr>
        <p:txBody>
          <a:bodyPr wrap="square" rtlCol="0">
            <a:spAutoFit/>
          </a:bodyPr>
          <a:lstStyle/>
          <a:p>
            <a:pPr algn="ctr"/>
            <a:r>
              <a:rPr lang="en-GB" sz="1400" b="1" dirty="0">
                <a:solidFill>
                  <a:schemeClr val="tx2"/>
                </a:solidFill>
                <a:latin typeface="Arial" panose="020B0604020202020204" pitchFamily="34" charset="0"/>
                <a:cs typeface="Arial" panose="020B0604020202020204" pitchFamily="34" charset="0"/>
              </a:rPr>
              <a:t>Vasodilation</a:t>
            </a:r>
          </a:p>
        </p:txBody>
      </p:sp>
      <p:sp>
        <p:nvSpPr>
          <p:cNvPr id="12" name="TextBox 11">
            <a:extLst>
              <a:ext uri="{FF2B5EF4-FFF2-40B4-BE49-F238E27FC236}">
                <a16:creationId xmlns:a16="http://schemas.microsoft.com/office/drawing/2014/main" id="{705FBA02-818C-4650-A2DA-0DC48F84AC87}"/>
              </a:ext>
            </a:extLst>
          </p:cNvPr>
          <p:cNvSpPr txBox="1"/>
          <p:nvPr/>
        </p:nvSpPr>
        <p:spPr>
          <a:xfrm>
            <a:off x="6011332" y="4458960"/>
            <a:ext cx="1843775" cy="1169551"/>
          </a:xfrm>
          <a:prstGeom prst="rect">
            <a:avLst/>
          </a:prstGeom>
          <a:noFill/>
        </p:spPr>
        <p:txBody>
          <a:bodyPr wrap="square" rtlCol="0">
            <a:spAutoFit/>
          </a:bodyPr>
          <a:lstStyle/>
          <a:p>
            <a:pPr algn="r"/>
            <a:r>
              <a:rPr lang="en-GB" sz="1400" dirty="0">
                <a:latin typeface="Arial" panose="020B0604020202020204" pitchFamily="34" charset="0"/>
                <a:cs typeface="Arial" panose="020B0604020202020204" pitchFamily="34" charset="0"/>
              </a:rPr>
              <a:t>Leads to mechanical activation of neurons, vascular permeability, and neuron activation</a:t>
            </a:r>
          </a:p>
        </p:txBody>
      </p:sp>
      <p:sp>
        <p:nvSpPr>
          <p:cNvPr id="13" name="TextBox 12">
            <a:extLst>
              <a:ext uri="{FF2B5EF4-FFF2-40B4-BE49-F238E27FC236}">
                <a16:creationId xmlns:a16="http://schemas.microsoft.com/office/drawing/2014/main" id="{6AD90B4A-3A4C-4274-84CC-62462A7F543D}"/>
              </a:ext>
            </a:extLst>
          </p:cNvPr>
          <p:cNvSpPr txBox="1"/>
          <p:nvPr/>
        </p:nvSpPr>
        <p:spPr>
          <a:xfrm>
            <a:off x="10093007" y="4187648"/>
            <a:ext cx="1843774" cy="307777"/>
          </a:xfrm>
          <a:prstGeom prst="rect">
            <a:avLst/>
          </a:prstGeom>
          <a:noFill/>
        </p:spPr>
        <p:txBody>
          <a:bodyPr wrap="square" rtlCol="0">
            <a:spAutoFit/>
          </a:bodyPr>
          <a:lstStyle/>
          <a:p>
            <a:pPr algn="ctr"/>
            <a:r>
              <a:rPr lang="en-GB" sz="1400" b="1" dirty="0">
                <a:solidFill>
                  <a:schemeClr val="tx2"/>
                </a:solidFill>
                <a:latin typeface="Arial" panose="020B0604020202020204" pitchFamily="34" charset="0"/>
                <a:cs typeface="Arial" panose="020B0604020202020204" pitchFamily="34" charset="0"/>
              </a:rPr>
              <a:t>Neuronal activation</a:t>
            </a:r>
          </a:p>
        </p:txBody>
      </p:sp>
      <p:sp>
        <p:nvSpPr>
          <p:cNvPr id="14" name="TextBox 13">
            <a:extLst>
              <a:ext uri="{FF2B5EF4-FFF2-40B4-BE49-F238E27FC236}">
                <a16:creationId xmlns:a16="http://schemas.microsoft.com/office/drawing/2014/main" id="{68454367-1187-49D2-AEFC-54053CBA7C30}"/>
              </a:ext>
            </a:extLst>
          </p:cNvPr>
          <p:cNvSpPr txBox="1"/>
          <p:nvPr/>
        </p:nvSpPr>
        <p:spPr>
          <a:xfrm>
            <a:off x="10113998" y="4458960"/>
            <a:ext cx="1931130" cy="1169551"/>
          </a:xfrm>
          <a:prstGeom prst="rect">
            <a:avLst/>
          </a:prstGeom>
          <a:noFill/>
        </p:spPr>
        <p:txBody>
          <a:bodyPr wrap="square" rtlCol="0">
            <a:spAutoFit/>
          </a:bodyPr>
          <a:lstStyle/>
          <a:p>
            <a:pPr algn="l"/>
            <a:r>
              <a:rPr lang="en-GB" sz="1400" dirty="0">
                <a:latin typeface="Arial" panose="020B0604020202020204" pitchFamily="34" charset="0"/>
                <a:cs typeface="Arial" panose="020B0604020202020204" pitchFamily="34" charset="0"/>
              </a:rPr>
              <a:t>Leads to increase in neurotransmitter/</a:t>
            </a:r>
            <a:br>
              <a:rPr lang="en-GB" sz="14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neuropeptide release, and increase in vasodilation </a:t>
            </a:r>
          </a:p>
        </p:txBody>
      </p:sp>
      <p:grpSp>
        <p:nvGrpSpPr>
          <p:cNvPr id="22" name="Group 21">
            <a:extLst>
              <a:ext uri="{FF2B5EF4-FFF2-40B4-BE49-F238E27FC236}">
                <a16:creationId xmlns:a16="http://schemas.microsoft.com/office/drawing/2014/main" id="{E2B676E6-11AE-4664-924E-18A5FC9C48B1}"/>
              </a:ext>
            </a:extLst>
          </p:cNvPr>
          <p:cNvGrpSpPr/>
          <p:nvPr/>
        </p:nvGrpSpPr>
        <p:grpSpPr>
          <a:xfrm>
            <a:off x="7995942" y="3796305"/>
            <a:ext cx="2020976" cy="2540450"/>
            <a:chOff x="7619252" y="2904396"/>
            <a:chExt cx="2519828" cy="3167528"/>
          </a:xfrm>
          <a:solidFill>
            <a:srgbClr val="CCD9D3"/>
          </a:solidFill>
        </p:grpSpPr>
        <p:sp>
          <p:nvSpPr>
            <p:cNvPr id="23" name="Arrow: Circular 22">
              <a:extLst>
                <a:ext uri="{FF2B5EF4-FFF2-40B4-BE49-F238E27FC236}">
                  <a16:creationId xmlns:a16="http://schemas.microsoft.com/office/drawing/2014/main" id="{15022BC0-31D2-4A9F-B561-853CCEEAE4D2}"/>
                </a:ext>
              </a:extLst>
            </p:cNvPr>
            <p:cNvSpPr/>
            <p:nvPr/>
          </p:nvSpPr>
          <p:spPr>
            <a:xfrm>
              <a:off x="7619252" y="3552096"/>
              <a:ext cx="2519828" cy="2519828"/>
            </a:xfrm>
            <a:prstGeom prst="circularArrow">
              <a:avLst>
                <a:gd name="adj1" fmla="val 9710"/>
                <a:gd name="adj2" fmla="val 1307226"/>
                <a:gd name="adj3" fmla="val 18486678"/>
                <a:gd name="adj4" fmla="val 12738136"/>
                <a:gd name="adj5" fmla="val 9681"/>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Arrow: Circular 23">
              <a:extLst>
                <a:ext uri="{FF2B5EF4-FFF2-40B4-BE49-F238E27FC236}">
                  <a16:creationId xmlns:a16="http://schemas.microsoft.com/office/drawing/2014/main" id="{FBD35270-BDD0-4B9F-AAF6-A85037A5CDEC}"/>
                </a:ext>
              </a:extLst>
            </p:cNvPr>
            <p:cNvSpPr/>
            <p:nvPr/>
          </p:nvSpPr>
          <p:spPr>
            <a:xfrm rot="10800000">
              <a:off x="7619252" y="2904396"/>
              <a:ext cx="2519828" cy="2519828"/>
            </a:xfrm>
            <a:prstGeom prst="circularArrow">
              <a:avLst>
                <a:gd name="adj1" fmla="val 9710"/>
                <a:gd name="adj2" fmla="val 1307226"/>
                <a:gd name="adj3" fmla="val 18486678"/>
                <a:gd name="adj4" fmla="val 12738136"/>
                <a:gd name="adj5" fmla="val 9681"/>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spTree>
    <p:custDataLst/>
    <p:extLst>
      <p:ext uri="{BB962C8B-B14F-4D97-AF65-F5344CB8AC3E}">
        <p14:creationId xmlns:p14="http://schemas.microsoft.com/office/powerpoint/2010/main" val="1677738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D7435A4-9B75-49D9-82B0-7B5D2850A9E1}"/>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EB07C6CE-72DD-4E49-AD3C-3993DD50871A}"/>
              </a:ext>
            </a:extLst>
          </p:cNvPr>
          <p:cNvSpPr>
            <a:spLocks noGrp="1"/>
          </p:cNvSpPr>
          <p:nvPr>
            <p:ph type="title"/>
          </p:nvPr>
        </p:nvSpPr>
        <p:spPr/>
        <p:txBody>
          <a:bodyPr/>
          <a:lstStyle/>
          <a:p>
            <a:r>
              <a:rPr lang="en-GB" dirty="0"/>
              <a:t>Inflammation and the role of the immune system</a:t>
            </a:r>
          </a:p>
        </p:txBody>
      </p:sp>
      <p:sp>
        <p:nvSpPr>
          <p:cNvPr id="3" name="Content Placeholder 2">
            <a:extLst>
              <a:ext uri="{FF2B5EF4-FFF2-40B4-BE49-F238E27FC236}">
                <a16:creationId xmlns:a16="http://schemas.microsoft.com/office/drawing/2014/main" id="{2BE82F87-8F0B-4DD0-8037-F78CB41B7BEE}"/>
              </a:ext>
            </a:extLst>
          </p:cNvPr>
          <p:cNvSpPr>
            <a:spLocks noGrp="1"/>
          </p:cNvSpPr>
          <p:nvPr>
            <p:ph idx="19"/>
          </p:nvPr>
        </p:nvSpPr>
        <p:spPr/>
        <p:txBody>
          <a:bodyPr>
            <a:normAutofit fontScale="92500" lnSpcReduction="10000"/>
          </a:bodyPr>
          <a:lstStyle/>
          <a:p>
            <a:r>
              <a:rPr lang="en-GB" sz="2000" dirty="0"/>
              <a:t>Immune function may be important in migraine – a mutation known to cause familial hemiplegic </a:t>
            </a:r>
            <a:r>
              <a:rPr lang="en-GB" sz="2000" dirty="0" err="1"/>
              <a:t>migraine</a:t>
            </a:r>
            <a:r>
              <a:rPr lang="en-GB" sz="2000" baseline="30000" dirty="0" err="1"/>
              <a:t>a</a:t>
            </a:r>
            <a:r>
              <a:rPr lang="en-GB" sz="2000" dirty="0"/>
              <a:t> affects a gene known to be expressed in astrocytes, which codes a Na</a:t>
            </a:r>
            <a:r>
              <a:rPr lang="en-GB" sz="2000" baseline="30000" dirty="0"/>
              <a:t>+</a:t>
            </a:r>
            <a:r>
              <a:rPr lang="en-GB" sz="2000" dirty="0"/>
              <a:t>/K</a:t>
            </a:r>
            <a:r>
              <a:rPr lang="en-GB" sz="2000" baseline="30000" dirty="0"/>
              <a:t>+</a:t>
            </a:r>
            <a:r>
              <a:rPr lang="en-GB" sz="2000" dirty="0"/>
              <a:t> ATPase</a:t>
            </a:r>
            <a:r>
              <a:rPr lang="en-GB" sz="2000" baseline="30000" dirty="0"/>
              <a:t>1,2</a:t>
            </a:r>
            <a:endParaRPr lang="en-GB" sz="2000" dirty="0"/>
          </a:p>
          <a:p>
            <a:r>
              <a:rPr lang="en-GB" sz="2000" dirty="0"/>
              <a:t>Astrocytes are in close contact with neurons in the central nervous system, and are known to modulate both neural and vascular function:</a:t>
            </a:r>
            <a:r>
              <a:rPr lang="en-GB" sz="2000" baseline="30000" dirty="0"/>
              <a:t>1</a:t>
            </a:r>
            <a:endParaRPr lang="en-GB" sz="2000" dirty="0"/>
          </a:p>
          <a:p>
            <a:pPr lvl="1"/>
            <a:r>
              <a:rPr lang="en-GB" sz="1700" dirty="0"/>
              <a:t>Astrocytes control vascular tone by releasing signalling molecules, resulting in either vasoconstriction or vasodilation</a:t>
            </a:r>
          </a:p>
          <a:p>
            <a:pPr lvl="1"/>
            <a:r>
              <a:rPr lang="en-GB" sz="1700" dirty="0"/>
              <a:t>Astrocytes also modulate neural function – astrocytes express several types of neurotransmitter receptor, and can release neurotransmitters </a:t>
            </a:r>
          </a:p>
          <a:p>
            <a:pPr lvl="1"/>
            <a:r>
              <a:rPr lang="en-GB" sz="1700" dirty="0"/>
              <a:t>Astrocytes are capable of propagating changes in calcium concentration from cell to cell</a:t>
            </a:r>
          </a:p>
          <a:p>
            <a:r>
              <a:rPr lang="en-GB" sz="2000" dirty="0"/>
              <a:t>Some have argued that progression from episode to chronic migraine is driven in part by neurogenic neuroinflammation, involving proinflammatory cytokines and neuroinflammatory modulators, and the glial cells of the trigeminovascular system </a:t>
            </a:r>
            <a:br>
              <a:rPr lang="en-GB" sz="2000" dirty="0"/>
            </a:br>
            <a:r>
              <a:rPr lang="en-GB" sz="2000" dirty="0"/>
              <a:t>(i.e., the system in which trigeminal neurons innervate cerebral blood vessels)</a:t>
            </a:r>
            <a:r>
              <a:rPr lang="en-GB" sz="2000" baseline="30000" dirty="0"/>
              <a:t>3,4</a:t>
            </a:r>
            <a:endParaRPr lang="en-GB" sz="2000" dirty="0"/>
          </a:p>
        </p:txBody>
      </p:sp>
      <p:sp>
        <p:nvSpPr>
          <p:cNvPr id="5" name="Text Placeholder 4">
            <a:extLst>
              <a:ext uri="{FF2B5EF4-FFF2-40B4-BE49-F238E27FC236}">
                <a16:creationId xmlns:a16="http://schemas.microsoft.com/office/drawing/2014/main" id="{2F49D53F-0B37-4070-A34F-D88315B92782}"/>
              </a:ext>
            </a:extLst>
          </p:cNvPr>
          <p:cNvSpPr>
            <a:spLocks noGrp="1"/>
          </p:cNvSpPr>
          <p:nvPr>
            <p:ph type="body" sz="quarter" idx="18"/>
          </p:nvPr>
        </p:nvSpPr>
        <p:spPr/>
        <p:txBody>
          <a:bodyPr/>
          <a:lstStyle/>
          <a:p>
            <a:pPr marL="0" indent="0">
              <a:buNone/>
            </a:pPr>
            <a:r>
              <a:rPr lang="en-US" baseline="30000" dirty="0" err="1"/>
              <a:t>a</a:t>
            </a:r>
            <a:r>
              <a:rPr lang="en-US" dirty="0" err="1"/>
              <a:t>A</a:t>
            </a:r>
            <a:r>
              <a:rPr lang="en-US" dirty="0"/>
              <a:t> rare subtype of migraine with aura</a:t>
            </a:r>
          </a:p>
          <a:p>
            <a:pPr marL="0" indent="0">
              <a:buNone/>
            </a:pPr>
            <a:endParaRPr lang="en-GB" b="1" dirty="0"/>
          </a:p>
          <a:p>
            <a:pPr marL="0" indent="0">
              <a:buNone/>
            </a:pPr>
            <a:r>
              <a:rPr lang="en-GB" dirty="0"/>
              <a:t>1. Charles &amp; Brennan. </a:t>
            </a:r>
            <a:r>
              <a:rPr lang="en-GB" dirty="0" err="1"/>
              <a:t>Handb</a:t>
            </a:r>
            <a:r>
              <a:rPr lang="en-GB" dirty="0"/>
              <a:t> Clin </a:t>
            </a:r>
            <a:r>
              <a:rPr lang="en-GB" dirty="0" err="1"/>
              <a:t>Neurol</a:t>
            </a:r>
            <a:r>
              <a:rPr lang="en-GB" dirty="0"/>
              <a:t> 2010;97:99–108; 2. </a:t>
            </a:r>
            <a:r>
              <a:rPr lang="en-GB" dirty="0" err="1"/>
              <a:t>Vanmolkot</a:t>
            </a:r>
            <a:r>
              <a:rPr lang="en-GB" dirty="0"/>
              <a:t> et al. Eur J Hum Genet 2006;14(5):555–560;</a:t>
            </a:r>
            <a:br>
              <a:rPr lang="en-GB" dirty="0"/>
            </a:br>
            <a:r>
              <a:rPr lang="en-GB" dirty="0"/>
              <a:t>3. </a:t>
            </a:r>
            <a:r>
              <a:rPr lang="en-GB" dirty="0" err="1"/>
              <a:t>Edvinsson</a:t>
            </a:r>
            <a:r>
              <a:rPr lang="en-GB" dirty="0"/>
              <a:t> et al. Nat Rev </a:t>
            </a:r>
            <a:r>
              <a:rPr lang="en-GB" dirty="0" err="1"/>
              <a:t>Neurol</a:t>
            </a:r>
            <a:r>
              <a:rPr lang="en-GB" dirty="0"/>
              <a:t> 2019;15(8):483–490; 4. </a:t>
            </a:r>
            <a:r>
              <a:rPr lang="en-US" dirty="0" err="1"/>
              <a:t>Waeber</a:t>
            </a:r>
            <a:r>
              <a:rPr lang="en-US" dirty="0"/>
              <a:t> &amp; Moskowitz. Neurology 2005;64(10 Suppl 2):S9–S15</a:t>
            </a:r>
          </a:p>
        </p:txBody>
      </p:sp>
    </p:spTree>
    <p:custDataLst/>
    <p:extLst>
      <p:ext uri="{BB962C8B-B14F-4D97-AF65-F5344CB8AC3E}">
        <p14:creationId xmlns:p14="http://schemas.microsoft.com/office/powerpoint/2010/main" val="1975528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F326FA6-0370-42A7-9C45-5357A56F7CCF}"/>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F283EF86-DAC2-40F6-84D9-0EB136451425}"/>
              </a:ext>
            </a:extLst>
          </p:cNvPr>
          <p:cNvSpPr>
            <a:spLocks noGrp="1"/>
          </p:cNvSpPr>
          <p:nvPr>
            <p:ph type="title"/>
          </p:nvPr>
        </p:nvSpPr>
        <p:spPr/>
        <p:txBody>
          <a:bodyPr/>
          <a:lstStyle/>
          <a:p>
            <a:r>
              <a:rPr lang="en-GB" dirty="0"/>
              <a:t>CGRP (calcitonin gene-related peptide)</a:t>
            </a:r>
          </a:p>
        </p:txBody>
      </p:sp>
      <p:sp>
        <p:nvSpPr>
          <p:cNvPr id="3" name="Content Placeholder 2">
            <a:extLst>
              <a:ext uri="{FF2B5EF4-FFF2-40B4-BE49-F238E27FC236}">
                <a16:creationId xmlns:a16="http://schemas.microsoft.com/office/drawing/2014/main" id="{0D03DCE2-3955-4CB2-91B5-8514D07CC1F1}"/>
              </a:ext>
            </a:extLst>
          </p:cNvPr>
          <p:cNvSpPr>
            <a:spLocks noGrp="1"/>
          </p:cNvSpPr>
          <p:nvPr>
            <p:ph idx="20"/>
          </p:nvPr>
        </p:nvSpPr>
        <p:spPr/>
        <p:txBody>
          <a:bodyPr>
            <a:normAutofit/>
          </a:bodyPr>
          <a:lstStyle/>
          <a:p>
            <a:r>
              <a:rPr lang="en-GB" sz="1800" i="1" dirty="0" err="1"/>
              <a:t>CALCI</a:t>
            </a:r>
            <a:r>
              <a:rPr lang="en-GB" sz="1800" dirty="0"/>
              <a:t> encodes several proteins by alternative splicing of the one transcript:</a:t>
            </a:r>
            <a:r>
              <a:rPr lang="en-GB" sz="1800" baseline="30000" dirty="0"/>
              <a:t>1</a:t>
            </a:r>
            <a:endParaRPr lang="en-GB" sz="1800" dirty="0"/>
          </a:p>
          <a:p>
            <a:pPr lvl="1"/>
            <a:r>
              <a:rPr lang="en-GB" sz="1600" dirty="0"/>
              <a:t>The hormone calcitonin</a:t>
            </a:r>
          </a:p>
          <a:p>
            <a:pPr lvl="1"/>
            <a:r>
              <a:rPr lang="en-GB" sz="1600" dirty="0"/>
              <a:t>The hormone </a:t>
            </a:r>
            <a:r>
              <a:rPr lang="en-GB" sz="1600" dirty="0" err="1"/>
              <a:t>katacalcin</a:t>
            </a:r>
            <a:endParaRPr lang="en-GB" sz="1600" dirty="0"/>
          </a:p>
          <a:p>
            <a:pPr lvl="1"/>
            <a:r>
              <a:rPr lang="en-GB" sz="1600" dirty="0"/>
              <a:t>Calcitonin-gene related peptide (</a:t>
            </a:r>
            <a:r>
              <a:rPr lang="el-GR" sz="1600" dirty="0"/>
              <a:t>α</a:t>
            </a:r>
            <a:r>
              <a:rPr lang="en-GB" sz="1600" dirty="0"/>
              <a:t>CGRP)</a:t>
            </a:r>
          </a:p>
          <a:p>
            <a:r>
              <a:rPr lang="en-GB" sz="1800" dirty="0"/>
              <a:t>CGRP is a 37-amino acid peptide that functions in the body as a vasodilator</a:t>
            </a:r>
            <a:r>
              <a:rPr lang="en-GB" sz="1800" baseline="30000" dirty="0"/>
              <a:t>2,3</a:t>
            </a:r>
            <a:endParaRPr lang="en-GB" sz="1800" dirty="0"/>
          </a:p>
          <a:p>
            <a:r>
              <a:rPr lang="en-GB" sz="1800" dirty="0"/>
              <a:t>CGRP is found in neuronal and non-neuronal tissue, but its function in non-neuronal tissues is not clear</a:t>
            </a:r>
            <a:r>
              <a:rPr lang="en-GB" sz="1800" baseline="30000" dirty="0"/>
              <a:t>3</a:t>
            </a:r>
            <a:endParaRPr lang="en-GB" sz="1800" dirty="0"/>
          </a:p>
          <a:p>
            <a:r>
              <a:rPr lang="en-GB" sz="1800" dirty="0"/>
              <a:t>In the nervous system, CGRP is mainly localised to C- and A</a:t>
            </a:r>
            <a:r>
              <a:rPr lang="el-GR" sz="1800" dirty="0"/>
              <a:t>δ</a:t>
            </a:r>
            <a:r>
              <a:rPr lang="en-GB" sz="1800" dirty="0"/>
              <a:t>-fibres – </a:t>
            </a:r>
            <a:r>
              <a:rPr lang="en-GB" sz="1800" b="1" dirty="0">
                <a:solidFill>
                  <a:schemeClr val="accent1"/>
                </a:solidFill>
              </a:rPr>
              <a:t>nerves that carry information about pain</a:t>
            </a:r>
            <a:r>
              <a:rPr lang="en-GB" sz="1800" baseline="30000" dirty="0"/>
              <a:t>3</a:t>
            </a:r>
            <a:endParaRPr lang="en-GB" sz="1800" dirty="0"/>
          </a:p>
        </p:txBody>
      </p:sp>
      <p:sp>
        <p:nvSpPr>
          <p:cNvPr id="5" name="Content Placeholder 4">
            <a:extLst>
              <a:ext uri="{FF2B5EF4-FFF2-40B4-BE49-F238E27FC236}">
                <a16:creationId xmlns:a16="http://schemas.microsoft.com/office/drawing/2014/main" id="{53F3AB9C-B644-4661-9B6F-83894BC44D34}"/>
              </a:ext>
            </a:extLst>
          </p:cNvPr>
          <p:cNvSpPr>
            <a:spLocks noGrp="1"/>
          </p:cNvSpPr>
          <p:nvPr>
            <p:ph idx="21"/>
          </p:nvPr>
        </p:nvSpPr>
        <p:spPr/>
        <p:txBody>
          <a:bodyPr>
            <a:normAutofit/>
          </a:bodyPr>
          <a:lstStyle/>
          <a:p>
            <a:r>
              <a:rPr lang="en-GB" sz="1800" dirty="0"/>
              <a:t>A second isoform of CGRP (known as </a:t>
            </a:r>
            <a:r>
              <a:rPr lang="el-GR" sz="1800" dirty="0"/>
              <a:t>β</a:t>
            </a:r>
            <a:r>
              <a:rPr lang="en-GB" sz="1800" dirty="0"/>
              <a:t>CGRP) has been discovered, which is encoded by a different gene (</a:t>
            </a:r>
            <a:r>
              <a:rPr lang="en-GB" sz="1800" i="1" dirty="0" err="1"/>
              <a:t>CALCII</a:t>
            </a:r>
            <a:r>
              <a:rPr lang="en-GB" sz="1800" dirty="0"/>
              <a:t>), on the same chromosome as </a:t>
            </a:r>
            <a:r>
              <a:rPr lang="en-GB" sz="1800" i="1" dirty="0"/>
              <a:t>CALCI</a:t>
            </a:r>
            <a:r>
              <a:rPr lang="en-GB" sz="1800" baseline="30000" dirty="0"/>
              <a:t>3</a:t>
            </a:r>
          </a:p>
          <a:p>
            <a:r>
              <a:rPr lang="en-GB" sz="1800" dirty="0"/>
              <a:t>Because the two isoforms – </a:t>
            </a:r>
            <a:r>
              <a:rPr lang="el-GR" sz="1800" dirty="0"/>
              <a:t>α</a:t>
            </a:r>
            <a:r>
              <a:rPr lang="en-GB" sz="1800" dirty="0"/>
              <a:t>CGRP and </a:t>
            </a:r>
            <a:r>
              <a:rPr lang="el-GR" sz="1800" dirty="0"/>
              <a:t>β</a:t>
            </a:r>
            <a:r>
              <a:rPr lang="en-GB" sz="1800" dirty="0"/>
              <a:t>CGRP – share &gt;90% homology, their biological functions are thought to be similar</a:t>
            </a:r>
            <a:r>
              <a:rPr lang="en-GB" sz="1800" baseline="30000" dirty="0"/>
              <a:t>3</a:t>
            </a:r>
            <a:endParaRPr lang="en-GB" sz="1800" dirty="0"/>
          </a:p>
          <a:p>
            <a:r>
              <a:rPr lang="en-GB" sz="1800" dirty="0"/>
              <a:t>CGRP appears to effect its function by binding to the CLR/RAMP1 G-protein coupled receptor complex, also known as the CGRP receptor</a:t>
            </a:r>
            <a:r>
              <a:rPr lang="en-GB" sz="1800" baseline="30000" dirty="0"/>
              <a:t>3,4</a:t>
            </a:r>
            <a:endParaRPr lang="en-GB" sz="1800" dirty="0"/>
          </a:p>
          <a:p>
            <a:r>
              <a:rPr lang="en-GB" sz="1800" dirty="0"/>
              <a:t>Binding of CGRP to its receptor activates intracellular signalling cascades, resulting in modulation of cAMP and nitric oxide pathways</a:t>
            </a:r>
            <a:r>
              <a:rPr lang="en-GB" sz="1800" baseline="30000" dirty="0"/>
              <a:t>4</a:t>
            </a:r>
            <a:r>
              <a:rPr lang="en-GB" sz="1800" dirty="0"/>
              <a:t> </a:t>
            </a:r>
          </a:p>
        </p:txBody>
      </p:sp>
      <p:sp>
        <p:nvSpPr>
          <p:cNvPr id="7" name="Text Placeholder 6">
            <a:extLst>
              <a:ext uri="{FF2B5EF4-FFF2-40B4-BE49-F238E27FC236}">
                <a16:creationId xmlns:a16="http://schemas.microsoft.com/office/drawing/2014/main" id="{BDC363F4-1E3A-4BE8-9937-0BBC907293A4}"/>
              </a:ext>
            </a:extLst>
          </p:cNvPr>
          <p:cNvSpPr>
            <a:spLocks noGrp="1"/>
          </p:cNvSpPr>
          <p:nvPr>
            <p:ph type="body" sz="quarter" idx="18"/>
          </p:nvPr>
        </p:nvSpPr>
        <p:spPr/>
        <p:txBody>
          <a:bodyPr/>
          <a:lstStyle/>
          <a:p>
            <a:pPr marL="0" indent="0">
              <a:buNone/>
            </a:pPr>
            <a:r>
              <a:rPr lang="en-GB" dirty="0"/>
              <a:t>cAMP=cyclic adenosine monophosphate; CGRP=calcitonin gene-related peptide; CLR=calcitonin receptor-like receptor; RAMP1=receptor activity modifying protein 1</a:t>
            </a:r>
          </a:p>
          <a:p>
            <a:pPr marL="0" indent="0">
              <a:buNone/>
            </a:pPr>
            <a:endParaRPr lang="en-GB" dirty="0"/>
          </a:p>
          <a:p>
            <a:pPr marL="0" indent="0">
              <a:buNone/>
            </a:pPr>
            <a:r>
              <a:rPr lang="en-GB" dirty="0"/>
              <a:t>1. </a:t>
            </a:r>
            <a:r>
              <a:rPr lang="en-GB" dirty="0" err="1"/>
              <a:t>GeneCards</a:t>
            </a:r>
            <a:r>
              <a:rPr lang="en-GB" dirty="0"/>
              <a:t> website. https://www.genecards.org. Accessed Jan 2020</a:t>
            </a:r>
          </a:p>
          <a:p>
            <a:pPr marL="0" indent="0">
              <a:buNone/>
            </a:pPr>
            <a:r>
              <a:rPr lang="en-GB" dirty="0"/>
              <a:t>2. CGRP Forum website. https://www.cgrpforum.org. Accessed Jan 2020;</a:t>
            </a:r>
            <a:br>
              <a:rPr lang="en-GB" dirty="0"/>
            </a:br>
            <a:r>
              <a:rPr lang="en-GB" dirty="0"/>
              <a:t>3. Russell et al. </a:t>
            </a:r>
            <a:r>
              <a:rPr lang="en-GB" dirty="0" err="1"/>
              <a:t>Physiol</a:t>
            </a:r>
            <a:r>
              <a:rPr lang="en-GB" dirty="0"/>
              <a:t> Rev 2014;94(4):1099–1142; 4. Walker &amp; Hay. Br J </a:t>
            </a:r>
            <a:r>
              <a:rPr lang="en-GB" dirty="0" err="1"/>
              <a:t>Pharmacol</a:t>
            </a:r>
            <a:r>
              <a:rPr lang="en-GB" dirty="0"/>
              <a:t> 2013;170(7):1293–1307</a:t>
            </a:r>
          </a:p>
        </p:txBody>
      </p:sp>
    </p:spTree>
    <p:custDataLst/>
    <p:extLst>
      <p:ext uri="{BB962C8B-B14F-4D97-AF65-F5344CB8AC3E}">
        <p14:creationId xmlns:p14="http://schemas.microsoft.com/office/powerpoint/2010/main" val="2325958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ADA37C4-F39D-48CC-9675-32F711C3E553}"/>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4D95250B-96D8-46E9-84D4-099B0B3F19BE}"/>
              </a:ext>
            </a:extLst>
          </p:cNvPr>
          <p:cNvSpPr>
            <a:spLocks noGrp="1"/>
          </p:cNvSpPr>
          <p:nvPr>
            <p:ph type="title"/>
          </p:nvPr>
        </p:nvSpPr>
        <p:spPr/>
        <p:txBody>
          <a:bodyPr/>
          <a:lstStyle/>
          <a:p>
            <a:r>
              <a:rPr lang="en-GB" dirty="0"/>
              <a:t>The role of CGRP in migraine</a:t>
            </a:r>
          </a:p>
        </p:txBody>
      </p:sp>
      <p:sp>
        <p:nvSpPr>
          <p:cNvPr id="3" name="Content Placeholder 2">
            <a:extLst>
              <a:ext uri="{FF2B5EF4-FFF2-40B4-BE49-F238E27FC236}">
                <a16:creationId xmlns:a16="http://schemas.microsoft.com/office/drawing/2014/main" id="{27BFA10D-3EBA-4C0B-B46E-43C4AAAA732A}"/>
              </a:ext>
            </a:extLst>
          </p:cNvPr>
          <p:cNvSpPr>
            <a:spLocks noGrp="1"/>
          </p:cNvSpPr>
          <p:nvPr>
            <p:ph idx="20"/>
          </p:nvPr>
        </p:nvSpPr>
        <p:spPr/>
        <p:txBody>
          <a:bodyPr>
            <a:normAutofit/>
          </a:bodyPr>
          <a:lstStyle/>
          <a:p>
            <a:r>
              <a:rPr lang="en-GB" sz="2000" dirty="0"/>
              <a:t>Several lines of evidence suggest that CGRP plays a crucial role in migraine:</a:t>
            </a:r>
            <a:r>
              <a:rPr lang="en-GB" sz="2000" baseline="30000" dirty="0"/>
              <a:t>1</a:t>
            </a:r>
            <a:endParaRPr lang="en-GB" sz="2000" dirty="0"/>
          </a:p>
          <a:p>
            <a:pPr lvl="1"/>
            <a:r>
              <a:rPr lang="en-GB" sz="1800" dirty="0"/>
              <a:t>CGRP levels increase during a migraine attack</a:t>
            </a:r>
            <a:r>
              <a:rPr lang="en-GB" sz="1800" baseline="30000" dirty="0"/>
              <a:t>2</a:t>
            </a:r>
            <a:endParaRPr lang="en-GB" sz="1800" dirty="0"/>
          </a:p>
          <a:p>
            <a:pPr lvl="1"/>
            <a:r>
              <a:rPr lang="en-GB" sz="1800" dirty="0"/>
              <a:t>Elevated CGRP levels during a migraine attack are normalised with triptan therapy</a:t>
            </a:r>
            <a:r>
              <a:rPr lang="en-GB" sz="1800" baseline="30000" dirty="0"/>
              <a:t>3</a:t>
            </a:r>
            <a:endParaRPr lang="en-GB" sz="1800" dirty="0"/>
          </a:p>
          <a:p>
            <a:pPr lvl="1"/>
            <a:r>
              <a:rPr lang="en-GB" sz="1800" dirty="0"/>
              <a:t>IV infusion of CGRP can induce a migraine-like attack</a:t>
            </a:r>
            <a:r>
              <a:rPr lang="en-GB" sz="1800" baseline="30000" dirty="0"/>
              <a:t>4</a:t>
            </a:r>
            <a:endParaRPr lang="en-GB" sz="1800" dirty="0"/>
          </a:p>
          <a:p>
            <a:pPr lvl="1"/>
            <a:r>
              <a:rPr lang="en-GB" sz="1800" dirty="0"/>
              <a:t>Drugs that inhibit CGRP activity are effective in treating migraine</a:t>
            </a:r>
            <a:r>
              <a:rPr lang="en-GB" sz="1800" baseline="30000" dirty="0"/>
              <a:t>5</a:t>
            </a:r>
            <a:endParaRPr lang="en-GB" sz="1800" dirty="0"/>
          </a:p>
        </p:txBody>
      </p:sp>
      <p:sp>
        <p:nvSpPr>
          <p:cNvPr id="5" name="Content Placeholder 4">
            <a:extLst>
              <a:ext uri="{FF2B5EF4-FFF2-40B4-BE49-F238E27FC236}">
                <a16:creationId xmlns:a16="http://schemas.microsoft.com/office/drawing/2014/main" id="{CA46D437-1163-4745-8537-43013BD1F1C0}"/>
              </a:ext>
            </a:extLst>
          </p:cNvPr>
          <p:cNvSpPr>
            <a:spLocks noGrp="1"/>
          </p:cNvSpPr>
          <p:nvPr>
            <p:ph idx="21"/>
          </p:nvPr>
        </p:nvSpPr>
        <p:spPr/>
        <p:txBody>
          <a:bodyPr>
            <a:normAutofit/>
          </a:bodyPr>
          <a:lstStyle/>
          <a:p>
            <a:pPr marL="0" indent="0" algn="ctr">
              <a:buNone/>
            </a:pPr>
            <a:r>
              <a:rPr lang="en-GB" sz="1600" b="1" dirty="0">
                <a:solidFill>
                  <a:schemeClr val="accent1"/>
                </a:solidFill>
              </a:rPr>
              <a:t>Vasomotor responses to CGRP and substance P</a:t>
            </a:r>
            <a:r>
              <a:rPr lang="en-GB" sz="1600" b="1" baseline="30000" dirty="0">
                <a:solidFill>
                  <a:schemeClr val="accent1"/>
                </a:solidFill>
              </a:rPr>
              <a:t>6</a:t>
            </a:r>
            <a:endParaRPr lang="en-GB" sz="1600" b="1" dirty="0">
              <a:solidFill>
                <a:schemeClr val="accent1"/>
              </a:solidFill>
            </a:endParaRPr>
          </a:p>
        </p:txBody>
      </p:sp>
      <p:sp>
        <p:nvSpPr>
          <p:cNvPr id="7" name="Text Placeholder 6">
            <a:extLst>
              <a:ext uri="{FF2B5EF4-FFF2-40B4-BE49-F238E27FC236}">
                <a16:creationId xmlns:a16="http://schemas.microsoft.com/office/drawing/2014/main" id="{BE6AE79E-24E4-489B-9927-5B8240DD0DEA}"/>
              </a:ext>
            </a:extLst>
          </p:cNvPr>
          <p:cNvSpPr>
            <a:spLocks noGrp="1"/>
          </p:cNvSpPr>
          <p:nvPr>
            <p:ph type="body" sz="quarter" idx="18"/>
          </p:nvPr>
        </p:nvSpPr>
        <p:spPr/>
        <p:txBody>
          <a:bodyPr/>
          <a:lstStyle/>
          <a:p>
            <a:pPr marL="0" indent="0">
              <a:buNone/>
            </a:pPr>
            <a:r>
              <a:rPr lang="en-GB" dirty="0"/>
              <a:t>CGRP=calcitonin gene-related peptide; IV=intravenous; SE=standard error</a:t>
            </a:r>
          </a:p>
          <a:p>
            <a:pPr marL="0" indent="0">
              <a:buNone/>
            </a:pPr>
            <a:endParaRPr lang="en-GB" dirty="0"/>
          </a:p>
          <a:p>
            <a:pPr marL="0" indent="0">
              <a:buNone/>
            </a:pPr>
            <a:r>
              <a:rPr lang="en-GB" dirty="0"/>
              <a:t>1. CGRP Forum website. https://www.cgrpforum.org. Accessed Jan 2020; </a:t>
            </a:r>
            <a:r>
              <a:rPr lang="en-US" dirty="0"/>
              <a:t>2. </a:t>
            </a:r>
            <a:r>
              <a:rPr lang="en-US" dirty="0" err="1"/>
              <a:t>Goadsby</a:t>
            </a:r>
            <a:r>
              <a:rPr lang="en-US" dirty="0"/>
              <a:t> et al. Ann Neurol 1990;28(2):183–187; </a:t>
            </a:r>
            <a:br>
              <a:rPr lang="en-US" dirty="0"/>
            </a:br>
            <a:r>
              <a:rPr lang="en-US" dirty="0"/>
              <a:t>3. </a:t>
            </a:r>
            <a:r>
              <a:rPr lang="en-GB" dirty="0" err="1"/>
              <a:t>Karsan</a:t>
            </a:r>
            <a:r>
              <a:rPr lang="en-GB" dirty="0"/>
              <a:t> &amp; </a:t>
            </a:r>
            <a:r>
              <a:rPr lang="en-GB" dirty="0" err="1"/>
              <a:t>Goadsby</a:t>
            </a:r>
            <a:r>
              <a:rPr lang="en-GB" dirty="0"/>
              <a:t>. </a:t>
            </a:r>
            <a:r>
              <a:rPr lang="en-GB" dirty="0" err="1"/>
              <a:t>Curr</a:t>
            </a:r>
            <a:r>
              <a:rPr lang="en-GB" dirty="0"/>
              <a:t> </a:t>
            </a:r>
            <a:r>
              <a:rPr lang="en-GB" dirty="0" err="1"/>
              <a:t>Neurol</a:t>
            </a:r>
            <a:r>
              <a:rPr lang="en-GB" dirty="0"/>
              <a:t> </a:t>
            </a:r>
            <a:r>
              <a:rPr lang="en-GB" dirty="0" err="1"/>
              <a:t>Neurosci</a:t>
            </a:r>
            <a:r>
              <a:rPr lang="en-GB" dirty="0"/>
              <a:t> Rep 2015;15(5):25; </a:t>
            </a:r>
            <a:r>
              <a:rPr lang="en-US" dirty="0"/>
              <a:t>4. Guo et al. Cephalalgia 2017;37(2):114–124; </a:t>
            </a:r>
            <a:br>
              <a:rPr lang="en-US" dirty="0"/>
            </a:br>
            <a:r>
              <a:rPr lang="en-US" dirty="0"/>
              <a:t>5. </a:t>
            </a:r>
            <a:r>
              <a:rPr lang="en-GB" dirty="0"/>
              <a:t>Holland &amp; </a:t>
            </a:r>
            <a:r>
              <a:rPr lang="en-GB" dirty="0" err="1"/>
              <a:t>Goadsby</a:t>
            </a:r>
            <a:r>
              <a:rPr lang="en-GB" dirty="0"/>
              <a:t>. Neurotherapeutics 2018;15(2):304–312; 6.</a:t>
            </a:r>
            <a:r>
              <a:rPr lang="en-US" dirty="0"/>
              <a:t> McCulloch et al. </a:t>
            </a:r>
            <a:r>
              <a:rPr lang="pl-PL" dirty="0"/>
              <a:t>Proc Natl Acad Sci USA</a:t>
            </a:r>
            <a:r>
              <a:rPr lang="en-US" dirty="0"/>
              <a:t> 1986;83(15):5731–5735</a:t>
            </a:r>
            <a:endParaRPr lang="en-GB" dirty="0"/>
          </a:p>
        </p:txBody>
      </p:sp>
      <p:sp>
        <p:nvSpPr>
          <p:cNvPr id="24" name="Freeform: Shape 23">
            <a:extLst>
              <a:ext uri="{FF2B5EF4-FFF2-40B4-BE49-F238E27FC236}">
                <a16:creationId xmlns:a16="http://schemas.microsoft.com/office/drawing/2014/main" id="{87D92068-5877-4D5E-BB86-101F8F193F0B}"/>
              </a:ext>
            </a:extLst>
          </p:cNvPr>
          <p:cNvSpPr/>
          <p:nvPr/>
        </p:nvSpPr>
        <p:spPr>
          <a:xfrm>
            <a:off x="8404860" y="2749837"/>
            <a:ext cx="2006918" cy="1476426"/>
          </a:xfrm>
          <a:custGeom>
            <a:avLst/>
            <a:gdLst>
              <a:gd name="connsiteX0" fmla="*/ 0 w 2011680"/>
              <a:gd name="connsiteY0" fmla="*/ 1684020 h 1684020"/>
              <a:gd name="connsiteX1" fmla="*/ 998220 w 2011680"/>
              <a:gd name="connsiteY1" fmla="*/ 723900 h 1684020"/>
              <a:gd name="connsiteX2" fmla="*/ 2011680 w 2011680"/>
              <a:gd name="connsiteY2" fmla="*/ 0 h 1684020"/>
              <a:gd name="connsiteX0" fmla="*/ 0 w 2006918"/>
              <a:gd name="connsiteY0" fmla="*/ 1775664 h 1775664"/>
              <a:gd name="connsiteX1" fmla="*/ 998220 w 2006918"/>
              <a:gd name="connsiteY1" fmla="*/ 815544 h 1775664"/>
              <a:gd name="connsiteX2" fmla="*/ 2006918 w 2006918"/>
              <a:gd name="connsiteY2" fmla="*/ 0 h 1775664"/>
              <a:gd name="connsiteX0" fmla="*/ 0 w 2006918"/>
              <a:gd name="connsiteY0" fmla="*/ 1775664 h 1775664"/>
              <a:gd name="connsiteX1" fmla="*/ 995839 w 2006918"/>
              <a:gd name="connsiteY1" fmla="*/ 735355 h 1775664"/>
              <a:gd name="connsiteX2" fmla="*/ 2006918 w 2006918"/>
              <a:gd name="connsiteY2" fmla="*/ 0 h 1775664"/>
            </a:gdLst>
            <a:ahLst/>
            <a:cxnLst>
              <a:cxn ang="0">
                <a:pos x="connsiteX0" y="connsiteY0"/>
              </a:cxn>
              <a:cxn ang="0">
                <a:pos x="connsiteX1" y="connsiteY1"/>
              </a:cxn>
              <a:cxn ang="0">
                <a:pos x="connsiteX2" y="connsiteY2"/>
              </a:cxn>
            </a:cxnLst>
            <a:rect l="l" t="t" r="r" b="b"/>
            <a:pathLst>
              <a:path w="2006918" h="1775664">
                <a:moveTo>
                  <a:pt x="0" y="1775664"/>
                </a:moveTo>
                <a:lnTo>
                  <a:pt x="995839" y="735355"/>
                </a:lnTo>
                <a:cubicBezTo>
                  <a:pt x="1333659" y="494055"/>
                  <a:pt x="1669098" y="241300"/>
                  <a:pt x="2006918" y="0"/>
                </a:cubicBezTo>
              </a:path>
            </a:pathLst>
          </a:custGeom>
          <a:noFill/>
          <a:ln w="38100" cap="rnd">
            <a:solidFill>
              <a:srgbClr val="33685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Shape 17">
            <a:extLst>
              <a:ext uri="{FF2B5EF4-FFF2-40B4-BE49-F238E27FC236}">
                <a16:creationId xmlns:a16="http://schemas.microsoft.com/office/drawing/2014/main" id="{C3852E2B-F124-4117-864F-CB988D193321}"/>
              </a:ext>
            </a:extLst>
          </p:cNvPr>
          <p:cNvSpPr/>
          <p:nvPr/>
        </p:nvSpPr>
        <p:spPr>
          <a:xfrm>
            <a:off x="8405495" y="3814389"/>
            <a:ext cx="2024063" cy="500576"/>
          </a:xfrm>
          <a:custGeom>
            <a:avLst/>
            <a:gdLst>
              <a:gd name="connsiteX0" fmla="*/ 0 w 2019300"/>
              <a:gd name="connsiteY0" fmla="*/ 579120 h 579120"/>
              <a:gd name="connsiteX1" fmla="*/ 1028700 w 2019300"/>
              <a:gd name="connsiteY1" fmla="*/ 381000 h 579120"/>
              <a:gd name="connsiteX2" fmla="*/ 2019300 w 2019300"/>
              <a:gd name="connsiteY2" fmla="*/ 0 h 579120"/>
              <a:gd name="connsiteX0" fmla="*/ 0 w 2019300"/>
              <a:gd name="connsiteY0" fmla="*/ 579120 h 579120"/>
              <a:gd name="connsiteX1" fmla="*/ 1021556 w 2019300"/>
              <a:gd name="connsiteY1" fmla="*/ 366679 h 579120"/>
              <a:gd name="connsiteX2" fmla="*/ 2019300 w 2019300"/>
              <a:gd name="connsiteY2" fmla="*/ 0 h 579120"/>
              <a:gd name="connsiteX0" fmla="*/ 0 w 2024063"/>
              <a:gd name="connsiteY0" fmla="*/ 602031 h 602031"/>
              <a:gd name="connsiteX1" fmla="*/ 1021556 w 2024063"/>
              <a:gd name="connsiteY1" fmla="*/ 389590 h 602031"/>
              <a:gd name="connsiteX2" fmla="*/ 2024063 w 2024063"/>
              <a:gd name="connsiteY2" fmla="*/ 0 h 602031"/>
            </a:gdLst>
            <a:ahLst/>
            <a:cxnLst>
              <a:cxn ang="0">
                <a:pos x="connsiteX0" y="connsiteY0"/>
              </a:cxn>
              <a:cxn ang="0">
                <a:pos x="connsiteX1" y="connsiteY1"/>
              </a:cxn>
              <a:cxn ang="0">
                <a:pos x="connsiteX2" y="connsiteY2"/>
              </a:cxn>
            </a:cxnLst>
            <a:rect l="l" t="t" r="r" b="b"/>
            <a:pathLst>
              <a:path w="2024063" h="602031">
                <a:moveTo>
                  <a:pt x="0" y="602031"/>
                </a:moveTo>
                <a:lnTo>
                  <a:pt x="1021556" y="389590"/>
                </a:lnTo>
                <a:lnTo>
                  <a:pt x="2024063" y="0"/>
                </a:lnTo>
              </a:path>
            </a:pathLst>
          </a:custGeom>
          <a:noFill/>
          <a:ln w="38100" cap="rnd">
            <a:solidFill>
              <a:schemeClr val="accent2"/>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a:extLst>
              <a:ext uri="{FF2B5EF4-FFF2-40B4-BE49-F238E27FC236}">
                <a16:creationId xmlns:a16="http://schemas.microsoft.com/office/drawing/2014/main" id="{BF2101A7-0FFD-4D74-98FF-58050666BB7E}"/>
              </a:ext>
            </a:extLst>
          </p:cNvPr>
          <p:cNvCxnSpPr>
            <a:cxnSpLocks/>
          </p:cNvCxnSpPr>
          <p:nvPr/>
        </p:nvCxnSpPr>
        <p:spPr>
          <a:xfrm>
            <a:off x="7415213" y="4858597"/>
            <a:ext cx="356520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127747F-2EF3-488B-92DE-90238EC96A9E}"/>
              </a:ext>
            </a:extLst>
          </p:cNvPr>
          <p:cNvCxnSpPr>
            <a:cxnSpLocks/>
          </p:cNvCxnSpPr>
          <p:nvPr/>
        </p:nvCxnSpPr>
        <p:spPr>
          <a:xfrm flipV="1">
            <a:off x="7495182" y="2049099"/>
            <a:ext cx="0" cy="2809694"/>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F552E66-35E2-448F-8C08-9FA03D18801E}"/>
              </a:ext>
            </a:extLst>
          </p:cNvPr>
          <p:cNvSpPr txBox="1"/>
          <p:nvPr/>
        </p:nvSpPr>
        <p:spPr>
          <a:xfrm>
            <a:off x="7504192" y="4919150"/>
            <a:ext cx="3476227" cy="281500"/>
          </a:xfrm>
          <a:prstGeom prst="rect">
            <a:avLst/>
          </a:prstGeom>
          <a:noFill/>
        </p:spPr>
        <p:txBody>
          <a:bodyPr wrap="square" rtlCol="0">
            <a:spAutoFit/>
          </a:bodyPr>
          <a:lstStyle/>
          <a:p>
            <a:pPr algn="ctr"/>
            <a:r>
              <a:rPr lang="en-GB" sz="1600" dirty="0">
                <a:latin typeface="Arial" panose="020B0604020202020204" pitchFamily="34" charset="0"/>
                <a:cs typeface="Arial" panose="020B0604020202020204" pitchFamily="34" charset="0"/>
              </a:rPr>
              <a:t>Peptide concentration, </a:t>
            </a:r>
            <a:r>
              <a:rPr lang="en-GB" sz="1600" dirty="0" err="1">
                <a:latin typeface="Arial" panose="020B0604020202020204" pitchFamily="34" charset="0"/>
                <a:cs typeface="Arial" panose="020B0604020202020204" pitchFamily="34" charset="0"/>
              </a:rPr>
              <a:t>nM</a:t>
            </a:r>
            <a:endParaRPr lang="en-GB" sz="16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2FAE36CA-A2F2-4822-AE0C-31CD00FC3BF7}"/>
              </a:ext>
            </a:extLst>
          </p:cNvPr>
          <p:cNvSpPr txBox="1"/>
          <p:nvPr/>
        </p:nvSpPr>
        <p:spPr>
          <a:xfrm rot="16200000">
            <a:off x="5384332" y="3164628"/>
            <a:ext cx="2635916" cy="584775"/>
          </a:xfrm>
          <a:prstGeom prst="rect">
            <a:avLst/>
          </a:prstGeom>
          <a:noFill/>
        </p:spPr>
        <p:txBody>
          <a:bodyPr wrap="square" rtlCol="0">
            <a:spAutoFit/>
          </a:bodyPr>
          <a:lstStyle/>
          <a:p>
            <a:pPr algn="ctr"/>
            <a:r>
              <a:rPr lang="en-GB" sz="1600" dirty="0">
                <a:latin typeface="Arial" panose="020B0604020202020204" pitchFamily="34" charset="0"/>
                <a:cs typeface="Arial" panose="020B0604020202020204" pitchFamily="34" charset="0"/>
              </a:rPr>
              <a:t>Mean (SE) vasodilation,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change from baseline</a:t>
            </a:r>
          </a:p>
        </p:txBody>
      </p:sp>
      <p:grpSp>
        <p:nvGrpSpPr>
          <p:cNvPr id="29" name="Group 28">
            <a:extLst>
              <a:ext uri="{FF2B5EF4-FFF2-40B4-BE49-F238E27FC236}">
                <a16:creationId xmlns:a16="http://schemas.microsoft.com/office/drawing/2014/main" id="{543EBAD9-0478-4627-90F5-9745EF375903}"/>
              </a:ext>
            </a:extLst>
          </p:cNvPr>
          <p:cNvGrpSpPr/>
          <p:nvPr/>
        </p:nvGrpSpPr>
        <p:grpSpPr>
          <a:xfrm>
            <a:off x="10362619" y="2471738"/>
            <a:ext cx="90000" cy="565936"/>
            <a:chOff x="11777478" y="1017270"/>
            <a:chExt cx="90000" cy="690086"/>
          </a:xfrm>
        </p:grpSpPr>
        <p:cxnSp>
          <p:nvCxnSpPr>
            <p:cNvPr id="26" name="Straight Connector 25">
              <a:extLst>
                <a:ext uri="{FF2B5EF4-FFF2-40B4-BE49-F238E27FC236}">
                  <a16:creationId xmlns:a16="http://schemas.microsoft.com/office/drawing/2014/main" id="{80C2A172-24F9-4D58-BE76-9B8DCE9352F8}"/>
                </a:ext>
              </a:extLst>
            </p:cNvPr>
            <p:cNvCxnSpPr/>
            <p:nvPr/>
          </p:nvCxnSpPr>
          <p:spPr>
            <a:xfrm>
              <a:off x="11822478" y="1021080"/>
              <a:ext cx="0" cy="685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AA7704-0F20-4BDB-83F0-21B09537AE41}"/>
                </a:ext>
              </a:extLst>
            </p:cNvPr>
            <p:cNvCxnSpPr>
              <a:cxnSpLocks/>
            </p:cNvCxnSpPr>
            <p:nvPr/>
          </p:nvCxnSpPr>
          <p:spPr>
            <a:xfrm rot="5400000">
              <a:off x="11822478" y="972270"/>
              <a:ext cx="0" cy="9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3261201-9C65-44F1-BB3A-A2EF93F19D18}"/>
                </a:ext>
              </a:extLst>
            </p:cNvPr>
            <p:cNvCxnSpPr>
              <a:cxnSpLocks/>
            </p:cNvCxnSpPr>
            <p:nvPr/>
          </p:nvCxnSpPr>
          <p:spPr>
            <a:xfrm rot="5400000">
              <a:off x="11822478" y="1662356"/>
              <a:ext cx="0" cy="9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363B0D0D-EFF9-497D-A034-E88683545117}"/>
              </a:ext>
            </a:extLst>
          </p:cNvPr>
          <p:cNvGrpSpPr/>
          <p:nvPr/>
        </p:nvGrpSpPr>
        <p:grpSpPr>
          <a:xfrm>
            <a:off x="9352970" y="3059907"/>
            <a:ext cx="90000" cy="606086"/>
            <a:chOff x="11777478" y="1017270"/>
            <a:chExt cx="90000" cy="690086"/>
          </a:xfrm>
        </p:grpSpPr>
        <p:cxnSp>
          <p:nvCxnSpPr>
            <p:cNvPr id="40" name="Straight Connector 39">
              <a:extLst>
                <a:ext uri="{FF2B5EF4-FFF2-40B4-BE49-F238E27FC236}">
                  <a16:creationId xmlns:a16="http://schemas.microsoft.com/office/drawing/2014/main" id="{B9D12E7E-AA84-44C3-9832-AC3ACEC28173}"/>
                </a:ext>
              </a:extLst>
            </p:cNvPr>
            <p:cNvCxnSpPr/>
            <p:nvPr/>
          </p:nvCxnSpPr>
          <p:spPr>
            <a:xfrm>
              <a:off x="11822478" y="1021080"/>
              <a:ext cx="0" cy="685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3391796-91BE-416D-8C3B-27E604E09406}"/>
                </a:ext>
              </a:extLst>
            </p:cNvPr>
            <p:cNvCxnSpPr>
              <a:cxnSpLocks/>
            </p:cNvCxnSpPr>
            <p:nvPr/>
          </p:nvCxnSpPr>
          <p:spPr>
            <a:xfrm rot="5400000">
              <a:off x="11822478" y="972270"/>
              <a:ext cx="0" cy="9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A85AA7E-BFB1-49C8-B7DD-CAEFA11403D6}"/>
                </a:ext>
              </a:extLst>
            </p:cNvPr>
            <p:cNvCxnSpPr>
              <a:cxnSpLocks/>
            </p:cNvCxnSpPr>
            <p:nvPr/>
          </p:nvCxnSpPr>
          <p:spPr>
            <a:xfrm rot="5400000">
              <a:off x="11822478" y="1662356"/>
              <a:ext cx="0" cy="9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EF58B550-BC10-43D7-8F11-4435733FCF07}"/>
              </a:ext>
            </a:extLst>
          </p:cNvPr>
          <p:cNvGrpSpPr/>
          <p:nvPr/>
        </p:nvGrpSpPr>
        <p:grpSpPr>
          <a:xfrm>
            <a:off x="8362698" y="4057650"/>
            <a:ext cx="90000" cy="293424"/>
            <a:chOff x="11777478" y="1017270"/>
            <a:chExt cx="90000" cy="690086"/>
          </a:xfrm>
        </p:grpSpPr>
        <p:cxnSp>
          <p:nvCxnSpPr>
            <p:cNvPr id="44" name="Straight Connector 43">
              <a:extLst>
                <a:ext uri="{FF2B5EF4-FFF2-40B4-BE49-F238E27FC236}">
                  <a16:creationId xmlns:a16="http://schemas.microsoft.com/office/drawing/2014/main" id="{006A0282-07C7-4D37-9921-A537167F491F}"/>
                </a:ext>
              </a:extLst>
            </p:cNvPr>
            <p:cNvCxnSpPr/>
            <p:nvPr/>
          </p:nvCxnSpPr>
          <p:spPr>
            <a:xfrm>
              <a:off x="11822478" y="1021080"/>
              <a:ext cx="0" cy="685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BAFB146-0A48-4933-AD1B-F5E1CD9CFAD6}"/>
                </a:ext>
              </a:extLst>
            </p:cNvPr>
            <p:cNvCxnSpPr>
              <a:cxnSpLocks/>
            </p:cNvCxnSpPr>
            <p:nvPr/>
          </p:nvCxnSpPr>
          <p:spPr>
            <a:xfrm rot="5400000">
              <a:off x="11822478" y="972270"/>
              <a:ext cx="0" cy="9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64D7024-4163-49AC-9014-82B0D50F32B5}"/>
                </a:ext>
              </a:extLst>
            </p:cNvPr>
            <p:cNvCxnSpPr>
              <a:cxnSpLocks/>
            </p:cNvCxnSpPr>
            <p:nvPr/>
          </p:nvCxnSpPr>
          <p:spPr>
            <a:xfrm rot="5400000">
              <a:off x="11822478" y="1662356"/>
              <a:ext cx="0" cy="9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E24985E9-6458-45BC-BD72-1E4E1EA8217F}"/>
              </a:ext>
            </a:extLst>
          </p:cNvPr>
          <p:cNvGrpSpPr/>
          <p:nvPr/>
        </p:nvGrpSpPr>
        <p:grpSpPr>
          <a:xfrm>
            <a:off x="8357099" y="4191487"/>
            <a:ext cx="90000" cy="249544"/>
            <a:chOff x="11777478" y="1017270"/>
            <a:chExt cx="90000" cy="690086"/>
          </a:xfrm>
        </p:grpSpPr>
        <p:cxnSp>
          <p:nvCxnSpPr>
            <p:cNvPr id="48" name="Straight Connector 47">
              <a:extLst>
                <a:ext uri="{FF2B5EF4-FFF2-40B4-BE49-F238E27FC236}">
                  <a16:creationId xmlns:a16="http://schemas.microsoft.com/office/drawing/2014/main" id="{7BFD4B50-D4A8-4EA5-BBB2-FEDF0AB384D5}"/>
                </a:ext>
              </a:extLst>
            </p:cNvPr>
            <p:cNvCxnSpPr/>
            <p:nvPr/>
          </p:nvCxnSpPr>
          <p:spPr>
            <a:xfrm>
              <a:off x="11822478" y="1021080"/>
              <a:ext cx="0" cy="685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A6F45BE-2F0D-46FF-B43E-198BEEDF7618}"/>
                </a:ext>
              </a:extLst>
            </p:cNvPr>
            <p:cNvCxnSpPr>
              <a:cxnSpLocks/>
            </p:cNvCxnSpPr>
            <p:nvPr/>
          </p:nvCxnSpPr>
          <p:spPr>
            <a:xfrm rot="5400000">
              <a:off x="11822478" y="972270"/>
              <a:ext cx="0" cy="9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024956E-D5B2-4B75-8164-BEBB273FBEE5}"/>
                </a:ext>
              </a:extLst>
            </p:cNvPr>
            <p:cNvCxnSpPr>
              <a:cxnSpLocks/>
            </p:cNvCxnSpPr>
            <p:nvPr/>
          </p:nvCxnSpPr>
          <p:spPr>
            <a:xfrm rot="5400000">
              <a:off x="11822478" y="1662356"/>
              <a:ext cx="0" cy="9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5A9D81A5-1826-4B14-A117-86A5D1DEDEAC}"/>
              </a:ext>
            </a:extLst>
          </p:cNvPr>
          <p:cNvGrpSpPr/>
          <p:nvPr/>
        </p:nvGrpSpPr>
        <p:grpSpPr>
          <a:xfrm>
            <a:off x="9381852" y="3967163"/>
            <a:ext cx="90000" cy="342548"/>
            <a:chOff x="11777478" y="1017270"/>
            <a:chExt cx="90000" cy="690086"/>
          </a:xfrm>
        </p:grpSpPr>
        <p:cxnSp>
          <p:nvCxnSpPr>
            <p:cNvPr id="52" name="Straight Connector 51">
              <a:extLst>
                <a:ext uri="{FF2B5EF4-FFF2-40B4-BE49-F238E27FC236}">
                  <a16:creationId xmlns:a16="http://schemas.microsoft.com/office/drawing/2014/main" id="{EEB1271E-538A-4056-B6A9-7F6E4FC7DDBA}"/>
                </a:ext>
              </a:extLst>
            </p:cNvPr>
            <p:cNvCxnSpPr/>
            <p:nvPr/>
          </p:nvCxnSpPr>
          <p:spPr>
            <a:xfrm>
              <a:off x="11822478" y="1021080"/>
              <a:ext cx="0" cy="685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A76A8A8-B35C-446A-98CD-4E0E8252BD22}"/>
                </a:ext>
              </a:extLst>
            </p:cNvPr>
            <p:cNvCxnSpPr>
              <a:cxnSpLocks/>
            </p:cNvCxnSpPr>
            <p:nvPr/>
          </p:nvCxnSpPr>
          <p:spPr>
            <a:xfrm rot="5400000">
              <a:off x="11822478" y="972270"/>
              <a:ext cx="0" cy="9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0BB219B7-985B-44A6-8DBC-8E975FE2E697}"/>
                </a:ext>
              </a:extLst>
            </p:cNvPr>
            <p:cNvCxnSpPr>
              <a:cxnSpLocks/>
            </p:cNvCxnSpPr>
            <p:nvPr/>
          </p:nvCxnSpPr>
          <p:spPr>
            <a:xfrm rot="5400000">
              <a:off x="11822478" y="1662356"/>
              <a:ext cx="0" cy="9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8E02598D-9208-4B9A-81EC-28CE6677AE73}"/>
              </a:ext>
            </a:extLst>
          </p:cNvPr>
          <p:cNvGrpSpPr/>
          <p:nvPr/>
        </p:nvGrpSpPr>
        <p:grpSpPr>
          <a:xfrm>
            <a:off x="10390686" y="3614738"/>
            <a:ext cx="90000" cy="411032"/>
            <a:chOff x="11777478" y="1017270"/>
            <a:chExt cx="90000" cy="690086"/>
          </a:xfrm>
        </p:grpSpPr>
        <p:cxnSp>
          <p:nvCxnSpPr>
            <p:cNvPr id="56" name="Straight Connector 55">
              <a:extLst>
                <a:ext uri="{FF2B5EF4-FFF2-40B4-BE49-F238E27FC236}">
                  <a16:creationId xmlns:a16="http://schemas.microsoft.com/office/drawing/2014/main" id="{4EF98C1A-C40B-43A1-9CDD-754E044941FC}"/>
                </a:ext>
              </a:extLst>
            </p:cNvPr>
            <p:cNvCxnSpPr/>
            <p:nvPr/>
          </p:nvCxnSpPr>
          <p:spPr>
            <a:xfrm>
              <a:off x="11822478" y="1021080"/>
              <a:ext cx="0" cy="685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9AAC67F-02F0-4467-99AE-DBBF48C1653E}"/>
                </a:ext>
              </a:extLst>
            </p:cNvPr>
            <p:cNvCxnSpPr>
              <a:cxnSpLocks/>
            </p:cNvCxnSpPr>
            <p:nvPr/>
          </p:nvCxnSpPr>
          <p:spPr>
            <a:xfrm rot="5400000">
              <a:off x="11822478" y="972270"/>
              <a:ext cx="0" cy="9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FE65CB5-EA9D-4FA2-A498-C5F44BC8301C}"/>
                </a:ext>
              </a:extLst>
            </p:cNvPr>
            <p:cNvCxnSpPr>
              <a:cxnSpLocks/>
            </p:cNvCxnSpPr>
            <p:nvPr/>
          </p:nvCxnSpPr>
          <p:spPr>
            <a:xfrm rot="5400000">
              <a:off x="11822478" y="1662356"/>
              <a:ext cx="0" cy="9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D0EC3CBA-A76E-4962-9CB9-B0BC4CFF58E9}"/>
              </a:ext>
            </a:extLst>
          </p:cNvPr>
          <p:cNvSpPr/>
          <p:nvPr/>
        </p:nvSpPr>
        <p:spPr>
          <a:xfrm>
            <a:off x="8318083" y="4226259"/>
            <a:ext cx="180000" cy="180000"/>
          </a:xfrm>
          <a:prstGeom prst="rect">
            <a:avLst/>
          </a:prstGeom>
          <a:solidFill>
            <a:schemeClr val="accent2"/>
          </a:solidFill>
          <a:ln w="6350" cap="rnd">
            <a:noFill/>
            <a:tailEnd type="arrow"/>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6" name="Rectangle 15">
            <a:extLst>
              <a:ext uri="{FF2B5EF4-FFF2-40B4-BE49-F238E27FC236}">
                <a16:creationId xmlns:a16="http://schemas.microsoft.com/office/drawing/2014/main" id="{42154F0D-7412-424A-9DEC-2E73678C312F}"/>
              </a:ext>
            </a:extLst>
          </p:cNvPr>
          <p:cNvSpPr/>
          <p:nvPr/>
        </p:nvSpPr>
        <p:spPr>
          <a:xfrm>
            <a:off x="9336852" y="4048437"/>
            <a:ext cx="180000" cy="180000"/>
          </a:xfrm>
          <a:prstGeom prst="rect">
            <a:avLst/>
          </a:prstGeom>
          <a:solidFill>
            <a:schemeClr val="accent2"/>
          </a:solidFill>
          <a:ln w="6350" cap="rnd">
            <a:noFill/>
            <a:tailEnd type="arrow"/>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7" name="Rectangle 16">
            <a:extLst>
              <a:ext uri="{FF2B5EF4-FFF2-40B4-BE49-F238E27FC236}">
                <a16:creationId xmlns:a16="http://schemas.microsoft.com/office/drawing/2014/main" id="{FD16B3AB-F3A1-473F-80F2-6728CE71DEB2}"/>
              </a:ext>
            </a:extLst>
          </p:cNvPr>
          <p:cNvSpPr/>
          <p:nvPr/>
        </p:nvSpPr>
        <p:spPr>
          <a:xfrm>
            <a:off x="10345939" y="3730254"/>
            <a:ext cx="180000" cy="180000"/>
          </a:xfrm>
          <a:prstGeom prst="rect">
            <a:avLst/>
          </a:prstGeom>
          <a:solidFill>
            <a:schemeClr val="accent2"/>
          </a:solidFill>
          <a:ln w="6350" cap="rnd">
            <a:noFill/>
            <a:tailEnd type="arrow"/>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1" name="Rectangle 20">
            <a:extLst>
              <a:ext uri="{FF2B5EF4-FFF2-40B4-BE49-F238E27FC236}">
                <a16:creationId xmlns:a16="http://schemas.microsoft.com/office/drawing/2014/main" id="{D9C8801F-B3BD-42AB-8E7D-741ECC4B20E9}"/>
              </a:ext>
            </a:extLst>
          </p:cNvPr>
          <p:cNvSpPr/>
          <p:nvPr/>
        </p:nvSpPr>
        <p:spPr>
          <a:xfrm>
            <a:off x="8318083" y="4114362"/>
            <a:ext cx="180000" cy="180000"/>
          </a:xfrm>
          <a:prstGeom prst="rect">
            <a:avLst/>
          </a:prstGeom>
          <a:solidFill>
            <a:srgbClr val="336851"/>
          </a:solidFill>
          <a:ln w="6350" cap="rnd">
            <a:noFill/>
            <a:tailEnd type="arrow"/>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2" name="Rectangle 21">
            <a:extLst>
              <a:ext uri="{FF2B5EF4-FFF2-40B4-BE49-F238E27FC236}">
                <a16:creationId xmlns:a16="http://schemas.microsoft.com/office/drawing/2014/main" id="{518F5D6F-2BA4-4819-808F-850BB993D42E}"/>
              </a:ext>
            </a:extLst>
          </p:cNvPr>
          <p:cNvSpPr/>
          <p:nvPr/>
        </p:nvSpPr>
        <p:spPr>
          <a:xfrm>
            <a:off x="9312842" y="3272915"/>
            <a:ext cx="180000" cy="180000"/>
          </a:xfrm>
          <a:prstGeom prst="rect">
            <a:avLst/>
          </a:prstGeom>
          <a:solidFill>
            <a:srgbClr val="336851"/>
          </a:solidFill>
          <a:ln w="6350" cap="rnd">
            <a:noFill/>
            <a:tailEnd type="arrow"/>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3" name="Rectangle 22">
            <a:extLst>
              <a:ext uri="{FF2B5EF4-FFF2-40B4-BE49-F238E27FC236}">
                <a16:creationId xmlns:a16="http://schemas.microsoft.com/office/drawing/2014/main" id="{ABD58902-84AE-4FE3-81AB-670BFCFCDD16}"/>
              </a:ext>
            </a:extLst>
          </p:cNvPr>
          <p:cNvSpPr/>
          <p:nvPr/>
        </p:nvSpPr>
        <p:spPr>
          <a:xfrm>
            <a:off x="10320539" y="2662293"/>
            <a:ext cx="180000" cy="180000"/>
          </a:xfrm>
          <a:prstGeom prst="rect">
            <a:avLst/>
          </a:prstGeom>
          <a:solidFill>
            <a:srgbClr val="336851"/>
          </a:solidFill>
          <a:ln w="6350" cap="rnd">
            <a:noFill/>
            <a:tailEnd type="arrow"/>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0" name="TextBox 59">
            <a:extLst>
              <a:ext uri="{FF2B5EF4-FFF2-40B4-BE49-F238E27FC236}">
                <a16:creationId xmlns:a16="http://schemas.microsoft.com/office/drawing/2014/main" id="{C42D26E9-BD2F-473C-A392-BE8B44684DBA}"/>
              </a:ext>
            </a:extLst>
          </p:cNvPr>
          <p:cNvSpPr txBox="1"/>
          <p:nvPr/>
        </p:nvSpPr>
        <p:spPr>
          <a:xfrm>
            <a:off x="7000541" y="4718942"/>
            <a:ext cx="410393" cy="281500"/>
          </a:xfrm>
          <a:prstGeom prst="rect">
            <a:avLst/>
          </a:prstGeom>
          <a:noFill/>
        </p:spPr>
        <p:txBody>
          <a:bodyPr wrap="square" rtlCol="0">
            <a:spAutoFit/>
          </a:bodyPr>
          <a:lstStyle/>
          <a:p>
            <a:pPr algn="r"/>
            <a:r>
              <a:rPr lang="en-GB" sz="1600" dirty="0">
                <a:latin typeface="Arial" panose="020B0604020202020204" pitchFamily="34" charset="0"/>
                <a:cs typeface="Arial" panose="020B0604020202020204" pitchFamily="34" charset="0"/>
              </a:rPr>
              <a:t>0</a:t>
            </a:r>
          </a:p>
        </p:txBody>
      </p:sp>
      <p:cxnSp>
        <p:nvCxnSpPr>
          <p:cNvPr id="63" name="Straight Arrow Connector 62">
            <a:extLst>
              <a:ext uri="{FF2B5EF4-FFF2-40B4-BE49-F238E27FC236}">
                <a16:creationId xmlns:a16="http://schemas.microsoft.com/office/drawing/2014/main" id="{2B568C31-5BC7-42D5-8C19-2EB3D5A95629}"/>
              </a:ext>
            </a:extLst>
          </p:cNvPr>
          <p:cNvCxnSpPr>
            <a:cxnSpLocks/>
          </p:cNvCxnSpPr>
          <p:nvPr/>
        </p:nvCxnSpPr>
        <p:spPr>
          <a:xfrm>
            <a:off x="7413844" y="2055435"/>
            <a:ext cx="72000" cy="0"/>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7AB15098-56CA-410A-8005-D82CAFEDFD4C}"/>
              </a:ext>
            </a:extLst>
          </p:cNvPr>
          <p:cNvSpPr txBox="1"/>
          <p:nvPr/>
        </p:nvSpPr>
        <p:spPr>
          <a:xfrm>
            <a:off x="7000541" y="1918868"/>
            <a:ext cx="410393" cy="281500"/>
          </a:xfrm>
          <a:prstGeom prst="rect">
            <a:avLst/>
          </a:prstGeom>
          <a:noFill/>
        </p:spPr>
        <p:txBody>
          <a:bodyPr wrap="square" rtlCol="0">
            <a:spAutoFit/>
          </a:bodyPr>
          <a:lstStyle/>
          <a:p>
            <a:pPr algn="r"/>
            <a:r>
              <a:rPr lang="en-GB" sz="1600">
                <a:latin typeface="Arial" panose="020B0604020202020204" pitchFamily="34" charset="0"/>
                <a:cs typeface="Arial" panose="020B0604020202020204" pitchFamily="34" charset="0"/>
              </a:rPr>
              <a:t>50</a:t>
            </a:r>
            <a:endParaRPr lang="en-GB" sz="1600" dirty="0">
              <a:latin typeface="Arial" panose="020B0604020202020204" pitchFamily="34" charset="0"/>
              <a:cs typeface="Arial" panose="020B0604020202020204" pitchFamily="34" charset="0"/>
            </a:endParaRPr>
          </a:p>
        </p:txBody>
      </p:sp>
      <p:sp>
        <p:nvSpPr>
          <p:cNvPr id="65" name="TextBox 64">
            <a:extLst>
              <a:ext uri="{FF2B5EF4-FFF2-40B4-BE49-F238E27FC236}">
                <a16:creationId xmlns:a16="http://schemas.microsoft.com/office/drawing/2014/main" id="{6ECB0D5D-A794-41B9-945E-DBF1DF6EEFF3}"/>
              </a:ext>
            </a:extLst>
          </p:cNvPr>
          <p:cNvSpPr txBox="1"/>
          <p:nvPr/>
        </p:nvSpPr>
        <p:spPr>
          <a:xfrm>
            <a:off x="7000541" y="2478883"/>
            <a:ext cx="410393" cy="281500"/>
          </a:xfrm>
          <a:prstGeom prst="rect">
            <a:avLst/>
          </a:prstGeom>
          <a:noFill/>
        </p:spPr>
        <p:txBody>
          <a:bodyPr wrap="square" rtlCol="0">
            <a:spAutoFit/>
          </a:bodyPr>
          <a:lstStyle/>
          <a:p>
            <a:pPr algn="r"/>
            <a:r>
              <a:rPr lang="en-GB" sz="1600">
                <a:latin typeface="Arial" panose="020B0604020202020204" pitchFamily="34" charset="0"/>
                <a:cs typeface="Arial" panose="020B0604020202020204" pitchFamily="34" charset="0"/>
              </a:rPr>
              <a:t>40</a:t>
            </a:r>
            <a:endParaRPr lang="en-GB" sz="1600" dirty="0">
              <a:latin typeface="Arial" panose="020B0604020202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903777DA-20BA-4B8E-BD9B-1533616F67F9}"/>
              </a:ext>
            </a:extLst>
          </p:cNvPr>
          <p:cNvSpPr txBox="1"/>
          <p:nvPr/>
        </p:nvSpPr>
        <p:spPr>
          <a:xfrm>
            <a:off x="7000541" y="3038897"/>
            <a:ext cx="410393" cy="281500"/>
          </a:xfrm>
          <a:prstGeom prst="rect">
            <a:avLst/>
          </a:prstGeom>
          <a:noFill/>
        </p:spPr>
        <p:txBody>
          <a:bodyPr wrap="square" rtlCol="0">
            <a:spAutoFit/>
          </a:bodyPr>
          <a:lstStyle/>
          <a:p>
            <a:pPr algn="r"/>
            <a:r>
              <a:rPr lang="en-GB" sz="1600" dirty="0">
                <a:latin typeface="Arial" panose="020B0604020202020204" pitchFamily="34" charset="0"/>
                <a:cs typeface="Arial" panose="020B0604020202020204" pitchFamily="34" charset="0"/>
              </a:rPr>
              <a:t>30</a:t>
            </a:r>
          </a:p>
        </p:txBody>
      </p:sp>
      <p:sp>
        <p:nvSpPr>
          <p:cNvPr id="68" name="TextBox 67">
            <a:extLst>
              <a:ext uri="{FF2B5EF4-FFF2-40B4-BE49-F238E27FC236}">
                <a16:creationId xmlns:a16="http://schemas.microsoft.com/office/drawing/2014/main" id="{B148A756-5C12-4C58-AADA-8C9BDD2E3BFA}"/>
              </a:ext>
            </a:extLst>
          </p:cNvPr>
          <p:cNvSpPr txBox="1"/>
          <p:nvPr/>
        </p:nvSpPr>
        <p:spPr>
          <a:xfrm>
            <a:off x="7000541" y="3598912"/>
            <a:ext cx="410393" cy="281500"/>
          </a:xfrm>
          <a:prstGeom prst="rect">
            <a:avLst/>
          </a:prstGeom>
          <a:noFill/>
        </p:spPr>
        <p:txBody>
          <a:bodyPr wrap="square" rtlCol="0">
            <a:spAutoFit/>
          </a:bodyPr>
          <a:lstStyle/>
          <a:p>
            <a:pPr algn="r"/>
            <a:r>
              <a:rPr lang="en-GB" sz="1600" dirty="0">
                <a:latin typeface="Arial" panose="020B0604020202020204" pitchFamily="34" charset="0"/>
                <a:cs typeface="Arial" panose="020B0604020202020204" pitchFamily="34" charset="0"/>
              </a:rPr>
              <a:t>20</a:t>
            </a:r>
          </a:p>
        </p:txBody>
      </p:sp>
      <p:sp>
        <p:nvSpPr>
          <p:cNvPr id="69" name="TextBox 68">
            <a:extLst>
              <a:ext uri="{FF2B5EF4-FFF2-40B4-BE49-F238E27FC236}">
                <a16:creationId xmlns:a16="http://schemas.microsoft.com/office/drawing/2014/main" id="{580E09A0-C04A-4DFE-924C-075AE18059C4}"/>
              </a:ext>
            </a:extLst>
          </p:cNvPr>
          <p:cNvSpPr txBox="1"/>
          <p:nvPr/>
        </p:nvSpPr>
        <p:spPr>
          <a:xfrm>
            <a:off x="7000541" y="4158926"/>
            <a:ext cx="410393" cy="281500"/>
          </a:xfrm>
          <a:prstGeom prst="rect">
            <a:avLst/>
          </a:prstGeom>
          <a:noFill/>
        </p:spPr>
        <p:txBody>
          <a:bodyPr wrap="square" rtlCol="0">
            <a:spAutoFit/>
          </a:bodyPr>
          <a:lstStyle/>
          <a:p>
            <a:pPr algn="r"/>
            <a:r>
              <a:rPr lang="en-GB" sz="1600">
                <a:latin typeface="Arial" panose="020B0604020202020204" pitchFamily="34" charset="0"/>
                <a:cs typeface="Arial" panose="020B0604020202020204" pitchFamily="34" charset="0"/>
              </a:rPr>
              <a:t>10</a:t>
            </a:r>
            <a:endParaRPr lang="en-GB" sz="1600" dirty="0">
              <a:latin typeface="Arial" panose="020B0604020202020204" pitchFamily="34" charset="0"/>
              <a:cs typeface="Arial" panose="020B0604020202020204" pitchFamily="34" charset="0"/>
            </a:endParaRPr>
          </a:p>
        </p:txBody>
      </p:sp>
      <p:cxnSp>
        <p:nvCxnSpPr>
          <p:cNvPr id="71" name="Straight Arrow Connector 70">
            <a:extLst>
              <a:ext uri="{FF2B5EF4-FFF2-40B4-BE49-F238E27FC236}">
                <a16:creationId xmlns:a16="http://schemas.microsoft.com/office/drawing/2014/main" id="{1AB4E898-9217-42ED-9AC4-ADDB590AEEC7}"/>
              </a:ext>
            </a:extLst>
          </p:cNvPr>
          <p:cNvCxnSpPr>
            <a:cxnSpLocks/>
          </p:cNvCxnSpPr>
          <p:nvPr/>
        </p:nvCxnSpPr>
        <p:spPr>
          <a:xfrm>
            <a:off x="7413844" y="4297964"/>
            <a:ext cx="72000" cy="0"/>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AE5224BE-DD9E-49AF-95A1-8C920569E6FE}"/>
              </a:ext>
            </a:extLst>
          </p:cNvPr>
          <p:cNvCxnSpPr>
            <a:cxnSpLocks/>
          </p:cNvCxnSpPr>
          <p:nvPr/>
        </p:nvCxnSpPr>
        <p:spPr>
          <a:xfrm>
            <a:off x="7413844" y="3737332"/>
            <a:ext cx="72000" cy="0"/>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3095E484-792F-4342-8FAE-15B24A9B79D2}"/>
              </a:ext>
            </a:extLst>
          </p:cNvPr>
          <p:cNvCxnSpPr>
            <a:cxnSpLocks/>
          </p:cNvCxnSpPr>
          <p:nvPr/>
        </p:nvCxnSpPr>
        <p:spPr>
          <a:xfrm>
            <a:off x="7413844" y="3176700"/>
            <a:ext cx="72000" cy="0"/>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534FFB11-81D9-4C4D-8AC6-A4A2A02FA782}"/>
              </a:ext>
            </a:extLst>
          </p:cNvPr>
          <p:cNvCxnSpPr>
            <a:cxnSpLocks/>
          </p:cNvCxnSpPr>
          <p:nvPr/>
        </p:nvCxnSpPr>
        <p:spPr>
          <a:xfrm>
            <a:off x="7413844" y="2616067"/>
            <a:ext cx="72000" cy="0"/>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76" name="Rectangle: Rounded Corners 75">
            <a:extLst>
              <a:ext uri="{FF2B5EF4-FFF2-40B4-BE49-F238E27FC236}">
                <a16:creationId xmlns:a16="http://schemas.microsoft.com/office/drawing/2014/main" id="{914710D5-B2FC-4866-96BE-1B62B88E7B2F}"/>
              </a:ext>
            </a:extLst>
          </p:cNvPr>
          <p:cNvSpPr/>
          <p:nvPr/>
        </p:nvSpPr>
        <p:spPr>
          <a:xfrm>
            <a:off x="6938505" y="5412855"/>
            <a:ext cx="4415883" cy="677749"/>
          </a:xfrm>
          <a:prstGeom prst="roundRect">
            <a:avLst>
              <a:gd name="adj" fmla="val 8140"/>
            </a:avLst>
          </a:prstGeom>
          <a:solidFill>
            <a:schemeClr val="bg1"/>
          </a:solidFill>
          <a:ln w="19050" cap="rnd">
            <a:solidFill>
              <a:schemeClr val="accent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solidFill>
                  <a:schemeClr val="tx1"/>
                </a:solidFill>
                <a:latin typeface="Arial" panose="020B0604020202020204" pitchFamily="34" charset="0"/>
                <a:cs typeface="Arial" panose="020B0604020202020204" pitchFamily="34" charset="0"/>
              </a:rPr>
              <a:t>CGRP is a potent vasodilator </a:t>
            </a:r>
            <a:br>
              <a:rPr lang="en-GB" dirty="0">
                <a:solidFill>
                  <a:schemeClr val="tx1"/>
                </a:solidFill>
                <a:latin typeface="Arial" panose="020B0604020202020204" pitchFamily="34" charset="0"/>
                <a:cs typeface="Arial" panose="020B0604020202020204" pitchFamily="34" charset="0"/>
              </a:rPr>
            </a:br>
            <a:r>
              <a:rPr lang="en-GB" dirty="0">
                <a:solidFill>
                  <a:schemeClr val="tx1"/>
                </a:solidFill>
                <a:latin typeface="Arial" panose="020B0604020202020204" pitchFamily="34" charset="0"/>
                <a:cs typeface="Arial" panose="020B0604020202020204" pitchFamily="34" charset="0"/>
              </a:rPr>
              <a:t>of cerebral blood vessels</a:t>
            </a:r>
            <a:r>
              <a:rPr lang="en-GB" baseline="30000" dirty="0">
                <a:solidFill>
                  <a:schemeClr val="tx1"/>
                </a:solidFill>
                <a:latin typeface="Arial" panose="020B0604020202020204" pitchFamily="34" charset="0"/>
                <a:cs typeface="Arial" panose="020B0604020202020204" pitchFamily="34" charset="0"/>
              </a:rPr>
              <a:t>6</a:t>
            </a:r>
            <a:endParaRPr lang="en-GB" dirty="0">
              <a:solidFill>
                <a:schemeClr val="tx1"/>
              </a:solidFill>
              <a:latin typeface="Arial" panose="020B0604020202020204" pitchFamily="34" charset="0"/>
              <a:cs typeface="Arial" panose="020B0604020202020204" pitchFamily="34" charset="0"/>
            </a:endParaRPr>
          </a:p>
        </p:txBody>
      </p:sp>
      <p:sp>
        <p:nvSpPr>
          <p:cNvPr id="78" name="Rectangle 77">
            <a:extLst>
              <a:ext uri="{FF2B5EF4-FFF2-40B4-BE49-F238E27FC236}">
                <a16:creationId xmlns:a16="http://schemas.microsoft.com/office/drawing/2014/main" id="{F645C0DE-D748-4B3A-8541-D733E9582C58}"/>
              </a:ext>
            </a:extLst>
          </p:cNvPr>
          <p:cNvSpPr/>
          <p:nvPr/>
        </p:nvSpPr>
        <p:spPr>
          <a:xfrm>
            <a:off x="7793085" y="2378828"/>
            <a:ext cx="180000" cy="180000"/>
          </a:xfrm>
          <a:prstGeom prst="rect">
            <a:avLst/>
          </a:prstGeom>
          <a:solidFill>
            <a:schemeClr val="accent2"/>
          </a:solidFill>
          <a:ln w="6350" cap="rnd">
            <a:noFill/>
            <a:tailEnd type="arrow"/>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9" name="Rectangle 78">
            <a:extLst>
              <a:ext uri="{FF2B5EF4-FFF2-40B4-BE49-F238E27FC236}">
                <a16:creationId xmlns:a16="http://schemas.microsoft.com/office/drawing/2014/main" id="{64AA4979-34C9-4010-9A47-797ACB79A109}"/>
              </a:ext>
            </a:extLst>
          </p:cNvPr>
          <p:cNvSpPr/>
          <p:nvPr/>
        </p:nvSpPr>
        <p:spPr>
          <a:xfrm>
            <a:off x="7793085" y="2109536"/>
            <a:ext cx="180000" cy="180000"/>
          </a:xfrm>
          <a:prstGeom prst="rect">
            <a:avLst/>
          </a:prstGeom>
          <a:solidFill>
            <a:srgbClr val="336851"/>
          </a:solidFill>
          <a:ln w="6350" cap="rnd">
            <a:noFill/>
            <a:tailEnd type="arrow"/>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80" name="TextBox 79">
            <a:extLst>
              <a:ext uri="{FF2B5EF4-FFF2-40B4-BE49-F238E27FC236}">
                <a16:creationId xmlns:a16="http://schemas.microsoft.com/office/drawing/2014/main" id="{252F1EB5-F5F2-47C2-824D-C9B7CFED1074}"/>
              </a:ext>
            </a:extLst>
          </p:cNvPr>
          <p:cNvSpPr txBox="1"/>
          <p:nvPr/>
        </p:nvSpPr>
        <p:spPr>
          <a:xfrm>
            <a:off x="8011891" y="2031521"/>
            <a:ext cx="1074829" cy="338554"/>
          </a:xfrm>
          <a:prstGeom prst="rect">
            <a:avLst/>
          </a:prstGeom>
          <a:noFill/>
        </p:spPr>
        <p:txBody>
          <a:bodyPr wrap="square" rtlCol="0" anchor="ctr">
            <a:spAutoFit/>
          </a:bodyPr>
          <a:lstStyle/>
          <a:p>
            <a:r>
              <a:rPr lang="en-GB" sz="1600" dirty="0">
                <a:solidFill>
                  <a:srgbClr val="336851"/>
                </a:solidFill>
                <a:latin typeface="Arial" panose="020B0604020202020204" pitchFamily="34" charset="0"/>
                <a:cs typeface="Arial" panose="020B0604020202020204" pitchFamily="34" charset="0"/>
              </a:rPr>
              <a:t>CGRP</a:t>
            </a:r>
          </a:p>
        </p:txBody>
      </p:sp>
      <p:sp>
        <p:nvSpPr>
          <p:cNvPr id="81" name="TextBox 80">
            <a:extLst>
              <a:ext uri="{FF2B5EF4-FFF2-40B4-BE49-F238E27FC236}">
                <a16:creationId xmlns:a16="http://schemas.microsoft.com/office/drawing/2014/main" id="{6EFF2DA7-AB9C-46A8-9D0F-7D4BBBB83688}"/>
              </a:ext>
            </a:extLst>
          </p:cNvPr>
          <p:cNvSpPr txBox="1"/>
          <p:nvPr/>
        </p:nvSpPr>
        <p:spPr>
          <a:xfrm>
            <a:off x="8011890" y="2299482"/>
            <a:ext cx="1614537" cy="338554"/>
          </a:xfrm>
          <a:prstGeom prst="rect">
            <a:avLst/>
          </a:prstGeom>
          <a:noFill/>
        </p:spPr>
        <p:txBody>
          <a:bodyPr wrap="square" rtlCol="0" anchor="ctr">
            <a:spAutoFit/>
          </a:bodyPr>
          <a:lstStyle/>
          <a:p>
            <a:r>
              <a:rPr lang="en-GB" sz="1600" dirty="0">
                <a:solidFill>
                  <a:schemeClr val="accent2">
                    <a:lumMod val="75000"/>
                  </a:schemeClr>
                </a:solidFill>
                <a:latin typeface="Arial" panose="020B0604020202020204" pitchFamily="34" charset="0"/>
                <a:cs typeface="Arial" panose="020B0604020202020204" pitchFamily="34" charset="0"/>
              </a:rPr>
              <a:t>Substance P</a:t>
            </a:r>
          </a:p>
        </p:txBody>
      </p:sp>
    </p:spTree>
    <p:custDataLst/>
    <p:extLst>
      <p:ext uri="{BB962C8B-B14F-4D97-AF65-F5344CB8AC3E}">
        <p14:creationId xmlns:p14="http://schemas.microsoft.com/office/powerpoint/2010/main" val="3718734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9A8BF54D-6A2B-4A1A-9662-A11C0A467069}"/>
              </a:ext>
            </a:extLst>
          </p:cNvPr>
          <p:cNvSpPr/>
          <p:nvPr/>
        </p:nvSpPr>
        <p:spPr>
          <a:xfrm>
            <a:off x="7505700" y="4086225"/>
            <a:ext cx="441325" cy="5804"/>
          </a:xfrm>
          <a:custGeom>
            <a:avLst/>
            <a:gdLst>
              <a:gd name="connsiteX0" fmla="*/ 0 w 441325"/>
              <a:gd name="connsiteY0" fmla="*/ 0 h 5804"/>
              <a:gd name="connsiteX1" fmla="*/ 441325 w 441325"/>
              <a:gd name="connsiteY1" fmla="*/ 0 h 5804"/>
            </a:gdLst>
            <a:ahLst/>
            <a:cxnLst>
              <a:cxn ang="0">
                <a:pos x="connsiteX0" y="connsiteY0"/>
              </a:cxn>
              <a:cxn ang="0">
                <a:pos x="connsiteX1" y="connsiteY1"/>
              </a:cxn>
            </a:cxnLst>
            <a:rect l="l" t="t" r="r" b="b"/>
            <a:pathLst>
              <a:path w="441325" h="5804">
                <a:moveTo>
                  <a:pt x="0" y="0"/>
                </a:moveTo>
                <a:cubicBezTo>
                  <a:pt x="182298" y="5027"/>
                  <a:pt x="364596" y="10054"/>
                  <a:pt x="441325" y="0"/>
                </a:cubicBezTo>
              </a:path>
            </a:pathLst>
          </a:custGeom>
          <a:noFill/>
          <a:ln w="28575" cap="rnd">
            <a:solidFill>
              <a:schemeClr val="accent2"/>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eeform: Shape 28">
            <a:extLst>
              <a:ext uri="{FF2B5EF4-FFF2-40B4-BE49-F238E27FC236}">
                <a16:creationId xmlns:a16="http://schemas.microsoft.com/office/drawing/2014/main" id="{CE4E6B8C-F2DA-4DB9-945C-B99752FA5C07}"/>
              </a:ext>
            </a:extLst>
          </p:cNvPr>
          <p:cNvSpPr/>
          <p:nvPr/>
        </p:nvSpPr>
        <p:spPr>
          <a:xfrm>
            <a:off x="10483850" y="4086225"/>
            <a:ext cx="441325" cy="5804"/>
          </a:xfrm>
          <a:custGeom>
            <a:avLst/>
            <a:gdLst>
              <a:gd name="connsiteX0" fmla="*/ 0 w 441325"/>
              <a:gd name="connsiteY0" fmla="*/ 0 h 5804"/>
              <a:gd name="connsiteX1" fmla="*/ 441325 w 441325"/>
              <a:gd name="connsiteY1" fmla="*/ 0 h 5804"/>
            </a:gdLst>
            <a:ahLst/>
            <a:cxnLst>
              <a:cxn ang="0">
                <a:pos x="connsiteX0" y="connsiteY0"/>
              </a:cxn>
              <a:cxn ang="0">
                <a:pos x="connsiteX1" y="connsiteY1"/>
              </a:cxn>
            </a:cxnLst>
            <a:rect l="l" t="t" r="r" b="b"/>
            <a:pathLst>
              <a:path w="441325" h="5804">
                <a:moveTo>
                  <a:pt x="0" y="0"/>
                </a:moveTo>
                <a:cubicBezTo>
                  <a:pt x="182298" y="5027"/>
                  <a:pt x="364596" y="10054"/>
                  <a:pt x="441325" y="0"/>
                </a:cubicBezTo>
              </a:path>
            </a:pathLst>
          </a:custGeom>
          <a:noFill/>
          <a:ln w="28575" cap="rnd">
            <a:solidFill>
              <a:schemeClr val="accent2"/>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Isosceles Triangle 29">
            <a:extLst>
              <a:ext uri="{FF2B5EF4-FFF2-40B4-BE49-F238E27FC236}">
                <a16:creationId xmlns:a16="http://schemas.microsoft.com/office/drawing/2014/main" id="{26FD8288-7738-4E53-9FFC-371410D83DF8}"/>
              </a:ext>
            </a:extLst>
          </p:cNvPr>
          <p:cNvSpPr/>
          <p:nvPr/>
        </p:nvSpPr>
        <p:spPr>
          <a:xfrm rot="16200000">
            <a:off x="9085780" y="3472134"/>
            <a:ext cx="774533" cy="912093"/>
          </a:xfrm>
          <a:prstGeom prst="triangle">
            <a:avLst>
              <a:gd name="adj" fmla="val 0"/>
            </a:avLst>
          </a:prstGeom>
          <a:solidFill>
            <a:srgbClr val="CCD9D3"/>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 name="TextBox 92">
            <a:extLst>
              <a:ext uri="{FF2B5EF4-FFF2-40B4-BE49-F238E27FC236}">
                <a16:creationId xmlns:a16="http://schemas.microsoft.com/office/drawing/2014/main" id="{F6DE8F06-4C89-4874-AD4C-4DF210092739}"/>
              </a:ext>
            </a:extLst>
          </p:cNvPr>
          <p:cNvSpPr txBox="1"/>
          <p:nvPr/>
        </p:nvSpPr>
        <p:spPr>
          <a:xfrm rot="19250881">
            <a:off x="8814542" y="3547432"/>
            <a:ext cx="1100726" cy="415498"/>
          </a:xfrm>
          <a:prstGeom prst="rect">
            <a:avLst/>
          </a:prstGeom>
          <a:noFill/>
        </p:spPr>
        <p:txBody>
          <a:bodyPr wrap="square" rtlCol="0">
            <a:spAutoFit/>
          </a:bodyPr>
          <a:lstStyle/>
          <a:p>
            <a:pPr algn="ctr"/>
            <a:r>
              <a:rPr lang="en-GB" sz="1000" b="1" dirty="0">
                <a:solidFill>
                  <a:srgbClr val="336851"/>
                </a:solidFill>
                <a:latin typeface="Arial" panose="020B0604020202020204" pitchFamily="34" charset="0"/>
                <a:cs typeface="Arial" panose="020B0604020202020204" pitchFamily="34" charset="0"/>
              </a:rPr>
              <a:t>CGRP concentration</a:t>
            </a:r>
          </a:p>
        </p:txBody>
      </p:sp>
      <p:sp>
        <p:nvSpPr>
          <p:cNvPr id="6" name="Text Placeholder 5">
            <a:extLst>
              <a:ext uri="{FF2B5EF4-FFF2-40B4-BE49-F238E27FC236}">
                <a16:creationId xmlns:a16="http://schemas.microsoft.com/office/drawing/2014/main" id="{EADA37C4-F39D-48CC-9675-32F711C3E553}"/>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4D95250B-96D8-46E9-84D4-099B0B3F19BE}"/>
              </a:ext>
            </a:extLst>
          </p:cNvPr>
          <p:cNvSpPr>
            <a:spLocks noGrp="1"/>
          </p:cNvSpPr>
          <p:nvPr>
            <p:ph type="title"/>
          </p:nvPr>
        </p:nvSpPr>
        <p:spPr/>
        <p:txBody>
          <a:bodyPr/>
          <a:lstStyle/>
          <a:p>
            <a:r>
              <a:rPr lang="en-GB" dirty="0"/>
              <a:t>The role of CGRP in migraine</a:t>
            </a:r>
          </a:p>
        </p:txBody>
      </p:sp>
      <p:sp>
        <p:nvSpPr>
          <p:cNvPr id="3" name="Content Placeholder 2">
            <a:extLst>
              <a:ext uri="{FF2B5EF4-FFF2-40B4-BE49-F238E27FC236}">
                <a16:creationId xmlns:a16="http://schemas.microsoft.com/office/drawing/2014/main" id="{27BFA10D-3EBA-4C0B-B46E-43C4AAAA732A}"/>
              </a:ext>
            </a:extLst>
          </p:cNvPr>
          <p:cNvSpPr>
            <a:spLocks noGrp="1"/>
          </p:cNvSpPr>
          <p:nvPr>
            <p:ph idx="20"/>
          </p:nvPr>
        </p:nvSpPr>
        <p:spPr/>
        <p:txBody>
          <a:bodyPr>
            <a:normAutofit/>
          </a:bodyPr>
          <a:lstStyle/>
          <a:p>
            <a:r>
              <a:rPr lang="en-GB" sz="2000" dirty="0"/>
              <a:t>Several lines of evidence suggest that CGRP plays a crucial role in migraine:</a:t>
            </a:r>
            <a:r>
              <a:rPr lang="en-GB" sz="2000" baseline="30000" dirty="0"/>
              <a:t>1</a:t>
            </a:r>
            <a:endParaRPr lang="en-GB" sz="2000" dirty="0"/>
          </a:p>
          <a:p>
            <a:pPr lvl="1"/>
            <a:r>
              <a:rPr lang="en-GB" sz="1800" dirty="0"/>
              <a:t>CGRP levels increase during a migraine attack</a:t>
            </a:r>
            <a:r>
              <a:rPr lang="en-GB" sz="1800" baseline="30000" dirty="0"/>
              <a:t>2</a:t>
            </a:r>
            <a:endParaRPr lang="en-GB" sz="1800" dirty="0"/>
          </a:p>
          <a:p>
            <a:pPr lvl="1"/>
            <a:r>
              <a:rPr lang="en-GB" sz="1800" dirty="0"/>
              <a:t>Elevated CGRP levels during a migraine attack are normalised with triptan therapy</a:t>
            </a:r>
            <a:r>
              <a:rPr lang="en-GB" sz="1800" baseline="30000" dirty="0"/>
              <a:t>3</a:t>
            </a:r>
            <a:endParaRPr lang="en-GB" sz="1800" dirty="0"/>
          </a:p>
          <a:p>
            <a:pPr lvl="1"/>
            <a:r>
              <a:rPr lang="en-GB" sz="1800" dirty="0"/>
              <a:t>IV infusion of CGRP can induce a migraine-like attack</a:t>
            </a:r>
            <a:r>
              <a:rPr lang="en-GB" sz="1800" baseline="30000" dirty="0"/>
              <a:t>4</a:t>
            </a:r>
            <a:endParaRPr lang="en-GB" sz="1800" dirty="0"/>
          </a:p>
          <a:p>
            <a:pPr lvl="1"/>
            <a:r>
              <a:rPr lang="en-GB" sz="1800" dirty="0"/>
              <a:t>Drugs that inhibit CGRP activity are effective in treating migraine</a:t>
            </a:r>
            <a:r>
              <a:rPr lang="en-GB" sz="1800" baseline="30000" dirty="0"/>
              <a:t>5</a:t>
            </a:r>
            <a:endParaRPr lang="en-GB" sz="1800" dirty="0"/>
          </a:p>
        </p:txBody>
      </p:sp>
      <p:sp>
        <p:nvSpPr>
          <p:cNvPr id="5" name="Content Placeholder 4">
            <a:extLst>
              <a:ext uri="{FF2B5EF4-FFF2-40B4-BE49-F238E27FC236}">
                <a16:creationId xmlns:a16="http://schemas.microsoft.com/office/drawing/2014/main" id="{CA46D437-1163-4745-8537-43013BD1F1C0}"/>
              </a:ext>
            </a:extLst>
          </p:cNvPr>
          <p:cNvSpPr>
            <a:spLocks noGrp="1"/>
          </p:cNvSpPr>
          <p:nvPr>
            <p:ph idx="21"/>
          </p:nvPr>
        </p:nvSpPr>
        <p:spPr/>
        <p:txBody>
          <a:bodyPr>
            <a:normAutofit/>
          </a:bodyPr>
          <a:lstStyle/>
          <a:p>
            <a:pPr marL="0" indent="0" algn="ctr">
              <a:buNone/>
            </a:pPr>
            <a:r>
              <a:rPr lang="en-GB" sz="1600" b="1" dirty="0">
                <a:solidFill>
                  <a:schemeClr val="accent1"/>
                </a:solidFill>
              </a:rPr>
              <a:t>Vasodilation in response to CGRP</a:t>
            </a:r>
            <a:r>
              <a:rPr lang="en-GB" sz="1600" b="1" baseline="30000" dirty="0">
                <a:solidFill>
                  <a:schemeClr val="accent1"/>
                </a:solidFill>
              </a:rPr>
              <a:t>1-3,6</a:t>
            </a:r>
            <a:endParaRPr lang="en-GB" sz="1600" b="1" dirty="0">
              <a:solidFill>
                <a:schemeClr val="accent1"/>
              </a:solidFill>
            </a:endParaRPr>
          </a:p>
        </p:txBody>
      </p:sp>
      <p:sp>
        <p:nvSpPr>
          <p:cNvPr id="7" name="Text Placeholder 6">
            <a:extLst>
              <a:ext uri="{FF2B5EF4-FFF2-40B4-BE49-F238E27FC236}">
                <a16:creationId xmlns:a16="http://schemas.microsoft.com/office/drawing/2014/main" id="{D9731C41-03D0-4D89-BB67-42BB46BE9136}"/>
              </a:ext>
            </a:extLst>
          </p:cNvPr>
          <p:cNvSpPr>
            <a:spLocks noGrp="1"/>
          </p:cNvSpPr>
          <p:nvPr>
            <p:ph type="body" sz="quarter" idx="18"/>
          </p:nvPr>
        </p:nvSpPr>
        <p:spPr/>
        <p:txBody>
          <a:bodyPr/>
          <a:lstStyle/>
          <a:p>
            <a:pPr marL="0" indent="0">
              <a:buNone/>
            </a:pPr>
            <a:r>
              <a:rPr lang="en-GB" dirty="0"/>
              <a:t>CGRP=calcitonin gene-related peptide; IV=intravenous; SE=standard error</a:t>
            </a:r>
          </a:p>
          <a:p>
            <a:pPr marL="0" indent="0">
              <a:buNone/>
            </a:pPr>
            <a:endParaRPr lang="en-GB" dirty="0"/>
          </a:p>
          <a:p>
            <a:pPr marL="0" indent="0">
              <a:buNone/>
            </a:pPr>
            <a:r>
              <a:rPr lang="en-GB" dirty="0"/>
              <a:t>1. CGRP Forum website. https://www.cgrpforum.org. Accessed Jan 2020; </a:t>
            </a:r>
            <a:r>
              <a:rPr lang="en-US" dirty="0"/>
              <a:t>2. </a:t>
            </a:r>
            <a:r>
              <a:rPr lang="en-US" dirty="0" err="1"/>
              <a:t>Goadsby</a:t>
            </a:r>
            <a:r>
              <a:rPr lang="en-US" dirty="0"/>
              <a:t> et al. Ann Neurol 1990;28(2):183–187; </a:t>
            </a:r>
            <a:br>
              <a:rPr lang="en-US" dirty="0"/>
            </a:br>
            <a:r>
              <a:rPr lang="en-US" dirty="0"/>
              <a:t>3. </a:t>
            </a:r>
            <a:r>
              <a:rPr lang="en-GB" dirty="0" err="1"/>
              <a:t>Karsan</a:t>
            </a:r>
            <a:r>
              <a:rPr lang="en-GB" dirty="0"/>
              <a:t> &amp; </a:t>
            </a:r>
            <a:r>
              <a:rPr lang="en-GB" dirty="0" err="1"/>
              <a:t>Goadsby</a:t>
            </a:r>
            <a:r>
              <a:rPr lang="en-GB" dirty="0"/>
              <a:t>. </a:t>
            </a:r>
            <a:r>
              <a:rPr lang="en-GB" dirty="0" err="1"/>
              <a:t>Curr</a:t>
            </a:r>
            <a:r>
              <a:rPr lang="en-GB" dirty="0"/>
              <a:t> </a:t>
            </a:r>
            <a:r>
              <a:rPr lang="en-GB" dirty="0" err="1"/>
              <a:t>Neurol</a:t>
            </a:r>
            <a:r>
              <a:rPr lang="en-GB" dirty="0"/>
              <a:t> </a:t>
            </a:r>
            <a:r>
              <a:rPr lang="en-GB" dirty="0" err="1"/>
              <a:t>Neurosci</a:t>
            </a:r>
            <a:r>
              <a:rPr lang="en-GB" dirty="0"/>
              <a:t> Rep 2015;15(5):25; </a:t>
            </a:r>
            <a:r>
              <a:rPr lang="en-US" dirty="0"/>
              <a:t>4. Guo et al. Cephalalgia 2017;37(2):114–124; </a:t>
            </a:r>
            <a:br>
              <a:rPr lang="en-US" dirty="0"/>
            </a:br>
            <a:r>
              <a:rPr lang="en-US" dirty="0"/>
              <a:t>5. </a:t>
            </a:r>
            <a:r>
              <a:rPr lang="en-GB" dirty="0"/>
              <a:t>Holland &amp; </a:t>
            </a:r>
            <a:r>
              <a:rPr lang="en-GB" dirty="0" err="1"/>
              <a:t>Goadsby</a:t>
            </a:r>
            <a:r>
              <a:rPr lang="en-GB" dirty="0"/>
              <a:t>. Neurotherapeutics 2018;15(2):304–312; 6.</a:t>
            </a:r>
            <a:r>
              <a:rPr lang="en-US" dirty="0"/>
              <a:t> McCulloch et al. </a:t>
            </a:r>
            <a:r>
              <a:rPr lang="pl-PL" dirty="0"/>
              <a:t>Proc Natl Acad Sci USA</a:t>
            </a:r>
            <a:r>
              <a:rPr lang="en-US" dirty="0"/>
              <a:t> 1986;83(15):5731–5735</a:t>
            </a:r>
            <a:endParaRPr lang="en-GB" dirty="0"/>
          </a:p>
        </p:txBody>
      </p:sp>
      <p:cxnSp>
        <p:nvCxnSpPr>
          <p:cNvPr id="9" name="Straight Arrow Connector 8">
            <a:extLst>
              <a:ext uri="{FF2B5EF4-FFF2-40B4-BE49-F238E27FC236}">
                <a16:creationId xmlns:a16="http://schemas.microsoft.com/office/drawing/2014/main" id="{BF2101A7-0FFD-4D74-98FF-58050666BB7E}"/>
              </a:ext>
            </a:extLst>
          </p:cNvPr>
          <p:cNvCxnSpPr>
            <a:cxnSpLocks/>
          </p:cNvCxnSpPr>
          <p:nvPr/>
        </p:nvCxnSpPr>
        <p:spPr>
          <a:xfrm>
            <a:off x="7415213" y="4858597"/>
            <a:ext cx="356520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127747F-2EF3-488B-92DE-90238EC96A9E}"/>
              </a:ext>
            </a:extLst>
          </p:cNvPr>
          <p:cNvCxnSpPr>
            <a:cxnSpLocks/>
          </p:cNvCxnSpPr>
          <p:nvPr/>
        </p:nvCxnSpPr>
        <p:spPr>
          <a:xfrm flipV="1">
            <a:off x="7495182" y="2049099"/>
            <a:ext cx="0" cy="287532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F552E66-35E2-448F-8C08-9FA03D18801E}"/>
              </a:ext>
            </a:extLst>
          </p:cNvPr>
          <p:cNvSpPr txBox="1"/>
          <p:nvPr/>
        </p:nvSpPr>
        <p:spPr>
          <a:xfrm>
            <a:off x="7533980" y="4924425"/>
            <a:ext cx="3476227" cy="338554"/>
          </a:xfrm>
          <a:prstGeom prst="rect">
            <a:avLst/>
          </a:prstGeom>
          <a:noFill/>
        </p:spPr>
        <p:txBody>
          <a:bodyPr wrap="square" rtlCol="0">
            <a:spAutoFit/>
          </a:bodyPr>
          <a:lstStyle/>
          <a:p>
            <a:pPr algn="ctr"/>
            <a:r>
              <a:rPr lang="en-GB" sz="1600" dirty="0">
                <a:latin typeface="Arial" panose="020B0604020202020204" pitchFamily="34" charset="0"/>
                <a:cs typeface="Arial" panose="020B0604020202020204" pitchFamily="34" charset="0"/>
              </a:rPr>
              <a:t>Time</a:t>
            </a:r>
          </a:p>
        </p:txBody>
      </p:sp>
      <p:sp>
        <p:nvSpPr>
          <p:cNvPr id="14" name="TextBox 13">
            <a:extLst>
              <a:ext uri="{FF2B5EF4-FFF2-40B4-BE49-F238E27FC236}">
                <a16:creationId xmlns:a16="http://schemas.microsoft.com/office/drawing/2014/main" id="{2FAE36CA-A2F2-4822-AE0C-31CD00FC3BF7}"/>
              </a:ext>
            </a:extLst>
          </p:cNvPr>
          <p:cNvSpPr txBox="1"/>
          <p:nvPr/>
        </p:nvSpPr>
        <p:spPr>
          <a:xfrm rot="16200000">
            <a:off x="6064673" y="3287738"/>
            <a:ext cx="2342032" cy="338554"/>
          </a:xfrm>
          <a:prstGeom prst="rect">
            <a:avLst/>
          </a:prstGeom>
          <a:noFill/>
        </p:spPr>
        <p:txBody>
          <a:bodyPr wrap="square" rtlCol="0">
            <a:spAutoFit/>
          </a:bodyPr>
          <a:lstStyle/>
          <a:p>
            <a:pPr algn="ctr"/>
            <a:r>
              <a:rPr lang="en-GB" sz="1600" dirty="0">
                <a:latin typeface="Arial" panose="020B0604020202020204" pitchFamily="34" charset="0"/>
                <a:cs typeface="Arial" panose="020B0604020202020204" pitchFamily="34" charset="0"/>
              </a:rPr>
              <a:t>Vasoconstriction</a:t>
            </a:r>
          </a:p>
        </p:txBody>
      </p:sp>
      <p:sp>
        <p:nvSpPr>
          <p:cNvPr id="76" name="Rectangle: Rounded Corners 75">
            <a:extLst>
              <a:ext uri="{FF2B5EF4-FFF2-40B4-BE49-F238E27FC236}">
                <a16:creationId xmlns:a16="http://schemas.microsoft.com/office/drawing/2014/main" id="{914710D5-B2FC-4866-96BE-1B62B88E7B2F}"/>
              </a:ext>
            </a:extLst>
          </p:cNvPr>
          <p:cNvSpPr/>
          <p:nvPr/>
        </p:nvSpPr>
        <p:spPr>
          <a:xfrm>
            <a:off x="6938505" y="5412855"/>
            <a:ext cx="4415883" cy="677749"/>
          </a:xfrm>
          <a:prstGeom prst="roundRect">
            <a:avLst>
              <a:gd name="adj" fmla="val 8140"/>
            </a:avLst>
          </a:prstGeom>
          <a:solidFill>
            <a:schemeClr val="bg1"/>
          </a:solidFill>
          <a:ln w="19050" cap="rnd">
            <a:solidFill>
              <a:schemeClr val="accent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solidFill>
                  <a:schemeClr val="tx1"/>
                </a:solidFill>
                <a:latin typeface="Arial" panose="020B0604020202020204" pitchFamily="34" charset="0"/>
                <a:cs typeface="Arial" panose="020B0604020202020204" pitchFamily="34" charset="0"/>
              </a:rPr>
              <a:t>CGRP is a potent vasodilator </a:t>
            </a:r>
            <a:br>
              <a:rPr lang="en-GB" dirty="0">
                <a:solidFill>
                  <a:schemeClr val="tx1"/>
                </a:solidFill>
                <a:latin typeface="Arial" panose="020B0604020202020204" pitchFamily="34" charset="0"/>
                <a:cs typeface="Arial" panose="020B0604020202020204" pitchFamily="34" charset="0"/>
              </a:rPr>
            </a:br>
            <a:r>
              <a:rPr lang="en-GB" dirty="0">
                <a:solidFill>
                  <a:schemeClr val="tx1"/>
                </a:solidFill>
                <a:latin typeface="Arial" panose="020B0604020202020204" pitchFamily="34" charset="0"/>
                <a:cs typeface="Arial" panose="020B0604020202020204" pitchFamily="34" charset="0"/>
              </a:rPr>
              <a:t>of cerebral blood vessels</a:t>
            </a:r>
            <a:r>
              <a:rPr lang="en-GB" baseline="30000" dirty="0">
                <a:solidFill>
                  <a:schemeClr val="tx1"/>
                </a:solidFill>
                <a:latin typeface="Arial" panose="020B0604020202020204" pitchFamily="34" charset="0"/>
                <a:cs typeface="Arial" panose="020B0604020202020204" pitchFamily="34" charset="0"/>
              </a:rPr>
              <a:t>6</a:t>
            </a:r>
            <a:endParaRPr lang="en-GB" dirty="0">
              <a:solidFill>
                <a:schemeClr val="tx1"/>
              </a:solidFill>
              <a:latin typeface="Arial" panose="020B060402020202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58446CC1-6E30-48DB-958E-5E263FD3F18D}"/>
              </a:ext>
            </a:extLst>
          </p:cNvPr>
          <p:cNvCxnSpPr/>
          <p:nvPr/>
        </p:nvCxnSpPr>
        <p:spPr>
          <a:xfrm flipV="1">
            <a:off x="7969250" y="4152900"/>
            <a:ext cx="0" cy="285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D6C270E-E7A8-4502-9D38-DC5225EC08C6}"/>
              </a:ext>
            </a:extLst>
          </p:cNvPr>
          <p:cNvSpPr txBox="1"/>
          <p:nvPr/>
        </p:nvSpPr>
        <p:spPr>
          <a:xfrm>
            <a:off x="7819407" y="4426611"/>
            <a:ext cx="2525344" cy="246221"/>
          </a:xfrm>
          <a:prstGeom prst="rect">
            <a:avLst/>
          </a:prstGeom>
          <a:noFill/>
        </p:spPr>
        <p:txBody>
          <a:bodyPr wrap="square" rtlCol="0">
            <a:spAutoFit/>
          </a:bodyPr>
          <a:lstStyle/>
          <a:p>
            <a:r>
              <a:rPr lang="en-GB" sz="1000" b="1" dirty="0">
                <a:solidFill>
                  <a:schemeClr val="accent1"/>
                </a:solidFill>
                <a:latin typeface="Arial" panose="020B0604020202020204" pitchFamily="34" charset="0"/>
                <a:cs typeface="Arial" panose="020B0604020202020204" pitchFamily="34" charset="0"/>
              </a:rPr>
              <a:t>Vasoconstricting factor</a:t>
            </a:r>
          </a:p>
        </p:txBody>
      </p:sp>
      <p:sp>
        <p:nvSpPr>
          <p:cNvPr id="15" name="Freeform: Shape 14">
            <a:extLst>
              <a:ext uri="{FF2B5EF4-FFF2-40B4-BE49-F238E27FC236}">
                <a16:creationId xmlns:a16="http://schemas.microsoft.com/office/drawing/2014/main" id="{00B4F8D6-732F-4473-A131-DD6C8E74DB77}"/>
              </a:ext>
            </a:extLst>
          </p:cNvPr>
          <p:cNvSpPr/>
          <p:nvPr/>
        </p:nvSpPr>
        <p:spPr>
          <a:xfrm>
            <a:off x="7985125" y="2781300"/>
            <a:ext cx="1000125" cy="1238250"/>
          </a:xfrm>
          <a:custGeom>
            <a:avLst/>
            <a:gdLst>
              <a:gd name="connsiteX0" fmla="*/ 0 w 1143000"/>
              <a:gd name="connsiteY0" fmla="*/ 1238250 h 1238250"/>
              <a:gd name="connsiteX1" fmla="*/ 168275 w 1143000"/>
              <a:gd name="connsiteY1" fmla="*/ 600075 h 1238250"/>
              <a:gd name="connsiteX2" fmla="*/ 619125 w 1143000"/>
              <a:gd name="connsiteY2" fmla="*/ 117475 h 1238250"/>
              <a:gd name="connsiteX3" fmla="*/ 1143000 w 1143000"/>
              <a:gd name="connsiteY3" fmla="*/ 0 h 1238250"/>
            </a:gdLst>
            <a:ahLst/>
            <a:cxnLst>
              <a:cxn ang="0">
                <a:pos x="connsiteX0" y="connsiteY0"/>
              </a:cxn>
              <a:cxn ang="0">
                <a:pos x="connsiteX1" y="connsiteY1"/>
              </a:cxn>
              <a:cxn ang="0">
                <a:pos x="connsiteX2" y="connsiteY2"/>
              </a:cxn>
              <a:cxn ang="0">
                <a:pos x="connsiteX3" y="connsiteY3"/>
              </a:cxn>
            </a:cxnLst>
            <a:rect l="l" t="t" r="r" b="b"/>
            <a:pathLst>
              <a:path w="1143000" h="1238250">
                <a:moveTo>
                  <a:pt x="0" y="1238250"/>
                </a:moveTo>
                <a:cubicBezTo>
                  <a:pt x="32544" y="1012560"/>
                  <a:pt x="65088" y="786871"/>
                  <a:pt x="168275" y="600075"/>
                </a:cubicBezTo>
                <a:cubicBezTo>
                  <a:pt x="271462" y="413279"/>
                  <a:pt x="456671" y="217487"/>
                  <a:pt x="619125" y="117475"/>
                </a:cubicBezTo>
                <a:cubicBezTo>
                  <a:pt x="781579" y="17463"/>
                  <a:pt x="962289" y="8731"/>
                  <a:pt x="1143000" y="0"/>
                </a:cubicBezTo>
              </a:path>
            </a:pathLst>
          </a:custGeom>
          <a:noFill/>
          <a:ln w="28575" cap="rnd">
            <a:solidFill>
              <a:schemeClr val="accent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E7BF217D-87DD-4BA0-AA7E-4125539E3C5F}"/>
              </a:ext>
            </a:extLst>
          </p:cNvPr>
          <p:cNvSpPr/>
          <p:nvPr/>
        </p:nvSpPr>
        <p:spPr>
          <a:xfrm>
            <a:off x="9029700" y="2784474"/>
            <a:ext cx="1416051" cy="1260475"/>
          </a:xfrm>
          <a:custGeom>
            <a:avLst/>
            <a:gdLst>
              <a:gd name="connsiteX0" fmla="*/ 0 w 1270000"/>
              <a:gd name="connsiteY0" fmla="*/ 0 h 1339850"/>
              <a:gd name="connsiteX1" fmla="*/ 482600 w 1270000"/>
              <a:gd name="connsiteY1" fmla="*/ 120650 h 1339850"/>
              <a:gd name="connsiteX2" fmla="*/ 911225 w 1270000"/>
              <a:gd name="connsiteY2" fmla="*/ 673100 h 1339850"/>
              <a:gd name="connsiteX3" fmla="*/ 1270000 w 1270000"/>
              <a:gd name="connsiteY3" fmla="*/ 1339850 h 1339850"/>
              <a:gd name="connsiteX0" fmla="*/ 0 w 1273175"/>
              <a:gd name="connsiteY0" fmla="*/ 0 h 1260475"/>
              <a:gd name="connsiteX1" fmla="*/ 482600 w 1273175"/>
              <a:gd name="connsiteY1" fmla="*/ 120650 h 1260475"/>
              <a:gd name="connsiteX2" fmla="*/ 911225 w 1273175"/>
              <a:gd name="connsiteY2" fmla="*/ 673100 h 1260475"/>
              <a:gd name="connsiteX3" fmla="*/ 1273175 w 1273175"/>
              <a:gd name="connsiteY3" fmla="*/ 1260475 h 1260475"/>
              <a:gd name="connsiteX0" fmla="*/ 0 w 1273175"/>
              <a:gd name="connsiteY0" fmla="*/ 0 h 1260475"/>
              <a:gd name="connsiteX1" fmla="*/ 482600 w 1273175"/>
              <a:gd name="connsiteY1" fmla="*/ 120650 h 1260475"/>
              <a:gd name="connsiteX2" fmla="*/ 911225 w 1273175"/>
              <a:gd name="connsiteY2" fmla="*/ 673100 h 1260475"/>
              <a:gd name="connsiteX3" fmla="*/ 1273175 w 1273175"/>
              <a:gd name="connsiteY3" fmla="*/ 1260475 h 1260475"/>
              <a:gd name="connsiteX0" fmla="*/ 0 w 1273175"/>
              <a:gd name="connsiteY0" fmla="*/ 0 h 1260475"/>
              <a:gd name="connsiteX1" fmla="*/ 482600 w 1273175"/>
              <a:gd name="connsiteY1" fmla="*/ 120650 h 1260475"/>
              <a:gd name="connsiteX2" fmla="*/ 835025 w 1273175"/>
              <a:gd name="connsiteY2" fmla="*/ 669925 h 1260475"/>
              <a:gd name="connsiteX3" fmla="*/ 1273175 w 1273175"/>
              <a:gd name="connsiteY3" fmla="*/ 1260475 h 1260475"/>
              <a:gd name="connsiteX0" fmla="*/ 0 w 1273175"/>
              <a:gd name="connsiteY0" fmla="*/ 0 h 1260475"/>
              <a:gd name="connsiteX1" fmla="*/ 469900 w 1273175"/>
              <a:gd name="connsiteY1" fmla="*/ 114300 h 1260475"/>
              <a:gd name="connsiteX2" fmla="*/ 835025 w 1273175"/>
              <a:gd name="connsiteY2" fmla="*/ 669925 h 1260475"/>
              <a:gd name="connsiteX3" fmla="*/ 1273175 w 1273175"/>
              <a:gd name="connsiteY3" fmla="*/ 1260475 h 1260475"/>
            </a:gdLst>
            <a:ahLst/>
            <a:cxnLst>
              <a:cxn ang="0">
                <a:pos x="connsiteX0" y="connsiteY0"/>
              </a:cxn>
              <a:cxn ang="0">
                <a:pos x="connsiteX1" y="connsiteY1"/>
              </a:cxn>
              <a:cxn ang="0">
                <a:pos x="connsiteX2" y="connsiteY2"/>
              </a:cxn>
              <a:cxn ang="0">
                <a:pos x="connsiteX3" y="connsiteY3"/>
              </a:cxn>
            </a:cxnLst>
            <a:rect l="l" t="t" r="r" b="b"/>
            <a:pathLst>
              <a:path w="1273175" h="1260475">
                <a:moveTo>
                  <a:pt x="0" y="0"/>
                </a:moveTo>
                <a:cubicBezTo>
                  <a:pt x="165364" y="4233"/>
                  <a:pt x="330729" y="2646"/>
                  <a:pt x="469900" y="114300"/>
                </a:cubicBezTo>
                <a:cubicBezTo>
                  <a:pt x="609071" y="225954"/>
                  <a:pt x="701146" y="478896"/>
                  <a:pt x="835025" y="669925"/>
                </a:cubicBezTo>
                <a:cubicBezTo>
                  <a:pt x="968904" y="860954"/>
                  <a:pt x="1124479" y="1073150"/>
                  <a:pt x="1273175" y="1260475"/>
                </a:cubicBezTo>
              </a:path>
            </a:pathLst>
          </a:custGeom>
          <a:noFill/>
          <a:ln w="28575" cap="rnd">
            <a:solidFill>
              <a:srgbClr val="33685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46030E0F-746B-4B83-AAD0-204188B2970B}"/>
              </a:ext>
            </a:extLst>
          </p:cNvPr>
          <p:cNvSpPr txBox="1"/>
          <p:nvPr/>
        </p:nvSpPr>
        <p:spPr>
          <a:xfrm>
            <a:off x="7511595" y="2327570"/>
            <a:ext cx="1159959" cy="707886"/>
          </a:xfrm>
          <a:prstGeom prst="rect">
            <a:avLst/>
          </a:prstGeom>
          <a:noFill/>
        </p:spPr>
        <p:txBody>
          <a:bodyPr wrap="square" rtlCol="0">
            <a:spAutoFit/>
          </a:bodyPr>
          <a:lstStyle/>
          <a:p>
            <a:pPr algn="ctr"/>
            <a:r>
              <a:rPr lang="en-GB" sz="1000" dirty="0">
                <a:solidFill>
                  <a:schemeClr val="accent1"/>
                </a:solidFill>
                <a:latin typeface="Arial" panose="020B0604020202020204" pitchFamily="34" charset="0"/>
                <a:cs typeface="Arial" panose="020B0604020202020204" pitchFamily="34" charset="0"/>
              </a:rPr>
              <a:t>Vasoconstriction in response to vasoconstricting factor</a:t>
            </a:r>
          </a:p>
        </p:txBody>
      </p:sp>
      <p:sp>
        <p:nvSpPr>
          <p:cNvPr id="33" name="TextBox 32">
            <a:extLst>
              <a:ext uri="{FF2B5EF4-FFF2-40B4-BE49-F238E27FC236}">
                <a16:creationId xmlns:a16="http://schemas.microsoft.com/office/drawing/2014/main" id="{95BD7329-055E-408C-940F-55EF1085C554}"/>
              </a:ext>
            </a:extLst>
          </p:cNvPr>
          <p:cNvSpPr txBox="1"/>
          <p:nvPr/>
        </p:nvSpPr>
        <p:spPr>
          <a:xfrm>
            <a:off x="9666583" y="2422591"/>
            <a:ext cx="1558335" cy="553998"/>
          </a:xfrm>
          <a:prstGeom prst="rect">
            <a:avLst/>
          </a:prstGeom>
          <a:noFill/>
        </p:spPr>
        <p:txBody>
          <a:bodyPr wrap="square" rtlCol="0">
            <a:spAutoFit/>
          </a:bodyPr>
          <a:lstStyle/>
          <a:p>
            <a:pPr algn="ctr"/>
            <a:r>
              <a:rPr lang="en-GB" sz="1000" dirty="0">
                <a:solidFill>
                  <a:srgbClr val="336851"/>
                </a:solidFill>
                <a:latin typeface="Arial" panose="020B0604020202020204" pitchFamily="34" charset="0"/>
                <a:cs typeface="Arial" panose="020B0604020202020204" pitchFamily="34" charset="0"/>
              </a:rPr>
              <a:t>CGRP counters vasoconstriction, acting as a vasodilating factor</a:t>
            </a:r>
          </a:p>
        </p:txBody>
      </p:sp>
      <p:grpSp>
        <p:nvGrpSpPr>
          <p:cNvPr id="17" name="Group 16">
            <a:extLst>
              <a:ext uri="{FF2B5EF4-FFF2-40B4-BE49-F238E27FC236}">
                <a16:creationId xmlns:a16="http://schemas.microsoft.com/office/drawing/2014/main" id="{6CA8E414-DC5F-4B1F-A52D-C25A1D9BCCA0}"/>
              </a:ext>
            </a:extLst>
          </p:cNvPr>
          <p:cNvGrpSpPr/>
          <p:nvPr/>
        </p:nvGrpSpPr>
        <p:grpSpPr>
          <a:xfrm>
            <a:off x="8966200" y="3516394"/>
            <a:ext cx="1711318" cy="816051"/>
            <a:chOff x="5190925" y="2387653"/>
            <a:chExt cx="3353656" cy="2875326"/>
          </a:xfrm>
        </p:grpSpPr>
        <p:cxnSp>
          <p:nvCxnSpPr>
            <p:cNvPr id="34" name="Straight Arrow Connector 33">
              <a:extLst>
                <a:ext uri="{FF2B5EF4-FFF2-40B4-BE49-F238E27FC236}">
                  <a16:creationId xmlns:a16="http://schemas.microsoft.com/office/drawing/2014/main" id="{441B8711-9B1F-4C53-B537-D2214A1ACAB2}"/>
                </a:ext>
              </a:extLst>
            </p:cNvPr>
            <p:cNvCxnSpPr>
              <a:cxnSpLocks/>
            </p:cNvCxnSpPr>
            <p:nvPr/>
          </p:nvCxnSpPr>
          <p:spPr>
            <a:xfrm>
              <a:off x="5190925" y="5197150"/>
              <a:ext cx="3353656" cy="0"/>
            </a:xfrm>
            <a:prstGeom prst="straightConnector1">
              <a:avLst/>
            </a:prstGeom>
            <a:ln w="6350">
              <a:solidFill>
                <a:srgbClr val="336851"/>
              </a:solidFill>
              <a:tailEnd type="non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B88C3D4B-D319-4169-97F7-0D22FB557D38}"/>
                </a:ext>
              </a:extLst>
            </p:cNvPr>
            <p:cNvCxnSpPr>
              <a:cxnSpLocks/>
            </p:cNvCxnSpPr>
            <p:nvPr/>
          </p:nvCxnSpPr>
          <p:spPr>
            <a:xfrm flipV="1">
              <a:off x="5270892" y="2387653"/>
              <a:ext cx="0" cy="2875326"/>
            </a:xfrm>
            <a:prstGeom prst="straightConnector1">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37" name="Isosceles Triangle 36">
            <a:extLst>
              <a:ext uri="{FF2B5EF4-FFF2-40B4-BE49-F238E27FC236}">
                <a16:creationId xmlns:a16="http://schemas.microsoft.com/office/drawing/2014/main" id="{67E2AE93-88D8-42F3-B284-CC892A75B5E0}"/>
              </a:ext>
            </a:extLst>
          </p:cNvPr>
          <p:cNvSpPr/>
          <p:nvPr/>
        </p:nvSpPr>
        <p:spPr>
          <a:xfrm rot="5400000" flipH="1">
            <a:off x="9839984" y="3614901"/>
            <a:ext cx="774533" cy="614796"/>
          </a:xfrm>
          <a:prstGeom prst="triangle">
            <a:avLst>
              <a:gd name="adj" fmla="val 0"/>
            </a:avLst>
          </a:prstGeom>
          <a:solidFill>
            <a:srgbClr val="CCD9D3"/>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extLst>
      <p:ext uri="{BB962C8B-B14F-4D97-AF65-F5344CB8AC3E}">
        <p14:creationId xmlns:p14="http://schemas.microsoft.com/office/powerpoint/2010/main" val="2454380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1D2DA4-492E-48EA-BCE3-25359DCE4F4C}"/>
              </a:ext>
            </a:extLst>
          </p:cNvPr>
          <p:cNvPicPr>
            <a:picLocks noChangeAspect="1"/>
          </p:cNvPicPr>
          <p:nvPr/>
        </p:nvPicPr>
        <p:blipFill>
          <a:blip r:embed="rId4"/>
          <a:stretch>
            <a:fillRect/>
          </a:stretch>
        </p:blipFill>
        <p:spPr>
          <a:xfrm>
            <a:off x="1392471" y="744881"/>
            <a:ext cx="9356185" cy="5262197"/>
          </a:xfrm>
          <a:prstGeom prst="rect">
            <a:avLst/>
          </a:prstGeom>
        </p:spPr>
      </p:pic>
      <p:sp>
        <p:nvSpPr>
          <p:cNvPr id="131" name="Rectangle 130">
            <a:extLst>
              <a:ext uri="{FF2B5EF4-FFF2-40B4-BE49-F238E27FC236}">
                <a16:creationId xmlns:a16="http://schemas.microsoft.com/office/drawing/2014/main" id="{02F768FD-A649-4CB0-AF74-DE2558B8B191}"/>
              </a:ext>
            </a:extLst>
          </p:cNvPr>
          <p:cNvSpPr/>
          <p:nvPr/>
        </p:nvSpPr>
        <p:spPr>
          <a:xfrm>
            <a:off x="1196467" y="3817749"/>
            <a:ext cx="3273455" cy="2050217"/>
          </a:xfrm>
          <a:prstGeom prst="rect">
            <a:avLst/>
          </a:prstGeom>
          <a:solidFill>
            <a:srgbClr val="FFFFFF"/>
          </a:solidFill>
          <a:ln w="19050" cap="rnd">
            <a:solidFill>
              <a:schemeClr val="tx1"/>
            </a:solidFill>
            <a:tailEnd type="none"/>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 Placeholder 5">
            <a:extLst>
              <a:ext uri="{FF2B5EF4-FFF2-40B4-BE49-F238E27FC236}">
                <a16:creationId xmlns:a16="http://schemas.microsoft.com/office/drawing/2014/main" id="{8E462465-BC83-4A7E-BE9B-77EE9F095E9E}"/>
              </a:ext>
            </a:extLst>
          </p:cNvPr>
          <p:cNvSpPr>
            <a:spLocks noGrp="1"/>
          </p:cNvSpPr>
          <p:nvPr>
            <p:ph type="body" sz="quarter" idx="17"/>
          </p:nvPr>
        </p:nvSpPr>
        <p:spPr/>
        <p:txBody>
          <a:bodyPr/>
          <a:lstStyle/>
          <a:p>
            <a:r>
              <a:rPr lang="en-GB" dirty="0"/>
              <a:t>Migraine</a:t>
            </a:r>
          </a:p>
        </p:txBody>
      </p:sp>
      <p:sp>
        <p:nvSpPr>
          <p:cNvPr id="14" name="Title 13">
            <a:extLst>
              <a:ext uri="{FF2B5EF4-FFF2-40B4-BE49-F238E27FC236}">
                <a16:creationId xmlns:a16="http://schemas.microsoft.com/office/drawing/2014/main" id="{62792FA6-1E3A-4BB4-943C-B285597345FA}"/>
              </a:ext>
            </a:extLst>
          </p:cNvPr>
          <p:cNvSpPr>
            <a:spLocks noGrp="1"/>
          </p:cNvSpPr>
          <p:nvPr>
            <p:ph type="title"/>
          </p:nvPr>
        </p:nvSpPr>
        <p:spPr/>
        <p:txBody>
          <a:bodyPr/>
          <a:lstStyle/>
          <a:p>
            <a:r>
              <a:rPr lang="en-GB" dirty="0"/>
              <a:t>Pharmacological targets for CGRP inhibition</a:t>
            </a:r>
          </a:p>
        </p:txBody>
      </p:sp>
      <p:sp>
        <p:nvSpPr>
          <p:cNvPr id="2" name="Text Placeholder 1">
            <a:extLst>
              <a:ext uri="{FF2B5EF4-FFF2-40B4-BE49-F238E27FC236}">
                <a16:creationId xmlns:a16="http://schemas.microsoft.com/office/drawing/2014/main" id="{DC7AC8C5-364A-42CB-9B42-B14870C02009}"/>
              </a:ext>
            </a:extLst>
          </p:cNvPr>
          <p:cNvSpPr>
            <a:spLocks noGrp="1"/>
          </p:cNvSpPr>
          <p:nvPr>
            <p:ph type="body" sz="quarter" idx="18"/>
          </p:nvPr>
        </p:nvSpPr>
        <p:spPr/>
        <p:txBody>
          <a:bodyPr/>
          <a:lstStyle/>
          <a:p>
            <a:pPr marL="0" indent="0">
              <a:buNone/>
            </a:pPr>
            <a:r>
              <a:rPr lang="en-GB" dirty="0"/>
              <a:t>CGRP=calcitonin gene-related peptide</a:t>
            </a:r>
          </a:p>
          <a:p>
            <a:pPr marL="0" indent="0">
              <a:buNone/>
            </a:pPr>
            <a:endParaRPr lang="en-GB" dirty="0"/>
          </a:p>
          <a:p>
            <a:pPr marL="0" indent="0">
              <a:buNone/>
            </a:pPr>
            <a:r>
              <a:rPr lang="en-GB" dirty="0"/>
              <a:t>Adapted from: Levin et al. Headache 2018;58(10):1689–1696</a:t>
            </a:r>
          </a:p>
        </p:txBody>
      </p:sp>
      <p:sp>
        <p:nvSpPr>
          <p:cNvPr id="130" name="Rectangle 129">
            <a:extLst>
              <a:ext uri="{FF2B5EF4-FFF2-40B4-BE49-F238E27FC236}">
                <a16:creationId xmlns:a16="http://schemas.microsoft.com/office/drawing/2014/main" id="{A51032F7-F20B-4BC2-AB6C-49A851CE2C73}"/>
              </a:ext>
            </a:extLst>
          </p:cNvPr>
          <p:cNvSpPr/>
          <p:nvPr/>
        </p:nvSpPr>
        <p:spPr>
          <a:xfrm>
            <a:off x="6785595" y="4285203"/>
            <a:ext cx="422244" cy="422244"/>
          </a:xfrm>
          <a:prstGeom prst="rect">
            <a:avLst/>
          </a:prstGeom>
          <a:noFill/>
          <a:ln w="19050" cap="rnd">
            <a:solidFill>
              <a:schemeClr val="tx1"/>
            </a:solidFill>
            <a:tailEnd type="none"/>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2" name="Rectangle 131">
            <a:extLst>
              <a:ext uri="{FF2B5EF4-FFF2-40B4-BE49-F238E27FC236}">
                <a16:creationId xmlns:a16="http://schemas.microsoft.com/office/drawing/2014/main" id="{E993258E-592E-4382-B4ED-1CD06F6D47B3}"/>
              </a:ext>
            </a:extLst>
          </p:cNvPr>
          <p:cNvSpPr/>
          <p:nvPr/>
        </p:nvSpPr>
        <p:spPr>
          <a:xfrm>
            <a:off x="351821" y="1372627"/>
            <a:ext cx="3273455" cy="2050217"/>
          </a:xfrm>
          <a:prstGeom prst="rect">
            <a:avLst/>
          </a:prstGeom>
          <a:solidFill>
            <a:srgbClr val="FFFFFF"/>
          </a:solidFill>
          <a:ln w="19050" cap="rnd">
            <a:solidFill>
              <a:schemeClr val="tx1"/>
            </a:solidFill>
            <a:tailEnd type="none"/>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8" name="Rectangle 247">
            <a:extLst>
              <a:ext uri="{FF2B5EF4-FFF2-40B4-BE49-F238E27FC236}">
                <a16:creationId xmlns:a16="http://schemas.microsoft.com/office/drawing/2014/main" id="{20228FB0-92A4-47BA-B17E-4D5E3229944E}"/>
              </a:ext>
            </a:extLst>
          </p:cNvPr>
          <p:cNvSpPr/>
          <p:nvPr/>
        </p:nvSpPr>
        <p:spPr>
          <a:xfrm>
            <a:off x="4052048" y="2097299"/>
            <a:ext cx="422244" cy="422244"/>
          </a:xfrm>
          <a:prstGeom prst="rect">
            <a:avLst/>
          </a:prstGeom>
          <a:noFill/>
          <a:ln w="19050" cap="rnd">
            <a:solidFill>
              <a:schemeClr val="tx1"/>
            </a:solidFill>
            <a:tailEnd type="none"/>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9" name="Rectangle 248">
            <a:extLst>
              <a:ext uri="{FF2B5EF4-FFF2-40B4-BE49-F238E27FC236}">
                <a16:creationId xmlns:a16="http://schemas.microsoft.com/office/drawing/2014/main" id="{622419B2-4130-4A06-807D-C19728A94FB2}"/>
              </a:ext>
            </a:extLst>
          </p:cNvPr>
          <p:cNvSpPr/>
          <p:nvPr/>
        </p:nvSpPr>
        <p:spPr>
          <a:xfrm>
            <a:off x="6184616" y="3258520"/>
            <a:ext cx="422244" cy="422244"/>
          </a:xfrm>
          <a:prstGeom prst="rect">
            <a:avLst/>
          </a:prstGeom>
          <a:noFill/>
          <a:ln w="19050" cap="rnd">
            <a:solidFill>
              <a:schemeClr val="tx1"/>
            </a:solidFill>
            <a:tailEnd type="none"/>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2" name="Straight Connector 251">
            <a:extLst>
              <a:ext uri="{FF2B5EF4-FFF2-40B4-BE49-F238E27FC236}">
                <a16:creationId xmlns:a16="http://schemas.microsoft.com/office/drawing/2014/main" id="{07CA1B9D-600D-4824-9C02-2D0865F2E9EA}"/>
              </a:ext>
            </a:extLst>
          </p:cNvPr>
          <p:cNvCxnSpPr>
            <a:cxnSpLocks/>
          </p:cNvCxnSpPr>
          <p:nvPr/>
        </p:nvCxnSpPr>
        <p:spPr>
          <a:xfrm flipH="1" flipV="1">
            <a:off x="3619789" y="1369182"/>
            <a:ext cx="435767" cy="72866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071F0C5-1BB6-40EF-B19D-E89149B58E4C}"/>
              </a:ext>
            </a:extLst>
          </p:cNvPr>
          <p:cNvCxnSpPr>
            <a:cxnSpLocks/>
          </p:cNvCxnSpPr>
          <p:nvPr/>
        </p:nvCxnSpPr>
        <p:spPr>
          <a:xfrm flipH="1">
            <a:off x="3624550" y="2516944"/>
            <a:ext cx="431006" cy="9001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E4CC588B-424C-418A-B512-56CFD4F28524}"/>
              </a:ext>
            </a:extLst>
          </p:cNvPr>
          <p:cNvCxnSpPr>
            <a:cxnSpLocks/>
          </p:cNvCxnSpPr>
          <p:nvPr/>
        </p:nvCxnSpPr>
        <p:spPr>
          <a:xfrm flipV="1">
            <a:off x="7217464" y="2348213"/>
            <a:ext cx="1211318" cy="19372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95FBD134-A9A2-40DB-B21A-64FB2095F4DB}"/>
              </a:ext>
            </a:extLst>
          </p:cNvPr>
          <p:cNvCxnSpPr>
            <a:cxnSpLocks/>
          </p:cNvCxnSpPr>
          <p:nvPr/>
        </p:nvCxnSpPr>
        <p:spPr>
          <a:xfrm flipH="1" flipV="1">
            <a:off x="7217464" y="4702313"/>
            <a:ext cx="1201794" cy="10534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4C0C4CD8-6F0C-462B-A404-1B24D760D3B9}"/>
              </a:ext>
            </a:extLst>
          </p:cNvPr>
          <p:cNvCxnSpPr>
            <a:cxnSpLocks/>
          </p:cNvCxnSpPr>
          <p:nvPr/>
        </p:nvCxnSpPr>
        <p:spPr>
          <a:xfrm flipV="1">
            <a:off x="4470715" y="3262827"/>
            <a:ext cx="1713901" cy="5538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F573C624-4F00-4A00-B9D5-124B7EC6912D}"/>
              </a:ext>
            </a:extLst>
          </p:cNvPr>
          <p:cNvCxnSpPr>
            <a:cxnSpLocks/>
          </p:cNvCxnSpPr>
          <p:nvPr/>
        </p:nvCxnSpPr>
        <p:spPr>
          <a:xfrm flipH="1">
            <a:off x="4470717" y="3680764"/>
            <a:ext cx="2140147" cy="218696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80" name="TextBox 279">
            <a:extLst>
              <a:ext uri="{FF2B5EF4-FFF2-40B4-BE49-F238E27FC236}">
                <a16:creationId xmlns:a16="http://schemas.microsoft.com/office/drawing/2014/main" id="{6CDAE043-3C31-4F5F-878B-563358C0DBDE}"/>
              </a:ext>
            </a:extLst>
          </p:cNvPr>
          <p:cNvSpPr txBox="1"/>
          <p:nvPr/>
        </p:nvSpPr>
        <p:spPr>
          <a:xfrm>
            <a:off x="365065" y="1399972"/>
            <a:ext cx="3260211" cy="276999"/>
          </a:xfrm>
          <a:prstGeom prst="rect">
            <a:avLst/>
          </a:prstGeom>
          <a:noFill/>
        </p:spPr>
        <p:txBody>
          <a:bodyPr wrap="square" rtlCol="0">
            <a:spAutoFit/>
          </a:bodyPr>
          <a:lstStyle/>
          <a:p>
            <a:pPr algn="ctr"/>
            <a:r>
              <a:rPr lang="en-GB" sz="1200" b="1" dirty="0">
                <a:solidFill>
                  <a:schemeClr val="accent1"/>
                </a:solidFill>
                <a:latin typeface="Arial" panose="020B0604020202020204" pitchFamily="34" charset="0"/>
                <a:cs typeface="Arial" panose="020B0604020202020204" pitchFamily="34" charset="0"/>
              </a:rPr>
              <a:t>Pain transmission</a:t>
            </a:r>
          </a:p>
        </p:txBody>
      </p:sp>
      <p:sp>
        <p:nvSpPr>
          <p:cNvPr id="282" name="TextBox 281">
            <a:extLst>
              <a:ext uri="{FF2B5EF4-FFF2-40B4-BE49-F238E27FC236}">
                <a16:creationId xmlns:a16="http://schemas.microsoft.com/office/drawing/2014/main" id="{D12858E9-ACF4-4205-B17B-3242D3CC53BC}"/>
              </a:ext>
            </a:extLst>
          </p:cNvPr>
          <p:cNvSpPr txBox="1"/>
          <p:nvPr/>
        </p:nvSpPr>
        <p:spPr>
          <a:xfrm>
            <a:off x="1188528" y="3851253"/>
            <a:ext cx="3282187" cy="276999"/>
          </a:xfrm>
          <a:prstGeom prst="rect">
            <a:avLst/>
          </a:prstGeom>
          <a:noFill/>
        </p:spPr>
        <p:txBody>
          <a:bodyPr wrap="square" rtlCol="0">
            <a:spAutoFit/>
          </a:bodyPr>
          <a:lstStyle/>
          <a:p>
            <a:pPr algn="ctr"/>
            <a:r>
              <a:rPr lang="en-GB" sz="1200" b="1" dirty="0">
                <a:solidFill>
                  <a:schemeClr val="accent1"/>
                </a:solidFill>
                <a:latin typeface="Arial" panose="020B0604020202020204" pitchFamily="34" charset="0"/>
                <a:cs typeface="Arial" panose="020B0604020202020204" pitchFamily="34" charset="0"/>
              </a:rPr>
              <a:t>Blood flow in cerebral blood vessels</a:t>
            </a:r>
          </a:p>
        </p:txBody>
      </p:sp>
      <p:grpSp>
        <p:nvGrpSpPr>
          <p:cNvPr id="438" name="Group 437">
            <a:extLst>
              <a:ext uri="{FF2B5EF4-FFF2-40B4-BE49-F238E27FC236}">
                <a16:creationId xmlns:a16="http://schemas.microsoft.com/office/drawing/2014/main" id="{07AAA99B-0AD5-4AA8-9BA3-5E4B3B1FD477}"/>
              </a:ext>
            </a:extLst>
          </p:cNvPr>
          <p:cNvGrpSpPr/>
          <p:nvPr/>
        </p:nvGrpSpPr>
        <p:grpSpPr>
          <a:xfrm rot="6234574">
            <a:off x="1122130" y="1190639"/>
            <a:ext cx="1604884" cy="2443678"/>
            <a:chOff x="7560946" y="1905752"/>
            <a:chExt cx="2674700" cy="4072635"/>
          </a:xfrm>
        </p:grpSpPr>
        <p:grpSp>
          <p:nvGrpSpPr>
            <p:cNvPr id="439" name="Group 438">
              <a:extLst>
                <a:ext uri="{FF2B5EF4-FFF2-40B4-BE49-F238E27FC236}">
                  <a16:creationId xmlns:a16="http://schemas.microsoft.com/office/drawing/2014/main" id="{6F670CB1-36A9-48FA-8BA3-F60BF1F90907}"/>
                </a:ext>
              </a:extLst>
            </p:cNvPr>
            <p:cNvGrpSpPr/>
            <p:nvPr/>
          </p:nvGrpSpPr>
          <p:grpSpPr>
            <a:xfrm rot="10800000">
              <a:off x="7560946" y="1905752"/>
              <a:ext cx="2674700" cy="1195826"/>
              <a:chOff x="6991351" y="4910138"/>
              <a:chExt cx="3506788" cy="1212850"/>
            </a:xfrm>
          </p:grpSpPr>
          <p:sp>
            <p:nvSpPr>
              <p:cNvPr id="446" name="Freeform 15">
                <a:extLst>
                  <a:ext uri="{FF2B5EF4-FFF2-40B4-BE49-F238E27FC236}">
                    <a16:creationId xmlns:a16="http://schemas.microsoft.com/office/drawing/2014/main" id="{044CA1F3-1263-46CC-8F53-E495D8E7EB27}"/>
                  </a:ext>
                </a:extLst>
              </p:cNvPr>
              <p:cNvSpPr>
                <a:spLocks/>
              </p:cNvSpPr>
              <p:nvPr/>
            </p:nvSpPr>
            <p:spPr bwMode="auto">
              <a:xfrm>
                <a:off x="6994526" y="4919663"/>
                <a:ext cx="3495675" cy="1195388"/>
              </a:xfrm>
              <a:custGeom>
                <a:avLst/>
                <a:gdLst>
                  <a:gd name="T0" fmla="*/ 765 w 819"/>
                  <a:gd name="T1" fmla="*/ 0 h 280"/>
                  <a:gd name="T2" fmla="*/ 410 w 819"/>
                  <a:gd name="T3" fmla="*/ 47 h 280"/>
                  <a:gd name="T4" fmla="*/ 54 w 819"/>
                  <a:gd name="T5" fmla="*/ 0 h 280"/>
                  <a:gd name="T6" fmla="*/ 0 w 819"/>
                  <a:gd name="T7" fmla="*/ 43 h 280"/>
                  <a:gd name="T8" fmla="*/ 57 w 819"/>
                  <a:gd name="T9" fmla="*/ 107 h 280"/>
                  <a:gd name="T10" fmla="*/ 233 w 819"/>
                  <a:gd name="T11" fmla="*/ 280 h 280"/>
                  <a:gd name="T12" fmla="*/ 410 w 819"/>
                  <a:gd name="T13" fmla="*/ 280 h 280"/>
                  <a:gd name="T14" fmla="*/ 586 w 819"/>
                  <a:gd name="T15" fmla="*/ 280 h 280"/>
                  <a:gd name="T16" fmla="*/ 762 w 819"/>
                  <a:gd name="T17" fmla="*/ 107 h 280"/>
                  <a:gd name="T18" fmla="*/ 819 w 819"/>
                  <a:gd name="T19" fmla="*/ 43 h 280"/>
                  <a:gd name="T20" fmla="*/ 765 w 819"/>
                  <a:gd name="T2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9" h="280">
                    <a:moveTo>
                      <a:pt x="765" y="0"/>
                    </a:moveTo>
                    <a:cubicBezTo>
                      <a:pt x="675" y="0"/>
                      <a:pt x="579" y="47"/>
                      <a:pt x="410" y="47"/>
                    </a:cubicBezTo>
                    <a:cubicBezTo>
                      <a:pt x="241" y="47"/>
                      <a:pt x="144" y="0"/>
                      <a:pt x="54" y="0"/>
                    </a:cubicBezTo>
                    <a:cubicBezTo>
                      <a:pt x="23" y="0"/>
                      <a:pt x="0" y="17"/>
                      <a:pt x="0" y="43"/>
                    </a:cubicBezTo>
                    <a:cubicBezTo>
                      <a:pt x="0" y="78"/>
                      <a:pt x="28" y="91"/>
                      <a:pt x="57" y="107"/>
                    </a:cubicBezTo>
                    <a:cubicBezTo>
                      <a:pt x="147" y="157"/>
                      <a:pt x="179" y="184"/>
                      <a:pt x="233" y="280"/>
                    </a:cubicBezTo>
                    <a:cubicBezTo>
                      <a:pt x="410" y="280"/>
                      <a:pt x="410" y="280"/>
                      <a:pt x="410" y="280"/>
                    </a:cubicBezTo>
                    <a:cubicBezTo>
                      <a:pt x="586" y="280"/>
                      <a:pt x="586" y="280"/>
                      <a:pt x="586" y="280"/>
                    </a:cubicBezTo>
                    <a:cubicBezTo>
                      <a:pt x="641" y="184"/>
                      <a:pt x="673" y="157"/>
                      <a:pt x="762" y="107"/>
                    </a:cubicBezTo>
                    <a:cubicBezTo>
                      <a:pt x="792" y="91"/>
                      <a:pt x="819" y="78"/>
                      <a:pt x="819" y="43"/>
                    </a:cubicBezTo>
                    <a:cubicBezTo>
                      <a:pt x="819" y="17"/>
                      <a:pt x="797" y="0"/>
                      <a:pt x="765"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47" name="Freeform 29">
                <a:extLst>
                  <a:ext uri="{FF2B5EF4-FFF2-40B4-BE49-F238E27FC236}">
                    <a16:creationId xmlns:a16="http://schemas.microsoft.com/office/drawing/2014/main" id="{A7E017D9-25F9-4F85-BE14-983753D92344}"/>
                  </a:ext>
                </a:extLst>
              </p:cNvPr>
              <p:cNvSpPr>
                <a:spLocks noEditPoints="1"/>
              </p:cNvSpPr>
              <p:nvPr/>
            </p:nvSpPr>
            <p:spPr bwMode="auto">
              <a:xfrm>
                <a:off x="6994526" y="4919663"/>
                <a:ext cx="3495675" cy="1195388"/>
              </a:xfrm>
              <a:custGeom>
                <a:avLst/>
                <a:gdLst>
                  <a:gd name="T0" fmla="*/ 765 w 819"/>
                  <a:gd name="T1" fmla="*/ 0 h 280"/>
                  <a:gd name="T2" fmla="*/ 410 w 819"/>
                  <a:gd name="T3" fmla="*/ 47 h 280"/>
                  <a:gd name="T4" fmla="*/ 54 w 819"/>
                  <a:gd name="T5" fmla="*/ 0 h 280"/>
                  <a:gd name="T6" fmla="*/ 0 w 819"/>
                  <a:gd name="T7" fmla="*/ 43 h 280"/>
                  <a:gd name="T8" fmla="*/ 57 w 819"/>
                  <a:gd name="T9" fmla="*/ 107 h 280"/>
                  <a:gd name="T10" fmla="*/ 233 w 819"/>
                  <a:gd name="T11" fmla="*/ 280 h 280"/>
                  <a:gd name="T12" fmla="*/ 410 w 819"/>
                  <a:gd name="T13" fmla="*/ 280 h 280"/>
                  <a:gd name="T14" fmla="*/ 586 w 819"/>
                  <a:gd name="T15" fmla="*/ 280 h 280"/>
                  <a:gd name="T16" fmla="*/ 762 w 819"/>
                  <a:gd name="T17" fmla="*/ 107 h 280"/>
                  <a:gd name="T18" fmla="*/ 819 w 819"/>
                  <a:gd name="T19" fmla="*/ 43 h 280"/>
                  <a:gd name="T20" fmla="*/ 765 w 819"/>
                  <a:gd name="T21" fmla="*/ 0 h 280"/>
                  <a:gd name="T22" fmla="*/ 764 w 819"/>
                  <a:gd name="T23" fmla="*/ 96 h 280"/>
                  <a:gd name="T24" fmla="*/ 758 w 819"/>
                  <a:gd name="T25" fmla="*/ 99 h 280"/>
                  <a:gd name="T26" fmla="*/ 655 w 819"/>
                  <a:gd name="T27" fmla="*/ 170 h 280"/>
                  <a:gd name="T28" fmla="*/ 581 w 819"/>
                  <a:gd name="T29" fmla="*/ 271 h 280"/>
                  <a:gd name="T30" fmla="*/ 410 w 819"/>
                  <a:gd name="T31" fmla="*/ 271 h 280"/>
                  <a:gd name="T32" fmla="*/ 239 w 819"/>
                  <a:gd name="T33" fmla="*/ 271 h 280"/>
                  <a:gd name="T34" fmla="*/ 165 w 819"/>
                  <a:gd name="T35" fmla="*/ 170 h 280"/>
                  <a:gd name="T36" fmla="*/ 62 w 819"/>
                  <a:gd name="T37" fmla="*/ 99 h 280"/>
                  <a:gd name="T38" fmla="*/ 55 w 819"/>
                  <a:gd name="T39" fmla="*/ 96 h 280"/>
                  <a:gd name="T40" fmla="*/ 9 w 819"/>
                  <a:gd name="T41" fmla="*/ 43 h 280"/>
                  <a:gd name="T42" fmla="*/ 21 w 819"/>
                  <a:gd name="T43" fmla="*/ 19 h 280"/>
                  <a:gd name="T44" fmla="*/ 54 w 819"/>
                  <a:gd name="T45" fmla="*/ 9 h 280"/>
                  <a:gd name="T46" fmla="*/ 175 w 819"/>
                  <a:gd name="T47" fmla="*/ 27 h 280"/>
                  <a:gd name="T48" fmla="*/ 410 w 819"/>
                  <a:gd name="T49" fmla="*/ 56 h 280"/>
                  <a:gd name="T50" fmla="*/ 645 w 819"/>
                  <a:gd name="T51" fmla="*/ 27 h 280"/>
                  <a:gd name="T52" fmla="*/ 765 w 819"/>
                  <a:gd name="T53" fmla="*/ 9 h 280"/>
                  <a:gd name="T54" fmla="*/ 798 w 819"/>
                  <a:gd name="T55" fmla="*/ 19 h 280"/>
                  <a:gd name="T56" fmla="*/ 810 w 819"/>
                  <a:gd name="T57" fmla="*/ 43 h 280"/>
                  <a:gd name="T58" fmla="*/ 764 w 819"/>
                  <a:gd name="T59" fmla="*/ 9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19" h="280">
                    <a:moveTo>
                      <a:pt x="765" y="0"/>
                    </a:moveTo>
                    <a:cubicBezTo>
                      <a:pt x="675" y="0"/>
                      <a:pt x="579" y="47"/>
                      <a:pt x="410" y="47"/>
                    </a:cubicBezTo>
                    <a:cubicBezTo>
                      <a:pt x="241" y="47"/>
                      <a:pt x="144" y="0"/>
                      <a:pt x="54" y="0"/>
                    </a:cubicBezTo>
                    <a:cubicBezTo>
                      <a:pt x="23" y="0"/>
                      <a:pt x="0" y="17"/>
                      <a:pt x="0" y="43"/>
                    </a:cubicBezTo>
                    <a:cubicBezTo>
                      <a:pt x="0" y="78"/>
                      <a:pt x="28" y="91"/>
                      <a:pt x="57" y="107"/>
                    </a:cubicBezTo>
                    <a:cubicBezTo>
                      <a:pt x="147" y="157"/>
                      <a:pt x="179" y="184"/>
                      <a:pt x="233" y="280"/>
                    </a:cubicBezTo>
                    <a:cubicBezTo>
                      <a:pt x="410" y="280"/>
                      <a:pt x="410" y="280"/>
                      <a:pt x="410" y="280"/>
                    </a:cubicBezTo>
                    <a:cubicBezTo>
                      <a:pt x="586" y="280"/>
                      <a:pt x="586" y="280"/>
                      <a:pt x="586" y="280"/>
                    </a:cubicBezTo>
                    <a:cubicBezTo>
                      <a:pt x="641" y="184"/>
                      <a:pt x="673" y="157"/>
                      <a:pt x="762" y="107"/>
                    </a:cubicBezTo>
                    <a:cubicBezTo>
                      <a:pt x="792" y="91"/>
                      <a:pt x="819" y="78"/>
                      <a:pt x="819" y="43"/>
                    </a:cubicBezTo>
                    <a:cubicBezTo>
                      <a:pt x="819" y="17"/>
                      <a:pt x="797" y="0"/>
                      <a:pt x="765" y="0"/>
                    </a:cubicBezTo>
                    <a:moveTo>
                      <a:pt x="764" y="96"/>
                    </a:moveTo>
                    <a:cubicBezTo>
                      <a:pt x="762" y="97"/>
                      <a:pt x="760" y="98"/>
                      <a:pt x="758" y="99"/>
                    </a:cubicBezTo>
                    <a:cubicBezTo>
                      <a:pt x="714" y="123"/>
                      <a:pt x="682" y="143"/>
                      <a:pt x="655" y="170"/>
                    </a:cubicBezTo>
                    <a:cubicBezTo>
                      <a:pt x="630" y="193"/>
                      <a:pt x="608" y="223"/>
                      <a:pt x="581" y="271"/>
                    </a:cubicBezTo>
                    <a:cubicBezTo>
                      <a:pt x="410" y="271"/>
                      <a:pt x="410" y="271"/>
                      <a:pt x="410" y="271"/>
                    </a:cubicBezTo>
                    <a:cubicBezTo>
                      <a:pt x="239" y="271"/>
                      <a:pt x="239" y="271"/>
                      <a:pt x="239" y="271"/>
                    </a:cubicBezTo>
                    <a:cubicBezTo>
                      <a:pt x="211" y="223"/>
                      <a:pt x="190" y="193"/>
                      <a:pt x="165" y="170"/>
                    </a:cubicBezTo>
                    <a:cubicBezTo>
                      <a:pt x="137" y="143"/>
                      <a:pt x="105" y="123"/>
                      <a:pt x="62" y="99"/>
                    </a:cubicBezTo>
                    <a:cubicBezTo>
                      <a:pt x="60" y="98"/>
                      <a:pt x="58" y="97"/>
                      <a:pt x="55" y="96"/>
                    </a:cubicBezTo>
                    <a:cubicBezTo>
                      <a:pt x="26" y="79"/>
                      <a:pt x="9" y="69"/>
                      <a:pt x="9" y="43"/>
                    </a:cubicBezTo>
                    <a:cubicBezTo>
                      <a:pt x="9" y="34"/>
                      <a:pt x="13" y="25"/>
                      <a:pt x="21" y="19"/>
                    </a:cubicBezTo>
                    <a:cubicBezTo>
                      <a:pt x="29" y="12"/>
                      <a:pt x="41" y="9"/>
                      <a:pt x="54" y="9"/>
                    </a:cubicBezTo>
                    <a:cubicBezTo>
                      <a:pt x="91" y="9"/>
                      <a:pt x="130" y="17"/>
                      <a:pt x="175" y="27"/>
                    </a:cubicBezTo>
                    <a:cubicBezTo>
                      <a:pt x="311" y="56"/>
                      <a:pt x="366" y="56"/>
                      <a:pt x="410" y="56"/>
                    </a:cubicBezTo>
                    <a:cubicBezTo>
                      <a:pt x="454" y="56"/>
                      <a:pt x="508" y="56"/>
                      <a:pt x="645" y="27"/>
                    </a:cubicBezTo>
                    <a:cubicBezTo>
                      <a:pt x="689" y="17"/>
                      <a:pt x="728" y="9"/>
                      <a:pt x="765" y="9"/>
                    </a:cubicBezTo>
                    <a:cubicBezTo>
                      <a:pt x="778" y="9"/>
                      <a:pt x="790" y="12"/>
                      <a:pt x="798" y="19"/>
                    </a:cubicBezTo>
                    <a:cubicBezTo>
                      <a:pt x="806" y="25"/>
                      <a:pt x="810" y="34"/>
                      <a:pt x="810" y="43"/>
                    </a:cubicBezTo>
                    <a:cubicBezTo>
                      <a:pt x="810" y="69"/>
                      <a:pt x="793" y="79"/>
                      <a:pt x="764" y="9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8" name="Freeform 30">
                <a:extLst>
                  <a:ext uri="{FF2B5EF4-FFF2-40B4-BE49-F238E27FC236}">
                    <a16:creationId xmlns:a16="http://schemas.microsoft.com/office/drawing/2014/main" id="{2910AB03-26AB-49CD-97F7-B3046336128B}"/>
                  </a:ext>
                </a:extLst>
              </p:cNvPr>
              <p:cNvSpPr>
                <a:spLocks noEditPoints="1"/>
              </p:cNvSpPr>
              <p:nvPr/>
            </p:nvSpPr>
            <p:spPr bwMode="auto">
              <a:xfrm>
                <a:off x="6991351" y="4910138"/>
                <a:ext cx="3506788" cy="1212850"/>
              </a:xfrm>
              <a:custGeom>
                <a:avLst/>
                <a:gdLst>
                  <a:gd name="T0" fmla="*/ 766 w 822"/>
                  <a:gd name="T1" fmla="*/ 0 h 284"/>
                  <a:gd name="T2" fmla="*/ 411 w 822"/>
                  <a:gd name="T3" fmla="*/ 48 h 284"/>
                  <a:gd name="T4" fmla="*/ 55 w 822"/>
                  <a:gd name="T5" fmla="*/ 0 h 284"/>
                  <a:gd name="T6" fmla="*/ 0 w 822"/>
                  <a:gd name="T7" fmla="*/ 45 h 284"/>
                  <a:gd name="T8" fmla="*/ 26 w 822"/>
                  <a:gd name="T9" fmla="*/ 92 h 284"/>
                  <a:gd name="T10" fmla="*/ 159 w 822"/>
                  <a:gd name="T11" fmla="*/ 179 h 284"/>
                  <a:gd name="T12" fmla="*/ 234 w 822"/>
                  <a:gd name="T13" fmla="*/ 284 h 284"/>
                  <a:gd name="T14" fmla="*/ 588 w 822"/>
                  <a:gd name="T15" fmla="*/ 284 h 284"/>
                  <a:gd name="T16" fmla="*/ 663 w 822"/>
                  <a:gd name="T17" fmla="*/ 179 h 284"/>
                  <a:gd name="T18" fmla="*/ 804 w 822"/>
                  <a:gd name="T19" fmla="*/ 85 h 284"/>
                  <a:gd name="T20" fmla="*/ 822 w 822"/>
                  <a:gd name="T21" fmla="*/ 45 h 284"/>
                  <a:gd name="T22" fmla="*/ 766 w 822"/>
                  <a:gd name="T23" fmla="*/ 0 h 284"/>
                  <a:gd name="T24" fmla="*/ 766 w 822"/>
                  <a:gd name="T25" fmla="*/ 3 h 284"/>
                  <a:gd name="T26" fmla="*/ 819 w 822"/>
                  <a:gd name="T27" fmla="*/ 45 h 284"/>
                  <a:gd name="T28" fmla="*/ 793 w 822"/>
                  <a:gd name="T29" fmla="*/ 90 h 284"/>
                  <a:gd name="T30" fmla="*/ 661 w 822"/>
                  <a:gd name="T31" fmla="*/ 177 h 284"/>
                  <a:gd name="T32" fmla="*/ 587 w 822"/>
                  <a:gd name="T33" fmla="*/ 282 h 284"/>
                  <a:gd name="T34" fmla="*/ 411 w 822"/>
                  <a:gd name="T35" fmla="*/ 281 h 284"/>
                  <a:gd name="T36" fmla="*/ 234 w 822"/>
                  <a:gd name="T37" fmla="*/ 282 h 284"/>
                  <a:gd name="T38" fmla="*/ 160 w 822"/>
                  <a:gd name="T39" fmla="*/ 177 h 284"/>
                  <a:gd name="T40" fmla="*/ 19 w 822"/>
                  <a:gd name="T41" fmla="*/ 83 h 284"/>
                  <a:gd name="T42" fmla="*/ 2 w 822"/>
                  <a:gd name="T43" fmla="*/ 45 h 284"/>
                  <a:gd name="T44" fmla="*/ 55 w 822"/>
                  <a:gd name="T45" fmla="*/ 3 h 284"/>
                  <a:gd name="T46" fmla="*/ 411 w 822"/>
                  <a:gd name="T47" fmla="*/ 51 h 284"/>
                  <a:gd name="T48" fmla="*/ 766 w 822"/>
                  <a:gd name="T49" fmla="*/ 3 h 284"/>
                  <a:gd name="T50" fmla="*/ 765 w 822"/>
                  <a:gd name="T51" fmla="*/ 98 h 284"/>
                  <a:gd name="T52" fmla="*/ 758 w 822"/>
                  <a:gd name="T53" fmla="*/ 100 h 284"/>
                  <a:gd name="T54" fmla="*/ 581 w 822"/>
                  <a:gd name="T55" fmla="*/ 273 h 284"/>
                  <a:gd name="T56" fmla="*/ 582 w 822"/>
                  <a:gd name="T57" fmla="*/ 272 h 284"/>
                  <a:gd name="T58" fmla="*/ 240 w 822"/>
                  <a:gd name="T59" fmla="*/ 272 h 284"/>
                  <a:gd name="T60" fmla="*/ 241 w 822"/>
                  <a:gd name="T61" fmla="*/ 273 h 284"/>
                  <a:gd name="T62" fmla="*/ 63 w 822"/>
                  <a:gd name="T63" fmla="*/ 100 h 284"/>
                  <a:gd name="T64" fmla="*/ 23 w 822"/>
                  <a:gd name="T65" fmla="*/ 74 h 284"/>
                  <a:gd name="T66" fmla="*/ 12 w 822"/>
                  <a:gd name="T67" fmla="*/ 45 h 284"/>
                  <a:gd name="T68" fmla="*/ 55 w 822"/>
                  <a:gd name="T69" fmla="*/ 12 h 284"/>
                  <a:gd name="T70" fmla="*/ 328 w 822"/>
                  <a:gd name="T71" fmla="*/ 56 h 284"/>
                  <a:gd name="T72" fmla="*/ 494 w 822"/>
                  <a:gd name="T73" fmla="*/ 56 h 284"/>
                  <a:gd name="T74" fmla="*/ 766 w 822"/>
                  <a:gd name="T75" fmla="*/ 12 h 284"/>
                  <a:gd name="T76" fmla="*/ 810 w 822"/>
                  <a:gd name="T77" fmla="*/ 45 h 284"/>
                  <a:gd name="T78" fmla="*/ 792 w 822"/>
                  <a:gd name="T79" fmla="*/ 80 h 284"/>
                  <a:gd name="T80" fmla="*/ 765 w 822"/>
                  <a:gd name="T81" fmla="*/ 98 h 284"/>
                  <a:gd name="T82" fmla="*/ 800 w 822"/>
                  <a:gd name="T83" fmla="*/ 76 h 284"/>
                  <a:gd name="T84" fmla="*/ 812 w 822"/>
                  <a:gd name="T85" fmla="*/ 45 h 284"/>
                  <a:gd name="T86" fmla="*/ 766 w 822"/>
                  <a:gd name="T87" fmla="*/ 10 h 284"/>
                  <a:gd name="T88" fmla="*/ 493 w 822"/>
                  <a:gd name="T89" fmla="*/ 53 h 284"/>
                  <a:gd name="T90" fmla="*/ 328 w 822"/>
                  <a:gd name="T91" fmla="*/ 53 h 284"/>
                  <a:gd name="T92" fmla="*/ 55 w 822"/>
                  <a:gd name="T93" fmla="*/ 10 h 284"/>
                  <a:gd name="T94" fmla="*/ 9 w 822"/>
                  <a:gd name="T95" fmla="*/ 45 h 284"/>
                  <a:gd name="T96" fmla="*/ 28 w 822"/>
                  <a:gd name="T97" fmla="*/ 82 h 284"/>
                  <a:gd name="T98" fmla="*/ 62 w 822"/>
                  <a:gd name="T99" fmla="*/ 102 h 284"/>
                  <a:gd name="T100" fmla="*/ 239 w 822"/>
                  <a:gd name="T101" fmla="*/ 274 h 284"/>
                  <a:gd name="T102" fmla="*/ 411 w 822"/>
                  <a:gd name="T103" fmla="*/ 275 h 284"/>
                  <a:gd name="T104" fmla="*/ 583 w 822"/>
                  <a:gd name="T105" fmla="*/ 274 h 284"/>
                  <a:gd name="T106" fmla="*/ 759 w 822"/>
                  <a:gd name="T107" fmla="*/ 102 h 284"/>
                  <a:gd name="T108" fmla="*/ 765 w 822"/>
                  <a:gd name="T109" fmla="*/ 9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22" h="284">
                    <a:moveTo>
                      <a:pt x="766" y="2"/>
                    </a:moveTo>
                    <a:cubicBezTo>
                      <a:pt x="766" y="0"/>
                      <a:pt x="766" y="0"/>
                      <a:pt x="766" y="0"/>
                    </a:cubicBezTo>
                    <a:cubicBezTo>
                      <a:pt x="721" y="0"/>
                      <a:pt x="674" y="12"/>
                      <a:pt x="618" y="24"/>
                    </a:cubicBezTo>
                    <a:cubicBezTo>
                      <a:pt x="561" y="36"/>
                      <a:pt x="495" y="48"/>
                      <a:pt x="411" y="48"/>
                    </a:cubicBezTo>
                    <a:cubicBezTo>
                      <a:pt x="326" y="48"/>
                      <a:pt x="260" y="36"/>
                      <a:pt x="204" y="24"/>
                    </a:cubicBezTo>
                    <a:cubicBezTo>
                      <a:pt x="147" y="12"/>
                      <a:pt x="101" y="0"/>
                      <a:pt x="55" y="0"/>
                    </a:cubicBezTo>
                    <a:cubicBezTo>
                      <a:pt x="39" y="0"/>
                      <a:pt x="25" y="5"/>
                      <a:pt x="16" y="13"/>
                    </a:cubicBezTo>
                    <a:cubicBezTo>
                      <a:pt x="6" y="21"/>
                      <a:pt x="0" y="32"/>
                      <a:pt x="0" y="45"/>
                    </a:cubicBezTo>
                    <a:cubicBezTo>
                      <a:pt x="0" y="54"/>
                      <a:pt x="2" y="62"/>
                      <a:pt x="5" y="68"/>
                    </a:cubicBezTo>
                    <a:cubicBezTo>
                      <a:pt x="9" y="78"/>
                      <a:pt x="17" y="85"/>
                      <a:pt x="26" y="92"/>
                    </a:cubicBezTo>
                    <a:cubicBezTo>
                      <a:pt x="36" y="98"/>
                      <a:pt x="47" y="104"/>
                      <a:pt x="58" y="110"/>
                    </a:cubicBezTo>
                    <a:cubicBezTo>
                      <a:pt x="102" y="135"/>
                      <a:pt x="133" y="154"/>
                      <a:pt x="159" y="179"/>
                    </a:cubicBezTo>
                    <a:cubicBezTo>
                      <a:pt x="184" y="204"/>
                      <a:pt x="206" y="235"/>
                      <a:pt x="233" y="283"/>
                    </a:cubicBezTo>
                    <a:cubicBezTo>
                      <a:pt x="234" y="284"/>
                      <a:pt x="234" y="284"/>
                      <a:pt x="234" y="284"/>
                    </a:cubicBezTo>
                    <a:cubicBezTo>
                      <a:pt x="411" y="284"/>
                      <a:pt x="411" y="284"/>
                      <a:pt x="411" y="284"/>
                    </a:cubicBezTo>
                    <a:cubicBezTo>
                      <a:pt x="588" y="284"/>
                      <a:pt x="588" y="284"/>
                      <a:pt x="588" y="284"/>
                    </a:cubicBezTo>
                    <a:cubicBezTo>
                      <a:pt x="588" y="283"/>
                      <a:pt x="588" y="283"/>
                      <a:pt x="588" y="283"/>
                    </a:cubicBezTo>
                    <a:cubicBezTo>
                      <a:pt x="615" y="235"/>
                      <a:pt x="637" y="204"/>
                      <a:pt x="663" y="179"/>
                    </a:cubicBezTo>
                    <a:cubicBezTo>
                      <a:pt x="689" y="154"/>
                      <a:pt x="719" y="135"/>
                      <a:pt x="764" y="110"/>
                    </a:cubicBezTo>
                    <a:cubicBezTo>
                      <a:pt x="779" y="102"/>
                      <a:pt x="793" y="95"/>
                      <a:pt x="804" y="85"/>
                    </a:cubicBezTo>
                    <a:cubicBezTo>
                      <a:pt x="809" y="80"/>
                      <a:pt x="814" y="75"/>
                      <a:pt x="817" y="68"/>
                    </a:cubicBezTo>
                    <a:cubicBezTo>
                      <a:pt x="820" y="62"/>
                      <a:pt x="822" y="54"/>
                      <a:pt x="822" y="45"/>
                    </a:cubicBezTo>
                    <a:cubicBezTo>
                      <a:pt x="822" y="32"/>
                      <a:pt x="816" y="21"/>
                      <a:pt x="806" y="13"/>
                    </a:cubicBezTo>
                    <a:cubicBezTo>
                      <a:pt x="796" y="5"/>
                      <a:pt x="782" y="0"/>
                      <a:pt x="766" y="0"/>
                    </a:cubicBezTo>
                    <a:cubicBezTo>
                      <a:pt x="766" y="2"/>
                      <a:pt x="766" y="2"/>
                      <a:pt x="766" y="2"/>
                    </a:cubicBezTo>
                    <a:cubicBezTo>
                      <a:pt x="766" y="3"/>
                      <a:pt x="766" y="3"/>
                      <a:pt x="766" y="3"/>
                    </a:cubicBezTo>
                    <a:cubicBezTo>
                      <a:pt x="782" y="3"/>
                      <a:pt x="795" y="7"/>
                      <a:pt x="804" y="15"/>
                    </a:cubicBezTo>
                    <a:cubicBezTo>
                      <a:pt x="813" y="22"/>
                      <a:pt x="819" y="33"/>
                      <a:pt x="819" y="45"/>
                    </a:cubicBezTo>
                    <a:cubicBezTo>
                      <a:pt x="819" y="54"/>
                      <a:pt x="817" y="61"/>
                      <a:pt x="814" y="67"/>
                    </a:cubicBezTo>
                    <a:cubicBezTo>
                      <a:pt x="810" y="76"/>
                      <a:pt x="803" y="83"/>
                      <a:pt x="793" y="90"/>
                    </a:cubicBezTo>
                    <a:cubicBezTo>
                      <a:pt x="784" y="96"/>
                      <a:pt x="774" y="102"/>
                      <a:pt x="762" y="108"/>
                    </a:cubicBezTo>
                    <a:cubicBezTo>
                      <a:pt x="718" y="133"/>
                      <a:pt x="687" y="152"/>
                      <a:pt x="661" y="177"/>
                    </a:cubicBezTo>
                    <a:cubicBezTo>
                      <a:pt x="635" y="202"/>
                      <a:pt x="613" y="233"/>
                      <a:pt x="586" y="282"/>
                    </a:cubicBezTo>
                    <a:cubicBezTo>
                      <a:pt x="587" y="282"/>
                      <a:pt x="587" y="282"/>
                      <a:pt x="587" y="282"/>
                    </a:cubicBezTo>
                    <a:cubicBezTo>
                      <a:pt x="587" y="281"/>
                      <a:pt x="587" y="281"/>
                      <a:pt x="587" y="281"/>
                    </a:cubicBezTo>
                    <a:cubicBezTo>
                      <a:pt x="411" y="281"/>
                      <a:pt x="411" y="281"/>
                      <a:pt x="411" y="281"/>
                    </a:cubicBezTo>
                    <a:cubicBezTo>
                      <a:pt x="234" y="281"/>
                      <a:pt x="234" y="281"/>
                      <a:pt x="234" y="281"/>
                    </a:cubicBezTo>
                    <a:cubicBezTo>
                      <a:pt x="234" y="282"/>
                      <a:pt x="234" y="282"/>
                      <a:pt x="234" y="282"/>
                    </a:cubicBezTo>
                    <a:cubicBezTo>
                      <a:pt x="236" y="282"/>
                      <a:pt x="236" y="282"/>
                      <a:pt x="236" y="282"/>
                    </a:cubicBezTo>
                    <a:cubicBezTo>
                      <a:pt x="208" y="233"/>
                      <a:pt x="186" y="202"/>
                      <a:pt x="160" y="177"/>
                    </a:cubicBezTo>
                    <a:cubicBezTo>
                      <a:pt x="134" y="152"/>
                      <a:pt x="104" y="133"/>
                      <a:pt x="59" y="108"/>
                    </a:cubicBezTo>
                    <a:cubicBezTo>
                      <a:pt x="44" y="100"/>
                      <a:pt x="30" y="92"/>
                      <a:pt x="19" y="83"/>
                    </a:cubicBezTo>
                    <a:cubicBezTo>
                      <a:pt x="14" y="78"/>
                      <a:pt x="10" y="73"/>
                      <a:pt x="7" y="67"/>
                    </a:cubicBezTo>
                    <a:cubicBezTo>
                      <a:pt x="4" y="61"/>
                      <a:pt x="2" y="54"/>
                      <a:pt x="2" y="45"/>
                    </a:cubicBezTo>
                    <a:cubicBezTo>
                      <a:pt x="2" y="33"/>
                      <a:pt x="8" y="22"/>
                      <a:pt x="17" y="15"/>
                    </a:cubicBezTo>
                    <a:cubicBezTo>
                      <a:pt x="27" y="7"/>
                      <a:pt x="40" y="3"/>
                      <a:pt x="55" y="3"/>
                    </a:cubicBezTo>
                    <a:cubicBezTo>
                      <a:pt x="100" y="3"/>
                      <a:pt x="147" y="15"/>
                      <a:pt x="203" y="27"/>
                    </a:cubicBezTo>
                    <a:cubicBezTo>
                      <a:pt x="260" y="39"/>
                      <a:pt x="326" y="51"/>
                      <a:pt x="411" y="51"/>
                    </a:cubicBezTo>
                    <a:cubicBezTo>
                      <a:pt x="495" y="51"/>
                      <a:pt x="562" y="39"/>
                      <a:pt x="618" y="27"/>
                    </a:cubicBezTo>
                    <a:cubicBezTo>
                      <a:pt x="675" y="15"/>
                      <a:pt x="721" y="3"/>
                      <a:pt x="766" y="3"/>
                    </a:cubicBezTo>
                    <a:cubicBezTo>
                      <a:pt x="766" y="2"/>
                      <a:pt x="766" y="2"/>
                      <a:pt x="766" y="2"/>
                    </a:cubicBezTo>
                    <a:moveTo>
                      <a:pt x="765" y="98"/>
                    </a:moveTo>
                    <a:cubicBezTo>
                      <a:pt x="764" y="96"/>
                      <a:pt x="764" y="96"/>
                      <a:pt x="764" y="96"/>
                    </a:cubicBezTo>
                    <a:cubicBezTo>
                      <a:pt x="762" y="98"/>
                      <a:pt x="760" y="99"/>
                      <a:pt x="758" y="100"/>
                    </a:cubicBezTo>
                    <a:cubicBezTo>
                      <a:pt x="715" y="124"/>
                      <a:pt x="682" y="144"/>
                      <a:pt x="655" y="171"/>
                    </a:cubicBezTo>
                    <a:cubicBezTo>
                      <a:pt x="630" y="195"/>
                      <a:pt x="608" y="224"/>
                      <a:pt x="581" y="273"/>
                    </a:cubicBezTo>
                    <a:cubicBezTo>
                      <a:pt x="582" y="273"/>
                      <a:pt x="582" y="273"/>
                      <a:pt x="582" y="273"/>
                    </a:cubicBezTo>
                    <a:cubicBezTo>
                      <a:pt x="582" y="272"/>
                      <a:pt x="582" y="272"/>
                      <a:pt x="582" y="272"/>
                    </a:cubicBezTo>
                    <a:cubicBezTo>
                      <a:pt x="411" y="272"/>
                      <a:pt x="411" y="272"/>
                      <a:pt x="411" y="272"/>
                    </a:cubicBezTo>
                    <a:cubicBezTo>
                      <a:pt x="240" y="272"/>
                      <a:pt x="240" y="272"/>
                      <a:pt x="240" y="272"/>
                    </a:cubicBezTo>
                    <a:cubicBezTo>
                      <a:pt x="240" y="273"/>
                      <a:pt x="240" y="273"/>
                      <a:pt x="240" y="273"/>
                    </a:cubicBezTo>
                    <a:cubicBezTo>
                      <a:pt x="241" y="273"/>
                      <a:pt x="241" y="273"/>
                      <a:pt x="241" y="273"/>
                    </a:cubicBezTo>
                    <a:cubicBezTo>
                      <a:pt x="213" y="224"/>
                      <a:pt x="192" y="195"/>
                      <a:pt x="167" y="171"/>
                    </a:cubicBezTo>
                    <a:cubicBezTo>
                      <a:pt x="139" y="144"/>
                      <a:pt x="107" y="124"/>
                      <a:pt x="63" y="100"/>
                    </a:cubicBezTo>
                    <a:cubicBezTo>
                      <a:pt x="61" y="99"/>
                      <a:pt x="59" y="98"/>
                      <a:pt x="57" y="96"/>
                    </a:cubicBezTo>
                    <a:cubicBezTo>
                      <a:pt x="42" y="88"/>
                      <a:pt x="31" y="82"/>
                      <a:pt x="23" y="74"/>
                    </a:cubicBezTo>
                    <a:cubicBezTo>
                      <a:pt x="19" y="70"/>
                      <a:pt x="16" y="66"/>
                      <a:pt x="15" y="62"/>
                    </a:cubicBezTo>
                    <a:cubicBezTo>
                      <a:pt x="13" y="57"/>
                      <a:pt x="12" y="52"/>
                      <a:pt x="12" y="45"/>
                    </a:cubicBezTo>
                    <a:cubicBezTo>
                      <a:pt x="12" y="36"/>
                      <a:pt x="15" y="28"/>
                      <a:pt x="23" y="22"/>
                    </a:cubicBezTo>
                    <a:cubicBezTo>
                      <a:pt x="31" y="16"/>
                      <a:pt x="42" y="12"/>
                      <a:pt x="55" y="12"/>
                    </a:cubicBezTo>
                    <a:cubicBezTo>
                      <a:pt x="92" y="12"/>
                      <a:pt x="131" y="21"/>
                      <a:pt x="175" y="30"/>
                    </a:cubicBezTo>
                    <a:cubicBezTo>
                      <a:pt x="244" y="45"/>
                      <a:pt x="291" y="52"/>
                      <a:pt x="328" y="56"/>
                    </a:cubicBezTo>
                    <a:cubicBezTo>
                      <a:pt x="364" y="60"/>
                      <a:pt x="389" y="60"/>
                      <a:pt x="411" y="60"/>
                    </a:cubicBezTo>
                    <a:cubicBezTo>
                      <a:pt x="433" y="60"/>
                      <a:pt x="457" y="60"/>
                      <a:pt x="494" y="56"/>
                    </a:cubicBezTo>
                    <a:cubicBezTo>
                      <a:pt x="530" y="52"/>
                      <a:pt x="578" y="45"/>
                      <a:pt x="646" y="30"/>
                    </a:cubicBezTo>
                    <a:cubicBezTo>
                      <a:pt x="691" y="21"/>
                      <a:pt x="729" y="12"/>
                      <a:pt x="766" y="12"/>
                    </a:cubicBezTo>
                    <a:cubicBezTo>
                      <a:pt x="779" y="12"/>
                      <a:pt x="791" y="16"/>
                      <a:pt x="798" y="22"/>
                    </a:cubicBezTo>
                    <a:cubicBezTo>
                      <a:pt x="806" y="28"/>
                      <a:pt x="810" y="36"/>
                      <a:pt x="810" y="45"/>
                    </a:cubicBezTo>
                    <a:cubicBezTo>
                      <a:pt x="810" y="52"/>
                      <a:pt x="809" y="57"/>
                      <a:pt x="807" y="62"/>
                    </a:cubicBezTo>
                    <a:cubicBezTo>
                      <a:pt x="804" y="69"/>
                      <a:pt x="799" y="74"/>
                      <a:pt x="792" y="80"/>
                    </a:cubicBezTo>
                    <a:cubicBezTo>
                      <a:pt x="785" y="85"/>
                      <a:pt x="775" y="90"/>
                      <a:pt x="764" y="96"/>
                    </a:cubicBezTo>
                    <a:cubicBezTo>
                      <a:pt x="765" y="98"/>
                      <a:pt x="765" y="98"/>
                      <a:pt x="765" y="98"/>
                    </a:cubicBezTo>
                    <a:cubicBezTo>
                      <a:pt x="766" y="99"/>
                      <a:pt x="766" y="99"/>
                      <a:pt x="766" y="99"/>
                    </a:cubicBezTo>
                    <a:cubicBezTo>
                      <a:pt x="780" y="91"/>
                      <a:pt x="792" y="84"/>
                      <a:pt x="800" y="76"/>
                    </a:cubicBezTo>
                    <a:cubicBezTo>
                      <a:pt x="804" y="72"/>
                      <a:pt x="807" y="68"/>
                      <a:pt x="809" y="63"/>
                    </a:cubicBezTo>
                    <a:cubicBezTo>
                      <a:pt x="811" y="58"/>
                      <a:pt x="813" y="52"/>
                      <a:pt x="812" y="45"/>
                    </a:cubicBezTo>
                    <a:cubicBezTo>
                      <a:pt x="813" y="35"/>
                      <a:pt x="808" y="26"/>
                      <a:pt x="800" y="20"/>
                    </a:cubicBezTo>
                    <a:cubicBezTo>
                      <a:pt x="792" y="13"/>
                      <a:pt x="780" y="10"/>
                      <a:pt x="766" y="10"/>
                    </a:cubicBezTo>
                    <a:cubicBezTo>
                      <a:pt x="729" y="10"/>
                      <a:pt x="690" y="18"/>
                      <a:pt x="645" y="28"/>
                    </a:cubicBezTo>
                    <a:cubicBezTo>
                      <a:pt x="577" y="42"/>
                      <a:pt x="530" y="50"/>
                      <a:pt x="493" y="53"/>
                    </a:cubicBezTo>
                    <a:cubicBezTo>
                      <a:pt x="457" y="57"/>
                      <a:pt x="433" y="57"/>
                      <a:pt x="411" y="57"/>
                    </a:cubicBezTo>
                    <a:cubicBezTo>
                      <a:pt x="389" y="57"/>
                      <a:pt x="364" y="57"/>
                      <a:pt x="328" y="53"/>
                    </a:cubicBezTo>
                    <a:cubicBezTo>
                      <a:pt x="292" y="50"/>
                      <a:pt x="244" y="42"/>
                      <a:pt x="176" y="28"/>
                    </a:cubicBezTo>
                    <a:cubicBezTo>
                      <a:pt x="131" y="18"/>
                      <a:pt x="93" y="10"/>
                      <a:pt x="55" y="10"/>
                    </a:cubicBezTo>
                    <a:cubicBezTo>
                      <a:pt x="42" y="10"/>
                      <a:pt x="30" y="13"/>
                      <a:pt x="21" y="20"/>
                    </a:cubicBezTo>
                    <a:cubicBezTo>
                      <a:pt x="13" y="26"/>
                      <a:pt x="9" y="35"/>
                      <a:pt x="9" y="45"/>
                    </a:cubicBezTo>
                    <a:cubicBezTo>
                      <a:pt x="9" y="52"/>
                      <a:pt x="10" y="58"/>
                      <a:pt x="12" y="63"/>
                    </a:cubicBezTo>
                    <a:cubicBezTo>
                      <a:pt x="15" y="70"/>
                      <a:pt x="21" y="76"/>
                      <a:pt x="28" y="82"/>
                    </a:cubicBezTo>
                    <a:cubicBezTo>
                      <a:pt x="35" y="87"/>
                      <a:pt x="45" y="93"/>
                      <a:pt x="56" y="99"/>
                    </a:cubicBezTo>
                    <a:cubicBezTo>
                      <a:pt x="58" y="100"/>
                      <a:pt x="60" y="101"/>
                      <a:pt x="62" y="102"/>
                    </a:cubicBezTo>
                    <a:cubicBezTo>
                      <a:pt x="105" y="126"/>
                      <a:pt x="138" y="146"/>
                      <a:pt x="165" y="173"/>
                    </a:cubicBezTo>
                    <a:cubicBezTo>
                      <a:pt x="189" y="196"/>
                      <a:pt x="211" y="226"/>
                      <a:pt x="239" y="274"/>
                    </a:cubicBezTo>
                    <a:cubicBezTo>
                      <a:pt x="239" y="275"/>
                      <a:pt x="239" y="275"/>
                      <a:pt x="239" y="275"/>
                    </a:cubicBezTo>
                    <a:cubicBezTo>
                      <a:pt x="411" y="275"/>
                      <a:pt x="411" y="275"/>
                      <a:pt x="411" y="275"/>
                    </a:cubicBezTo>
                    <a:cubicBezTo>
                      <a:pt x="583" y="275"/>
                      <a:pt x="583" y="275"/>
                      <a:pt x="583" y="275"/>
                    </a:cubicBezTo>
                    <a:cubicBezTo>
                      <a:pt x="583" y="274"/>
                      <a:pt x="583" y="274"/>
                      <a:pt x="583" y="274"/>
                    </a:cubicBezTo>
                    <a:cubicBezTo>
                      <a:pt x="610" y="226"/>
                      <a:pt x="632" y="196"/>
                      <a:pt x="657" y="173"/>
                    </a:cubicBezTo>
                    <a:cubicBezTo>
                      <a:pt x="684" y="146"/>
                      <a:pt x="716" y="126"/>
                      <a:pt x="759" y="102"/>
                    </a:cubicBezTo>
                    <a:cubicBezTo>
                      <a:pt x="761" y="101"/>
                      <a:pt x="764" y="100"/>
                      <a:pt x="766" y="99"/>
                    </a:cubicBezTo>
                    <a:cubicBezTo>
                      <a:pt x="765" y="98"/>
                      <a:pt x="765" y="98"/>
                      <a:pt x="765" y="98"/>
                    </a:cubicBezTo>
                  </a:path>
                </a:pathLst>
              </a:custGeom>
              <a:solidFill>
                <a:srgbClr val="CECD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440" name="Group 439">
              <a:extLst>
                <a:ext uri="{FF2B5EF4-FFF2-40B4-BE49-F238E27FC236}">
                  <a16:creationId xmlns:a16="http://schemas.microsoft.com/office/drawing/2014/main" id="{93675BD5-6764-4063-BC41-D5C09F3DFEEF}"/>
                </a:ext>
              </a:extLst>
            </p:cNvPr>
            <p:cNvGrpSpPr/>
            <p:nvPr/>
          </p:nvGrpSpPr>
          <p:grpSpPr>
            <a:xfrm rot="10800000">
              <a:off x="7844808" y="3804518"/>
              <a:ext cx="2286359" cy="2173869"/>
              <a:chOff x="-1725925" y="2237748"/>
              <a:chExt cx="2581275" cy="2454275"/>
            </a:xfrm>
          </p:grpSpPr>
          <p:sp>
            <p:nvSpPr>
              <p:cNvPr id="441" name="Freeform 5">
                <a:extLst>
                  <a:ext uri="{FF2B5EF4-FFF2-40B4-BE49-F238E27FC236}">
                    <a16:creationId xmlns:a16="http://schemas.microsoft.com/office/drawing/2014/main" id="{117DD6AE-3B52-4785-BA1A-2C9FF967FFAD}"/>
                  </a:ext>
                </a:extLst>
              </p:cNvPr>
              <p:cNvSpPr>
                <a:spLocks/>
              </p:cNvSpPr>
              <p:nvPr/>
            </p:nvSpPr>
            <p:spPr bwMode="auto">
              <a:xfrm>
                <a:off x="-1721163" y="2242511"/>
                <a:ext cx="2571750" cy="2444750"/>
              </a:xfrm>
              <a:custGeom>
                <a:avLst/>
                <a:gdLst>
                  <a:gd name="T0" fmla="*/ 580 w 603"/>
                  <a:gd name="T1" fmla="*/ 349 h 573"/>
                  <a:gd name="T2" fmla="*/ 459 w 603"/>
                  <a:gd name="T3" fmla="*/ 1 h 573"/>
                  <a:gd name="T4" fmla="*/ 459 w 603"/>
                  <a:gd name="T5" fmla="*/ 0 h 573"/>
                  <a:gd name="T6" fmla="*/ 144 w 603"/>
                  <a:gd name="T7" fmla="*/ 0 h 573"/>
                  <a:gd name="T8" fmla="*/ 144 w 603"/>
                  <a:gd name="T9" fmla="*/ 1 h 573"/>
                  <a:gd name="T10" fmla="*/ 23 w 603"/>
                  <a:gd name="T11" fmla="*/ 349 h 573"/>
                  <a:gd name="T12" fmla="*/ 0 w 603"/>
                  <a:gd name="T13" fmla="*/ 411 h 573"/>
                  <a:gd name="T14" fmla="*/ 219 w 603"/>
                  <a:gd name="T15" fmla="*/ 567 h 573"/>
                  <a:gd name="T16" fmla="*/ 232 w 603"/>
                  <a:gd name="T17" fmla="*/ 559 h 573"/>
                  <a:gd name="T18" fmla="*/ 275 w 603"/>
                  <a:gd name="T19" fmla="*/ 530 h 573"/>
                  <a:gd name="T20" fmla="*/ 316 w 603"/>
                  <a:gd name="T21" fmla="*/ 563 h 573"/>
                  <a:gd name="T22" fmla="*/ 329 w 603"/>
                  <a:gd name="T23" fmla="*/ 573 h 573"/>
                  <a:gd name="T24" fmla="*/ 603 w 603"/>
                  <a:gd name="T25" fmla="*/ 411 h 573"/>
                  <a:gd name="T26" fmla="*/ 580 w 603"/>
                  <a:gd name="T27" fmla="*/ 34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3" h="573">
                    <a:moveTo>
                      <a:pt x="580" y="349"/>
                    </a:moveTo>
                    <a:cubicBezTo>
                      <a:pt x="503" y="249"/>
                      <a:pt x="459" y="127"/>
                      <a:pt x="459" y="1"/>
                    </a:cubicBezTo>
                    <a:cubicBezTo>
                      <a:pt x="459" y="0"/>
                      <a:pt x="459" y="0"/>
                      <a:pt x="459" y="0"/>
                    </a:cubicBezTo>
                    <a:cubicBezTo>
                      <a:pt x="144" y="0"/>
                      <a:pt x="144" y="0"/>
                      <a:pt x="144" y="0"/>
                    </a:cubicBezTo>
                    <a:cubicBezTo>
                      <a:pt x="144" y="1"/>
                      <a:pt x="144" y="1"/>
                      <a:pt x="144" y="1"/>
                    </a:cubicBezTo>
                    <a:cubicBezTo>
                      <a:pt x="144" y="127"/>
                      <a:pt x="100" y="249"/>
                      <a:pt x="23" y="349"/>
                    </a:cubicBezTo>
                    <a:cubicBezTo>
                      <a:pt x="8" y="369"/>
                      <a:pt x="0" y="389"/>
                      <a:pt x="0" y="411"/>
                    </a:cubicBezTo>
                    <a:cubicBezTo>
                      <a:pt x="0" y="485"/>
                      <a:pt x="93" y="548"/>
                      <a:pt x="219" y="567"/>
                    </a:cubicBezTo>
                    <a:cubicBezTo>
                      <a:pt x="225" y="568"/>
                      <a:pt x="230" y="565"/>
                      <a:pt x="232" y="559"/>
                    </a:cubicBezTo>
                    <a:cubicBezTo>
                      <a:pt x="239" y="541"/>
                      <a:pt x="256" y="529"/>
                      <a:pt x="275" y="530"/>
                    </a:cubicBezTo>
                    <a:cubicBezTo>
                      <a:pt x="295" y="531"/>
                      <a:pt x="311" y="545"/>
                      <a:pt x="316" y="563"/>
                    </a:cubicBezTo>
                    <a:cubicBezTo>
                      <a:pt x="317" y="569"/>
                      <a:pt x="323" y="573"/>
                      <a:pt x="329" y="573"/>
                    </a:cubicBezTo>
                    <a:cubicBezTo>
                      <a:pt x="483" y="565"/>
                      <a:pt x="603" y="496"/>
                      <a:pt x="603" y="411"/>
                    </a:cubicBezTo>
                    <a:cubicBezTo>
                      <a:pt x="603" y="389"/>
                      <a:pt x="595" y="369"/>
                      <a:pt x="580" y="349"/>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42" name="Freeform 27">
                <a:extLst>
                  <a:ext uri="{FF2B5EF4-FFF2-40B4-BE49-F238E27FC236}">
                    <a16:creationId xmlns:a16="http://schemas.microsoft.com/office/drawing/2014/main" id="{0BFB05D0-5E5A-488D-92E2-C394E55C78EA}"/>
                  </a:ext>
                </a:extLst>
              </p:cNvPr>
              <p:cNvSpPr>
                <a:spLocks noEditPoints="1"/>
              </p:cNvSpPr>
              <p:nvPr/>
            </p:nvSpPr>
            <p:spPr bwMode="auto">
              <a:xfrm>
                <a:off x="-1720464" y="2242511"/>
                <a:ext cx="2571750" cy="2444750"/>
              </a:xfrm>
              <a:custGeom>
                <a:avLst/>
                <a:gdLst>
                  <a:gd name="T0" fmla="*/ 219 w 603"/>
                  <a:gd name="T1" fmla="*/ 567 h 573"/>
                  <a:gd name="T2" fmla="*/ 220 w 603"/>
                  <a:gd name="T3" fmla="*/ 567 h 573"/>
                  <a:gd name="T4" fmla="*/ 232 w 603"/>
                  <a:gd name="T5" fmla="*/ 559 h 573"/>
                  <a:gd name="T6" fmla="*/ 273 w 603"/>
                  <a:gd name="T7" fmla="*/ 530 h 573"/>
                  <a:gd name="T8" fmla="*/ 275 w 603"/>
                  <a:gd name="T9" fmla="*/ 530 h 573"/>
                  <a:gd name="T10" fmla="*/ 316 w 603"/>
                  <a:gd name="T11" fmla="*/ 563 h 573"/>
                  <a:gd name="T12" fmla="*/ 328 w 603"/>
                  <a:gd name="T13" fmla="*/ 573 h 573"/>
                  <a:gd name="T14" fmla="*/ 329 w 603"/>
                  <a:gd name="T15" fmla="*/ 573 h 573"/>
                  <a:gd name="T16" fmla="*/ 603 w 603"/>
                  <a:gd name="T17" fmla="*/ 411 h 573"/>
                  <a:gd name="T18" fmla="*/ 580 w 603"/>
                  <a:gd name="T19" fmla="*/ 349 h 573"/>
                  <a:gd name="T20" fmla="*/ 459 w 603"/>
                  <a:gd name="T21" fmla="*/ 1 h 573"/>
                  <a:gd name="T22" fmla="*/ 459 w 603"/>
                  <a:gd name="T23" fmla="*/ 0 h 573"/>
                  <a:gd name="T24" fmla="*/ 144 w 603"/>
                  <a:gd name="T25" fmla="*/ 0 h 573"/>
                  <a:gd name="T26" fmla="*/ 144 w 603"/>
                  <a:gd name="T27" fmla="*/ 1 h 573"/>
                  <a:gd name="T28" fmla="*/ 23 w 603"/>
                  <a:gd name="T29" fmla="*/ 349 h 573"/>
                  <a:gd name="T30" fmla="*/ 0 w 603"/>
                  <a:gd name="T31" fmla="*/ 411 h 573"/>
                  <a:gd name="T32" fmla="*/ 219 w 603"/>
                  <a:gd name="T33" fmla="*/ 567 h 573"/>
                  <a:gd name="T34" fmla="*/ 30 w 603"/>
                  <a:gd name="T35" fmla="*/ 355 h 573"/>
                  <a:gd name="T36" fmla="*/ 121 w 603"/>
                  <a:gd name="T37" fmla="*/ 188 h 573"/>
                  <a:gd name="T38" fmla="*/ 153 w 603"/>
                  <a:gd name="T39" fmla="*/ 9 h 573"/>
                  <a:gd name="T40" fmla="*/ 450 w 603"/>
                  <a:gd name="T41" fmla="*/ 9 h 573"/>
                  <a:gd name="T42" fmla="*/ 482 w 603"/>
                  <a:gd name="T43" fmla="*/ 188 h 573"/>
                  <a:gd name="T44" fmla="*/ 573 w 603"/>
                  <a:gd name="T45" fmla="*/ 355 h 573"/>
                  <a:gd name="T46" fmla="*/ 594 w 603"/>
                  <a:gd name="T47" fmla="*/ 411 h 573"/>
                  <a:gd name="T48" fmla="*/ 519 w 603"/>
                  <a:gd name="T49" fmla="*/ 513 h 573"/>
                  <a:gd name="T50" fmla="*/ 328 w 603"/>
                  <a:gd name="T51" fmla="*/ 564 h 573"/>
                  <a:gd name="T52" fmla="*/ 328 w 603"/>
                  <a:gd name="T53" fmla="*/ 564 h 573"/>
                  <a:gd name="T54" fmla="*/ 325 w 603"/>
                  <a:gd name="T55" fmla="*/ 561 h 573"/>
                  <a:gd name="T56" fmla="*/ 276 w 603"/>
                  <a:gd name="T57" fmla="*/ 521 h 573"/>
                  <a:gd name="T58" fmla="*/ 273 w 603"/>
                  <a:gd name="T59" fmla="*/ 521 h 573"/>
                  <a:gd name="T60" fmla="*/ 224 w 603"/>
                  <a:gd name="T61" fmla="*/ 556 h 573"/>
                  <a:gd name="T62" fmla="*/ 220 w 603"/>
                  <a:gd name="T63" fmla="*/ 558 h 573"/>
                  <a:gd name="T64" fmla="*/ 220 w 603"/>
                  <a:gd name="T65" fmla="*/ 558 h 573"/>
                  <a:gd name="T66" fmla="*/ 9 w 603"/>
                  <a:gd name="T67" fmla="*/ 411 h 573"/>
                  <a:gd name="T68" fmla="*/ 30 w 603"/>
                  <a:gd name="T69" fmla="*/ 355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3" h="573">
                    <a:moveTo>
                      <a:pt x="219" y="567"/>
                    </a:moveTo>
                    <a:cubicBezTo>
                      <a:pt x="219" y="567"/>
                      <a:pt x="220" y="567"/>
                      <a:pt x="220" y="567"/>
                    </a:cubicBezTo>
                    <a:cubicBezTo>
                      <a:pt x="226" y="567"/>
                      <a:pt x="231" y="564"/>
                      <a:pt x="232" y="559"/>
                    </a:cubicBezTo>
                    <a:cubicBezTo>
                      <a:pt x="238" y="542"/>
                      <a:pt x="255" y="530"/>
                      <a:pt x="273" y="530"/>
                    </a:cubicBezTo>
                    <a:cubicBezTo>
                      <a:pt x="274" y="530"/>
                      <a:pt x="275" y="530"/>
                      <a:pt x="275" y="530"/>
                    </a:cubicBezTo>
                    <a:cubicBezTo>
                      <a:pt x="295" y="531"/>
                      <a:pt x="311" y="545"/>
                      <a:pt x="316" y="563"/>
                    </a:cubicBezTo>
                    <a:cubicBezTo>
                      <a:pt x="317" y="569"/>
                      <a:pt x="322" y="573"/>
                      <a:pt x="328" y="573"/>
                    </a:cubicBezTo>
                    <a:cubicBezTo>
                      <a:pt x="328" y="573"/>
                      <a:pt x="329" y="573"/>
                      <a:pt x="329" y="573"/>
                    </a:cubicBezTo>
                    <a:cubicBezTo>
                      <a:pt x="483" y="565"/>
                      <a:pt x="603" y="496"/>
                      <a:pt x="603" y="411"/>
                    </a:cubicBezTo>
                    <a:cubicBezTo>
                      <a:pt x="603" y="389"/>
                      <a:pt x="595" y="369"/>
                      <a:pt x="580" y="349"/>
                    </a:cubicBezTo>
                    <a:cubicBezTo>
                      <a:pt x="503" y="249"/>
                      <a:pt x="459" y="127"/>
                      <a:pt x="459" y="1"/>
                    </a:cubicBezTo>
                    <a:cubicBezTo>
                      <a:pt x="459" y="0"/>
                      <a:pt x="459" y="0"/>
                      <a:pt x="459" y="0"/>
                    </a:cubicBezTo>
                    <a:cubicBezTo>
                      <a:pt x="144" y="0"/>
                      <a:pt x="144" y="0"/>
                      <a:pt x="144" y="0"/>
                    </a:cubicBezTo>
                    <a:cubicBezTo>
                      <a:pt x="144" y="1"/>
                      <a:pt x="144" y="1"/>
                      <a:pt x="144" y="1"/>
                    </a:cubicBezTo>
                    <a:cubicBezTo>
                      <a:pt x="144" y="127"/>
                      <a:pt x="100" y="249"/>
                      <a:pt x="23" y="349"/>
                    </a:cubicBezTo>
                    <a:cubicBezTo>
                      <a:pt x="8" y="369"/>
                      <a:pt x="0" y="389"/>
                      <a:pt x="0" y="411"/>
                    </a:cubicBezTo>
                    <a:cubicBezTo>
                      <a:pt x="0" y="485"/>
                      <a:pt x="93" y="548"/>
                      <a:pt x="219" y="567"/>
                    </a:cubicBezTo>
                    <a:moveTo>
                      <a:pt x="30" y="355"/>
                    </a:moveTo>
                    <a:cubicBezTo>
                      <a:pt x="70" y="304"/>
                      <a:pt x="100" y="248"/>
                      <a:pt x="121" y="188"/>
                    </a:cubicBezTo>
                    <a:cubicBezTo>
                      <a:pt x="142" y="130"/>
                      <a:pt x="152" y="70"/>
                      <a:pt x="153" y="9"/>
                    </a:cubicBezTo>
                    <a:cubicBezTo>
                      <a:pt x="450" y="9"/>
                      <a:pt x="450" y="9"/>
                      <a:pt x="450" y="9"/>
                    </a:cubicBezTo>
                    <a:cubicBezTo>
                      <a:pt x="451" y="70"/>
                      <a:pt x="462" y="130"/>
                      <a:pt x="482" y="188"/>
                    </a:cubicBezTo>
                    <a:cubicBezTo>
                      <a:pt x="503" y="248"/>
                      <a:pt x="534" y="304"/>
                      <a:pt x="573" y="355"/>
                    </a:cubicBezTo>
                    <a:cubicBezTo>
                      <a:pt x="587" y="373"/>
                      <a:pt x="594" y="392"/>
                      <a:pt x="594" y="411"/>
                    </a:cubicBezTo>
                    <a:cubicBezTo>
                      <a:pt x="594" y="449"/>
                      <a:pt x="567" y="485"/>
                      <a:pt x="519" y="513"/>
                    </a:cubicBezTo>
                    <a:cubicBezTo>
                      <a:pt x="469" y="542"/>
                      <a:pt x="402" y="560"/>
                      <a:pt x="328" y="564"/>
                    </a:cubicBezTo>
                    <a:cubicBezTo>
                      <a:pt x="328" y="564"/>
                      <a:pt x="328" y="564"/>
                      <a:pt x="328" y="564"/>
                    </a:cubicBezTo>
                    <a:cubicBezTo>
                      <a:pt x="327" y="564"/>
                      <a:pt x="325" y="563"/>
                      <a:pt x="325" y="561"/>
                    </a:cubicBezTo>
                    <a:cubicBezTo>
                      <a:pt x="319" y="538"/>
                      <a:pt x="299" y="522"/>
                      <a:pt x="276" y="521"/>
                    </a:cubicBezTo>
                    <a:cubicBezTo>
                      <a:pt x="275" y="521"/>
                      <a:pt x="274" y="521"/>
                      <a:pt x="273" y="521"/>
                    </a:cubicBezTo>
                    <a:cubicBezTo>
                      <a:pt x="251" y="521"/>
                      <a:pt x="231" y="535"/>
                      <a:pt x="224" y="556"/>
                    </a:cubicBezTo>
                    <a:cubicBezTo>
                      <a:pt x="223" y="557"/>
                      <a:pt x="222" y="558"/>
                      <a:pt x="220" y="558"/>
                    </a:cubicBezTo>
                    <a:cubicBezTo>
                      <a:pt x="220" y="558"/>
                      <a:pt x="220" y="558"/>
                      <a:pt x="220" y="558"/>
                    </a:cubicBezTo>
                    <a:cubicBezTo>
                      <a:pt x="96" y="539"/>
                      <a:pt x="9" y="479"/>
                      <a:pt x="9" y="411"/>
                    </a:cubicBezTo>
                    <a:cubicBezTo>
                      <a:pt x="9" y="392"/>
                      <a:pt x="16" y="373"/>
                      <a:pt x="30" y="35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3" name="Freeform 28">
                <a:extLst>
                  <a:ext uri="{FF2B5EF4-FFF2-40B4-BE49-F238E27FC236}">
                    <a16:creationId xmlns:a16="http://schemas.microsoft.com/office/drawing/2014/main" id="{20C38C57-EC1A-4A1E-9CB5-46D22F96D6FA}"/>
                  </a:ext>
                </a:extLst>
              </p:cNvPr>
              <p:cNvSpPr>
                <a:spLocks noEditPoints="1"/>
              </p:cNvSpPr>
              <p:nvPr/>
            </p:nvSpPr>
            <p:spPr bwMode="auto">
              <a:xfrm>
                <a:off x="-1725925" y="2237748"/>
                <a:ext cx="2581275" cy="2454275"/>
              </a:xfrm>
              <a:custGeom>
                <a:avLst/>
                <a:gdLst>
                  <a:gd name="T0" fmla="*/ 219 w 605"/>
                  <a:gd name="T1" fmla="*/ 569 h 575"/>
                  <a:gd name="T2" fmla="*/ 235 w 605"/>
                  <a:gd name="T3" fmla="*/ 560 h 575"/>
                  <a:gd name="T4" fmla="*/ 276 w 605"/>
                  <a:gd name="T5" fmla="*/ 532 h 575"/>
                  <a:gd name="T6" fmla="*/ 329 w 605"/>
                  <a:gd name="T7" fmla="*/ 575 h 575"/>
                  <a:gd name="T8" fmla="*/ 525 w 605"/>
                  <a:gd name="T9" fmla="*/ 523 h 575"/>
                  <a:gd name="T10" fmla="*/ 605 w 605"/>
                  <a:gd name="T11" fmla="*/ 412 h 575"/>
                  <a:gd name="T12" fmla="*/ 462 w 605"/>
                  <a:gd name="T13" fmla="*/ 2 h 575"/>
                  <a:gd name="T14" fmla="*/ 462 w 605"/>
                  <a:gd name="T15" fmla="*/ 0 h 575"/>
                  <a:gd name="T16" fmla="*/ 144 w 605"/>
                  <a:gd name="T17" fmla="*/ 2 h 575"/>
                  <a:gd name="T18" fmla="*/ 0 w 605"/>
                  <a:gd name="T19" fmla="*/ 412 h 575"/>
                  <a:gd name="T20" fmla="*/ 95 w 605"/>
                  <a:gd name="T21" fmla="*/ 531 h 575"/>
                  <a:gd name="T22" fmla="*/ 220 w 605"/>
                  <a:gd name="T23" fmla="*/ 568 h 575"/>
                  <a:gd name="T24" fmla="*/ 64 w 605"/>
                  <a:gd name="T25" fmla="*/ 510 h 575"/>
                  <a:gd name="T26" fmla="*/ 3 w 605"/>
                  <a:gd name="T27" fmla="*/ 412 h 575"/>
                  <a:gd name="T28" fmla="*/ 147 w 605"/>
                  <a:gd name="T29" fmla="*/ 2 h 575"/>
                  <a:gd name="T30" fmla="*/ 145 w 605"/>
                  <a:gd name="T31" fmla="*/ 1 h 575"/>
                  <a:gd name="T32" fmla="*/ 460 w 605"/>
                  <a:gd name="T33" fmla="*/ 2 h 575"/>
                  <a:gd name="T34" fmla="*/ 459 w 605"/>
                  <a:gd name="T35" fmla="*/ 1 h 575"/>
                  <a:gd name="T36" fmla="*/ 580 w 605"/>
                  <a:gd name="T37" fmla="*/ 351 h 575"/>
                  <a:gd name="T38" fmla="*/ 582 w 605"/>
                  <a:gd name="T39" fmla="*/ 471 h 575"/>
                  <a:gd name="T40" fmla="*/ 330 w 605"/>
                  <a:gd name="T41" fmla="*/ 572 h 575"/>
                  <a:gd name="T42" fmla="*/ 318 w 605"/>
                  <a:gd name="T43" fmla="*/ 564 h 575"/>
                  <a:gd name="T44" fmla="*/ 274 w 605"/>
                  <a:gd name="T45" fmla="*/ 529 h 575"/>
                  <a:gd name="T46" fmla="*/ 221 w 605"/>
                  <a:gd name="T47" fmla="*/ 567 h 575"/>
                  <a:gd name="T48" fmla="*/ 220 w 605"/>
                  <a:gd name="T49" fmla="*/ 568 h 575"/>
                  <a:gd name="T50" fmla="*/ 32 w 605"/>
                  <a:gd name="T51" fmla="*/ 357 h 575"/>
                  <a:gd name="T52" fmla="*/ 156 w 605"/>
                  <a:gd name="T53" fmla="*/ 10 h 575"/>
                  <a:gd name="T54" fmla="*/ 154 w 605"/>
                  <a:gd name="T55" fmla="*/ 12 h 575"/>
                  <a:gd name="T56" fmla="*/ 451 w 605"/>
                  <a:gd name="T57" fmla="*/ 10 h 575"/>
                  <a:gd name="T58" fmla="*/ 482 w 605"/>
                  <a:gd name="T59" fmla="*/ 189 h 575"/>
                  <a:gd name="T60" fmla="*/ 594 w 605"/>
                  <a:gd name="T61" fmla="*/ 412 h 575"/>
                  <a:gd name="T62" fmla="*/ 519 w 605"/>
                  <a:gd name="T63" fmla="*/ 513 h 575"/>
                  <a:gd name="T64" fmla="*/ 329 w 605"/>
                  <a:gd name="T65" fmla="*/ 565 h 575"/>
                  <a:gd name="T66" fmla="*/ 329 w 605"/>
                  <a:gd name="T67" fmla="*/ 563 h 575"/>
                  <a:gd name="T68" fmla="*/ 329 w 605"/>
                  <a:gd name="T69" fmla="*/ 563 h 575"/>
                  <a:gd name="T70" fmla="*/ 277 w 605"/>
                  <a:gd name="T71" fmla="*/ 520 h 575"/>
                  <a:gd name="T72" fmla="*/ 224 w 605"/>
                  <a:gd name="T73" fmla="*/ 556 h 575"/>
                  <a:gd name="T74" fmla="*/ 221 w 605"/>
                  <a:gd name="T75" fmla="*/ 558 h 575"/>
                  <a:gd name="T76" fmla="*/ 27 w 605"/>
                  <a:gd name="T77" fmla="*/ 460 h 575"/>
                  <a:gd name="T78" fmla="*/ 32 w 605"/>
                  <a:gd name="T79" fmla="*/ 357 h 575"/>
                  <a:gd name="T80" fmla="*/ 30 w 605"/>
                  <a:gd name="T81" fmla="*/ 355 h 575"/>
                  <a:gd name="T82" fmla="*/ 25 w 605"/>
                  <a:gd name="T83" fmla="*/ 462 h 575"/>
                  <a:gd name="T84" fmla="*/ 221 w 605"/>
                  <a:gd name="T85" fmla="*/ 560 h 575"/>
                  <a:gd name="T86" fmla="*/ 226 w 605"/>
                  <a:gd name="T87" fmla="*/ 557 h 575"/>
                  <a:gd name="T88" fmla="*/ 276 w 605"/>
                  <a:gd name="T89" fmla="*/ 523 h 575"/>
                  <a:gd name="T90" fmla="*/ 329 w 605"/>
                  <a:gd name="T91" fmla="*/ 566 h 575"/>
                  <a:gd name="T92" fmla="*/ 329 w 605"/>
                  <a:gd name="T93" fmla="*/ 566 h 575"/>
                  <a:gd name="T94" fmla="*/ 329 w 605"/>
                  <a:gd name="T95" fmla="*/ 566 h 575"/>
                  <a:gd name="T96" fmla="*/ 577 w 605"/>
                  <a:gd name="T97" fmla="*/ 467 h 575"/>
                  <a:gd name="T98" fmla="*/ 575 w 605"/>
                  <a:gd name="T99" fmla="*/ 355 h 575"/>
                  <a:gd name="T100" fmla="*/ 453 w 605"/>
                  <a:gd name="T101" fmla="*/ 10 h 575"/>
                  <a:gd name="T102" fmla="*/ 153 w 605"/>
                  <a:gd name="T103" fmla="*/ 9 h 575"/>
                  <a:gd name="T104" fmla="*/ 121 w 605"/>
                  <a:gd name="T105" fmla="*/ 188 h 575"/>
                  <a:gd name="T106" fmla="*/ 31 w 605"/>
                  <a:gd name="T107" fmla="*/ 356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5" h="575">
                    <a:moveTo>
                      <a:pt x="220" y="568"/>
                    </a:moveTo>
                    <a:cubicBezTo>
                      <a:pt x="219" y="569"/>
                      <a:pt x="219" y="569"/>
                      <a:pt x="219" y="569"/>
                    </a:cubicBezTo>
                    <a:cubicBezTo>
                      <a:pt x="220" y="570"/>
                      <a:pt x="221" y="570"/>
                      <a:pt x="221" y="570"/>
                    </a:cubicBezTo>
                    <a:cubicBezTo>
                      <a:pt x="227" y="570"/>
                      <a:pt x="233" y="566"/>
                      <a:pt x="235" y="560"/>
                    </a:cubicBezTo>
                    <a:cubicBezTo>
                      <a:pt x="240" y="544"/>
                      <a:pt x="256" y="532"/>
                      <a:pt x="274" y="532"/>
                    </a:cubicBezTo>
                    <a:cubicBezTo>
                      <a:pt x="275" y="532"/>
                      <a:pt x="276" y="532"/>
                      <a:pt x="276" y="532"/>
                    </a:cubicBezTo>
                    <a:cubicBezTo>
                      <a:pt x="295" y="533"/>
                      <a:pt x="311" y="547"/>
                      <a:pt x="316" y="564"/>
                    </a:cubicBezTo>
                    <a:cubicBezTo>
                      <a:pt x="317" y="571"/>
                      <a:pt x="323" y="575"/>
                      <a:pt x="329" y="575"/>
                    </a:cubicBezTo>
                    <a:cubicBezTo>
                      <a:pt x="329" y="575"/>
                      <a:pt x="330" y="575"/>
                      <a:pt x="330" y="575"/>
                    </a:cubicBezTo>
                    <a:cubicBezTo>
                      <a:pt x="407" y="571"/>
                      <a:pt x="476" y="552"/>
                      <a:pt x="525" y="523"/>
                    </a:cubicBezTo>
                    <a:cubicBezTo>
                      <a:pt x="550" y="509"/>
                      <a:pt x="570" y="492"/>
                      <a:pt x="584" y="473"/>
                    </a:cubicBezTo>
                    <a:cubicBezTo>
                      <a:pt x="598" y="454"/>
                      <a:pt x="605" y="434"/>
                      <a:pt x="605" y="412"/>
                    </a:cubicBezTo>
                    <a:cubicBezTo>
                      <a:pt x="605" y="390"/>
                      <a:pt x="597" y="369"/>
                      <a:pt x="582" y="350"/>
                    </a:cubicBezTo>
                    <a:cubicBezTo>
                      <a:pt x="505" y="250"/>
                      <a:pt x="462" y="128"/>
                      <a:pt x="462" y="2"/>
                    </a:cubicBezTo>
                    <a:cubicBezTo>
                      <a:pt x="462" y="1"/>
                      <a:pt x="462" y="1"/>
                      <a:pt x="462" y="1"/>
                    </a:cubicBezTo>
                    <a:cubicBezTo>
                      <a:pt x="462" y="0"/>
                      <a:pt x="462" y="0"/>
                      <a:pt x="462" y="0"/>
                    </a:cubicBezTo>
                    <a:cubicBezTo>
                      <a:pt x="144" y="0"/>
                      <a:pt x="144" y="0"/>
                      <a:pt x="144" y="0"/>
                    </a:cubicBezTo>
                    <a:cubicBezTo>
                      <a:pt x="144" y="2"/>
                      <a:pt x="144" y="2"/>
                      <a:pt x="144" y="2"/>
                    </a:cubicBezTo>
                    <a:cubicBezTo>
                      <a:pt x="144" y="128"/>
                      <a:pt x="100" y="250"/>
                      <a:pt x="23" y="350"/>
                    </a:cubicBezTo>
                    <a:cubicBezTo>
                      <a:pt x="8" y="369"/>
                      <a:pt x="0" y="390"/>
                      <a:pt x="0" y="412"/>
                    </a:cubicBezTo>
                    <a:cubicBezTo>
                      <a:pt x="0" y="431"/>
                      <a:pt x="6" y="449"/>
                      <a:pt x="17" y="466"/>
                    </a:cubicBezTo>
                    <a:cubicBezTo>
                      <a:pt x="33" y="491"/>
                      <a:pt x="60" y="513"/>
                      <a:pt x="95" y="531"/>
                    </a:cubicBezTo>
                    <a:cubicBezTo>
                      <a:pt x="129" y="549"/>
                      <a:pt x="172" y="562"/>
                      <a:pt x="219" y="569"/>
                    </a:cubicBezTo>
                    <a:cubicBezTo>
                      <a:pt x="220" y="568"/>
                      <a:pt x="220" y="568"/>
                      <a:pt x="220" y="568"/>
                    </a:cubicBezTo>
                    <a:cubicBezTo>
                      <a:pt x="220" y="567"/>
                      <a:pt x="220" y="567"/>
                      <a:pt x="220" y="567"/>
                    </a:cubicBezTo>
                    <a:cubicBezTo>
                      <a:pt x="157" y="557"/>
                      <a:pt x="103" y="537"/>
                      <a:pt x="64" y="510"/>
                    </a:cubicBezTo>
                    <a:cubicBezTo>
                      <a:pt x="45" y="496"/>
                      <a:pt x="29" y="481"/>
                      <a:pt x="19" y="464"/>
                    </a:cubicBezTo>
                    <a:cubicBezTo>
                      <a:pt x="8" y="448"/>
                      <a:pt x="3" y="431"/>
                      <a:pt x="3" y="412"/>
                    </a:cubicBezTo>
                    <a:cubicBezTo>
                      <a:pt x="3" y="391"/>
                      <a:pt x="11" y="370"/>
                      <a:pt x="25" y="351"/>
                    </a:cubicBezTo>
                    <a:cubicBezTo>
                      <a:pt x="103" y="251"/>
                      <a:pt x="147" y="128"/>
                      <a:pt x="147" y="2"/>
                    </a:cubicBezTo>
                    <a:cubicBezTo>
                      <a:pt x="147" y="1"/>
                      <a:pt x="147" y="1"/>
                      <a:pt x="147" y="1"/>
                    </a:cubicBezTo>
                    <a:cubicBezTo>
                      <a:pt x="145" y="1"/>
                      <a:pt x="145" y="1"/>
                      <a:pt x="145" y="1"/>
                    </a:cubicBezTo>
                    <a:cubicBezTo>
                      <a:pt x="145" y="2"/>
                      <a:pt x="145" y="2"/>
                      <a:pt x="145" y="2"/>
                    </a:cubicBezTo>
                    <a:cubicBezTo>
                      <a:pt x="460" y="2"/>
                      <a:pt x="460" y="2"/>
                      <a:pt x="460" y="2"/>
                    </a:cubicBezTo>
                    <a:cubicBezTo>
                      <a:pt x="460" y="1"/>
                      <a:pt x="460" y="1"/>
                      <a:pt x="460" y="1"/>
                    </a:cubicBezTo>
                    <a:cubicBezTo>
                      <a:pt x="459" y="1"/>
                      <a:pt x="459" y="1"/>
                      <a:pt x="459" y="1"/>
                    </a:cubicBezTo>
                    <a:cubicBezTo>
                      <a:pt x="459" y="2"/>
                      <a:pt x="459" y="2"/>
                      <a:pt x="459" y="2"/>
                    </a:cubicBezTo>
                    <a:cubicBezTo>
                      <a:pt x="459" y="128"/>
                      <a:pt x="503" y="251"/>
                      <a:pt x="580" y="351"/>
                    </a:cubicBezTo>
                    <a:cubicBezTo>
                      <a:pt x="595" y="370"/>
                      <a:pt x="603" y="391"/>
                      <a:pt x="603" y="412"/>
                    </a:cubicBezTo>
                    <a:cubicBezTo>
                      <a:pt x="603" y="433"/>
                      <a:pt x="595" y="453"/>
                      <a:pt x="582" y="471"/>
                    </a:cubicBezTo>
                    <a:cubicBezTo>
                      <a:pt x="561" y="499"/>
                      <a:pt x="527" y="523"/>
                      <a:pt x="484" y="541"/>
                    </a:cubicBezTo>
                    <a:cubicBezTo>
                      <a:pt x="440" y="558"/>
                      <a:pt x="387" y="570"/>
                      <a:pt x="330" y="572"/>
                    </a:cubicBezTo>
                    <a:cubicBezTo>
                      <a:pt x="330" y="572"/>
                      <a:pt x="329" y="572"/>
                      <a:pt x="329" y="572"/>
                    </a:cubicBezTo>
                    <a:cubicBezTo>
                      <a:pt x="324" y="572"/>
                      <a:pt x="319" y="569"/>
                      <a:pt x="318" y="564"/>
                    </a:cubicBezTo>
                    <a:cubicBezTo>
                      <a:pt x="314" y="545"/>
                      <a:pt x="297" y="530"/>
                      <a:pt x="276" y="529"/>
                    </a:cubicBezTo>
                    <a:cubicBezTo>
                      <a:pt x="276" y="529"/>
                      <a:pt x="275" y="529"/>
                      <a:pt x="274" y="529"/>
                    </a:cubicBezTo>
                    <a:cubicBezTo>
                      <a:pt x="255" y="529"/>
                      <a:pt x="238" y="542"/>
                      <a:pt x="232" y="559"/>
                    </a:cubicBezTo>
                    <a:cubicBezTo>
                      <a:pt x="230" y="564"/>
                      <a:pt x="226" y="567"/>
                      <a:pt x="221" y="567"/>
                    </a:cubicBezTo>
                    <a:cubicBezTo>
                      <a:pt x="221" y="567"/>
                      <a:pt x="220" y="567"/>
                      <a:pt x="220" y="567"/>
                    </a:cubicBezTo>
                    <a:cubicBezTo>
                      <a:pt x="220" y="568"/>
                      <a:pt x="220" y="568"/>
                      <a:pt x="220" y="568"/>
                    </a:cubicBezTo>
                    <a:moveTo>
                      <a:pt x="31" y="356"/>
                    </a:moveTo>
                    <a:cubicBezTo>
                      <a:pt x="32" y="357"/>
                      <a:pt x="32" y="357"/>
                      <a:pt x="32" y="357"/>
                    </a:cubicBezTo>
                    <a:cubicBezTo>
                      <a:pt x="72" y="306"/>
                      <a:pt x="102" y="249"/>
                      <a:pt x="123" y="189"/>
                    </a:cubicBezTo>
                    <a:cubicBezTo>
                      <a:pt x="144" y="131"/>
                      <a:pt x="155" y="71"/>
                      <a:pt x="156" y="10"/>
                    </a:cubicBezTo>
                    <a:cubicBezTo>
                      <a:pt x="154" y="10"/>
                      <a:pt x="154" y="10"/>
                      <a:pt x="154" y="10"/>
                    </a:cubicBezTo>
                    <a:cubicBezTo>
                      <a:pt x="154" y="12"/>
                      <a:pt x="154" y="12"/>
                      <a:pt x="154" y="12"/>
                    </a:cubicBezTo>
                    <a:cubicBezTo>
                      <a:pt x="451" y="12"/>
                      <a:pt x="451" y="12"/>
                      <a:pt x="451" y="12"/>
                    </a:cubicBezTo>
                    <a:cubicBezTo>
                      <a:pt x="451" y="10"/>
                      <a:pt x="451" y="10"/>
                      <a:pt x="451" y="10"/>
                    </a:cubicBezTo>
                    <a:cubicBezTo>
                      <a:pt x="450" y="10"/>
                      <a:pt x="450" y="10"/>
                      <a:pt x="450" y="10"/>
                    </a:cubicBezTo>
                    <a:cubicBezTo>
                      <a:pt x="451" y="71"/>
                      <a:pt x="462" y="131"/>
                      <a:pt x="482" y="189"/>
                    </a:cubicBezTo>
                    <a:cubicBezTo>
                      <a:pt x="503" y="249"/>
                      <a:pt x="534" y="306"/>
                      <a:pt x="573" y="357"/>
                    </a:cubicBezTo>
                    <a:cubicBezTo>
                      <a:pt x="587" y="375"/>
                      <a:pt x="594" y="393"/>
                      <a:pt x="594" y="412"/>
                    </a:cubicBezTo>
                    <a:cubicBezTo>
                      <a:pt x="594" y="431"/>
                      <a:pt x="587" y="449"/>
                      <a:pt x="575" y="466"/>
                    </a:cubicBezTo>
                    <a:cubicBezTo>
                      <a:pt x="562" y="483"/>
                      <a:pt x="543" y="499"/>
                      <a:pt x="519" y="513"/>
                    </a:cubicBezTo>
                    <a:cubicBezTo>
                      <a:pt x="470" y="542"/>
                      <a:pt x="402" y="560"/>
                      <a:pt x="329" y="563"/>
                    </a:cubicBezTo>
                    <a:cubicBezTo>
                      <a:pt x="329" y="565"/>
                      <a:pt x="329" y="565"/>
                      <a:pt x="329" y="565"/>
                    </a:cubicBezTo>
                    <a:cubicBezTo>
                      <a:pt x="329" y="563"/>
                      <a:pt x="329" y="563"/>
                      <a:pt x="329" y="563"/>
                    </a:cubicBezTo>
                    <a:cubicBezTo>
                      <a:pt x="329" y="563"/>
                      <a:pt x="329" y="563"/>
                      <a:pt x="329" y="563"/>
                    </a:cubicBezTo>
                    <a:cubicBezTo>
                      <a:pt x="329" y="565"/>
                      <a:pt x="329" y="565"/>
                      <a:pt x="329" y="565"/>
                    </a:cubicBezTo>
                    <a:cubicBezTo>
                      <a:pt x="329" y="563"/>
                      <a:pt x="329" y="563"/>
                      <a:pt x="329" y="563"/>
                    </a:cubicBezTo>
                    <a:cubicBezTo>
                      <a:pt x="328" y="563"/>
                      <a:pt x="327" y="563"/>
                      <a:pt x="327" y="562"/>
                    </a:cubicBezTo>
                    <a:cubicBezTo>
                      <a:pt x="321" y="538"/>
                      <a:pt x="301" y="521"/>
                      <a:pt x="277" y="520"/>
                    </a:cubicBezTo>
                    <a:cubicBezTo>
                      <a:pt x="276" y="520"/>
                      <a:pt x="275" y="520"/>
                      <a:pt x="274" y="520"/>
                    </a:cubicBezTo>
                    <a:cubicBezTo>
                      <a:pt x="252" y="520"/>
                      <a:pt x="231" y="535"/>
                      <a:pt x="224" y="556"/>
                    </a:cubicBezTo>
                    <a:cubicBezTo>
                      <a:pt x="223" y="557"/>
                      <a:pt x="222" y="558"/>
                      <a:pt x="221" y="558"/>
                    </a:cubicBezTo>
                    <a:cubicBezTo>
                      <a:pt x="221" y="558"/>
                      <a:pt x="221" y="558"/>
                      <a:pt x="221" y="558"/>
                    </a:cubicBezTo>
                    <a:cubicBezTo>
                      <a:pt x="159" y="548"/>
                      <a:pt x="107" y="529"/>
                      <a:pt x="70" y="503"/>
                    </a:cubicBezTo>
                    <a:cubicBezTo>
                      <a:pt x="51" y="490"/>
                      <a:pt x="37" y="476"/>
                      <a:pt x="27" y="460"/>
                    </a:cubicBezTo>
                    <a:cubicBezTo>
                      <a:pt x="17" y="445"/>
                      <a:pt x="12" y="429"/>
                      <a:pt x="12" y="412"/>
                    </a:cubicBezTo>
                    <a:cubicBezTo>
                      <a:pt x="12" y="393"/>
                      <a:pt x="19" y="375"/>
                      <a:pt x="32" y="357"/>
                    </a:cubicBezTo>
                    <a:cubicBezTo>
                      <a:pt x="31" y="356"/>
                      <a:pt x="31" y="356"/>
                      <a:pt x="31" y="356"/>
                    </a:cubicBezTo>
                    <a:cubicBezTo>
                      <a:pt x="30" y="355"/>
                      <a:pt x="30" y="355"/>
                      <a:pt x="30" y="355"/>
                    </a:cubicBezTo>
                    <a:cubicBezTo>
                      <a:pt x="16" y="373"/>
                      <a:pt x="9" y="393"/>
                      <a:pt x="9" y="412"/>
                    </a:cubicBezTo>
                    <a:cubicBezTo>
                      <a:pt x="9" y="430"/>
                      <a:pt x="15" y="446"/>
                      <a:pt x="25" y="462"/>
                    </a:cubicBezTo>
                    <a:cubicBezTo>
                      <a:pt x="40" y="485"/>
                      <a:pt x="66" y="506"/>
                      <a:pt x="99" y="523"/>
                    </a:cubicBezTo>
                    <a:cubicBezTo>
                      <a:pt x="133" y="540"/>
                      <a:pt x="174" y="553"/>
                      <a:pt x="221" y="560"/>
                    </a:cubicBezTo>
                    <a:cubicBezTo>
                      <a:pt x="221" y="561"/>
                      <a:pt x="221" y="561"/>
                      <a:pt x="221" y="561"/>
                    </a:cubicBezTo>
                    <a:cubicBezTo>
                      <a:pt x="224" y="561"/>
                      <a:pt x="225" y="559"/>
                      <a:pt x="226" y="557"/>
                    </a:cubicBezTo>
                    <a:cubicBezTo>
                      <a:pt x="233" y="537"/>
                      <a:pt x="253" y="523"/>
                      <a:pt x="274" y="523"/>
                    </a:cubicBezTo>
                    <a:cubicBezTo>
                      <a:pt x="275" y="523"/>
                      <a:pt x="276" y="523"/>
                      <a:pt x="276" y="523"/>
                    </a:cubicBezTo>
                    <a:cubicBezTo>
                      <a:pt x="299" y="524"/>
                      <a:pt x="319" y="540"/>
                      <a:pt x="324" y="562"/>
                    </a:cubicBezTo>
                    <a:cubicBezTo>
                      <a:pt x="325" y="565"/>
                      <a:pt x="327" y="566"/>
                      <a:pt x="329" y="566"/>
                    </a:cubicBezTo>
                    <a:cubicBezTo>
                      <a:pt x="329" y="566"/>
                      <a:pt x="329" y="566"/>
                      <a:pt x="329" y="566"/>
                    </a:cubicBezTo>
                    <a:cubicBezTo>
                      <a:pt x="329" y="566"/>
                      <a:pt x="329" y="566"/>
                      <a:pt x="329" y="566"/>
                    </a:cubicBezTo>
                    <a:cubicBezTo>
                      <a:pt x="329" y="566"/>
                      <a:pt x="329" y="566"/>
                      <a:pt x="329" y="566"/>
                    </a:cubicBezTo>
                    <a:cubicBezTo>
                      <a:pt x="329" y="566"/>
                      <a:pt x="329" y="566"/>
                      <a:pt x="329" y="566"/>
                    </a:cubicBezTo>
                    <a:cubicBezTo>
                      <a:pt x="403" y="562"/>
                      <a:pt x="471" y="545"/>
                      <a:pt x="521" y="515"/>
                    </a:cubicBezTo>
                    <a:cubicBezTo>
                      <a:pt x="545" y="501"/>
                      <a:pt x="564" y="485"/>
                      <a:pt x="577" y="467"/>
                    </a:cubicBezTo>
                    <a:cubicBezTo>
                      <a:pt x="590" y="450"/>
                      <a:pt x="596" y="431"/>
                      <a:pt x="596" y="412"/>
                    </a:cubicBezTo>
                    <a:cubicBezTo>
                      <a:pt x="596" y="393"/>
                      <a:pt x="589" y="373"/>
                      <a:pt x="575" y="355"/>
                    </a:cubicBezTo>
                    <a:cubicBezTo>
                      <a:pt x="536" y="304"/>
                      <a:pt x="505" y="248"/>
                      <a:pt x="484" y="188"/>
                    </a:cubicBezTo>
                    <a:cubicBezTo>
                      <a:pt x="464" y="131"/>
                      <a:pt x="453" y="71"/>
                      <a:pt x="453" y="10"/>
                    </a:cubicBezTo>
                    <a:cubicBezTo>
                      <a:pt x="452" y="9"/>
                      <a:pt x="452" y="9"/>
                      <a:pt x="452" y="9"/>
                    </a:cubicBezTo>
                    <a:cubicBezTo>
                      <a:pt x="153" y="9"/>
                      <a:pt x="153" y="9"/>
                      <a:pt x="153" y="9"/>
                    </a:cubicBezTo>
                    <a:cubicBezTo>
                      <a:pt x="153" y="10"/>
                      <a:pt x="153" y="10"/>
                      <a:pt x="153" y="10"/>
                    </a:cubicBezTo>
                    <a:cubicBezTo>
                      <a:pt x="152" y="71"/>
                      <a:pt x="141" y="131"/>
                      <a:pt x="121" y="188"/>
                    </a:cubicBezTo>
                    <a:cubicBezTo>
                      <a:pt x="100" y="248"/>
                      <a:pt x="70" y="304"/>
                      <a:pt x="30" y="355"/>
                    </a:cubicBezTo>
                    <a:cubicBezTo>
                      <a:pt x="31" y="356"/>
                      <a:pt x="31" y="356"/>
                      <a:pt x="31" y="356"/>
                    </a:cubicBezTo>
                  </a:path>
                </a:pathLst>
              </a:custGeom>
              <a:solidFill>
                <a:srgbClr val="CECD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4" name="Oval 33">
                <a:extLst>
                  <a:ext uri="{FF2B5EF4-FFF2-40B4-BE49-F238E27FC236}">
                    <a16:creationId xmlns:a16="http://schemas.microsoft.com/office/drawing/2014/main" id="{61473245-F0CB-4F7A-B6C1-2449BA4FFD66}"/>
                  </a:ext>
                </a:extLst>
              </p:cNvPr>
              <p:cNvSpPr>
                <a:spLocks noChangeArrowheads="1"/>
              </p:cNvSpPr>
              <p:nvPr/>
            </p:nvSpPr>
            <p:spPr bwMode="auto">
              <a:xfrm>
                <a:off x="-1102820" y="3832117"/>
                <a:ext cx="371475" cy="3714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5" name="Oval 33">
                <a:extLst>
                  <a:ext uri="{FF2B5EF4-FFF2-40B4-BE49-F238E27FC236}">
                    <a16:creationId xmlns:a16="http://schemas.microsoft.com/office/drawing/2014/main" id="{A14DC16C-0AFD-4208-8093-6A3F3E76DF3B}"/>
                  </a:ext>
                </a:extLst>
              </p:cNvPr>
              <p:cNvSpPr>
                <a:spLocks noChangeArrowheads="1"/>
              </p:cNvSpPr>
              <p:nvPr/>
            </p:nvSpPr>
            <p:spPr bwMode="auto">
              <a:xfrm>
                <a:off x="-814160" y="3219664"/>
                <a:ext cx="371475" cy="3714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nvGrpSpPr>
          <p:cNvPr id="451" name="Group 450">
            <a:extLst>
              <a:ext uri="{FF2B5EF4-FFF2-40B4-BE49-F238E27FC236}">
                <a16:creationId xmlns:a16="http://schemas.microsoft.com/office/drawing/2014/main" id="{2806F150-A787-4ADC-B1CD-A18B7E24FAC4}"/>
              </a:ext>
            </a:extLst>
          </p:cNvPr>
          <p:cNvGrpSpPr/>
          <p:nvPr/>
        </p:nvGrpSpPr>
        <p:grpSpPr>
          <a:xfrm rot="17963155">
            <a:off x="2257710" y="2966745"/>
            <a:ext cx="113029" cy="136515"/>
            <a:chOff x="7265671" y="2752446"/>
            <a:chExt cx="113029" cy="165162"/>
          </a:xfrm>
        </p:grpSpPr>
        <p:sp>
          <p:nvSpPr>
            <p:cNvPr id="449" name="Rectangle: Rounded Corners 448">
              <a:extLst>
                <a:ext uri="{FF2B5EF4-FFF2-40B4-BE49-F238E27FC236}">
                  <a16:creationId xmlns:a16="http://schemas.microsoft.com/office/drawing/2014/main" id="{F46440BD-92D3-4C03-BC33-DC781358A35E}"/>
                </a:ext>
              </a:extLst>
            </p:cNvPr>
            <p:cNvSpPr/>
            <p:nvPr/>
          </p:nvSpPr>
          <p:spPr>
            <a:xfrm>
              <a:off x="7265671" y="2768031"/>
              <a:ext cx="113029" cy="149577"/>
            </a:xfrm>
            <a:prstGeom prst="roundRect">
              <a:avLst/>
            </a:prstGeom>
            <a:solidFill>
              <a:srgbClr val="DA8D88"/>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0" name="Isosceles Triangle 449">
              <a:extLst>
                <a:ext uri="{FF2B5EF4-FFF2-40B4-BE49-F238E27FC236}">
                  <a16:creationId xmlns:a16="http://schemas.microsoft.com/office/drawing/2014/main" id="{89FD44E7-7358-4EE0-9E17-D10155A84B16}"/>
                </a:ext>
              </a:extLst>
            </p:cNvPr>
            <p:cNvSpPr/>
            <p:nvPr/>
          </p:nvSpPr>
          <p:spPr>
            <a:xfrm rot="10800000">
              <a:off x="7268996" y="2752446"/>
              <a:ext cx="106378" cy="78908"/>
            </a:xfrm>
            <a:prstGeom prst="triangle">
              <a:avLst/>
            </a:prstGeom>
            <a:solidFill>
              <a:schemeClr val="bg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52" name="Group 451">
            <a:extLst>
              <a:ext uri="{FF2B5EF4-FFF2-40B4-BE49-F238E27FC236}">
                <a16:creationId xmlns:a16="http://schemas.microsoft.com/office/drawing/2014/main" id="{099C3CA1-F56E-4983-827A-E45B46221DD1}"/>
              </a:ext>
            </a:extLst>
          </p:cNvPr>
          <p:cNvGrpSpPr/>
          <p:nvPr/>
        </p:nvGrpSpPr>
        <p:grpSpPr>
          <a:xfrm rot="17556903">
            <a:off x="2406660" y="2678403"/>
            <a:ext cx="113029" cy="136515"/>
            <a:chOff x="7265671" y="2752446"/>
            <a:chExt cx="113029" cy="165162"/>
          </a:xfrm>
        </p:grpSpPr>
        <p:sp>
          <p:nvSpPr>
            <p:cNvPr id="453" name="Rectangle: Rounded Corners 452">
              <a:extLst>
                <a:ext uri="{FF2B5EF4-FFF2-40B4-BE49-F238E27FC236}">
                  <a16:creationId xmlns:a16="http://schemas.microsoft.com/office/drawing/2014/main" id="{7519B7AE-AB45-479E-998F-EFFC6976FECC}"/>
                </a:ext>
              </a:extLst>
            </p:cNvPr>
            <p:cNvSpPr/>
            <p:nvPr/>
          </p:nvSpPr>
          <p:spPr>
            <a:xfrm>
              <a:off x="7265671" y="2768031"/>
              <a:ext cx="113029" cy="149577"/>
            </a:xfrm>
            <a:prstGeom prst="roundRect">
              <a:avLst/>
            </a:prstGeom>
            <a:solidFill>
              <a:srgbClr val="DA8D88"/>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54" name="Isosceles Triangle 453">
              <a:extLst>
                <a:ext uri="{FF2B5EF4-FFF2-40B4-BE49-F238E27FC236}">
                  <a16:creationId xmlns:a16="http://schemas.microsoft.com/office/drawing/2014/main" id="{A217BFE6-5B2A-4EFC-A545-CC9EFF89B3DF}"/>
                </a:ext>
              </a:extLst>
            </p:cNvPr>
            <p:cNvSpPr/>
            <p:nvPr/>
          </p:nvSpPr>
          <p:spPr>
            <a:xfrm rot="10800000">
              <a:off x="7268996" y="2752446"/>
              <a:ext cx="106378" cy="78908"/>
            </a:xfrm>
            <a:prstGeom prst="triangle">
              <a:avLst/>
            </a:prstGeom>
            <a:solidFill>
              <a:schemeClr val="bg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55" name="Group 454">
            <a:extLst>
              <a:ext uri="{FF2B5EF4-FFF2-40B4-BE49-F238E27FC236}">
                <a16:creationId xmlns:a16="http://schemas.microsoft.com/office/drawing/2014/main" id="{E49016C8-E682-48BB-8574-47C691375B51}"/>
              </a:ext>
            </a:extLst>
          </p:cNvPr>
          <p:cNvGrpSpPr/>
          <p:nvPr/>
        </p:nvGrpSpPr>
        <p:grpSpPr>
          <a:xfrm rot="16641950">
            <a:off x="2510563" y="2327464"/>
            <a:ext cx="113029" cy="136515"/>
            <a:chOff x="7265671" y="2752446"/>
            <a:chExt cx="113029" cy="165162"/>
          </a:xfrm>
        </p:grpSpPr>
        <p:sp>
          <p:nvSpPr>
            <p:cNvPr id="456" name="Rectangle: Rounded Corners 455">
              <a:extLst>
                <a:ext uri="{FF2B5EF4-FFF2-40B4-BE49-F238E27FC236}">
                  <a16:creationId xmlns:a16="http://schemas.microsoft.com/office/drawing/2014/main" id="{8897D7F6-BD56-43CA-9649-7D30387E496D}"/>
                </a:ext>
              </a:extLst>
            </p:cNvPr>
            <p:cNvSpPr/>
            <p:nvPr/>
          </p:nvSpPr>
          <p:spPr>
            <a:xfrm>
              <a:off x="7265671" y="2768031"/>
              <a:ext cx="113029" cy="149577"/>
            </a:xfrm>
            <a:prstGeom prst="roundRect">
              <a:avLst/>
            </a:prstGeom>
            <a:solidFill>
              <a:srgbClr val="DA8D88"/>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7" name="Isosceles Triangle 456">
              <a:extLst>
                <a:ext uri="{FF2B5EF4-FFF2-40B4-BE49-F238E27FC236}">
                  <a16:creationId xmlns:a16="http://schemas.microsoft.com/office/drawing/2014/main" id="{AB90D486-53F6-4F12-A7B1-82B0C3BBF9F5}"/>
                </a:ext>
              </a:extLst>
            </p:cNvPr>
            <p:cNvSpPr/>
            <p:nvPr/>
          </p:nvSpPr>
          <p:spPr>
            <a:xfrm rot="10800000">
              <a:off x="7268996" y="2752446"/>
              <a:ext cx="106378" cy="78908"/>
            </a:xfrm>
            <a:prstGeom prst="triangle">
              <a:avLst/>
            </a:prstGeom>
            <a:solidFill>
              <a:schemeClr val="bg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58" name="Group 457">
            <a:extLst>
              <a:ext uri="{FF2B5EF4-FFF2-40B4-BE49-F238E27FC236}">
                <a16:creationId xmlns:a16="http://schemas.microsoft.com/office/drawing/2014/main" id="{B0FE3A36-5DFC-4769-886C-87DEB7104C61}"/>
              </a:ext>
            </a:extLst>
          </p:cNvPr>
          <p:cNvGrpSpPr/>
          <p:nvPr/>
        </p:nvGrpSpPr>
        <p:grpSpPr>
          <a:xfrm rot="15963663">
            <a:off x="2513526" y="1918755"/>
            <a:ext cx="113029" cy="136515"/>
            <a:chOff x="7265671" y="2752446"/>
            <a:chExt cx="113029" cy="165162"/>
          </a:xfrm>
        </p:grpSpPr>
        <p:sp>
          <p:nvSpPr>
            <p:cNvPr id="459" name="Rectangle: Rounded Corners 458">
              <a:extLst>
                <a:ext uri="{FF2B5EF4-FFF2-40B4-BE49-F238E27FC236}">
                  <a16:creationId xmlns:a16="http://schemas.microsoft.com/office/drawing/2014/main" id="{D66B8A77-8483-4EC3-8FFC-6385CAA8F5AA}"/>
                </a:ext>
              </a:extLst>
            </p:cNvPr>
            <p:cNvSpPr/>
            <p:nvPr/>
          </p:nvSpPr>
          <p:spPr>
            <a:xfrm>
              <a:off x="7265671" y="2768031"/>
              <a:ext cx="113029" cy="149577"/>
            </a:xfrm>
            <a:prstGeom prst="roundRect">
              <a:avLst/>
            </a:prstGeom>
            <a:solidFill>
              <a:srgbClr val="DA8D88"/>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0" name="Isosceles Triangle 459">
              <a:extLst>
                <a:ext uri="{FF2B5EF4-FFF2-40B4-BE49-F238E27FC236}">
                  <a16:creationId xmlns:a16="http://schemas.microsoft.com/office/drawing/2014/main" id="{6204D35C-7596-42CC-8605-20C7B2FFE342}"/>
                </a:ext>
              </a:extLst>
            </p:cNvPr>
            <p:cNvSpPr/>
            <p:nvPr/>
          </p:nvSpPr>
          <p:spPr>
            <a:xfrm rot="10800000">
              <a:off x="7268996" y="2752446"/>
              <a:ext cx="106378" cy="78908"/>
            </a:xfrm>
            <a:prstGeom prst="triangle">
              <a:avLst/>
            </a:prstGeom>
            <a:solidFill>
              <a:schemeClr val="bg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62" name="Rectangle 461">
            <a:extLst>
              <a:ext uri="{FF2B5EF4-FFF2-40B4-BE49-F238E27FC236}">
                <a16:creationId xmlns:a16="http://schemas.microsoft.com/office/drawing/2014/main" id="{6527F2F8-F4B3-4D70-BF16-4048E7EA9B14}"/>
              </a:ext>
            </a:extLst>
          </p:cNvPr>
          <p:cNvSpPr/>
          <p:nvPr/>
        </p:nvSpPr>
        <p:spPr>
          <a:xfrm rot="2700000">
            <a:off x="2082212" y="2203813"/>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3" name="Rectangle 462">
            <a:extLst>
              <a:ext uri="{FF2B5EF4-FFF2-40B4-BE49-F238E27FC236}">
                <a16:creationId xmlns:a16="http://schemas.microsoft.com/office/drawing/2014/main" id="{DB5A1BB5-9869-4B87-82F3-76DCC4080853}"/>
              </a:ext>
            </a:extLst>
          </p:cNvPr>
          <p:cNvSpPr/>
          <p:nvPr/>
        </p:nvSpPr>
        <p:spPr>
          <a:xfrm rot="2700000">
            <a:off x="1527270" y="2572252"/>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4" name="Rectangle 463">
            <a:extLst>
              <a:ext uri="{FF2B5EF4-FFF2-40B4-BE49-F238E27FC236}">
                <a16:creationId xmlns:a16="http://schemas.microsoft.com/office/drawing/2014/main" id="{8FCFBC75-9F5A-496B-BFF9-BD07232F0112}"/>
              </a:ext>
            </a:extLst>
          </p:cNvPr>
          <p:cNvSpPr/>
          <p:nvPr/>
        </p:nvSpPr>
        <p:spPr>
          <a:xfrm rot="2700000">
            <a:off x="1601338" y="2606131"/>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5" name="Rectangle 464">
            <a:extLst>
              <a:ext uri="{FF2B5EF4-FFF2-40B4-BE49-F238E27FC236}">
                <a16:creationId xmlns:a16="http://schemas.microsoft.com/office/drawing/2014/main" id="{4ECE2E62-F868-4531-B677-C7944F0E26BD}"/>
              </a:ext>
            </a:extLst>
          </p:cNvPr>
          <p:cNvSpPr/>
          <p:nvPr/>
        </p:nvSpPr>
        <p:spPr>
          <a:xfrm rot="2700000">
            <a:off x="1534580" y="2664692"/>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6" name="Rectangle 465">
            <a:extLst>
              <a:ext uri="{FF2B5EF4-FFF2-40B4-BE49-F238E27FC236}">
                <a16:creationId xmlns:a16="http://schemas.microsoft.com/office/drawing/2014/main" id="{27DF64A8-9E02-42A0-BC08-E63CB6F571B8}"/>
              </a:ext>
            </a:extLst>
          </p:cNvPr>
          <p:cNvSpPr/>
          <p:nvPr/>
        </p:nvSpPr>
        <p:spPr>
          <a:xfrm rot="2700000">
            <a:off x="1246824" y="2345405"/>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7" name="Rectangle 466">
            <a:extLst>
              <a:ext uri="{FF2B5EF4-FFF2-40B4-BE49-F238E27FC236}">
                <a16:creationId xmlns:a16="http://schemas.microsoft.com/office/drawing/2014/main" id="{CF67ED4F-7DA3-4DE6-BBC8-94840BA86364}"/>
              </a:ext>
            </a:extLst>
          </p:cNvPr>
          <p:cNvSpPr/>
          <p:nvPr/>
        </p:nvSpPr>
        <p:spPr>
          <a:xfrm rot="2700000">
            <a:off x="1315718" y="2382900"/>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8" name="Rectangle 467">
            <a:extLst>
              <a:ext uri="{FF2B5EF4-FFF2-40B4-BE49-F238E27FC236}">
                <a16:creationId xmlns:a16="http://schemas.microsoft.com/office/drawing/2014/main" id="{AC0C38A0-5FE8-4645-A1B7-AFD66DF74492}"/>
              </a:ext>
            </a:extLst>
          </p:cNvPr>
          <p:cNvSpPr/>
          <p:nvPr/>
        </p:nvSpPr>
        <p:spPr>
          <a:xfrm rot="2700000">
            <a:off x="1252011" y="2427353"/>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9" name="Rectangle 468">
            <a:extLst>
              <a:ext uri="{FF2B5EF4-FFF2-40B4-BE49-F238E27FC236}">
                <a16:creationId xmlns:a16="http://schemas.microsoft.com/office/drawing/2014/main" id="{C3EFDFEF-C751-414E-9136-398CC29C4F10}"/>
              </a:ext>
            </a:extLst>
          </p:cNvPr>
          <p:cNvSpPr/>
          <p:nvPr/>
        </p:nvSpPr>
        <p:spPr>
          <a:xfrm rot="2501730">
            <a:off x="2484792" y="1964964"/>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0" name="Rectangle 469">
            <a:extLst>
              <a:ext uri="{FF2B5EF4-FFF2-40B4-BE49-F238E27FC236}">
                <a16:creationId xmlns:a16="http://schemas.microsoft.com/office/drawing/2014/main" id="{BD1B8F28-51D9-4A69-ACFA-5CD6971256A9}"/>
              </a:ext>
            </a:extLst>
          </p:cNvPr>
          <p:cNvSpPr/>
          <p:nvPr/>
        </p:nvSpPr>
        <p:spPr>
          <a:xfrm rot="2501730">
            <a:off x="2289568" y="2173143"/>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1" name="Rectangle 470">
            <a:extLst>
              <a:ext uri="{FF2B5EF4-FFF2-40B4-BE49-F238E27FC236}">
                <a16:creationId xmlns:a16="http://schemas.microsoft.com/office/drawing/2014/main" id="{D2EDB50B-7CA8-422D-8CBD-F9EE016A4ADE}"/>
              </a:ext>
            </a:extLst>
          </p:cNvPr>
          <p:cNvSpPr/>
          <p:nvPr/>
        </p:nvSpPr>
        <p:spPr>
          <a:xfrm rot="2501730">
            <a:off x="2180386" y="2011039"/>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2" name="Rectangle 471">
            <a:extLst>
              <a:ext uri="{FF2B5EF4-FFF2-40B4-BE49-F238E27FC236}">
                <a16:creationId xmlns:a16="http://schemas.microsoft.com/office/drawing/2014/main" id="{1C77B4F6-F69C-483A-A09C-822058A2A5AB}"/>
              </a:ext>
            </a:extLst>
          </p:cNvPr>
          <p:cNvSpPr/>
          <p:nvPr/>
        </p:nvSpPr>
        <p:spPr>
          <a:xfrm rot="2501730">
            <a:off x="2192573" y="2374061"/>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3" name="Rectangle 472">
            <a:extLst>
              <a:ext uri="{FF2B5EF4-FFF2-40B4-BE49-F238E27FC236}">
                <a16:creationId xmlns:a16="http://schemas.microsoft.com/office/drawing/2014/main" id="{9DBF90C1-EA6B-4107-9921-7710D3DDBB9B}"/>
              </a:ext>
            </a:extLst>
          </p:cNvPr>
          <p:cNvSpPr/>
          <p:nvPr/>
        </p:nvSpPr>
        <p:spPr>
          <a:xfrm rot="2501730">
            <a:off x="2369111" y="2431165"/>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4" name="Rectangle 473">
            <a:extLst>
              <a:ext uri="{FF2B5EF4-FFF2-40B4-BE49-F238E27FC236}">
                <a16:creationId xmlns:a16="http://schemas.microsoft.com/office/drawing/2014/main" id="{FE5F23CB-B985-4FC6-938C-38E1C39872AC}"/>
              </a:ext>
            </a:extLst>
          </p:cNvPr>
          <p:cNvSpPr/>
          <p:nvPr/>
        </p:nvSpPr>
        <p:spPr>
          <a:xfrm rot="2501730">
            <a:off x="2107212" y="2474243"/>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5" name="Rectangle 474">
            <a:extLst>
              <a:ext uri="{FF2B5EF4-FFF2-40B4-BE49-F238E27FC236}">
                <a16:creationId xmlns:a16="http://schemas.microsoft.com/office/drawing/2014/main" id="{9EDB4A3B-BA99-4A81-85CD-ABE6A9B11679}"/>
              </a:ext>
            </a:extLst>
          </p:cNvPr>
          <p:cNvSpPr/>
          <p:nvPr/>
        </p:nvSpPr>
        <p:spPr>
          <a:xfrm rot="2501730">
            <a:off x="2245497" y="2541826"/>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6" name="Rectangle 475">
            <a:extLst>
              <a:ext uri="{FF2B5EF4-FFF2-40B4-BE49-F238E27FC236}">
                <a16:creationId xmlns:a16="http://schemas.microsoft.com/office/drawing/2014/main" id="{69C8E889-3094-4C1E-94F5-71B94CCA4939}"/>
              </a:ext>
            </a:extLst>
          </p:cNvPr>
          <p:cNvSpPr/>
          <p:nvPr/>
        </p:nvSpPr>
        <p:spPr>
          <a:xfrm rot="2501730">
            <a:off x="2057733" y="2644314"/>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7" name="Rectangle 476">
            <a:extLst>
              <a:ext uri="{FF2B5EF4-FFF2-40B4-BE49-F238E27FC236}">
                <a16:creationId xmlns:a16="http://schemas.microsoft.com/office/drawing/2014/main" id="{B24BB601-B78B-4957-B96F-127BB8D5AAB2}"/>
              </a:ext>
            </a:extLst>
          </p:cNvPr>
          <p:cNvSpPr/>
          <p:nvPr/>
        </p:nvSpPr>
        <p:spPr>
          <a:xfrm rot="2501730">
            <a:off x="2195498" y="2745046"/>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8" name="Rectangle 477">
            <a:extLst>
              <a:ext uri="{FF2B5EF4-FFF2-40B4-BE49-F238E27FC236}">
                <a16:creationId xmlns:a16="http://schemas.microsoft.com/office/drawing/2014/main" id="{D80818C4-B154-475F-85D6-76FDF95B65F6}"/>
              </a:ext>
            </a:extLst>
          </p:cNvPr>
          <p:cNvSpPr/>
          <p:nvPr/>
        </p:nvSpPr>
        <p:spPr>
          <a:xfrm rot="2501730">
            <a:off x="1903564" y="2761055"/>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9" name="Rectangle 478">
            <a:extLst>
              <a:ext uri="{FF2B5EF4-FFF2-40B4-BE49-F238E27FC236}">
                <a16:creationId xmlns:a16="http://schemas.microsoft.com/office/drawing/2014/main" id="{D2EB2F82-072B-4DEA-9945-807691B6797F}"/>
              </a:ext>
            </a:extLst>
          </p:cNvPr>
          <p:cNvSpPr/>
          <p:nvPr/>
        </p:nvSpPr>
        <p:spPr>
          <a:xfrm rot="2501730">
            <a:off x="2091573" y="2898145"/>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0" name="Rectangle 479">
            <a:extLst>
              <a:ext uri="{FF2B5EF4-FFF2-40B4-BE49-F238E27FC236}">
                <a16:creationId xmlns:a16="http://schemas.microsoft.com/office/drawing/2014/main" id="{A43DEB64-6726-4594-AF50-849A1952082D}"/>
              </a:ext>
            </a:extLst>
          </p:cNvPr>
          <p:cNvSpPr/>
          <p:nvPr/>
        </p:nvSpPr>
        <p:spPr>
          <a:xfrm rot="2501730">
            <a:off x="2031775" y="2810424"/>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1" name="Rectangle 480">
            <a:extLst>
              <a:ext uri="{FF2B5EF4-FFF2-40B4-BE49-F238E27FC236}">
                <a16:creationId xmlns:a16="http://schemas.microsoft.com/office/drawing/2014/main" id="{C27DDAF4-2376-4B94-876F-1F70E357FCCA}"/>
              </a:ext>
            </a:extLst>
          </p:cNvPr>
          <p:cNvSpPr/>
          <p:nvPr/>
        </p:nvSpPr>
        <p:spPr>
          <a:xfrm rot="3928491">
            <a:off x="2383995" y="2698362"/>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2" name="TextBox 481">
            <a:extLst>
              <a:ext uri="{FF2B5EF4-FFF2-40B4-BE49-F238E27FC236}">
                <a16:creationId xmlns:a16="http://schemas.microsoft.com/office/drawing/2014/main" id="{624AB2FB-1A9B-4456-951A-6413C0179298}"/>
              </a:ext>
            </a:extLst>
          </p:cNvPr>
          <p:cNvSpPr txBox="1"/>
          <p:nvPr/>
        </p:nvSpPr>
        <p:spPr>
          <a:xfrm>
            <a:off x="1350404" y="3066128"/>
            <a:ext cx="481222"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CGRP</a:t>
            </a:r>
          </a:p>
        </p:txBody>
      </p:sp>
      <p:sp>
        <p:nvSpPr>
          <p:cNvPr id="483" name="Rectangle 482">
            <a:extLst>
              <a:ext uri="{FF2B5EF4-FFF2-40B4-BE49-F238E27FC236}">
                <a16:creationId xmlns:a16="http://schemas.microsoft.com/office/drawing/2014/main" id="{762BC985-588E-4C0F-94AF-9DEA5148517F}"/>
              </a:ext>
            </a:extLst>
          </p:cNvPr>
          <p:cNvSpPr/>
          <p:nvPr/>
        </p:nvSpPr>
        <p:spPr>
          <a:xfrm rot="769321">
            <a:off x="3054169" y="2295491"/>
            <a:ext cx="188772" cy="819688"/>
          </a:xfrm>
          <a:prstGeom prst="rect">
            <a:avLst/>
          </a:prstGeom>
          <a:solidFill>
            <a:schemeClr val="bg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4" name="Rectangle 483">
            <a:extLst>
              <a:ext uri="{FF2B5EF4-FFF2-40B4-BE49-F238E27FC236}">
                <a16:creationId xmlns:a16="http://schemas.microsoft.com/office/drawing/2014/main" id="{995EC668-53F9-481A-87F3-422A2D9B1AB1}"/>
              </a:ext>
            </a:extLst>
          </p:cNvPr>
          <p:cNvSpPr/>
          <p:nvPr/>
        </p:nvSpPr>
        <p:spPr>
          <a:xfrm rot="769321">
            <a:off x="587641" y="1704174"/>
            <a:ext cx="188772" cy="819688"/>
          </a:xfrm>
          <a:prstGeom prst="rect">
            <a:avLst/>
          </a:prstGeom>
          <a:solidFill>
            <a:schemeClr val="bg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5" name="TextBox 484">
            <a:extLst>
              <a:ext uri="{FF2B5EF4-FFF2-40B4-BE49-F238E27FC236}">
                <a16:creationId xmlns:a16="http://schemas.microsoft.com/office/drawing/2014/main" id="{58F17DA9-C285-49D2-837C-6C8DBB386107}"/>
              </a:ext>
            </a:extLst>
          </p:cNvPr>
          <p:cNvSpPr txBox="1"/>
          <p:nvPr/>
        </p:nvSpPr>
        <p:spPr>
          <a:xfrm>
            <a:off x="3041467" y="1869064"/>
            <a:ext cx="562975" cy="338554"/>
          </a:xfrm>
          <a:prstGeom prst="rect">
            <a:avLst/>
          </a:prstGeom>
          <a:noFill/>
        </p:spPr>
        <p:txBody>
          <a:bodyPr wrap="none" rtlCol="0">
            <a:spAutoFit/>
          </a:bodyPr>
          <a:lstStyle/>
          <a:p>
            <a:pPr algn="l"/>
            <a:r>
              <a:rPr lang="en-GB" sz="800" dirty="0">
                <a:latin typeface="Arial" panose="020B0604020202020204" pitchFamily="34" charset="0"/>
                <a:cs typeface="Arial" panose="020B0604020202020204" pitchFamily="34" charset="0"/>
              </a:rPr>
              <a:t>CGRP </a:t>
            </a:r>
            <a:br>
              <a:rPr lang="en-GB" sz="800" dirty="0">
                <a:latin typeface="Arial" panose="020B0604020202020204" pitchFamily="34" charset="0"/>
                <a:cs typeface="Arial" panose="020B0604020202020204" pitchFamily="34" charset="0"/>
              </a:rPr>
            </a:br>
            <a:r>
              <a:rPr lang="en-GB" sz="800" dirty="0">
                <a:latin typeface="Arial" panose="020B0604020202020204" pitchFamily="34" charset="0"/>
                <a:cs typeface="Arial" panose="020B0604020202020204" pitchFamily="34" charset="0"/>
              </a:rPr>
              <a:t>receptor</a:t>
            </a:r>
          </a:p>
        </p:txBody>
      </p:sp>
      <p:cxnSp>
        <p:nvCxnSpPr>
          <p:cNvPr id="487" name="Straight Connector 486">
            <a:extLst>
              <a:ext uri="{FF2B5EF4-FFF2-40B4-BE49-F238E27FC236}">
                <a16:creationId xmlns:a16="http://schemas.microsoft.com/office/drawing/2014/main" id="{8A404247-E350-4A65-BEE0-CF3D4C577762}"/>
              </a:ext>
            </a:extLst>
          </p:cNvPr>
          <p:cNvCxnSpPr>
            <a:cxnSpLocks/>
          </p:cNvCxnSpPr>
          <p:nvPr/>
        </p:nvCxnSpPr>
        <p:spPr>
          <a:xfrm>
            <a:off x="2660801" y="1978623"/>
            <a:ext cx="4286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0" name="Straight Connector 489">
            <a:extLst>
              <a:ext uri="{FF2B5EF4-FFF2-40B4-BE49-F238E27FC236}">
                <a16:creationId xmlns:a16="http://schemas.microsoft.com/office/drawing/2014/main" id="{8E649AB3-532C-40BB-9F7A-B81558B156CB}"/>
              </a:ext>
            </a:extLst>
          </p:cNvPr>
          <p:cNvCxnSpPr>
            <a:cxnSpLocks/>
          </p:cNvCxnSpPr>
          <p:nvPr/>
        </p:nvCxnSpPr>
        <p:spPr>
          <a:xfrm flipV="1">
            <a:off x="1774031" y="2889681"/>
            <a:ext cx="235847" cy="2358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93" name="TextBox 492">
            <a:extLst>
              <a:ext uri="{FF2B5EF4-FFF2-40B4-BE49-F238E27FC236}">
                <a16:creationId xmlns:a16="http://schemas.microsoft.com/office/drawing/2014/main" id="{912B87AF-C685-4E8A-85A6-179838354133}"/>
              </a:ext>
            </a:extLst>
          </p:cNvPr>
          <p:cNvSpPr txBox="1"/>
          <p:nvPr/>
        </p:nvSpPr>
        <p:spPr>
          <a:xfrm>
            <a:off x="1137097" y="1949500"/>
            <a:ext cx="901364" cy="246221"/>
          </a:xfrm>
          <a:prstGeom prst="rect">
            <a:avLst/>
          </a:prstGeom>
          <a:noFill/>
        </p:spPr>
        <p:txBody>
          <a:bodyPr wrap="square" rtlCol="0">
            <a:spAutoFit/>
          </a:bodyPr>
          <a:lstStyle/>
          <a:p>
            <a:pPr algn="ctr"/>
            <a:r>
              <a:rPr lang="en-GB" sz="500" b="1" cap="all" dirty="0">
                <a:solidFill>
                  <a:schemeClr val="accent2">
                    <a:lumMod val="50000"/>
                  </a:schemeClr>
                </a:solidFill>
                <a:latin typeface="Arial" panose="020B0604020202020204" pitchFamily="34" charset="0"/>
                <a:cs typeface="Arial" panose="020B0604020202020204" pitchFamily="34" charset="0"/>
              </a:rPr>
              <a:t>Trigeminal </a:t>
            </a:r>
            <a:br>
              <a:rPr lang="en-GB" sz="500" b="1" cap="all" dirty="0">
                <a:solidFill>
                  <a:schemeClr val="accent2">
                    <a:lumMod val="50000"/>
                  </a:schemeClr>
                </a:solidFill>
                <a:latin typeface="Arial" panose="020B0604020202020204" pitchFamily="34" charset="0"/>
                <a:cs typeface="Arial" panose="020B0604020202020204" pitchFamily="34" charset="0"/>
              </a:rPr>
            </a:br>
            <a:r>
              <a:rPr lang="en-GB" sz="500" b="1" cap="all" dirty="0">
                <a:solidFill>
                  <a:schemeClr val="accent2">
                    <a:lumMod val="50000"/>
                  </a:schemeClr>
                </a:solidFill>
                <a:latin typeface="Arial" panose="020B0604020202020204" pitchFamily="34" charset="0"/>
                <a:cs typeface="Arial" panose="020B0604020202020204" pitchFamily="34" charset="0"/>
              </a:rPr>
              <a:t>Neuron</a:t>
            </a:r>
          </a:p>
        </p:txBody>
      </p:sp>
      <p:sp>
        <p:nvSpPr>
          <p:cNvPr id="494" name="TextBox 493">
            <a:extLst>
              <a:ext uri="{FF2B5EF4-FFF2-40B4-BE49-F238E27FC236}">
                <a16:creationId xmlns:a16="http://schemas.microsoft.com/office/drawing/2014/main" id="{DD0DD6BA-F57D-4DF6-B71C-67ADA93EFF4F}"/>
              </a:ext>
            </a:extLst>
          </p:cNvPr>
          <p:cNvSpPr txBox="1"/>
          <p:nvPr/>
        </p:nvSpPr>
        <p:spPr>
          <a:xfrm>
            <a:off x="2565204" y="2443362"/>
            <a:ext cx="535942" cy="246221"/>
          </a:xfrm>
          <a:prstGeom prst="rect">
            <a:avLst/>
          </a:prstGeom>
          <a:noFill/>
        </p:spPr>
        <p:txBody>
          <a:bodyPr wrap="square" rtlCol="0">
            <a:spAutoFit/>
          </a:bodyPr>
          <a:lstStyle/>
          <a:p>
            <a:pPr algn="ctr"/>
            <a:r>
              <a:rPr lang="en-GB" sz="500" b="1" cap="all" dirty="0">
                <a:solidFill>
                  <a:schemeClr val="accent2">
                    <a:lumMod val="50000"/>
                  </a:schemeClr>
                </a:solidFill>
                <a:latin typeface="Arial" panose="020B0604020202020204" pitchFamily="34" charset="0"/>
                <a:cs typeface="Arial" panose="020B0604020202020204" pitchFamily="34" charset="0"/>
              </a:rPr>
              <a:t>2</a:t>
            </a:r>
            <a:r>
              <a:rPr lang="en-GB" sz="500" b="1" cap="all" baseline="30000" dirty="0">
                <a:solidFill>
                  <a:schemeClr val="accent2">
                    <a:lumMod val="50000"/>
                  </a:schemeClr>
                </a:solidFill>
                <a:latin typeface="Arial" panose="020B0604020202020204" pitchFamily="34" charset="0"/>
                <a:cs typeface="Arial" panose="020B0604020202020204" pitchFamily="34" charset="0"/>
              </a:rPr>
              <a:t>nd</a:t>
            </a:r>
            <a:r>
              <a:rPr lang="en-GB" sz="500" b="1" cap="all" dirty="0">
                <a:solidFill>
                  <a:schemeClr val="accent2">
                    <a:lumMod val="50000"/>
                  </a:schemeClr>
                </a:solidFill>
                <a:latin typeface="Arial" panose="020B0604020202020204" pitchFamily="34" charset="0"/>
                <a:cs typeface="Arial" panose="020B0604020202020204" pitchFamily="34" charset="0"/>
              </a:rPr>
              <a:t> order neuron</a:t>
            </a:r>
          </a:p>
        </p:txBody>
      </p:sp>
      <p:grpSp>
        <p:nvGrpSpPr>
          <p:cNvPr id="560" name="Group 559">
            <a:extLst>
              <a:ext uri="{FF2B5EF4-FFF2-40B4-BE49-F238E27FC236}">
                <a16:creationId xmlns:a16="http://schemas.microsoft.com/office/drawing/2014/main" id="{CFE33404-0642-42A9-85CB-77F7719F27C7}"/>
              </a:ext>
            </a:extLst>
          </p:cNvPr>
          <p:cNvGrpSpPr/>
          <p:nvPr/>
        </p:nvGrpSpPr>
        <p:grpSpPr>
          <a:xfrm>
            <a:off x="1369078" y="4161756"/>
            <a:ext cx="1489673" cy="1371870"/>
            <a:chOff x="1016338" y="4199531"/>
            <a:chExt cx="1304373" cy="1371870"/>
          </a:xfrm>
        </p:grpSpPr>
        <p:sp>
          <p:nvSpPr>
            <p:cNvPr id="501" name="Freeform 5">
              <a:extLst>
                <a:ext uri="{FF2B5EF4-FFF2-40B4-BE49-F238E27FC236}">
                  <a16:creationId xmlns:a16="http://schemas.microsoft.com/office/drawing/2014/main" id="{6BFF3D6A-983C-4FD8-901A-D4AA2A6954F8}"/>
                </a:ext>
              </a:extLst>
            </p:cNvPr>
            <p:cNvSpPr>
              <a:spLocks/>
            </p:cNvSpPr>
            <p:nvPr/>
          </p:nvSpPr>
          <p:spPr bwMode="auto">
            <a:xfrm rot="16200000">
              <a:off x="985121" y="4235810"/>
              <a:ext cx="1366808" cy="1299311"/>
            </a:xfrm>
            <a:custGeom>
              <a:avLst/>
              <a:gdLst>
                <a:gd name="T0" fmla="*/ 580 w 603"/>
                <a:gd name="T1" fmla="*/ 349 h 573"/>
                <a:gd name="T2" fmla="*/ 459 w 603"/>
                <a:gd name="T3" fmla="*/ 1 h 573"/>
                <a:gd name="T4" fmla="*/ 459 w 603"/>
                <a:gd name="T5" fmla="*/ 0 h 573"/>
                <a:gd name="T6" fmla="*/ 144 w 603"/>
                <a:gd name="T7" fmla="*/ 0 h 573"/>
                <a:gd name="T8" fmla="*/ 144 w 603"/>
                <a:gd name="T9" fmla="*/ 1 h 573"/>
                <a:gd name="T10" fmla="*/ 23 w 603"/>
                <a:gd name="T11" fmla="*/ 349 h 573"/>
                <a:gd name="T12" fmla="*/ 0 w 603"/>
                <a:gd name="T13" fmla="*/ 411 h 573"/>
                <a:gd name="T14" fmla="*/ 219 w 603"/>
                <a:gd name="T15" fmla="*/ 567 h 573"/>
                <a:gd name="T16" fmla="*/ 232 w 603"/>
                <a:gd name="T17" fmla="*/ 559 h 573"/>
                <a:gd name="T18" fmla="*/ 275 w 603"/>
                <a:gd name="T19" fmla="*/ 530 h 573"/>
                <a:gd name="T20" fmla="*/ 316 w 603"/>
                <a:gd name="T21" fmla="*/ 563 h 573"/>
                <a:gd name="T22" fmla="*/ 329 w 603"/>
                <a:gd name="T23" fmla="*/ 573 h 573"/>
                <a:gd name="T24" fmla="*/ 603 w 603"/>
                <a:gd name="T25" fmla="*/ 411 h 573"/>
                <a:gd name="T26" fmla="*/ 580 w 603"/>
                <a:gd name="T27" fmla="*/ 34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3" h="573">
                  <a:moveTo>
                    <a:pt x="580" y="349"/>
                  </a:moveTo>
                  <a:cubicBezTo>
                    <a:pt x="503" y="249"/>
                    <a:pt x="459" y="127"/>
                    <a:pt x="459" y="1"/>
                  </a:cubicBezTo>
                  <a:cubicBezTo>
                    <a:pt x="459" y="0"/>
                    <a:pt x="459" y="0"/>
                    <a:pt x="459" y="0"/>
                  </a:cubicBezTo>
                  <a:cubicBezTo>
                    <a:pt x="144" y="0"/>
                    <a:pt x="144" y="0"/>
                    <a:pt x="144" y="0"/>
                  </a:cubicBezTo>
                  <a:cubicBezTo>
                    <a:pt x="144" y="1"/>
                    <a:pt x="144" y="1"/>
                    <a:pt x="144" y="1"/>
                  </a:cubicBezTo>
                  <a:cubicBezTo>
                    <a:pt x="144" y="127"/>
                    <a:pt x="100" y="249"/>
                    <a:pt x="23" y="349"/>
                  </a:cubicBezTo>
                  <a:cubicBezTo>
                    <a:pt x="8" y="369"/>
                    <a:pt x="0" y="389"/>
                    <a:pt x="0" y="411"/>
                  </a:cubicBezTo>
                  <a:cubicBezTo>
                    <a:pt x="0" y="485"/>
                    <a:pt x="93" y="548"/>
                    <a:pt x="219" y="567"/>
                  </a:cubicBezTo>
                  <a:cubicBezTo>
                    <a:pt x="225" y="568"/>
                    <a:pt x="230" y="565"/>
                    <a:pt x="232" y="559"/>
                  </a:cubicBezTo>
                  <a:cubicBezTo>
                    <a:pt x="239" y="541"/>
                    <a:pt x="256" y="529"/>
                    <a:pt x="275" y="530"/>
                  </a:cubicBezTo>
                  <a:cubicBezTo>
                    <a:pt x="295" y="531"/>
                    <a:pt x="311" y="545"/>
                    <a:pt x="316" y="563"/>
                  </a:cubicBezTo>
                  <a:cubicBezTo>
                    <a:pt x="317" y="569"/>
                    <a:pt x="323" y="573"/>
                    <a:pt x="329" y="573"/>
                  </a:cubicBezTo>
                  <a:cubicBezTo>
                    <a:pt x="483" y="565"/>
                    <a:pt x="603" y="496"/>
                    <a:pt x="603" y="411"/>
                  </a:cubicBezTo>
                  <a:cubicBezTo>
                    <a:pt x="603" y="389"/>
                    <a:pt x="595" y="369"/>
                    <a:pt x="580" y="349"/>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02" name="Freeform 27">
              <a:extLst>
                <a:ext uri="{FF2B5EF4-FFF2-40B4-BE49-F238E27FC236}">
                  <a16:creationId xmlns:a16="http://schemas.microsoft.com/office/drawing/2014/main" id="{513D1C27-D3F5-42A0-BE78-FC11FF98617B}"/>
                </a:ext>
              </a:extLst>
            </p:cNvPr>
            <p:cNvSpPr>
              <a:spLocks noEditPoints="1"/>
            </p:cNvSpPr>
            <p:nvPr/>
          </p:nvSpPr>
          <p:spPr bwMode="auto">
            <a:xfrm rot="16200000">
              <a:off x="985121" y="4235439"/>
              <a:ext cx="1366808" cy="1299311"/>
            </a:xfrm>
            <a:custGeom>
              <a:avLst/>
              <a:gdLst>
                <a:gd name="T0" fmla="*/ 219 w 603"/>
                <a:gd name="T1" fmla="*/ 567 h 573"/>
                <a:gd name="T2" fmla="*/ 220 w 603"/>
                <a:gd name="T3" fmla="*/ 567 h 573"/>
                <a:gd name="T4" fmla="*/ 232 w 603"/>
                <a:gd name="T5" fmla="*/ 559 h 573"/>
                <a:gd name="T6" fmla="*/ 273 w 603"/>
                <a:gd name="T7" fmla="*/ 530 h 573"/>
                <a:gd name="T8" fmla="*/ 275 w 603"/>
                <a:gd name="T9" fmla="*/ 530 h 573"/>
                <a:gd name="T10" fmla="*/ 316 w 603"/>
                <a:gd name="T11" fmla="*/ 563 h 573"/>
                <a:gd name="T12" fmla="*/ 328 w 603"/>
                <a:gd name="T13" fmla="*/ 573 h 573"/>
                <a:gd name="T14" fmla="*/ 329 w 603"/>
                <a:gd name="T15" fmla="*/ 573 h 573"/>
                <a:gd name="T16" fmla="*/ 603 w 603"/>
                <a:gd name="T17" fmla="*/ 411 h 573"/>
                <a:gd name="T18" fmla="*/ 580 w 603"/>
                <a:gd name="T19" fmla="*/ 349 h 573"/>
                <a:gd name="T20" fmla="*/ 459 w 603"/>
                <a:gd name="T21" fmla="*/ 1 h 573"/>
                <a:gd name="T22" fmla="*/ 459 w 603"/>
                <a:gd name="T23" fmla="*/ 0 h 573"/>
                <a:gd name="T24" fmla="*/ 144 w 603"/>
                <a:gd name="T25" fmla="*/ 0 h 573"/>
                <a:gd name="T26" fmla="*/ 144 w 603"/>
                <a:gd name="T27" fmla="*/ 1 h 573"/>
                <a:gd name="T28" fmla="*/ 23 w 603"/>
                <a:gd name="T29" fmla="*/ 349 h 573"/>
                <a:gd name="T30" fmla="*/ 0 w 603"/>
                <a:gd name="T31" fmla="*/ 411 h 573"/>
                <a:gd name="T32" fmla="*/ 219 w 603"/>
                <a:gd name="T33" fmla="*/ 567 h 573"/>
                <a:gd name="T34" fmla="*/ 30 w 603"/>
                <a:gd name="T35" fmla="*/ 355 h 573"/>
                <a:gd name="T36" fmla="*/ 121 w 603"/>
                <a:gd name="T37" fmla="*/ 188 h 573"/>
                <a:gd name="T38" fmla="*/ 153 w 603"/>
                <a:gd name="T39" fmla="*/ 9 h 573"/>
                <a:gd name="T40" fmla="*/ 450 w 603"/>
                <a:gd name="T41" fmla="*/ 9 h 573"/>
                <a:gd name="T42" fmla="*/ 482 w 603"/>
                <a:gd name="T43" fmla="*/ 188 h 573"/>
                <a:gd name="T44" fmla="*/ 573 w 603"/>
                <a:gd name="T45" fmla="*/ 355 h 573"/>
                <a:gd name="T46" fmla="*/ 594 w 603"/>
                <a:gd name="T47" fmla="*/ 411 h 573"/>
                <a:gd name="T48" fmla="*/ 519 w 603"/>
                <a:gd name="T49" fmla="*/ 513 h 573"/>
                <a:gd name="T50" fmla="*/ 328 w 603"/>
                <a:gd name="T51" fmla="*/ 564 h 573"/>
                <a:gd name="T52" fmla="*/ 328 w 603"/>
                <a:gd name="T53" fmla="*/ 564 h 573"/>
                <a:gd name="T54" fmla="*/ 325 w 603"/>
                <a:gd name="T55" fmla="*/ 561 h 573"/>
                <a:gd name="T56" fmla="*/ 276 w 603"/>
                <a:gd name="T57" fmla="*/ 521 h 573"/>
                <a:gd name="T58" fmla="*/ 273 w 603"/>
                <a:gd name="T59" fmla="*/ 521 h 573"/>
                <a:gd name="T60" fmla="*/ 224 w 603"/>
                <a:gd name="T61" fmla="*/ 556 h 573"/>
                <a:gd name="T62" fmla="*/ 220 w 603"/>
                <a:gd name="T63" fmla="*/ 558 h 573"/>
                <a:gd name="T64" fmla="*/ 220 w 603"/>
                <a:gd name="T65" fmla="*/ 558 h 573"/>
                <a:gd name="T66" fmla="*/ 9 w 603"/>
                <a:gd name="T67" fmla="*/ 411 h 573"/>
                <a:gd name="T68" fmla="*/ 30 w 603"/>
                <a:gd name="T69" fmla="*/ 355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3" h="573">
                  <a:moveTo>
                    <a:pt x="219" y="567"/>
                  </a:moveTo>
                  <a:cubicBezTo>
                    <a:pt x="219" y="567"/>
                    <a:pt x="220" y="567"/>
                    <a:pt x="220" y="567"/>
                  </a:cubicBezTo>
                  <a:cubicBezTo>
                    <a:pt x="226" y="567"/>
                    <a:pt x="231" y="564"/>
                    <a:pt x="232" y="559"/>
                  </a:cubicBezTo>
                  <a:cubicBezTo>
                    <a:pt x="238" y="542"/>
                    <a:pt x="255" y="530"/>
                    <a:pt x="273" y="530"/>
                  </a:cubicBezTo>
                  <a:cubicBezTo>
                    <a:pt x="274" y="530"/>
                    <a:pt x="275" y="530"/>
                    <a:pt x="275" y="530"/>
                  </a:cubicBezTo>
                  <a:cubicBezTo>
                    <a:pt x="295" y="531"/>
                    <a:pt x="311" y="545"/>
                    <a:pt x="316" y="563"/>
                  </a:cubicBezTo>
                  <a:cubicBezTo>
                    <a:pt x="317" y="569"/>
                    <a:pt x="322" y="573"/>
                    <a:pt x="328" y="573"/>
                  </a:cubicBezTo>
                  <a:cubicBezTo>
                    <a:pt x="328" y="573"/>
                    <a:pt x="329" y="573"/>
                    <a:pt x="329" y="573"/>
                  </a:cubicBezTo>
                  <a:cubicBezTo>
                    <a:pt x="483" y="565"/>
                    <a:pt x="603" y="496"/>
                    <a:pt x="603" y="411"/>
                  </a:cubicBezTo>
                  <a:cubicBezTo>
                    <a:pt x="603" y="389"/>
                    <a:pt x="595" y="369"/>
                    <a:pt x="580" y="349"/>
                  </a:cubicBezTo>
                  <a:cubicBezTo>
                    <a:pt x="503" y="249"/>
                    <a:pt x="459" y="127"/>
                    <a:pt x="459" y="1"/>
                  </a:cubicBezTo>
                  <a:cubicBezTo>
                    <a:pt x="459" y="0"/>
                    <a:pt x="459" y="0"/>
                    <a:pt x="459" y="0"/>
                  </a:cubicBezTo>
                  <a:cubicBezTo>
                    <a:pt x="144" y="0"/>
                    <a:pt x="144" y="0"/>
                    <a:pt x="144" y="0"/>
                  </a:cubicBezTo>
                  <a:cubicBezTo>
                    <a:pt x="144" y="1"/>
                    <a:pt x="144" y="1"/>
                    <a:pt x="144" y="1"/>
                  </a:cubicBezTo>
                  <a:cubicBezTo>
                    <a:pt x="144" y="127"/>
                    <a:pt x="100" y="249"/>
                    <a:pt x="23" y="349"/>
                  </a:cubicBezTo>
                  <a:cubicBezTo>
                    <a:pt x="8" y="369"/>
                    <a:pt x="0" y="389"/>
                    <a:pt x="0" y="411"/>
                  </a:cubicBezTo>
                  <a:cubicBezTo>
                    <a:pt x="0" y="485"/>
                    <a:pt x="93" y="548"/>
                    <a:pt x="219" y="567"/>
                  </a:cubicBezTo>
                  <a:moveTo>
                    <a:pt x="30" y="355"/>
                  </a:moveTo>
                  <a:cubicBezTo>
                    <a:pt x="70" y="304"/>
                    <a:pt x="100" y="248"/>
                    <a:pt x="121" y="188"/>
                  </a:cubicBezTo>
                  <a:cubicBezTo>
                    <a:pt x="142" y="130"/>
                    <a:pt x="152" y="70"/>
                    <a:pt x="153" y="9"/>
                  </a:cubicBezTo>
                  <a:cubicBezTo>
                    <a:pt x="450" y="9"/>
                    <a:pt x="450" y="9"/>
                    <a:pt x="450" y="9"/>
                  </a:cubicBezTo>
                  <a:cubicBezTo>
                    <a:pt x="451" y="70"/>
                    <a:pt x="462" y="130"/>
                    <a:pt x="482" y="188"/>
                  </a:cubicBezTo>
                  <a:cubicBezTo>
                    <a:pt x="503" y="248"/>
                    <a:pt x="534" y="304"/>
                    <a:pt x="573" y="355"/>
                  </a:cubicBezTo>
                  <a:cubicBezTo>
                    <a:pt x="587" y="373"/>
                    <a:pt x="594" y="392"/>
                    <a:pt x="594" y="411"/>
                  </a:cubicBezTo>
                  <a:cubicBezTo>
                    <a:pt x="594" y="449"/>
                    <a:pt x="567" y="485"/>
                    <a:pt x="519" y="513"/>
                  </a:cubicBezTo>
                  <a:cubicBezTo>
                    <a:pt x="469" y="542"/>
                    <a:pt x="402" y="560"/>
                    <a:pt x="328" y="564"/>
                  </a:cubicBezTo>
                  <a:cubicBezTo>
                    <a:pt x="328" y="564"/>
                    <a:pt x="328" y="564"/>
                    <a:pt x="328" y="564"/>
                  </a:cubicBezTo>
                  <a:cubicBezTo>
                    <a:pt x="327" y="564"/>
                    <a:pt x="325" y="563"/>
                    <a:pt x="325" y="561"/>
                  </a:cubicBezTo>
                  <a:cubicBezTo>
                    <a:pt x="319" y="538"/>
                    <a:pt x="299" y="522"/>
                    <a:pt x="276" y="521"/>
                  </a:cubicBezTo>
                  <a:cubicBezTo>
                    <a:pt x="275" y="521"/>
                    <a:pt x="274" y="521"/>
                    <a:pt x="273" y="521"/>
                  </a:cubicBezTo>
                  <a:cubicBezTo>
                    <a:pt x="251" y="521"/>
                    <a:pt x="231" y="535"/>
                    <a:pt x="224" y="556"/>
                  </a:cubicBezTo>
                  <a:cubicBezTo>
                    <a:pt x="223" y="557"/>
                    <a:pt x="222" y="558"/>
                    <a:pt x="220" y="558"/>
                  </a:cubicBezTo>
                  <a:cubicBezTo>
                    <a:pt x="220" y="558"/>
                    <a:pt x="220" y="558"/>
                    <a:pt x="220" y="558"/>
                  </a:cubicBezTo>
                  <a:cubicBezTo>
                    <a:pt x="96" y="539"/>
                    <a:pt x="9" y="479"/>
                    <a:pt x="9" y="411"/>
                  </a:cubicBezTo>
                  <a:cubicBezTo>
                    <a:pt x="9" y="392"/>
                    <a:pt x="16" y="373"/>
                    <a:pt x="30" y="35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3" name="Freeform 28">
              <a:extLst>
                <a:ext uri="{FF2B5EF4-FFF2-40B4-BE49-F238E27FC236}">
                  <a16:creationId xmlns:a16="http://schemas.microsoft.com/office/drawing/2014/main" id="{11BE2005-E340-4EC8-B277-E5D5CBEAB642}"/>
                </a:ext>
              </a:extLst>
            </p:cNvPr>
            <p:cNvSpPr>
              <a:spLocks noEditPoints="1"/>
            </p:cNvSpPr>
            <p:nvPr/>
          </p:nvSpPr>
          <p:spPr bwMode="auto">
            <a:xfrm rot="16200000">
              <a:off x="982590" y="4233279"/>
              <a:ext cx="1371870" cy="1304373"/>
            </a:xfrm>
            <a:custGeom>
              <a:avLst/>
              <a:gdLst>
                <a:gd name="T0" fmla="*/ 219 w 605"/>
                <a:gd name="T1" fmla="*/ 569 h 575"/>
                <a:gd name="T2" fmla="*/ 235 w 605"/>
                <a:gd name="T3" fmla="*/ 560 h 575"/>
                <a:gd name="T4" fmla="*/ 276 w 605"/>
                <a:gd name="T5" fmla="*/ 532 h 575"/>
                <a:gd name="T6" fmla="*/ 329 w 605"/>
                <a:gd name="T7" fmla="*/ 575 h 575"/>
                <a:gd name="T8" fmla="*/ 525 w 605"/>
                <a:gd name="T9" fmla="*/ 523 h 575"/>
                <a:gd name="T10" fmla="*/ 605 w 605"/>
                <a:gd name="T11" fmla="*/ 412 h 575"/>
                <a:gd name="T12" fmla="*/ 462 w 605"/>
                <a:gd name="T13" fmla="*/ 2 h 575"/>
                <a:gd name="T14" fmla="*/ 462 w 605"/>
                <a:gd name="T15" fmla="*/ 0 h 575"/>
                <a:gd name="T16" fmla="*/ 144 w 605"/>
                <a:gd name="T17" fmla="*/ 2 h 575"/>
                <a:gd name="T18" fmla="*/ 0 w 605"/>
                <a:gd name="T19" fmla="*/ 412 h 575"/>
                <a:gd name="T20" fmla="*/ 95 w 605"/>
                <a:gd name="T21" fmla="*/ 531 h 575"/>
                <a:gd name="T22" fmla="*/ 220 w 605"/>
                <a:gd name="T23" fmla="*/ 568 h 575"/>
                <a:gd name="T24" fmla="*/ 64 w 605"/>
                <a:gd name="T25" fmla="*/ 510 h 575"/>
                <a:gd name="T26" fmla="*/ 3 w 605"/>
                <a:gd name="T27" fmla="*/ 412 h 575"/>
                <a:gd name="T28" fmla="*/ 147 w 605"/>
                <a:gd name="T29" fmla="*/ 2 h 575"/>
                <a:gd name="T30" fmla="*/ 145 w 605"/>
                <a:gd name="T31" fmla="*/ 1 h 575"/>
                <a:gd name="T32" fmla="*/ 460 w 605"/>
                <a:gd name="T33" fmla="*/ 2 h 575"/>
                <a:gd name="T34" fmla="*/ 459 w 605"/>
                <a:gd name="T35" fmla="*/ 1 h 575"/>
                <a:gd name="T36" fmla="*/ 580 w 605"/>
                <a:gd name="T37" fmla="*/ 351 h 575"/>
                <a:gd name="T38" fmla="*/ 582 w 605"/>
                <a:gd name="T39" fmla="*/ 471 h 575"/>
                <a:gd name="T40" fmla="*/ 330 w 605"/>
                <a:gd name="T41" fmla="*/ 572 h 575"/>
                <a:gd name="T42" fmla="*/ 318 w 605"/>
                <a:gd name="T43" fmla="*/ 564 h 575"/>
                <a:gd name="T44" fmla="*/ 274 w 605"/>
                <a:gd name="T45" fmla="*/ 529 h 575"/>
                <a:gd name="T46" fmla="*/ 221 w 605"/>
                <a:gd name="T47" fmla="*/ 567 h 575"/>
                <a:gd name="T48" fmla="*/ 220 w 605"/>
                <a:gd name="T49" fmla="*/ 568 h 575"/>
                <a:gd name="T50" fmla="*/ 32 w 605"/>
                <a:gd name="T51" fmla="*/ 357 h 575"/>
                <a:gd name="T52" fmla="*/ 156 w 605"/>
                <a:gd name="T53" fmla="*/ 10 h 575"/>
                <a:gd name="T54" fmla="*/ 154 w 605"/>
                <a:gd name="T55" fmla="*/ 12 h 575"/>
                <a:gd name="T56" fmla="*/ 451 w 605"/>
                <a:gd name="T57" fmla="*/ 10 h 575"/>
                <a:gd name="T58" fmla="*/ 482 w 605"/>
                <a:gd name="T59" fmla="*/ 189 h 575"/>
                <a:gd name="T60" fmla="*/ 594 w 605"/>
                <a:gd name="T61" fmla="*/ 412 h 575"/>
                <a:gd name="T62" fmla="*/ 519 w 605"/>
                <a:gd name="T63" fmla="*/ 513 h 575"/>
                <a:gd name="T64" fmla="*/ 329 w 605"/>
                <a:gd name="T65" fmla="*/ 565 h 575"/>
                <a:gd name="T66" fmla="*/ 329 w 605"/>
                <a:gd name="T67" fmla="*/ 563 h 575"/>
                <a:gd name="T68" fmla="*/ 329 w 605"/>
                <a:gd name="T69" fmla="*/ 563 h 575"/>
                <a:gd name="T70" fmla="*/ 277 w 605"/>
                <a:gd name="T71" fmla="*/ 520 h 575"/>
                <a:gd name="T72" fmla="*/ 224 w 605"/>
                <a:gd name="T73" fmla="*/ 556 h 575"/>
                <a:gd name="T74" fmla="*/ 221 w 605"/>
                <a:gd name="T75" fmla="*/ 558 h 575"/>
                <a:gd name="T76" fmla="*/ 27 w 605"/>
                <a:gd name="T77" fmla="*/ 460 h 575"/>
                <a:gd name="T78" fmla="*/ 32 w 605"/>
                <a:gd name="T79" fmla="*/ 357 h 575"/>
                <a:gd name="T80" fmla="*/ 30 w 605"/>
                <a:gd name="T81" fmla="*/ 355 h 575"/>
                <a:gd name="T82" fmla="*/ 25 w 605"/>
                <a:gd name="T83" fmla="*/ 462 h 575"/>
                <a:gd name="T84" fmla="*/ 221 w 605"/>
                <a:gd name="T85" fmla="*/ 560 h 575"/>
                <a:gd name="T86" fmla="*/ 226 w 605"/>
                <a:gd name="T87" fmla="*/ 557 h 575"/>
                <a:gd name="T88" fmla="*/ 276 w 605"/>
                <a:gd name="T89" fmla="*/ 523 h 575"/>
                <a:gd name="T90" fmla="*/ 329 w 605"/>
                <a:gd name="T91" fmla="*/ 566 h 575"/>
                <a:gd name="T92" fmla="*/ 329 w 605"/>
                <a:gd name="T93" fmla="*/ 566 h 575"/>
                <a:gd name="T94" fmla="*/ 329 w 605"/>
                <a:gd name="T95" fmla="*/ 566 h 575"/>
                <a:gd name="T96" fmla="*/ 577 w 605"/>
                <a:gd name="T97" fmla="*/ 467 h 575"/>
                <a:gd name="T98" fmla="*/ 575 w 605"/>
                <a:gd name="T99" fmla="*/ 355 h 575"/>
                <a:gd name="T100" fmla="*/ 453 w 605"/>
                <a:gd name="T101" fmla="*/ 10 h 575"/>
                <a:gd name="T102" fmla="*/ 153 w 605"/>
                <a:gd name="T103" fmla="*/ 9 h 575"/>
                <a:gd name="T104" fmla="*/ 121 w 605"/>
                <a:gd name="T105" fmla="*/ 188 h 575"/>
                <a:gd name="T106" fmla="*/ 31 w 605"/>
                <a:gd name="T107" fmla="*/ 356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5" h="575">
                  <a:moveTo>
                    <a:pt x="220" y="568"/>
                  </a:moveTo>
                  <a:cubicBezTo>
                    <a:pt x="219" y="569"/>
                    <a:pt x="219" y="569"/>
                    <a:pt x="219" y="569"/>
                  </a:cubicBezTo>
                  <a:cubicBezTo>
                    <a:pt x="220" y="570"/>
                    <a:pt x="221" y="570"/>
                    <a:pt x="221" y="570"/>
                  </a:cubicBezTo>
                  <a:cubicBezTo>
                    <a:pt x="227" y="570"/>
                    <a:pt x="233" y="566"/>
                    <a:pt x="235" y="560"/>
                  </a:cubicBezTo>
                  <a:cubicBezTo>
                    <a:pt x="240" y="544"/>
                    <a:pt x="256" y="532"/>
                    <a:pt x="274" y="532"/>
                  </a:cubicBezTo>
                  <a:cubicBezTo>
                    <a:pt x="275" y="532"/>
                    <a:pt x="276" y="532"/>
                    <a:pt x="276" y="532"/>
                  </a:cubicBezTo>
                  <a:cubicBezTo>
                    <a:pt x="295" y="533"/>
                    <a:pt x="311" y="547"/>
                    <a:pt x="316" y="564"/>
                  </a:cubicBezTo>
                  <a:cubicBezTo>
                    <a:pt x="317" y="571"/>
                    <a:pt x="323" y="575"/>
                    <a:pt x="329" y="575"/>
                  </a:cubicBezTo>
                  <a:cubicBezTo>
                    <a:pt x="329" y="575"/>
                    <a:pt x="330" y="575"/>
                    <a:pt x="330" y="575"/>
                  </a:cubicBezTo>
                  <a:cubicBezTo>
                    <a:pt x="407" y="571"/>
                    <a:pt x="476" y="552"/>
                    <a:pt x="525" y="523"/>
                  </a:cubicBezTo>
                  <a:cubicBezTo>
                    <a:pt x="550" y="509"/>
                    <a:pt x="570" y="492"/>
                    <a:pt x="584" y="473"/>
                  </a:cubicBezTo>
                  <a:cubicBezTo>
                    <a:pt x="598" y="454"/>
                    <a:pt x="605" y="434"/>
                    <a:pt x="605" y="412"/>
                  </a:cubicBezTo>
                  <a:cubicBezTo>
                    <a:pt x="605" y="390"/>
                    <a:pt x="597" y="369"/>
                    <a:pt x="582" y="350"/>
                  </a:cubicBezTo>
                  <a:cubicBezTo>
                    <a:pt x="505" y="250"/>
                    <a:pt x="462" y="128"/>
                    <a:pt x="462" y="2"/>
                  </a:cubicBezTo>
                  <a:cubicBezTo>
                    <a:pt x="462" y="1"/>
                    <a:pt x="462" y="1"/>
                    <a:pt x="462" y="1"/>
                  </a:cubicBezTo>
                  <a:cubicBezTo>
                    <a:pt x="462" y="0"/>
                    <a:pt x="462" y="0"/>
                    <a:pt x="462" y="0"/>
                  </a:cubicBezTo>
                  <a:cubicBezTo>
                    <a:pt x="144" y="0"/>
                    <a:pt x="144" y="0"/>
                    <a:pt x="144" y="0"/>
                  </a:cubicBezTo>
                  <a:cubicBezTo>
                    <a:pt x="144" y="2"/>
                    <a:pt x="144" y="2"/>
                    <a:pt x="144" y="2"/>
                  </a:cubicBezTo>
                  <a:cubicBezTo>
                    <a:pt x="144" y="128"/>
                    <a:pt x="100" y="250"/>
                    <a:pt x="23" y="350"/>
                  </a:cubicBezTo>
                  <a:cubicBezTo>
                    <a:pt x="8" y="369"/>
                    <a:pt x="0" y="390"/>
                    <a:pt x="0" y="412"/>
                  </a:cubicBezTo>
                  <a:cubicBezTo>
                    <a:pt x="0" y="431"/>
                    <a:pt x="6" y="449"/>
                    <a:pt x="17" y="466"/>
                  </a:cubicBezTo>
                  <a:cubicBezTo>
                    <a:pt x="33" y="491"/>
                    <a:pt x="60" y="513"/>
                    <a:pt x="95" y="531"/>
                  </a:cubicBezTo>
                  <a:cubicBezTo>
                    <a:pt x="129" y="549"/>
                    <a:pt x="172" y="562"/>
                    <a:pt x="219" y="569"/>
                  </a:cubicBezTo>
                  <a:cubicBezTo>
                    <a:pt x="220" y="568"/>
                    <a:pt x="220" y="568"/>
                    <a:pt x="220" y="568"/>
                  </a:cubicBezTo>
                  <a:cubicBezTo>
                    <a:pt x="220" y="567"/>
                    <a:pt x="220" y="567"/>
                    <a:pt x="220" y="567"/>
                  </a:cubicBezTo>
                  <a:cubicBezTo>
                    <a:pt x="157" y="557"/>
                    <a:pt x="103" y="537"/>
                    <a:pt x="64" y="510"/>
                  </a:cubicBezTo>
                  <a:cubicBezTo>
                    <a:pt x="45" y="496"/>
                    <a:pt x="29" y="481"/>
                    <a:pt x="19" y="464"/>
                  </a:cubicBezTo>
                  <a:cubicBezTo>
                    <a:pt x="8" y="448"/>
                    <a:pt x="3" y="431"/>
                    <a:pt x="3" y="412"/>
                  </a:cubicBezTo>
                  <a:cubicBezTo>
                    <a:pt x="3" y="391"/>
                    <a:pt x="11" y="370"/>
                    <a:pt x="25" y="351"/>
                  </a:cubicBezTo>
                  <a:cubicBezTo>
                    <a:pt x="103" y="251"/>
                    <a:pt x="147" y="128"/>
                    <a:pt x="147" y="2"/>
                  </a:cubicBezTo>
                  <a:cubicBezTo>
                    <a:pt x="147" y="1"/>
                    <a:pt x="147" y="1"/>
                    <a:pt x="147" y="1"/>
                  </a:cubicBezTo>
                  <a:cubicBezTo>
                    <a:pt x="145" y="1"/>
                    <a:pt x="145" y="1"/>
                    <a:pt x="145" y="1"/>
                  </a:cubicBezTo>
                  <a:cubicBezTo>
                    <a:pt x="145" y="2"/>
                    <a:pt x="145" y="2"/>
                    <a:pt x="145" y="2"/>
                  </a:cubicBezTo>
                  <a:cubicBezTo>
                    <a:pt x="460" y="2"/>
                    <a:pt x="460" y="2"/>
                    <a:pt x="460" y="2"/>
                  </a:cubicBezTo>
                  <a:cubicBezTo>
                    <a:pt x="460" y="1"/>
                    <a:pt x="460" y="1"/>
                    <a:pt x="460" y="1"/>
                  </a:cubicBezTo>
                  <a:cubicBezTo>
                    <a:pt x="459" y="1"/>
                    <a:pt x="459" y="1"/>
                    <a:pt x="459" y="1"/>
                  </a:cubicBezTo>
                  <a:cubicBezTo>
                    <a:pt x="459" y="2"/>
                    <a:pt x="459" y="2"/>
                    <a:pt x="459" y="2"/>
                  </a:cubicBezTo>
                  <a:cubicBezTo>
                    <a:pt x="459" y="128"/>
                    <a:pt x="503" y="251"/>
                    <a:pt x="580" y="351"/>
                  </a:cubicBezTo>
                  <a:cubicBezTo>
                    <a:pt x="595" y="370"/>
                    <a:pt x="603" y="391"/>
                    <a:pt x="603" y="412"/>
                  </a:cubicBezTo>
                  <a:cubicBezTo>
                    <a:pt x="603" y="433"/>
                    <a:pt x="595" y="453"/>
                    <a:pt x="582" y="471"/>
                  </a:cubicBezTo>
                  <a:cubicBezTo>
                    <a:pt x="561" y="499"/>
                    <a:pt x="527" y="523"/>
                    <a:pt x="484" y="541"/>
                  </a:cubicBezTo>
                  <a:cubicBezTo>
                    <a:pt x="440" y="558"/>
                    <a:pt x="387" y="570"/>
                    <a:pt x="330" y="572"/>
                  </a:cubicBezTo>
                  <a:cubicBezTo>
                    <a:pt x="330" y="572"/>
                    <a:pt x="329" y="572"/>
                    <a:pt x="329" y="572"/>
                  </a:cubicBezTo>
                  <a:cubicBezTo>
                    <a:pt x="324" y="572"/>
                    <a:pt x="319" y="569"/>
                    <a:pt x="318" y="564"/>
                  </a:cubicBezTo>
                  <a:cubicBezTo>
                    <a:pt x="314" y="545"/>
                    <a:pt x="297" y="530"/>
                    <a:pt x="276" y="529"/>
                  </a:cubicBezTo>
                  <a:cubicBezTo>
                    <a:pt x="276" y="529"/>
                    <a:pt x="275" y="529"/>
                    <a:pt x="274" y="529"/>
                  </a:cubicBezTo>
                  <a:cubicBezTo>
                    <a:pt x="255" y="529"/>
                    <a:pt x="238" y="542"/>
                    <a:pt x="232" y="559"/>
                  </a:cubicBezTo>
                  <a:cubicBezTo>
                    <a:pt x="230" y="564"/>
                    <a:pt x="226" y="567"/>
                    <a:pt x="221" y="567"/>
                  </a:cubicBezTo>
                  <a:cubicBezTo>
                    <a:pt x="221" y="567"/>
                    <a:pt x="220" y="567"/>
                    <a:pt x="220" y="567"/>
                  </a:cubicBezTo>
                  <a:cubicBezTo>
                    <a:pt x="220" y="568"/>
                    <a:pt x="220" y="568"/>
                    <a:pt x="220" y="568"/>
                  </a:cubicBezTo>
                  <a:moveTo>
                    <a:pt x="31" y="356"/>
                  </a:moveTo>
                  <a:cubicBezTo>
                    <a:pt x="32" y="357"/>
                    <a:pt x="32" y="357"/>
                    <a:pt x="32" y="357"/>
                  </a:cubicBezTo>
                  <a:cubicBezTo>
                    <a:pt x="72" y="306"/>
                    <a:pt x="102" y="249"/>
                    <a:pt x="123" y="189"/>
                  </a:cubicBezTo>
                  <a:cubicBezTo>
                    <a:pt x="144" y="131"/>
                    <a:pt x="155" y="71"/>
                    <a:pt x="156" y="10"/>
                  </a:cubicBezTo>
                  <a:cubicBezTo>
                    <a:pt x="154" y="10"/>
                    <a:pt x="154" y="10"/>
                    <a:pt x="154" y="10"/>
                  </a:cubicBezTo>
                  <a:cubicBezTo>
                    <a:pt x="154" y="12"/>
                    <a:pt x="154" y="12"/>
                    <a:pt x="154" y="12"/>
                  </a:cubicBezTo>
                  <a:cubicBezTo>
                    <a:pt x="451" y="12"/>
                    <a:pt x="451" y="12"/>
                    <a:pt x="451" y="12"/>
                  </a:cubicBezTo>
                  <a:cubicBezTo>
                    <a:pt x="451" y="10"/>
                    <a:pt x="451" y="10"/>
                    <a:pt x="451" y="10"/>
                  </a:cubicBezTo>
                  <a:cubicBezTo>
                    <a:pt x="450" y="10"/>
                    <a:pt x="450" y="10"/>
                    <a:pt x="450" y="10"/>
                  </a:cubicBezTo>
                  <a:cubicBezTo>
                    <a:pt x="451" y="71"/>
                    <a:pt x="462" y="131"/>
                    <a:pt x="482" y="189"/>
                  </a:cubicBezTo>
                  <a:cubicBezTo>
                    <a:pt x="503" y="249"/>
                    <a:pt x="534" y="306"/>
                    <a:pt x="573" y="357"/>
                  </a:cubicBezTo>
                  <a:cubicBezTo>
                    <a:pt x="587" y="375"/>
                    <a:pt x="594" y="393"/>
                    <a:pt x="594" y="412"/>
                  </a:cubicBezTo>
                  <a:cubicBezTo>
                    <a:pt x="594" y="431"/>
                    <a:pt x="587" y="449"/>
                    <a:pt x="575" y="466"/>
                  </a:cubicBezTo>
                  <a:cubicBezTo>
                    <a:pt x="562" y="483"/>
                    <a:pt x="543" y="499"/>
                    <a:pt x="519" y="513"/>
                  </a:cubicBezTo>
                  <a:cubicBezTo>
                    <a:pt x="470" y="542"/>
                    <a:pt x="402" y="560"/>
                    <a:pt x="329" y="563"/>
                  </a:cubicBezTo>
                  <a:cubicBezTo>
                    <a:pt x="329" y="565"/>
                    <a:pt x="329" y="565"/>
                    <a:pt x="329" y="565"/>
                  </a:cubicBezTo>
                  <a:cubicBezTo>
                    <a:pt x="329" y="563"/>
                    <a:pt x="329" y="563"/>
                    <a:pt x="329" y="563"/>
                  </a:cubicBezTo>
                  <a:cubicBezTo>
                    <a:pt x="329" y="563"/>
                    <a:pt x="329" y="563"/>
                    <a:pt x="329" y="563"/>
                  </a:cubicBezTo>
                  <a:cubicBezTo>
                    <a:pt x="329" y="565"/>
                    <a:pt x="329" y="565"/>
                    <a:pt x="329" y="565"/>
                  </a:cubicBezTo>
                  <a:cubicBezTo>
                    <a:pt x="329" y="563"/>
                    <a:pt x="329" y="563"/>
                    <a:pt x="329" y="563"/>
                  </a:cubicBezTo>
                  <a:cubicBezTo>
                    <a:pt x="328" y="563"/>
                    <a:pt x="327" y="563"/>
                    <a:pt x="327" y="562"/>
                  </a:cubicBezTo>
                  <a:cubicBezTo>
                    <a:pt x="321" y="538"/>
                    <a:pt x="301" y="521"/>
                    <a:pt x="277" y="520"/>
                  </a:cubicBezTo>
                  <a:cubicBezTo>
                    <a:pt x="276" y="520"/>
                    <a:pt x="275" y="520"/>
                    <a:pt x="274" y="520"/>
                  </a:cubicBezTo>
                  <a:cubicBezTo>
                    <a:pt x="252" y="520"/>
                    <a:pt x="231" y="535"/>
                    <a:pt x="224" y="556"/>
                  </a:cubicBezTo>
                  <a:cubicBezTo>
                    <a:pt x="223" y="557"/>
                    <a:pt x="222" y="558"/>
                    <a:pt x="221" y="558"/>
                  </a:cubicBezTo>
                  <a:cubicBezTo>
                    <a:pt x="221" y="558"/>
                    <a:pt x="221" y="558"/>
                    <a:pt x="221" y="558"/>
                  </a:cubicBezTo>
                  <a:cubicBezTo>
                    <a:pt x="159" y="548"/>
                    <a:pt x="107" y="529"/>
                    <a:pt x="70" y="503"/>
                  </a:cubicBezTo>
                  <a:cubicBezTo>
                    <a:pt x="51" y="490"/>
                    <a:pt x="37" y="476"/>
                    <a:pt x="27" y="460"/>
                  </a:cubicBezTo>
                  <a:cubicBezTo>
                    <a:pt x="17" y="445"/>
                    <a:pt x="12" y="429"/>
                    <a:pt x="12" y="412"/>
                  </a:cubicBezTo>
                  <a:cubicBezTo>
                    <a:pt x="12" y="393"/>
                    <a:pt x="19" y="375"/>
                    <a:pt x="32" y="357"/>
                  </a:cubicBezTo>
                  <a:cubicBezTo>
                    <a:pt x="31" y="356"/>
                    <a:pt x="31" y="356"/>
                    <a:pt x="31" y="356"/>
                  </a:cubicBezTo>
                  <a:cubicBezTo>
                    <a:pt x="30" y="355"/>
                    <a:pt x="30" y="355"/>
                    <a:pt x="30" y="355"/>
                  </a:cubicBezTo>
                  <a:cubicBezTo>
                    <a:pt x="16" y="373"/>
                    <a:pt x="9" y="393"/>
                    <a:pt x="9" y="412"/>
                  </a:cubicBezTo>
                  <a:cubicBezTo>
                    <a:pt x="9" y="430"/>
                    <a:pt x="15" y="446"/>
                    <a:pt x="25" y="462"/>
                  </a:cubicBezTo>
                  <a:cubicBezTo>
                    <a:pt x="40" y="485"/>
                    <a:pt x="66" y="506"/>
                    <a:pt x="99" y="523"/>
                  </a:cubicBezTo>
                  <a:cubicBezTo>
                    <a:pt x="133" y="540"/>
                    <a:pt x="174" y="553"/>
                    <a:pt x="221" y="560"/>
                  </a:cubicBezTo>
                  <a:cubicBezTo>
                    <a:pt x="221" y="561"/>
                    <a:pt x="221" y="561"/>
                    <a:pt x="221" y="561"/>
                  </a:cubicBezTo>
                  <a:cubicBezTo>
                    <a:pt x="224" y="561"/>
                    <a:pt x="225" y="559"/>
                    <a:pt x="226" y="557"/>
                  </a:cubicBezTo>
                  <a:cubicBezTo>
                    <a:pt x="233" y="537"/>
                    <a:pt x="253" y="523"/>
                    <a:pt x="274" y="523"/>
                  </a:cubicBezTo>
                  <a:cubicBezTo>
                    <a:pt x="275" y="523"/>
                    <a:pt x="276" y="523"/>
                    <a:pt x="276" y="523"/>
                  </a:cubicBezTo>
                  <a:cubicBezTo>
                    <a:pt x="299" y="524"/>
                    <a:pt x="319" y="540"/>
                    <a:pt x="324" y="562"/>
                  </a:cubicBezTo>
                  <a:cubicBezTo>
                    <a:pt x="325" y="565"/>
                    <a:pt x="327" y="566"/>
                    <a:pt x="329" y="566"/>
                  </a:cubicBezTo>
                  <a:cubicBezTo>
                    <a:pt x="329" y="566"/>
                    <a:pt x="329" y="566"/>
                    <a:pt x="329" y="566"/>
                  </a:cubicBezTo>
                  <a:cubicBezTo>
                    <a:pt x="329" y="566"/>
                    <a:pt x="329" y="566"/>
                    <a:pt x="329" y="566"/>
                  </a:cubicBezTo>
                  <a:cubicBezTo>
                    <a:pt x="329" y="566"/>
                    <a:pt x="329" y="566"/>
                    <a:pt x="329" y="566"/>
                  </a:cubicBezTo>
                  <a:cubicBezTo>
                    <a:pt x="329" y="566"/>
                    <a:pt x="329" y="566"/>
                    <a:pt x="329" y="566"/>
                  </a:cubicBezTo>
                  <a:cubicBezTo>
                    <a:pt x="403" y="562"/>
                    <a:pt x="471" y="545"/>
                    <a:pt x="521" y="515"/>
                  </a:cubicBezTo>
                  <a:cubicBezTo>
                    <a:pt x="545" y="501"/>
                    <a:pt x="564" y="485"/>
                    <a:pt x="577" y="467"/>
                  </a:cubicBezTo>
                  <a:cubicBezTo>
                    <a:pt x="590" y="450"/>
                    <a:pt x="596" y="431"/>
                    <a:pt x="596" y="412"/>
                  </a:cubicBezTo>
                  <a:cubicBezTo>
                    <a:pt x="596" y="393"/>
                    <a:pt x="589" y="373"/>
                    <a:pt x="575" y="355"/>
                  </a:cubicBezTo>
                  <a:cubicBezTo>
                    <a:pt x="536" y="304"/>
                    <a:pt x="505" y="248"/>
                    <a:pt x="484" y="188"/>
                  </a:cubicBezTo>
                  <a:cubicBezTo>
                    <a:pt x="464" y="131"/>
                    <a:pt x="453" y="71"/>
                    <a:pt x="453" y="10"/>
                  </a:cubicBezTo>
                  <a:cubicBezTo>
                    <a:pt x="452" y="9"/>
                    <a:pt x="452" y="9"/>
                    <a:pt x="452" y="9"/>
                  </a:cubicBezTo>
                  <a:cubicBezTo>
                    <a:pt x="153" y="9"/>
                    <a:pt x="153" y="9"/>
                    <a:pt x="153" y="9"/>
                  </a:cubicBezTo>
                  <a:cubicBezTo>
                    <a:pt x="153" y="10"/>
                    <a:pt x="153" y="10"/>
                    <a:pt x="153" y="10"/>
                  </a:cubicBezTo>
                  <a:cubicBezTo>
                    <a:pt x="152" y="71"/>
                    <a:pt x="141" y="131"/>
                    <a:pt x="121" y="188"/>
                  </a:cubicBezTo>
                  <a:cubicBezTo>
                    <a:pt x="100" y="248"/>
                    <a:pt x="70" y="304"/>
                    <a:pt x="30" y="355"/>
                  </a:cubicBezTo>
                  <a:cubicBezTo>
                    <a:pt x="31" y="356"/>
                    <a:pt x="31" y="356"/>
                    <a:pt x="31" y="356"/>
                  </a:cubicBezTo>
                </a:path>
              </a:pathLst>
            </a:custGeom>
            <a:solidFill>
              <a:srgbClr val="CECD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15" name="Rectangle 514">
            <a:extLst>
              <a:ext uri="{FF2B5EF4-FFF2-40B4-BE49-F238E27FC236}">
                <a16:creationId xmlns:a16="http://schemas.microsoft.com/office/drawing/2014/main" id="{41A179E3-F79D-4B6E-9031-DC249F305FBA}"/>
              </a:ext>
            </a:extLst>
          </p:cNvPr>
          <p:cNvSpPr/>
          <p:nvPr/>
        </p:nvSpPr>
        <p:spPr>
          <a:xfrm rot="2501730">
            <a:off x="2862774" y="4926956"/>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6" name="Rectangle 515">
            <a:extLst>
              <a:ext uri="{FF2B5EF4-FFF2-40B4-BE49-F238E27FC236}">
                <a16:creationId xmlns:a16="http://schemas.microsoft.com/office/drawing/2014/main" id="{44299374-5F6F-406D-AD04-84D487D9792B}"/>
              </a:ext>
            </a:extLst>
          </p:cNvPr>
          <p:cNvSpPr/>
          <p:nvPr/>
        </p:nvSpPr>
        <p:spPr>
          <a:xfrm rot="2501730">
            <a:off x="2836968" y="5344623"/>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7" name="TextBox 516">
            <a:extLst>
              <a:ext uri="{FF2B5EF4-FFF2-40B4-BE49-F238E27FC236}">
                <a16:creationId xmlns:a16="http://schemas.microsoft.com/office/drawing/2014/main" id="{12B4540E-E88B-44EC-A4EB-9B8321E32407}"/>
              </a:ext>
            </a:extLst>
          </p:cNvPr>
          <p:cNvSpPr txBox="1"/>
          <p:nvPr/>
        </p:nvSpPr>
        <p:spPr>
          <a:xfrm>
            <a:off x="2161685" y="5605320"/>
            <a:ext cx="481222"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CGRP</a:t>
            </a:r>
          </a:p>
        </p:txBody>
      </p:sp>
      <p:cxnSp>
        <p:nvCxnSpPr>
          <p:cNvPr id="518" name="Straight Connector 517">
            <a:extLst>
              <a:ext uri="{FF2B5EF4-FFF2-40B4-BE49-F238E27FC236}">
                <a16:creationId xmlns:a16="http://schemas.microsoft.com/office/drawing/2014/main" id="{1AEBBB2D-C962-4884-BED4-4BD83511CEC0}"/>
              </a:ext>
            </a:extLst>
          </p:cNvPr>
          <p:cNvCxnSpPr>
            <a:cxnSpLocks/>
          </p:cNvCxnSpPr>
          <p:nvPr/>
        </p:nvCxnSpPr>
        <p:spPr>
          <a:xfrm flipV="1">
            <a:off x="2585312" y="5428873"/>
            <a:ext cx="235847" cy="2358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19" name="TextBox 518">
            <a:extLst>
              <a:ext uri="{FF2B5EF4-FFF2-40B4-BE49-F238E27FC236}">
                <a16:creationId xmlns:a16="http://schemas.microsoft.com/office/drawing/2014/main" id="{F898C8B5-C4EB-4893-8A86-C726D4DFA382}"/>
              </a:ext>
            </a:extLst>
          </p:cNvPr>
          <p:cNvSpPr txBox="1"/>
          <p:nvPr/>
        </p:nvSpPr>
        <p:spPr>
          <a:xfrm>
            <a:off x="1799675" y="4469412"/>
            <a:ext cx="901364" cy="246221"/>
          </a:xfrm>
          <a:prstGeom prst="rect">
            <a:avLst/>
          </a:prstGeom>
          <a:noFill/>
        </p:spPr>
        <p:txBody>
          <a:bodyPr wrap="square" rtlCol="0">
            <a:spAutoFit/>
          </a:bodyPr>
          <a:lstStyle/>
          <a:p>
            <a:pPr algn="ctr"/>
            <a:r>
              <a:rPr lang="en-GB" sz="500" b="1" cap="all" dirty="0">
                <a:solidFill>
                  <a:schemeClr val="accent2">
                    <a:lumMod val="50000"/>
                  </a:schemeClr>
                </a:solidFill>
                <a:latin typeface="Arial" panose="020B0604020202020204" pitchFamily="34" charset="0"/>
                <a:cs typeface="Arial" panose="020B0604020202020204" pitchFamily="34" charset="0"/>
              </a:rPr>
              <a:t>Trigeminal </a:t>
            </a:r>
            <a:br>
              <a:rPr lang="en-GB" sz="500" b="1" cap="all" dirty="0">
                <a:solidFill>
                  <a:schemeClr val="accent2">
                    <a:lumMod val="50000"/>
                  </a:schemeClr>
                </a:solidFill>
                <a:latin typeface="Arial" panose="020B0604020202020204" pitchFamily="34" charset="0"/>
                <a:cs typeface="Arial" panose="020B0604020202020204" pitchFamily="34" charset="0"/>
              </a:rPr>
            </a:br>
            <a:r>
              <a:rPr lang="en-GB" sz="500" b="1" cap="all" dirty="0">
                <a:solidFill>
                  <a:schemeClr val="accent2">
                    <a:lumMod val="50000"/>
                  </a:schemeClr>
                </a:solidFill>
                <a:latin typeface="Arial" panose="020B0604020202020204" pitchFamily="34" charset="0"/>
                <a:cs typeface="Arial" panose="020B0604020202020204" pitchFamily="34" charset="0"/>
              </a:rPr>
              <a:t>neuron</a:t>
            </a:r>
          </a:p>
        </p:txBody>
      </p:sp>
      <p:sp>
        <p:nvSpPr>
          <p:cNvPr id="520" name="Rectangle 519">
            <a:extLst>
              <a:ext uri="{FF2B5EF4-FFF2-40B4-BE49-F238E27FC236}">
                <a16:creationId xmlns:a16="http://schemas.microsoft.com/office/drawing/2014/main" id="{71A7504F-1A81-4FBE-99EF-13719D75C948}"/>
              </a:ext>
            </a:extLst>
          </p:cNvPr>
          <p:cNvSpPr/>
          <p:nvPr/>
        </p:nvSpPr>
        <p:spPr>
          <a:xfrm>
            <a:off x="1275840" y="4434229"/>
            <a:ext cx="131554" cy="819688"/>
          </a:xfrm>
          <a:prstGeom prst="rect">
            <a:avLst/>
          </a:prstGeom>
          <a:solidFill>
            <a:schemeClr val="bg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0" name="Rectangle 529">
            <a:extLst>
              <a:ext uri="{FF2B5EF4-FFF2-40B4-BE49-F238E27FC236}">
                <a16:creationId xmlns:a16="http://schemas.microsoft.com/office/drawing/2014/main" id="{0DB042D2-82C7-4ED1-AA96-3BA9BF7F4ACC}"/>
              </a:ext>
            </a:extLst>
          </p:cNvPr>
          <p:cNvSpPr/>
          <p:nvPr/>
        </p:nvSpPr>
        <p:spPr>
          <a:xfrm rot="2501730">
            <a:off x="2881822" y="5120205"/>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1" name="Rectangle 530">
            <a:extLst>
              <a:ext uri="{FF2B5EF4-FFF2-40B4-BE49-F238E27FC236}">
                <a16:creationId xmlns:a16="http://schemas.microsoft.com/office/drawing/2014/main" id="{1C1E0307-2E67-4931-A079-39C026DC41C6}"/>
              </a:ext>
            </a:extLst>
          </p:cNvPr>
          <p:cNvSpPr/>
          <p:nvPr/>
        </p:nvSpPr>
        <p:spPr>
          <a:xfrm rot="2501730">
            <a:off x="2950801" y="4916683"/>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2" name="Rectangle 531">
            <a:extLst>
              <a:ext uri="{FF2B5EF4-FFF2-40B4-BE49-F238E27FC236}">
                <a16:creationId xmlns:a16="http://schemas.microsoft.com/office/drawing/2014/main" id="{B45F7E10-2E24-44BA-88E8-E1C9BC3C6A6D}"/>
              </a:ext>
            </a:extLst>
          </p:cNvPr>
          <p:cNvSpPr/>
          <p:nvPr/>
        </p:nvSpPr>
        <p:spPr>
          <a:xfrm rot="2501730">
            <a:off x="3115525" y="4858499"/>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3" name="Rectangle 532">
            <a:extLst>
              <a:ext uri="{FF2B5EF4-FFF2-40B4-BE49-F238E27FC236}">
                <a16:creationId xmlns:a16="http://schemas.microsoft.com/office/drawing/2014/main" id="{6057A011-0E97-4AE2-94D4-5A30E30D8BED}"/>
              </a:ext>
            </a:extLst>
          </p:cNvPr>
          <p:cNvSpPr/>
          <p:nvPr/>
        </p:nvSpPr>
        <p:spPr>
          <a:xfrm rot="2501730">
            <a:off x="3221415" y="4977074"/>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4" name="Rectangle 533">
            <a:extLst>
              <a:ext uri="{FF2B5EF4-FFF2-40B4-BE49-F238E27FC236}">
                <a16:creationId xmlns:a16="http://schemas.microsoft.com/office/drawing/2014/main" id="{F323EBB2-A351-4DC2-89AF-AF424B9DDCCC}"/>
              </a:ext>
            </a:extLst>
          </p:cNvPr>
          <p:cNvSpPr/>
          <p:nvPr/>
        </p:nvSpPr>
        <p:spPr>
          <a:xfrm rot="2501730">
            <a:off x="3282562" y="4848400"/>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5" name="Rectangle 534">
            <a:extLst>
              <a:ext uri="{FF2B5EF4-FFF2-40B4-BE49-F238E27FC236}">
                <a16:creationId xmlns:a16="http://schemas.microsoft.com/office/drawing/2014/main" id="{80F56677-262E-45E9-B830-41BD9C4D5C4A}"/>
              </a:ext>
            </a:extLst>
          </p:cNvPr>
          <p:cNvSpPr/>
          <p:nvPr/>
        </p:nvSpPr>
        <p:spPr>
          <a:xfrm rot="2501730">
            <a:off x="3058662" y="4757755"/>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6" name="Rectangle 535">
            <a:extLst>
              <a:ext uri="{FF2B5EF4-FFF2-40B4-BE49-F238E27FC236}">
                <a16:creationId xmlns:a16="http://schemas.microsoft.com/office/drawing/2014/main" id="{DAA59A8F-B7C0-4CAA-98ED-93DC5CAA867C}"/>
              </a:ext>
            </a:extLst>
          </p:cNvPr>
          <p:cNvSpPr/>
          <p:nvPr/>
        </p:nvSpPr>
        <p:spPr>
          <a:xfrm rot="2501730">
            <a:off x="3079409" y="4998080"/>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7" name="Rectangle 536">
            <a:extLst>
              <a:ext uri="{FF2B5EF4-FFF2-40B4-BE49-F238E27FC236}">
                <a16:creationId xmlns:a16="http://schemas.microsoft.com/office/drawing/2014/main" id="{0D42C6C5-4B0E-4FB7-A327-9DFE0AE31E4D}"/>
              </a:ext>
            </a:extLst>
          </p:cNvPr>
          <p:cNvSpPr/>
          <p:nvPr/>
        </p:nvSpPr>
        <p:spPr>
          <a:xfrm rot="2501730">
            <a:off x="3213408" y="5130015"/>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8" name="Rectangle 537">
            <a:extLst>
              <a:ext uri="{FF2B5EF4-FFF2-40B4-BE49-F238E27FC236}">
                <a16:creationId xmlns:a16="http://schemas.microsoft.com/office/drawing/2014/main" id="{D24087E5-DAE9-4C60-8AC7-673E3BC4A048}"/>
              </a:ext>
            </a:extLst>
          </p:cNvPr>
          <p:cNvSpPr/>
          <p:nvPr/>
        </p:nvSpPr>
        <p:spPr>
          <a:xfrm rot="2501730">
            <a:off x="3063602" y="5103579"/>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9" name="Rectangle 538">
            <a:extLst>
              <a:ext uri="{FF2B5EF4-FFF2-40B4-BE49-F238E27FC236}">
                <a16:creationId xmlns:a16="http://schemas.microsoft.com/office/drawing/2014/main" id="{CBB2D998-A220-44B6-8478-AA8F049E63BE}"/>
              </a:ext>
            </a:extLst>
          </p:cNvPr>
          <p:cNvSpPr/>
          <p:nvPr/>
        </p:nvSpPr>
        <p:spPr>
          <a:xfrm rot="2501730">
            <a:off x="3224556" y="4726662"/>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0" name="TextBox 539">
            <a:extLst>
              <a:ext uri="{FF2B5EF4-FFF2-40B4-BE49-F238E27FC236}">
                <a16:creationId xmlns:a16="http://schemas.microsoft.com/office/drawing/2014/main" id="{56B8AF01-43FE-465F-8713-BD3AF7DDCC3D}"/>
              </a:ext>
            </a:extLst>
          </p:cNvPr>
          <p:cNvSpPr txBox="1"/>
          <p:nvPr/>
        </p:nvSpPr>
        <p:spPr>
          <a:xfrm>
            <a:off x="3443227" y="4214861"/>
            <a:ext cx="647036" cy="323165"/>
          </a:xfrm>
          <a:prstGeom prst="rect">
            <a:avLst/>
          </a:prstGeom>
          <a:noFill/>
        </p:spPr>
        <p:txBody>
          <a:bodyPr wrap="square" rtlCol="0">
            <a:spAutoFit/>
          </a:bodyPr>
          <a:lstStyle/>
          <a:p>
            <a:pPr algn="ctr"/>
            <a:r>
              <a:rPr lang="en-GB" sz="500" b="1" cap="all" dirty="0">
                <a:solidFill>
                  <a:schemeClr val="accent2">
                    <a:lumMod val="50000"/>
                  </a:schemeClr>
                </a:solidFill>
                <a:latin typeface="Arial" panose="020B0604020202020204" pitchFamily="34" charset="0"/>
                <a:cs typeface="Arial" panose="020B0604020202020204" pitchFamily="34" charset="0"/>
              </a:rPr>
              <a:t>Smooth muscle cells</a:t>
            </a:r>
          </a:p>
        </p:txBody>
      </p:sp>
      <p:sp>
        <p:nvSpPr>
          <p:cNvPr id="556" name="Freeform: Shape 555">
            <a:extLst>
              <a:ext uri="{FF2B5EF4-FFF2-40B4-BE49-F238E27FC236}">
                <a16:creationId xmlns:a16="http://schemas.microsoft.com/office/drawing/2014/main" id="{F6B95F77-EE57-4CC7-9727-D3864B395EE9}"/>
              </a:ext>
            </a:extLst>
          </p:cNvPr>
          <p:cNvSpPr/>
          <p:nvPr/>
        </p:nvSpPr>
        <p:spPr>
          <a:xfrm>
            <a:off x="3155211" y="4229425"/>
            <a:ext cx="1309688" cy="1638300"/>
          </a:xfrm>
          <a:custGeom>
            <a:avLst/>
            <a:gdLst>
              <a:gd name="connsiteX0" fmla="*/ 1309688 w 1309688"/>
              <a:gd name="connsiteY0" fmla="*/ 0 h 1638300"/>
              <a:gd name="connsiteX1" fmla="*/ 1307307 w 1309688"/>
              <a:gd name="connsiteY1" fmla="*/ 1631156 h 1638300"/>
              <a:gd name="connsiteX2" fmla="*/ 0 w 1309688"/>
              <a:gd name="connsiteY2" fmla="*/ 1638300 h 1638300"/>
              <a:gd name="connsiteX3" fmla="*/ 150019 w 1309688"/>
              <a:gd name="connsiteY3" fmla="*/ 1209675 h 1638300"/>
              <a:gd name="connsiteX4" fmla="*/ 464344 w 1309688"/>
              <a:gd name="connsiteY4" fmla="*/ 783431 h 1638300"/>
              <a:gd name="connsiteX5" fmla="*/ 919163 w 1309688"/>
              <a:gd name="connsiteY5" fmla="*/ 314325 h 1638300"/>
              <a:gd name="connsiteX6" fmla="*/ 1150144 w 1309688"/>
              <a:gd name="connsiteY6" fmla="*/ 121443 h 1638300"/>
              <a:gd name="connsiteX7" fmla="*/ 1309688 w 1309688"/>
              <a:gd name="connsiteY7" fmla="*/ 0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9688" h="1638300">
                <a:moveTo>
                  <a:pt x="1309688" y="0"/>
                </a:moveTo>
                <a:cubicBezTo>
                  <a:pt x="1308894" y="543719"/>
                  <a:pt x="1308101" y="1087437"/>
                  <a:pt x="1307307" y="1631156"/>
                </a:cubicBezTo>
                <a:lnTo>
                  <a:pt x="0" y="1638300"/>
                </a:lnTo>
                <a:lnTo>
                  <a:pt x="150019" y="1209675"/>
                </a:lnTo>
                <a:lnTo>
                  <a:pt x="464344" y="783431"/>
                </a:lnTo>
                <a:lnTo>
                  <a:pt x="919163" y="314325"/>
                </a:lnTo>
                <a:lnTo>
                  <a:pt x="1150144" y="121443"/>
                </a:lnTo>
                <a:lnTo>
                  <a:pt x="1309688" y="0"/>
                </a:lnTo>
                <a:close/>
              </a:path>
            </a:pathLst>
          </a:custGeom>
          <a:gradFill flip="none" rotWithShape="1">
            <a:gsLst>
              <a:gs pos="18000">
                <a:srgbClr val="E09E9A"/>
              </a:gs>
              <a:gs pos="0">
                <a:srgbClr val="DA8D88"/>
              </a:gs>
              <a:gs pos="83000">
                <a:schemeClr val="bg1"/>
              </a:gs>
              <a:gs pos="100000">
                <a:schemeClr val="bg1"/>
              </a:gs>
            </a:gsLst>
            <a:path path="circle">
              <a:fillToRect l="100000" t="100000"/>
            </a:path>
            <a:tileRect r="-100000" b="-100000"/>
          </a:gra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57" name="Group 556">
            <a:extLst>
              <a:ext uri="{FF2B5EF4-FFF2-40B4-BE49-F238E27FC236}">
                <a16:creationId xmlns:a16="http://schemas.microsoft.com/office/drawing/2014/main" id="{4F233B04-0CE2-4519-A387-1F41C0871C27}"/>
              </a:ext>
            </a:extLst>
          </p:cNvPr>
          <p:cNvGrpSpPr/>
          <p:nvPr/>
        </p:nvGrpSpPr>
        <p:grpSpPr>
          <a:xfrm>
            <a:off x="2890486" y="4425346"/>
            <a:ext cx="1764681" cy="1252630"/>
            <a:chOff x="2395131" y="4448834"/>
            <a:chExt cx="1764681" cy="1252630"/>
          </a:xfrm>
        </p:grpSpPr>
        <p:grpSp>
          <p:nvGrpSpPr>
            <p:cNvPr id="543" name="Group 542">
              <a:extLst>
                <a:ext uri="{FF2B5EF4-FFF2-40B4-BE49-F238E27FC236}">
                  <a16:creationId xmlns:a16="http://schemas.microsoft.com/office/drawing/2014/main" id="{13DF4A00-5D8F-4E9B-A283-B46D930A3BB7}"/>
                </a:ext>
              </a:extLst>
            </p:cNvPr>
            <p:cNvGrpSpPr/>
            <p:nvPr/>
          </p:nvGrpSpPr>
          <p:grpSpPr>
            <a:xfrm rot="11074752">
              <a:off x="3030687" y="4448834"/>
              <a:ext cx="1129125" cy="538155"/>
              <a:chOff x="2829131" y="4358347"/>
              <a:chExt cx="1129125" cy="538155"/>
            </a:xfrm>
          </p:grpSpPr>
          <p:sp>
            <p:nvSpPr>
              <p:cNvPr id="541" name="Freeform 58">
                <a:extLst>
                  <a:ext uri="{FF2B5EF4-FFF2-40B4-BE49-F238E27FC236}">
                    <a16:creationId xmlns:a16="http://schemas.microsoft.com/office/drawing/2014/main" id="{95FE03D2-57C6-469F-BE33-42EA7441578B}"/>
                  </a:ext>
                </a:extLst>
              </p:cNvPr>
              <p:cNvSpPr>
                <a:spLocks/>
              </p:cNvSpPr>
              <p:nvPr/>
            </p:nvSpPr>
            <p:spPr bwMode="auto">
              <a:xfrm rot="19709104">
                <a:off x="2829131" y="4358347"/>
                <a:ext cx="1129125" cy="538155"/>
              </a:xfrm>
              <a:custGeom>
                <a:avLst/>
                <a:gdLst>
                  <a:gd name="T0" fmla="*/ 35 w 1577"/>
                  <a:gd name="T1" fmla="*/ 753 h 755"/>
                  <a:gd name="T2" fmla="*/ 20 w 1577"/>
                  <a:gd name="T3" fmla="*/ 721 h 755"/>
                  <a:gd name="T4" fmla="*/ 59 w 1577"/>
                  <a:gd name="T5" fmla="*/ 697 h 755"/>
                  <a:gd name="T6" fmla="*/ 474 w 1577"/>
                  <a:gd name="T7" fmla="*/ 498 h 755"/>
                  <a:gd name="T8" fmla="*/ 1218 w 1577"/>
                  <a:gd name="T9" fmla="*/ 118 h 755"/>
                  <a:gd name="T10" fmla="*/ 1505 w 1577"/>
                  <a:gd name="T11" fmla="*/ 21 h 755"/>
                  <a:gd name="T12" fmla="*/ 1540 w 1577"/>
                  <a:gd name="T13" fmla="*/ 5 h 755"/>
                  <a:gd name="T14" fmla="*/ 1568 w 1577"/>
                  <a:gd name="T15" fmla="*/ 31 h 755"/>
                  <a:gd name="T16" fmla="*/ 1546 w 1577"/>
                  <a:gd name="T17" fmla="*/ 65 h 755"/>
                  <a:gd name="T18" fmla="*/ 1296 w 1577"/>
                  <a:gd name="T19" fmla="*/ 307 h 755"/>
                  <a:gd name="T20" fmla="*/ 1260 w 1577"/>
                  <a:gd name="T21" fmla="*/ 358 h 755"/>
                  <a:gd name="T22" fmla="*/ 539 w 1577"/>
                  <a:gd name="T23" fmla="*/ 703 h 755"/>
                  <a:gd name="T24" fmla="*/ 520 w 1577"/>
                  <a:gd name="T25" fmla="*/ 702 h 755"/>
                  <a:gd name="T26" fmla="*/ 75 w 1577"/>
                  <a:gd name="T27" fmla="*/ 749 h 755"/>
                  <a:gd name="T28" fmla="*/ 35 w 1577"/>
                  <a:gd name="T29" fmla="*/ 753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7" h="755">
                    <a:moveTo>
                      <a:pt x="35" y="753"/>
                    </a:moveTo>
                    <a:cubicBezTo>
                      <a:pt x="17" y="751"/>
                      <a:pt x="0" y="744"/>
                      <a:pt x="20" y="721"/>
                    </a:cubicBezTo>
                    <a:cubicBezTo>
                      <a:pt x="30" y="710"/>
                      <a:pt x="44" y="701"/>
                      <a:pt x="59" y="697"/>
                    </a:cubicBezTo>
                    <a:cubicBezTo>
                      <a:pt x="132" y="677"/>
                      <a:pt x="405" y="595"/>
                      <a:pt x="474" y="498"/>
                    </a:cubicBezTo>
                    <a:cubicBezTo>
                      <a:pt x="474" y="498"/>
                      <a:pt x="714" y="162"/>
                      <a:pt x="1218" y="118"/>
                    </a:cubicBezTo>
                    <a:cubicBezTo>
                      <a:pt x="1218" y="118"/>
                      <a:pt x="1385" y="107"/>
                      <a:pt x="1505" y="21"/>
                    </a:cubicBezTo>
                    <a:cubicBezTo>
                      <a:pt x="1515" y="13"/>
                      <a:pt x="1527" y="8"/>
                      <a:pt x="1540" y="5"/>
                    </a:cubicBezTo>
                    <a:cubicBezTo>
                      <a:pt x="1558" y="0"/>
                      <a:pt x="1577" y="1"/>
                      <a:pt x="1568" y="31"/>
                    </a:cubicBezTo>
                    <a:cubicBezTo>
                      <a:pt x="1564" y="44"/>
                      <a:pt x="1556" y="56"/>
                      <a:pt x="1546" y="65"/>
                    </a:cubicBezTo>
                    <a:cubicBezTo>
                      <a:pt x="1504" y="104"/>
                      <a:pt x="1361" y="237"/>
                      <a:pt x="1296" y="307"/>
                    </a:cubicBezTo>
                    <a:cubicBezTo>
                      <a:pt x="1282" y="322"/>
                      <a:pt x="1270" y="340"/>
                      <a:pt x="1260" y="358"/>
                    </a:cubicBezTo>
                    <a:cubicBezTo>
                      <a:pt x="1216" y="440"/>
                      <a:pt x="1020" y="736"/>
                      <a:pt x="539" y="703"/>
                    </a:cubicBezTo>
                    <a:cubicBezTo>
                      <a:pt x="533" y="702"/>
                      <a:pt x="527" y="702"/>
                      <a:pt x="520" y="702"/>
                    </a:cubicBezTo>
                    <a:cubicBezTo>
                      <a:pt x="465" y="704"/>
                      <a:pt x="182" y="717"/>
                      <a:pt x="75" y="749"/>
                    </a:cubicBezTo>
                    <a:cubicBezTo>
                      <a:pt x="62" y="754"/>
                      <a:pt x="48" y="755"/>
                      <a:pt x="35" y="753"/>
                    </a:cubicBezTo>
                    <a:close/>
                  </a:path>
                </a:pathLst>
              </a:custGeom>
              <a:gradFill>
                <a:gsLst>
                  <a:gs pos="0">
                    <a:schemeClr val="accent2">
                      <a:lumMod val="40000"/>
                      <a:lumOff val="60000"/>
                    </a:schemeClr>
                  </a:gs>
                  <a:gs pos="100000">
                    <a:schemeClr val="accent2">
                      <a:lumMod val="60000"/>
                      <a:lumOff val="40000"/>
                    </a:schemeClr>
                  </a:gs>
                </a:gsLst>
                <a:lin ang="5400000" scaled="1"/>
              </a:gradFill>
              <a:ln w="11113"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542" name="Freeform 57">
                <a:extLst>
                  <a:ext uri="{FF2B5EF4-FFF2-40B4-BE49-F238E27FC236}">
                    <a16:creationId xmlns:a16="http://schemas.microsoft.com/office/drawing/2014/main" id="{96DB6B47-0ABD-4A85-8C3F-439818026CE0}"/>
                  </a:ext>
                </a:extLst>
              </p:cNvPr>
              <p:cNvSpPr>
                <a:spLocks/>
              </p:cNvSpPr>
              <p:nvPr/>
            </p:nvSpPr>
            <p:spPr bwMode="auto">
              <a:xfrm rot="8922074">
                <a:off x="3360280" y="4506330"/>
                <a:ext cx="290575" cy="213633"/>
              </a:xfrm>
              <a:custGeom>
                <a:avLst/>
                <a:gdLst>
                  <a:gd name="T0" fmla="*/ 142 w 402"/>
                  <a:gd name="T1" fmla="*/ 54 h 312"/>
                  <a:gd name="T2" fmla="*/ 32 w 402"/>
                  <a:gd name="T3" fmla="*/ 254 h 312"/>
                  <a:gd name="T4" fmla="*/ 260 w 402"/>
                  <a:gd name="T5" fmla="*/ 258 h 312"/>
                  <a:gd name="T6" fmla="*/ 370 w 402"/>
                  <a:gd name="T7" fmla="*/ 58 h 312"/>
                  <a:gd name="T8" fmla="*/ 142 w 402"/>
                  <a:gd name="T9" fmla="*/ 54 h 312"/>
                </a:gdLst>
                <a:ahLst/>
                <a:cxnLst>
                  <a:cxn ang="0">
                    <a:pos x="T0" y="T1"/>
                  </a:cxn>
                  <a:cxn ang="0">
                    <a:pos x="T2" y="T3"/>
                  </a:cxn>
                  <a:cxn ang="0">
                    <a:pos x="T4" y="T5"/>
                  </a:cxn>
                  <a:cxn ang="0">
                    <a:pos x="T6" y="T7"/>
                  </a:cxn>
                  <a:cxn ang="0">
                    <a:pos x="T8" y="T9"/>
                  </a:cxn>
                </a:cxnLst>
                <a:rect l="0" t="0" r="r" b="b"/>
                <a:pathLst>
                  <a:path w="402" h="312">
                    <a:moveTo>
                      <a:pt x="142" y="54"/>
                    </a:moveTo>
                    <a:cubicBezTo>
                      <a:pt x="49" y="108"/>
                      <a:pt x="0" y="197"/>
                      <a:pt x="32" y="254"/>
                    </a:cubicBezTo>
                    <a:cubicBezTo>
                      <a:pt x="64" y="310"/>
                      <a:pt x="166" y="312"/>
                      <a:pt x="260" y="258"/>
                    </a:cubicBezTo>
                    <a:cubicBezTo>
                      <a:pt x="353" y="204"/>
                      <a:pt x="402" y="115"/>
                      <a:pt x="370" y="58"/>
                    </a:cubicBezTo>
                    <a:cubicBezTo>
                      <a:pt x="338" y="2"/>
                      <a:pt x="236" y="0"/>
                      <a:pt x="142" y="54"/>
                    </a:cubicBezTo>
                    <a:close/>
                  </a:path>
                </a:pathLst>
              </a:custGeom>
              <a:gradFill>
                <a:gsLst>
                  <a:gs pos="1000">
                    <a:schemeClr val="accent2">
                      <a:lumMod val="75000"/>
                    </a:schemeClr>
                  </a:gs>
                  <a:gs pos="100000">
                    <a:schemeClr val="accent2">
                      <a:lumMod val="60000"/>
                      <a:lumOff val="40000"/>
                    </a:schemeClr>
                  </a:gs>
                </a:gsLst>
                <a:lin ang="5400000" scaled="1"/>
              </a:gra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545" name="Group 544">
              <a:extLst>
                <a:ext uri="{FF2B5EF4-FFF2-40B4-BE49-F238E27FC236}">
                  <a16:creationId xmlns:a16="http://schemas.microsoft.com/office/drawing/2014/main" id="{4B3C689C-3DEC-4B63-B00B-5B81A53A1CBE}"/>
                </a:ext>
              </a:extLst>
            </p:cNvPr>
            <p:cNvGrpSpPr/>
            <p:nvPr/>
          </p:nvGrpSpPr>
          <p:grpSpPr>
            <a:xfrm rot="10500036">
              <a:off x="2395131" y="5136088"/>
              <a:ext cx="1129125" cy="479154"/>
              <a:chOff x="2829131" y="4358347"/>
              <a:chExt cx="1129125" cy="538155"/>
            </a:xfrm>
          </p:grpSpPr>
          <p:sp>
            <p:nvSpPr>
              <p:cNvPr id="546" name="Freeform 58">
                <a:extLst>
                  <a:ext uri="{FF2B5EF4-FFF2-40B4-BE49-F238E27FC236}">
                    <a16:creationId xmlns:a16="http://schemas.microsoft.com/office/drawing/2014/main" id="{625BBBE9-E6C2-4BE6-B09C-4E931B0B575D}"/>
                  </a:ext>
                </a:extLst>
              </p:cNvPr>
              <p:cNvSpPr>
                <a:spLocks/>
              </p:cNvSpPr>
              <p:nvPr/>
            </p:nvSpPr>
            <p:spPr bwMode="auto">
              <a:xfrm rot="19709104">
                <a:off x="2829131" y="4358347"/>
                <a:ext cx="1129125" cy="538155"/>
              </a:xfrm>
              <a:custGeom>
                <a:avLst/>
                <a:gdLst>
                  <a:gd name="T0" fmla="*/ 35 w 1577"/>
                  <a:gd name="T1" fmla="*/ 753 h 755"/>
                  <a:gd name="T2" fmla="*/ 20 w 1577"/>
                  <a:gd name="T3" fmla="*/ 721 h 755"/>
                  <a:gd name="T4" fmla="*/ 59 w 1577"/>
                  <a:gd name="T5" fmla="*/ 697 h 755"/>
                  <a:gd name="T6" fmla="*/ 474 w 1577"/>
                  <a:gd name="T7" fmla="*/ 498 h 755"/>
                  <a:gd name="T8" fmla="*/ 1218 w 1577"/>
                  <a:gd name="T9" fmla="*/ 118 h 755"/>
                  <a:gd name="T10" fmla="*/ 1505 w 1577"/>
                  <a:gd name="T11" fmla="*/ 21 h 755"/>
                  <a:gd name="T12" fmla="*/ 1540 w 1577"/>
                  <a:gd name="T13" fmla="*/ 5 h 755"/>
                  <a:gd name="T14" fmla="*/ 1568 w 1577"/>
                  <a:gd name="T15" fmla="*/ 31 h 755"/>
                  <a:gd name="T16" fmla="*/ 1546 w 1577"/>
                  <a:gd name="T17" fmla="*/ 65 h 755"/>
                  <a:gd name="T18" fmla="*/ 1296 w 1577"/>
                  <a:gd name="T19" fmla="*/ 307 h 755"/>
                  <a:gd name="T20" fmla="*/ 1260 w 1577"/>
                  <a:gd name="T21" fmla="*/ 358 h 755"/>
                  <a:gd name="T22" fmla="*/ 539 w 1577"/>
                  <a:gd name="T23" fmla="*/ 703 h 755"/>
                  <a:gd name="T24" fmla="*/ 520 w 1577"/>
                  <a:gd name="T25" fmla="*/ 702 h 755"/>
                  <a:gd name="T26" fmla="*/ 75 w 1577"/>
                  <a:gd name="T27" fmla="*/ 749 h 755"/>
                  <a:gd name="T28" fmla="*/ 35 w 1577"/>
                  <a:gd name="T29" fmla="*/ 753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7" h="755">
                    <a:moveTo>
                      <a:pt x="35" y="753"/>
                    </a:moveTo>
                    <a:cubicBezTo>
                      <a:pt x="17" y="751"/>
                      <a:pt x="0" y="744"/>
                      <a:pt x="20" y="721"/>
                    </a:cubicBezTo>
                    <a:cubicBezTo>
                      <a:pt x="30" y="710"/>
                      <a:pt x="44" y="701"/>
                      <a:pt x="59" y="697"/>
                    </a:cubicBezTo>
                    <a:cubicBezTo>
                      <a:pt x="132" y="677"/>
                      <a:pt x="405" y="595"/>
                      <a:pt x="474" y="498"/>
                    </a:cubicBezTo>
                    <a:cubicBezTo>
                      <a:pt x="474" y="498"/>
                      <a:pt x="714" y="162"/>
                      <a:pt x="1218" y="118"/>
                    </a:cubicBezTo>
                    <a:cubicBezTo>
                      <a:pt x="1218" y="118"/>
                      <a:pt x="1385" y="107"/>
                      <a:pt x="1505" y="21"/>
                    </a:cubicBezTo>
                    <a:cubicBezTo>
                      <a:pt x="1515" y="13"/>
                      <a:pt x="1527" y="8"/>
                      <a:pt x="1540" y="5"/>
                    </a:cubicBezTo>
                    <a:cubicBezTo>
                      <a:pt x="1558" y="0"/>
                      <a:pt x="1577" y="1"/>
                      <a:pt x="1568" y="31"/>
                    </a:cubicBezTo>
                    <a:cubicBezTo>
                      <a:pt x="1564" y="44"/>
                      <a:pt x="1556" y="56"/>
                      <a:pt x="1546" y="65"/>
                    </a:cubicBezTo>
                    <a:cubicBezTo>
                      <a:pt x="1504" y="104"/>
                      <a:pt x="1361" y="237"/>
                      <a:pt x="1296" y="307"/>
                    </a:cubicBezTo>
                    <a:cubicBezTo>
                      <a:pt x="1282" y="322"/>
                      <a:pt x="1270" y="340"/>
                      <a:pt x="1260" y="358"/>
                    </a:cubicBezTo>
                    <a:cubicBezTo>
                      <a:pt x="1216" y="440"/>
                      <a:pt x="1020" y="736"/>
                      <a:pt x="539" y="703"/>
                    </a:cubicBezTo>
                    <a:cubicBezTo>
                      <a:pt x="533" y="702"/>
                      <a:pt x="527" y="702"/>
                      <a:pt x="520" y="702"/>
                    </a:cubicBezTo>
                    <a:cubicBezTo>
                      <a:pt x="465" y="704"/>
                      <a:pt x="182" y="717"/>
                      <a:pt x="75" y="749"/>
                    </a:cubicBezTo>
                    <a:cubicBezTo>
                      <a:pt x="62" y="754"/>
                      <a:pt x="48" y="755"/>
                      <a:pt x="35" y="753"/>
                    </a:cubicBezTo>
                    <a:close/>
                  </a:path>
                </a:pathLst>
              </a:custGeom>
              <a:gradFill>
                <a:gsLst>
                  <a:gs pos="0">
                    <a:schemeClr val="accent2">
                      <a:lumMod val="40000"/>
                      <a:lumOff val="60000"/>
                    </a:schemeClr>
                  </a:gs>
                  <a:gs pos="100000">
                    <a:schemeClr val="accent2">
                      <a:lumMod val="60000"/>
                      <a:lumOff val="40000"/>
                    </a:schemeClr>
                  </a:gs>
                </a:gsLst>
                <a:lin ang="5400000" scaled="1"/>
              </a:gradFill>
              <a:ln w="11113"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547" name="Freeform 57">
                <a:extLst>
                  <a:ext uri="{FF2B5EF4-FFF2-40B4-BE49-F238E27FC236}">
                    <a16:creationId xmlns:a16="http://schemas.microsoft.com/office/drawing/2014/main" id="{73CC84C0-251A-473F-AD02-5CB8D84C0E83}"/>
                  </a:ext>
                </a:extLst>
              </p:cNvPr>
              <p:cNvSpPr>
                <a:spLocks/>
              </p:cNvSpPr>
              <p:nvPr/>
            </p:nvSpPr>
            <p:spPr bwMode="auto">
              <a:xfrm rot="8922074">
                <a:off x="3360280" y="4506330"/>
                <a:ext cx="290575" cy="213633"/>
              </a:xfrm>
              <a:custGeom>
                <a:avLst/>
                <a:gdLst>
                  <a:gd name="T0" fmla="*/ 142 w 402"/>
                  <a:gd name="T1" fmla="*/ 54 h 312"/>
                  <a:gd name="T2" fmla="*/ 32 w 402"/>
                  <a:gd name="T3" fmla="*/ 254 h 312"/>
                  <a:gd name="T4" fmla="*/ 260 w 402"/>
                  <a:gd name="T5" fmla="*/ 258 h 312"/>
                  <a:gd name="T6" fmla="*/ 370 w 402"/>
                  <a:gd name="T7" fmla="*/ 58 h 312"/>
                  <a:gd name="T8" fmla="*/ 142 w 402"/>
                  <a:gd name="T9" fmla="*/ 54 h 312"/>
                </a:gdLst>
                <a:ahLst/>
                <a:cxnLst>
                  <a:cxn ang="0">
                    <a:pos x="T0" y="T1"/>
                  </a:cxn>
                  <a:cxn ang="0">
                    <a:pos x="T2" y="T3"/>
                  </a:cxn>
                  <a:cxn ang="0">
                    <a:pos x="T4" y="T5"/>
                  </a:cxn>
                  <a:cxn ang="0">
                    <a:pos x="T6" y="T7"/>
                  </a:cxn>
                  <a:cxn ang="0">
                    <a:pos x="T8" y="T9"/>
                  </a:cxn>
                </a:cxnLst>
                <a:rect l="0" t="0" r="r" b="b"/>
                <a:pathLst>
                  <a:path w="402" h="312">
                    <a:moveTo>
                      <a:pt x="142" y="54"/>
                    </a:moveTo>
                    <a:cubicBezTo>
                      <a:pt x="49" y="108"/>
                      <a:pt x="0" y="197"/>
                      <a:pt x="32" y="254"/>
                    </a:cubicBezTo>
                    <a:cubicBezTo>
                      <a:pt x="64" y="310"/>
                      <a:pt x="166" y="312"/>
                      <a:pt x="260" y="258"/>
                    </a:cubicBezTo>
                    <a:cubicBezTo>
                      <a:pt x="353" y="204"/>
                      <a:pt x="402" y="115"/>
                      <a:pt x="370" y="58"/>
                    </a:cubicBezTo>
                    <a:cubicBezTo>
                      <a:pt x="338" y="2"/>
                      <a:pt x="236" y="0"/>
                      <a:pt x="142" y="54"/>
                    </a:cubicBezTo>
                    <a:close/>
                  </a:path>
                </a:pathLst>
              </a:custGeom>
              <a:gradFill>
                <a:gsLst>
                  <a:gs pos="1000">
                    <a:schemeClr val="accent2">
                      <a:lumMod val="75000"/>
                    </a:schemeClr>
                  </a:gs>
                  <a:gs pos="100000">
                    <a:schemeClr val="accent2">
                      <a:lumMod val="60000"/>
                      <a:lumOff val="40000"/>
                    </a:schemeClr>
                  </a:gs>
                </a:gsLst>
                <a:lin ang="5400000" scaled="1"/>
              </a:gra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548" name="Group 547">
              <a:extLst>
                <a:ext uri="{FF2B5EF4-FFF2-40B4-BE49-F238E27FC236}">
                  <a16:creationId xmlns:a16="http://schemas.microsoft.com/office/drawing/2014/main" id="{ABC3C0A4-215F-4B66-ADA8-5A6629AFB40D}"/>
                </a:ext>
              </a:extLst>
            </p:cNvPr>
            <p:cNvGrpSpPr/>
            <p:nvPr/>
          </p:nvGrpSpPr>
          <p:grpSpPr>
            <a:xfrm rot="10500036">
              <a:off x="2474432" y="5163309"/>
              <a:ext cx="1129125" cy="538155"/>
              <a:chOff x="2829131" y="4358347"/>
              <a:chExt cx="1129125" cy="538155"/>
            </a:xfrm>
          </p:grpSpPr>
          <p:sp>
            <p:nvSpPr>
              <p:cNvPr id="549" name="Freeform 58">
                <a:extLst>
                  <a:ext uri="{FF2B5EF4-FFF2-40B4-BE49-F238E27FC236}">
                    <a16:creationId xmlns:a16="http://schemas.microsoft.com/office/drawing/2014/main" id="{C431B72A-9A3F-4D68-8160-F137B31E260C}"/>
                  </a:ext>
                </a:extLst>
              </p:cNvPr>
              <p:cNvSpPr>
                <a:spLocks/>
              </p:cNvSpPr>
              <p:nvPr/>
            </p:nvSpPr>
            <p:spPr bwMode="auto">
              <a:xfrm rot="9839880">
                <a:off x="2829131" y="4358347"/>
                <a:ext cx="1129125" cy="538155"/>
              </a:xfrm>
              <a:custGeom>
                <a:avLst/>
                <a:gdLst>
                  <a:gd name="T0" fmla="*/ 35 w 1577"/>
                  <a:gd name="T1" fmla="*/ 753 h 755"/>
                  <a:gd name="T2" fmla="*/ 20 w 1577"/>
                  <a:gd name="T3" fmla="*/ 721 h 755"/>
                  <a:gd name="T4" fmla="*/ 59 w 1577"/>
                  <a:gd name="T5" fmla="*/ 697 h 755"/>
                  <a:gd name="T6" fmla="*/ 474 w 1577"/>
                  <a:gd name="T7" fmla="*/ 498 h 755"/>
                  <a:gd name="T8" fmla="*/ 1218 w 1577"/>
                  <a:gd name="T9" fmla="*/ 118 h 755"/>
                  <a:gd name="T10" fmla="*/ 1505 w 1577"/>
                  <a:gd name="T11" fmla="*/ 21 h 755"/>
                  <a:gd name="T12" fmla="*/ 1540 w 1577"/>
                  <a:gd name="T13" fmla="*/ 5 h 755"/>
                  <a:gd name="T14" fmla="*/ 1568 w 1577"/>
                  <a:gd name="T15" fmla="*/ 31 h 755"/>
                  <a:gd name="T16" fmla="*/ 1546 w 1577"/>
                  <a:gd name="T17" fmla="*/ 65 h 755"/>
                  <a:gd name="T18" fmla="*/ 1296 w 1577"/>
                  <a:gd name="T19" fmla="*/ 307 h 755"/>
                  <a:gd name="T20" fmla="*/ 1260 w 1577"/>
                  <a:gd name="T21" fmla="*/ 358 h 755"/>
                  <a:gd name="T22" fmla="*/ 539 w 1577"/>
                  <a:gd name="T23" fmla="*/ 703 h 755"/>
                  <a:gd name="T24" fmla="*/ 520 w 1577"/>
                  <a:gd name="T25" fmla="*/ 702 h 755"/>
                  <a:gd name="T26" fmla="*/ 75 w 1577"/>
                  <a:gd name="T27" fmla="*/ 749 h 755"/>
                  <a:gd name="T28" fmla="*/ 35 w 1577"/>
                  <a:gd name="T29" fmla="*/ 753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7" h="755">
                    <a:moveTo>
                      <a:pt x="35" y="753"/>
                    </a:moveTo>
                    <a:cubicBezTo>
                      <a:pt x="17" y="751"/>
                      <a:pt x="0" y="744"/>
                      <a:pt x="20" y="721"/>
                    </a:cubicBezTo>
                    <a:cubicBezTo>
                      <a:pt x="30" y="710"/>
                      <a:pt x="44" y="701"/>
                      <a:pt x="59" y="697"/>
                    </a:cubicBezTo>
                    <a:cubicBezTo>
                      <a:pt x="132" y="677"/>
                      <a:pt x="405" y="595"/>
                      <a:pt x="474" y="498"/>
                    </a:cubicBezTo>
                    <a:cubicBezTo>
                      <a:pt x="474" y="498"/>
                      <a:pt x="714" y="162"/>
                      <a:pt x="1218" y="118"/>
                    </a:cubicBezTo>
                    <a:cubicBezTo>
                      <a:pt x="1218" y="118"/>
                      <a:pt x="1385" y="107"/>
                      <a:pt x="1505" y="21"/>
                    </a:cubicBezTo>
                    <a:cubicBezTo>
                      <a:pt x="1515" y="13"/>
                      <a:pt x="1527" y="8"/>
                      <a:pt x="1540" y="5"/>
                    </a:cubicBezTo>
                    <a:cubicBezTo>
                      <a:pt x="1558" y="0"/>
                      <a:pt x="1577" y="1"/>
                      <a:pt x="1568" y="31"/>
                    </a:cubicBezTo>
                    <a:cubicBezTo>
                      <a:pt x="1564" y="44"/>
                      <a:pt x="1556" y="56"/>
                      <a:pt x="1546" y="65"/>
                    </a:cubicBezTo>
                    <a:cubicBezTo>
                      <a:pt x="1504" y="104"/>
                      <a:pt x="1361" y="237"/>
                      <a:pt x="1296" y="307"/>
                    </a:cubicBezTo>
                    <a:cubicBezTo>
                      <a:pt x="1282" y="322"/>
                      <a:pt x="1270" y="340"/>
                      <a:pt x="1260" y="358"/>
                    </a:cubicBezTo>
                    <a:cubicBezTo>
                      <a:pt x="1216" y="440"/>
                      <a:pt x="1020" y="736"/>
                      <a:pt x="539" y="703"/>
                    </a:cubicBezTo>
                    <a:cubicBezTo>
                      <a:pt x="533" y="702"/>
                      <a:pt x="527" y="702"/>
                      <a:pt x="520" y="702"/>
                    </a:cubicBezTo>
                    <a:cubicBezTo>
                      <a:pt x="465" y="704"/>
                      <a:pt x="182" y="717"/>
                      <a:pt x="75" y="749"/>
                    </a:cubicBezTo>
                    <a:cubicBezTo>
                      <a:pt x="62" y="754"/>
                      <a:pt x="48" y="755"/>
                      <a:pt x="35" y="753"/>
                    </a:cubicBezTo>
                    <a:close/>
                  </a:path>
                </a:pathLst>
              </a:custGeom>
              <a:gradFill>
                <a:gsLst>
                  <a:gs pos="0">
                    <a:schemeClr val="accent2">
                      <a:lumMod val="40000"/>
                      <a:lumOff val="60000"/>
                    </a:schemeClr>
                  </a:gs>
                  <a:gs pos="100000">
                    <a:schemeClr val="accent2">
                      <a:lumMod val="60000"/>
                      <a:lumOff val="40000"/>
                    </a:schemeClr>
                  </a:gs>
                </a:gsLst>
                <a:lin ang="5400000" scaled="1"/>
              </a:gradFill>
              <a:ln w="11113"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550" name="Freeform 57">
                <a:extLst>
                  <a:ext uri="{FF2B5EF4-FFF2-40B4-BE49-F238E27FC236}">
                    <a16:creationId xmlns:a16="http://schemas.microsoft.com/office/drawing/2014/main" id="{653890A2-FEB7-42F9-8205-3EDFEE9EEBE4}"/>
                  </a:ext>
                </a:extLst>
              </p:cNvPr>
              <p:cNvSpPr>
                <a:spLocks/>
              </p:cNvSpPr>
              <p:nvPr/>
            </p:nvSpPr>
            <p:spPr bwMode="auto">
              <a:xfrm rot="20652850">
                <a:off x="3167648" y="4507937"/>
                <a:ext cx="290575" cy="213633"/>
              </a:xfrm>
              <a:custGeom>
                <a:avLst/>
                <a:gdLst>
                  <a:gd name="T0" fmla="*/ 142 w 402"/>
                  <a:gd name="T1" fmla="*/ 54 h 312"/>
                  <a:gd name="T2" fmla="*/ 32 w 402"/>
                  <a:gd name="T3" fmla="*/ 254 h 312"/>
                  <a:gd name="T4" fmla="*/ 260 w 402"/>
                  <a:gd name="T5" fmla="*/ 258 h 312"/>
                  <a:gd name="T6" fmla="*/ 370 w 402"/>
                  <a:gd name="T7" fmla="*/ 58 h 312"/>
                  <a:gd name="T8" fmla="*/ 142 w 402"/>
                  <a:gd name="T9" fmla="*/ 54 h 312"/>
                </a:gdLst>
                <a:ahLst/>
                <a:cxnLst>
                  <a:cxn ang="0">
                    <a:pos x="T0" y="T1"/>
                  </a:cxn>
                  <a:cxn ang="0">
                    <a:pos x="T2" y="T3"/>
                  </a:cxn>
                  <a:cxn ang="0">
                    <a:pos x="T4" y="T5"/>
                  </a:cxn>
                  <a:cxn ang="0">
                    <a:pos x="T6" y="T7"/>
                  </a:cxn>
                  <a:cxn ang="0">
                    <a:pos x="T8" y="T9"/>
                  </a:cxn>
                </a:cxnLst>
                <a:rect l="0" t="0" r="r" b="b"/>
                <a:pathLst>
                  <a:path w="402" h="312">
                    <a:moveTo>
                      <a:pt x="142" y="54"/>
                    </a:moveTo>
                    <a:cubicBezTo>
                      <a:pt x="49" y="108"/>
                      <a:pt x="0" y="197"/>
                      <a:pt x="32" y="254"/>
                    </a:cubicBezTo>
                    <a:cubicBezTo>
                      <a:pt x="64" y="310"/>
                      <a:pt x="166" y="312"/>
                      <a:pt x="260" y="258"/>
                    </a:cubicBezTo>
                    <a:cubicBezTo>
                      <a:pt x="353" y="204"/>
                      <a:pt x="402" y="115"/>
                      <a:pt x="370" y="58"/>
                    </a:cubicBezTo>
                    <a:cubicBezTo>
                      <a:pt x="338" y="2"/>
                      <a:pt x="236" y="0"/>
                      <a:pt x="142" y="54"/>
                    </a:cubicBezTo>
                    <a:close/>
                  </a:path>
                </a:pathLst>
              </a:custGeom>
              <a:gradFill>
                <a:gsLst>
                  <a:gs pos="1000">
                    <a:schemeClr val="accent2">
                      <a:lumMod val="75000"/>
                    </a:schemeClr>
                  </a:gs>
                  <a:gs pos="100000">
                    <a:schemeClr val="accent2">
                      <a:lumMod val="60000"/>
                      <a:lumOff val="40000"/>
                    </a:schemeClr>
                  </a:gs>
                </a:gsLst>
                <a:lin ang="5400000" scaled="1"/>
              </a:gra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551" name="Group 550">
              <a:extLst>
                <a:ext uri="{FF2B5EF4-FFF2-40B4-BE49-F238E27FC236}">
                  <a16:creationId xmlns:a16="http://schemas.microsoft.com/office/drawing/2014/main" id="{9418B62C-A539-420E-ADAD-C842EF69068E}"/>
                </a:ext>
              </a:extLst>
            </p:cNvPr>
            <p:cNvGrpSpPr/>
            <p:nvPr/>
          </p:nvGrpSpPr>
          <p:grpSpPr>
            <a:xfrm rot="530235">
              <a:off x="2906029" y="4635161"/>
              <a:ext cx="1129125" cy="538155"/>
              <a:chOff x="2829131" y="4358347"/>
              <a:chExt cx="1129125" cy="538155"/>
            </a:xfrm>
          </p:grpSpPr>
          <p:sp>
            <p:nvSpPr>
              <p:cNvPr id="552" name="Freeform 58">
                <a:extLst>
                  <a:ext uri="{FF2B5EF4-FFF2-40B4-BE49-F238E27FC236}">
                    <a16:creationId xmlns:a16="http://schemas.microsoft.com/office/drawing/2014/main" id="{3159E118-D125-4BAF-8CDE-591ADFBC8A5F}"/>
                  </a:ext>
                </a:extLst>
              </p:cNvPr>
              <p:cNvSpPr>
                <a:spLocks/>
              </p:cNvSpPr>
              <p:nvPr/>
            </p:nvSpPr>
            <p:spPr bwMode="auto">
              <a:xfrm rot="19709104">
                <a:off x="2829131" y="4358347"/>
                <a:ext cx="1129125" cy="538155"/>
              </a:xfrm>
              <a:custGeom>
                <a:avLst/>
                <a:gdLst>
                  <a:gd name="T0" fmla="*/ 35 w 1577"/>
                  <a:gd name="T1" fmla="*/ 753 h 755"/>
                  <a:gd name="T2" fmla="*/ 20 w 1577"/>
                  <a:gd name="T3" fmla="*/ 721 h 755"/>
                  <a:gd name="T4" fmla="*/ 59 w 1577"/>
                  <a:gd name="T5" fmla="*/ 697 h 755"/>
                  <a:gd name="T6" fmla="*/ 474 w 1577"/>
                  <a:gd name="T7" fmla="*/ 498 h 755"/>
                  <a:gd name="T8" fmla="*/ 1218 w 1577"/>
                  <a:gd name="T9" fmla="*/ 118 h 755"/>
                  <a:gd name="T10" fmla="*/ 1505 w 1577"/>
                  <a:gd name="T11" fmla="*/ 21 h 755"/>
                  <a:gd name="T12" fmla="*/ 1540 w 1577"/>
                  <a:gd name="T13" fmla="*/ 5 h 755"/>
                  <a:gd name="T14" fmla="*/ 1568 w 1577"/>
                  <a:gd name="T15" fmla="*/ 31 h 755"/>
                  <a:gd name="T16" fmla="*/ 1546 w 1577"/>
                  <a:gd name="T17" fmla="*/ 65 h 755"/>
                  <a:gd name="T18" fmla="*/ 1296 w 1577"/>
                  <a:gd name="T19" fmla="*/ 307 h 755"/>
                  <a:gd name="T20" fmla="*/ 1260 w 1577"/>
                  <a:gd name="T21" fmla="*/ 358 h 755"/>
                  <a:gd name="T22" fmla="*/ 539 w 1577"/>
                  <a:gd name="T23" fmla="*/ 703 h 755"/>
                  <a:gd name="T24" fmla="*/ 520 w 1577"/>
                  <a:gd name="T25" fmla="*/ 702 h 755"/>
                  <a:gd name="T26" fmla="*/ 75 w 1577"/>
                  <a:gd name="T27" fmla="*/ 749 h 755"/>
                  <a:gd name="T28" fmla="*/ 35 w 1577"/>
                  <a:gd name="T29" fmla="*/ 753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7" h="755">
                    <a:moveTo>
                      <a:pt x="35" y="753"/>
                    </a:moveTo>
                    <a:cubicBezTo>
                      <a:pt x="17" y="751"/>
                      <a:pt x="0" y="744"/>
                      <a:pt x="20" y="721"/>
                    </a:cubicBezTo>
                    <a:cubicBezTo>
                      <a:pt x="30" y="710"/>
                      <a:pt x="44" y="701"/>
                      <a:pt x="59" y="697"/>
                    </a:cubicBezTo>
                    <a:cubicBezTo>
                      <a:pt x="132" y="677"/>
                      <a:pt x="405" y="595"/>
                      <a:pt x="474" y="498"/>
                    </a:cubicBezTo>
                    <a:cubicBezTo>
                      <a:pt x="474" y="498"/>
                      <a:pt x="714" y="162"/>
                      <a:pt x="1218" y="118"/>
                    </a:cubicBezTo>
                    <a:cubicBezTo>
                      <a:pt x="1218" y="118"/>
                      <a:pt x="1385" y="107"/>
                      <a:pt x="1505" y="21"/>
                    </a:cubicBezTo>
                    <a:cubicBezTo>
                      <a:pt x="1515" y="13"/>
                      <a:pt x="1527" y="8"/>
                      <a:pt x="1540" y="5"/>
                    </a:cubicBezTo>
                    <a:cubicBezTo>
                      <a:pt x="1558" y="0"/>
                      <a:pt x="1577" y="1"/>
                      <a:pt x="1568" y="31"/>
                    </a:cubicBezTo>
                    <a:cubicBezTo>
                      <a:pt x="1564" y="44"/>
                      <a:pt x="1556" y="56"/>
                      <a:pt x="1546" y="65"/>
                    </a:cubicBezTo>
                    <a:cubicBezTo>
                      <a:pt x="1504" y="104"/>
                      <a:pt x="1361" y="237"/>
                      <a:pt x="1296" y="307"/>
                    </a:cubicBezTo>
                    <a:cubicBezTo>
                      <a:pt x="1282" y="322"/>
                      <a:pt x="1270" y="340"/>
                      <a:pt x="1260" y="358"/>
                    </a:cubicBezTo>
                    <a:cubicBezTo>
                      <a:pt x="1216" y="440"/>
                      <a:pt x="1020" y="736"/>
                      <a:pt x="539" y="703"/>
                    </a:cubicBezTo>
                    <a:cubicBezTo>
                      <a:pt x="533" y="702"/>
                      <a:pt x="527" y="702"/>
                      <a:pt x="520" y="702"/>
                    </a:cubicBezTo>
                    <a:cubicBezTo>
                      <a:pt x="465" y="704"/>
                      <a:pt x="182" y="717"/>
                      <a:pt x="75" y="749"/>
                    </a:cubicBezTo>
                    <a:cubicBezTo>
                      <a:pt x="62" y="754"/>
                      <a:pt x="48" y="755"/>
                      <a:pt x="35" y="753"/>
                    </a:cubicBezTo>
                    <a:close/>
                  </a:path>
                </a:pathLst>
              </a:custGeom>
              <a:gradFill>
                <a:gsLst>
                  <a:gs pos="0">
                    <a:schemeClr val="accent2">
                      <a:lumMod val="40000"/>
                      <a:lumOff val="60000"/>
                    </a:schemeClr>
                  </a:gs>
                  <a:gs pos="100000">
                    <a:schemeClr val="accent2">
                      <a:lumMod val="60000"/>
                      <a:lumOff val="40000"/>
                    </a:schemeClr>
                  </a:gs>
                </a:gsLst>
                <a:lin ang="5400000" scaled="1"/>
              </a:gradFill>
              <a:ln w="11113"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553" name="Freeform 57">
                <a:extLst>
                  <a:ext uri="{FF2B5EF4-FFF2-40B4-BE49-F238E27FC236}">
                    <a16:creationId xmlns:a16="http://schemas.microsoft.com/office/drawing/2014/main" id="{4D50B5EF-5B6E-48E7-AB85-73B2ED4CDF8A}"/>
                  </a:ext>
                </a:extLst>
              </p:cNvPr>
              <p:cNvSpPr>
                <a:spLocks/>
              </p:cNvSpPr>
              <p:nvPr/>
            </p:nvSpPr>
            <p:spPr bwMode="auto">
              <a:xfrm rot="8922074">
                <a:off x="3360280" y="4506330"/>
                <a:ext cx="290575" cy="213633"/>
              </a:xfrm>
              <a:custGeom>
                <a:avLst/>
                <a:gdLst>
                  <a:gd name="T0" fmla="*/ 142 w 402"/>
                  <a:gd name="T1" fmla="*/ 54 h 312"/>
                  <a:gd name="T2" fmla="*/ 32 w 402"/>
                  <a:gd name="T3" fmla="*/ 254 h 312"/>
                  <a:gd name="T4" fmla="*/ 260 w 402"/>
                  <a:gd name="T5" fmla="*/ 258 h 312"/>
                  <a:gd name="T6" fmla="*/ 370 w 402"/>
                  <a:gd name="T7" fmla="*/ 58 h 312"/>
                  <a:gd name="T8" fmla="*/ 142 w 402"/>
                  <a:gd name="T9" fmla="*/ 54 h 312"/>
                </a:gdLst>
                <a:ahLst/>
                <a:cxnLst>
                  <a:cxn ang="0">
                    <a:pos x="T0" y="T1"/>
                  </a:cxn>
                  <a:cxn ang="0">
                    <a:pos x="T2" y="T3"/>
                  </a:cxn>
                  <a:cxn ang="0">
                    <a:pos x="T4" y="T5"/>
                  </a:cxn>
                  <a:cxn ang="0">
                    <a:pos x="T6" y="T7"/>
                  </a:cxn>
                  <a:cxn ang="0">
                    <a:pos x="T8" y="T9"/>
                  </a:cxn>
                </a:cxnLst>
                <a:rect l="0" t="0" r="r" b="b"/>
                <a:pathLst>
                  <a:path w="402" h="312">
                    <a:moveTo>
                      <a:pt x="142" y="54"/>
                    </a:moveTo>
                    <a:cubicBezTo>
                      <a:pt x="49" y="108"/>
                      <a:pt x="0" y="197"/>
                      <a:pt x="32" y="254"/>
                    </a:cubicBezTo>
                    <a:cubicBezTo>
                      <a:pt x="64" y="310"/>
                      <a:pt x="166" y="312"/>
                      <a:pt x="260" y="258"/>
                    </a:cubicBezTo>
                    <a:cubicBezTo>
                      <a:pt x="353" y="204"/>
                      <a:pt x="402" y="115"/>
                      <a:pt x="370" y="58"/>
                    </a:cubicBezTo>
                    <a:cubicBezTo>
                      <a:pt x="338" y="2"/>
                      <a:pt x="236" y="0"/>
                      <a:pt x="142" y="54"/>
                    </a:cubicBezTo>
                    <a:close/>
                  </a:path>
                </a:pathLst>
              </a:custGeom>
              <a:gradFill>
                <a:gsLst>
                  <a:gs pos="1000">
                    <a:schemeClr val="accent2">
                      <a:lumMod val="75000"/>
                    </a:schemeClr>
                  </a:gs>
                  <a:gs pos="100000">
                    <a:schemeClr val="accent2">
                      <a:lumMod val="60000"/>
                      <a:lumOff val="40000"/>
                    </a:schemeClr>
                  </a:gs>
                </a:gsLst>
                <a:lin ang="5400000" scaled="1"/>
              </a:gra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grpSp>
        <p:nvGrpSpPr>
          <p:cNvPr id="544" name="Group 543">
            <a:extLst>
              <a:ext uri="{FF2B5EF4-FFF2-40B4-BE49-F238E27FC236}">
                <a16:creationId xmlns:a16="http://schemas.microsoft.com/office/drawing/2014/main" id="{A4AE2384-92E1-49D8-A833-6CD011BB3778}"/>
              </a:ext>
            </a:extLst>
          </p:cNvPr>
          <p:cNvGrpSpPr/>
          <p:nvPr/>
        </p:nvGrpSpPr>
        <p:grpSpPr>
          <a:xfrm>
            <a:off x="2990668" y="4823382"/>
            <a:ext cx="1129125" cy="538155"/>
            <a:chOff x="2495313" y="4846870"/>
            <a:chExt cx="1129125" cy="538155"/>
          </a:xfrm>
        </p:grpSpPr>
        <p:sp>
          <p:nvSpPr>
            <p:cNvPr id="521" name="Freeform 58">
              <a:extLst>
                <a:ext uri="{FF2B5EF4-FFF2-40B4-BE49-F238E27FC236}">
                  <a16:creationId xmlns:a16="http://schemas.microsoft.com/office/drawing/2014/main" id="{E77AE838-CA57-4D14-ABCD-DA4F0CC69231}"/>
                </a:ext>
              </a:extLst>
            </p:cNvPr>
            <p:cNvSpPr>
              <a:spLocks/>
            </p:cNvSpPr>
            <p:nvPr/>
          </p:nvSpPr>
          <p:spPr bwMode="auto">
            <a:xfrm rot="19709104">
              <a:off x="2495313" y="4846870"/>
              <a:ext cx="1129125" cy="538155"/>
            </a:xfrm>
            <a:custGeom>
              <a:avLst/>
              <a:gdLst>
                <a:gd name="T0" fmla="*/ 35 w 1577"/>
                <a:gd name="T1" fmla="*/ 753 h 755"/>
                <a:gd name="T2" fmla="*/ 20 w 1577"/>
                <a:gd name="T3" fmla="*/ 721 h 755"/>
                <a:gd name="T4" fmla="*/ 59 w 1577"/>
                <a:gd name="T5" fmla="*/ 697 h 755"/>
                <a:gd name="T6" fmla="*/ 474 w 1577"/>
                <a:gd name="T7" fmla="*/ 498 h 755"/>
                <a:gd name="T8" fmla="*/ 1218 w 1577"/>
                <a:gd name="T9" fmla="*/ 118 h 755"/>
                <a:gd name="T10" fmla="*/ 1505 w 1577"/>
                <a:gd name="T11" fmla="*/ 21 h 755"/>
                <a:gd name="T12" fmla="*/ 1540 w 1577"/>
                <a:gd name="T13" fmla="*/ 5 h 755"/>
                <a:gd name="T14" fmla="*/ 1568 w 1577"/>
                <a:gd name="T15" fmla="*/ 31 h 755"/>
                <a:gd name="T16" fmla="*/ 1546 w 1577"/>
                <a:gd name="T17" fmla="*/ 65 h 755"/>
                <a:gd name="T18" fmla="*/ 1296 w 1577"/>
                <a:gd name="T19" fmla="*/ 307 h 755"/>
                <a:gd name="T20" fmla="*/ 1260 w 1577"/>
                <a:gd name="T21" fmla="*/ 358 h 755"/>
                <a:gd name="T22" fmla="*/ 539 w 1577"/>
                <a:gd name="T23" fmla="*/ 703 h 755"/>
                <a:gd name="T24" fmla="*/ 520 w 1577"/>
                <a:gd name="T25" fmla="*/ 702 h 755"/>
                <a:gd name="T26" fmla="*/ 75 w 1577"/>
                <a:gd name="T27" fmla="*/ 749 h 755"/>
                <a:gd name="T28" fmla="*/ 35 w 1577"/>
                <a:gd name="T29" fmla="*/ 753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7" h="755">
                  <a:moveTo>
                    <a:pt x="35" y="753"/>
                  </a:moveTo>
                  <a:cubicBezTo>
                    <a:pt x="17" y="751"/>
                    <a:pt x="0" y="744"/>
                    <a:pt x="20" y="721"/>
                  </a:cubicBezTo>
                  <a:cubicBezTo>
                    <a:pt x="30" y="710"/>
                    <a:pt x="44" y="701"/>
                    <a:pt x="59" y="697"/>
                  </a:cubicBezTo>
                  <a:cubicBezTo>
                    <a:pt x="132" y="677"/>
                    <a:pt x="405" y="595"/>
                    <a:pt x="474" y="498"/>
                  </a:cubicBezTo>
                  <a:cubicBezTo>
                    <a:pt x="474" y="498"/>
                    <a:pt x="714" y="162"/>
                    <a:pt x="1218" y="118"/>
                  </a:cubicBezTo>
                  <a:cubicBezTo>
                    <a:pt x="1218" y="118"/>
                    <a:pt x="1385" y="107"/>
                    <a:pt x="1505" y="21"/>
                  </a:cubicBezTo>
                  <a:cubicBezTo>
                    <a:pt x="1515" y="13"/>
                    <a:pt x="1527" y="8"/>
                    <a:pt x="1540" y="5"/>
                  </a:cubicBezTo>
                  <a:cubicBezTo>
                    <a:pt x="1558" y="0"/>
                    <a:pt x="1577" y="1"/>
                    <a:pt x="1568" y="31"/>
                  </a:cubicBezTo>
                  <a:cubicBezTo>
                    <a:pt x="1564" y="44"/>
                    <a:pt x="1556" y="56"/>
                    <a:pt x="1546" y="65"/>
                  </a:cubicBezTo>
                  <a:cubicBezTo>
                    <a:pt x="1504" y="104"/>
                    <a:pt x="1361" y="237"/>
                    <a:pt x="1296" y="307"/>
                  </a:cubicBezTo>
                  <a:cubicBezTo>
                    <a:pt x="1282" y="322"/>
                    <a:pt x="1270" y="340"/>
                    <a:pt x="1260" y="358"/>
                  </a:cubicBezTo>
                  <a:cubicBezTo>
                    <a:pt x="1216" y="440"/>
                    <a:pt x="1020" y="736"/>
                    <a:pt x="539" y="703"/>
                  </a:cubicBezTo>
                  <a:cubicBezTo>
                    <a:pt x="533" y="702"/>
                    <a:pt x="527" y="702"/>
                    <a:pt x="520" y="702"/>
                  </a:cubicBezTo>
                  <a:cubicBezTo>
                    <a:pt x="465" y="704"/>
                    <a:pt x="182" y="717"/>
                    <a:pt x="75" y="749"/>
                  </a:cubicBezTo>
                  <a:cubicBezTo>
                    <a:pt x="62" y="754"/>
                    <a:pt x="48" y="755"/>
                    <a:pt x="35" y="753"/>
                  </a:cubicBezTo>
                  <a:close/>
                </a:path>
              </a:pathLst>
            </a:custGeom>
            <a:gradFill>
              <a:gsLst>
                <a:gs pos="0">
                  <a:schemeClr val="accent2">
                    <a:lumMod val="40000"/>
                    <a:lumOff val="60000"/>
                  </a:schemeClr>
                </a:gs>
                <a:gs pos="100000">
                  <a:schemeClr val="accent2">
                    <a:lumMod val="60000"/>
                    <a:lumOff val="40000"/>
                  </a:schemeClr>
                </a:gs>
              </a:gsLst>
              <a:lin ang="5400000" scaled="1"/>
            </a:gradFill>
            <a:ln w="11113"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522" name="Group 521">
              <a:extLst>
                <a:ext uri="{FF2B5EF4-FFF2-40B4-BE49-F238E27FC236}">
                  <a16:creationId xmlns:a16="http://schemas.microsoft.com/office/drawing/2014/main" id="{7880058C-CCDA-486C-ACC0-86E38D9C36FC}"/>
                </a:ext>
              </a:extLst>
            </p:cNvPr>
            <p:cNvGrpSpPr/>
            <p:nvPr/>
          </p:nvGrpSpPr>
          <p:grpSpPr>
            <a:xfrm rot="17658858">
              <a:off x="2871592" y="5085610"/>
              <a:ext cx="113029" cy="136515"/>
              <a:chOff x="7265671" y="2752446"/>
              <a:chExt cx="113029" cy="165162"/>
            </a:xfrm>
          </p:grpSpPr>
          <p:sp>
            <p:nvSpPr>
              <p:cNvPr id="523" name="Rectangle: Rounded Corners 522">
                <a:extLst>
                  <a:ext uri="{FF2B5EF4-FFF2-40B4-BE49-F238E27FC236}">
                    <a16:creationId xmlns:a16="http://schemas.microsoft.com/office/drawing/2014/main" id="{8BD3EE3C-A15E-4F11-B76D-6F2BA2EEB3A9}"/>
                  </a:ext>
                </a:extLst>
              </p:cNvPr>
              <p:cNvSpPr/>
              <p:nvPr/>
            </p:nvSpPr>
            <p:spPr>
              <a:xfrm>
                <a:off x="7265671" y="2768031"/>
                <a:ext cx="113029" cy="149577"/>
              </a:xfrm>
              <a:prstGeom prst="roundRect">
                <a:avLst/>
              </a:prstGeom>
              <a:solidFill>
                <a:srgbClr val="DA8D88"/>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4" name="Isosceles Triangle 523">
                <a:extLst>
                  <a:ext uri="{FF2B5EF4-FFF2-40B4-BE49-F238E27FC236}">
                    <a16:creationId xmlns:a16="http://schemas.microsoft.com/office/drawing/2014/main" id="{BAE7B301-9485-4F35-AA30-B1C999A8ED97}"/>
                  </a:ext>
                </a:extLst>
              </p:cNvPr>
              <p:cNvSpPr/>
              <p:nvPr/>
            </p:nvSpPr>
            <p:spPr>
              <a:xfrm rot="10800000">
                <a:off x="7268996" y="2752446"/>
                <a:ext cx="106378" cy="78908"/>
              </a:xfrm>
              <a:prstGeom prst="triangle">
                <a:avLst/>
              </a:prstGeom>
              <a:solidFill>
                <a:schemeClr val="bg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25" name="Freeform 57">
              <a:extLst>
                <a:ext uri="{FF2B5EF4-FFF2-40B4-BE49-F238E27FC236}">
                  <a16:creationId xmlns:a16="http://schemas.microsoft.com/office/drawing/2014/main" id="{5213B736-03A4-43CC-9642-428B6FF6171D}"/>
                </a:ext>
              </a:extLst>
            </p:cNvPr>
            <p:cNvSpPr>
              <a:spLocks/>
            </p:cNvSpPr>
            <p:nvPr/>
          </p:nvSpPr>
          <p:spPr bwMode="auto">
            <a:xfrm rot="8922074">
              <a:off x="3026462" y="4994853"/>
              <a:ext cx="290575" cy="213633"/>
            </a:xfrm>
            <a:custGeom>
              <a:avLst/>
              <a:gdLst>
                <a:gd name="T0" fmla="*/ 142 w 402"/>
                <a:gd name="T1" fmla="*/ 54 h 312"/>
                <a:gd name="T2" fmla="*/ 32 w 402"/>
                <a:gd name="T3" fmla="*/ 254 h 312"/>
                <a:gd name="T4" fmla="*/ 260 w 402"/>
                <a:gd name="T5" fmla="*/ 258 h 312"/>
                <a:gd name="T6" fmla="*/ 370 w 402"/>
                <a:gd name="T7" fmla="*/ 58 h 312"/>
                <a:gd name="T8" fmla="*/ 142 w 402"/>
                <a:gd name="T9" fmla="*/ 54 h 312"/>
              </a:gdLst>
              <a:ahLst/>
              <a:cxnLst>
                <a:cxn ang="0">
                  <a:pos x="T0" y="T1"/>
                </a:cxn>
                <a:cxn ang="0">
                  <a:pos x="T2" y="T3"/>
                </a:cxn>
                <a:cxn ang="0">
                  <a:pos x="T4" y="T5"/>
                </a:cxn>
                <a:cxn ang="0">
                  <a:pos x="T6" y="T7"/>
                </a:cxn>
                <a:cxn ang="0">
                  <a:pos x="T8" y="T9"/>
                </a:cxn>
              </a:cxnLst>
              <a:rect l="0" t="0" r="r" b="b"/>
              <a:pathLst>
                <a:path w="402" h="312">
                  <a:moveTo>
                    <a:pt x="142" y="54"/>
                  </a:moveTo>
                  <a:cubicBezTo>
                    <a:pt x="49" y="108"/>
                    <a:pt x="0" y="197"/>
                    <a:pt x="32" y="254"/>
                  </a:cubicBezTo>
                  <a:cubicBezTo>
                    <a:pt x="64" y="310"/>
                    <a:pt x="166" y="312"/>
                    <a:pt x="260" y="258"/>
                  </a:cubicBezTo>
                  <a:cubicBezTo>
                    <a:pt x="353" y="204"/>
                    <a:pt x="402" y="115"/>
                    <a:pt x="370" y="58"/>
                  </a:cubicBezTo>
                  <a:cubicBezTo>
                    <a:pt x="338" y="2"/>
                    <a:pt x="236" y="0"/>
                    <a:pt x="142" y="54"/>
                  </a:cubicBezTo>
                  <a:close/>
                </a:path>
              </a:pathLst>
            </a:custGeom>
            <a:gradFill>
              <a:gsLst>
                <a:gs pos="1000">
                  <a:schemeClr val="accent2">
                    <a:lumMod val="75000"/>
                  </a:schemeClr>
                </a:gs>
                <a:gs pos="100000">
                  <a:schemeClr val="accent2">
                    <a:lumMod val="60000"/>
                    <a:lumOff val="40000"/>
                  </a:schemeClr>
                </a:gs>
              </a:gsLst>
              <a:lin ang="5400000" scaled="1"/>
            </a:gra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526" name="Group 525">
              <a:extLst>
                <a:ext uri="{FF2B5EF4-FFF2-40B4-BE49-F238E27FC236}">
                  <a16:creationId xmlns:a16="http://schemas.microsoft.com/office/drawing/2014/main" id="{73A613A5-EE52-4F66-8461-513C21B6D29A}"/>
                </a:ext>
              </a:extLst>
            </p:cNvPr>
            <p:cNvGrpSpPr/>
            <p:nvPr/>
          </p:nvGrpSpPr>
          <p:grpSpPr>
            <a:xfrm rot="17658858">
              <a:off x="2938521" y="4944930"/>
              <a:ext cx="113029" cy="136515"/>
              <a:chOff x="7265671" y="2752446"/>
              <a:chExt cx="113029" cy="165162"/>
            </a:xfrm>
          </p:grpSpPr>
          <p:sp>
            <p:nvSpPr>
              <p:cNvPr id="527" name="Rectangle: Rounded Corners 526">
                <a:extLst>
                  <a:ext uri="{FF2B5EF4-FFF2-40B4-BE49-F238E27FC236}">
                    <a16:creationId xmlns:a16="http://schemas.microsoft.com/office/drawing/2014/main" id="{BF6A49B1-B930-4BD6-AB46-8166A50FB698}"/>
                  </a:ext>
                </a:extLst>
              </p:cNvPr>
              <p:cNvSpPr/>
              <p:nvPr/>
            </p:nvSpPr>
            <p:spPr>
              <a:xfrm>
                <a:off x="7265671" y="2768031"/>
                <a:ext cx="113029" cy="149577"/>
              </a:xfrm>
              <a:prstGeom prst="roundRect">
                <a:avLst/>
              </a:prstGeom>
              <a:solidFill>
                <a:srgbClr val="DA8D88"/>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8" name="Isosceles Triangle 527">
                <a:extLst>
                  <a:ext uri="{FF2B5EF4-FFF2-40B4-BE49-F238E27FC236}">
                    <a16:creationId xmlns:a16="http://schemas.microsoft.com/office/drawing/2014/main" id="{5A916293-13E8-4151-8233-8B6AB360BF05}"/>
                  </a:ext>
                </a:extLst>
              </p:cNvPr>
              <p:cNvSpPr/>
              <p:nvPr/>
            </p:nvSpPr>
            <p:spPr>
              <a:xfrm rot="10800000">
                <a:off x="7268996" y="2752446"/>
                <a:ext cx="106378" cy="78908"/>
              </a:xfrm>
              <a:prstGeom prst="triangle">
                <a:avLst/>
              </a:prstGeom>
              <a:solidFill>
                <a:schemeClr val="bg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29" name="Rectangle 528">
              <a:extLst>
                <a:ext uri="{FF2B5EF4-FFF2-40B4-BE49-F238E27FC236}">
                  <a16:creationId xmlns:a16="http://schemas.microsoft.com/office/drawing/2014/main" id="{644C318D-6211-4E47-8139-68E59EA014F7}"/>
                </a:ext>
              </a:extLst>
            </p:cNvPr>
            <p:cNvSpPr/>
            <p:nvPr/>
          </p:nvSpPr>
          <p:spPr>
            <a:xfrm rot="4054561">
              <a:off x="2846805" y="5102074"/>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55" name="TextBox 554">
            <a:extLst>
              <a:ext uri="{FF2B5EF4-FFF2-40B4-BE49-F238E27FC236}">
                <a16:creationId xmlns:a16="http://schemas.microsoft.com/office/drawing/2014/main" id="{CA82BDD7-9A53-4BAF-82DD-4C1B6D050830}"/>
              </a:ext>
            </a:extLst>
          </p:cNvPr>
          <p:cNvSpPr txBox="1"/>
          <p:nvPr/>
        </p:nvSpPr>
        <p:spPr>
          <a:xfrm>
            <a:off x="3790342" y="5460926"/>
            <a:ext cx="647036" cy="246221"/>
          </a:xfrm>
          <a:prstGeom prst="rect">
            <a:avLst/>
          </a:prstGeom>
          <a:noFill/>
        </p:spPr>
        <p:txBody>
          <a:bodyPr wrap="square" rtlCol="0">
            <a:spAutoFit/>
          </a:bodyPr>
          <a:lstStyle/>
          <a:p>
            <a:pPr algn="ctr"/>
            <a:r>
              <a:rPr lang="en-GB" sz="500" b="1" cap="all" dirty="0">
                <a:solidFill>
                  <a:schemeClr val="accent2">
                    <a:lumMod val="50000"/>
                  </a:schemeClr>
                </a:solidFill>
                <a:latin typeface="Arial" panose="020B0604020202020204" pitchFamily="34" charset="0"/>
                <a:cs typeface="Arial" panose="020B0604020202020204" pitchFamily="34" charset="0"/>
              </a:rPr>
              <a:t>Cerebral</a:t>
            </a:r>
            <a:br>
              <a:rPr lang="en-GB" sz="500" b="1" cap="all" dirty="0">
                <a:solidFill>
                  <a:schemeClr val="accent2">
                    <a:lumMod val="50000"/>
                  </a:schemeClr>
                </a:solidFill>
                <a:latin typeface="Arial" panose="020B0604020202020204" pitchFamily="34" charset="0"/>
                <a:cs typeface="Arial" panose="020B0604020202020204" pitchFamily="34" charset="0"/>
              </a:rPr>
            </a:br>
            <a:r>
              <a:rPr lang="en-GB" sz="500" b="1" cap="all" dirty="0">
                <a:solidFill>
                  <a:schemeClr val="accent2">
                    <a:lumMod val="50000"/>
                  </a:schemeClr>
                </a:solidFill>
                <a:latin typeface="Arial" panose="020B0604020202020204" pitchFamily="34" charset="0"/>
                <a:cs typeface="Arial" panose="020B0604020202020204" pitchFamily="34" charset="0"/>
              </a:rPr>
              <a:t>artery</a:t>
            </a:r>
          </a:p>
        </p:txBody>
      </p:sp>
      <p:sp>
        <p:nvSpPr>
          <p:cNvPr id="559" name="Rectangle 558">
            <a:extLst>
              <a:ext uri="{FF2B5EF4-FFF2-40B4-BE49-F238E27FC236}">
                <a16:creationId xmlns:a16="http://schemas.microsoft.com/office/drawing/2014/main" id="{E7F7D36A-FFE8-4987-9D39-D07BFEA464D1}"/>
              </a:ext>
            </a:extLst>
          </p:cNvPr>
          <p:cNvSpPr/>
          <p:nvPr/>
        </p:nvSpPr>
        <p:spPr>
          <a:xfrm>
            <a:off x="1196467" y="3817749"/>
            <a:ext cx="3273455" cy="2050217"/>
          </a:xfrm>
          <a:prstGeom prst="rect">
            <a:avLst/>
          </a:prstGeom>
          <a:noFill/>
          <a:ln w="19050" cap="rnd">
            <a:solidFill>
              <a:schemeClr val="tx1"/>
            </a:solidFill>
            <a:tailEnd type="none"/>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569" name="Group 568">
            <a:extLst>
              <a:ext uri="{FF2B5EF4-FFF2-40B4-BE49-F238E27FC236}">
                <a16:creationId xmlns:a16="http://schemas.microsoft.com/office/drawing/2014/main" id="{071081E4-0461-4766-BF16-3108644A6A24}"/>
              </a:ext>
            </a:extLst>
          </p:cNvPr>
          <p:cNvGrpSpPr/>
          <p:nvPr/>
        </p:nvGrpSpPr>
        <p:grpSpPr>
          <a:xfrm>
            <a:off x="1890937" y="4851622"/>
            <a:ext cx="522928" cy="350842"/>
            <a:chOff x="1538197" y="4889397"/>
            <a:chExt cx="522928" cy="350842"/>
          </a:xfrm>
        </p:grpSpPr>
        <p:sp>
          <p:nvSpPr>
            <p:cNvPr id="561" name="Oval 33">
              <a:extLst>
                <a:ext uri="{FF2B5EF4-FFF2-40B4-BE49-F238E27FC236}">
                  <a16:creationId xmlns:a16="http://schemas.microsoft.com/office/drawing/2014/main" id="{12457BD3-A21F-4054-80B4-B2571F7056A0}"/>
                </a:ext>
              </a:extLst>
            </p:cNvPr>
            <p:cNvSpPr>
              <a:spLocks noChangeArrowheads="1"/>
            </p:cNvSpPr>
            <p:nvPr/>
          </p:nvSpPr>
          <p:spPr bwMode="auto">
            <a:xfrm rot="16200000">
              <a:off x="1863697" y="5042811"/>
              <a:ext cx="197428" cy="19742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2" name="Oval 33">
              <a:extLst>
                <a:ext uri="{FF2B5EF4-FFF2-40B4-BE49-F238E27FC236}">
                  <a16:creationId xmlns:a16="http://schemas.microsoft.com/office/drawing/2014/main" id="{BED71C4C-0735-4132-AE93-F8D05132BE32}"/>
                </a:ext>
              </a:extLst>
            </p:cNvPr>
            <p:cNvSpPr>
              <a:spLocks noChangeArrowheads="1"/>
            </p:cNvSpPr>
            <p:nvPr/>
          </p:nvSpPr>
          <p:spPr bwMode="auto">
            <a:xfrm rot="16200000">
              <a:off x="1538197" y="4889397"/>
              <a:ext cx="197428" cy="19742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3" name="Rectangle 562">
              <a:extLst>
                <a:ext uri="{FF2B5EF4-FFF2-40B4-BE49-F238E27FC236}">
                  <a16:creationId xmlns:a16="http://schemas.microsoft.com/office/drawing/2014/main" id="{CB2F3685-2184-41DE-9D7D-344BD5C9CBEC}"/>
                </a:ext>
              </a:extLst>
            </p:cNvPr>
            <p:cNvSpPr/>
            <p:nvPr/>
          </p:nvSpPr>
          <p:spPr>
            <a:xfrm rot="2700000">
              <a:off x="1917073" y="5074670"/>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4" name="Rectangle 563">
              <a:extLst>
                <a:ext uri="{FF2B5EF4-FFF2-40B4-BE49-F238E27FC236}">
                  <a16:creationId xmlns:a16="http://schemas.microsoft.com/office/drawing/2014/main" id="{8C3F6203-6A17-4E29-93C6-11D50B6D70A0}"/>
                </a:ext>
              </a:extLst>
            </p:cNvPr>
            <p:cNvSpPr/>
            <p:nvPr/>
          </p:nvSpPr>
          <p:spPr>
            <a:xfrm rot="2700000">
              <a:off x="1991141" y="5108549"/>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5" name="Rectangle 564">
              <a:extLst>
                <a:ext uri="{FF2B5EF4-FFF2-40B4-BE49-F238E27FC236}">
                  <a16:creationId xmlns:a16="http://schemas.microsoft.com/office/drawing/2014/main" id="{B791B2B6-E552-4B3A-9E1C-D8DAC126662D}"/>
                </a:ext>
              </a:extLst>
            </p:cNvPr>
            <p:cNvSpPr/>
            <p:nvPr/>
          </p:nvSpPr>
          <p:spPr>
            <a:xfrm rot="2700000">
              <a:off x="1924383" y="5167110"/>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6" name="Rectangle 565">
              <a:extLst>
                <a:ext uri="{FF2B5EF4-FFF2-40B4-BE49-F238E27FC236}">
                  <a16:creationId xmlns:a16="http://schemas.microsoft.com/office/drawing/2014/main" id="{DE6D8A1F-00C0-49F7-BE86-C7CFEEB44DB5}"/>
                </a:ext>
              </a:extLst>
            </p:cNvPr>
            <p:cNvSpPr/>
            <p:nvPr/>
          </p:nvSpPr>
          <p:spPr>
            <a:xfrm rot="2700000">
              <a:off x="1594845" y="4918551"/>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7" name="Rectangle 566">
              <a:extLst>
                <a:ext uri="{FF2B5EF4-FFF2-40B4-BE49-F238E27FC236}">
                  <a16:creationId xmlns:a16="http://schemas.microsoft.com/office/drawing/2014/main" id="{96B9A907-B04B-4B1F-86A5-C3AC1599905A}"/>
                </a:ext>
              </a:extLst>
            </p:cNvPr>
            <p:cNvSpPr/>
            <p:nvPr/>
          </p:nvSpPr>
          <p:spPr>
            <a:xfrm rot="2700000">
              <a:off x="1663739" y="4956046"/>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8" name="Rectangle 567">
              <a:extLst>
                <a:ext uri="{FF2B5EF4-FFF2-40B4-BE49-F238E27FC236}">
                  <a16:creationId xmlns:a16="http://schemas.microsoft.com/office/drawing/2014/main" id="{33AE6295-9E9C-4296-A133-B4F9A276EEDD}"/>
                </a:ext>
              </a:extLst>
            </p:cNvPr>
            <p:cNvSpPr/>
            <p:nvPr/>
          </p:nvSpPr>
          <p:spPr>
            <a:xfrm rot="2700000">
              <a:off x="1600032" y="5000499"/>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37" name="Rectangle 636">
            <a:extLst>
              <a:ext uri="{FF2B5EF4-FFF2-40B4-BE49-F238E27FC236}">
                <a16:creationId xmlns:a16="http://schemas.microsoft.com/office/drawing/2014/main" id="{36FDC6E5-B6B7-4C92-92D8-589D6DB14F83}"/>
              </a:ext>
            </a:extLst>
          </p:cNvPr>
          <p:cNvSpPr/>
          <p:nvPr/>
        </p:nvSpPr>
        <p:spPr>
          <a:xfrm flipH="1">
            <a:off x="8430827" y="2350592"/>
            <a:ext cx="3215030" cy="3405189"/>
          </a:xfrm>
          <a:prstGeom prst="rect">
            <a:avLst/>
          </a:prstGeom>
          <a:solidFill>
            <a:srgbClr val="FFFFFF"/>
          </a:solidFill>
          <a:ln w="19050" cap="rnd">
            <a:solidFill>
              <a:schemeClr val="tx1"/>
            </a:solidFill>
            <a:tailEnd type="none"/>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638" name="Group 637">
            <a:extLst>
              <a:ext uri="{FF2B5EF4-FFF2-40B4-BE49-F238E27FC236}">
                <a16:creationId xmlns:a16="http://schemas.microsoft.com/office/drawing/2014/main" id="{9AAE4D26-EB8B-4DCB-9DBA-D1AD6DE889E2}"/>
              </a:ext>
            </a:extLst>
          </p:cNvPr>
          <p:cNvGrpSpPr/>
          <p:nvPr/>
        </p:nvGrpSpPr>
        <p:grpSpPr>
          <a:xfrm flipH="1">
            <a:off x="10159075" y="3515964"/>
            <a:ext cx="1489673" cy="1371870"/>
            <a:chOff x="1016338" y="4199531"/>
            <a:chExt cx="1304373" cy="1371870"/>
          </a:xfrm>
        </p:grpSpPr>
        <p:sp>
          <p:nvSpPr>
            <p:cNvPr id="639" name="Freeform 5">
              <a:extLst>
                <a:ext uri="{FF2B5EF4-FFF2-40B4-BE49-F238E27FC236}">
                  <a16:creationId xmlns:a16="http://schemas.microsoft.com/office/drawing/2014/main" id="{D82F0506-60AB-4390-909B-F70174A27313}"/>
                </a:ext>
              </a:extLst>
            </p:cNvPr>
            <p:cNvSpPr>
              <a:spLocks/>
            </p:cNvSpPr>
            <p:nvPr/>
          </p:nvSpPr>
          <p:spPr bwMode="auto">
            <a:xfrm rot="16200000">
              <a:off x="985121" y="4235810"/>
              <a:ext cx="1366808" cy="1299311"/>
            </a:xfrm>
            <a:custGeom>
              <a:avLst/>
              <a:gdLst>
                <a:gd name="T0" fmla="*/ 580 w 603"/>
                <a:gd name="T1" fmla="*/ 349 h 573"/>
                <a:gd name="T2" fmla="*/ 459 w 603"/>
                <a:gd name="T3" fmla="*/ 1 h 573"/>
                <a:gd name="T4" fmla="*/ 459 w 603"/>
                <a:gd name="T5" fmla="*/ 0 h 573"/>
                <a:gd name="T6" fmla="*/ 144 w 603"/>
                <a:gd name="T7" fmla="*/ 0 h 573"/>
                <a:gd name="T8" fmla="*/ 144 w 603"/>
                <a:gd name="T9" fmla="*/ 1 h 573"/>
                <a:gd name="T10" fmla="*/ 23 w 603"/>
                <a:gd name="T11" fmla="*/ 349 h 573"/>
                <a:gd name="T12" fmla="*/ 0 w 603"/>
                <a:gd name="T13" fmla="*/ 411 h 573"/>
                <a:gd name="T14" fmla="*/ 219 w 603"/>
                <a:gd name="T15" fmla="*/ 567 h 573"/>
                <a:gd name="T16" fmla="*/ 232 w 603"/>
                <a:gd name="T17" fmla="*/ 559 h 573"/>
                <a:gd name="T18" fmla="*/ 275 w 603"/>
                <a:gd name="T19" fmla="*/ 530 h 573"/>
                <a:gd name="T20" fmla="*/ 316 w 603"/>
                <a:gd name="T21" fmla="*/ 563 h 573"/>
                <a:gd name="T22" fmla="*/ 329 w 603"/>
                <a:gd name="T23" fmla="*/ 573 h 573"/>
                <a:gd name="T24" fmla="*/ 603 w 603"/>
                <a:gd name="T25" fmla="*/ 411 h 573"/>
                <a:gd name="T26" fmla="*/ 580 w 603"/>
                <a:gd name="T27" fmla="*/ 34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3" h="573">
                  <a:moveTo>
                    <a:pt x="580" y="349"/>
                  </a:moveTo>
                  <a:cubicBezTo>
                    <a:pt x="503" y="249"/>
                    <a:pt x="459" y="127"/>
                    <a:pt x="459" y="1"/>
                  </a:cubicBezTo>
                  <a:cubicBezTo>
                    <a:pt x="459" y="0"/>
                    <a:pt x="459" y="0"/>
                    <a:pt x="459" y="0"/>
                  </a:cubicBezTo>
                  <a:cubicBezTo>
                    <a:pt x="144" y="0"/>
                    <a:pt x="144" y="0"/>
                    <a:pt x="144" y="0"/>
                  </a:cubicBezTo>
                  <a:cubicBezTo>
                    <a:pt x="144" y="1"/>
                    <a:pt x="144" y="1"/>
                    <a:pt x="144" y="1"/>
                  </a:cubicBezTo>
                  <a:cubicBezTo>
                    <a:pt x="144" y="127"/>
                    <a:pt x="100" y="249"/>
                    <a:pt x="23" y="349"/>
                  </a:cubicBezTo>
                  <a:cubicBezTo>
                    <a:pt x="8" y="369"/>
                    <a:pt x="0" y="389"/>
                    <a:pt x="0" y="411"/>
                  </a:cubicBezTo>
                  <a:cubicBezTo>
                    <a:pt x="0" y="485"/>
                    <a:pt x="93" y="548"/>
                    <a:pt x="219" y="567"/>
                  </a:cubicBezTo>
                  <a:cubicBezTo>
                    <a:pt x="225" y="568"/>
                    <a:pt x="230" y="565"/>
                    <a:pt x="232" y="559"/>
                  </a:cubicBezTo>
                  <a:cubicBezTo>
                    <a:pt x="239" y="541"/>
                    <a:pt x="256" y="529"/>
                    <a:pt x="275" y="530"/>
                  </a:cubicBezTo>
                  <a:cubicBezTo>
                    <a:pt x="295" y="531"/>
                    <a:pt x="311" y="545"/>
                    <a:pt x="316" y="563"/>
                  </a:cubicBezTo>
                  <a:cubicBezTo>
                    <a:pt x="317" y="569"/>
                    <a:pt x="323" y="573"/>
                    <a:pt x="329" y="573"/>
                  </a:cubicBezTo>
                  <a:cubicBezTo>
                    <a:pt x="483" y="565"/>
                    <a:pt x="603" y="496"/>
                    <a:pt x="603" y="411"/>
                  </a:cubicBezTo>
                  <a:cubicBezTo>
                    <a:pt x="603" y="389"/>
                    <a:pt x="595" y="369"/>
                    <a:pt x="580" y="349"/>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40" name="Freeform 27">
              <a:extLst>
                <a:ext uri="{FF2B5EF4-FFF2-40B4-BE49-F238E27FC236}">
                  <a16:creationId xmlns:a16="http://schemas.microsoft.com/office/drawing/2014/main" id="{44E63A7A-7949-49E8-B154-B1667483CEE9}"/>
                </a:ext>
              </a:extLst>
            </p:cNvPr>
            <p:cNvSpPr>
              <a:spLocks noEditPoints="1"/>
            </p:cNvSpPr>
            <p:nvPr/>
          </p:nvSpPr>
          <p:spPr bwMode="auto">
            <a:xfrm rot="16200000">
              <a:off x="985121" y="4235439"/>
              <a:ext cx="1366808" cy="1299311"/>
            </a:xfrm>
            <a:custGeom>
              <a:avLst/>
              <a:gdLst>
                <a:gd name="T0" fmla="*/ 219 w 603"/>
                <a:gd name="T1" fmla="*/ 567 h 573"/>
                <a:gd name="T2" fmla="*/ 220 w 603"/>
                <a:gd name="T3" fmla="*/ 567 h 573"/>
                <a:gd name="T4" fmla="*/ 232 w 603"/>
                <a:gd name="T5" fmla="*/ 559 h 573"/>
                <a:gd name="T6" fmla="*/ 273 w 603"/>
                <a:gd name="T7" fmla="*/ 530 h 573"/>
                <a:gd name="T8" fmla="*/ 275 w 603"/>
                <a:gd name="T9" fmla="*/ 530 h 573"/>
                <a:gd name="T10" fmla="*/ 316 w 603"/>
                <a:gd name="T11" fmla="*/ 563 h 573"/>
                <a:gd name="T12" fmla="*/ 328 w 603"/>
                <a:gd name="T13" fmla="*/ 573 h 573"/>
                <a:gd name="T14" fmla="*/ 329 w 603"/>
                <a:gd name="T15" fmla="*/ 573 h 573"/>
                <a:gd name="T16" fmla="*/ 603 w 603"/>
                <a:gd name="T17" fmla="*/ 411 h 573"/>
                <a:gd name="T18" fmla="*/ 580 w 603"/>
                <a:gd name="T19" fmla="*/ 349 h 573"/>
                <a:gd name="T20" fmla="*/ 459 w 603"/>
                <a:gd name="T21" fmla="*/ 1 h 573"/>
                <a:gd name="T22" fmla="*/ 459 w 603"/>
                <a:gd name="T23" fmla="*/ 0 h 573"/>
                <a:gd name="T24" fmla="*/ 144 w 603"/>
                <a:gd name="T25" fmla="*/ 0 h 573"/>
                <a:gd name="T26" fmla="*/ 144 w 603"/>
                <a:gd name="T27" fmla="*/ 1 h 573"/>
                <a:gd name="T28" fmla="*/ 23 w 603"/>
                <a:gd name="T29" fmla="*/ 349 h 573"/>
                <a:gd name="T30" fmla="*/ 0 w 603"/>
                <a:gd name="T31" fmla="*/ 411 h 573"/>
                <a:gd name="T32" fmla="*/ 219 w 603"/>
                <a:gd name="T33" fmla="*/ 567 h 573"/>
                <a:gd name="T34" fmla="*/ 30 w 603"/>
                <a:gd name="T35" fmla="*/ 355 h 573"/>
                <a:gd name="T36" fmla="*/ 121 w 603"/>
                <a:gd name="T37" fmla="*/ 188 h 573"/>
                <a:gd name="T38" fmla="*/ 153 w 603"/>
                <a:gd name="T39" fmla="*/ 9 h 573"/>
                <a:gd name="T40" fmla="*/ 450 w 603"/>
                <a:gd name="T41" fmla="*/ 9 h 573"/>
                <a:gd name="T42" fmla="*/ 482 w 603"/>
                <a:gd name="T43" fmla="*/ 188 h 573"/>
                <a:gd name="T44" fmla="*/ 573 w 603"/>
                <a:gd name="T45" fmla="*/ 355 h 573"/>
                <a:gd name="T46" fmla="*/ 594 w 603"/>
                <a:gd name="T47" fmla="*/ 411 h 573"/>
                <a:gd name="T48" fmla="*/ 519 w 603"/>
                <a:gd name="T49" fmla="*/ 513 h 573"/>
                <a:gd name="T50" fmla="*/ 328 w 603"/>
                <a:gd name="T51" fmla="*/ 564 h 573"/>
                <a:gd name="T52" fmla="*/ 328 w 603"/>
                <a:gd name="T53" fmla="*/ 564 h 573"/>
                <a:gd name="T54" fmla="*/ 325 w 603"/>
                <a:gd name="T55" fmla="*/ 561 h 573"/>
                <a:gd name="T56" fmla="*/ 276 w 603"/>
                <a:gd name="T57" fmla="*/ 521 h 573"/>
                <a:gd name="T58" fmla="*/ 273 w 603"/>
                <a:gd name="T59" fmla="*/ 521 h 573"/>
                <a:gd name="T60" fmla="*/ 224 w 603"/>
                <a:gd name="T61" fmla="*/ 556 h 573"/>
                <a:gd name="T62" fmla="*/ 220 w 603"/>
                <a:gd name="T63" fmla="*/ 558 h 573"/>
                <a:gd name="T64" fmla="*/ 220 w 603"/>
                <a:gd name="T65" fmla="*/ 558 h 573"/>
                <a:gd name="T66" fmla="*/ 9 w 603"/>
                <a:gd name="T67" fmla="*/ 411 h 573"/>
                <a:gd name="T68" fmla="*/ 30 w 603"/>
                <a:gd name="T69" fmla="*/ 355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3" h="573">
                  <a:moveTo>
                    <a:pt x="219" y="567"/>
                  </a:moveTo>
                  <a:cubicBezTo>
                    <a:pt x="219" y="567"/>
                    <a:pt x="220" y="567"/>
                    <a:pt x="220" y="567"/>
                  </a:cubicBezTo>
                  <a:cubicBezTo>
                    <a:pt x="226" y="567"/>
                    <a:pt x="231" y="564"/>
                    <a:pt x="232" y="559"/>
                  </a:cubicBezTo>
                  <a:cubicBezTo>
                    <a:pt x="238" y="542"/>
                    <a:pt x="255" y="530"/>
                    <a:pt x="273" y="530"/>
                  </a:cubicBezTo>
                  <a:cubicBezTo>
                    <a:pt x="274" y="530"/>
                    <a:pt x="275" y="530"/>
                    <a:pt x="275" y="530"/>
                  </a:cubicBezTo>
                  <a:cubicBezTo>
                    <a:pt x="295" y="531"/>
                    <a:pt x="311" y="545"/>
                    <a:pt x="316" y="563"/>
                  </a:cubicBezTo>
                  <a:cubicBezTo>
                    <a:pt x="317" y="569"/>
                    <a:pt x="322" y="573"/>
                    <a:pt x="328" y="573"/>
                  </a:cubicBezTo>
                  <a:cubicBezTo>
                    <a:pt x="328" y="573"/>
                    <a:pt x="329" y="573"/>
                    <a:pt x="329" y="573"/>
                  </a:cubicBezTo>
                  <a:cubicBezTo>
                    <a:pt x="483" y="565"/>
                    <a:pt x="603" y="496"/>
                    <a:pt x="603" y="411"/>
                  </a:cubicBezTo>
                  <a:cubicBezTo>
                    <a:pt x="603" y="389"/>
                    <a:pt x="595" y="369"/>
                    <a:pt x="580" y="349"/>
                  </a:cubicBezTo>
                  <a:cubicBezTo>
                    <a:pt x="503" y="249"/>
                    <a:pt x="459" y="127"/>
                    <a:pt x="459" y="1"/>
                  </a:cubicBezTo>
                  <a:cubicBezTo>
                    <a:pt x="459" y="0"/>
                    <a:pt x="459" y="0"/>
                    <a:pt x="459" y="0"/>
                  </a:cubicBezTo>
                  <a:cubicBezTo>
                    <a:pt x="144" y="0"/>
                    <a:pt x="144" y="0"/>
                    <a:pt x="144" y="0"/>
                  </a:cubicBezTo>
                  <a:cubicBezTo>
                    <a:pt x="144" y="1"/>
                    <a:pt x="144" y="1"/>
                    <a:pt x="144" y="1"/>
                  </a:cubicBezTo>
                  <a:cubicBezTo>
                    <a:pt x="144" y="127"/>
                    <a:pt x="100" y="249"/>
                    <a:pt x="23" y="349"/>
                  </a:cubicBezTo>
                  <a:cubicBezTo>
                    <a:pt x="8" y="369"/>
                    <a:pt x="0" y="389"/>
                    <a:pt x="0" y="411"/>
                  </a:cubicBezTo>
                  <a:cubicBezTo>
                    <a:pt x="0" y="485"/>
                    <a:pt x="93" y="548"/>
                    <a:pt x="219" y="567"/>
                  </a:cubicBezTo>
                  <a:moveTo>
                    <a:pt x="30" y="355"/>
                  </a:moveTo>
                  <a:cubicBezTo>
                    <a:pt x="70" y="304"/>
                    <a:pt x="100" y="248"/>
                    <a:pt x="121" y="188"/>
                  </a:cubicBezTo>
                  <a:cubicBezTo>
                    <a:pt x="142" y="130"/>
                    <a:pt x="152" y="70"/>
                    <a:pt x="153" y="9"/>
                  </a:cubicBezTo>
                  <a:cubicBezTo>
                    <a:pt x="450" y="9"/>
                    <a:pt x="450" y="9"/>
                    <a:pt x="450" y="9"/>
                  </a:cubicBezTo>
                  <a:cubicBezTo>
                    <a:pt x="451" y="70"/>
                    <a:pt x="462" y="130"/>
                    <a:pt x="482" y="188"/>
                  </a:cubicBezTo>
                  <a:cubicBezTo>
                    <a:pt x="503" y="248"/>
                    <a:pt x="534" y="304"/>
                    <a:pt x="573" y="355"/>
                  </a:cubicBezTo>
                  <a:cubicBezTo>
                    <a:pt x="587" y="373"/>
                    <a:pt x="594" y="392"/>
                    <a:pt x="594" y="411"/>
                  </a:cubicBezTo>
                  <a:cubicBezTo>
                    <a:pt x="594" y="449"/>
                    <a:pt x="567" y="485"/>
                    <a:pt x="519" y="513"/>
                  </a:cubicBezTo>
                  <a:cubicBezTo>
                    <a:pt x="469" y="542"/>
                    <a:pt x="402" y="560"/>
                    <a:pt x="328" y="564"/>
                  </a:cubicBezTo>
                  <a:cubicBezTo>
                    <a:pt x="328" y="564"/>
                    <a:pt x="328" y="564"/>
                    <a:pt x="328" y="564"/>
                  </a:cubicBezTo>
                  <a:cubicBezTo>
                    <a:pt x="327" y="564"/>
                    <a:pt x="325" y="563"/>
                    <a:pt x="325" y="561"/>
                  </a:cubicBezTo>
                  <a:cubicBezTo>
                    <a:pt x="319" y="538"/>
                    <a:pt x="299" y="522"/>
                    <a:pt x="276" y="521"/>
                  </a:cubicBezTo>
                  <a:cubicBezTo>
                    <a:pt x="275" y="521"/>
                    <a:pt x="274" y="521"/>
                    <a:pt x="273" y="521"/>
                  </a:cubicBezTo>
                  <a:cubicBezTo>
                    <a:pt x="251" y="521"/>
                    <a:pt x="231" y="535"/>
                    <a:pt x="224" y="556"/>
                  </a:cubicBezTo>
                  <a:cubicBezTo>
                    <a:pt x="223" y="557"/>
                    <a:pt x="222" y="558"/>
                    <a:pt x="220" y="558"/>
                  </a:cubicBezTo>
                  <a:cubicBezTo>
                    <a:pt x="220" y="558"/>
                    <a:pt x="220" y="558"/>
                    <a:pt x="220" y="558"/>
                  </a:cubicBezTo>
                  <a:cubicBezTo>
                    <a:pt x="96" y="539"/>
                    <a:pt x="9" y="479"/>
                    <a:pt x="9" y="411"/>
                  </a:cubicBezTo>
                  <a:cubicBezTo>
                    <a:pt x="9" y="392"/>
                    <a:pt x="16" y="373"/>
                    <a:pt x="30" y="35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1" name="Freeform 28">
              <a:extLst>
                <a:ext uri="{FF2B5EF4-FFF2-40B4-BE49-F238E27FC236}">
                  <a16:creationId xmlns:a16="http://schemas.microsoft.com/office/drawing/2014/main" id="{AA23EE73-F7CF-41FB-A492-F7AAB5DDA0A1}"/>
                </a:ext>
              </a:extLst>
            </p:cNvPr>
            <p:cNvSpPr>
              <a:spLocks noEditPoints="1"/>
            </p:cNvSpPr>
            <p:nvPr/>
          </p:nvSpPr>
          <p:spPr bwMode="auto">
            <a:xfrm rot="16200000">
              <a:off x="982590" y="4233279"/>
              <a:ext cx="1371870" cy="1304373"/>
            </a:xfrm>
            <a:custGeom>
              <a:avLst/>
              <a:gdLst>
                <a:gd name="T0" fmla="*/ 219 w 605"/>
                <a:gd name="T1" fmla="*/ 569 h 575"/>
                <a:gd name="T2" fmla="*/ 235 w 605"/>
                <a:gd name="T3" fmla="*/ 560 h 575"/>
                <a:gd name="T4" fmla="*/ 276 w 605"/>
                <a:gd name="T5" fmla="*/ 532 h 575"/>
                <a:gd name="T6" fmla="*/ 329 w 605"/>
                <a:gd name="T7" fmla="*/ 575 h 575"/>
                <a:gd name="T8" fmla="*/ 525 w 605"/>
                <a:gd name="T9" fmla="*/ 523 h 575"/>
                <a:gd name="T10" fmla="*/ 605 w 605"/>
                <a:gd name="T11" fmla="*/ 412 h 575"/>
                <a:gd name="T12" fmla="*/ 462 w 605"/>
                <a:gd name="T13" fmla="*/ 2 h 575"/>
                <a:gd name="T14" fmla="*/ 462 w 605"/>
                <a:gd name="T15" fmla="*/ 0 h 575"/>
                <a:gd name="T16" fmla="*/ 144 w 605"/>
                <a:gd name="T17" fmla="*/ 2 h 575"/>
                <a:gd name="T18" fmla="*/ 0 w 605"/>
                <a:gd name="T19" fmla="*/ 412 h 575"/>
                <a:gd name="T20" fmla="*/ 95 w 605"/>
                <a:gd name="T21" fmla="*/ 531 h 575"/>
                <a:gd name="T22" fmla="*/ 220 w 605"/>
                <a:gd name="T23" fmla="*/ 568 h 575"/>
                <a:gd name="T24" fmla="*/ 64 w 605"/>
                <a:gd name="T25" fmla="*/ 510 h 575"/>
                <a:gd name="T26" fmla="*/ 3 w 605"/>
                <a:gd name="T27" fmla="*/ 412 h 575"/>
                <a:gd name="T28" fmla="*/ 147 w 605"/>
                <a:gd name="T29" fmla="*/ 2 h 575"/>
                <a:gd name="T30" fmla="*/ 145 w 605"/>
                <a:gd name="T31" fmla="*/ 1 h 575"/>
                <a:gd name="T32" fmla="*/ 460 w 605"/>
                <a:gd name="T33" fmla="*/ 2 h 575"/>
                <a:gd name="T34" fmla="*/ 459 w 605"/>
                <a:gd name="T35" fmla="*/ 1 h 575"/>
                <a:gd name="T36" fmla="*/ 580 w 605"/>
                <a:gd name="T37" fmla="*/ 351 h 575"/>
                <a:gd name="T38" fmla="*/ 582 w 605"/>
                <a:gd name="T39" fmla="*/ 471 h 575"/>
                <a:gd name="T40" fmla="*/ 330 w 605"/>
                <a:gd name="T41" fmla="*/ 572 h 575"/>
                <a:gd name="T42" fmla="*/ 318 w 605"/>
                <a:gd name="T43" fmla="*/ 564 h 575"/>
                <a:gd name="T44" fmla="*/ 274 w 605"/>
                <a:gd name="T45" fmla="*/ 529 h 575"/>
                <a:gd name="T46" fmla="*/ 221 w 605"/>
                <a:gd name="T47" fmla="*/ 567 h 575"/>
                <a:gd name="T48" fmla="*/ 220 w 605"/>
                <a:gd name="T49" fmla="*/ 568 h 575"/>
                <a:gd name="T50" fmla="*/ 32 w 605"/>
                <a:gd name="T51" fmla="*/ 357 h 575"/>
                <a:gd name="T52" fmla="*/ 156 w 605"/>
                <a:gd name="T53" fmla="*/ 10 h 575"/>
                <a:gd name="T54" fmla="*/ 154 w 605"/>
                <a:gd name="T55" fmla="*/ 12 h 575"/>
                <a:gd name="T56" fmla="*/ 451 w 605"/>
                <a:gd name="T57" fmla="*/ 10 h 575"/>
                <a:gd name="T58" fmla="*/ 482 w 605"/>
                <a:gd name="T59" fmla="*/ 189 h 575"/>
                <a:gd name="T60" fmla="*/ 594 w 605"/>
                <a:gd name="T61" fmla="*/ 412 h 575"/>
                <a:gd name="T62" fmla="*/ 519 w 605"/>
                <a:gd name="T63" fmla="*/ 513 h 575"/>
                <a:gd name="T64" fmla="*/ 329 w 605"/>
                <a:gd name="T65" fmla="*/ 565 h 575"/>
                <a:gd name="T66" fmla="*/ 329 w 605"/>
                <a:gd name="T67" fmla="*/ 563 h 575"/>
                <a:gd name="T68" fmla="*/ 329 w 605"/>
                <a:gd name="T69" fmla="*/ 563 h 575"/>
                <a:gd name="T70" fmla="*/ 277 w 605"/>
                <a:gd name="T71" fmla="*/ 520 h 575"/>
                <a:gd name="T72" fmla="*/ 224 w 605"/>
                <a:gd name="T73" fmla="*/ 556 h 575"/>
                <a:gd name="T74" fmla="*/ 221 w 605"/>
                <a:gd name="T75" fmla="*/ 558 h 575"/>
                <a:gd name="T76" fmla="*/ 27 w 605"/>
                <a:gd name="T77" fmla="*/ 460 h 575"/>
                <a:gd name="T78" fmla="*/ 32 w 605"/>
                <a:gd name="T79" fmla="*/ 357 h 575"/>
                <a:gd name="T80" fmla="*/ 30 w 605"/>
                <a:gd name="T81" fmla="*/ 355 h 575"/>
                <a:gd name="T82" fmla="*/ 25 w 605"/>
                <a:gd name="T83" fmla="*/ 462 h 575"/>
                <a:gd name="T84" fmla="*/ 221 w 605"/>
                <a:gd name="T85" fmla="*/ 560 h 575"/>
                <a:gd name="T86" fmla="*/ 226 w 605"/>
                <a:gd name="T87" fmla="*/ 557 h 575"/>
                <a:gd name="T88" fmla="*/ 276 w 605"/>
                <a:gd name="T89" fmla="*/ 523 h 575"/>
                <a:gd name="T90" fmla="*/ 329 w 605"/>
                <a:gd name="T91" fmla="*/ 566 h 575"/>
                <a:gd name="T92" fmla="*/ 329 w 605"/>
                <a:gd name="T93" fmla="*/ 566 h 575"/>
                <a:gd name="T94" fmla="*/ 329 w 605"/>
                <a:gd name="T95" fmla="*/ 566 h 575"/>
                <a:gd name="T96" fmla="*/ 577 w 605"/>
                <a:gd name="T97" fmla="*/ 467 h 575"/>
                <a:gd name="T98" fmla="*/ 575 w 605"/>
                <a:gd name="T99" fmla="*/ 355 h 575"/>
                <a:gd name="T100" fmla="*/ 453 w 605"/>
                <a:gd name="T101" fmla="*/ 10 h 575"/>
                <a:gd name="T102" fmla="*/ 153 w 605"/>
                <a:gd name="T103" fmla="*/ 9 h 575"/>
                <a:gd name="T104" fmla="*/ 121 w 605"/>
                <a:gd name="T105" fmla="*/ 188 h 575"/>
                <a:gd name="T106" fmla="*/ 31 w 605"/>
                <a:gd name="T107" fmla="*/ 356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5" h="575">
                  <a:moveTo>
                    <a:pt x="220" y="568"/>
                  </a:moveTo>
                  <a:cubicBezTo>
                    <a:pt x="219" y="569"/>
                    <a:pt x="219" y="569"/>
                    <a:pt x="219" y="569"/>
                  </a:cubicBezTo>
                  <a:cubicBezTo>
                    <a:pt x="220" y="570"/>
                    <a:pt x="221" y="570"/>
                    <a:pt x="221" y="570"/>
                  </a:cubicBezTo>
                  <a:cubicBezTo>
                    <a:pt x="227" y="570"/>
                    <a:pt x="233" y="566"/>
                    <a:pt x="235" y="560"/>
                  </a:cubicBezTo>
                  <a:cubicBezTo>
                    <a:pt x="240" y="544"/>
                    <a:pt x="256" y="532"/>
                    <a:pt x="274" y="532"/>
                  </a:cubicBezTo>
                  <a:cubicBezTo>
                    <a:pt x="275" y="532"/>
                    <a:pt x="276" y="532"/>
                    <a:pt x="276" y="532"/>
                  </a:cubicBezTo>
                  <a:cubicBezTo>
                    <a:pt x="295" y="533"/>
                    <a:pt x="311" y="547"/>
                    <a:pt x="316" y="564"/>
                  </a:cubicBezTo>
                  <a:cubicBezTo>
                    <a:pt x="317" y="571"/>
                    <a:pt x="323" y="575"/>
                    <a:pt x="329" y="575"/>
                  </a:cubicBezTo>
                  <a:cubicBezTo>
                    <a:pt x="329" y="575"/>
                    <a:pt x="330" y="575"/>
                    <a:pt x="330" y="575"/>
                  </a:cubicBezTo>
                  <a:cubicBezTo>
                    <a:pt x="407" y="571"/>
                    <a:pt x="476" y="552"/>
                    <a:pt x="525" y="523"/>
                  </a:cubicBezTo>
                  <a:cubicBezTo>
                    <a:pt x="550" y="509"/>
                    <a:pt x="570" y="492"/>
                    <a:pt x="584" y="473"/>
                  </a:cubicBezTo>
                  <a:cubicBezTo>
                    <a:pt x="598" y="454"/>
                    <a:pt x="605" y="434"/>
                    <a:pt x="605" y="412"/>
                  </a:cubicBezTo>
                  <a:cubicBezTo>
                    <a:pt x="605" y="390"/>
                    <a:pt x="597" y="369"/>
                    <a:pt x="582" y="350"/>
                  </a:cubicBezTo>
                  <a:cubicBezTo>
                    <a:pt x="505" y="250"/>
                    <a:pt x="462" y="128"/>
                    <a:pt x="462" y="2"/>
                  </a:cubicBezTo>
                  <a:cubicBezTo>
                    <a:pt x="462" y="1"/>
                    <a:pt x="462" y="1"/>
                    <a:pt x="462" y="1"/>
                  </a:cubicBezTo>
                  <a:cubicBezTo>
                    <a:pt x="462" y="0"/>
                    <a:pt x="462" y="0"/>
                    <a:pt x="462" y="0"/>
                  </a:cubicBezTo>
                  <a:cubicBezTo>
                    <a:pt x="144" y="0"/>
                    <a:pt x="144" y="0"/>
                    <a:pt x="144" y="0"/>
                  </a:cubicBezTo>
                  <a:cubicBezTo>
                    <a:pt x="144" y="2"/>
                    <a:pt x="144" y="2"/>
                    <a:pt x="144" y="2"/>
                  </a:cubicBezTo>
                  <a:cubicBezTo>
                    <a:pt x="144" y="128"/>
                    <a:pt x="100" y="250"/>
                    <a:pt x="23" y="350"/>
                  </a:cubicBezTo>
                  <a:cubicBezTo>
                    <a:pt x="8" y="369"/>
                    <a:pt x="0" y="390"/>
                    <a:pt x="0" y="412"/>
                  </a:cubicBezTo>
                  <a:cubicBezTo>
                    <a:pt x="0" y="431"/>
                    <a:pt x="6" y="449"/>
                    <a:pt x="17" y="466"/>
                  </a:cubicBezTo>
                  <a:cubicBezTo>
                    <a:pt x="33" y="491"/>
                    <a:pt x="60" y="513"/>
                    <a:pt x="95" y="531"/>
                  </a:cubicBezTo>
                  <a:cubicBezTo>
                    <a:pt x="129" y="549"/>
                    <a:pt x="172" y="562"/>
                    <a:pt x="219" y="569"/>
                  </a:cubicBezTo>
                  <a:cubicBezTo>
                    <a:pt x="220" y="568"/>
                    <a:pt x="220" y="568"/>
                    <a:pt x="220" y="568"/>
                  </a:cubicBezTo>
                  <a:cubicBezTo>
                    <a:pt x="220" y="567"/>
                    <a:pt x="220" y="567"/>
                    <a:pt x="220" y="567"/>
                  </a:cubicBezTo>
                  <a:cubicBezTo>
                    <a:pt x="157" y="557"/>
                    <a:pt x="103" y="537"/>
                    <a:pt x="64" y="510"/>
                  </a:cubicBezTo>
                  <a:cubicBezTo>
                    <a:pt x="45" y="496"/>
                    <a:pt x="29" y="481"/>
                    <a:pt x="19" y="464"/>
                  </a:cubicBezTo>
                  <a:cubicBezTo>
                    <a:pt x="8" y="448"/>
                    <a:pt x="3" y="431"/>
                    <a:pt x="3" y="412"/>
                  </a:cubicBezTo>
                  <a:cubicBezTo>
                    <a:pt x="3" y="391"/>
                    <a:pt x="11" y="370"/>
                    <a:pt x="25" y="351"/>
                  </a:cubicBezTo>
                  <a:cubicBezTo>
                    <a:pt x="103" y="251"/>
                    <a:pt x="147" y="128"/>
                    <a:pt x="147" y="2"/>
                  </a:cubicBezTo>
                  <a:cubicBezTo>
                    <a:pt x="147" y="1"/>
                    <a:pt x="147" y="1"/>
                    <a:pt x="147" y="1"/>
                  </a:cubicBezTo>
                  <a:cubicBezTo>
                    <a:pt x="145" y="1"/>
                    <a:pt x="145" y="1"/>
                    <a:pt x="145" y="1"/>
                  </a:cubicBezTo>
                  <a:cubicBezTo>
                    <a:pt x="145" y="2"/>
                    <a:pt x="145" y="2"/>
                    <a:pt x="145" y="2"/>
                  </a:cubicBezTo>
                  <a:cubicBezTo>
                    <a:pt x="460" y="2"/>
                    <a:pt x="460" y="2"/>
                    <a:pt x="460" y="2"/>
                  </a:cubicBezTo>
                  <a:cubicBezTo>
                    <a:pt x="460" y="1"/>
                    <a:pt x="460" y="1"/>
                    <a:pt x="460" y="1"/>
                  </a:cubicBezTo>
                  <a:cubicBezTo>
                    <a:pt x="459" y="1"/>
                    <a:pt x="459" y="1"/>
                    <a:pt x="459" y="1"/>
                  </a:cubicBezTo>
                  <a:cubicBezTo>
                    <a:pt x="459" y="2"/>
                    <a:pt x="459" y="2"/>
                    <a:pt x="459" y="2"/>
                  </a:cubicBezTo>
                  <a:cubicBezTo>
                    <a:pt x="459" y="128"/>
                    <a:pt x="503" y="251"/>
                    <a:pt x="580" y="351"/>
                  </a:cubicBezTo>
                  <a:cubicBezTo>
                    <a:pt x="595" y="370"/>
                    <a:pt x="603" y="391"/>
                    <a:pt x="603" y="412"/>
                  </a:cubicBezTo>
                  <a:cubicBezTo>
                    <a:pt x="603" y="433"/>
                    <a:pt x="595" y="453"/>
                    <a:pt x="582" y="471"/>
                  </a:cubicBezTo>
                  <a:cubicBezTo>
                    <a:pt x="561" y="499"/>
                    <a:pt x="527" y="523"/>
                    <a:pt x="484" y="541"/>
                  </a:cubicBezTo>
                  <a:cubicBezTo>
                    <a:pt x="440" y="558"/>
                    <a:pt x="387" y="570"/>
                    <a:pt x="330" y="572"/>
                  </a:cubicBezTo>
                  <a:cubicBezTo>
                    <a:pt x="330" y="572"/>
                    <a:pt x="329" y="572"/>
                    <a:pt x="329" y="572"/>
                  </a:cubicBezTo>
                  <a:cubicBezTo>
                    <a:pt x="324" y="572"/>
                    <a:pt x="319" y="569"/>
                    <a:pt x="318" y="564"/>
                  </a:cubicBezTo>
                  <a:cubicBezTo>
                    <a:pt x="314" y="545"/>
                    <a:pt x="297" y="530"/>
                    <a:pt x="276" y="529"/>
                  </a:cubicBezTo>
                  <a:cubicBezTo>
                    <a:pt x="276" y="529"/>
                    <a:pt x="275" y="529"/>
                    <a:pt x="274" y="529"/>
                  </a:cubicBezTo>
                  <a:cubicBezTo>
                    <a:pt x="255" y="529"/>
                    <a:pt x="238" y="542"/>
                    <a:pt x="232" y="559"/>
                  </a:cubicBezTo>
                  <a:cubicBezTo>
                    <a:pt x="230" y="564"/>
                    <a:pt x="226" y="567"/>
                    <a:pt x="221" y="567"/>
                  </a:cubicBezTo>
                  <a:cubicBezTo>
                    <a:pt x="221" y="567"/>
                    <a:pt x="220" y="567"/>
                    <a:pt x="220" y="567"/>
                  </a:cubicBezTo>
                  <a:cubicBezTo>
                    <a:pt x="220" y="568"/>
                    <a:pt x="220" y="568"/>
                    <a:pt x="220" y="568"/>
                  </a:cubicBezTo>
                  <a:moveTo>
                    <a:pt x="31" y="356"/>
                  </a:moveTo>
                  <a:cubicBezTo>
                    <a:pt x="32" y="357"/>
                    <a:pt x="32" y="357"/>
                    <a:pt x="32" y="357"/>
                  </a:cubicBezTo>
                  <a:cubicBezTo>
                    <a:pt x="72" y="306"/>
                    <a:pt x="102" y="249"/>
                    <a:pt x="123" y="189"/>
                  </a:cubicBezTo>
                  <a:cubicBezTo>
                    <a:pt x="144" y="131"/>
                    <a:pt x="155" y="71"/>
                    <a:pt x="156" y="10"/>
                  </a:cubicBezTo>
                  <a:cubicBezTo>
                    <a:pt x="154" y="10"/>
                    <a:pt x="154" y="10"/>
                    <a:pt x="154" y="10"/>
                  </a:cubicBezTo>
                  <a:cubicBezTo>
                    <a:pt x="154" y="12"/>
                    <a:pt x="154" y="12"/>
                    <a:pt x="154" y="12"/>
                  </a:cubicBezTo>
                  <a:cubicBezTo>
                    <a:pt x="451" y="12"/>
                    <a:pt x="451" y="12"/>
                    <a:pt x="451" y="12"/>
                  </a:cubicBezTo>
                  <a:cubicBezTo>
                    <a:pt x="451" y="10"/>
                    <a:pt x="451" y="10"/>
                    <a:pt x="451" y="10"/>
                  </a:cubicBezTo>
                  <a:cubicBezTo>
                    <a:pt x="450" y="10"/>
                    <a:pt x="450" y="10"/>
                    <a:pt x="450" y="10"/>
                  </a:cubicBezTo>
                  <a:cubicBezTo>
                    <a:pt x="451" y="71"/>
                    <a:pt x="462" y="131"/>
                    <a:pt x="482" y="189"/>
                  </a:cubicBezTo>
                  <a:cubicBezTo>
                    <a:pt x="503" y="249"/>
                    <a:pt x="534" y="306"/>
                    <a:pt x="573" y="357"/>
                  </a:cubicBezTo>
                  <a:cubicBezTo>
                    <a:pt x="587" y="375"/>
                    <a:pt x="594" y="393"/>
                    <a:pt x="594" y="412"/>
                  </a:cubicBezTo>
                  <a:cubicBezTo>
                    <a:pt x="594" y="431"/>
                    <a:pt x="587" y="449"/>
                    <a:pt x="575" y="466"/>
                  </a:cubicBezTo>
                  <a:cubicBezTo>
                    <a:pt x="562" y="483"/>
                    <a:pt x="543" y="499"/>
                    <a:pt x="519" y="513"/>
                  </a:cubicBezTo>
                  <a:cubicBezTo>
                    <a:pt x="470" y="542"/>
                    <a:pt x="402" y="560"/>
                    <a:pt x="329" y="563"/>
                  </a:cubicBezTo>
                  <a:cubicBezTo>
                    <a:pt x="329" y="565"/>
                    <a:pt x="329" y="565"/>
                    <a:pt x="329" y="565"/>
                  </a:cubicBezTo>
                  <a:cubicBezTo>
                    <a:pt x="329" y="563"/>
                    <a:pt x="329" y="563"/>
                    <a:pt x="329" y="563"/>
                  </a:cubicBezTo>
                  <a:cubicBezTo>
                    <a:pt x="329" y="563"/>
                    <a:pt x="329" y="563"/>
                    <a:pt x="329" y="563"/>
                  </a:cubicBezTo>
                  <a:cubicBezTo>
                    <a:pt x="329" y="565"/>
                    <a:pt x="329" y="565"/>
                    <a:pt x="329" y="565"/>
                  </a:cubicBezTo>
                  <a:cubicBezTo>
                    <a:pt x="329" y="563"/>
                    <a:pt x="329" y="563"/>
                    <a:pt x="329" y="563"/>
                  </a:cubicBezTo>
                  <a:cubicBezTo>
                    <a:pt x="328" y="563"/>
                    <a:pt x="327" y="563"/>
                    <a:pt x="327" y="562"/>
                  </a:cubicBezTo>
                  <a:cubicBezTo>
                    <a:pt x="321" y="538"/>
                    <a:pt x="301" y="521"/>
                    <a:pt x="277" y="520"/>
                  </a:cubicBezTo>
                  <a:cubicBezTo>
                    <a:pt x="276" y="520"/>
                    <a:pt x="275" y="520"/>
                    <a:pt x="274" y="520"/>
                  </a:cubicBezTo>
                  <a:cubicBezTo>
                    <a:pt x="252" y="520"/>
                    <a:pt x="231" y="535"/>
                    <a:pt x="224" y="556"/>
                  </a:cubicBezTo>
                  <a:cubicBezTo>
                    <a:pt x="223" y="557"/>
                    <a:pt x="222" y="558"/>
                    <a:pt x="221" y="558"/>
                  </a:cubicBezTo>
                  <a:cubicBezTo>
                    <a:pt x="221" y="558"/>
                    <a:pt x="221" y="558"/>
                    <a:pt x="221" y="558"/>
                  </a:cubicBezTo>
                  <a:cubicBezTo>
                    <a:pt x="159" y="548"/>
                    <a:pt x="107" y="529"/>
                    <a:pt x="70" y="503"/>
                  </a:cubicBezTo>
                  <a:cubicBezTo>
                    <a:pt x="51" y="490"/>
                    <a:pt x="37" y="476"/>
                    <a:pt x="27" y="460"/>
                  </a:cubicBezTo>
                  <a:cubicBezTo>
                    <a:pt x="17" y="445"/>
                    <a:pt x="12" y="429"/>
                    <a:pt x="12" y="412"/>
                  </a:cubicBezTo>
                  <a:cubicBezTo>
                    <a:pt x="12" y="393"/>
                    <a:pt x="19" y="375"/>
                    <a:pt x="32" y="357"/>
                  </a:cubicBezTo>
                  <a:cubicBezTo>
                    <a:pt x="31" y="356"/>
                    <a:pt x="31" y="356"/>
                    <a:pt x="31" y="356"/>
                  </a:cubicBezTo>
                  <a:cubicBezTo>
                    <a:pt x="30" y="355"/>
                    <a:pt x="30" y="355"/>
                    <a:pt x="30" y="355"/>
                  </a:cubicBezTo>
                  <a:cubicBezTo>
                    <a:pt x="16" y="373"/>
                    <a:pt x="9" y="393"/>
                    <a:pt x="9" y="412"/>
                  </a:cubicBezTo>
                  <a:cubicBezTo>
                    <a:pt x="9" y="430"/>
                    <a:pt x="15" y="446"/>
                    <a:pt x="25" y="462"/>
                  </a:cubicBezTo>
                  <a:cubicBezTo>
                    <a:pt x="40" y="485"/>
                    <a:pt x="66" y="506"/>
                    <a:pt x="99" y="523"/>
                  </a:cubicBezTo>
                  <a:cubicBezTo>
                    <a:pt x="133" y="540"/>
                    <a:pt x="174" y="553"/>
                    <a:pt x="221" y="560"/>
                  </a:cubicBezTo>
                  <a:cubicBezTo>
                    <a:pt x="221" y="561"/>
                    <a:pt x="221" y="561"/>
                    <a:pt x="221" y="561"/>
                  </a:cubicBezTo>
                  <a:cubicBezTo>
                    <a:pt x="224" y="561"/>
                    <a:pt x="225" y="559"/>
                    <a:pt x="226" y="557"/>
                  </a:cubicBezTo>
                  <a:cubicBezTo>
                    <a:pt x="233" y="537"/>
                    <a:pt x="253" y="523"/>
                    <a:pt x="274" y="523"/>
                  </a:cubicBezTo>
                  <a:cubicBezTo>
                    <a:pt x="275" y="523"/>
                    <a:pt x="276" y="523"/>
                    <a:pt x="276" y="523"/>
                  </a:cubicBezTo>
                  <a:cubicBezTo>
                    <a:pt x="299" y="524"/>
                    <a:pt x="319" y="540"/>
                    <a:pt x="324" y="562"/>
                  </a:cubicBezTo>
                  <a:cubicBezTo>
                    <a:pt x="325" y="565"/>
                    <a:pt x="327" y="566"/>
                    <a:pt x="329" y="566"/>
                  </a:cubicBezTo>
                  <a:cubicBezTo>
                    <a:pt x="329" y="566"/>
                    <a:pt x="329" y="566"/>
                    <a:pt x="329" y="566"/>
                  </a:cubicBezTo>
                  <a:cubicBezTo>
                    <a:pt x="329" y="566"/>
                    <a:pt x="329" y="566"/>
                    <a:pt x="329" y="566"/>
                  </a:cubicBezTo>
                  <a:cubicBezTo>
                    <a:pt x="329" y="566"/>
                    <a:pt x="329" y="566"/>
                    <a:pt x="329" y="566"/>
                  </a:cubicBezTo>
                  <a:cubicBezTo>
                    <a:pt x="329" y="566"/>
                    <a:pt x="329" y="566"/>
                    <a:pt x="329" y="566"/>
                  </a:cubicBezTo>
                  <a:cubicBezTo>
                    <a:pt x="403" y="562"/>
                    <a:pt x="471" y="545"/>
                    <a:pt x="521" y="515"/>
                  </a:cubicBezTo>
                  <a:cubicBezTo>
                    <a:pt x="545" y="501"/>
                    <a:pt x="564" y="485"/>
                    <a:pt x="577" y="467"/>
                  </a:cubicBezTo>
                  <a:cubicBezTo>
                    <a:pt x="590" y="450"/>
                    <a:pt x="596" y="431"/>
                    <a:pt x="596" y="412"/>
                  </a:cubicBezTo>
                  <a:cubicBezTo>
                    <a:pt x="596" y="393"/>
                    <a:pt x="589" y="373"/>
                    <a:pt x="575" y="355"/>
                  </a:cubicBezTo>
                  <a:cubicBezTo>
                    <a:pt x="536" y="304"/>
                    <a:pt x="505" y="248"/>
                    <a:pt x="484" y="188"/>
                  </a:cubicBezTo>
                  <a:cubicBezTo>
                    <a:pt x="464" y="131"/>
                    <a:pt x="453" y="71"/>
                    <a:pt x="453" y="10"/>
                  </a:cubicBezTo>
                  <a:cubicBezTo>
                    <a:pt x="452" y="9"/>
                    <a:pt x="452" y="9"/>
                    <a:pt x="452" y="9"/>
                  </a:cubicBezTo>
                  <a:cubicBezTo>
                    <a:pt x="153" y="9"/>
                    <a:pt x="153" y="9"/>
                    <a:pt x="153" y="9"/>
                  </a:cubicBezTo>
                  <a:cubicBezTo>
                    <a:pt x="153" y="10"/>
                    <a:pt x="153" y="10"/>
                    <a:pt x="153" y="10"/>
                  </a:cubicBezTo>
                  <a:cubicBezTo>
                    <a:pt x="152" y="71"/>
                    <a:pt x="141" y="131"/>
                    <a:pt x="121" y="188"/>
                  </a:cubicBezTo>
                  <a:cubicBezTo>
                    <a:pt x="100" y="248"/>
                    <a:pt x="70" y="304"/>
                    <a:pt x="30" y="355"/>
                  </a:cubicBezTo>
                  <a:cubicBezTo>
                    <a:pt x="31" y="356"/>
                    <a:pt x="31" y="356"/>
                    <a:pt x="31" y="356"/>
                  </a:cubicBezTo>
                </a:path>
              </a:pathLst>
            </a:custGeom>
            <a:solidFill>
              <a:srgbClr val="CECD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42" name="Rectangle 641">
            <a:extLst>
              <a:ext uri="{FF2B5EF4-FFF2-40B4-BE49-F238E27FC236}">
                <a16:creationId xmlns:a16="http://schemas.microsoft.com/office/drawing/2014/main" id="{F4E3CC9D-2B71-4CFC-B364-741B793D2A9E}"/>
              </a:ext>
            </a:extLst>
          </p:cNvPr>
          <p:cNvSpPr/>
          <p:nvPr/>
        </p:nvSpPr>
        <p:spPr>
          <a:xfrm rot="19098270" flipH="1">
            <a:off x="9922666" y="4061785"/>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3" name="Rectangle 642">
            <a:extLst>
              <a:ext uri="{FF2B5EF4-FFF2-40B4-BE49-F238E27FC236}">
                <a16:creationId xmlns:a16="http://schemas.microsoft.com/office/drawing/2014/main" id="{A0311A4A-EEA8-4F47-BA6E-E264E54ECA49}"/>
              </a:ext>
            </a:extLst>
          </p:cNvPr>
          <p:cNvSpPr/>
          <p:nvPr/>
        </p:nvSpPr>
        <p:spPr>
          <a:xfrm rot="19098270" flipH="1">
            <a:off x="10009784" y="5232438"/>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4" name="TextBox 643">
            <a:extLst>
              <a:ext uri="{FF2B5EF4-FFF2-40B4-BE49-F238E27FC236}">
                <a16:creationId xmlns:a16="http://schemas.microsoft.com/office/drawing/2014/main" id="{BC825FFD-71FD-4B5B-9974-6380D319FCB1}"/>
              </a:ext>
            </a:extLst>
          </p:cNvPr>
          <p:cNvSpPr txBox="1"/>
          <p:nvPr/>
        </p:nvSpPr>
        <p:spPr>
          <a:xfrm flipH="1">
            <a:off x="10257845" y="5493135"/>
            <a:ext cx="481222"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CGRP</a:t>
            </a:r>
          </a:p>
        </p:txBody>
      </p:sp>
      <p:cxnSp>
        <p:nvCxnSpPr>
          <p:cNvPr id="645" name="Straight Connector 644">
            <a:extLst>
              <a:ext uri="{FF2B5EF4-FFF2-40B4-BE49-F238E27FC236}">
                <a16:creationId xmlns:a16="http://schemas.microsoft.com/office/drawing/2014/main" id="{C43C2888-C3AD-467F-A7E6-80AA1BC8174F}"/>
              </a:ext>
            </a:extLst>
          </p:cNvPr>
          <p:cNvCxnSpPr>
            <a:cxnSpLocks/>
          </p:cNvCxnSpPr>
          <p:nvPr/>
        </p:nvCxnSpPr>
        <p:spPr>
          <a:xfrm flipH="1" flipV="1">
            <a:off x="10079593" y="5316688"/>
            <a:ext cx="235847" cy="2358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46" name="TextBox 645">
            <a:extLst>
              <a:ext uri="{FF2B5EF4-FFF2-40B4-BE49-F238E27FC236}">
                <a16:creationId xmlns:a16="http://schemas.microsoft.com/office/drawing/2014/main" id="{2387B5D5-0625-4F18-B0C1-A86804D1EA43}"/>
              </a:ext>
            </a:extLst>
          </p:cNvPr>
          <p:cNvSpPr txBox="1"/>
          <p:nvPr/>
        </p:nvSpPr>
        <p:spPr>
          <a:xfrm flipH="1">
            <a:off x="10461502" y="4319194"/>
            <a:ext cx="901364" cy="246221"/>
          </a:xfrm>
          <a:prstGeom prst="rect">
            <a:avLst/>
          </a:prstGeom>
          <a:noFill/>
        </p:spPr>
        <p:txBody>
          <a:bodyPr wrap="square" rtlCol="0">
            <a:spAutoFit/>
          </a:bodyPr>
          <a:lstStyle/>
          <a:p>
            <a:pPr algn="ctr"/>
            <a:r>
              <a:rPr lang="en-GB" sz="500" b="1" cap="all" dirty="0">
                <a:solidFill>
                  <a:schemeClr val="accent2">
                    <a:lumMod val="50000"/>
                  </a:schemeClr>
                </a:solidFill>
                <a:latin typeface="Arial" panose="020B0604020202020204" pitchFamily="34" charset="0"/>
                <a:cs typeface="Arial" panose="020B0604020202020204" pitchFamily="34" charset="0"/>
              </a:rPr>
              <a:t>Trigeminal </a:t>
            </a:r>
            <a:br>
              <a:rPr lang="en-GB" sz="500" b="1" cap="all" dirty="0">
                <a:solidFill>
                  <a:schemeClr val="accent2">
                    <a:lumMod val="50000"/>
                  </a:schemeClr>
                </a:solidFill>
                <a:latin typeface="Arial" panose="020B0604020202020204" pitchFamily="34" charset="0"/>
                <a:cs typeface="Arial" panose="020B0604020202020204" pitchFamily="34" charset="0"/>
              </a:rPr>
            </a:br>
            <a:r>
              <a:rPr lang="en-GB" sz="500" b="1" cap="all" dirty="0">
                <a:solidFill>
                  <a:schemeClr val="accent2">
                    <a:lumMod val="50000"/>
                  </a:schemeClr>
                </a:solidFill>
                <a:latin typeface="Arial" panose="020B0604020202020204" pitchFamily="34" charset="0"/>
                <a:cs typeface="Arial" panose="020B0604020202020204" pitchFamily="34" charset="0"/>
              </a:rPr>
              <a:t>neuron</a:t>
            </a:r>
          </a:p>
        </p:txBody>
      </p:sp>
      <p:sp>
        <p:nvSpPr>
          <p:cNvPr id="647" name="Rectangle 646">
            <a:extLst>
              <a:ext uri="{FF2B5EF4-FFF2-40B4-BE49-F238E27FC236}">
                <a16:creationId xmlns:a16="http://schemas.microsoft.com/office/drawing/2014/main" id="{DA4E2026-8288-49D1-BBF1-B31FA1F10E91}"/>
              </a:ext>
            </a:extLst>
          </p:cNvPr>
          <p:cNvSpPr/>
          <p:nvPr/>
        </p:nvSpPr>
        <p:spPr>
          <a:xfrm flipH="1">
            <a:off x="11610432" y="3788437"/>
            <a:ext cx="131554" cy="819688"/>
          </a:xfrm>
          <a:prstGeom prst="rect">
            <a:avLst/>
          </a:prstGeom>
          <a:solidFill>
            <a:schemeClr val="bg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8" name="Rectangle 647">
            <a:extLst>
              <a:ext uri="{FF2B5EF4-FFF2-40B4-BE49-F238E27FC236}">
                <a16:creationId xmlns:a16="http://schemas.microsoft.com/office/drawing/2014/main" id="{1C80312A-6910-437E-A41F-D1058CA982EB}"/>
              </a:ext>
            </a:extLst>
          </p:cNvPr>
          <p:cNvSpPr/>
          <p:nvPr/>
        </p:nvSpPr>
        <p:spPr>
          <a:xfrm rot="19098270" flipH="1">
            <a:off x="10061051" y="4455026"/>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9" name="Rectangle 648">
            <a:extLst>
              <a:ext uri="{FF2B5EF4-FFF2-40B4-BE49-F238E27FC236}">
                <a16:creationId xmlns:a16="http://schemas.microsoft.com/office/drawing/2014/main" id="{D462E159-92E4-4C5F-9272-78CB69644AAF}"/>
              </a:ext>
            </a:extLst>
          </p:cNvPr>
          <p:cNvSpPr/>
          <p:nvPr/>
        </p:nvSpPr>
        <p:spPr>
          <a:xfrm rot="19098270" flipH="1">
            <a:off x="9992072" y="4251504"/>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0" name="Rectangle 649">
            <a:extLst>
              <a:ext uri="{FF2B5EF4-FFF2-40B4-BE49-F238E27FC236}">
                <a16:creationId xmlns:a16="http://schemas.microsoft.com/office/drawing/2014/main" id="{E996990A-9A38-4C12-AE8B-F7F5CF3E9493}"/>
              </a:ext>
            </a:extLst>
          </p:cNvPr>
          <p:cNvSpPr/>
          <p:nvPr/>
        </p:nvSpPr>
        <p:spPr>
          <a:xfrm rot="19098270" flipH="1">
            <a:off x="9625814" y="4171287"/>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1" name="Rectangle 650">
            <a:extLst>
              <a:ext uri="{FF2B5EF4-FFF2-40B4-BE49-F238E27FC236}">
                <a16:creationId xmlns:a16="http://schemas.microsoft.com/office/drawing/2014/main" id="{8E07F0EA-DC07-4F45-B419-CC6ED42E3EFB}"/>
              </a:ext>
            </a:extLst>
          </p:cNvPr>
          <p:cNvSpPr/>
          <p:nvPr/>
        </p:nvSpPr>
        <p:spPr>
          <a:xfrm rot="19098270" flipH="1">
            <a:off x="9625337" y="4864889"/>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2" name="Rectangle 651">
            <a:extLst>
              <a:ext uri="{FF2B5EF4-FFF2-40B4-BE49-F238E27FC236}">
                <a16:creationId xmlns:a16="http://schemas.microsoft.com/office/drawing/2014/main" id="{9FBFD7AC-31B7-477A-8EE8-11D9BB792A94}"/>
              </a:ext>
            </a:extLst>
          </p:cNvPr>
          <p:cNvSpPr/>
          <p:nvPr/>
        </p:nvSpPr>
        <p:spPr>
          <a:xfrm rot="19098270" flipH="1">
            <a:off x="9564190" y="4637899"/>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3" name="Rectangle 652">
            <a:extLst>
              <a:ext uri="{FF2B5EF4-FFF2-40B4-BE49-F238E27FC236}">
                <a16:creationId xmlns:a16="http://schemas.microsoft.com/office/drawing/2014/main" id="{2C2BC56A-F789-456C-B867-93864C4215AD}"/>
              </a:ext>
            </a:extLst>
          </p:cNvPr>
          <p:cNvSpPr/>
          <p:nvPr/>
        </p:nvSpPr>
        <p:spPr>
          <a:xfrm rot="19098270" flipH="1">
            <a:off x="9822147" y="4220082"/>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4" name="Rectangle 653">
            <a:extLst>
              <a:ext uri="{FF2B5EF4-FFF2-40B4-BE49-F238E27FC236}">
                <a16:creationId xmlns:a16="http://schemas.microsoft.com/office/drawing/2014/main" id="{AD24C134-CA9B-4183-9656-D80F5BA1E9D6}"/>
              </a:ext>
            </a:extLst>
          </p:cNvPr>
          <p:cNvSpPr/>
          <p:nvPr/>
        </p:nvSpPr>
        <p:spPr>
          <a:xfrm rot="19098270" flipH="1">
            <a:off x="9726182" y="4418069"/>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5" name="Rectangle 654">
            <a:extLst>
              <a:ext uri="{FF2B5EF4-FFF2-40B4-BE49-F238E27FC236}">
                <a16:creationId xmlns:a16="http://schemas.microsoft.com/office/drawing/2014/main" id="{67472633-9C14-451F-8EF9-E955D7EEB87F}"/>
              </a:ext>
            </a:extLst>
          </p:cNvPr>
          <p:cNvSpPr/>
          <p:nvPr/>
        </p:nvSpPr>
        <p:spPr>
          <a:xfrm rot="19098270" flipH="1">
            <a:off x="9633344" y="5017830"/>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6" name="Rectangle 655">
            <a:extLst>
              <a:ext uri="{FF2B5EF4-FFF2-40B4-BE49-F238E27FC236}">
                <a16:creationId xmlns:a16="http://schemas.microsoft.com/office/drawing/2014/main" id="{E345514A-9724-409A-B904-9A919E0DBF5F}"/>
              </a:ext>
            </a:extLst>
          </p:cNvPr>
          <p:cNvSpPr/>
          <p:nvPr/>
        </p:nvSpPr>
        <p:spPr>
          <a:xfrm rot="19098270" flipH="1">
            <a:off x="9608708" y="4434981"/>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7" name="Rectangle 656">
            <a:extLst>
              <a:ext uri="{FF2B5EF4-FFF2-40B4-BE49-F238E27FC236}">
                <a16:creationId xmlns:a16="http://schemas.microsoft.com/office/drawing/2014/main" id="{203F5300-41AA-4228-B027-3769AEC63D93}"/>
              </a:ext>
            </a:extLst>
          </p:cNvPr>
          <p:cNvSpPr/>
          <p:nvPr/>
        </p:nvSpPr>
        <p:spPr>
          <a:xfrm rot="19098270" flipH="1">
            <a:off x="9776656" y="4678259"/>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8" name="TextBox 657">
            <a:extLst>
              <a:ext uri="{FF2B5EF4-FFF2-40B4-BE49-F238E27FC236}">
                <a16:creationId xmlns:a16="http://schemas.microsoft.com/office/drawing/2014/main" id="{D143EF02-F92B-46F6-BBEF-CD83E864648A}"/>
              </a:ext>
            </a:extLst>
          </p:cNvPr>
          <p:cNvSpPr txBox="1"/>
          <p:nvPr/>
        </p:nvSpPr>
        <p:spPr>
          <a:xfrm flipH="1">
            <a:off x="8769029" y="4108955"/>
            <a:ext cx="647036" cy="323165"/>
          </a:xfrm>
          <a:prstGeom prst="rect">
            <a:avLst/>
          </a:prstGeom>
          <a:noFill/>
        </p:spPr>
        <p:txBody>
          <a:bodyPr wrap="square" rtlCol="0">
            <a:spAutoFit/>
          </a:bodyPr>
          <a:lstStyle/>
          <a:p>
            <a:pPr algn="ctr"/>
            <a:r>
              <a:rPr lang="en-GB" sz="500" b="1" cap="all" dirty="0">
                <a:solidFill>
                  <a:schemeClr val="accent2">
                    <a:lumMod val="50000"/>
                  </a:schemeClr>
                </a:solidFill>
                <a:latin typeface="Arial" panose="020B0604020202020204" pitchFamily="34" charset="0"/>
                <a:cs typeface="Arial" panose="020B0604020202020204" pitchFamily="34" charset="0"/>
              </a:rPr>
              <a:t>Smooth muscle cells</a:t>
            </a:r>
          </a:p>
        </p:txBody>
      </p:sp>
      <p:sp>
        <p:nvSpPr>
          <p:cNvPr id="659" name="Freeform: Shape 658">
            <a:extLst>
              <a:ext uri="{FF2B5EF4-FFF2-40B4-BE49-F238E27FC236}">
                <a16:creationId xmlns:a16="http://schemas.microsoft.com/office/drawing/2014/main" id="{097E2B47-2F44-46F7-B4F8-4E9C4EC531D9}"/>
              </a:ext>
            </a:extLst>
          </p:cNvPr>
          <p:cNvSpPr/>
          <p:nvPr/>
        </p:nvSpPr>
        <p:spPr>
          <a:xfrm flipH="1">
            <a:off x="8435853" y="4117240"/>
            <a:ext cx="1309688" cy="1638300"/>
          </a:xfrm>
          <a:custGeom>
            <a:avLst/>
            <a:gdLst>
              <a:gd name="connsiteX0" fmla="*/ 1309688 w 1309688"/>
              <a:gd name="connsiteY0" fmla="*/ 0 h 1638300"/>
              <a:gd name="connsiteX1" fmla="*/ 1307307 w 1309688"/>
              <a:gd name="connsiteY1" fmla="*/ 1631156 h 1638300"/>
              <a:gd name="connsiteX2" fmla="*/ 0 w 1309688"/>
              <a:gd name="connsiteY2" fmla="*/ 1638300 h 1638300"/>
              <a:gd name="connsiteX3" fmla="*/ 150019 w 1309688"/>
              <a:gd name="connsiteY3" fmla="*/ 1209675 h 1638300"/>
              <a:gd name="connsiteX4" fmla="*/ 464344 w 1309688"/>
              <a:gd name="connsiteY4" fmla="*/ 783431 h 1638300"/>
              <a:gd name="connsiteX5" fmla="*/ 919163 w 1309688"/>
              <a:gd name="connsiteY5" fmla="*/ 314325 h 1638300"/>
              <a:gd name="connsiteX6" fmla="*/ 1150144 w 1309688"/>
              <a:gd name="connsiteY6" fmla="*/ 121443 h 1638300"/>
              <a:gd name="connsiteX7" fmla="*/ 1309688 w 1309688"/>
              <a:gd name="connsiteY7" fmla="*/ 0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9688" h="1638300">
                <a:moveTo>
                  <a:pt x="1309688" y="0"/>
                </a:moveTo>
                <a:cubicBezTo>
                  <a:pt x="1308894" y="543719"/>
                  <a:pt x="1308101" y="1087437"/>
                  <a:pt x="1307307" y="1631156"/>
                </a:cubicBezTo>
                <a:lnTo>
                  <a:pt x="0" y="1638300"/>
                </a:lnTo>
                <a:lnTo>
                  <a:pt x="150019" y="1209675"/>
                </a:lnTo>
                <a:lnTo>
                  <a:pt x="464344" y="783431"/>
                </a:lnTo>
                <a:lnTo>
                  <a:pt x="919163" y="314325"/>
                </a:lnTo>
                <a:lnTo>
                  <a:pt x="1150144" y="121443"/>
                </a:lnTo>
                <a:lnTo>
                  <a:pt x="1309688" y="0"/>
                </a:lnTo>
                <a:close/>
              </a:path>
            </a:pathLst>
          </a:custGeom>
          <a:gradFill flip="none" rotWithShape="1">
            <a:gsLst>
              <a:gs pos="18000">
                <a:srgbClr val="E09E9A"/>
              </a:gs>
              <a:gs pos="0">
                <a:srgbClr val="DA8D88"/>
              </a:gs>
              <a:gs pos="83000">
                <a:schemeClr val="bg1"/>
              </a:gs>
              <a:gs pos="100000">
                <a:schemeClr val="bg1"/>
              </a:gs>
            </a:gsLst>
            <a:path path="circle">
              <a:fillToRect l="100000" t="100000"/>
            </a:path>
            <a:tileRect r="-100000" b="-100000"/>
          </a:gra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60" name="Group 659">
            <a:extLst>
              <a:ext uri="{FF2B5EF4-FFF2-40B4-BE49-F238E27FC236}">
                <a16:creationId xmlns:a16="http://schemas.microsoft.com/office/drawing/2014/main" id="{872D91AC-6110-4531-B227-95A5604D2FC5}"/>
              </a:ext>
            </a:extLst>
          </p:cNvPr>
          <p:cNvGrpSpPr/>
          <p:nvPr/>
        </p:nvGrpSpPr>
        <p:grpSpPr>
          <a:xfrm flipH="1">
            <a:off x="8245585" y="4313161"/>
            <a:ext cx="1764681" cy="1252630"/>
            <a:chOff x="2395131" y="4448834"/>
            <a:chExt cx="1764681" cy="1252630"/>
          </a:xfrm>
        </p:grpSpPr>
        <p:grpSp>
          <p:nvGrpSpPr>
            <p:cNvPr id="661" name="Group 660">
              <a:extLst>
                <a:ext uri="{FF2B5EF4-FFF2-40B4-BE49-F238E27FC236}">
                  <a16:creationId xmlns:a16="http://schemas.microsoft.com/office/drawing/2014/main" id="{F2D19C32-7068-44D8-845A-2A87066C5397}"/>
                </a:ext>
              </a:extLst>
            </p:cNvPr>
            <p:cNvGrpSpPr/>
            <p:nvPr/>
          </p:nvGrpSpPr>
          <p:grpSpPr>
            <a:xfrm rot="11074752">
              <a:off x="3030687" y="4448834"/>
              <a:ext cx="1129125" cy="538155"/>
              <a:chOff x="2829131" y="4358347"/>
              <a:chExt cx="1129125" cy="538155"/>
            </a:xfrm>
          </p:grpSpPr>
          <p:sp>
            <p:nvSpPr>
              <p:cNvPr id="671" name="Freeform 58">
                <a:extLst>
                  <a:ext uri="{FF2B5EF4-FFF2-40B4-BE49-F238E27FC236}">
                    <a16:creationId xmlns:a16="http://schemas.microsoft.com/office/drawing/2014/main" id="{F2E3E4C9-0506-46F7-8DB9-D8A5E9CDBA07}"/>
                  </a:ext>
                </a:extLst>
              </p:cNvPr>
              <p:cNvSpPr>
                <a:spLocks/>
              </p:cNvSpPr>
              <p:nvPr/>
            </p:nvSpPr>
            <p:spPr bwMode="auto">
              <a:xfrm rot="19709104">
                <a:off x="2829131" y="4358347"/>
                <a:ext cx="1129125" cy="538155"/>
              </a:xfrm>
              <a:custGeom>
                <a:avLst/>
                <a:gdLst>
                  <a:gd name="T0" fmla="*/ 35 w 1577"/>
                  <a:gd name="T1" fmla="*/ 753 h 755"/>
                  <a:gd name="T2" fmla="*/ 20 w 1577"/>
                  <a:gd name="T3" fmla="*/ 721 h 755"/>
                  <a:gd name="T4" fmla="*/ 59 w 1577"/>
                  <a:gd name="T5" fmla="*/ 697 h 755"/>
                  <a:gd name="T6" fmla="*/ 474 w 1577"/>
                  <a:gd name="T7" fmla="*/ 498 h 755"/>
                  <a:gd name="T8" fmla="*/ 1218 w 1577"/>
                  <a:gd name="T9" fmla="*/ 118 h 755"/>
                  <a:gd name="T10" fmla="*/ 1505 w 1577"/>
                  <a:gd name="T11" fmla="*/ 21 h 755"/>
                  <a:gd name="T12" fmla="*/ 1540 w 1577"/>
                  <a:gd name="T13" fmla="*/ 5 h 755"/>
                  <a:gd name="T14" fmla="*/ 1568 w 1577"/>
                  <a:gd name="T15" fmla="*/ 31 h 755"/>
                  <a:gd name="T16" fmla="*/ 1546 w 1577"/>
                  <a:gd name="T17" fmla="*/ 65 h 755"/>
                  <a:gd name="T18" fmla="*/ 1296 w 1577"/>
                  <a:gd name="T19" fmla="*/ 307 h 755"/>
                  <a:gd name="T20" fmla="*/ 1260 w 1577"/>
                  <a:gd name="T21" fmla="*/ 358 h 755"/>
                  <a:gd name="T22" fmla="*/ 539 w 1577"/>
                  <a:gd name="T23" fmla="*/ 703 h 755"/>
                  <a:gd name="T24" fmla="*/ 520 w 1577"/>
                  <a:gd name="T25" fmla="*/ 702 h 755"/>
                  <a:gd name="T26" fmla="*/ 75 w 1577"/>
                  <a:gd name="T27" fmla="*/ 749 h 755"/>
                  <a:gd name="T28" fmla="*/ 35 w 1577"/>
                  <a:gd name="T29" fmla="*/ 753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7" h="755">
                    <a:moveTo>
                      <a:pt x="35" y="753"/>
                    </a:moveTo>
                    <a:cubicBezTo>
                      <a:pt x="17" y="751"/>
                      <a:pt x="0" y="744"/>
                      <a:pt x="20" y="721"/>
                    </a:cubicBezTo>
                    <a:cubicBezTo>
                      <a:pt x="30" y="710"/>
                      <a:pt x="44" y="701"/>
                      <a:pt x="59" y="697"/>
                    </a:cubicBezTo>
                    <a:cubicBezTo>
                      <a:pt x="132" y="677"/>
                      <a:pt x="405" y="595"/>
                      <a:pt x="474" y="498"/>
                    </a:cubicBezTo>
                    <a:cubicBezTo>
                      <a:pt x="474" y="498"/>
                      <a:pt x="714" y="162"/>
                      <a:pt x="1218" y="118"/>
                    </a:cubicBezTo>
                    <a:cubicBezTo>
                      <a:pt x="1218" y="118"/>
                      <a:pt x="1385" y="107"/>
                      <a:pt x="1505" y="21"/>
                    </a:cubicBezTo>
                    <a:cubicBezTo>
                      <a:pt x="1515" y="13"/>
                      <a:pt x="1527" y="8"/>
                      <a:pt x="1540" y="5"/>
                    </a:cubicBezTo>
                    <a:cubicBezTo>
                      <a:pt x="1558" y="0"/>
                      <a:pt x="1577" y="1"/>
                      <a:pt x="1568" y="31"/>
                    </a:cubicBezTo>
                    <a:cubicBezTo>
                      <a:pt x="1564" y="44"/>
                      <a:pt x="1556" y="56"/>
                      <a:pt x="1546" y="65"/>
                    </a:cubicBezTo>
                    <a:cubicBezTo>
                      <a:pt x="1504" y="104"/>
                      <a:pt x="1361" y="237"/>
                      <a:pt x="1296" y="307"/>
                    </a:cubicBezTo>
                    <a:cubicBezTo>
                      <a:pt x="1282" y="322"/>
                      <a:pt x="1270" y="340"/>
                      <a:pt x="1260" y="358"/>
                    </a:cubicBezTo>
                    <a:cubicBezTo>
                      <a:pt x="1216" y="440"/>
                      <a:pt x="1020" y="736"/>
                      <a:pt x="539" y="703"/>
                    </a:cubicBezTo>
                    <a:cubicBezTo>
                      <a:pt x="533" y="702"/>
                      <a:pt x="527" y="702"/>
                      <a:pt x="520" y="702"/>
                    </a:cubicBezTo>
                    <a:cubicBezTo>
                      <a:pt x="465" y="704"/>
                      <a:pt x="182" y="717"/>
                      <a:pt x="75" y="749"/>
                    </a:cubicBezTo>
                    <a:cubicBezTo>
                      <a:pt x="62" y="754"/>
                      <a:pt x="48" y="755"/>
                      <a:pt x="35" y="753"/>
                    </a:cubicBezTo>
                    <a:close/>
                  </a:path>
                </a:pathLst>
              </a:custGeom>
              <a:gradFill>
                <a:gsLst>
                  <a:gs pos="0">
                    <a:schemeClr val="accent2">
                      <a:lumMod val="40000"/>
                      <a:lumOff val="60000"/>
                    </a:schemeClr>
                  </a:gs>
                  <a:gs pos="100000">
                    <a:schemeClr val="accent2">
                      <a:lumMod val="60000"/>
                      <a:lumOff val="40000"/>
                    </a:schemeClr>
                  </a:gs>
                </a:gsLst>
                <a:lin ang="5400000" scaled="1"/>
              </a:gradFill>
              <a:ln w="11113"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672" name="Freeform 57">
                <a:extLst>
                  <a:ext uri="{FF2B5EF4-FFF2-40B4-BE49-F238E27FC236}">
                    <a16:creationId xmlns:a16="http://schemas.microsoft.com/office/drawing/2014/main" id="{305E8C1F-1383-497C-8EF8-64C35CB15E3D}"/>
                  </a:ext>
                </a:extLst>
              </p:cNvPr>
              <p:cNvSpPr>
                <a:spLocks/>
              </p:cNvSpPr>
              <p:nvPr/>
            </p:nvSpPr>
            <p:spPr bwMode="auto">
              <a:xfrm rot="8922074">
                <a:off x="3360280" y="4506330"/>
                <a:ext cx="290575" cy="213633"/>
              </a:xfrm>
              <a:custGeom>
                <a:avLst/>
                <a:gdLst>
                  <a:gd name="T0" fmla="*/ 142 w 402"/>
                  <a:gd name="T1" fmla="*/ 54 h 312"/>
                  <a:gd name="T2" fmla="*/ 32 w 402"/>
                  <a:gd name="T3" fmla="*/ 254 h 312"/>
                  <a:gd name="T4" fmla="*/ 260 w 402"/>
                  <a:gd name="T5" fmla="*/ 258 h 312"/>
                  <a:gd name="T6" fmla="*/ 370 w 402"/>
                  <a:gd name="T7" fmla="*/ 58 h 312"/>
                  <a:gd name="T8" fmla="*/ 142 w 402"/>
                  <a:gd name="T9" fmla="*/ 54 h 312"/>
                </a:gdLst>
                <a:ahLst/>
                <a:cxnLst>
                  <a:cxn ang="0">
                    <a:pos x="T0" y="T1"/>
                  </a:cxn>
                  <a:cxn ang="0">
                    <a:pos x="T2" y="T3"/>
                  </a:cxn>
                  <a:cxn ang="0">
                    <a:pos x="T4" y="T5"/>
                  </a:cxn>
                  <a:cxn ang="0">
                    <a:pos x="T6" y="T7"/>
                  </a:cxn>
                  <a:cxn ang="0">
                    <a:pos x="T8" y="T9"/>
                  </a:cxn>
                </a:cxnLst>
                <a:rect l="0" t="0" r="r" b="b"/>
                <a:pathLst>
                  <a:path w="402" h="312">
                    <a:moveTo>
                      <a:pt x="142" y="54"/>
                    </a:moveTo>
                    <a:cubicBezTo>
                      <a:pt x="49" y="108"/>
                      <a:pt x="0" y="197"/>
                      <a:pt x="32" y="254"/>
                    </a:cubicBezTo>
                    <a:cubicBezTo>
                      <a:pt x="64" y="310"/>
                      <a:pt x="166" y="312"/>
                      <a:pt x="260" y="258"/>
                    </a:cubicBezTo>
                    <a:cubicBezTo>
                      <a:pt x="353" y="204"/>
                      <a:pt x="402" y="115"/>
                      <a:pt x="370" y="58"/>
                    </a:cubicBezTo>
                    <a:cubicBezTo>
                      <a:pt x="338" y="2"/>
                      <a:pt x="236" y="0"/>
                      <a:pt x="142" y="54"/>
                    </a:cubicBezTo>
                    <a:close/>
                  </a:path>
                </a:pathLst>
              </a:custGeom>
              <a:gradFill>
                <a:gsLst>
                  <a:gs pos="1000">
                    <a:schemeClr val="accent2">
                      <a:lumMod val="75000"/>
                    </a:schemeClr>
                  </a:gs>
                  <a:gs pos="100000">
                    <a:schemeClr val="accent2">
                      <a:lumMod val="60000"/>
                      <a:lumOff val="40000"/>
                    </a:schemeClr>
                  </a:gs>
                </a:gsLst>
                <a:lin ang="5400000" scaled="1"/>
              </a:gra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662" name="Group 661">
              <a:extLst>
                <a:ext uri="{FF2B5EF4-FFF2-40B4-BE49-F238E27FC236}">
                  <a16:creationId xmlns:a16="http://schemas.microsoft.com/office/drawing/2014/main" id="{C90623D0-DAA3-4616-9DF4-648079779786}"/>
                </a:ext>
              </a:extLst>
            </p:cNvPr>
            <p:cNvGrpSpPr/>
            <p:nvPr/>
          </p:nvGrpSpPr>
          <p:grpSpPr>
            <a:xfrm rot="10500036">
              <a:off x="2395131" y="5136088"/>
              <a:ext cx="1129125" cy="479154"/>
              <a:chOff x="2829131" y="4358347"/>
              <a:chExt cx="1129125" cy="538155"/>
            </a:xfrm>
          </p:grpSpPr>
          <p:sp>
            <p:nvSpPr>
              <p:cNvPr id="669" name="Freeform 58">
                <a:extLst>
                  <a:ext uri="{FF2B5EF4-FFF2-40B4-BE49-F238E27FC236}">
                    <a16:creationId xmlns:a16="http://schemas.microsoft.com/office/drawing/2014/main" id="{EB36E00F-0D4C-4C57-897D-760E4D52DC88}"/>
                  </a:ext>
                </a:extLst>
              </p:cNvPr>
              <p:cNvSpPr>
                <a:spLocks/>
              </p:cNvSpPr>
              <p:nvPr/>
            </p:nvSpPr>
            <p:spPr bwMode="auto">
              <a:xfrm rot="19709104">
                <a:off x="2829131" y="4358347"/>
                <a:ext cx="1129125" cy="538155"/>
              </a:xfrm>
              <a:custGeom>
                <a:avLst/>
                <a:gdLst>
                  <a:gd name="T0" fmla="*/ 35 w 1577"/>
                  <a:gd name="T1" fmla="*/ 753 h 755"/>
                  <a:gd name="T2" fmla="*/ 20 w 1577"/>
                  <a:gd name="T3" fmla="*/ 721 h 755"/>
                  <a:gd name="T4" fmla="*/ 59 w 1577"/>
                  <a:gd name="T5" fmla="*/ 697 h 755"/>
                  <a:gd name="T6" fmla="*/ 474 w 1577"/>
                  <a:gd name="T7" fmla="*/ 498 h 755"/>
                  <a:gd name="T8" fmla="*/ 1218 w 1577"/>
                  <a:gd name="T9" fmla="*/ 118 h 755"/>
                  <a:gd name="T10" fmla="*/ 1505 w 1577"/>
                  <a:gd name="T11" fmla="*/ 21 h 755"/>
                  <a:gd name="T12" fmla="*/ 1540 w 1577"/>
                  <a:gd name="T13" fmla="*/ 5 h 755"/>
                  <a:gd name="T14" fmla="*/ 1568 w 1577"/>
                  <a:gd name="T15" fmla="*/ 31 h 755"/>
                  <a:gd name="T16" fmla="*/ 1546 w 1577"/>
                  <a:gd name="T17" fmla="*/ 65 h 755"/>
                  <a:gd name="T18" fmla="*/ 1296 w 1577"/>
                  <a:gd name="T19" fmla="*/ 307 h 755"/>
                  <a:gd name="T20" fmla="*/ 1260 w 1577"/>
                  <a:gd name="T21" fmla="*/ 358 h 755"/>
                  <a:gd name="T22" fmla="*/ 539 w 1577"/>
                  <a:gd name="T23" fmla="*/ 703 h 755"/>
                  <a:gd name="T24" fmla="*/ 520 w 1577"/>
                  <a:gd name="T25" fmla="*/ 702 h 755"/>
                  <a:gd name="T26" fmla="*/ 75 w 1577"/>
                  <a:gd name="T27" fmla="*/ 749 h 755"/>
                  <a:gd name="T28" fmla="*/ 35 w 1577"/>
                  <a:gd name="T29" fmla="*/ 753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7" h="755">
                    <a:moveTo>
                      <a:pt x="35" y="753"/>
                    </a:moveTo>
                    <a:cubicBezTo>
                      <a:pt x="17" y="751"/>
                      <a:pt x="0" y="744"/>
                      <a:pt x="20" y="721"/>
                    </a:cubicBezTo>
                    <a:cubicBezTo>
                      <a:pt x="30" y="710"/>
                      <a:pt x="44" y="701"/>
                      <a:pt x="59" y="697"/>
                    </a:cubicBezTo>
                    <a:cubicBezTo>
                      <a:pt x="132" y="677"/>
                      <a:pt x="405" y="595"/>
                      <a:pt x="474" y="498"/>
                    </a:cubicBezTo>
                    <a:cubicBezTo>
                      <a:pt x="474" y="498"/>
                      <a:pt x="714" y="162"/>
                      <a:pt x="1218" y="118"/>
                    </a:cubicBezTo>
                    <a:cubicBezTo>
                      <a:pt x="1218" y="118"/>
                      <a:pt x="1385" y="107"/>
                      <a:pt x="1505" y="21"/>
                    </a:cubicBezTo>
                    <a:cubicBezTo>
                      <a:pt x="1515" y="13"/>
                      <a:pt x="1527" y="8"/>
                      <a:pt x="1540" y="5"/>
                    </a:cubicBezTo>
                    <a:cubicBezTo>
                      <a:pt x="1558" y="0"/>
                      <a:pt x="1577" y="1"/>
                      <a:pt x="1568" y="31"/>
                    </a:cubicBezTo>
                    <a:cubicBezTo>
                      <a:pt x="1564" y="44"/>
                      <a:pt x="1556" y="56"/>
                      <a:pt x="1546" y="65"/>
                    </a:cubicBezTo>
                    <a:cubicBezTo>
                      <a:pt x="1504" y="104"/>
                      <a:pt x="1361" y="237"/>
                      <a:pt x="1296" y="307"/>
                    </a:cubicBezTo>
                    <a:cubicBezTo>
                      <a:pt x="1282" y="322"/>
                      <a:pt x="1270" y="340"/>
                      <a:pt x="1260" y="358"/>
                    </a:cubicBezTo>
                    <a:cubicBezTo>
                      <a:pt x="1216" y="440"/>
                      <a:pt x="1020" y="736"/>
                      <a:pt x="539" y="703"/>
                    </a:cubicBezTo>
                    <a:cubicBezTo>
                      <a:pt x="533" y="702"/>
                      <a:pt x="527" y="702"/>
                      <a:pt x="520" y="702"/>
                    </a:cubicBezTo>
                    <a:cubicBezTo>
                      <a:pt x="465" y="704"/>
                      <a:pt x="182" y="717"/>
                      <a:pt x="75" y="749"/>
                    </a:cubicBezTo>
                    <a:cubicBezTo>
                      <a:pt x="62" y="754"/>
                      <a:pt x="48" y="755"/>
                      <a:pt x="35" y="753"/>
                    </a:cubicBezTo>
                    <a:close/>
                  </a:path>
                </a:pathLst>
              </a:custGeom>
              <a:gradFill>
                <a:gsLst>
                  <a:gs pos="0">
                    <a:schemeClr val="accent2">
                      <a:lumMod val="40000"/>
                      <a:lumOff val="60000"/>
                    </a:schemeClr>
                  </a:gs>
                  <a:gs pos="100000">
                    <a:schemeClr val="accent2">
                      <a:lumMod val="60000"/>
                      <a:lumOff val="40000"/>
                    </a:schemeClr>
                  </a:gs>
                </a:gsLst>
                <a:lin ang="5400000" scaled="1"/>
              </a:gradFill>
              <a:ln w="11113"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670" name="Freeform 57">
                <a:extLst>
                  <a:ext uri="{FF2B5EF4-FFF2-40B4-BE49-F238E27FC236}">
                    <a16:creationId xmlns:a16="http://schemas.microsoft.com/office/drawing/2014/main" id="{29433937-1964-408B-860E-34FC70F7105A}"/>
                  </a:ext>
                </a:extLst>
              </p:cNvPr>
              <p:cNvSpPr>
                <a:spLocks/>
              </p:cNvSpPr>
              <p:nvPr/>
            </p:nvSpPr>
            <p:spPr bwMode="auto">
              <a:xfrm rot="8922074">
                <a:off x="3360280" y="4506330"/>
                <a:ext cx="290575" cy="213633"/>
              </a:xfrm>
              <a:custGeom>
                <a:avLst/>
                <a:gdLst>
                  <a:gd name="T0" fmla="*/ 142 w 402"/>
                  <a:gd name="T1" fmla="*/ 54 h 312"/>
                  <a:gd name="T2" fmla="*/ 32 w 402"/>
                  <a:gd name="T3" fmla="*/ 254 h 312"/>
                  <a:gd name="T4" fmla="*/ 260 w 402"/>
                  <a:gd name="T5" fmla="*/ 258 h 312"/>
                  <a:gd name="T6" fmla="*/ 370 w 402"/>
                  <a:gd name="T7" fmla="*/ 58 h 312"/>
                  <a:gd name="T8" fmla="*/ 142 w 402"/>
                  <a:gd name="T9" fmla="*/ 54 h 312"/>
                </a:gdLst>
                <a:ahLst/>
                <a:cxnLst>
                  <a:cxn ang="0">
                    <a:pos x="T0" y="T1"/>
                  </a:cxn>
                  <a:cxn ang="0">
                    <a:pos x="T2" y="T3"/>
                  </a:cxn>
                  <a:cxn ang="0">
                    <a:pos x="T4" y="T5"/>
                  </a:cxn>
                  <a:cxn ang="0">
                    <a:pos x="T6" y="T7"/>
                  </a:cxn>
                  <a:cxn ang="0">
                    <a:pos x="T8" y="T9"/>
                  </a:cxn>
                </a:cxnLst>
                <a:rect l="0" t="0" r="r" b="b"/>
                <a:pathLst>
                  <a:path w="402" h="312">
                    <a:moveTo>
                      <a:pt x="142" y="54"/>
                    </a:moveTo>
                    <a:cubicBezTo>
                      <a:pt x="49" y="108"/>
                      <a:pt x="0" y="197"/>
                      <a:pt x="32" y="254"/>
                    </a:cubicBezTo>
                    <a:cubicBezTo>
                      <a:pt x="64" y="310"/>
                      <a:pt x="166" y="312"/>
                      <a:pt x="260" y="258"/>
                    </a:cubicBezTo>
                    <a:cubicBezTo>
                      <a:pt x="353" y="204"/>
                      <a:pt x="402" y="115"/>
                      <a:pt x="370" y="58"/>
                    </a:cubicBezTo>
                    <a:cubicBezTo>
                      <a:pt x="338" y="2"/>
                      <a:pt x="236" y="0"/>
                      <a:pt x="142" y="54"/>
                    </a:cubicBezTo>
                    <a:close/>
                  </a:path>
                </a:pathLst>
              </a:custGeom>
              <a:gradFill>
                <a:gsLst>
                  <a:gs pos="1000">
                    <a:schemeClr val="accent2">
                      <a:lumMod val="75000"/>
                    </a:schemeClr>
                  </a:gs>
                  <a:gs pos="100000">
                    <a:schemeClr val="accent2">
                      <a:lumMod val="60000"/>
                      <a:lumOff val="40000"/>
                    </a:schemeClr>
                  </a:gs>
                </a:gsLst>
                <a:lin ang="5400000" scaled="1"/>
              </a:gra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663" name="Group 662">
              <a:extLst>
                <a:ext uri="{FF2B5EF4-FFF2-40B4-BE49-F238E27FC236}">
                  <a16:creationId xmlns:a16="http://schemas.microsoft.com/office/drawing/2014/main" id="{7AB5A37D-7C04-4849-A1F9-26A5E1322AB6}"/>
                </a:ext>
              </a:extLst>
            </p:cNvPr>
            <p:cNvGrpSpPr/>
            <p:nvPr/>
          </p:nvGrpSpPr>
          <p:grpSpPr>
            <a:xfrm rot="10500036">
              <a:off x="2474432" y="5163309"/>
              <a:ext cx="1129125" cy="538155"/>
              <a:chOff x="2829131" y="4358347"/>
              <a:chExt cx="1129125" cy="538155"/>
            </a:xfrm>
          </p:grpSpPr>
          <p:sp>
            <p:nvSpPr>
              <p:cNvPr id="667" name="Freeform 58">
                <a:extLst>
                  <a:ext uri="{FF2B5EF4-FFF2-40B4-BE49-F238E27FC236}">
                    <a16:creationId xmlns:a16="http://schemas.microsoft.com/office/drawing/2014/main" id="{D7F93758-5CF1-4594-9FD8-9F87135C4A17}"/>
                  </a:ext>
                </a:extLst>
              </p:cNvPr>
              <p:cNvSpPr>
                <a:spLocks/>
              </p:cNvSpPr>
              <p:nvPr/>
            </p:nvSpPr>
            <p:spPr bwMode="auto">
              <a:xfrm rot="9839880">
                <a:off x="2829131" y="4358347"/>
                <a:ext cx="1129125" cy="538155"/>
              </a:xfrm>
              <a:custGeom>
                <a:avLst/>
                <a:gdLst>
                  <a:gd name="T0" fmla="*/ 35 w 1577"/>
                  <a:gd name="T1" fmla="*/ 753 h 755"/>
                  <a:gd name="T2" fmla="*/ 20 w 1577"/>
                  <a:gd name="T3" fmla="*/ 721 h 755"/>
                  <a:gd name="T4" fmla="*/ 59 w 1577"/>
                  <a:gd name="T5" fmla="*/ 697 h 755"/>
                  <a:gd name="T6" fmla="*/ 474 w 1577"/>
                  <a:gd name="T7" fmla="*/ 498 h 755"/>
                  <a:gd name="T8" fmla="*/ 1218 w 1577"/>
                  <a:gd name="T9" fmla="*/ 118 h 755"/>
                  <a:gd name="T10" fmla="*/ 1505 w 1577"/>
                  <a:gd name="T11" fmla="*/ 21 h 755"/>
                  <a:gd name="T12" fmla="*/ 1540 w 1577"/>
                  <a:gd name="T13" fmla="*/ 5 h 755"/>
                  <a:gd name="T14" fmla="*/ 1568 w 1577"/>
                  <a:gd name="T15" fmla="*/ 31 h 755"/>
                  <a:gd name="T16" fmla="*/ 1546 w 1577"/>
                  <a:gd name="T17" fmla="*/ 65 h 755"/>
                  <a:gd name="T18" fmla="*/ 1296 w 1577"/>
                  <a:gd name="T19" fmla="*/ 307 h 755"/>
                  <a:gd name="T20" fmla="*/ 1260 w 1577"/>
                  <a:gd name="T21" fmla="*/ 358 h 755"/>
                  <a:gd name="T22" fmla="*/ 539 w 1577"/>
                  <a:gd name="T23" fmla="*/ 703 h 755"/>
                  <a:gd name="T24" fmla="*/ 520 w 1577"/>
                  <a:gd name="T25" fmla="*/ 702 h 755"/>
                  <a:gd name="T26" fmla="*/ 75 w 1577"/>
                  <a:gd name="T27" fmla="*/ 749 h 755"/>
                  <a:gd name="T28" fmla="*/ 35 w 1577"/>
                  <a:gd name="T29" fmla="*/ 753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7" h="755">
                    <a:moveTo>
                      <a:pt x="35" y="753"/>
                    </a:moveTo>
                    <a:cubicBezTo>
                      <a:pt x="17" y="751"/>
                      <a:pt x="0" y="744"/>
                      <a:pt x="20" y="721"/>
                    </a:cubicBezTo>
                    <a:cubicBezTo>
                      <a:pt x="30" y="710"/>
                      <a:pt x="44" y="701"/>
                      <a:pt x="59" y="697"/>
                    </a:cubicBezTo>
                    <a:cubicBezTo>
                      <a:pt x="132" y="677"/>
                      <a:pt x="405" y="595"/>
                      <a:pt x="474" y="498"/>
                    </a:cubicBezTo>
                    <a:cubicBezTo>
                      <a:pt x="474" y="498"/>
                      <a:pt x="714" y="162"/>
                      <a:pt x="1218" y="118"/>
                    </a:cubicBezTo>
                    <a:cubicBezTo>
                      <a:pt x="1218" y="118"/>
                      <a:pt x="1385" y="107"/>
                      <a:pt x="1505" y="21"/>
                    </a:cubicBezTo>
                    <a:cubicBezTo>
                      <a:pt x="1515" y="13"/>
                      <a:pt x="1527" y="8"/>
                      <a:pt x="1540" y="5"/>
                    </a:cubicBezTo>
                    <a:cubicBezTo>
                      <a:pt x="1558" y="0"/>
                      <a:pt x="1577" y="1"/>
                      <a:pt x="1568" y="31"/>
                    </a:cubicBezTo>
                    <a:cubicBezTo>
                      <a:pt x="1564" y="44"/>
                      <a:pt x="1556" y="56"/>
                      <a:pt x="1546" y="65"/>
                    </a:cubicBezTo>
                    <a:cubicBezTo>
                      <a:pt x="1504" y="104"/>
                      <a:pt x="1361" y="237"/>
                      <a:pt x="1296" y="307"/>
                    </a:cubicBezTo>
                    <a:cubicBezTo>
                      <a:pt x="1282" y="322"/>
                      <a:pt x="1270" y="340"/>
                      <a:pt x="1260" y="358"/>
                    </a:cubicBezTo>
                    <a:cubicBezTo>
                      <a:pt x="1216" y="440"/>
                      <a:pt x="1020" y="736"/>
                      <a:pt x="539" y="703"/>
                    </a:cubicBezTo>
                    <a:cubicBezTo>
                      <a:pt x="533" y="702"/>
                      <a:pt x="527" y="702"/>
                      <a:pt x="520" y="702"/>
                    </a:cubicBezTo>
                    <a:cubicBezTo>
                      <a:pt x="465" y="704"/>
                      <a:pt x="182" y="717"/>
                      <a:pt x="75" y="749"/>
                    </a:cubicBezTo>
                    <a:cubicBezTo>
                      <a:pt x="62" y="754"/>
                      <a:pt x="48" y="755"/>
                      <a:pt x="35" y="753"/>
                    </a:cubicBezTo>
                    <a:close/>
                  </a:path>
                </a:pathLst>
              </a:custGeom>
              <a:gradFill>
                <a:gsLst>
                  <a:gs pos="0">
                    <a:schemeClr val="accent2">
                      <a:lumMod val="40000"/>
                      <a:lumOff val="60000"/>
                    </a:schemeClr>
                  </a:gs>
                  <a:gs pos="100000">
                    <a:schemeClr val="accent2">
                      <a:lumMod val="60000"/>
                      <a:lumOff val="40000"/>
                    </a:schemeClr>
                  </a:gs>
                </a:gsLst>
                <a:lin ang="5400000" scaled="1"/>
              </a:gradFill>
              <a:ln w="11113"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668" name="Freeform 57">
                <a:extLst>
                  <a:ext uri="{FF2B5EF4-FFF2-40B4-BE49-F238E27FC236}">
                    <a16:creationId xmlns:a16="http://schemas.microsoft.com/office/drawing/2014/main" id="{64BB8A05-F0CF-4A40-AB91-C7B27C95ABD9}"/>
                  </a:ext>
                </a:extLst>
              </p:cNvPr>
              <p:cNvSpPr>
                <a:spLocks/>
              </p:cNvSpPr>
              <p:nvPr/>
            </p:nvSpPr>
            <p:spPr bwMode="auto">
              <a:xfrm rot="20652850">
                <a:off x="3167648" y="4507937"/>
                <a:ext cx="290575" cy="213633"/>
              </a:xfrm>
              <a:custGeom>
                <a:avLst/>
                <a:gdLst>
                  <a:gd name="T0" fmla="*/ 142 w 402"/>
                  <a:gd name="T1" fmla="*/ 54 h 312"/>
                  <a:gd name="T2" fmla="*/ 32 w 402"/>
                  <a:gd name="T3" fmla="*/ 254 h 312"/>
                  <a:gd name="T4" fmla="*/ 260 w 402"/>
                  <a:gd name="T5" fmla="*/ 258 h 312"/>
                  <a:gd name="T6" fmla="*/ 370 w 402"/>
                  <a:gd name="T7" fmla="*/ 58 h 312"/>
                  <a:gd name="T8" fmla="*/ 142 w 402"/>
                  <a:gd name="T9" fmla="*/ 54 h 312"/>
                </a:gdLst>
                <a:ahLst/>
                <a:cxnLst>
                  <a:cxn ang="0">
                    <a:pos x="T0" y="T1"/>
                  </a:cxn>
                  <a:cxn ang="0">
                    <a:pos x="T2" y="T3"/>
                  </a:cxn>
                  <a:cxn ang="0">
                    <a:pos x="T4" y="T5"/>
                  </a:cxn>
                  <a:cxn ang="0">
                    <a:pos x="T6" y="T7"/>
                  </a:cxn>
                  <a:cxn ang="0">
                    <a:pos x="T8" y="T9"/>
                  </a:cxn>
                </a:cxnLst>
                <a:rect l="0" t="0" r="r" b="b"/>
                <a:pathLst>
                  <a:path w="402" h="312">
                    <a:moveTo>
                      <a:pt x="142" y="54"/>
                    </a:moveTo>
                    <a:cubicBezTo>
                      <a:pt x="49" y="108"/>
                      <a:pt x="0" y="197"/>
                      <a:pt x="32" y="254"/>
                    </a:cubicBezTo>
                    <a:cubicBezTo>
                      <a:pt x="64" y="310"/>
                      <a:pt x="166" y="312"/>
                      <a:pt x="260" y="258"/>
                    </a:cubicBezTo>
                    <a:cubicBezTo>
                      <a:pt x="353" y="204"/>
                      <a:pt x="402" y="115"/>
                      <a:pt x="370" y="58"/>
                    </a:cubicBezTo>
                    <a:cubicBezTo>
                      <a:pt x="338" y="2"/>
                      <a:pt x="236" y="0"/>
                      <a:pt x="142" y="54"/>
                    </a:cubicBezTo>
                    <a:close/>
                  </a:path>
                </a:pathLst>
              </a:custGeom>
              <a:gradFill>
                <a:gsLst>
                  <a:gs pos="1000">
                    <a:schemeClr val="accent2">
                      <a:lumMod val="75000"/>
                    </a:schemeClr>
                  </a:gs>
                  <a:gs pos="100000">
                    <a:schemeClr val="accent2">
                      <a:lumMod val="60000"/>
                      <a:lumOff val="40000"/>
                    </a:schemeClr>
                  </a:gs>
                </a:gsLst>
                <a:lin ang="5400000" scaled="1"/>
              </a:gra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664" name="Group 663">
              <a:extLst>
                <a:ext uri="{FF2B5EF4-FFF2-40B4-BE49-F238E27FC236}">
                  <a16:creationId xmlns:a16="http://schemas.microsoft.com/office/drawing/2014/main" id="{581922DA-645D-417B-A1AF-D4CB4342C59E}"/>
                </a:ext>
              </a:extLst>
            </p:cNvPr>
            <p:cNvGrpSpPr/>
            <p:nvPr/>
          </p:nvGrpSpPr>
          <p:grpSpPr>
            <a:xfrm rot="530235">
              <a:off x="2906029" y="4635161"/>
              <a:ext cx="1129125" cy="538155"/>
              <a:chOff x="2829131" y="4358347"/>
              <a:chExt cx="1129125" cy="538155"/>
            </a:xfrm>
          </p:grpSpPr>
          <p:sp>
            <p:nvSpPr>
              <p:cNvPr id="665" name="Freeform 58">
                <a:extLst>
                  <a:ext uri="{FF2B5EF4-FFF2-40B4-BE49-F238E27FC236}">
                    <a16:creationId xmlns:a16="http://schemas.microsoft.com/office/drawing/2014/main" id="{DD208BFC-E897-4CEC-92D4-BEE7177D6096}"/>
                  </a:ext>
                </a:extLst>
              </p:cNvPr>
              <p:cNvSpPr>
                <a:spLocks/>
              </p:cNvSpPr>
              <p:nvPr/>
            </p:nvSpPr>
            <p:spPr bwMode="auto">
              <a:xfrm rot="19709104">
                <a:off x="2829131" y="4358347"/>
                <a:ext cx="1129125" cy="538155"/>
              </a:xfrm>
              <a:custGeom>
                <a:avLst/>
                <a:gdLst>
                  <a:gd name="T0" fmla="*/ 35 w 1577"/>
                  <a:gd name="T1" fmla="*/ 753 h 755"/>
                  <a:gd name="T2" fmla="*/ 20 w 1577"/>
                  <a:gd name="T3" fmla="*/ 721 h 755"/>
                  <a:gd name="T4" fmla="*/ 59 w 1577"/>
                  <a:gd name="T5" fmla="*/ 697 h 755"/>
                  <a:gd name="T6" fmla="*/ 474 w 1577"/>
                  <a:gd name="T7" fmla="*/ 498 h 755"/>
                  <a:gd name="T8" fmla="*/ 1218 w 1577"/>
                  <a:gd name="T9" fmla="*/ 118 h 755"/>
                  <a:gd name="T10" fmla="*/ 1505 w 1577"/>
                  <a:gd name="T11" fmla="*/ 21 h 755"/>
                  <a:gd name="T12" fmla="*/ 1540 w 1577"/>
                  <a:gd name="T13" fmla="*/ 5 h 755"/>
                  <a:gd name="T14" fmla="*/ 1568 w 1577"/>
                  <a:gd name="T15" fmla="*/ 31 h 755"/>
                  <a:gd name="T16" fmla="*/ 1546 w 1577"/>
                  <a:gd name="T17" fmla="*/ 65 h 755"/>
                  <a:gd name="T18" fmla="*/ 1296 w 1577"/>
                  <a:gd name="T19" fmla="*/ 307 h 755"/>
                  <a:gd name="T20" fmla="*/ 1260 w 1577"/>
                  <a:gd name="T21" fmla="*/ 358 h 755"/>
                  <a:gd name="T22" fmla="*/ 539 w 1577"/>
                  <a:gd name="T23" fmla="*/ 703 h 755"/>
                  <a:gd name="T24" fmla="*/ 520 w 1577"/>
                  <a:gd name="T25" fmla="*/ 702 h 755"/>
                  <a:gd name="T26" fmla="*/ 75 w 1577"/>
                  <a:gd name="T27" fmla="*/ 749 h 755"/>
                  <a:gd name="T28" fmla="*/ 35 w 1577"/>
                  <a:gd name="T29" fmla="*/ 753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7" h="755">
                    <a:moveTo>
                      <a:pt x="35" y="753"/>
                    </a:moveTo>
                    <a:cubicBezTo>
                      <a:pt x="17" y="751"/>
                      <a:pt x="0" y="744"/>
                      <a:pt x="20" y="721"/>
                    </a:cubicBezTo>
                    <a:cubicBezTo>
                      <a:pt x="30" y="710"/>
                      <a:pt x="44" y="701"/>
                      <a:pt x="59" y="697"/>
                    </a:cubicBezTo>
                    <a:cubicBezTo>
                      <a:pt x="132" y="677"/>
                      <a:pt x="405" y="595"/>
                      <a:pt x="474" y="498"/>
                    </a:cubicBezTo>
                    <a:cubicBezTo>
                      <a:pt x="474" y="498"/>
                      <a:pt x="714" y="162"/>
                      <a:pt x="1218" y="118"/>
                    </a:cubicBezTo>
                    <a:cubicBezTo>
                      <a:pt x="1218" y="118"/>
                      <a:pt x="1385" y="107"/>
                      <a:pt x="1505" y="21"/>
                    </a:cubicBezTo>
                    <a:cubicBezTo>
                      <a:pt x="1515" y="13"/>
                      <a:pt x="1527" y="8"/>
                      <a:pt x="1540" y="5"/>
                    </a:cubicBezTo>
                    <a:cubicBezTo>
                      <a:pt x="1558" y="0"/>
                      <a:pt x="1577" y="1"/>
                      <a:pt x="1568" y="31"/>
                    </a:cubicBezTo>
                    <a:cubicBezTo>
                      <a:pt x="1564" y="44"/>
                      <a:pt x="1556" y="56"/>
                      <a:pt x="1546" y="65"/>
                    </a:cubicBezTo>
                    <a:cubicBezTo>
                      <a:pt x="1504" y="104"/>
                      <a:pt x="1361" y="237"/>
                      <a:pt x="1296" y="307"/>
                    </a:cubicBezTo>
                    <a:cubicBezTo>
                      <a:pt x="1282" y="322"/>
                      <a:pt x="1270" y="340"/>
                      <a:pt x="1260" y="358"/>
                    </a:cubicBezTo>
                    <a:cubicBezTo>
                      <a:pt x="1216" y="440"/>
                      <a:pt x="1020" y="736"/>
                      <a:pt x="539" y="703"/>
                    </a:cubicBezTo>
                    <a:cubicBezTo>
                      <a:pt x="533" y="702"/>
                      <a:pt x="527" y="702"/>
                      <a:pt x="520" y="702"/>
                    </a:cubicBezTo>
                    <a:cubicBezTo>
                      <a:pt x="465" y="704"/>
                      <a:pt x="182" y="717"/>
                      <a:pt x="75" y="749"/>
                    </a:cubicBezTo>
                    <a:cubicBezTo>
                      <a:pt x="62" y="754"/>
                      <a:pt x="48" y="755"/>
                      <a:pt x="35" y="753"/>
                    </a:cubicBezTo>
                    <a:close/>
                  </a:path>
                </a:pathLst>
              </a:custGeom>
              <a:gradFill>
                <a:gsLst>
                  <a:gs pos="0">
                    <a:schemeClr val="accent2">
                      <a:lumMod val="40000"/>
                      <a:lumOff val="60000"/>
                    </a:schemeClr>
                  </a:gs>
                  <a:gs pos="100000">
                    <a:schemeClr val="accent2">
                      <a:lumMod val="60000"/>
                      <a:lumOff val="40000"/>
                    </a:schemeClr>
                  </a:gs>
                </a:gsLst>
                <a:lin ang="5400000" scaled="1"/>
              </a:gradFill>
              <a:ln w="11113"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666" name="Freeform 57">
                <a:extLst>
                  <a:ext uri="{FF2B5EF4-FFF2-40B4-BE49-F238E27FC236}">
                    <a16:creationId xmlns:a16="http://schemas.microsoft.com/office/drawing/2014/main" id="{F43C3860-D7C3-493F-83A0-9941821C0246}"/>
                  </a:ext>
                </a:extLst>
              </p:cNvPr>
              <p:cNvSpPr>
                <a:spLocks/>
              </p:cNvSpPr>
              <p:nvPr/>
            </p:nvSpPr>
            <p:spPr bwMode="auto">
              <a:xfrm rot="8922074">
                <a:off x="3360280" y="4506330"/>
                <a:ext cx="290575" cy="213633"/>
              </a:xfrm>
              <a:custGeom>
                <a:avLst/>
                <a:gdLst>
                  <a:gd name="T0" fmla="*/ 142 w 402"/>
                  <a:gd name="T1" fmla="*/ 54 h 312"/>
                  <a:gd name="T2" fmla="*/ 32 w 402"/>
                  <a:gd name="T3" fmla="*/ 254 h 312"/>
                  <a:gd name="T4" fmla="*/ 260 w 402"/>
                  <a:gd name="T5" fmla="*/ 258 h 312"/>
                  <a:gd name="T6" fmla="*/ 370 w 402"/>
                  <a:gd name="T7" fmla="*/ 58 h 312"/>
                  <a:gd name="T8" fmla="*/ 142 w 402"/>
                  <a:gd name="T9" fmla="*/ 54 h 312"/>
                </a:gdLst>
                <a:ahLst/>
                <a:cxnLst>
                  <a:cxn ang="0">
                    <a:pos x="T0" y="T1"/>
                  </a:cxn>
                  <a:cxn ang="0">
                    <a:pos x="T2" y="T3"/>
                  </a:cxn>
                  <a:cxn ang="0">
                    <a:pos x="T4" y="T5"/>
                  </a:cxn>
                  <a:cxn ang="0">
                    <a:pos x="T6" y="T7"/>
                  </a:cxn>
                  <a:cxn ang="0">
                    <a:pos x="T8" y="T9"/>
                  </a:cxn>
                </a:cxnLst>
                <a:rect l="0" t="0" r="r" b="b"/>
                <a:pathLst>
                  <a:path w="402" h="312">
                    <a:moveTo>
                      <a:pt x="142" y="54"/>
                    </a:moveTo>
                    <a:cubicBezTo>
                      <a:pt x="49" y="108"/>
                      <a:pt x="0" y="197"/>
                      <a:pt x="32" y="254"/>
                    </a:cubicBezTo>
                    <a:cubicBezTo>
                      <a:pt x="64" y="310"/>
                      <a:pt x="166" y="312"/>
                      <a:pt x="260" y="258"/>
                    </a:cubicBezTo>
                    <a:cubicBezTo>
                      <a:pt x="353" y="204"/>
                      <a:pt x="402" y="115"/>
                      <a:pt x="370" y="58"/>
                    </a:cubicBezTo>
                    <a:cubicBezTo>
                      <a:pt x="338" y="2"/>
                      <a:pt x="236" y="0"/>
                      <a:pt x="142" y="54"/>
                    </a:cubicBezTo>
                    <a:close/>
                  </a:path>
                </a:pathLst>
              </a:custGeom>
              <a:gradFill>
                <a:gsLst>
                  <a:gs pos="1000">
                    <a:schemeClr val="accent2">
                      <a:lumMod val="75000"/>
                    </a:schemeClr>
                  </a:gs>
                  <a:gs pos="100000">
                    <a:schemeClr val="accent2">
                      <a:lumMod val="60000"/>
                      <a:lumOff val="40000"/>
                    </a:schemeClr>
                  </a:gs>
                </a:gsLst>
                <a:lin ang="5400000" scaled="1"/>
              </a:gra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grpSp>
      <p:grpSp>
        <p:nvGrpSpPr>
          <p:cNvPr id="673" name="Group 672">
            <a:extLst>
              <a:ext uri="{FF2B5EF4-FFF2-40B4-BE49-F238E27FC236}">
                <a16:creationId xmlns:a16="http://schemas.microsoft.com/office/drawing/2014/main" id="{ED1F700F-5892-4D25-A349-5E153FE6D134}"/>
              </a:ext>
            </a:extLst>
          </p:cNvPr>
          <p:cNvGrpSpPr/>
          <p:nvPr/>
        </p:nvGrpSpPr>
        <p:grpSpPr>
          <a:xfrm flipH="1">
            <a:off x="8780959" y="4711197"/>
            <a:ext cx="1129125" cy="538155"/>
            <a:chOff x="2495313" y="4846870"/>
            <a:chExt cx="1129125" cy="538155"/>
          </a:xfrm>
        </p:grpSpPr>
        <p:sp>
          <p:nvSpPr>
            <p:cNvPr id="674" name="Freeform 58">
              <a:extLst>
                <a:ext uri="{FF2B5EF4-FFF2-40B4-BE49-F238E27FC236}">
                  <a16:creationId xmlns:a16="http://schemas.microsoft.com/office/drawing/2014/main" id="{6D53C9B2-1A9D-4DDC-9BEC-7C161F4B3F92}"/>
                </a:ext>
              </a:extLst>
            </p:cNvPr>
            <p:cNvSpPr>
              <a:spLocks/>
            </p:cNvSpPr>
            <p:nvPr/>
          </p:nvSpPr>
          <p:spPr bwMode="auto">
            <a:xfrm rot="19709104">
              <a:off x="2495313" y="4846870"/>
              <a:ext cx="1129125" cy="538155"/>
            </a:xfrm>
            <a:custGeom>
              <a:avLst/>
              <a:gdLst>
                <a:gd name="T0" fmla="*/ 35 w 1577"/>
                <a:gd name="T1" fmla="*/ 753 h 755"/>
                <a:gd name="T2" fmla="*/ 20 w 1577"/>
                <a:gd name="T3" fmla="*/ 721 h 755"/>
                <a:gd name="T4" fmla="*/ 59 w 1577"/>
                <a:gd name="T5" fmla="*/ 697 h 755"/>
                <a:gd name="T6" fmla="*/ 474 w 1577"/>
                <a:gd name="T7" fmla="*/ 498 h 755"/>
                <a:gd name="T8" fmla="*/ 1218 w 1577"/>
                <a:gd name="T9" fmla="*/ 118 h 755"/>
                <a:gd name="T10" fmla="*/ 1505 w 1577"/>
                <a:gd name="T11" fmla="*/ 21 h 755"/>
                <a:gd name="T12" fmla="*/ 1540 w 1577"/>
                <a:gd name="T13" fmla="*/ 5 h 755"/>
                <a:gd name="T14" fmla="*/ 1568 w 1577"/>
                <a:gd name="T15" fmla="*/ 31 h 755"/>
                <a:gd name="T16" fmla="*/ 1546 w 1577"/>
                <a:gd name="T17" fmla="*/ 65 h 755"/>
                <a:gd name="T18" fmla="*/ 1296 w 1577"/>
                <a:gd name="T19" fmla="*/ 307 h 755"/>
                <a:gd name="T20" fmla="*/ 1260 w 1577"/>
                <a:gd name="T21" fmla="*/ 358 h 755"/>
                <a:gd name="T22" fmla="*/ 539 w 1577"/>
                <a:gd name="T23" fmla="*/ 703 h 755"/>
                <a:gd name="T24" fmla="*/ 520 w 1577"/>
                <a:gd name="T25" fmla="*/ 702 h 755"/>
                <a:gd name="T26" fmla="*/ 75 w 1577"/>
                <a:gd name="T27" fmla="*/ 749 h 755"/>
                <a:gd name="T28" fmla="*/ 35 w 1577"/>
                <a:gd name="T29" fmla="*/ 753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7" h="755">
                  <a:moveTo>
                    <a:pt x="35" y="753"/>
                  </a:moveTo>
                  <a:cubicBezTo>
                    <a:pt x="17" y="751"/>
                    <a:pt x="0" y="744"/>
                    <a:pt x="20" y="721"/>
                  </a:cubicBezTo>
                  <a:cubicBezTo>
                    <a:pt x="30" y="710"/>
                    <a:pt x="44" y="701"/>
                    <a:pt x="59" y="697"/>
                  </a:cubicBezTo>
                  <a:cubicBezTo>
                    <a:pt x="132" y="677"/>
                    <a:pt x="405" y="595"/>
                    <a:pt x="474" y="498"/>
                  </a:cubicBezTo>
                  <a:cubicBezTo>
                    <a:pt x="474" y="498"/>
                    <a:pt x="714" y="162"/>
                    <a:pt x="1218" y="118"/>
                  </a:cubicBezTo>
                  <a:cubicBezTo>
                    <a:pt x="1218" y="118"/>
                    <a:pt x="1385" y="107"/>
                    <a:pt x="1505" y="21"/>
                  </a:cubicBezTo>
                  <a:cubicBezTo>
                    <a:pt x="1515" y="13"/>
                    <a:pt x="1527" y="8"/>
                    <a:pt x="1540" y="5"/>
                  </a:cubicBezTo>
                  <a:cubicBezTo>
                    <a:pt x="1558" y="0"/>
                    <a:pt x="1577" y="1"/>
                    <a:pt x="1568" y="31"/>
                  </a:cubicBezTo>
                  <a:cubicBezTo>
                    <a:pt x="1564" y="44"/>
                    <a:pt x="1556" y="56"/>
                    <a:pt x="1546" y="65"/>
                  </a:cubicBezTo>
                  <a:cubicBezTo>
                    <a:pt x="1504" y="104"/>
                    <a:pt x="1361" y="237"/>
                    <a:pt x="1296" y="307"/>
                  </a:cubicBezTo>
                  <a:cubicBezTo>
                    <a:pt x="1282" y="322"/>
                    <a:pt x="1270" y="340"/>
                    <a:pt x="1260" y="358"/>
                  </a:cubicBezTo>
                  <a:cubicBezTo>
                    <a:pt x="1216" y="440"/>
                    <a:pt x="1020" y="736"/>
                    <a:pt x="539" y="703"/>
                  </a:cubicBezTo>
                  <a:cubicBezTo>
                    <a:pt x="533" y="702"/>
                    <a:pt x="527" y="702"/>
                    <a:pt x="520" y="702"/>
                  </a:cubicBezTo>
                  <a:cubicBezTo>
                    <a:pt x="465" y="704"/>
                    <a:pt x="182" y="717"/>
                    <a:pt x="75" y="749"/>
                  </a:cubicBezTo>
                  <a:cubicBezTo>
                    <a:pt x="62" y="754"/>
                    <a:pt x="48" y="755"/>
                    <a:pt x="35" y="753"/>
                  </a:cubicBezTo>
                  <a:close/>
                </a:path>
              </a:pathLst>
            </a:custGeom>
            <a:gradFill>
              <a:gsLst>
                <a:gs pos="0">
                  <a:schemeClr val="accent2">
                    <a:lumMod val="40000"/>
                    <a:lumOff val="60000"/>
                  </a:schemeClr>
                </a:gs>
                <a:gs pos="100000">
                  <a:schemeClr val="accent2">
                    <a:lumMod val="60000"/>
                    <a:lumOff val="40000"/>
                  </a:schemeClr>
                </a:gs>
              </a:gsLst>
              <a:lin ang="5400000" scaled="1"/>
            </a:gradFill>
            <a:ln w="11113"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675" name="Group 674">
              <a:extLst>
                <a:ext uri="{FF2B5EF4-FFF2-40B4-BE49-F238E27FC236}">
                  <a16:creationId xmlns:a16="http://schemas.microsoft.com/office/drawing/2014/main" id="{5D45FFC3-6670-4A12-9934-4AEA23EABF5D}"/>
                </a:ext>
              </a:extLst>
            </p:cNvPr>
            <p:cNvGrpSpPr/>
            <p:nvPr/>
          </p:nvGrpSpPr>
          <p:grpSpPr>
            <a:xfrm rot="17658858">
              <a:off x="2871592" y="5085610"/>
              <a:ext cx="113029" cy="136515"/>
              <a:chOff x="7265671" y="2752446"/>
              <a:chExt cx="113029" cy="165162"/>
            </a:xfrm>
          </p:grpSpPr>
          <p:sp>
            <p:nvSpPr>
              <p:cNvPr id="681" name="Rectangle: Rounded Corners 680">
                <a:extLst>
                  <a:ext uri="{FF2B5EF4-FFF2-40B4-BE49-F238E27FC236}">
                    <a16:creationId xmlns:a16="http://schemas.microsoft.com/office/drawing/2014/main" id="{46C37A6D-F7CA-4E78-BCC7-33BF7A15205A}"/>
                  </a:ext>
                </a:extLst>
              </p:cNvPr>
              <p:cNvSpPr/>
              <p:nvPr/>
            </p:nvSpPr>
            <p:spPr>
              <a:xfrm>
                <a:off x="7265671" y="2768031"/>
                <a:ext cx="113029" cy="149577"/>
              </a:xfrm>
              <a:prstGeom prst="roundRect">
                <a:avLst/>
              </a:prstGeom>
              <a:solidFill>
                <a:srgbClr val="DA8D88"/>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2" name="Isosceles Triangle 681">
                <a:extLst>
                  <a:ext uri="{FF2B5EF4-FFF2-40B4-BE49-F238E27FC236}">
                    <a16:creationId xmlns:a16="http://schemas.microsoft.com/office/drawing/2014/main" id="{EEFC327E-D4FE-4AC1-9AE0-809031727519}"/>
                  </a:ext>
                </a:extLst>
              </p:cNvPr>
              <p:cNvSpPr/>
              <p:nvPr/>
            </p:nvSpPr>
            <p:spPr>
              <a:xfrm rot="10800000">
                <a:off x="7268996" y="2752446"/>
                <a:ext cx="106378" cy="78908"/>
              </a:xfrm>
              <a:prstGeom prst="triangle">
                <a:avLst/>
              </a:prstGeom>
              <a:solidFill>
                <a:schemeClr val="bg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76" name="Freeform 57">
              <a:extLst>
                <a:ext uri="{FF2B5EF4-FFF2-40B4-BE49-F238E27FC236}">
                  <a16:creationId xmlns:a16="http://schemas.microsoft.com/office/drawing/2014/main" id="{997F9B56-EA37-48D8-9EA7-FBCE73C278A4}"/>
                </a:ext>
              </a:extLst>
            </p:cNvPr>
            <p:cNvSpPr>
              <a:spLocks/>
            </p:cNvSpPr>
            <p:nvPr/>
          </p:nvSpPr>
          <p:spPr bwMode="auto">
            <a:xfrm rot="8922074">
              <a:off x="3026462" y="4994853"/>
              <a:ext cx="290575" cy="213633"/>
            </a:xfrm>
            <a:custGeom>
              <a:avLst/>
              <a:gdLst>
                <a:gd name="T0" fmla="*/ 142 w 402"/>
                <a:gd name="T1" fmla="*/ 54 h 312"/>
                <a:gd name="T2" fmla="*/ 32 w 402"/>
                <a:gd name="T3" fmla="*/ 254 h 312"/>
                <a:gd name="T4" fmla="*/ 260 w 402"/>
                <a:gd name="T5" fmla="*/ 258 h 312"/>
                <a:gd name="T6" fmla="*/ 370 w 402"/>
                <a:gd name="T7" fmla="*/ 58 h 312"/>
                <a:gd name="T8" fmla="*/ 142 w 402"/>
                <a:gd name="T9" fmla="*/ 54 h 312"/>
              </a:gdLst>
              <a:ahLst/>
              <a:cxnLst>
                <a:cxn ang="0">
                  <a:pos x="T0" y="T1"/>
                </a:cxn>
                <a:cxn ang="0">
                  <a:pos x="T2" y="T3"/>
                </a:cxn>
                <a:cxn ang="0">
                  <a:pos x="T4" y="T5"/>
                </a:cxn>
                <a:cxn ang="0">
                  <a:pos x="T6" y="T7"/>
                </a:cxn>
                <a:cxn ang="0">
                  <a:pos x="T8" y="T9"/>
                </a:cxn>
              </a:cxnLst>
              <a:rect l="0" t="0" r="r" b="b"/>
              <a:pathLst>
                <a:path w="402" h="312">
                  <a:moveTo>
                    <a:pt x="142" y="54"/>
                  </a:moveTo>
                  <a:cubicBezTo>
                    <a:pt x="49" y="108"/>
                    <a:pt x="0" y="197"/>
                    <a:pt x="32" y="254"/>
                  </a:cubicBezTo>
                  <a:cubicBezTo>
                    <a:pt x="64" y="310"/>
                    <a:pt x="166" y="312"/>
                    <a:pt x="260" y="258"/>
                  </a:cubicBezTo>
                  <a:cubicBezTo>
                    <a:pt x="353" y="204"/>
                    <a:pt x="402" y="115"/>
                    <a:pt x="370" y="58"/>
                  </a:cubicBezTo>
                  <a:cubicBezTo>
                    <a:pt x="338" y="2"/>
                    <a:pt x="236" y="0"/>
                    <a:pt x="142" y="54"/>
                  </a:cubicBezTo>
                  <a:close/>
                </a:path>
              </a:pathLst>
            </a:custGeom>
            <a:gradFill>
              <a:gsLst>
                <a:gs pos="1000">
                  <a:schemeClr val="accent2">
                    <a:lumMod val="75000"/>
                  </a:schemeClr>
                </a:gs>
                <a:gs pos="100000">
                  <a:schemeClr val="accent2">
                    <a:lumMod val="60000"/>
                    <a:lumOff val="40000"/>
                  </a:schemeClr>
                </a:gs>
              </a:gsLst>
              <a:lin ang="5400000" scaled="1"/>
            </a:gra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677" name="Group 676">
              <a:extLst>
                <a:ext uri="{FF2B5EF4-FFF2-40B4-BE49-F238E27FC236}">
                  <a16:creationId xmlns:a16="http://schemas.microsoft.com/office/drawing/2014/main" id="{E8E21D75-783A-462B-BCA1-D8252D2360DD}"/>
                </a:ext>
              </a:extLst>
            </p:cNvPr>
            <p:cNvGrpSpPr/>
            <p:nvPr/>
          </p:nvGrpSpPr>
          <p:grpSpPr>
            <a:xfrm rot="17658858">
              <a:off x="2938521" y="4944930"/>
              <a:ext cx="113029" cy="136515"/>
              <a:chOff x="7265671" y="2752446"/>
              <a:chExt cx="113029" cy="165162"/>
            </a:xfrm>
          </p:grpSpPr>
          <p:sp>
            <p:nvSpPr>
              <p:cNvPr id="679" name="Rectangle: Rounded Corners 678">
                <a:extLst>
                  <a:ext uri="{FF2B5EF4-FFF2-40B4-BE49-F238E27FC236}">
                    <a16:creationId xmlns:a16="http://schemas.microsoft.com/office/drawing/2014/main" id="{F5DC43D4-3F76-41B8-8C9D-7F284C2FABCC}"/>
                  </a:ext>
                </a:extLst>
              </p:cNvPr>
              <p:cNvSpPr/>
              <p:nvPr/>
            </p:nvSpPr>
            <p:spPr>
              <a:xfrm>
                <a:off x="7265671" y="2768031"/>
                <a:ext cx="113029" cy="149577"/>
              </a:xfrm>
              <a:prstGeom prst="roundRect">
                <a:avLst/>
              </a:prstGeom>
              <a:solidFill>
                <a:srgbClr val="DA8D88"/>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0" name="Isosceles Triangle 679">
                <a:extLst>
                  <a:ext uri="{FF2B5EF4-FFF2-40B4-BE49-F238E27FC236}">
                    <a16:creationId xmlns:a16="http://schemas.microsoft.com/office/drawing/2014/main" id="{3BFA6D75-7B12-40DE-B0D4-B743AFB848D5}"/>
                  </a:ext>
                </a:extLst>
              </p:cNvPr>
              <p:cNvSpPr/>
              <p:nvPr/>
            </p:nvSpPr>
            <p:spPr>
              <a:xfrm rot="10800000">
                <a:off x="7268996" y="2752446"/>
                <a:ext cx="106378" cy="78908"/>
              </a:xfrm>
              <a:prstGeom prst="triangle">
                <a:avLst/>
              </a:prstGeom>
              <a:solidFill>
                <a:schemeClr val="bg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78" name="Rectangle 677">
              <a:extLst>
                <a:ext uri="{FF2B5EF4-FFF2-40B4-BE49-F238E27FC236}">
                  <a16:creationId xmlns:a16="http://schemas.microsoft.com/office/drawing/2014/main" id="{84E390A6-7B0E-41F7-A784-57E00AF3212D}"/>
                </a:ext>
              </a:extLst>
            </p:cNvPr>
            <p:cNvSpPr/>
            <p:nvPr/>
          </p:nvSpPr>
          <p:spPr>
            <a:xfrm rot="4054561">
              <a:off x="2846805" y="5102074"/>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83" name="TextBox 682">
            <a:extLst>
              <a:ext uri="{FF2B5EF4-FFF2-40B4-BE49-F238E27FC236}">
                <a16:creationId xmlns:a16="http://schemas.microsoft.com/office/drawing/2014/main" id="{7DAD6573-3CBF-45B9-BF50-5527B6B3AB56}"/>
              </a:ext>
            </a:extLst>
          </p:cNvPr>
          <p:cNvSpPr txBox="1"/>
          <p:nvPr/>
        </p:nvSpPr>
        <p:spPr>
          <a:xfrm flipH="1">
            <a:off x="8463374" y="5284733"/>
            <a:ext cx="647036" cy="323165"/>
          </a:xfrm>
          <a:prstGeom prst="rect">
            <a:avLst/>
          </a:prstGeom>
          <a:noFill/>
        </p:spPr>
        <p:txBody>
          <a:bodyPr wrap="square" rtlCol="0">
            <a:spAutoFit/>
          </a:bodyPr>
          <a:lstStyle/>
          <a:p>
            <a:pPr algn="ctr"/>
            <a:r>
              <a:rPr lang="en-GB" sz="500" b="1" cap="all" dirty="0">
                <a:solidFill>
                  <a:schemeClr val="accent2">
                    <a:lumMod val="50000"/>
                  </a:schemeClr>
                </a:solidFill>
                <a:latin typeface="Arial" panose="020B0604020202020204" pitchFamily="34" charset="0"/>
                <a:cs typeface="Arial" panose="020B0604020202020204" pitchFamily="34" charset="0"/>
              </a:rPr>
              <a:t>Meningeal </a:t>
            </a:r>
            <a:br>
              <a:rPr lang="en-GB" sz="500" b="1" cap="all" dirty="0">
                <a:solidFill>
                  <a:schemeClr val="accent2">
                    <a:lumMod val="50000"/>
                  </a:schemeClr>
                </a:solidFill>
                <a:latin typeface="Arial" panose="020B0604020202020204" pitchFamily="34" charset="0"/>
                <a:cs typeface="Arial" panose="020B0604020202020204" pitchFamily="34" charset="0"/>
              </a:rPr>
            </a:br>
            <a:r>
              <a:rPr lang="en-GB" sz="500" b="1" cap="all" dirty="0">
                <a:solidFill>
                  <a:schemeClr val="accent2">
                    <a:lumMod val="50000"/>
                  </a:schemeClr>
                </a:solidFill>
                <a:latin typeface="Arial" panose="020B0604020202020204" pitchFamily="34" charset="0"/>
                <a:cs typeface="Arial" panose="020B0604020202020204" pitchFamily="34" charset="0"/>
              </a:rPr>
              <a:t>blood</a:t>
            </a:r>
          </a:p>
          <a:p>
            <a:pPr algn="ctr"/>
            <a:r>
              <a:rPr lang="en-GB" sz="500" b="1" cap="all" dirty="0">
                <a:solidFill>
                  <a:schemeClr val="accent2">
                    <a:lumMod val="50000"/>
                  </a:schemeClr>
                </a:solidFill>
                <a:latin typeface="Arial" panose="020B0604020202020204" pitchFamily="34" charset="0"/>
                <a:cs typeface="Arial" panose="020B0604020202020204" pitchFamily="34" charset="0"/>
              </a:rPr>
              <a:t>Vessel</a:t>
            </a:r>
          </a:p>
        </p:txBody>
      </p:sp>
      <p:grpSp>
        <p:nvGrpSpPr>
          <p:cNvPr id="684" name="Group 683">
            <a:extLst>
              <a:ext uri="{FF2B5EF4-FFF2-40B4-BE49-F238E27FC236}">
                <a16:creationId xmlns:a16="http://schemas.microsoft.com/office/drawing/2014/main" id="{6574D682-323C-4F94-958A-86BAC69B5DC1}"/>
              </a:ext>
            </a:extLst>
          </p:cNvPr>
          <p:cNvGrpSpPr/>
          <p:nvPr/>
        </p:nvGrpSpPr>
        <p:grpSpPr>
          <a:xfrm flipH="1">
            <a:off x="10469261" y="3859342"/>
            <a:ext cx="522928" cy="350842"/>
            <a:chOff x="1538197" y="4889397"/>
            <a:chExt cx="522928" cy="350842"/>
          </a:xfrm>
        </p:grpSpPr>
        <p:sp>
          <p:nvSpPr>
            <p:cNvPr id="685" name="Oval 33">
              <a:extLst>
                <a:ext uri="{FF2B5EF4-FFF2-40B4-BE49-F238E27FC236}">
                  <a16:creationId xmlns:a16="http://schemas.microsoft.com/office/drawing/2014/main" id="{B08F47B5-082D-45DD-9F6C-37C6D20359D4}"/>
                </a:ext>
              </a:extLst>
            </p:cNvPr>
            <p:cNvSpPr>
              <a:spLocks noChangeArrowheads="1"/>
            </p:cNvSpPr>
            <p:nvPr/>
          </p:nvSpPr>
          <p:spPr bwMode="auto">
            <a:xfrm rot="16200000">
              <a:off x="1863697" y="5042811"/>
              <a:ext cx="197428" cy="19742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6" name="Oval 33">
              <a:extLst>
                <a:ext uri="{FF2B5EF4-FFF2-40B4-BE49-F238E27FC236}">
                  <a16:creationId xmlns:a16="http://schemas.microsoft.com/office/drawing/2014/main" id="{9E8BB02A-DCB1-41A2-8BBD-F9F358BDFCBA}"/>
                </a:ext>
              </a:extLst>
            </p:cNvPr>
            <p:cNvSpPr>
              <a:spLocks noChangeArrowheads="1"/>
            </p:cNvSpPr>
            <p:nvPr/>
          </p:nvSpPr>
          <p:spPr bwMode="auto">
            <a:xfrm rot="16200000">
              <a:off x="1538197" y="4889397"/>
              <a:ext cx="197428" cy="19742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7" name="Rectangle 686">
              <a:extLst>
                <a:ext uri="{FF2B5EF4-FFF2-40B4-BE49-F238E27FC236}">
                  <a16:creationId xmlns:a16="http://schemas.microsoft.com/office/drawing/2014/main" id="{A99E1CB8-2CE4-4DB8-B92C-F88434B86943}"/>
                </a:ext>
              </a:extLst>
            </p:cNvPr>
            <p:cNvSpPr/>
            <p:nvPr/>
          </p:nvSpPr>
          <p:spPr>
            <a:xfrm rot="2700000">
              <a:off x="1917073" y="5074670"/>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8" name="Rectangle 687">
              <a:extLst>
                <a:ext uri="{FF2B5EF4-FFF2-40B4-BE49-F238E27FC236}">
                  <a16:creationId xmlns:a16="http://schemas.microsoft.com/office/drawing/2014/main" id="{328E343C-00FB-4636-ABC6-81D6BA1437CD}"/>
                </a:ext>
              </a:extLst>
            </p:cNvPr>
            <p:cNvSpPr/>
            <p:nvPr/>
          </p:nvSpPr>
          <p:spPr>
            <a:xfrm rot="2700000">
              <a:off x="1991141" y="5108549"/>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9" name="Rectangle 688">
              <a:extLst>
                <a:ext uri="{FF2B5EF4-FFF2-40B4-BE49-F238E27FC236}">
                  <a16:creationId xmlns:a16="http://schemas.microsoft.com/office/drawing/2014/main" id="{39CA4D15-32A3-4406-8DD7-3F77F8956713}"/>
                </a:ext>
              </a:extLst>
            </p:cNvPr>
            <p:cNvSpPr/>
            <p:nvPr/>
          </p:nvSpPr>
          <p:spPr>
            <a:xfrm rot="2700000">
              <a:off x="1924383" y="5167110"/>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0" name="Rectangle 689">
              <a:extLst>
                <a:ext uri="{FF2B5EF4-FFF2-40B4-BE49-F238E27FC236}">
                  <a16:creationId xmlns:a16="http://schemas.microsoft.com/office/drawing/2014/main" id="{8E68E4A2-AFD3-4178-91AC-CA8163296A69}"/>
                </a:ext>
              </a:extLst>
            </p:cNvPr>
            <p:cNvSpPr/>
            <p:nvPr/>
          </p:nvSpPr>
          <p:spPr>
            <a:xfrm rot="2700000">
              <a:off x="1594845" y="4918551"/>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1" name="Rectangle 690">
              <a:extLst>
                <a:ext uri="{FF2B5EF4-FFF2-40B4-BE49-F238E27FC236}">
                  <a16:creationId xmlns:a16="http://schemas.microsoft.com/office/drawing/2014/main" id="{4D0E5D62-301E-46E2-82CC-752BE1A131DB}"/>
                </a:ext>
              </a:extLst>
            </p:cNvPr>
            <p:cNvSpPr/>
            <p:nvPr/>
          </p:nvSpPr>
          <p:spPr>
            <a:xfrm rot="2700000">
              <a:off x="1663739" y="4956046"/>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2" name="Rectangle 691">
              <a:extLst>
                <a:ext uri="{FF2B5EF4-FFF2-40B4-BE49-F238E27FC236}">
                  <a16:creationId xmlns:a16="http://schemas.microsoft.com/office/drawing/2014/main" id="{D471DAFD-E69F-4A54-A2F6-8161C28BE08E}"/>
                </a:ext>
              </a:extLst>
            </p:cNvPr>
            <p:cNvSpPr/>
            <p:nvPr/>
          </p:nvSpPr>
          <p:spPr>
            <a:xfrm rot="2700000">
              <a:off x="1600032" y="5000499"/>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93" name="TextBox 692">
            <a:extLst>
              <a:ext uri="{FF2B5EF4-FFF2-40B4-BE49-F238E27FC236}">
                <a16:creationId xmlns:a16="http://schemas.microsoft.com/office/drawing/2014/main" id="{267FFCB2-DA86-4F59-A19C-6CB07825053D}"/>
              </a:ext>
            </a:extLst>
          </p:cNvPr>
          <p:cNvSpPr txBox="1"/>
          <p:nvPr/>
        </p:nvSpPr>
        <p:spPr>
          <a:xfrm>
            <a:off x="8450928" y="2389825"/>
            <a:ext cx="3194160" cy="276999"/>
          </a:xfrm>
          <a:prstGeom prst="rect">
            <a:avLst/>
          </a:prstGeom>
          <a:noFill/>
        </p:spPr>
        <p:txBody>
          <a:bodyPr wrap="square" rtlCol="0">
            <a:spAutoFit/>
          </a:bodyPr>
          <a:lstStyle/>
          <a:p>
            <a:pPr algn="ctr"/>
            <a:r>
              <a:rPr lang="en-GB" sz="1200" b="1" dirty="0">
                <a:solidFill>
                  <a:schemeClr val="accent1"/>
                </a:solidFill>
                <a:latin typeface="Arial" panose="020B0604020202020204" pitchFamily="34" charset="0"/>
                <a:cs typeface="Arial" panose="020B0604020202020204" pitchFamily="34" charset="0"/>
              </a:rPr>
              <a:t>Neurogenic inflammation</a:t>
            </a:r>
          </a:p>
        </p:txBody>
      </p:sp>
      <p:grpSp>
        <p:nvGrpSpPr>
          <p:cNvPr id="694" name="Group 693">
            <a:extLst>
              <a:ext uri="{FF2B5EF4-FFF2-40B4-BE49-F238E27FC236}">
                <a16:creationId xmlns:a16="http://schemas.microsoft.com/office/drawing/2014/main" id="{323CA12B-6537-4042-BDB2-3613838127C9}"/>
              </a:ext>
            </a:extLst>
          </p:cNvPr>
          <p:cNvGrpSpPr/>
          <p:nvPr/>
        </p:nvGrpSpPr>
        <p:grpSpPr>
          <a:xfrm>
            <a:off x="8420611" y="2738412"/>
            <a:ext cx="1335612" cy="1111705"/>
            <a:chOff x="4237600" y="3265410"/>
            <a:chExt cx="1072731" cy="892895"/>
          </a:xfrm>
        </p:grpSpPr>
        <p:sp>
          <p:nvSpPr>
            <p:cNvPr id="695" name="Oval 123">
              <a:extLst>
                <a:ext uri="{FF2B5EF4-FFF2-40B4-BE49-F238E27FC236}">
                  <a16:creationId xmlns:a16="http://schemas.microsoft.com/office/drawing/2014/main" id="{9526D6F8-C588-46FC-BD11-7D513BD77FEA}"/>
                </a:ext>
              </a:extLst>
            </p:cNvPr>
            <p:cNvSpPr/>
            <p:nvPr/>
          </p:nvSpPr>
          <p:spPr>
            <a:xfrm rot="10800000">
              <a:off x="4258801" y="3291000"/>
              <a:ext cx="1051530" cy="867305"/>
            </a:xfrm>
            <a:custGeom>
              <a:avLst/>
              <a:gdLst>
                <a:gd name="connsiteX0" fmla="*/ 0 w 2407048"/>
                <a:gd name="connsiteY0" fmla="*/ 1096575 h 2193150"/>
                <a:gd name="connsiteX1" fmla="*/ 1203524 w 2407048"/>
                <a:gd name="connsiteY1" fmla="*/ 0 h 2193150"/>
                <a:gd name="connsiteX2" fmla="*/ 2407048 w 2407048"/>
                <a:gd name="connsiteY2" fmla="*/ 1096575 h 2193150"/>
                <a:gd name="connsiteX3" fmla="*/ 1203524 w 2407048"/>
                <a:gd name="connsiteY3" fmla="*/ 2193150 h 2193150"/>
                <a:gd name="connsiteX4" fmla="*/ 0 w 2407048"/>
                <a:gd name="connsiteY4" fmla="*/ 1096575 h 2193150"/>
                <a:gd name="connsiteX0" fmla="*/ 17811 w 2424859"/>
                <a:gd name="connsiteY0" fmla="*/ 1096575 h 2240761"/>
                <a:gd name="connsiteX1" fmla="*/ 1221335 w 2424859"/>
                <a:gd name="connsiteY1" fmla="*/ 0 h 2240761"/>
                <a:gd name="connsiteX2" fmla="*/ 2424859 w 2424859"/>
                <a:gd name="connsiteY2" fmla="*/ 1096575 h 2240761"/>
                <a:gd name="connsiteX3" fmla="*/ 1221335 w 2424859"/>
                <a:gd name="connsiteY3" fmla="*/ 2193150 h 2240761"/>
                <a:gd name="connsiteX4" fmla="*/ 550199 w 2424859"/>
                <a:gd name="connsiteY4" fmla="*/ 1948733 h 2240761"/>
                <a:gd name="connsiteX5" fmla="*/ 17811 w 2424859"/>
                <a:gd name="connsiteY5" fmla="*/ 1096575 h 2240761"/>
                <a:gd name="connsiteX0" fmla="*/ 17811 w 2424859"/>
                <a:gd name="connsiteY0" fmla="*/ 1096575 h 2018982"/>
                <a:gd name="connsiteX1" fmla="*/ 1221335 w 2424859"/>
                <a:gd name="connsiteY1" fmla="*/ 0 h 2018982"/>
                <a:gd name="connsiteX2" fmla="*/ 2424859 w 2424859"/>
                <a:gd name="connsiteY2" fmla="*/ 1096575 h 2018982"/>
                <a:gd name="connsiteX3" fmla="*/ 1237210 w 2424859"/>
                <a:gd name="connsiteY3" fmla="*/ 1774050 h 2018982"/>
                <a:gd name="connsiteX4" fmla="*/ 550199 w 2424859"/>
                <a:gd name="connsiteY4" fmla="*/ 1948733 h 2018982"/>
                <a:gd name="connsiteX5" fmla="*/ 17811 w 2424859"/>
                <a:gd name="connsiteY5" fmla="*/ 1096575 h 2018982"/>
                <a:gd name="connsiteX0" fmla="*/ 30579 w 2437627"/>
                <a:gd name="connsiteY0" fmla="*/ 1096575 h 1843732"/>
                <a:gd name="connsiteX1" fmla="*/ 1234103 w 2437627"/>
                <a:gd name="connsiteY1" fmla="*/ 0 h 1843732"/>
                <a:gd name="connsiteX2" fmla="*/ 2437627 w 2437627"/>
                <a:gd name="connsiteY2" fmla="*/ 1096575 h 1843732"/>
                <a:gd name="connsiteX3" fmla="*/ 1249978 w 2437627"/>
                <a:gd name="connsiteY3" fmla="*/ 1774050 h 1843732"/>
                <a:gd name="connsiteX4" fmla="*/ 432792 w 2437627"/>
                <a:gd name="connsiteY4" fmla="*/ 1697908 h 1843732"/>
                <a:gd name="connsiteX5" fmla="*/ 30579 w 2437627"/>
                <a:gd name="connsiteY5" fmla="*/ 1096575 h 1843732"/>
                <a:gd name="connsiteX0" fmla="*/ 30579 w 2468845"/>
                <a:gd name="connsiteY0" fmla="*/ 1096575 h 1807359"/>
                <a:gd name="connsiteX1" fmla="*/ 1234103 w 2468845"/>
                <a:gd name="connsiteY1" fmla="*/ 0 h 1807359"/>
                <a:gd name="connsiteX2" fmla="*/ 2437627 w 2468845"/>
                <a:gd name="connsiteY2" fmla="*/ 1096575 h 1807359"/>
                <a:gd name="connsiteX3" fmla="*/ 2036168 w 2468845"/>
                <a:gd name="connsiteY3" fmla="*/ 1656633 h 1807359"/>
                <a:gd name="connsiteX4" fmla="*/ 1249978 w 2468845"/>
                <a:gd name="connsiteY4" fmla="*/ 1774050 h 1807359"/>
                <a:gd name="connsiteX5" fmla="*/ 432792 w 2468845"/>
                <a:gd name="connsiteY5" fmla="*/ 1697908 h 1807359"/>
                <a:gd name="connsiteX6" fmla="*/ 30579 w 2468845"/>
                <a:gd name="connsiteY6" fmla="*/ 1096575 h 1807359"/>
                <a:gd name="connsiteX0" fmla="*/ 30579 w 2438040"/>
                <a:gd name="connsiteY0" fmla="*/ 1135893 h 1846677"/>
                <a:gd name="connsiteX1" fmla="*/ 1234103 w 2438040"/>
                <a:gd name="connsiteY1" fmla="*/ 39318 h 1846677"/>
                <a:gd name="connsiteX2" fmla="*/ 2061568 w 2438040"/>
                <a:gd name="connsiteY2" fmla="*/ 327527 h 1846677"/>
                <a:gd name="connsiteX3" fmla="*/ 2437627 w 2438040"/>
                <a:gd name="connsiteY3" fmla="*/ 1135893 h 1846677"/>
                <a:gd name="connsiteX4" fmla="*/ 2036168 w 2438040"/>
                <a:gd name="connsiteY4" fmla="*/ 1695951 h 1846677"/>
                <a:gd name="connsiteX5" fmla="*/ 1249978 w 2438040"/>
                <a:gd name="connsiteY5" fmla="*/ 1813368 h 1846677"/>
                <a:gd name="connsiteX6" fmla="*/ 432792 w 2438040"/>
                <a:gd name="connsiteY6" fmla="*/ 1737226 h 1846677"/>
                <a:gd name="connsiteX7" fmla="*/ 30579 w 2438040"/>
                <a:gd name="connsiteY7" fmla="*/ 1135893 h 1846677"/>
                <a:gd name="connsiteX0" fmla="*/ 30579 w 2154559"/>
                <a:gd name="connsiteY0" fmla="*/ 1135893 h 1846677"/>
                <a:gd name="connsiteX1" fmla="*/ 1234103 w 2154559"/>
                <a:gd name="connsiteY1" fmla="*/ 39318 h 1846677"/>
                <a:gd name="connsiteX2" fmla="*/ 2061568 w 2154559"/>
                <a:gd name="connsiteY2" fmla="*/ 327527 h 1846677"/>
                <a:gd name="connsiteX3" fmla="*/ 2085202 w 2154559"/>
                <a:gd name="connsiteY3" fmla="*/ 1050168 h 1846677"/>
                <a:gd name="connsiteX4" fmla="*/ 2036168 w 2154559"/>
                <a:gd name="connsiteY4" fmla="*/ 1695951 h 1846677"/>
                <a:gd name="connsiteX5" fmla="*/ 1249978 w 2154559"/>
                <a:gd name="connsiteY5" fmla="*/ 1813368 h 1846677"/>
                <a:gd name="connsiteX6" fmla="*/ 432792 w 2154559"/>
                <a:gd name="connsiteY6" fmla="*/ 1737226 h 1846677"/>
                <a:gd name="connsiteX7" fmla="*/ 30579 w 2154559"/>
                <a:gd name="connsiteY7" fmla="*/ 1135893 h 1846677"/>
                <a:gd name="connsiteX0" fmla="*/ 30579 w 2150046"/>
                <a:gd name="connsiteY0" fmla="*/ 1137000 h 1847784"/>
                <a:gd name="connsiteX1" fmla="*/ 1234103 w 2150046"/>
                <a:gd name="connsiteY1" fmla="*/ 40425 h 1847784"/>
                <a:gd name="connsiteX2" fmla="*/ 2055218 w 2150046"/>
                <a:gd name="connsiteY2" fmla="*/ 322284 h 1847784"/>
                <a:gd name="connsiteX3" fmla="*/ 2085202 w 2150046"/>
                <a:gd name="connsiteY3" fmla="*/ 1051275 h 1847784"/>
                <a:gd name="connsiteX4" fmla="*/ 2036168 w 2150046"/>
                <a:gd name="connsiteY4" fmla="*/ 1697058 h 1847784"/>
                <a:gd name="connsiteX5" fmla="*/ 1249978 w 2150046"/>
                <a:gd name="connsiteY5" fmla="*/ 1814475 h 1847784"/>
                <a:gd name="connsiteX6" fmla="*/ 432792 w 2150046"/>
                <a:gd name="connsiteY6" fmla="*/ 1738333 h 1847784"/>
                <a:gd name="connsiteX7" fmla="*/ 30579 w 2150046"/>
                <a:gd name="connsiteY7" fmla="*/ 1137000 h 1847784"/>
                <a:gd name="connsiteX0" fmla="*/ 30579 w 2150046"/>
                <a:gd name="connsiteY0" fmla="*/ 1137000 h 1847784"/>
                <a:gd name="connsiteX1" fmla="*/ 1234103 w 2150046"/>
                <a:gd name="connsiteY1" fmla="*/ 40425 h 1847784"/>
                <a:gd name="connsiteX2" fmla="*/ 2055218 w 2150046"/>
                <a:gd name="connsiteY2" fmla="*/ 322284 h 1847784"/>
                <a:gd name="connsiteX3" fmla="*/ 2085202 w 2150046"/>
                <a:gd name="connsiteY3" fmla="*/ 1051275 h 1847784"/>
                <a:gd name="connsiteX4" fmla="*/ 2036168 w 2150046"/>
                <a:gd name="connsiteY4" fmla="*/ 1697058 h 1847784"/>
                <a:gd name="connsiteX5" fmla="*/ 1249978 w 2150046"/>
                <a:gd name="connsiteY5" fmla="*/ 1814475 h 1847784"/>
                <a:gd name="connsiteX6" fmla="*/ 432792 w 2150046"/>
                <a:gd name="connsiteY6" fmla="*/ 1738333 h 1847784"/>
                <a:gd name="connsiteX7" fmla="*/ 30579 w 2150046"/>
                <a:gd name="connsiteY7" fmla="*/ 1137000 h 1847784"/>
                <a:gd name="connsiteX0" fmla="*/ 30579 w 2142194"/>
                <a:gd name="connsiteY0" fmla="*/ 1137000 h 1847784"/>
                <a:gd name="connsiteX1" fmla="*/ 1234103 w 2142194"/>
                <a:gd name="connsiteY1" fmla="*/ 40425 h 1847784"/>
                <a:gd name="connsiteX2" fmla="*/ 2055218 w 2142194"/>
                <a:gd name="connsiteY2" fmla="*/ 322284 h 1847784"/>
                <a:gd name="connsiteX3" fmla="*/ 2085202 w 2142194"/>
                <a:gd name="connsiteY3" fmla="*/ 1051275 h 1847784"/>
                <a:gd name="connsiteX4" fmla="*/ 2036168 w 2142194"/>
                <a:gd name="connsiteY4" fmla="*/ 1697058 h 1847784"/>
                <a:gd name="connsiteX5" fmla="*/ 1249978 w 2142194"/>
                <a:gd name="connsiteY5" fmla="*/ 1814475 h 1847784"/>
                <a:gd name="connsiteX6" fmla="*/ 432792 w 2142194"/>
                <a:gd name="connsiteY6" fmla="*/ 1738333 h 1847784"/>
                <a:gd name="connsiteX7" fmla="*/ 30579 w 2142194"/>
                <a:gd name="connsiteY7" fmla="*/ 1137000 h 1847784"/>
                <a:gd name="connsiteX0" fmla="*/ 30579 w 2130625"/>
                <a:gd name="connsiteY0" fmla="*/ 1137000 h 1844846"/>
                <a:gd name="connsiteX1" fmla="*/ 1234103 w 2130625"/>
                <a:gd name="connsiteY1" fmla="*/ 40425 h 1844846"/>
                <a:gd name="connsiteX2" fmla="*/ 2055218 w 2130625"/>
                <a:gd name="connsiteY2" fmla="*/ 322284 h 1844846"/>
                <a:gd name="connsiteX3" fmla="*/ 2085202 w 2130625"/>
                <a:gd name="connsiteY3" fmla="*/ 1051275 h 1844846"/>
                <a:gd name="connsiteX4" fmla="*/ 2017118 w 2130625"/>
                <a:gd name="connsiteY4" fmla="*/ 1747858 h 1844846"/>
                <a:gd name="connsiteX5" fmla="*/ 1249978 w 2130625"/>
                <a:gd name="connsiteY5" fmla="*/ 1814475 h 1844846"/>
                <a:gd name="connsiteX6" fmla="*/ 432792 w 2130625"/>
                <a:gd name="connsiteY6" fmla="*/ 1738333 h 1844846"/>
                <a:gd name="connsiteX7" fmla="*/ 30579 w 2130625"/>
                <a:gd name="connsiteY7" fmla="*/ 1137000 h 1844846"/>
                <a:gd name="connsiteX0" fmla="*/ 30579 w 2130625"/>
                <a:gd name="connsiteY0" fmla="*/ 1137000 h 1825336"/>
                <a:gd name="connsiteX1" fmla="*/ 1234103 w 2130625"/>
                <a:gd name="connsiteY1" fmla="*/ 40425 h 1825336"/>
                <a:gd name="connsiteX2" fmla="*/ 2055218 w 2130625"/>
                <a:gd name="connsiteY2" fmla="*/ 322284 h 1825336"/>
                <a:gd name="connsiteX3" fmla="*/ 2085202 w 2130625"/>
                <a:gd name="connsiteY3" fmla="*/ 1051275 h 1825336"/>
                <a:gd name="connsiteX4" fmla="*/ 2017118 w 2130625"/>
                <a:gd name="connsiteY4" fmla="*/ 1747858 h 1825336"/>
                <a:gd name="connsiteX5" fmla="*/ 1230928 w 2130625"/>
                <a:gd name="connsiteY5" fmla="*/ 1760500 h 1825336"/>
                <a:gd name="connsiteX6" fmla="*/ 432792 w 2130625"/>
                <a:gd name="connsiteY6" fmla="*/ 1738333 h 1825336"/>
                <a:gd name="connsiteX7" fmla="*/ 30579 w 2130625"/>
                <a:gd name="connsiteY7" fmla="*/ 1137000 h 1825336"/>
                <a:gd name="connsiteX0" fmla="*/ 34312 w 2134358"/>
                <a:gd name="connsiteY0" fmla="*/ 1137000 h 1825336"/>
                <a:gd name="connsiteX1" fmla="*/ 1237836 w 2134358"/>
                <a:gd name="connsiteY1" fmla="*/ 40425 h 1825336"/>
                <a:gd name="connsiteX2" fmla="*/ 2058951 w 2134358"/>
                <a:gd name="connsiteY2" fmla="*/ 322284 h 1825336"/>
                <a:gd name="connsiteX3" fmla="*/ 2088935 w 2134358"/>
                <a:gd name="connsiteY3" fmla="*/ 1051275 h 1825336"/>
                <a:gd name="connsiteX4" fmla="*/ 2020851 w 2134358"/>
                <a:gd name="connsiteY4" fmla="*/ 1747858 h 1825336"/>
                <a:gd name="connsiteX5" fmla="*/ 1234661 w 2134358"/>
                <a:gd name="connsiteY5" fmla="*/ 1760500 h 1825336"/>
                <a:gd name="connsiteX6" fmla="*/ 407950 w 2134358"/>
                <a:gd name="connsiteY6" fmla="*/ 1738333 h 1825336"/>
                <a:gd name="connsiteX7" fmla="*/ 34312 w 2134358"/>
                <a:gd name="connsiteY7" fmla="*/ 1137000 h 1825336"/>
                <a:gd name="connsiteX0" fmla="*/ 34312 w 2134358"/>
                <a:gd name="connsiteY0" fmla="*/ 1137000 h 1825336"/>
                <a:gd name="connsiteX1" fmla="*/ 1237836 w 2134358"/>
                <a:gd name="connsiteY1" fmla="*/ 40425 h 1825336"/>
                <a:gd name="connsiteX2" fmla="*/ 2058951 w 2134358"/>
                <a:gd name="connsiteY2" fmla="*/ 322284 h 1825336"/>
                <a:gd name="connsiteX3" fmla="*/ 2088935 w 2134358"/>
                <a:gd name="connsiteY3" fmla="*/ 1051275 h 1825336"/>
                <a:gd name="connsiteX4" fmla="*/ 2020851 w 2134358"/>
                <a:gd name="connsiteY4" fmla="*/ 1747858 h 1825336"/>
                <a:gd name="connsiteX5" fmla="*/ 1234661 w 2134358"/>
                <a:gd name="connsiteY5" fmla="*/ 1760500 h 1825336"/>
                <a:gd name="connsiteX6" fmla="*/ 407950 w 2134358"/>
                <a:gd name="connsiteY6" fmla="*/ 1738333 h 1825336"/>
                <a:gd name="connsiteX7" fmla="*/ 34312 w 2134358"/>
                <a:gd name="connsiteY7" fmla="*/ 1137000 h 1825336"/>
                <a:gd name="connsiteX0" fmla="*/ 34312 w 2134358"/>
                <a:gd name="connsiteY0" fmla="*/ 1137000 h 1801939"/>
                <a:gd name="connsiteX1" fmla="*/ 1237836 w 2134358"/>
                <a:gd name="connsiteY1" fmla="*/ 40425 h 1801939"/>
                <a:gd name="connsiteX2" fmla="*/ 2058951 w 2134358"/>
                <a:gd name="connsiteY2" fmla="*/ 322284 h 1801939"/>
                <a:gd name="connsiteX3" fmla="*/ 2088935 w 2134358"/>
                <a:gd name="connsiteY3" fmla="*/ 1051275 h 1801939"/>
                <a:gd name="connsiteX4" fmla="*/ 2020851 w 2134358"/>
                <a:gd name="connsiteY4" fmla="*/ 1747858 h 1801939"/>
                <a:gd name="connsiteX5" fmla="*/ 1234661 w 2134358"/>
                <a:gd name="connsiteY5" fmla="*/ 1760500 h 1801939"/>
                <a:gd name="connsiteX6" fmla="*/ 407950 w 2134358"/>
                <a:gd name="connsiteY6" fmla="*/ 1738333 h 1801939"/>
                <a:gd name="connsiteX7" fmla="*/ 34312 w 2134358"/>
                <a:gd name="connsiteY7" fmla="*/ 1137000 h 1801939"/>
                <a:gd name="connsiteX0" fmla="*/ 34312 w 2134358"/>
                <a:gd name="connsiteY0" fmla="*/ 1137000 h 1797560"/>
                <a:gd name="connsiteX1" fmla="*/ 1237836 w 2134358"/>
                <a:gd name="connsiteY1" fmla="*/ 40425 h 1797560"/>
                <a:gd name="connsiteX2" fmla="*/ 2058951 w 2134358"/>
                <a:gd name="connsiteY2" fmla="*/ 322284 h 1797560"/>
                <a:gd name="connsiteX3" fmla="*/ 2088935 w 2134358"/>
                <a:gd name="connsiteY3" fmla="*/ 1051275 h 1797560"/>
                <a:gd name="connsiteX4" fmla="*/ 2020851 w 2134358"/>
                <a:gd name="connsiteY4" fmla="*/ 1747858 h 1797560"/>
                <a:gd name="connsiteX5" fmla="*/ 1221961 w 2134358"/>
                <a:gd name="connsiteY5" fmla="*/ 1744625 h 1797560"/>
                <a:gd name="connsiteX6" fmla="*/ 407950 w 2134358"/>
                <a:gd name="connsiteY6" fmla="*/ 1738333 h 1797560"/>
                <a:gd name="connsiteX7" fmla="*/ 34312 w 2134358"/>
                <a:gd name="connsiteY7" fmla="*/ 1137000 h 1797560"/>
                <a:gd name="connsiteX0" fmla="*/ 34312 w 2134358"/>
                <a:gd name="connsiteY0" fmla="*/ 1137000 h 1747858"/>
                <a:gd name="connsiteX1" fmla="*/ 1237836 w 2134358"/>
                <a:gd name="connsiteY1" fmla="*/ 40425 h 1747858"/>
                <a:gd name="connsiteX2" fmla="*/ 2058951 w 2134358"/>
                <a:gd name="connsiteY2" fmla="*/ 322284 h 1747858"/>
                <a:gd name="connsiteX3" fmla="*/ 2088935 w 2134358"/>
                <a:gd name="connsiteY3" fmla="*/ 1051275 h 1747858"/>
                <a:gd name="connsiteX4" fmla="*/ 2020851 w 2134358"/>
                <a:gd name="connsiteY4" fmla="*/ 1747858 h 1747858"/>
                <a:gd name="connsiteX5" fmla="*/ 1221961 w 2134358"/>
                <a:gd name="connsiteY5" fmla="*/ 1744625 h 1747858"/>
                <a:gd name="connsiteX6" fmla="*/ 407950 w 2134358"/>
                <a:gd name="connsiteY6" fmla="*/ 1738333 h 1747858"/>
                <a:gd name="connsiteX7" fmla="*/ 34312 w 2134358"/>
                <a:gd name="connsiteY7" fmla="*/ 1137000 h 1747858"/>
                <a:gd name="connsiteX0" fmla="*/ 34312 w 2090017"/>
                <a:gd name="connsiteY0" fmla="*/ 1137000 h 1747858"/>
                <a:gd name="connsiteX1" fmla="*/ 1237836 w 2090017"/>
                <a:gd name="connsiteY1" fmla="*/ 40425 h 1747858"/>
                <a:gd name="connsiteX2" fmla="*/ 2058951 w 2090017"/>
                <a:gd name="connsiteY2" fmla="*/ 322284 h 1747858"/>
                <a:gd name="connsiteX3" fmla="*/ 2088935 w 2090017"/>
                <a:gd name="connsiteY3" fmla="*/ 1051275 h 1747858"/>
                <a:gd name="connsiteX4" fmla="*/ 2020851 w 2090017"/>
                <a:gd name="connsiteY4" fmla="*/ 1747858 h 1747858"/>
                <a:gd name="connsiteX5" fmla="*/ 1221961 w 2090017"/>
                <a:gd name="connsiteY5" fmla="*/ 1744625 h 1747858"/>
                <a:gd name="connsiteX6" fmla="*/ 407950 w 2090017"/>
                <a:gd name="connsiteY6" fmla="*/ 1738333 h 1747858"/>
                <a:gd name="connsiteX7" fmla="*/ 34312 w 2090017"/>
                <a:gd name="connsiteY7" fmla="*/ 1137000 h 1747858"/>
                <a:gd name="connsiteX0" fmla="*/ 34312 w 2062393"/>
                <a:gd name="connsiteY0" fmla="*/ 1137000 h 1747858"/>
                <a:gd name="connsiteX1" fmla="*/ 1237836 w 2062393"/>
                <a:gd name="connsiteY1" fmla="*/ 40425 h 1747858"/>
                <a:gd name="connsiteX2" fmla="*/ 2058951 w 2062393"/>
                <a:gd name="connsiteY2" fmla="*/ 322284 h 1747858"/>
                <a:gd name="connsiteX3" fmla="*/ 2038135 w 2062393"/>
                <a:gd name="connsiteY3" fmla="*/ 975075 h 1747858"/>
                <a:gd name="connsiteX4" fmla="*/ 2020851 w 2062393"/>
                <a:gd name="connsiteY4" fmla="*/ 1747858 h 1747858"/>
                <a:gd name="connsiteX5" fmla="*/ 1221961 w 2062393"/>
                <a:gd name="connsiteY5" fmla="*/ 1744625 h 1747858"/>
                <a:gd name="connsiteX6" fmla="*/ 407950 w 2062393"/>
                <a:gd name="connsiteY6" fmla="*/ 1738333 h 1747858"/>
                <a:gd name="connsiteX7" fmla="*/ 34312 w 2062393"/>
                <a:gd name="connsiteY7" fmla="*/ 1137000 h 1747858"/>
                <a:gd name="connsiteX0" fmla="*/ 34312 w 2047815"/>
                <a:gd name="connsiteY0" fmla="*/ 1146352 h 1757210"/>
                <a:gd name="connsiteX1" fmla="*/ 1237836 w 2047815"/>
                <a:gd name="connsiteY1" fmla="*/ 49777 h 1757210"/>
                <a:gd name="connsiteX2" fmla="*/ 2043076 w 2047815"/>
                <a:gd name="connsiteY2" fmla="*/ 284011 h 1757210"/>
                <a:gd name="connsiteX3" fmla="*/ 2038135 w 2047815"/>
                <a:gd name="connsiteY3" fmla="*/ 984427 h 1757210"/>
                <a:gd name="connsiteX4" fmla="*/ 2020851 w 2047815"/>
                <a:gd name="connsiteY4" fmla="*/ 1757210 h 1757210"/>
                <a:gd name="connsiteX5" fmla="*/ 1221961 w 2047815"/>
                <a:gd name="connsiteY5" fmla="*/ 1753977 h 1757210"/>
                <a:gd name="connsiteX6" fmla="*/ 407950 w 2047815"/>
                <a:gd name="connsiteY6" fmla="*/ 1747685 h 1757210"/>
                <a:gd name="connsiteX7" fmla="*/ 34312 w 2047815"/>
                <a:gd name="connsiteY7" fmla="*/ 1146352 h 1757210"/>
                <a:gd name="connsiteX0" fmla="*/ 34312 w 2040789"/>
                <a:gd name="connsiteY0" fmla="*/ 1149928 h 1760786"/>
                <a:gd name="connsiteX1" fmla="*/ 1237836 w 2040789"/>
                <a:gd name="connsiteY1" fmla="*/ 53353 h 1760786"/>
                <a:gd name="connsiteX2" fmla="*/ 2027201 w 2040789"/>
                <a:gd name="connsiteY2" fmla="*/ 271712 h 1760786"/>
                <a:gd name="connsiteX3" fmla="*/ 2038135 w 2040789"/>
                <a:gd name="connsiteY3" fmla="*/ 988003 h 1760786"/>
                <a:gd name="connsiteX4" fmla="*/ 2020851 w 2040789"/>
                <a:gd name="connsiteY4" fmla="*/ 1760786 h 1760786"/>
                <a:gd name="connsiteX5" fmla="*/ 1221961 w 2040789"/>
                <a:gd name="connsiteY5" fmla="*/ 1757553 h 1760786"/>
                <a:gd name="connsiteX6" fmla="*/ 407950 w 2040789"/>
                <a:gd name="connsiteY6" fmla="*/ 1751261 h 1760786"/>
                <a:gd name="connsiteX7" fmla="*/ 34312 w 2040789"/>
                <a:gd name="connsiteY7" fmla="*/ 1149928 h 1760786"/>
                <a:gd name="connsiteX0" fmla="*/ 23634 w 2030111"/>
                <a:gd name="connsiteY0" fmla="*/ 1201864 h 1812722"/>
                <a:gd name="connsiteX1" fmla="*/ 1039833 w 2030111"/>
                <a:gd name="connsiteY1" fmla="*/ 44964 h 1812722"/>
                <a:gd name="connsiteX2" fmla="*/ 2016523 w 2030111"/>
                <a:gd name="connsiteY2" fmla="*/ 323648 h 1812722"/>
                <a:gd name="connsiteX3" fmla="*/ 2027457 w 2030111"/>
                <a:gd name="connsiteY3" fmla="*/ 1039939 h 1812722"/>
                <a:gd name="connsiteX4" fmla="*/ 2010173 w 2030111"/>
                <a:gd name="connsiteY4" fmla="*/ 1812722 h 1812722"/>
                <a:gd name="connsiteX5" fmla="*/ 1211283 w 2030111"/>
                <a:gd name="connsiteY5" fmla="*/ 1809489 h 1812722"/>
                <a:gd name="connsiteX6" fmla="*/ 397272 w 2030111"/>
                <a:gd name="connsiteY6" fmla="*/ 1803197 h 1812722"/>
                <a:gd name="connsiteX7" fmla="*/ 23634 w 2030111"/>
                <a:gd name="connsiteY7" fmla="*/ 1201864 h 1812722"/>
                <a:gd name="connsiteX0" fmla="*/ 203 w 2006680"/>
                <a:gd name="connsiteY0" fmla="*/ 1156974 h 1767832"/>
                <a:gd name="connsiteX1" fmla="*/ 332570 w 2006680"/>
                <a:gd name="connsiteY1" fmla="*/ 297809 h 1767832"/>
                <a:gd name="connsiteX2" fmla="*/ 1016402 w 2006680"/>
                <a:gd name="connsiteY2" fmla="*/ 74 h 1767832"/>
                <a:gd name="connsiteX3" fmla="*/ 1993092 w 2006680"/>
                <a:gd name="connsiteY3" fmla="*/ 278758 h 1767832"/>
                <a:gd name="connsiteX4" fmla="*/ 2004026 w 2006680"/>
                <a:gd name="connsiteY4" fmla="*/ 995049 h 1767832"/>
                <a:gd name="connsiteX5" fmla="*/ 1986742 w 2006680"/>
                <a:gd name="connsiteY5" fmla="*/ 1767832 h 1767832"/>
                <a:gd name="connsiteX6" fmla="*/ 1187852 w 2006680"/>
                <a:gd name="connsiteY6" fmla="*/ 1764599 h 1767832"/>
                <a:gd name="connsiteX7" fmla="*/ 373841 w 2006680"/>
                <a:gd name="connsiteY7" fmla="*/ 1758307 h 1767832"/>
                <a:gd name="connsiteX8" fmla="*/ 203 w 2006680"/>
                <a:gd name="connsiteY8" fmla="*/ 1156974 h 1767832"/>
                <a:gd name="connsiteX0" fmla="*/ 102 w 2178029"/>
                <a:gd name="connsiteY0" fmla="*/ 1106174 h 1767832"/>
                <a:gd name="connsiteX1" fmla="*/ 503919 w 2178029"/>
                <a:gd name="connsiteY1" fmla="*/ 297809 h 1767832"/>
                <a:gd name="connsiteX2" fmla="*/ 1187751 w 2178029"/>
                <a:gd name="connsiteY2" fmla="*/ 74 h 1767832"/>
                <a:gd name="connsiteX3" fmla="*/ 2164441 w 2178029"/>
                <a:gd name="connsiteY3" fmla="*/ 278758 h 1767832"/>
                <a:gd name="connsiteX4" fmla="*/ 2175375 w 2178029"/>
                <a:gd name="connsiteY4" fmla="*/ 995049 h 1767832"/>
                <a:gd name="connsiteX5" fmla="*/ 2158091 w 2178029"/>
                <a:gd name="connsiteY5" fmla="*/ 1767832 h 1767832"/>
                <a:gd name="connsiteX6" fmla="*/ 1359201 w 2178029"/>
                <a:gd name="connsiteY6" fmla="*/ 1764599 h 1767832"/>
                <a:gd name="connsiteX7" fmla="*/ 545190 w 2178029"/>
                <a:gd name="connsiteY7" fmla="*/ 1758307 h 1767832"/>
                <a:gd name="connsiteX8" fmla="*/ 102 w 2178029"/>
                <a:gd name="connsiteY8" fmla="*/ 1106174 h 1767832"/>
                <a:gd name="connsiteX0" fmla="*/ 130 w 2105032"/>
                <a:gd name="connsiteY0" fmla="*/ 1239524 h 1767832"/>
                <a:gd name="connsiteX1" fmla="*/ 430922 w 2105032"/>
                <a:gd name="connsiteY1" fmla="*/ 297809 h 1767832"/>
                <a:gd name="connsiteX2" fmla="*/ 1114754 w 2105032"/>
                <a:gd name="connsiteY2" fmla="*/ 74 h 1767832"/>
                <a:gd name="connsiteX3" fmla="*/ 2091444 w 2105032"/>
                <a:gd name="connsiteY3" fmla="*/ 278758 h 1767832"/>
                <a:gd name="connsiteX4" fmla="*/ 2102378 w 2105032"/>
                <a:gd name="connsiteY4" fmla="*/ 995049 h 1767832"/>
                <a:gd name="connsiteX5" fmla="*/ 2085094 w 2105032"/>
                <a:gd name="connsiteY5" fmla="*/ 1767832 h 1767832"/>
                <a:gd name="connsiteX6" fmla="*/ 1286204 w 2105032"/>
                <a:gd name="connsiteY6" fmla="*/ 1764599 h 1767832"/>
                <a:gd name="connsiteX7" fmla="*/ 472193 w 2105032"/>
                <a:gd name="connsiteY7" fmla="*/ 1758307 h 1767832"/>
                <a:gd name="connsiteX8" fmla="*/ 130 w 2105032"/>
                <a:gd name="connsiteY8" fmla="*/ 1239524 h 1767832"/>
                <a:gd name="connsiteX0" fmla="*/ 3488 w 2108390"/>
                <a:gd name="connsiteY0" fmla="*/ 1239524 h 1767832"/>
                <a:gd name="connsiteX1" fmla="*/ 434280 w 2108390"/>
                <a:gd name="connsiteY1" fmla="*/ 297809 h 1767832"/>
                <a:gd name="connsiteX2" fmla="*/ 1118112 w 2108390"/>
                <a:gd name="connsiteY2" fmla="*/ 74 h 1767832"/>
                <a:gd name="connsiteX3" fmla="*/ 2094802 w 2108390"/>
                <a:gd name="connsiteY3" fmla="*/ 278758 h 1767832"/>
                <a:gd name="connsiteX4" fmla="*/ 2105736 w 2108390"/>
                <a:gd name="connsiteY4" fmla="*/ 995049 h 1767832"/>
                <a:gd name="connsiteX5" fmla="*/ 2088452 w 2108390"/>
                <a:gd name="connsiteY5" fmla="*/ 1767832 h 1767832"/>
                <a:gd name="connsiteX6" fmla="*/ 1289562 w 2108390"/>
                <a:gd name="connsiteY6" fmla="*/ 1764599 h 1767832"/>
                <a:gd name="connsiteX7" fmla="*/ 475551 w 2108390"/>
                <a:gd name="connsiteY7" fmla="*/ 1758307 h 1767832"/>
                <a:gd name="connsiteX8" fmla="*/ 243779 w 2108390"/>
                <a:gd name="connsiteY8" fmla="*/ 1691634 h 1767832"/>
                <a:gd name="connsiteX9" fmla="*/ 3488 w 2108390"/>
                <a:gd name="connsiteY9" fmla="*/ 1239524 h 1767832"/>
                <a:gd name="connsiteX0" fmla="*/ 7219 w 2112121"/>
                <a:gd name="connsiteY0" fmla="*/ 1239524 h 1767832"/>
                <a:gd name="connsiteX1" fmla="*/ 438011 w 2112121"/>
                <a:gd name="connsiteY1" fmla="*/ 297809 h 1767832"/>
                <a:gd name="connsiteX2" fmla="*/ 1121843 w 2112121"/>
                <a:gd name="connsiteY2" fmla="*/ 74 h 1767832"/>
                <a:gd name="connsiteX3" fmla="*/ 2098533 w 2112121"/>
                <a:gd name="connsiteY3" fmla="*/ 278758 h 1767832"/>
                <a:gd name="connsiteX4" fmla="*/ 2109467 w 2112121"/>
                <a:gd name="connsiteY4" fmla="*/ 995049 h 1767832"/>
                <a:gd name="connsiteX5" fmla="*/ 2092183 w 2112121"/>
                <a:gd name="connsiteY5" fmla="*/ 1767832 h 1767832"/>
                <a:gd name="connsiteX6" fmla="*/ 1293293 w 2112121"/>
                <a:gd name="connsiteY6" fmla="*/ 1764599 h 1767832"/>
                <a:gd name="connsiteX7" fmla="*/ 479282 w 2112121"/>
                <a:gd name="connsiteY7" fmla="*/ 1758307 h 1767832"/>
                <a:gd name="connsiteX8" fmla="*/ 190360 w 2112121"/>
                <a:gd name="connsiteY8" fmla="*/ 1691634 h 1767832"/>
                <a:gd name="connsiteX9" fmla="*/ 7219 w 2112121"/>
                <a:gd name="connsiteY9" fmla="*/ 1239524 h 1767832"/>
                <a:gd name="connsiteX0" fmla="*/ 1342 w 2106244"/>
                <a:gd name="connsiteY0" fmla="*/ 1242237 h 1770545"/>
                <a:gd name="connsiteX1" fmla="*/ 276559 w 2106244"/>
                <a:gd name="connsiteY1" fmla="*/ 417997 h 1770545"/>
                <a:gd name="connsiteX2" fmla="*/ 1115966 w 2106244"/>
                <a:gd name="connsiteY2" fmla="*/ 2787 h 1770545"/>
                <a:gd name="connsiteX3" fmla="*/ 2092656 w 2106244"/>
                <a:gd name="connsiteY3" fmla="*/ 281471 h 1770545"/>
                <a:gd name="connsiteX4" fmla="*/ 2103590 w 2106244"/>
                <a:gd name="connsiteY4" fmla="*/ 997762 h 1770545"/>
                <a:gd name="connsiteX5" fmla="*/ 2086306 w 2106244"/>
                <a:gd name="connsiteY5" fmla="*/ 1770545 h 1770545"/>
                <a:gd name="connsiteX6" fmla="*/ 1287416 w 2106244"/>
                <a:gd name="connsiteY6" fmla="*/ 1767312 h 1770545"/>
                <a:gd name="connsiteX7" fmla="*/ 473405 w 2106244"/>
                <a:gd name="connsiteY7" fmla="*/ 1761020 h 1770545"/>
                <a:gd name="connsiteX8" fmla="*/ 184483 w 2106244"/>
                <a:gd name="connsiteY8" fmla="*/ 1694347 h 1770545"/>
                <a:gd name="connsiteX9" fmla="*/ 1342 w 2106244"/>
                <a:gd name="connsiteY9" fmla="*/ 1242237 h 1770545"/>
                <a:gd name="connsiteX0" fmla="*/ 1062 w 2140889"/>
                <a:gd name="connsiteY0" fmla="*/ 1277162 h 1770545"/>
                <a:gd name="connsiteX1" fmla="*/ 311204 w 2140889"/>
                <a:gd name="connsiteY1" fmla="*/ 417997 h 1770545"/>
                <a:gd name="connsiteX2" fmla="*/ 1150611 w 2140889"/>
                <a:gd name="connsiteY2" fmla="*/ 2787 h 1770545"/>
                <a:gd name="connsiteX3" fmla="*/ 2127301 w 2140889"/>
                <a:gd name="connsiteY3" fmla="*/ 281471 h 1770545"/>
                <a:gd name="connsiteX4" fmla="*/ 2138235 w 2140889"/>
                <a:gd name="connsiteY4" fmla="*/ 997762 h 1770545"/>
                <a:gd name="connsiteX5" fmla="*/ 2120951 w 2140889"/>
                <a:gd name="connsiteY5" fmla="*/ 1770545 h 1770545"/>
                <a:gd name="connsiteX6" fmla="*/ 1322061 w 2140889"/>
                <a:gd name="connsiteY6" fmla="*/ 1767312 h 1770545"/>
                <a:gd name="connsiteX7" fmla="*/ 508050 w 2140889"/>
                <a:gd name="connsiteY7" fmla="*/ 1761020 h 1770545"/>
                <a:gd name="connsiteX8" fmla="*/ 219128 w 2140889"/>
                <a:gd name="connsiteY8" fmla="*/ 1694347 h 1770545"/>
                <a:gd name="connsiteX9" fmla="*/ 1062 w 2140889"/>
                <a:gd name="connsiteY9" fmla="*/ 1277162 h 1770545"/>
                <a:gd name="connsiteX0" fmla="*/ 11684 w 2151511"/>
                <a:gd name="connsiteY0" fmla="*/ 1277162 h 1770545"/>
                <a:gd name="connsiteX1" fmla="*/ 321826 w 2151511"/>
                <a:gd name="connsiteY1" fmla="*/ 417997 h 1770545"/>
                <a:gd name="connsiteX2" fmla="*/ 1161233 w 2151511"/>
                <a:gd name="connsiteY2" fmla="*/ 2787 h 1770545"/>
                <a:gd name="connsiteX3" fmla="*/ 2137923 w 2151511"/>
                <a:gd name="connsiteY3" fmla="*/ 281471 h 1770545"/>
                <a:gd name="connsiteX4" fmla="*/ 2148857 w 2151511"/>
                <a:gd name="connsiteY4" fmla="*/ 997762 h 1770545"/>
                <a:gd name="connsiteX5" fmla="*/ 2131573 w 2151511"/>
                <a:gd name="connsiteY5" fmla="*/ 1770545 h 1770545"/>
                <a:gd name="connsiteX6" fmla="*/ 1332683 w 2151511"/>
                <a:gd name="connsiteY6" fmla="*/ 1767312 h 1770545"/>
                <a:gd name="connsiteX7" fmla="*/ 518672 w 2151511"/>
                <a:gd name="connsiteY7" fmla="*/ 1761020 h 1770545"/>
                <a:gd name="connsiteX8" fmla="*/ 105925 w 2151511"/>
                <a:gd name="connsiteY8" fmla="*/ 1722922 h 1770545"/>
                <a:gd name="connsiteX9" fmla="*/ 11684 w 2151511"/>
                <a:gd name="connsiteY9" fmla="*/ 1277162 h 1770545"/>
                <a:gd name="connsiteX0" fmla="*/ 5799 w 2145626"/>
                <a:gd name="connsiteY0" fmla="*/ 1277162 h 1770545"/>
                <a:gd name="connsiteX1" fmla="*/ 315941 w 2145626"/>
                <a:gd name="connsiteY1" fmla="*/ 417997 h 1770545"/>
                <a:gd name="connsiteX2" fmla="*/ 1155348 w 2145626"/>
                <a:gd name="connsiteY2" fmla="*/ 2787 h 1770545"/>
                <a:gd name="connsiteX3" fmla="*/ 2132038 w 2145626"/>
                <a:gd name="connsiteY3" fmla="*/ 281471 h 1770545"/>
                <a:gd name="connsiteX4" fmla="*/ 2142972 w 2145626"/>
                <a:gd name="connsiteY4" fmla="*/ 997762 h 1770545"/>
                <a:gd name="connsiteX5" fmla="*/ 2125688 w 2145626"/>
                <a:gd name="connsiteY5" fmla="*/ 1770545 h 1770545"/>
                <a:gd name="connsiteX6" fmla="*/ 1326798 w 2145626"/>
                <a:gd name="connsiteY6" fmla="*/ 1767312 h 1770545"/>
                <a:gd name="connsiteX7" fmla="*/ 512787 w 2145626"/>
                <a:gd name="connsiteY7" fmla="*/ 1761020 h 1770545"/>
                <a:gd name="connsiteX8" fmla="*/ 141315 w 2145626"/>
                <a:gd name="connsiteY8" fmla="*/ 1722922 h 1770545"/>
                <a:gd name="connsiteX9" fmla="*/ 5799 w 2145626"/>
                <a:gd name="connsiteY9" fmla="*/ 1277162 h 1770545"/>
                <a:gd name="connsiteX0" fmla="*/ 5492 w 2151669"/>
                <a:gd name="connsiteY0" fmla="*/ 1162862 h 1770545"/>
                <a:gd name="connsiteX1" fmla="*/ 321984 w 2151669"/>
                <a:gd name="connsiteY1" fmla="*/ 417997 h 1770545"/>
                <a:gd name="connsiteX2" fmla="*/ 1161391 w 2151669"/>
                <a:gd name="connsiteY2" fmla="*/ 2787 h 1770545"/>
                <a:gd name="connsiteX3" fmla="*/ 2138081 w 2151669"/>
                <a:gd name="connsiteY3" fmla="*/ 281471 h 1770545"/>
                <a:gd name="connsiteX4" fmla="*/ 2149015 w 2151669"/>
                <a:gd name="connsiteY4" fmla="*/ 997762 h 1770545"/>
                <a:gd name="connsiteX5" fmla="*/ 2131731 w 2151669"/>
                <a:gd name="connsiteY5" fmla="*/ 1770545 h 1770545"/>
                <a:gd name="connsiteX6" fmla="*/ 1332841 w 2151669"/>
                <a:gd name="connsiteY6" fmla="*/ 1767312 h 1770545"/>
                <a:gd name="connsiteX7" fmla="*/ 518830 w 2151669"/>
                <a:gd name="connsiteY7" fmla="*/ 1761020 h 1770545"/>
                <a:gd name="connsiteX8" fmla="*/ 147358 w 2151669"/>
                <a:gd name="connsiteY8" fmla="*/ 1722922 h 1770545"/>
                <a:gd name="connsiteX9" fmla="*/ 5492 w 2151669"/>
                <a:gd name="connsiteY9" fmla="*/ 1162862 h 1770545"/>
                <a:gd name="connsiteX0" fmla="*/ 6139 w 2139616"/>
                <a:gd name="connsiteY0" fmla="*/ 1162862 h 1770545"/>
                <a:gd name="connsiteX1" fmla="*/ 309931 w 2139616"/>
                <a:gd name="connsiteY1" fmla="*/ 417997 h 1770545"/>
                <a:gd name="connsiteX2" fmla="*/ 1149338 w 2139616"/>
                <a:gd name="connsiteY2" fmla="*/ 2787 h 1770545"/>
                <a:gd name="connsiteX3" fmla="*/ 2126028 w 2139616"/>
                <a:gd name="connsiteY3" fmla="*/ 281471 h 1770545"/>
                <a:gd name="connsiteX4" fmla="*/ 2136962 w 2139616"/>
                <a:gd name="connsiteY4" fmla="*/ 997762 h 1770545"/>
                <a:gd name="connsiteX5" fmla="*/ 2119678 w 2139616"/>
                <a:gd name="connsiteY5" fmla="*/ 1770545 h 1770545"/>
                <a:gd name="connsiteX6" fmla="*/ 1320788 w 2139616"/>
                <a:gd name="connsiteY6" fmla="*/ 1767312 h 1770545"/>
                <a:gd name="connsiteX7" fmla="*/ 506777 w 2139616"/>
                <a:gd name="connsiteY7" fmla="*/ 1761020 h 1770545"/>
                <a:gd name="connsiteX8" fmla="*/ 135305 w 2139616"/>
                <a:gd name="connsiteY8" fmla="*/ 1722922 h 1770545"/>
                <a:gd name="connsiteX9" fmla="*/ 6139 w 2139616"/>
                <a:gd name="connsiteY9" fmla="*/ 1162862 h 1770545"/>
                <a:gd name="connsiteX0" fmla="*/ 6139 w 2139616"/>
                <a:gd name="connsiteY0" fmla="*/ 1162862 h 1770545"/>
                <a:gd name="connsiteX1" fmla="*/ 309931 w 2139616"/>
                <a:gd name="connsiteY1" fmla="*/ 417997 h 1770545"/>
                <a:gd name="connsiteX2" fmla="*/ 1149338 w 2139616"/>
                <a:gd name="connsiteY2" fmla="*/ 2787 h 1770545"/>
                <a:gd name="connsiteX3" fmla="*/ 2126028 w 2139616"/>
                <a:gd name="connsiteY3" fmla="*/ 281471 h 1770545"/>
                <a:gd name="connsiteX4" fmla="*/ 2136962 w 2139616"/>
                <a:gd name="connsiteY4" fmla="*/ 997762 h 1770545"/>
                <a:gd name="connsiteX5" fmla="*/ 2119678 w 2139616"/>
                <a:gd name="connsiteY5" fmla="*/ 1770545 h 1770545"/>
                <a:gd name="connsiteX6" fmla="*/ 1320788 w 2139616"/>
                <a:gd name="connsiteY6" fmla="*/ 1767312 h 1770545"/>
                <a:gd name="connsiteX7" fmla="*/ 506777 w 2139616"/>
                <a:gd name="connsiteY7" fmla="*/ 1761020 h 1770545"/>
                <a:gd name="connsiteX8" fmla="*/ 135305 w 2139616"/>
                <a:gd name="connsiteY8" fmla="*/ 1722922 h 1770545"/>
                <a:gd name="connsiteX9" fmla="*/ 6139 w 2139616"/>
                <a:gd name="connsiteY9" fmla="*/ 1162862 h 1770545"/>
                <a:gd name="connsiteX0" fmla="*/ 5216 w 2157743"/>
                <a:gd name="connsiteY0" fmla="*/ 1162862 h 1770545"/>
                <a:gd name="connsiteX1" fmla="*/ 328058 w 2157743"/>
                <a:gd name="connsiteY1" fmla="*/ 417997 h 1770545"/>
                <a:gd name="connsiteX2" fmla="*/ 1167465 w 2157743"/>
                <a:gd name="connsiteY2" fmla="*/ 2787 h 1770545"/>
                <a:gd name="connsiteX3" fmla="*/ 2144155 w 2157743"/>
                <a:gd name="connsiteY3" fmla="*/ 281471 h 1770545"/>
                <a:gd name="connsiteX4" fmla="*/ 2155089 w 2157743"/>
                <a:gd name="connsiteY4" fmla="*/ 997762 h 1770545"/>
                <a:gd name="connsiteX5" fmla="*/ 2137805 w 2157743"/>
                <a:gd name="connsiteY5" fmla="*/ 1770545 h 1770545"/>
                <a:gd name="connsiteX6" fmla="*/ 1338915 w 2157743"/>
                <a:gd name="connsiteY6" fmla="*/ 1767312 h 1770545"/>
                <a:gd name="connsiteX7" fmla="*/ 524904 w 2157743"/>
                <a:gd name="connsiteY7" fmla="*/ 1761020 h 1770545"/>
                <a:gd name="connsiteX8" fmla="*/ 153432 w 2157743"/>
                <a:gd name="connsiteY8" fmla="*/ 1722922 h 1770545"/>
                <a:gd name="connsiteX9" fmla="*/ 5216 w 2157743"/>
                <a:gd name="connsiteY9" fmla="*/ 1162862 h 1770545"/>
                <a:gd name="connsiteX0" fmla="*/ 3997 w 2194624"/>
                <a:gd name="connsiteY0" fmla="*/ 1226362 h 1770545"/>
                <a:gd name="connsiteX1" fmla="*/ 364939 w 2194624"/>
                <a:gd name="connsiteY1" fmla="*/ 417997 h 1770545"/>
                <a:gd name="connsiteX2" fmla="*/ 1204346 w 2194624"/>
                <a:gd name="connsiteY2" fmla="*/ 2787 h 1770545"/>
                <a:gd name="connsiteX3" fmla="*/ 2181036 w 2194624"/>
                <a:gd name="connsiteY3" fmla="*/ 281471 h 1770545"/>
                <a:gd name="connsiteX4" fmla="*/ 2191970 w 2194624"/>
                <a:gd name="connsiteY4" fmla="*/ 997762 h 1770545"/>
                <a:gd name="connsiteX5" fmla="*/ 2174686 w 2194624"/>
                <a:gd name="connsiteY5" fmla="*/ 1770545 h 1770545"/>
                <a:gd name="connsiteX6" fmla="*/ 1375796 w 2194624"/>
                <a:gd name="connsiteY6" fmla="*/ 1767312 h 1770545"/>
                <a:gd name="connsiteX7" fmla="*/ 561785 w 2194624"/>
                <a:gd name="connsiteY7" fmla="*/ 1761020 h 1770545"/>
                <a:gd name="connsiteX8" fmla="*/ 190313 w 2194624"/>
                <a:gd name="connsiteY8" fmla="*/ 1722922 h 1770545"/>
                <a:gd name="connsiteX9" fmla="*/ 3997 w 2194624"/>
                <a:gd name="connsiteY9" fmla="*/ 1226362 h 1770545"/>
                <a:gd name="connsiteX0" fmla="*/ 2842 w 2193469"/>
                <a:gd name="connsiteY0" fmla="*/ 1228036 h 1772219"/>
                <a:gd name="connsiteX1" fmla="*/ 332034 w 2193469"/>
                <a:gd name="connsiteY1" fmla="*/ 464121 h 1772219"/>
                <a:gd name="connsiteX2" fmla="*/ 1203191 w 2193469"/>
                <a:gd name="connsiteY2" fmla="*/ 4461 h 1772219"/>
                <a:gd name="connsiteX3" fmla="*/ 2179881 w 2193469"/>
                <a:gd name="connsiteY3" fmla="*/ 283145 h 1772219"/>
                <a:gd name="connsiteX4" fmla="*/ 2190815 w 2193469"/>
                <a:gd name="connsiteY4" fmla="*/ 999436 h 1772219"/>
                <a:gd name="connsiteX5" fmla="*/ 2173531 w 2193469"/>
                <a:gd name="connsiteY5" fmla="*/ 1772219 h 1772219"/>
                <a:gd name="connsiteX6" fmla="*/ 1374641 w 2193469"/>
                <a:gd name="connsiteY6" fmla="*/ 1768986 h 1772219"/>
                <a:gd name="connsiteX7" fmla="*/ 560630 w 2193469"/>
                <a:gd name="connsiteY7" fmla="*/ 1762694 h 1772219"/>
                <a:gd name="connsiteX8" fmla="*/ 189158 w 2193469"/>
                <a:gd name="connsiteY8" fmla="*/ 1724596 h 1772219"/>
                <a:gd name="connsiteX9" fmla="*/ 2842 w 2193469"/>
                <a:gd name="connsiteY9" fmla="*/ 1228036 h 1772219"/>
                <a:gd name="connsiteX0" fmla="*/ 4751 w 2195378"/>
                <a:gd name="connsiteY0" fmla="*/ 1227288 h 1771471"/>
                <a:gd name="connsiteX1" fmla="*/ 384743 w 2195378"/>
                <a:gd name="connsiteY1" fmla="*/ 444323 h 1771471"/>
                <a:gd name="connsiteX2" fmla="*/ 1205100 w 2195378"/>
                <a:gd name="connsiteY2" fmla="*/ 3713 h 1771471"/>
                <a:gd name="connsiteX3" fmla="*/ 2181790 w 2195378"/>
                <a:gd name="connsiteY3" fmla="*/ 282397 h 1771471"/>
                <a:gd name="connsiteX4" fmla="*/ 2192724 w 2195378"/>
                <a:gd name="connsiteY4" fmla="*/ 998688 h 1771471"/>
                <a:gd name="connsiteX5" fmla="*/ 2175440 w 2195378"/>
                <a:gd name="connsiteY5" fmla="*/ 1771471 h 1771471"/>
                <a:gd name="connsiteX6" fmla="*/ 1376550 w 2195378"/>
                <a:gd name="connsiteY6" fmla="*/ 1768238 h 1771471"/>
                <a:gd name="connsiteX7" fmla="*/ 562539 w 2195378"/>
                <a:gd name="connsiteY7" fmla="*/ 1761946 h 1771471"/>
                <a:gd name="connsiteX8" fmla="*/ 191067 w 2195378"/>
                <a:gd name="connsiteY8" fmla="*/ 1723848 h 1771471"/>
                <a:gd name="connsiteX9" fmla="*/ 4751 w 2195378"/>
                <a:gd name="connsiteY9" fmla="*/ 1227288 h 1771471"/>
                <a:gd name="connsiteX0" fmla="*/ 3756 w 2194383"/>
                <a:gd name="connsiteY0" fmla="*/ 1227049 h 1771232"/>
                <a:gd name="connsiteX1" fmla="*/ 358348 w 2194383"/>
                <a:gd name="connsiteY1" fmla="*/ 437734 h 1771232"/>
                <a:gd name="connsiteX2" fmla="*/ 1204105 w 2194383"/>
                <a:gd name="connsiteY2" fmla="*/ 3474 h 1771232"/>
                <a:gd name="connsiteX3" fmla="*/ 2180795 w 2194383"/>
                <a:gd name="connsiteY3" fmla="*/ 282158 h 1771232"/>
                <a:gd name="connsiteX4" fmla="*/ 2191729 w 2194383"/>
                <a:gd name="connsiteY4" fmla="*/ 998449 h 1771232"/>
                <a:gd name="connsiteX5" fmla="*/ 2174445 w 2194383"/>
                <a:gd name="connsiteY5" fmla="*/ 1771232 h 1771232"/>
                <a:gd name="connsiteX6" fmla="*/ 1375555 w 2194383"/>
                <a:gd name="connsiteY6" fmla="*/ 1767999 h 1771232"/>
                <a:gd name="connsiteX7" fmla="*/ 561544 w 2194383"/>
                <a:gd name="connsiteY7" fmla="*/ 1761707 h 1771232"/>
                <a:gd name="connsiteX8" fmla="*/ 190072 w 2194383"/>
                <a:gd name="connsiteY8" fmla="*/ 1723609 h 1771232"/>
                <a:gd name="connsiteX9" fmla="*/ 3756 w 2194383"/>
                <a:gd name="connsiteY9" fmla="*/ 1227049 h 1771232"/>
                <a:gd name="connsiteX0" fmla="*/ 3756 w 2195682"/>
                <a:gd name="connsiteY0" fmla="*/ 1230622 h 1774805"/>
                <a:gd name="connsiteX1" fmla="*/ 358348 w 2195682"/>
                <a:gd name="connsiteY1" fmla="*/ 441307 h 1774805"/>
                <a:gd name="connsiteX2" fmla="*/ 1204105 w 2195682"/>
                <a:gd name="connsiteY2" fmla="*/ 7047 h 1774805"/>
                <a:gd name="connsiteX3" fmla="*/ 2185817 w 2195682"/>
                <a:gd name="connsiteY3" fmla="*/ 241905 h 1774805"/>
                <a:gd name="connsiteX4" fmla="*/ 2191729 w 2195682"/>
                <a:gd name="connsiteY4" fmla="*/ 1002022 h 1774805"/>
                <a:gd name="connsiteX5" fmla="*/ 2174445 w 2195682"/>
                <a:gd name="connsiteY5" fmla="*/ 1774805 h 1774805"/>
                <a:gd name="connsiteX6" fmla="*/ 1375555 w 2195682"/>
                <a:gd name="connsiteY6" fmla="*/ 1771572 h 1774805"/>
                <a:gd name="connsiteX7" fmla="*/ 561544 w 2195682"/>
                <a:gd name="connsiteY7" fmla="*/ 1765280 h 1774805"/>
                <a:gd name="connsiteX8" fmla="*/ 190072 w 2195682"/>
                <a:gd name="connsiteY8" fmla="*/ 1727182 h 1774805"/>
                <a:gd name="connsiteX9" fmla="*/ 3756 w 2195682"/>
                <a:gd name="connsiteY9" fmla="*/ 1230622 h 1774805"/>
                <a:gd name="connsiteX0" fmla="*/ 3756 w 2199065"/>
                <a:gd name="connsiteY0" fmla="*/ 1230117 h 1774300"/>
                <a:gd name="connsiteX1" fmla="*/ 358348 w 2199065"/>
                <a:gd name="connsiteY1" fmla="*/ 440802 h 1774300"/>
                <a:gd name="connsiteX2" fmla="*/ 1204105 w 2199065"/>
                <a:gd name="connsiteY2" fmla="*/ 6542 h 1774300"/>
                <a:gd name="connsiteX3" fmla="*/ 2190841 w 2199065"/>
                <a:gd name="connsiteY3" fmla="*/ 246269 h 1774300"/>
                <a:gd name="connsiteX4" fmla="*/ 2191729 w 2199065"/>
                <a:gd name="connsiteY4" fmla="*/ 1001517 h 1774300"/>
                <a:gd name="connsiteX5" fmla="*/ 2174445 w 2199065"/>
                <a:gd name="connsiteY5" fmla="*/ 1774300 h 1774300"/>
                <a:gd name="connsiteX6" fmla="*/ 1375555 w 2199065"/>
                <a:gd name="connsiteY6" fmla="*/ 1771067 h 1774300"/>
                <a:gd name="connsiteX7" fmla="*/ 561544 w 2199065"/>
                <a:gd name="connsiteY7" fmla="*/ 1764775 h 1774300"/>
                <a:gd name="connsiteX8" fmla="*/ 190072 w 2199065"/>
                <a:gd name="connsiteY8" fmla="*/ 1726677 h 1774300"/>
                <a:gd name="connsiteX9" fmla="*/ 3756 w 2199065"/>
                <a:gd name="connsiteY9" fmla="*/ 1230117 h 1774300"/>
                <a:gd name="connsiteX0" fmla="*/ 3756 w 2199065"/>
                <a:gd name="connsiteY0" fmla="*/ 1229481 h 1773664"/>
                <a:gd name="connsiteX1" fmla="*/ 358348 w 2199065"/>
                <a:gd name="connsiteY1" fmla="*/ 440166 h 1773664"/>
                <a:gd name="connsiteX2" fmla="*/ 1204105 w 2199065"/>
                <a:gd name="connsiteY2" fmla="*/ 5906 h 1773664"/>
                <a:gd name="connsiteX3" fmla="*/ 2190841 w 2199065"/>
                <a:gd name="connsiteY3" fmla="*/ 245633 h 1773664"/>
                <a:gd name="connsiteX4" fmla="*/ 2191729 w 2199065"/>
                <a:gd name="connsiteY4" fmla="*/ 1000881 h 1773664"/>
                <a:gd name="connsiteX5" fmla="*/ 2174445 w 2199065"/>
                <a:gd name="connsiteY5" fmla="*/ 1773664 h 1773664"/>
                <a:gd name="connsiteX6" fmla="*/ 1375555 w 2199065"/>
                <a:gd name="connsiteY6" fmla="*/ 1770431 h 1773664"/>
                <a:gd name="connsiteX7" fmla="*/ 561544 w 2199065"/>
                <a:gd name="connsiteY7" fmla="*/ 1764139 h 1773664"/>
                <a:gd name="connsiteX8" fmla="*/ 190072 w 2199065"/>
                <a:gd name="connsiteY8" fmla="*/ 1726041 h 1773664"/>
                <a:gd name="connsiteX9" fmla="*/ 3756 w 2199065"/>
                <a:gd name="connsiteY9" fmla="*/ 1229481 h 1773664"/>
                <a:gd name="connsiteX0" fmla="*/ 4773 w 2200082"/>
                <a:gd name="connsiteY0" fmla="*/ 1229481 h 1773664"/>
                <a:gd name="connsiteX1" fmla="*/ 359365 w 2200082"/>
                <a:gd name="connsiteY1" fmla="*/ 440166 h 1773664"/>
                <a:gd name="connsiteX2" fmla="*/ 1205122 w 2200082"/>
                <a:gd name="connsiteY2" fmla="*/ 5906 h 1773664"/>
                <a:gd name="connsiteX3" fmla="*/ 2191858 w 2200082"/>
                <a:gd name="connsiteY3" fmla="*/ 245633 h 1773664"/>
                <a:gd name="connsiteX4" fmla="*/ 2192746 w 2200082"/>
                <a:gd name="connsiteY4" fmla="*/ 1000881 h 1773664"/>
                <a:gd name="connsiteX5" fmla="*/ 2175462 w 2200082"/>
                <a:gd name="connsiteY5" fmla="*/ 1773664 h 1773664"/>
                <a:gd name="connsiteX6" fmla="*/ 1376572 w 2200082"/>
                <a:gd name="connsiteY6" fmla="*/ 1770431 h 1773664"/>
                <a:gd name="connsiteX7" fmla="*/ 562561 w 2200082"/>
                <a:gd name="connsiteY7" fmla="*/ 1764139 h 1773664"/>
                <a:gd name="connsiteX8" fmla="*/ 176021 w 2200082"/>
                <a:gd name="connsiteY8" fmla="*/ 1726041 h 1773664"/>
                <a:gd name="connsiteX9" fmla="*/ 4773 w 2200082"/>
                <a:gd name="connsiteY9" fmla="*/ 1229481 h 1773664"/>
                <a:gd name="connsiteX0" fmla="*/ 4807 w 2215182"/>
                <a:gd name="connsiteY0" fmla="*/ 1229482 h 1773664"/>
                <a:gd name="connsiteX1" fmla="*/ 374465 w 2215182"/>
                <a:gd name="connsiteY1" fmla="*/ 440166 h 1773664"/>
                <a:gd name="connsiteX2" fmla="*/ 1220222 w 2215182"/>
                <a:gd name="connsiteY2" fmla="*/ 5906 h 1773664"/>
                <a:gd name="connsiteX3" fmla="*/ 2206958 w 2215182"/>
                <a:gd name="connsiteY3" fmla="*/ 245633 h 1773664"/>
                <a:gd name="connsiteX4" fmla="*/ 2207846 w 2215182"/>
                <a:gd name="connsiteY4" fmla="*/ 1000881 h 1773664"/>
                <a:gd name="connsiteX5" fmla="*/ 2190562 w 2215182"/>
                <a:gd name="connsiteY5" fmla="*/ 1773664 h 1773664"/>
                <a:gd name="connsiteX6" fmla="*/ 1391672 w 2215182"/>
                <a:gd name="connsiteY6" fmla="*/ 1770431 h 1773664"/>
                <a:gd name="connsiteX7" fmla="*/ 577661 w 2215182"/>
                <a:gd name="connsiteY7" fmla="*/ 1764139 h 1773664"/>
                <a:gd name="connsiteX8" fmla="*/ 191121 w 2215182"/>
                <a:gd name="connsiteY8" fmla="*/ 1726041 h 1773664"/>
                <a:gd name="connsiteX9" fmla="*/ 4807 w 2215182"/>
                <a:gd name="connsiteY9" fmla="*/ 1229482 h 1773664"/>
                <a:gd name="connsiteX0" fmla="*/ 7564 w 2217939"/>
                <a:gd name="connsiteY0" fmla="*/ 1229482 h 1773664"/>
                <a:gd name="connsiteX1" fmla="*/ 377222 w 2217939"/>
                <a:gd name="connsiteY1" fmla="*/ 440166 h 1773664"/>
                <a:gd name="connsiteX2" fmla="*/ 1222979 w 2217939"/>
                <a:gd name="connsiteY2" fmla="*/ 5906 h 1773664"/>
                <a:gd name="connsiteX3" fmla="*/ 2209715 w 2217939"/>
                <a:gd name="connsiteY3" fmla="*/ 245633 h 1773664"/>
                <a:gd name="connsiteX4" fmla="*/ 2210603 w 2217939"/>
                <a:gd name="connsiteY4" fmla="*/ 1000881 h 1773664"/>
                <a:gd name="connsiteX5" fmla="*/ 2193319 w 2217939"/>
                <a:gd name="connsiteY5" fmla="*/ 1773664 h 1773664"/>
                <a:gd name="connsiteX6" fmla="*/ 1394429 w 2217939"/>
                <a:gd name="connsiteY6" fmla="*/ 1770431 h 1773664"/>
                <a:gd name="connsiteX7" fmla="*/ 580418 w 2217939"/>
                <a:gd name="connsiteY7" fmla="*/ 1764139 h 1773664"/>
                <a:gd name="connsiteX8" fmla="*/ 163743 w 2217939"/>
                <a:gd name="connsiteY8" fmla="*/ 1706563 h 1773664"/>
                <a:gd name="connsiteX9" fmla="*/ 7564 w 2217939"/>
                <a:gd name="connsiteY9" fmla="*/ 1229482 h 1773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17939" h="1773664">
                  <a:moveTo>
                    <a:pt x="7564" y="1229482"/>
                  </a:moveTo>
                  <a:cubicBezTo>
                    <a:pt x="43144" y="1018416"/>
                    <a:pt x="174653" y="644095"/>
                    <a:pt x="377222" y="440166"/>
                  </a:cubicBezTo>
                  <a:cubicBezTo>
                    <a:pt x="579791" y="236237"/>
                    <a:pt x="917564" y="38328"/>
                    <a:pt x="1222979" y="5906"/>
                  </a:cubicBezTo>
                  <a:cubicBezTo>
                    <a:pt x="1528394" y="-26516"/>
                    <a:pt x="1989037" y="77480"/>
                    <a:pt x="2209715" y="245633"/>
                  </a:cubicBezTo>
                  <a:cubicBezTo>
                    <a:pt x="2226152" y="647470"/>
                    <a:pt x="2213336" y="746209"/>
                    <a:pt x="2210603" y="1000881"/>
                  </a:cubicBezTo>
                  <a:cubicBezTo>
                    <a:pt x="2207870" y="1255553"/>
                    <a:pt x="2194410" y="1467077"/>
                    <a:pt x="2193319" y="1773664"/>
                  </a:cubicBezTo>
                  <a:lnTo>
                    <a:pt x="1394429" y="1770431"/>
                  </a:lnTo>
                  <a:lnTo>
                    <a:pt x="580418" y="1764139"/>
                  </a:lnTo>
                  <a:cubicBezTo>
                    <a:pt x="412471" y="1737162"/>
                    <a:pt x="259219" y="1795672"/>
                    <a:pt x="163743" y="1706563"/>
                  </a:cubicBezTo>
                  <a:cubicBezTo>
                    <a:pt x="68267" y="1617454"/>
                    <a:pt x="-28016" y="1440548"/>
                    <a:pt x="7564" y="1229482"/>
                  </a:cubicBezTo>
                  <a:close/>
                </a:path>
              </a:pathLst>
            </a:custGeom>
            <a:solidFill>
              <a:schemeClr val="bg1"/>
            </a:solidFill>
            <a:ln>
              <a:solidFill>
                <a:srgbClr val="CECD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6" name="Oval 123">
              <a:extLst>
                <a:ext uri="{FF2B5EF4-FFF2-40B4-BE49-F238E27FC236}">
                  <a16:creationId xmlns:a16="http://schemas.microsoft.com/office/drawing/2014/main" id="{04DF4967-DF13-47F4-853B-8C753A01EACB}"/>
                </a:ext>
              </a:extLst>
            </p:cNvPr>
            <p:cNvSpPr/>
            <p:nvPr/>
          </p:nvSpPr>
          <p:spPr>
            <a:xfrm rot="10800000">
              <a:off x="4237600" y="3291001"/>
              <a:ext cx="1040362" cy="839746"/>
            </a:xfrm>
            <a:custGeom>
              <a:avLst/>
              <a:gdLst>
                <a:gd name="connsiteX0" fmla="*/ 0 w 2407048"/>
                <a:gd name="connsiteY0" fmla="*/ 1096575 h 2193150"/>
                <a:gd name="connsiteX1" fmla="*/ 1203524 w 2407048"/>
                <a:gd name="connsiteY1" fmla="*/ 0 h 2193150"/>
                <a:gd name="connsiteX2" fmla="*/ 2407048 w 2407048"/>
                <a:gd name="connsiteY2" fmla="*/ 1096575 h 2193150"/>
                <a:gd name="connsiteX3" fmla="*/ 1203524 w 2407048"/>
                <a:gd name="connsiteY3" fmla="*/ 2193150 h 2193150"/>
                <a:gd name="connsiteX4" fmla="*/ 0 w 2407048"/>
                <a:gd name="connsiteY4" fmla="*/ 1096575 h 2193150"/>
                <a:gd name="connsiteX0" fmla="*/ 17811 w 2424859"/>
                <a:gd name="connsiteY0" fmla="*/ 1096575 h 2240761"/>
                <a:gd name="connsiteX1" fmla="*/ 1221335 w 2424859"/>
                <a:gd name="connsiteY1" fmla="*/ 0 h 2240761"/>
                <a:gd name="connsiteX2" fmla="*/ 2424859 w 2424859"/>
                <a:gd name="connsiteY2" fmla="*/ 1096575 h 2240761"/>
                <a:gd name="connsiteX3" fmla="*/ 1221335 w 2424859"/>
                <a:gd name="connsiteY3" fmla="*/ 2193150 h 2240761"/>
                <a:gd name="connsiteX4" fmla="*/ 550199 w 2424859"/>
                <a:gd name="connsiteY4" fmla="*/ 1948733 h 2240761"/>
                <a:gd name="connsiteX5" fmla="*/ 17811 w 2424859"/>
                <a:gd name="connsiteY5" fmla="*/ 1096575 h 2240761"/>
                <a:gd name="connsiteX0" fmla="*/ 17811 w 2424859"/>
                <a:gd name="connsiteY0" fmla="*/ 1096575 h 2018982"/>
                <a:gd name="connsiteX1" fmla="*/ 1221335 w 2424859"/>
                <a:gd name="connsiteY1" fmla="*/ 0 h 2018982"/>
                <a:gd name="connsiteX2" fmla="*/ 2424859 w 2424859"/>
                <a:gd name="connsiteY2" fmla="*/ 1096575 h 2018982"/>
                <a:gd name="connsiteX3" fmla="*/ 1237210 w 2424859"/>
                <a:gd name="connsiteY3" fmla="*/ 1774050 h 2018982"/>
                <a:gd name="connsiteX4" fmla="*/ 550199 w 2424859"/>
                <a:gd name="connsiteY4" fmla="*/ 1948733 h 2018982"/>
                <a:gd name="connsiteX5" fmla="*/ 17811 w 2424859"/>
                <a:gd name="connsiteY5" fmla="*/ 1096575 h 2018982"/>
                <a:gd name="connsiteX0" fmla="*/ 30579 w 2437627"/>
                <a:gd name="connsiteY0" fmla="*/ 1096575 h 1843732"/>
                <a:gd name="connsiteX1" fmla="*/ 1234103 w 2437627"/>
                <a:gd name="connsiteY1" fmla="*/ 0 h 1843732"/>
                <a:gd name="connsiteX2" fmla="*/ 2437627 w 2437627"/>
                <a:gd name="connsiteY2" fmla="*/ 1096575 h 1843732"/>
                <a:gd name="connsiteX3" fmla="*/ 1249978 w 2437627"/>
                <a:gd name="connsiteY3" fmla="*/ 1774050 h 1843732"/>
                <a:gd name="connsiteX4" fmla="*/ 432792 w 2437627"/>
                <a:gd name="connsiteY4" fmla="*/ 1697908 h 1843732"/>
                <a:gd name="connsiteX5" fmla="*/ 30579 w 2437627"/>
                <a:gd name="connsiteY5" fmla="*/ 1096575 h 1843732"/>
                <a:gd name="connsiteX0" fmla="*/ 30579 w 2468845"/>
                <a:gd name="connsiteY0" fmla="*/ 1096575 h 1807359"/>
                <a:gd name="connsiteX1" fmla="*/ 1234103 w 2468845"/>
                <a:gd name="connsiteY1" fmla="*/ 0 h 1807359"/>
                <a:gd name="connsiteX2" fmla="*/ 2437627 w 2468845"/>
                <a:gd name="connsiteY2" fmla="*/ 1096575 h 1807359"/>
                <a:gd name="connsiteX3" fmla="*/ 2036168 w 2468845"/>
                <a:gd name="connsiteY3" fmla="*/ 1656633 h 1807359"/>
                <a:gd name="connsiteX4" fmla="*/ 1249978 w 2468845"/>
                <a:gd name="connsiteY4" fmla="*/ 1774050 h 1807359"/>
                <a:gd name="connsiteX5" fmla="*/ 432792 w 2468845"/>
                <a:gd name="connsiteY5" fmla="*/ 1697908 h 1807359"/>
                <a:gd name="connsiteX6" fmla="*/ 30579 w 2468845"/>
                <a:gd name="connsiteY6" fmla="*/ 1096575 h 1807359"/>
                <a:gd name="connsiteX0" fmla="*/ 30579 w 2438040"/>
                <a:gd name="connsiteY0" fmla="*/ 1135893 h 1846677"/>
                <a:gd name="connsiteX1" fmla="*/ 1234103 w 2438040"/>
                <a:gd name="connsiteY1" fmla="*/ 39318 h 1846677"/>
                <a:gd name="connsiteX2" fmla="*/ 2061568 w 2438040"/>
                <a:gd name="connsiteY2" fmla="*/ 327527 h 1846677"/>
                <a:gd name="connsiteX3" fmla="*/ 2437627 w 2438040"/>
                <a:gd name="connsiteY3" fmla="*/ 1135893 h 1846677"/>
                <a:gd name="connsiteX4" fmla="*/ 2036168 w 2438040"/>
                <a:gd name="connsiteY4" fmla="*/ 1695951 h 1846677"/>
                <a:gd name="connsiteX5" fmla="*/ 1249978 w 2438040"/>
                <a:gd name="connsiteY5" fmla="*/ 1813368 h 1846677"/>
                <a:gd name="connsiteX6" fmla="*/ 432792 w 2438040"/>
                <a:gd name="connsiteY6" fmla="*/ 1737226 h 1846677"/>
                <a:gd name="connsiteX7" fmla="*/ 30579 w 2438040"/>
                <a:gd name="connsiteY7" fmla="*/ 1135893 h 1846677"/>
                <a:gd name="connsiteX0" fmla="*/ 30579 w 2154559"/>
                <a:gd name="connsiteY0" fmla="*/ 1135893 h 1846677"/>
                <a:gd name="connsiteX1" fmla="*/ 1234103 w 2154559"/>
                <a:gd name="connsiteY1" fmla="*/ 39318 h 1846677"/>
                <a:gd name="connsiteX2" fmla="*/ 2061568 w 2154559"/>
                <a:gd name="connsiteY2" fmla="*/ 327527 h 1846677"/>
                <a:gd name="connsiteX3" fmla="*/ 2085202 w 2154559"/>
                <a:gd name="connsiteY3" fmla="*/ 1050168 h 1846677"/>
                <a:gd name="connsiteX4" fmla="*/ 2036168 w 2154559"/>
                <a:gd name="connsiteY4" fmla="*/ 1695951 h 1846677"/>
                <a:gd name="connsiteX5" fmla="*/ 1249978 w 2154559"/>
                <a:gd name="connsiteY5" fmla="*/ 1813368 h 1846677"/>
                <a:gd name="connsiteX6" fmla="*/ 432792 w 2154559"/>
                <a:gd name="connsiteY6" fmla="*/ 1737226 h 1846677"/>
                <a:gd name="connsiteX7" fmla="*/ 30579 w 2154559"/>
                <a:gd name="connsiteY7" fmla="*/ 1135893 h 1846677"/>
                <a:gd name="connsiteX0" fmla="*/ 30579 w 2150046"/>
                <a:gd name="connsiteY0" fmla="*/ 1137000 h 1847784"/>
                <a:gd name="connsiteX1" fmla="*/ 1234103 w 2150046"/>
                <a:gd name="connsiteY1" fmla="*/ 40425 h 1847784"/>
                <a:gd name="connsiteX2" fmla="*/ 2055218 w 2150046"/>
                <a:gd name="connsiteY2" fmla="*/ 322284 h 1847784"/>
                <a:gd name="connsiteX3" fmla="*/ 2085202 w 2150046"/>
                <a:gd name="connsiteY3" fmla="*/ 1051275 h 1847784"/>
                <a:gd name="connsiteX4" fmla="*/ 2036168 w 2150046"/>
                <a:gd name="connsiteY4" fmla="*/ 1697058 h 1847784"/>
                <a:gd name="connsiteX5" fmla="*/ 1249978 w 2150046"/>
                <a:gd name="connsiteY5" fmla="*/ 1814475 h 1847784"/>
                <a:gd name="connsiteX6" fmla="*/ 432792 w 2150046"/>
                <a:gd name="connsiteY6" fmla="*/ 1738333 h 1847784"/>
                <a:gd name="connsiteX7" fmla="*/ 30579 w 2150046"/>
                <a:gd name="connsiteY7" fmla="*/ 1137000 h 1847784"/>
                <a:gd name="connsiteX0" fmla="*/ 30579 w 2150046"/>
                <a:gd name="connsiteY0" fmla="*/ 1137000 h 1847784"/>
                <a:gd name="connsiteX1" fmla="*/ 1234103 w 2150046"/>
                <a:gd name="connsiteY1" fmla="*/ 40425 h 1847784"/>
                <a:gd name="connsiteX2" fmla="*/ 2055218 w 2150046"/>
                <a:gd name="connsiteY2" fmla="*/ 322284 h 1847784"/>
                <a:gd name="connsiteX3" fmla="*/ 2085202 w 2150046"/>
                <a:gd name="connsiteY3" fmla="*/ 1051275 h 1847784"/>
                <a:gd name="connsiteX4" fmla="*/ 2036168 w 2150046"/>
                <a:gd name="connsiteY4" fmla="*/ 1697058 h 1847784"/>
                <a:gd name="connsiteX5" fmla="*/ 1249978 w 2150046"/>
                <a:gd name="connsiteY5" fmla="*/ 1814475 h 1847784"/>
                <a:gd name="connsiteX6" fmla="*/ 432792 w 2150046"/>
                <a:gd name="connsiteY6" fmla="*/ 1738333 h 1847784"/>
                <a:gd name="connsiteX7" fmla="*/ 30579 w 2150046"/>
                <a:gd name="connsiteY7" fmla="*/ 1137000 h 1847784"/>
                <a:gd name="connsiteX0" fmla="*/ 30579 w 2142194"/>
                <a:gd name="connsiteY0" fmla="*/ 1137000 h 1847784"/>
                <a:gd name="connsiteX1" fmla="*/ 1234103 w 2142194"/>
                <a:gd name="connsiteY1" fmla="*/ 40425 h 1847784"/>
                <a:gd name="connsiteX2" fmla="*/ 2055218 w 2142194"/>
                <a:gd name="connsiteY2" fmla="*/ 322284 h 1847784"/>
                <a:gd name="connsiteX3" fmla="*/ 2085202 w 2142194"/>
                <a:gd name="connsiteY3" fmla="*/ 1051275 h 1847784"/>
                <a:gd name="connsiteX4" fmla="*/ 2036168 w 2142194"/>
                <a:gd name="connsiteY4" fmla="*/ 1697058 h 1847784"/>
                <a:gd name="connsiteX5" fmla="*/ 1249978 w 2142194"/>
                <a:gd name="connsiteY5" fmla="*/ 1814475 h 1847784"/>
                <a:gd name="connsiteX6" fmla="*/ 432792 w 2142194"/>
                <a:gd name="connsiteY6" fmla="*/ 1738333 h 1847784"/>
                <a:gd name="connsiteX7" fmla="*/ 30579 w 2142194"/>
                <a:gd name="connsiteY7" fmla="*/ 1137000 h 1847784"/>
                <a:gd name="connsiteX0" fmla="*/ 30579 w 2130625"/>
                <a:gd name="connsiteY0" fmla="*/ 1137000 h 1844846"/>
                <a:gd name="connsiteX1" fmla="*/ 1234103 w 2130625"/>
                <a:gd name="connsiteY1" fmla="*/ 40425 h 1844846"/>
                <a:gd name="connsiteX2" fmla="*/ 2055218 w 2130625"/>
                <a:gd name="connsiteY2" fmla="*/ 322284 h 1844846"/>
                <a:gd name="connsiteX3" fmla="*/ 2085202 w 2130625"/>
                <a:gd name="connsiteY3" fmla="*/ 1051275 h 1844846"/>
                <a:gd name="connsiteX4" fmla="*/ 2017118 w 2130625"/>
                <a:gd name="connsiteY4" fmla="*/ 1747858 h 1844846"/>
                <a:gd name="connsiteX5" fmla="*/ 1249978 w 2130625"/>
                <a:gd name="connsiteY5" fmla="*/ 1814475 h 1844846"/>
                <a:gd name="connsiteX6" fmla="*/ 432792 w 2130625"/>
                <a:gd name="connsiteY6" fmla="*/ 1738333 h 1844846"/>
                <a:gd name="connsiteX7" fmla="*/ 30579 w 2130625"/>
                <a:gd name="connsiteY7" fmla="*/ 1137000 h 1844846"/>
                <a:gd name="connsiteX0" fmla="*/ 30579 w 2130625"/>
                <a:gd name="connsiteY0" fmla="*/ 1137000 h 1825336"/>
                <a:gd name="connsiteX1" fmla="*/ 1234103 w 2130625"/>
                <a:gd name="connsiteY1" fmla="*/ 40425 h 1825336"/>
                <a:gd name="connsiteX2" fmla="*/ 2055218 w 2130625"/>
                <a:gd name="connsiteY2" fmla="*/ 322284 h 1825336"/>
                <a:gd name="connsiteX3" fmla="*/ 2085202 w 2130625"/>
                <a:gd name="connsiteY3" fmla="*/ 1051275 h 1825336"/>
                <a:gd name="connsiteX4" fmla="*/ 2017118 w 2130625"/>
                <a:gd name="connsiteY4" fmla="*/ 1747858 h 1825336"/>
                <a:gd name="connsiteX5" fmla="*/ 1230928 w 2130625"/>
                <a:gd name="connsiteY5" fmla="*/ 1760500 h 1825336"/>
                <a:gd name="connsiteX6" fmla="*/ 432792 w 2130625"/>
                <a:gd name="connsiteY6" fmla="*/ 1738333 h 1825336"/>
                <a:gd name="connsiteX7" fmla="*/ 30579 w 2130625"/>
                <a:gd name="connsiteY7" fmla="*/ 1137000 h 1825336"/>
                <a:gd name="connsiteX0" fmla="*/ 34312 w 2134358"/>
                <a:gd name="connsiteY0" fmla="*/ 1137000 h 1825336"/>
                <a:gd name="connsiteX1" fmla="*/ 1237836 w 2134358"/>
                <a:gd name="connsiteY1" fmla="*/ 40425 h 1825336"/>
                <a:gd name="connsiteX2" fmla="*/ 2058951 w 2134358"/>
                <a:gd name="connsiteY2" fmla="*/ 322284 h 1825336"/>
                <a:gd name="connsiteX3" fmla="*/ 2088935 w 2134358"/>
                <a:gd name="connsiteY3" fmla="*/ 1051275 h 1825336"/>
                <a:gd name="connsiteX4" fmla="*/ 2020851 w 2134358"/>
                <a:gd name="connsiteY4" fmla="*/ 1747858 h 1825336"/>
                <a:gd name="connsiteX5" fmla="*/ 1234661 w 2134358"/>
                <a:gd name="connsiteY5" fmla="*/ 1760500 h 1825336"/>
                <a:gd name="connsiteX6" fmla="*/ 407950 w 2134358"/>
                <a:gd name="connsiteY6" fmla="*/ 1738333 h 1825336"/>
                <a:gd name="connsiteX7" fmla="*/ 34312 w 2134358"/>
                <a:gd name="connsiteY7" fmla="*/ 1137000 h 1825336"/>
                <a:gd name="connsiteX0" fmla="*/ 34312 w 2134358"/>
                <a:gd name="connsiteY0" fmla="*/ 1137000 h 1825336"/>
                <a:gd name="connsiteX1" fmla="*/ 1237836 w 2134358"/>
                <a:gd name="connsiteY1" fmla="*/ 40425 h 1825336"/>
                <a:gd name="connsiteX2" fmla="*/ 2058951 w 2134358"/>
                <a:gd name="connsiteY2" fmla="*/ 322284 h 1825336"/>
                <a:gd name="connsiteX3" fmla="*/ 2088935 w 2134358"/>
                <a:gd name="connsiteY3" fmla="*/ 1051275 h 1825336"/>
                <a:gd name="connsiteX4" fmla="*/ 2020851 w 2134358"/>
                <a:gd name="connsiteY4" fmla="*/ 1747858 h 1825336"/>
                <a:gd name="connsiteX5" fmla="*/ 1234661 w 2134358"/>
                <a:gd name="connsiteY5" fmla="*/ 1760500 h 1825336"/>
                <a:gd name="connsiteX6" fmla="*/ 407950 w 2134358"/>
                <a:gd name="connsiteY6" fmla="*/ 1738333 h 1825336"/>
                <a:gd name="connsiteX7" fmla="*/ 34312 w 2134358"/>
                <a:gd name="connsiteY7" fmla="*/ 1137000 h 1825336"/>
                <a:gd name="connsiteX0" fmla="*/ 34312 w 2134358"/>
                <a:gd name="connsiteY0" fmla="*/ 1137000 h 1801939"/>
                <a:gd name="connsiteX1" fmla="*/ 1237836 w 2134358"/>
                <a:gd name="connsiteY1" fmla="*/ 40425 h 1801939"/>
                <a:gd name="connsiteX2" fmla="*/ 2058951 w 2134358"/>
                <a:gd name="connsiteY2" fmla="*/ 322284 h 1801939"/>
                <a:gd name="connsiteX3" fmla="*/ 2088935 w 2134358"/>
                <a:gd name="connsiteY3" fmla="*/ 1051275 h 1801939"/>
                <a:gd name="connsiteX4" fmla="*/ 2020851 w 2134358"/>
                <a:gd name="connsiteY4" fmla="*/ 1747858 h 1801939"/>
                <a:gd name="connsiteX5" fmla="*/ 1234661 w 2134358"/>
                <a:gd name="connsiteY5" fmla="*/ 1760500 h 1801939"/>
                <a:gd name="connsiteX6" fmla="*/ 407950 w 2134358"/>
                <a:gd name="connsiteY6" fmla="*/ 1738333 h 1801939"/>
                <a:gd name="connsiteX7" fmla="*/ 34312 w 2134358"/>
                <a:gd name="connsiteY7" fmla="*/ 1137000 h 1801939"/>
                <a:gd name="connsiteX0" fmla="*/ 34312 w 2134358"/>
                <a:gd name="connsiteY0" fmla="*/ 1137000 h 1797560"/>
                <a:gd name="connsiteX1" fmla="*/ 1237836 w 2134358"/>
                <a:gd name="connsiteY1" fmla="*/ 40425 h 1797560"/>
                <a:gd name="connsiteX2" fmla="*/ 2058951 w 2134358"/>
                <a:gd name="connsiteY2" fmla="*/ 322284 h 1797560"/>
                <a:gd name="connsiteX3" fmla="*/ 2088935 w 2134358"/>
                <a:gd name="connsiteY3" fmla="*/ 1051275 h 1797560"/>
                <a:gd name="connsiteX4" fmla="*/ 2020851 w 2134358"/>
                <a:gd name="connsiteY4" fmla="*/ 1747858 h 1797560"/>
                <a:gd name="connsiteX5" fmla="*/ 1221961 w 2134358"/>
                <a:gd name="connsiteY5" fmla="*/ 1744625 h 1797560"/>
                <a:gd name="connsiteX6" fmla="*/ 407950 w 2134358"/>
                <a:gd name="connsiteY6" fmla="*/ 1738333 h 1797560"/>
                <a:gd name="connsiteX7" fmla="*/ 34312 w 2134358"/>
                <a:gd name="connsiteY7" fmla="*/ 1137000 h 1797560"/>
                <a:gd name="connsiteX0" fmla="*/ 34312 w 2134358"/>
                <a:gd name="connsiteY0" fmla="*/ 1137000 h 1747858"/>
                <a:gd name="connsiteX1" fmla="*/ 1237836 w 2134358"/>
                <a:gd name="connsiteY1" fmla="*/ 40425 h 1747858"/>
                <a:gd name="connsiteX2" fmla="*/ 2058951 w 2134358"/>
                <a:gd name="connsiteY2" fmla="*/ 322284 h 1747858"/>
                <a:gd name="connsiteX3" fmla="*/ 2088935 w 2134358"/>
                <a:gd name="connsiteY3" fmla="*/ 1051275 h 1747858"/>
                <a:gd name="connsiteX4" fmla="*/ 2020851 w 2134358"/>
                <a:gd name="connsiteY4" fmla="*/ 1747858 h 1747858"/>
                <a:gd name="connsiteX5" fmla="*/ 1221961 w 2134358"/>
                <a:gd name="connsiteY5" fmla="*/ 1744625 h 1747858"/>
                <a:gd name="connsiteX6" fmla="*/ 407950 w 2134358"/>
                <a:gd name="connsiteY6" fmla="*/ 1738333 h 1747858"/>
                <a:gd name="connsiteX7" fmla="*/ 34312 w 2134358"/>
                <a:gd name="connsiteY7" fmla="*/ 1137000 h 1747858"/>
                <a:gd name="connsiteX0" fmla="*/ 34312 w 2090017"/>
                <a:gd name="connsiteY0" fmla="*/ 1137000 h 1747858"/>
                <a:gd name="connsiteX1" fmla="*/ 1237836 w 2090017"/>
                <a:gd name="connsiteY1" fmla="*/ 40425 h 1747858"/>
                <a:gd name="connsiteX2" fmla="*/ 2058951 w 2090017"/>
                <a:gd name="connsiteY2" fmla="*/ 322284 h 1747858"/>
                <a:gd name="connsiteX3" fmla="*/ 2088935 w 2090017"/>
                <a:gd name="connsiteY3" fmla="*/ 1051275 h 1747858"/>
                <a:gd name="connsiteX4" fmla="*/ 2020851 w 2090017"/>
                <a:gd name="connsiteY4" fmla="*/ 1747858 h 1747858"/>
                <a:gd name="connsiteX5" fmla="*/ 1221961 w 2090017"/>
                <a:gd name="connsiteY5" fmla="*/ 1744625 h 1747858"/>
                <a:gd name="connsiteX6" fmla="*/ 407950 w 2090017"/>
                <a:gd name="connsiteY6" fmla="*/ 1738333 h 1747858"/>
                <a:gd name="connsiteX7" fmla="*/ 34312 w 2090017"/>
                <a:gd name="connsiteY7" fmla="*/ 1137000 h 1747858"/>
                <a:gd name="connsiteX0" fmla="*/ 34312 w 2062393"/>
                <a:gd name="connsiteY0" fmla="*/ 1137000 h 1747858"/>
                <a:gd name="connsiteX1" fmla="*/ 1237836 w 2062393"/>
                <a:gd name="connsiteY1" fmla="*/ 40425 h 1747858"/>
                <a:gd name="connsiteX2" fmla="*/ 2058951 w 2062393"/>
                <a:gd name="connsiteY2" fmla="*/ 322284 h 1747858"/>
                <a:gd name="connsiteX3" fmla="*/ 2038135 w 2062393"/>
                <a:gd name="connsiteY3" fmla="*/ 975075 h 1747858"/>
                <a:gd name="connsiteX4" fmla="*/ 2020851 w 2062393"/>
                <a:gd name="connsiteY4" fmla="*/ 1747858 h 1747858"/>
                <a:gd name="connsiteX5" fmla="*/ 1221961 w 2062393"/>
                <a:gd name="connsiteY5" fmla="*/ 1744625 h 1747858"/>
                <a:gd name="connsiteX6" fmla="*/ 407950 w 2062393"/>
                <a:gd name="connsiteY6" fmla="*/ 1738333 h 1747858"/>
                <a:gd name="connsiteX7" fmla="*/ 34312 w 2062393"/>
                <a:gd name="connsiteY7" fmla="*/ 1137000 h 1747858"/>
                <a:gd name="connsiteX0" fmla="*/ 34312 w 2047815"/>
                <a:gd name="connsiteY0" fmla="*/ 1146352 h 1757210"/>
                <a:gd name="connsiteX1" fmla="*/ 1237836 w 2047815"/>
                <a:gd name="connsiteY1" fmla="*/ 49777 h 1757210"/>
                <a:gd name="connsiteX2" fmla="*/ 2043076 w 2047815"/>
                <a:gd name="connsiteY2" fmla="*/ 284011 h 1757210"/>
                <a:gd name="connsiteX3" fmla="*/ 2038135 w 2047815"/>
                <a:gd name="connsiteY3" fmla="*/ 984427 h 1757210"/>
                <a:gd name="connsiteX4" fmla="*/ 2020851 w 2047815"/>
                <a:gd name="connsiteY4" fmla="*/ 1757210 h 1757210"/>
                <a:gd name="connsiteX5" fmla="*/ 1221961 w 2047815"/>
                <a:gd name="connsiteY5" fmla="*/ 1753977 h 1757210"/>
                <a:gd name="connsiteX6" fmla="*/ 407950 w 2047815"/>
                <a:gd name="connsiteY6" fmla="*/ 1747685 h 1757210"/>
                <a:gd name="connsiteX7" fmla="*/ 34312 w 2047815"/>
                <a:gd name="connsiteY7" fmla="*/ 1146352 h 1757210"/>
                <a:gd name="connsiteX0" fmla="*/ 34312 w 2040789"/>
                <a:gd name="connsiteY0" fmla="*/ 1149928 h 1760786"/>
                <a:gd name="connsiteX1" fmla="*/ 1237836 w 2040789"/>
                <a:gd name="connsiteY1" fmla="*/ 53353 h 1760786"/>
                <a:gd name="connsiteX2" fmla="*/ 2027201 w 2040789"/>
                <a:gd name="connsiteY2" fmla="*/ 271712 h 1760786"/>
                <a:gd name="connsiteX3" fmla="*/ 2038135 w 2040789"/>
                <a:gd name="connsiteY3" fmla="*/ 988003 h 1760786"/>
                <a:gd name="connsiteX4" fmla="*/ 2020851 w 2040789"/>
                <a:gd name="connsiteY4" fmla="*/ 1760786 h 1760786"/>
                <a:gd name="connsiteX5" fmla="*/ 1221961 w 2040789"/>
                <a:gd name="connsiteY5" fmla="*/ 1757553 h 1760786"/>
                <a:gd name="connsiteX6" fmla="*/ 407950 w 2040789"/>
                <a:gd name="connsiteY6" fmla="*/ 1751261 h 1760786"/>
                <a:gd name="connsiteX7" fmla="*/ 34312 w 2040789"/>
                <a:gd name="connsiteY7" fmla="*/ 1149928 h 1760786"/>
                <a:gd name="connsiteX0" fmla="*/ 23634 w 2030111"/>
                <a:gd name="connsiteY0" fmla="*/ 1201864 h 1812722"/>
                <a:gd name="connsiteX1" fmla="*/ 1039833 w 2030111"/>
                <a:gd name="connsiteY1" fmla="*/ 44964 h 1812722"/>
                <a:gd name="connsiteX2" fmla="*/ 2016523 w 2030111"/>
                <a:gd name="connsiteY2" fmla="*/ 323648 h 1812722"/>
                <a:gd name="connsiteX3" fmla="*/ 2027457 w 2030111"/>
                <a:gd name="connsiteY3" fmla="*/ 1039939 h 1812722"/>
                <a:gd name="connsiteX4" fmla="*/ 2010173 w 2030111"/>
                <a:gd name="connsiteY4" fmla="*/ 1812722 h 1812722"/>
                <a:gd name="connsiteX5" fmla="*/ 1211283 w 2030111"/>
                <a:gd name="connsiteY5" fmla="*/ 1809489 h 1812722"/>
                <a:gd name="connsiteX6" fmla="*/ 397272 w 2030111"/>
                <a:gd name="connsiteY6" fmla="*/ 1803197 h 1812722"/>
                <a:gd name="connsiteX7" fmla="*/ 23634 w 2030111"/>
                <a:gd name="connsiteY7" fmla="*/ 1201864 h 1812722"/>
                <a:gd name="connsiteX0" fmla="*/ 203 w 2006680"/>
                <a:gd name="connsiteY0" fmla="*/ 1156974 h 1767832"/>
                <a:gd name="connsiteX1" fmla="*/ 332570 w 2006680"/>
                <a:gd name="connsiteY1" fmla="*/ 297809 h 1767832"/>
                <a:gd name="connsiteX2" fmla="*/ 1016402 w 2006680"/>
                <a:gd name="connsiteY2" fmla="*/ 74 h 1767832"/>
                <a:gd name="connsiteX3" fmla="*/ 1993092 w 2006680"/>
                <a:gd name="connsiteY3" fmla="*/ 278758 h 1767832"/>
                <a:gd name="connsiteX4" fmla="*/ 2004026 w 2006680"/>
                <a:gd name="connsiteY4" fmla="*/ 995049 h 1767832"/>
                <a:gd name="connsiteX5" fmla="*/ 1986742 w 2006680"/>
                <a:gd name="connsiteY5" fmla="*/ 1767832 h 1767832"/>
                <a:gd name="connsiteX6" fmla="*/ 1187852 w 2006680"/>
                <a:gd name="connsiteY6" fmla="*/ 1764599 h 1767832"/>
                <a:gd name="connsiteX7" fmla="*/ 373841 w 2006680"/>
                <a:gd name="connsiteY7" fmla="*/ 1758307 h 1767832"/>
                <a:gd name="connsiteX8" fmla="*/ 203 w 2006680"/>
                <a:gd name="connsiteY8" fmla="*/ 1156974 h 1767832"/>
                <a:gd name="connsiteX0" fmla="*/ 102 w 2178029"/>
                <a:gd name="connsiteY0" fmla="*/ 1106174 h 1767832"/>
                <a:gd name="connsiteX1" fmla="*/ 503919 w 2178029"/>
                <a:gd name="connsiteY1" fmla="*/ 297809 h 1767832"/>
                <a:gd name="connsiteX2" fmla="*/ 1187751 w 2178029"/>
                <a:gd name="connsiteY2" fmla="*/ 74 h 1767832"/>
                <a:gd name="connsiteX3" fmla="*/ 2164441 w 2178029"/>
                <a:gd name="connsiteY3" fmla="*/ 278758 h 1767832"/>
                <a:gd name="connsiteX4" fmla="*/ 2175375 w 2178029"/>
                <a:gd name="connsiteY4" fmla="*/ 995049 h 1767832"/>
                <a:gd name="connsiteX5" fmla="*/ 2158091 w 2178029"/>
                <a:gd name="connsiteY5" fmla="*/ 1767832 h 1767832"/>
                <a:gd name="connsiteX6" fmla="*/ 1359201 w 2178029"/>
                <a:gd name="connsiteY6" fmla="*/ 1764599 h 1767832"/>
                <a:gd name="connsiteX7" fmla="*/ 545190 w 2178029"/>
                <a:gd name="connsiteY7" fmla="*/ 1758307 h 1767832"/>
                <a:gd name="connsiteX8" fmla="*/ 102 w 2178029"/>
                <a:gd name="connsiteY8" fmla="*/ 1106174 h 1767832"/>
                <a:gd name="connsiteX0" fmla="*/ 130 w 2105032"/>
                <a:gd name="connsiteY0" fmla="*/ 1239524 h 1767832"/>
                <a:gd name="connsiteX1" fmla="*/ 430922 w 2105032"/>
                <a:gd name="connsiteY1" fmla="*/ 297809 h 1767832"/>
                <a:gd name="connsiteX2" fmla="*/ 1114754 w 2105032"/>
                <a:gd name="connsiteY2" fmla="*/ 74 h 1767832"/>
                <a:gd name="connsiteX3" fmla="*/ 2091444 w 2105032"/>
                <a:gd name="connsiteY3" fmla="*/ 278758 h 1767832"/>
                <a:gd name="connsiteX4" fmla="*/ 2102378 w 2105032"/>
                <a:gd name="connsiteY4" fmla="*/ 995049 h 1767832"/>
                <a:gd name="connsiteX5" fmla="*/ 2085094 w 2105032"/>
                <a:gd name="connsiteY5" fmla="*/ 1767832 h 1767832"/>
                <a:gd name="connsiteX6" fmla="*/ 1286204 w 2105032"/>
                <a:gd name="connsiteY6" fmla="*/ 1764599 h 1767832"/>
                <a:gd name="connsiteX7" fmla="*/ 472193 w 2105032"/>
                <a:gd name="connsiteY7" fmla="*/ 1758307 h 1767832"/>
                <a:gd name="connsiteX8" fmla="*/ 130 w 2105032"/>
                <a:gd name="connsiteY8" fmla="*/ 1239524 h 1767832"/>
                <a:gd name="connsiteX0" fmla="*/ 3488 w 2108390"/>
                <a:gd name="connsiteY0" fmla="*/ 1239524 h 1767832"/>
                <a:gd name="connsiteX1" fmla="*/ 434280 w 2108390"/>
                <a:gd name="connsiteY1" fmla="*/ 297809 h 1767832"/>
                <a:gd name="connsiteX2" fmla="*/ 1118112 w 2108390"/>
                <a:gd name="connsiteY2" fmla="*/ 74 h 1767832"/>
                <a:gd name="connsiteX3" fmla="*/ 2094802 w 2108390"/>
                <a:gd name="connsiteY3" fmla="*/ 278758 h 1767832"/>
                <a:gd name="connsiteX4" fmla="*/ 2105736 w 2108390"/>
                <a:gd name="connsiteY4" fmla="*/ 995049 h 1767832"/>
                <a:gd name="connsiteX5" fmla="*/ 2088452 w 2108390"/>
                <a:gd name="connsiteY5" fmla="*/ 1767832 h 1767832"/>
                <a:gd name="connsiteX6" fmla="*/ 1289562 w 2108390"/>
                <a:gd name="connsiteY6" fmla="*/ 1764599 h 1767832"/>
                <a:gd name="connsiteX7" fmla="*/ 475551 w 2108390"/>
                <a:gd name="connsiteY7" fmla="*/ 1758307 h 1767832"/>
                <a:gd name="connsiteX8" fmla="*/ 243779 w 2108390"/>
                <a:gd name="connsiteY8" fmla="*/ 1691634 h 1767832"/>
                <a:gd name="connsiteX9" fmla="*/ 3488 w 2108390"/>
                <a:gd name="connsiteY9" fmla="*/ 1239524 h 1767832"/>
                <a:gd name="connsiteX0" fmla="*/ 7219 w 2112121"/>
                <a:gd name="connsiteY0" fmla="*/ 1239524 h 1767832"/>
                <a:gd name="connsiteX1" fmla="*/ 438011 w 2112121"/>
                <a:gd name="connsiteY1" fmla="*/ 297809 h 1767832"/>
                <a:gd name="connsiteX2" fmla="*/ 1121843 w 2112121"/>
                <a:gd name="connsiteY2" fmla="*/ 74 h 1767832"/>
                <a:gd name="connsiteX3" fmla="*/ 2098533 w 2112121"/>
                <a:gd name="connsiteY3" fmla="*/ 278758 h 1767832"/>
                <a:gd name="connsiteX4" fmla="*/ 2109467 w 2112121"/>
                <a:gd name="connsiteY4" fmla="*/ 995049 h 1767832"/>
                <a:gd name="connsiteX5" fmla="*/ 2092183 w 2112121"/>
                <a:gd name="connsiteY5" fmla="*/ 1767832 h 1767832"/>
                <a:gd name="connsiteX6" fmla="*/ 1293293 w 2112121"/>
                <a:gd name="connsiteY6" fmla="*/ 1764599 h 1767832"/>
                <a:gd name="connsiteX7" fmla="*/ 479282 w 2112121"/>
                <a:gd name="connsiteY7" fmla="*/ 1758307 h 1767832"/>
                <a:gd name="connsiteX8" fmla="*/ 190360 w 2112121"/>
                <a:gd name="connsiteY8" fmla="*/ 1691634 h 1767832"/>
                <a:gd name="connsiteX9" fmla="*/ 7219 w 2112121"/>
                <a:gd name="connsiteY9" fmla="*/ 1239524 h 1767832"/>
                <a:gd name="connsiteX0" fmla="*/ 1342 w 2106244"/>
                <a:gd name="connsiteY0" fmla="*/ 1242237 h 1770545"/>
                <a:gd name="connsiteX1" fmla="*/ 276559 w 2106244"/>
                <a:gd name="connsiteY1" fmla="*/ 417997 h 1770545"/>
                <a:gd name="connsiteX2" fmla="*/ 1115966 w 2106244"/>
                <a:gd name="connsiteY2" fmla="*/ 2787 h 1770545"/>
                <a:gd name="connsiteX3" fmla="*/ 2092656 w 2106244"/>
                <a:gd name="connsiteY3" fmla="*/ 281471 h 1770545"/>
                <a:gd name="connsiteX4" fmla="*/ 2103590 w 2106244"/>
                <a:gd name="connsiteY4" fmla="*/ 997762 h 1770545"/>
                <a:gd name="connsiteX5" fmla="*/ 2086306 w 2106244"/>
                <a:gd name="connsiteY5" fmla="*/ 1770545 h 1770545"/>
                <a:gd name="connsiteX6" fmla="*/ 1287416 w 2106244"/>
                <a:gd name="connsiteY6" fmla="*/ 1767312 h 1770545"/>
                <a:gd name="connsiteX7" fmla="*/ 473405 w 2106244"/>
                <a:gd name="connsiteY7" fmla="*/ 1761020 h 1770545"/>
                <a:gd name="connsiteX8" fmla="*/ 184483 w 2106244"/>
                <a:gd name="connsiteY8" fmla="*/ 1694347 h 1770545"/>
                <a:gd name="connsiteX9" fmla="*/ 1342 w 2106244"/>
                <a:gd name="connsiteY9" fmla="*/ 1242237 h 1770545"/>
                <a:gd name="connsiteX0" fmla="*/ 1062 w 2140889"/>
                <a:gd name="connsiteY0" fmla="*/ 1277162 h 1770545"/>
                <a:gd name="connsiteX1" fmla="*/ 311204 w 2140889"/>
                <a:gd name="connsiteY1" fmla="*/ 417997 h 1770545"/>
                <a:gd name="connsiteX2" fmla="*/ 1150611 w 2140889"/>
                <a:gd name="connsiteY2" fmla="*/ 2787 h 1770545"/>
                <a:gd name="connsiteX3" fmla="*/ 2127301 w 2140889"/>
                <a:gd name="connsiteY3" fmla="*/ 281471 h 1770545"/>
                <a:gd name="connsiteX4" fmla="*/ 2138235 w 2140889"/>
                <a:gd name="connsiteY4" fmla="*/ 997762 h 1770545"/>
                <a:gd name="connsiteX5" fmla="*/ 2120951 w 2140889"/>
                <a:gd name="connsiteY5" fmla="*/ 1770545 h 1770545"/>
                <a:gd name="connsiteX6" fmla="*/ 1322061 w 2140889"/>
                <a:gd name="connsiteY6" fmla="*/ 1767312 h 1770545"/>
                <a:gd name="connsiteX7" fmla="*/ 508050 w 2140889"/>
                <a:gd name="connsiteY7" fmla="*/ 1761020 h 1770545"/>
                <a:gd name="connsiteX8" fmla="*/ 219128 w 2140889"/>
                <a:gd name="connsiteY8" fmla="*/ 1694347 h 1770545"/>
                <a:gd name="connsiteX9" fmla="*/ 1062 w 2140889"/>
                <a:gd name="connsiteY9" fmla="*/ 1277162 h 1770545"/>
                <a:gd name="connsiteX0" fmla="*/ 11684 w 2151511"/>
                <a:gd name="connsiteY0" fmla="*/ 1277162 h 1770545"/>
                <a:gd name="connsiteX1" fmla="*/ 321826 w 2151511"/>
                <a:gd name="connsiteY1" fmla="*/ 417997 h 1770545"/>
                <a:gd name="connsiteX2" fmla="*/ 1161233 w 2151511"/>
                <a:gd name="connsiteY2" fmla="*/ 2787 h 1770545"/>
                <a:gd name="connsiteX3" fmla="*/ 2137923 w 2151511"/>
                <a:gd name="connsiteY3" fmla="*/ 281471 h 1770545"/>
                <a:gd name="connsiteX4" fmla="*/ 2148857 w 2151511"/>
                <a:gd name="connsiteY4" fmla="*/ 997762 h 1770545"/>
                <a:gd name="connsiteX5" fmla="*/ 2131573 w 2151511"/>
                <a:gd name="connsiteY5" fmla="*/ 1770545 h 1770545"/>
                <a:gd name="connsiteX6" fmla="*/ 1332683 w 2151511"/>
                <a:gd name="connsiteY6" fmla="*/ 1767312 h 1770545"/>
                <a:gd name="connsiteX7" fmla="*/ 518672 w 2151511"/>
                <a:gd name="connsiteY7" fmla="*/ 1761020 h 1770545"/>
                <a:gd name="connsiteX8" fmla="*/ 105925 w 2151511"/>
                <a:gd name="connsiteY8" fmla="*/ 1722922 h 1770545"/>
                <a:gd name="connsiteX9" fmla="*/ 11684 w 2151511"/>
                <a:gd name="connsiteY9" fmla="*/ 1277162 h 1770545"/>
                <a:gd name="connsiteX0" fmla="*/ 5799 w 2145626"/>
                <a:gd name="connsiteY0" fmla="*/ 1277162 h 1770545"/>
                <a:gd name="connsiteX1" fmla="*/ 315941 w 2145626"/>
                <a:gd name="connsiteY1" fmla="*/ 417997 h 1770545"/>
                <a:gd name="connsiteX2" fmla="*/ 1155348 w 2145626"/>
                <a:gd name="connsiteY2" fmla="*/ 2787 h 1770545"/>
                <a:gd name="connsiteX3" fmla="*/ 2132038 w 2145626"/>
                <a:gd name="connsiteY3" fmla="*/ 281471 h 1770545"/>
                <a:gd name="connsiteX4" fmla="*/ 2142972 w 2145626"/>
                <a:gd name="connsiteY4" fmla="*/ 997762 h 1770545"/>
                <a:gd name="connsiteX5" fmla="*/ 2125688 w 2145626"/>
                <a:gd name="connsiteY5" fmla="*/ 1770545 h 1770545"/>
                <a:gd name="connsiteX6" fmla="*/ 1326798 w 2145626"/>
                <a:gd name="connsiteY6" fmla="*/ 1767312 h 1770545"/>
                <a:gd name="connsiteX7" fmla="*/ 512787 w 2145626"/>
                <a:gd name="connsiteY7" fmla="*/ 1761020 h 1770545"/>
                <a:gd name="connsiteX8" fmla="*/ 141315 w 2145626"/>
                <a:gd name="connsiteY8" fmla="*/ 1722922 h 1770545"/>
                <a:gd name="connsiteX9" fmla="*/ 5799 w 2145626"/>
                <a:gd name="connsiteY9" fmla="*/ 1277162 h 1770545"/>
                <a:gd name="connsiteX0" fmla="*/ 5492 w 2151669"/>
                <a:gd name="connsiteY0" fmla="*/ 1162862 h 1770545"/>
                <a:gd name="connsiteX1" fmla="*/ 321984 w 2151669"/>
                <a:gd name="connsiteY1" fmla="*/ 417997 h 1770545"/>
                <a:gd name="connsiteX2" fmla="*/ 1161391 w 2151669"/>
                <a:gd name="connsiteY2" fmla="*/ 2787 h 1770545"/>
                <a:gd name="connsiteX3" fmla="*/ 2138081 w 2151669"/>
                <a:gd name="connsiteY3" fmla="*/ 281471 h 1770545"/>
                <a:gd name="connsiteX4" fmla="*/ 2149015 w 2151669"/>
                <a:gd name="connsiteY4" fmla="*/ 997762 h 1770545"/>
                <a:gd name="connsiteX5" fmla="*/ 2131731 w 2151669"/>
                <a:gd name="connsiteY5" fmla="*/ 1770545 h 1770545"/>
                <a:gd name="connsiteX6" fmla="*/ 1332841 w 2151669"/>
                <a:gd name="connsiteY6" fmla="*/ 1767312 h 1770545"/>
                <a:gd name="connsiteX7" fmla="*/ 518830 w 2151669"/>
                <a:gd name="connsiteY7" fmla="*/ 1761020 h 1770545"/>
                <a:gd name="connsiteX8" fmla="*/ 147358 w 2151669"/>
                <a:gd name="connsiteY8" fmla="*/ 1722922 h 1770545"/>
                <a:gd name="connsiteX9" fmla="*/ 5492 w 2151669"/>
                <a:gd name="connsiteY9" fmla="*/ 1162862 h 1770545"/>
                <a:gd name="connsiteX0" fmla="*/ 6139 w 2139616"/>
                <a:gd name="connsiteY0" fmla="*/ 1162862 h 1770545"/>
                <a:gd name="connsiteX1" fmla="*/ 309931 w 2139616"/>
                <a:gd name="connsiteY1" fmla="*/ 417997 h 1770545"/>
                <a:gd name="connsiteX2" fmla="*/ 1149338 w 2139616"/>
                <a:gd name="connsiteY2" fmla="*/ 2787 h 1770545"/>
                <a:gd name="connsiteX3" fmla="*/ 2126028 w 2139616"/>
                <a:gd name="connsiteY3" fmla="*/ 281471 h 1770545"/>
                <a:gd name="connsiteX4" fmla="*/ 2136962 w 2139616"/>
                <a:gd name="connsiteY4" fmla="*/ 997762 h 1770545"/>
                <a:gd name="connsiteX5" fmla="*/ 2119678 w 2139616"/>
                <a:gd name="connsiteY5" fmla="*/ 1770545 h 1770545"/>
                <a:gd name="connsiteX6" fmla="*/ 1320788 w 2139616"/>
                <a:gd name="connsiteY6" fmla="*/ 1767312 h 1770545"/>
                <a:gd name="connsiteX7" fmla="*/ 506777 w 2139616"/>
                <a:gd name="connsiteY7" fmla="*/ 1761020 h 1770545"/>
                <a:gd name="connsiteX8" fmla="*/ 135305 w 2139616"/>
                <a:gd name="connsiteY8" fmla="*/ 1722922 h 1770545"/>
                <a:gd name="connsiteX9" fmla="*/ 6139 w 2139616"/>
                <a:gd name="connsiteY9" fmla="*/ 1162862 h 1770545"/>
                <a:gd name="connsiteX0" fmla="*/ 6139 w 2139616"/>
                <a:gd name="connsiteY0" fmla="*/ 1162862 h 1770545"/>
                <a:gd name="connsiteX1" fmla="*/ 309931 w 2139616"/>
                <a:gd name="connsiteY1" fmla="*/ 417997 h 1770545"/>
                <a:gd name="connsiteX2" fmla="*/ 1149338 w 2139616"/>
                <a:gd name="connsiteY2" fmla="*/ 2787 h 1770545"/>
                <a:gd name="connsiteX3" fmla="*/ 2126028 w 2139616"/>
                <a:gd name="connsiteY3" fmla="*/ 281471 h 1770545"/>
                <a:gd name="connsiteX4" fmla="*/ 2136962 w 2139616"/>
                <a:gd name="connsiteY4" fmla="*/ 997762 h 1770545"/>
                <a:gd name="connsiteX5" fmla="*/ 2119678 w 2139616"/>
                <a:gd name="connsiteY5" fmla="*/ 1770545 h 1770545"/>
                <a:gd name="connsiteX6" fmla="*/ 1320788 w 2139616"/>
                <a:gd name="connsiteY6" fmla="*/ 1767312 h 1770545"/>
                <a:gd name="connsiteX7" fmla="*/ 506777 w 2139616"/>
                <a:gd name="connsiteY7" fmla="*/ 1761020 h 1770545"/>
                <a:gd name="connsiteX8" fmla="*/ 135305 w 2139616"/>
                <a:gd name="connsiteY8" fmla="*/ 1722922 h 1770545"/>
                <a:gd name="connsiteX9" fmla="*/ 6139 w 2139616"/>
                <a:gd name="connsiteY9" fmla="*/ 1162862 h 1770545"/>
                <a:gd name="connsiteX0" fmla="*/ 5216 w 2157743"/>
                <a:gd name="connsiteY0" fmla="*/ 1162862 h 1770545"/>
                <a:gd name="connsiteX1" fmla="*/ 328058 w 2157743"/>
                <a:gd name="connsiteY1" fmla="*/ 417997 h 1770545"/>
                <a:gd name="connsiteX2" fmla="*/ 1167465 w 2157743"/>
                <a:gd name="connsiteY2" fmla="*/ 2787 h 1770545"/>
                <a:gd name="connsiteX3" fmla="*/ 2144155 w 2157743"/>
                <a:gd name="connsiteY3" fmla="*/ 281471 h 1770545"/>
                <a:gd name="connsiteX4" fmla="*/ 2155089 w 2157743"/>
                <a:gd name="connsiteY4" fmla="*/ 997762 h 1770545"/>
                <a:gd name="connsiteX5" fmla="*/ 2137805 w 2157743"/>
                <a:gd name="connsiteY5" fmla="*/ 1770545 h 1770545"/>
                <a:gd name="connsiteX6" fmla="*/ 1338915 w 2157743"/>
                <a:gd name="connsiteY6" fmla="*/ 1767312 h 1770545"/>
                <a:gd name="connsiteX7" fmla="*/ 524904 w 2157743"/>
                <a:gd name="connsiteY7" fmla="*/ 1761020 h 1770545"/>
                <a:gd name="connsiteX8" fmla="*/ 153432 w 2157743"/>
                <a:gd name="connsiteY8" fmla="*/ 1722922 h 1770545"/>
                <a:gd name="connsiteX9" fmla="*/ 5216 w 2157743"/>
                <a:gd name="connsiteY9" fmla="*/ 1162862 h 1770545"/>
                <a:gd name="connsiteX0" fmla="*/ 3997 w 2194624"/>
                <a:gd name="connsiteY0" fmla="*/ 1226362 h 1770545"/>
                <a:gd name="connsiteX1" fmla="*/ 364939 w 2194624"/>
                <a:gd name="connsiteY1" fmla="*/ 417997 h 1770545"/>
                <a:gd name="connsiteX2" fmla="*/ 1204346 w 2194624"/>
                <a:gd name="connsiteY2" fmla="*/ 2787 h 1770545"/>
                <a:gd name="connsiteX3" fmla="*/ 2181036 w 2194624"/>
                <a:gd name="connsiteY3" fmla="*/ 281471 h 1770545"/>
                <a:gd name="connsiteX4" fmla="*/ 2191970 w 2194624"/>
                <a:gd name="connsiteY4" fmla="*/ 997762 h 1770545"/>
                <a:gd name="connsiteX5" fmla="*/ 2174686 w 2194624"/>
                <a:gd name="connsiteY5" fmla="*/ 1770545 h 1770545"/>
                <a:gd name="connsiteX6" fmla="*/ 1375796 w 2194624"/>
                <a:gd name="connsiteY6" fmla="*/ 1767312 h 1770545"/>
                <a:gd name="connsiteX7" fmla="*/ 561785 w 2194624"/>
                <a:gd name="connsiteY7" fmla="*/ 1761020 h 1770545"/>
                <a:gd name="connsiteX8" fmla="*/ 190313 w 2194624"/>
                <a:gd name="connsiteY8" fmla="*/ 1722922 h 1770545"/>
                <a:gd name="connsiteX9" fmla="*/ 3997 w 2194624"/>
                <a:gd name="connsiteY9" fmla="*/ 1226362 h 1770545"/>
                <a:gd name="connsiteX0" fmla="*/ 2842 w 2193469"/>
                <a:gd name="connsiteY0" fmla="*/ 1228036 h 1772219"/>
                <a:gd name="connsiteX1" fmla="*/ 332034 w 2193469"/>
                <a:gd name="connsiteY1" fmla="*/ 464121 h 1772219"/>
                <a:gd name="connsiteX2" fmla="*/ 1203191 w 2193469"/>
                <a:gd name="connsiteY2" fmla="*/ 4461 h 1772219"/>
                <a:gd name="connsiteX3" fmla="*/ 2179881 w 2193469"/>
                <a:gd name="connsiteY3" fmla="*/ 283145 h 1772219"/>
                <a:gd name="connsiteX4" fmla="*/ 2190815 w 2193469"/>
                <a:gd name="connsiteY4" fmla="*/ 999436 h 1772219"/>
                <a:gd name="connsiteX5" fmla="*/ 2173531 w 2193469"/>
                <a:gd name="connsiteY5" fmla="*/ 1772219 h 1772219"/>
                <a:gd name="connsiteX6" fmla="*/ 1374641 w 2193469"/>
                <a:gd name="connsiteY6" fmla="*/ 1768986 h 1772219"/>
                <a:gd name="connsiteX7" fmla="*/ 560630 w 2193469"/>
                <a:gd name="connsiteY7" fmla="*/ 1762694 h 1772219"/>
                <a:gd name="connsiteX8" fmla="*/ 189158 w 2193469"/>
                <a:gd name="connsiteY8" fmla="*/ 1724596 h 1772219"/>
                <a:gd name="connsiteX9" fmla="*/ 2842 w 2193469"/>
                <a:gd name="connsiteY9" fmla="*/ 1228036 h 1772219"/>
                <a:gd name="connsiteX0" fmla="*/ 4751 w 2195378"/>
                <a:gd name="connsiteY0" fmla="*/ 1227288 h 1771471"/>
                <a:gd name="connsiteX1" fmla="*/ 384743 w 2195378"/>
                <a:gd name="connsiteY1" fmla="*/ 444323 h 1771471"/>
                <a:gd name="connsiteX2" fmla="*/ 1205100 w 2195378"/>
                <a:gd name="connsiteY2" fmla="*/ 3713 h 1771471"/>
                <a:gd name="connsiteX3" fmla="*/ 2181790 w 2195378"/>
                <a:gd name="connsiteY3" fmla="*/ 282397 h 1771471"/>
                <a:gd name="connsiteX4" fmla="*/ 2192724 w 2195378"/>
                <a:gd name="connsiteY4" fmla="*/ 998688 h 1771471"/>
                <a:gd name="connsiteX5" fmla="*/ 2175440 w 2195378"/>
                <a:gd name="connsiteY5" fmla="*/ 1771471 h 1771471"/>
                <a:gd name="connsiteX6" fmla="*/ 1376550 w 2195378"/>
                <a:gd name="connsiteY6" fmla="*/ 1768238 h 1771471"/>
                <a:gd name="connsiteX7" fmla="*/ 562539 w 2195378"/>
                <a:gd name="connsiteY7" fmla="*/ 1761946 h 1771471"/>
                <a:gd name="connsiteX8" fmla="*/ 191067 w 2195378"/>
                <a:gd name="connsiteY8" fmla="*/ 1723848 h 1771471"/>
                <a:gd name="connsiteX9" fmla="*/ 4751 w 2195378"/>
                <a:gd name="connsiteY9" fmla="*/ 1227288 h 1771471"/>
                <a:gd name="connsiteX0" fmla="*/ 3756 w 2194383"/>
                <a:gd name="connsiteY0" fmla="*/ 1227049 h 1771232"/>
                <a:gd name="connsiteX1" fmla="*/ 358348 w 2194383"/>
                <a:gd name="connsiteY1" fmla="*/ 437734 h 1771232"/>
                <a:gd name="connsiteX2" fmla="*/ 1204105 w 2194383"/>
                <a:gd name="connsiteY2" fmla="*/ 3474 h 1771232"/>
                <a:gd name="connsiteX3" fmla="*/ 2180795 w 2194383"/>
                <a:gd name="connsiteY3" fmla="*/ 282158 h 1771232"/>
                <a:gd name="connsiteX4" fmla="*/ 2191729 w 2194383"/>
                <a:gd name="connsiteY4" fmla="*/ 998449 h 1771232"/>
                <a:gd name="connsiteX5" fmla="*/ 2174445 w 2194383"/>
                <a:gd name="connsiteY5" fmla="*/ 1771232 h 1771232"/>
                <a:gd name="connsiteX6" fmla="*/ 1375555 w 2194383"/>
                <a:gd name="connsiteY6" fmla="*/ 1767999 h 1771232"/>
                <a:gd name="connsiteX7" fmla="*/ 561544 w 2194383"/>
                <a:gd name="connsiteY7" fmla="*/ 1761707 h 1771232"/>
                <a:gd name="connsiteX8" fmla="*/ 190072 w 2194383"/>
                <a:gd name="connsiteY8" fmla="*/ 1723609 h 1771232"/>
                <a:gd name="connsiteX9" fmla="*/ 3756 w 2194383"/>
                <a:gd name="connsiteY9" fmla="*/ 1227049 h 177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4383" h="1771232">
                  <a:moveTo>
                    <a:pt x="3756" y="1227049"/>
                  </a:moveTo>
                  <a:cubicBezTo>
                    <a:pt x="31802" y="1012737"/>
                    <a:pt x="188982" y="630551"/>
                    <a:pt x="358348" y="437734"/>
                  </a:cubicBezTo>
                  <a:cubicBezTo>
                    <a:pt x="527714" y="244917"/>
                    <a:pt x="900364" y="29403"/>
                    <a:pt x="1204105" y="3474"/>
                  </a:cubicBezTo>
                  <a:cubicBezTo>
                    <a:pt x="1507846" y="-22455"/>
                    <a:pt x="1980208" y="99396"/>
                    <a:pt x="2180795" y="282158"/>
                  </a:cubicBezTo>
                  <a:cubicBezTo>
                    <a:pt x="2197232" y="683995"/>
                    <a:pt x="2180617" y="785724"/>
                    <a:pt x="2191729" y="998449"/>
                  </a:cubicBezTo>
                  <a:cubicBezTo>
                    <a:pt x="2202841" y="1211174"/>
                    <a:pt x="2175536" y="1464645"/>
                    <a:pt x="2174445" y="1771232"/>
                  </a:cubicBezTo>
                  <a:lnTo>
                    <a:pt x="1375555" y="1767999"/>
                  </a:lnTo>
                  <a:lnTo>
                    <a:pt x="561544" y="1761707"/>
                  </a:lnTo>
                  <a:cubicBezTo>
                    <a:pt x="393597" y="1734730"/>
                    <a:pt x="268749" y="1810073"/>
                    <a:pt x="190072" y="1723609"/>
                  </a:cubicBezTo>
                  <a:cubicBezTo>
                    <a:pt x="111395" y="1637145"/>
                    <a:pt x="-24290" y="1441361"/>
                    <a:pt x="3756" y="1227049"/>
                  </a:cubicBezTo>
                  <a:close/>
                </a:path>
              </a:pathLst>
            </a:custGeom>
            <a:solidFill>
              <a:srgbClr val="ECEBE3"/>
            </a:solidFill>
            <a:ln>
              <a:solidFill>
                <a:srgbClr val="CECD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7" name="Oval 696">
              <a:extLst>
                <a:ext uri="{FF2B5EF4-FFF2-40B4-BE49-F238E27FC236}">
                  <a16:creationId xmlns:a16="http://schemas.microsoft.com/office/drawing/2014/main" id="{A107D34A-73BE-4541-8E65-3BEAAE5C0D5B}"/>
                </a:ext>
              </a:extLst>
            </p:cNvPr>
            <p:cNvSpPr/>
            <p:nvPr/>
          </p:nvSpPr>
          <p:spPr>
            <a:xfrm rot="10800000">
              <a:off x="4253164" y="3285242"/>
              <a:ext cx="331443" cy="383680"/>
            </a:xfrm>
            <a:custGeom>
              <a:avLst/>
              <a:gdLst>
                <a:gd name="connsiteX0" fmla="*/ 0 w 471065"/>
                <a:gd name="connsiteY0" fmla="*/ 203001 h 406002"/>
                <a:gd name="connsiteX1" fmla="*/ 235533 w 471065"/>
                <a:gd name="connsiteY1" fmla="*/ 0 h 406002"/>
                <a:gd name="connsiteX2" fmla="*/ 471066 w 471065"/>
                <a:gd name="connsiteY2" fmla="*/ 203001 h 406002"/>
                <a:gd name="connsiteX3" fmla="*/ 235533 w 471065"/>
                <a:gd name="connsiteY3" fmla="*/ 406002 h 406002"/>
                <a:gd name="connsiteX4" fmla="*/ 0 w 471065"/>
                <a:gd name="connsiteY4" fmla="*/ 203001 h 406002"/>
                <a:gd name="connsiteX0" fmla="*/ 0 w 476578"/>
                <a:gd name="connsiteY0" fmla="*/ 203001 h 409721"/>
                <a:gd name="connsiteX1" fmla="*/ 235533 w 476578"/>
                <a:gd name="connsiteY1" fmla="*/ 0 h 409721"/>
                <a:gd name="connsiteX2" fmla="*/ 471066 w 476578"/>
                <a:gd name="connsiteY2" fmla="*/ 203001 h 409721"/>
                <a:gd name="connsiteX3" fmla="*/ 382697 w 476578"/>
                <a:gd name="connsiteY3" fmla="*/ 324716 h 409721"/>
                <a:gd name="connsiteX4" fmla="*/ 235533 w 476578"/>
                <a:gd name="connsiteY4" fmla="*/ 406002 h 409721"/>
                <a:gd name="connsiteX5" fmla="*/ 0 w 476578"/>
                <a:gd name="connsiteY5" fmla="*/ 203001 h 409721"/>
                <a:gd name="connsiteX0" fmla="*/ 11 w 476589"/>
                <a:gd name="connsiteY0" fmla="*/ 203001 h 380849"/>
                <a:gd name="connsiteX1" fmla="*/ 235544 w 476589"/>
                <a:gd name="connsiteY1" fmla="*/ 0 h 380849"/>
                <a:gd name="connsiteX2" fmla="*/ 471077 w 476589"/>
                <a:gd name="connsiteY2" fmla="*/ 203001 h 380849"/>
                <a:gd name="connsiteX3" fmla="*/ 382708 w 476589"/>
                <a:gd name="connsiteY3" fmla="*/ 324716 h 380849"/>
                <a:gd name="connsiteX4" fmla="*/ 226019 w 476589"/>
                <a:gd name="connsiteY4" fmla="*/ 375046 h 380849"/>
                <a:gd name="connsiteX5" fmla="*/ 11 w 476589"/>
                <a:gd name="connsiteY5" fmla="*/ 203001 h 380849"/>
                <a:gd name="connsiteX0" fmla="*/ 10 w 502781"/>
                <a:gd name="connsiteY0" fmla="*/ 198241 h 381157"/>
                <a:gd name="connsiteX1" fmla="*/ 261736 w 502781"/>
                <a:gd name="connsiteY1" fmla="*/ 3 h 381157"/>
                <a:gd name="connsiteX2" fmla="*/ 497269 w 502781"/>
                <a:gd name="connsiteY2" fmla="*/ 203004 h 381157"/>
                <a:gd name="connsiteX3" fmla="*/ 408900 w 502781"/>
                <a:gd name="connsiteY3" fmla="*/ 324719 h 381157"/>
                <a:gd name="connsiteX4" fmla="*/ 252211 w 502781"/>
                <a:gd name="connsiteY4" fmla="*/ 375049 h 381157"/>
                <a:gd name="connsiteX5" fmla="*/ 10 w 502781"/>
                <a:gd name="connsiteY5" fmla="*/ 198241 h 381157"/>
                <a:gd name="connsiteX0" fmla="*/ 10 w 422908"/>
                <a:gd name="connsiteY0" fmla="*/ 199164 h 382080"/>
                <a:gd name="connsiteX1" fmla="*/ 261736 w 422908"/>
                <a:gd name="connsiteY1" fmla="*/ 926 h 382080"/>
                <a:gd name="connsiteX2" fmla="*/ 368682 w 422908"/>
                <a:gd name="connsiteY2" fmla="*/ 134871 h 382080"/>
                <a:gd name="connsiteX3" fmla="*/ 408900 w 422908"/>
                <a:gd name="connsiteY3" fmla="*/ 325642 h 382080"/>
                <a:gd name="connsiteX4" fmla="*/ 252211 w 422908"/>
                <a:gd name="connsiteY4" fmla="*/ 375972 h 382080"/>
                <a:gd name="connsiteX5" fmla="*/ 10 w 422908"/>
                <a:gd name="connsiteY5" fmla="*/ 199164 h 382080"/>
                <a:gd name="connsiteX0" fmla="*/ 10 w 426755"/>
                <a:gd name="connsiteY0" fmla="*/ 200865 h 383781"/>
                <a:gd name="connsiteX1" fmla="*/ 261736 w 426755"/>
                <a:gd name="connsiteY1" fmla="*/ 2627 h 383781"/>
                <a:gd name="connsiteX2" fmla="*/ 387732 w 426755"/>
                <a:gd name="connsiteY2" fmla="*/ 105616 h 383781"/>
                <a:gd name="connsiteX3" fmla="*/ 408900 w 426755"/>
                <a:gd name="connsiteY3" fmla="*/ 327343 h 383781"/>
                <a:gd name="connsiteX4" fmla="*/ 252211 w 426755"/>
                <a:gd name="connsiteY4" fmla="*/ 377673 h 383781"/>
                <a:gd name="connsiteX5" fmla="*/ 10 w 426755"/>
                <a:gd name="connsiteY5" fmla="*/ 200865 h 383781"/>
                <a:gd name="connsiteX0" fmla="*/ 10 w 424990"/>
                <a:gd name="connsiteY0" fmla="*/ 200865 h 381499"/>
                <a:gd name="connsiteX1" fmla="*/ 261736 w 424990"/>
                <a:gd name="connsiteY1" fmla="*/ 2627 h 381499"/>
                <a:gd name="connsiteX2" fmla="*/ 387732 w 424990"/>
                <a:gd name="connsiteY2" fmla="*/ 105616 h 381499"/>
                <a:gd name="connsiteX3" fmla="*/ 406519 w 424990"/>
                <a:gd name="connsiteY3" fmla="*/ 310674 h 381499"/>
                <a:gd name="connsiteX4" fmla="*/ 252211 w 424990"/>
                <a:gd name="connsiteY4" fmla="*/ 377673 h 381499"/>
                <a:gd name="connsiteX5" fmla="*/ 10 w 424990"/>
                <a:gd name="connsiteY5" fmla="*/ 200865 h 381499"/>
                <a:gd name="connsiteX0" fmla="*/ 10 w 411980"/>
                <a:gd name="connsiteY0" fmla="*/ 200865 h 389243"/>
                <a:gd name="connsiteX1" fmla="*/ 261736 w 411980"/>
                <a:gd name="connsiteY1" fmla="*/ 2627 h 389243"/>
                <a:gd name="connsiteX2" fmla="*/ 387732 w 411980"/>
                <a:gd name="connsiteY2" fmla="*/ 105616 h 389243"/>
                <a:gd name="connsiteX3" fmla="*/ 406519 w 411980"/>
                <a:gd name="connsiteY3" fmla="*/ 310674 h 389243"/>
                <a:gd name="connsiteX4" fmla="*/ 354130 w 411980"/>
                <a:gd name="connsiteY4" fmla="*/ 365444 h 389243"/>
                <a:gd name="connsiteX5" fmla="*/ 252211 w 411980"/>
                <a:gd name="connsiteY5" fmla="*/ 377673 h 389243"/>
                <a:gd name="connsiteX6" fmla="*/ 10 w 411980"/>
                <a:gd name="connsiteY6" fmla="*/ 200865 h 389243"/>
                <a:gd name="connsiteX0" fmla="*/ 2232 w 414202"/>
                <a:gd name="connsiteY0" fmla="*/ 200865 h 383939"/>
                <a:gd name="connsiteX1" fmla="*/ 263958 w 414202"/>
                <a:gd name="connsiteY1" fmla="*/ 2627 h 383939"/>
                <a:gd name="connsiteX2" fmla="*/ 389954 w 414202"/>
                <a:gd name="connsiteY2" fmla="*/ 105616 h 383939"/>
                <a:gd name="connsiteX3" fmla="*/ 408741 w 414202"/>
                <a:gd name="connsiteY3" fmla="*/ 310674 h 383939"/>
                <a:gd name="connsiteX4" fmla="*/ 356352 w 414202"/>
                <a:gd name="connsiteY4" fmla="*/ 365444 h 383939"/>
                <a:gd name="connsiteX5" fmla="*/ 149658 w 414202"/>
                <a:gd name="connsiteY5" fmla="*/ 370529 h 383939"/>
                <a:gd name="connsiteX6" fmla="*/ 2232 w 414202"/>
                <a:gd name="connsiteY6" fmla="*/ 200865 h 383939"/>
                <a:gd name="connsiteX0" fmla="*/ 506 w 412476"/>
                <a:gd name="connsiteY0" fmla="*/ 235726 h 418800"/>
                <a:gd name="connsiteX1" fmla="*/ 197938 w 412476"/>
                <a:gd name="connsiteY1" fmla="*/ 1770 h 418800"/>
                <a:gd name="connsiteX2" fmla="*/ 388228 w 412476"/>
                <a:gd name="connsiteY2" fmla="*/ 140477 h 418800"/>
                <a:gd name="connsiteX3" fmla="*/ 407015 w 412476"/>
                <a:gd name="connsiteY3" fmla="*/ 345535 h 418800"/>
                <a:gd name="connsiteX4" fmla="*/ 354626 w 412476"/>
                <a:gd name="connsiteY4" fmla="*/ 400305 h 418800"/>
                <a:gd name="connsiteX5" fmla="*/ 147932 w 412476"/>
                <a:gd name="connsiteY5" fmla="*/ 405390 h 418800"/>
                <a:gd name="connsiteX6" fmla="*/ 506 w 412476"/>
                <a:gd name="connsiteY6" fmla="*/ 235726 h 418800"/>
                <a:gd name="connsiteX0" fmla="*/ 550 w 412520"/>
                <a:gd name="connsiteY0" fmla="*/ 207779 h 390853"/>
                <a:gd name="connsiteX1" fmla="*/ 200363 w 412520"/>
                <a:gd name="connsiteY1" fmla="*/ 2398 h 390853"/>
                <a:gd name="connsiteX2" fmla="*/ 388272 w 412520"/>
                <a:gd name="connsiteY2" fmla="*/ 112530 h 390853"/>
                <a:gd name="connsiteX3" fmla="*/ 407059 w 412520"/>
                <a:gd name="connsiteY3" fmla="*/ 317588 h 390853"/>
                <a:gd name="connsiteX4" fmla="*/ 354670 w 412520"/>
                <a:gd name="connsiteY4" fmla="*/ 372358 h 390853"/>
                <a:gd name="connsiteX5" fmla="*/ 147976 w 412520"/>
                <a:gd name="connsiteY5" fmla="*/ 377443 h 390853"/>
                <a:gd name="connsiteX6" fmla="*/ 550 w 412520"/>
                <a:gd name="connsiteY6" fmla="*/ 207779 h 390853"/>
                <a:gd name="connsiteX0" fmla="*/ 696 w 412666"/>
                <a:gd name="connsiteY0" fmla="*/ 294626 h 477700"/>
                <a:gd name="connsiteX1" fmla="*/ 207653 w 412666"/>
                <a:gd name="connsiteY1" fmla="*/ 1140 h 477700"/>
                <a:gd name="connsiteX2" fmla="*/ 388418 w 412666"/>
                <a:gd name="connsiteY2" fmla="*/ 199377 h 477700"/>
                <a:gd name="connsiteX3" fmla="*/ 407205 w 412666"/>
                <a:gd name="connsiteY3" fmla="*/ 404435 h 477700"/>
                <a:gd name="connsiteX4" fmla="*/ 354816 w 412666"/>
                <a:gd name="connsiteY4" fmla="*/ 459205 h 477700"/>
                <a:gd name="connsiteX5" fmla="*/ 148122 w 412666"/>
                <a:gd name="connsiteY5" fmla="*/ 464290 h 477700"/>
                <a:gd name="connsiteX6" fmla="*/ 696 w 412666"/>
                <a:gd name="connsiteY6" fmla="*/ 294626 h 47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2666" h="477700">
                  <a:moveTo>
                    <a:pt x="696" y="294626"/>
                  </a:moveTo>
                  <a:cubicBezTo>
                    <a:pt x="10618" y="217434"/>
                    <a:pt x="143033" y="17015"/>
                    <a:pt x="207653" y="1140"/>
                  </a:cubicBezTo>
                  <a:cubicBezTo>
                    <a:pt x="272273" y="-14735"/>
                    <a:pt x="361906" y="139305"/>
                    <a:pt x="388418" y="199377"/>
                  </a:cubicBezTo>
                  <a:cubicBezTo>
                    <a:pt x="414930" y="259449"/>
                    <a:pt x="417171" y="361130"/>
                    <a:pt x="407205" y="404435"/>
                  </a:cubicBezTo>
                  <a:cubicBezTo>
                    <a:pt x="397239" y="447740"/>
                    <a:pt x="380534" y="448039"/>
                    <a:pt x="354816" y="459205"/>
                  </a:cubicBezTo>
                  <a:cubicBezTo>
                    <a:pt x="329098" y="470371"/>
                    <a:pt x="207142" y="491720"/>
                    <a:pt x="148122" y="464290"/>
                  </a:cubicBezTo>
                  <a:cubicBezTo>
                    <a:pt x="89102" y="436860"/>
                    <a:pt x="-9226" y="371818"/>
                    <a:pt x="696" y="294626"/>
                  </a:cubicBezTo>
                  <a:close/>
                </a:path>
              </a:pathLst>
            </a:custGeom>
            <a:gradFill>
              <a:gsLst>
                <a:gs pos="36000">
                  <a:schemeClr val="accent2">
                    <a:lumMod val="60000"/>
                    <a:lumOff val="40000"/>
                  </a:schemeClr>
                </a:gs>
                <a:gs pos="78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98" name="Rectangle 697">
              <a:extLst>
                <a:ext uri="{FF2B5EF4-FFF2-40B4-BE49-F238E27FC236}">
                  <a16:creationId xmlns:a16="http://schemas.microsoft.com/office/drawing/2014/main" id="{9DA7F0CD-B53B-4943-9DA9-D5BA429C6C55}"/>
                </a:ext>
              </a:extLst>
            </p:cNvPr>
            <p:cNvSpPr/>
            <p:nvPr/>
          </p:nvSpPr>
          <p:spPr>
            <a:xfrm rot="16200000">
              <a:off x="3876421" y="3676421"/>
              <a:ext cx="754143" cy="144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9" name="Rectangle 698">
              <a:extLst>
                <a:ext uri="{FF2B5EF4-FFF2-40B4-BE49-F238E27FC236}">
                  <a16:creationId xmlns:a16="http://schemas.microsoft.com/office/drawing/2014/main" id="{E9232F22-105C-4AAA-95AB-6103A1F25340}"/>
                </a:ext>
              </a:extLst>
            </p:cNvPr>
            <p:cNvSpPr/>
            <p:nvPr/>
          </p:nvSpPr>
          <p:spPr>
            <a:xfrm rot="10800000">
              <a:off x="4247989" y="3265410"/>
              <a:ext cx="1039453" cy="503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0" name="Oval 699">
              <a:extLst>
                <a:ext uri="{FF2B5EF4-FFF2-40B4-BE49-F238E27FC236}">
                  <a16:creationId xmlns:a16="http://schemas.microsoft.com/office/drawing/2014/main" id="{2DDC63DB-42CB-4739-BE52-6EDC41208D40}"/>
                </a:ext>
              </a:extLst>
            </p:cNvPr>
            <p:cNvSpPr/>
            <p:nvPr/>
          </p:nvSpPr>
          <p:spPr>
            <a:xfrm rot="10800000">
              <a:off x="4791076" y="3594856"/>
              <a:ext cx="28914" cy="2891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1" name="Oval 700">
              <a:extLst>
                <a:ext uri="{FF2B5EF4-FFF2-40B4-BE49-F238E27FC236}">
                  <a16:creationId xmlns:a16="http://schemas.microsoft.com/office/drawing/2014/main" id="{64E80B97-D5E0-4915-9A45-AB621B9599A0}"/>
                </a:ext>
              </a:extLst>
            </p:cNvPr>
            <p:cNvSpPr/>
            <p:nvPr/>
          </p:nvSpPr>
          <p:spPr>
            <a:xfrm rot="10800000">
              <a:off x="4864736" y="3561171"/>
              <a:ext cx="14457" cy="1445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2" name="Oval 701">
              <a:extLst>
                <a:ext uri="{FF2B5EF4-FFF2-40B4-BE49-F238E27FC236}">
                  <a16:creationId xmlns:a16="http://schemas.microsoft.com/office/drawing/2014/main" id="{3E998D3B-0846-4BCA-A80E-CDB8D7C483FF}"/>
                </a:ext>
              </a:extLst>
            </p:cNvPr>
            <p:cNvSpPr/>
            <p:nvPr/>
          </p:nvSpPr>
          <p:spPr>
            <a:xfrm rot="10800000">
              <a:off x="4926580" y="3575628"/>
              <a:ext cx="36000" cy="36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3" name="Oval 702">
              <a:extLst>
                <a:ext uri="{FF2B5EF4-FFF2-40B4-BE49-F238E27FC236}">
                  <a16:creationId xmlns:a16="http://schemas.microsoft.com/office/drawing/2014/main" id="{359AC8F1-EE02-4C9F-BE5E-B16022427370}"/>
                </a:ext>
              </a:extLst>
            </p:cNvPr>
            <p:cNvSpPr/>
            <p:nvPr/>
          </p:nvSpPr>
          <p:spPr>
            <a:xfrm rot="10800000">
              <a:off x="4845633" y="3657829"/>
              <a:ext cx="36000" cy="36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4" name="Oval 703">
              <a:extLst>
                <a:ext uri="{FF2B5EF4-FFF2-40B4-BE49-F238E27FC236}">
                  <a16:creationId xmlns:a16="http://schemas.microsoft.com/office/drawing/2014/main" id="{2DB42CAD-BEA7-4278-91BC-95295DCD01EC}"/>
                </a:ext>
              </a:extLst>
            </p:cNvPr>
            <p:cNvSpPr/>
            <p:nvPr/>
          </p:nvSpPr>
          <p:spPr>
            <a:xfrm rot="10800000">
              <a:off x="4944158" y="3754597"/>
              <a:ext cx="14457" cy="1445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5" name="Oval 704">
              <a:extLst>
                <a:ext uri="{FF2B5EF4-FFF2-40B4-BE49-F238E27FC236}">
                  <a16:creationId xmlns:a16="http://schemas.microsoft.com/office/drawing/2014/main" id="{78BAD58E-9A06-4C7A-BB56-290377EE27C4}"/>
                </a:ext>
              </a:extLst>
            </p:cNvPr>
            <p:cNvSpPr/>
            <p:nvPr/>
          </p:nvSpPr>
          <p:spPr>
            <a:xfrm rot="10800000">
              <a:off x="4977422" y="3661749"/>
              <a:ext cx="36000" cy="36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6" name="Oval 705">
              <a:extLst>
                <a:ext uri="{FF2B5EF4-FFF2-40B4-BE49-F238E27FC236}">
                  <a16:creationId xmlns:a16="http://schemas.microsoft.com/office/drawing/2014/main" id="{03F7B356-3DEC-43AE-B167-E5A346529F58}"/>
                </a:ext>
              </a:extLst>
            </p:cNvPr>
            <p:cNvSpPr/>
            <p:nvPr/>
          </p:nvSpPr>
          <p:spPr>
            <a:xfrm rot="10800000">
              <a:off x="4975285" y="3475590"/>
              <a:ext cx="57829" cy="5782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7" name="Oval 706">
              <a:extLst>
                <a:ext uri="{FF2B5EF4-FFF2-40B4-BE49-F238E27FC236}">
                  <a16:creationId xmlns:a16="http://schemas.microsoft.com/office/drawing/2014/main" id="{A04E5BAD-43BD-46DE-B3B2-E905AC82FB3E}"/>
                </a:ext>
              </a:extLst>
            </p:cNvPr>
            <p:cNvSpPr/>
            <p:nvPr/>
          </p:nvSpPr>
          <p:spPr>
            <a:xfrm rot="10800000">
              <a:off x="5054442" y="3561627"/>
              <a:ext cx="36000" cy="36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8" name="Oval 707">
              <a:extLst>
                <a:ext uri="{FF2B5EF4-FFF2-40B4-BE49-F238E27FC236}">
                  <a16:creationId xmlns:a16="http://schemas.microsoft.com/office/drawing/2014/main" id="{791786A1-C96E-451F-AC60-9C43F94B4EA8}"/>
                </a:ext>
              </a:extLst>
            </p:cNvPr>
            <p:cNvSpPr/>
            <p:nvPr/>
          </p:nvSpPr>
          <p:spPr>
            <a:xfrm rot="10800000">
              <a:off x="4815025" y="3402670"/>
              <a:ext cx="57829" cy="5782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9" name="Oval 708">
              <a:extLst>
                <a:ext uri="{FF2B5EF4-FFF2-40B4-BE49-F238E27FC236}">
                  <a16:creationId xmlns:a16="http://schemas.microsoft.com/office/drawing/2014/main" id="{5DBD89AD-870C-47E5-814A-7EDD2C99FDE7}"/>
                </a:ext>
              </a:extLst>
            </p:cNvPr>
            <p:cNvSpPr/>
            <p:nvPr/>
          </p:nvSpPr>
          <p:spPr>
            <a:xfrm rot="10800000">
              <a:off x="4966123" y="3528226"/>
              <a:ext cx="14457" cy="1445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0" name="Oval 709">
              <a:extLst>
                <a:ext uri="{FF2B5EF4-FFF2-40B4-BE49-F238E27FC236}">
                  <a16:creationId xmlns:a16="http://schemas.microsoft.com/office/drawing/2014/main" id="{9FB50304-910F-468F-97B5-413F891C81D1}"/>
                </a:ext>
              </a:extLst>
            </p:cNvPr>
            <p:cNvSpPr/>
            <p:nvPr/>
          </p:nvSpPr>
          <p:spPr>
            <a:xfrm rot="10800000">
              <a:off x="4880141" y="3489054"/>
              <a:ext cx="36000" cy="36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1" name="Oval 710">
              <a:extLst>
                <a:ext uri="{FF2B5EF4-FFF2-40B4-BE49-F238E27FC236}">
                  <a16:creationId xmlns:a16="http://schemas.microsoft.com/office/drawing/2014/main" id="{1CD289FD-7A3A-49A7-B8A1-D473BB13BC2C}"/>
                </a:ext>
              </a:extLst>
            </p:cNvPr>
            <p:cNvSpPr/>
            <p:nvPr/>
          </p:nvSpPr>
          <p:spPr>
            <a:xfrm rot="10800000">
              <a:off x="4944579" y="3442498"/>
              <a:ext cx="36000" cy="36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2" name="Oval 711">
              <a:extLst>
                <a:ext uri="{FF2B5EF4-FFF2-40B4-BE49-F238E27FC236}">
                  <a16:creationId xmlns:a16="http://schemas.microsoft.com/office/drawing/2014/main" id="{EAFA6A1B-4E20-457D-BF46-FDD4A74D60B2}"/>
                </a:ext>
              </a:extLst>
            </p:cNvPr>
            <p:cNvSpPr/>
            <p:nvPr/>
          </p:nvSpPr>
          <p:spPr>
            <a:xfrm rot="10800000">
              <a:off x="5091390" y="3475580"/>
              <a:ext cx="36000" cy="36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3" name="Oval 712">
              <a:extLst>
                <a:ext uri="{FF2B5EF4-FFF2-40B4-BE49-F238E27FC236}">
                  <a16:creationId xmlns:a16="http://schemas.microsoft.com/office/drawing/2014/main" id="{BF3E44BE-C62B-4F86-844A-E3140306317F}"/>
                </a:ext>
              </a:extLst>
            </p:cNvPr>
            <p:cNvSpPr/>
            <p:nvPr/>
          </p:nvSpPr>
          <p:spPr>
            <a:xfrm rot="10800000">
              <a:off x="5108954" y="3555977"/>
              <a:ext cx="14457" cy="1445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4" name="Oval 713">
              <a:extLst>
                <a:ext uri="{FF2B5EF4-FFF2-40B4-BE49-F238E27FC236}">
                  <a16:creationId xmlns:a16="http://schemas.microsoft.com/office/drawing/2014/main" id="{28113E96-4BCB-4D1C-A7E9-9065F463C65A}"/>
                </a:ext>
              </a:extLst>
            </p:cNvPr>
            <p:cNvSpPr/>
            <p:nvPr/>
          </p:nvSpPr>
          <p:spPr>
            <a:xfrm rot="10800000">
              <a:off x="5108914" y="3585110"/>
              <a:ext cx="28914" cy="2891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5" name="Oval 714">
              <a:extLst>
                <a:ext uri="{FF2B5EF4-FFF2-40B4-BE49-F238E27FC236}">
                  <a16:creationId xmlns:a16="http://schemas.microsoft.com/office/drawing/2014/main" id="{91E12D4E-012A-4460-83D9-29135DB1B005}"/>
                </a:ext>
              </a:extLst>
            </p:cNvPr>
            <p:cNvSpPr/>
            <p:nvPr/>
          </p:nvSpPr>
          <p:spPr>
            <a:xfrm rot="10800000">
              <a:off x="4888125" y="3611629"/>
              <a:ext cx="36000" cy="36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6" name="Oval 715">
              <a:extLst>
                <a:ext uri="{FF2B5EF4-FFF2-40B4-BE49-F238E27FC236}">
                  <a16:creationId xmlns:a16="http://schemas.microsoft.com/office/drawing/2014/main" id="{97712112-F57B-44EF-9A65-1A4760CBF1ED}"/>
                </a:ext>
              </a:extLst>
            </p:cNvPr>
            <p:cNvSpPr/>
            <p:nvPr/>
          </p:nvSpPr>
          <p:spPr>
            <a:xfrm rot="10800000">
              <a:off x="4981051" y="3580588"/>
              <a:ext cx="28914" cy="2891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7" name="Oval 716">
              <a:extLst>
                <a:ext uri="{FF2B5EF4-FFF2-40B4-BE49-F238E27FC236}">
                  <a16:creationId xmlns:a16="http://schemas.microsoft.com/office/drawing/2014/main" id="{7C6B9703-4C86-40AC-9C3D-E5C4DCFAEB8F}"/>
                </a:ext>
              </a:extLst>
            </p:cNvPr>
            <p:cNvSpPr/>
            <p:nvPr/>
          </p:nvSpPr>
          <p:spPr>
            <a:xfrm rot="10800000">
              <a:off x="5009965" y="3630954"/>
              <a:ext cx="36000" cy="36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8" name="Oval 717">
              <a:extLst>
                <a:ext uri="{FF2B5EF4-FFF2-40B4-BE49-F238E27FC236}">
                  <a16:creationId xmlns:a16="http://schemas.microsoft.com/office/drawing/2014/main" id="{786E2BA0-7443-4D3B-AB22-7923A913AE05}"/>
                </a:ext>
              </a:extLst>
            </p:cNvPr>
            <p:cNvSpPr/>
            <p:nvPr/>
          </p:nvSpPr>
          <p:spPr>
            <a:xfrm rot="10800000">
              <a:off x="4936452" y="3637688"/>
              <a:ext cx="36000" cy="36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9" name="Oval 718">
              <a:extLst>
                <a:ext uri="{FF2B5EF4-FFF2-40B4-BE49-F238E27FC236}">
                  <a16:creationId xmlns:a16="http://schemas.microsoft.com/office/drawing/2014/main" id="{2231460E-3F24-469E-9CED-E25F944AB4B9}"/>
                </a:ext>
              </a:extLst>
            </p:cNvPr>
            <p:cNvSpPr/>
            <p:nvPr/>
          </p:nvSpPr>
          <p:spPr>
            <a:xfrm rot="10800000">
              <a:off x="4998523" y="3691453"/>
              <a:ext cx="57829" cy="5782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20" name="Oval 719">
              <a:extLst>
                <a:ext uri="{FF2B5EF4-FFF2-40B4-BE49-F238E27FC236}">
                  <a16:creationId xmlns:a16="http://schemas.microsoft.com/office/drawing/2014/main" id="{6E6A6CE3-7153-404F-98B0-3CB5623476BB}"/>
                </a:ext>
              </a:extLst>
            </p:cNvPr>
            <p:cNvSpPr/>
            <p:nvPr/>
          </p:nvSpPr>
          <p:spPr>
            <a:xfrm rot="10800000">
              <a:off x="5050548" y="3634715"/>
              <a:ext cx="36000" cy="36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721" name="Rectangle 720">
            <a:extLst>
              <a:ext uri="{FF2B5EF4-FFF2-40B4-BE49-F238E27FC236}">
                <a16:creationId xmlns:a16="http://schemas.microsoft.com/office/drawing/2014/main" id="{AE7F1F97-9A2E-4DBF-9974-B0355DA76232}"/>
              </a:ext>
            </a:extLst>
          </p:cNvPr>
          <p:cNvSpPr/>
          <p:nvPr/>
        </p:nvSpPr>
        <p:spPr>
          <a:xfrm flipH="1">
            <a:off x="8430827" y="2350592"/>
            <a:ext cx="3215030" cy="3405190"/>
          </a:xfrm>
          <a:prstGeom prst="rect">
            <a:avLst/>
          </a:prstGeom>
          <a:noFill/>
          <a:ln w="19050" cap="rnd">
            <a:solidFill>
              <a:schemeClr val="tx1"/>
            </a:solidFill>
            <a:tailEnd type="none"/>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22" name="TextBox 721">
            <a:extLst>
              <a:ext uri="{FF2B5EF4-FFF2-40B4-BE49-F238E27FC236}">
                <a16:creationId xmlns:a16="http://schemas.microsoft.com/office/drawing/2014/main" id="{0391874E-D183-4D30-8EBB-31C5EFCCAE83}"/>
              </a:ext>
            </a:extLst>
          </p:cNvPr>
          <p:cNvSpPr txBox="1"/>
          <p:nvPr/>
        </p:nvSpPr>
        <p:spPr>
          <a:xfrm flipH="1">
            <a:off x="8577935" y="3375980"/>
            <a:ext cx="647036" cy="169277"/>
          </a:xfrm>
          <a:prstGeom prst="rect">
            <a:avLst/>
          </a:prstGeom>
          <a:noFill/>
        </p:spPr>
        <p:txBody>
          <a:bodyPr wrap="square" rtlCol="0">
            <a:spAutoFit/>
          </a:bodyPr>
          <a:lstStyle/>
          <a:p>
            <a:pPr algn="ctr"/>
            <a:r>
              <a:rPr lang="en-GB" sz="500" b="1" cap="all">
                <a:solidFill>
                  <a:schemeClr val="accent2">
                    <a:lumMod val="50000"/>
                  </a:schemeClr>
                </a:solidFill>
                <a:latin typeface="Arial" panose="020B0604020202020204" pitchFamily="34" charset="0"/>
                <a:cs typeface="Arial" panose="020B0604020202020204" pitchFamily="34" charset="0"/>
              </a:rPr>
              <a:t>Mast cell</a:t>
            </a:r>
            <a:endParaRPr lang="en-GB" sz="500" b="1" cap="all" dirty="0">
              <a:solidFill>
                <a:schemeClr val="accent2">
                  <a:lumMod val="50000"/>
                </a:schemeClr>
              </a:solidFill>
              <a:latin typeface="Arial" panose="020B0604020202020204" pitchFamily="34" charset="0"/>
              <a:cs typeface="Arial" panose="020B0604020202020204" pitchFamily="34" charset="0"/>
            </a:endParaRPr>
          </a:p>
        </p:txBody>
      </p:sp>
      <p:sp>
        <p:nvSpPr>
          <p:cNvPr id="723" name="TextBox 722">
            <a:extLst>
              <a:ext uri="{FF2B5EF4-FFF2-40B4-BE49-F238E27FC236}">
                <a16:creationId xmlns:a16="http://schemas.microsoft.com/office/drawing/2014/main" id="{061C94B0-4D96-4489-80C5-7D772D369F0C}"/>
              </a:ext>
            </a:extLst>
          </p:cNvPr>
          <p:cNvSpPr txBox="1"/>
          <p:nvPr/>
        </p:nvSpPr>
        <p:spPr>
          <a:xfrm flipH="1">
            <a:off x="9821814" y="2911209"/>
            <a:ext cx="1266693" cy="215444"/>
          </a:xfrm>
          <a:prstGeom prst="rect">
            <a:avLst/>
          </a:prstGeom>
          <a:noFill/>
        </p:spPr>
        <p:txBody>
          <a:bodyPr wrap="none" rtlCol="0">
            <a:spAutoFit/>
          </a:bodyPr>
          <a:lstStyle/>
          <a:p>
            <a:pPr algn="r"/>
            <a:r>
              <a:rPr lang="en-GB" sz="800" dirty="0">
                <a:latin typeface="Arial" panose="020B0604020202020204" pitchFamily="34" charset="0"/>
                <a:cs typeface="Arial" panose="020B0604020202020204" pitchFamily="34" charset="0"/>
              </a:rPr>
              <a:t>Inflammatory regulators</a:t>
            </a:r>
          </a:p>
        </p:txBody>
      </p:sp>
      <p:cxnSp>
        <p:nvCxnSpPr>
          <p:cNvPr id="724" name="Straight Connector 723">
            <a:extLst>
              <a:ext uri="{FF2B5EF4-FFF2-40B4-BE49-F238E27FC236}">
                <a16:creationId xmlns:a16="http://schemas.microsoft.com/office/drawing/2014/main" id="{0C9DE313-AD4D-4230-8186-6DAE736C55DC}"/>
              </a:ext>
            </a:extLst>
          </p:cNvPr>
          <p:cNvCxnSpPr>
            <a:cxnSpLocks/>
          </p:cNvCxnSpPr>
          <p:nvPr/>
        </p:nvCxnSpPr>
        <p:spPr>
          <a:xfrm rot="-2700000" flipH="1" flipV="1">
            <a:off x="9592925" y="2902521"/>
            <a:ext cx="235847" cy="2358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27" name="Group 726">
            <a:extLst>
              <a:ext uri="{FF2B5EF4-FFF2-40B4-BE49-F238E27FC236}">
                <a16:creationId xmlns:a16="http://schemas.microsoft.com/office/drawing/2014/main" id="{21780BB2-BB68-422A-A687-266EA163AF9C}"/>
              </a:ext>
            </a:extLst>
          </p:cNvPr>
          <p:cNvGrpSpPr/>
          <p:nvPr/>
        </p:nvGrpSpPr>
        <p:grpSpPr>
          <a:xfrm rot="4985876">
            <a:off x="9252146" y="3676219"/>
            <a:ext cx="132783" cy="127032"/>
            <a:chOff x="9307799" y="5164156"/>
            <a:chExt cx="132783" cy="127032"/>
          </a:xfrm>
        </p:grpSpPr>
        <p:sp>
          <p:nvSpPr>
            <p:cNvPr id="725" name="Rectangle: Rounded Corners 724">
              <a:extLst>
                <a:ext uri="{FF2B5EF4-FFF2-40B4-BE49-F238E27FC236}">
                  <a16:creationId xmlns:a16="http://schemas.microsoft.com/office/drawing/2014/main" id="{C6438F59-C029-4E8D-BB22-088F9C40D57D}"/>
                </a:ext>
              </a:extLst>
            </p:cNvPr>
            <p:cNvSpPr/>
            <p:nvPr/>
          </p:nvSpPr>
          <p:spPr>
            <a:xfrm rot="3941142" flipH="1">
              <a:off x="9313101" y="5172857"/>
              <a:ext cx="113029" cy="123633"/>
            </a:xfrm>
            <a:prstGeom prst="roundRect">
              <a:avLst/>
            </a:prstGeom>
            <a:solidFill>
              <a:srgbClr val="DA8D88"/>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6" name="Isosceles Triangle 725">
              <a:extLst>
                <a:ext uri="{FF2B5EF4-FFF2-40B4-BE49-F238E27FC236}">
                  <a16:creationId xmlns:a16="http://schemas.microsoft.com/office/drawing/2014/main" id="{6D1EC4D5-4655-40B6-AB13-1FF3E5B9252B}"/>
                </a:ext>
              </a:extLst>
            </p:cNvPr>
            <p:cNvSpPr/>
            <p:nvPr/>
          </p:nvSpPr>
          <p:spPr>
            <a:xfrm rot="14741142" flipH="1">
              <a:off x="9354782" y="5184734"/>
              <a:ext cx="106378" cy="65222"/>
            </a:xfrm>
            <a:prstGeom prst="triangle">
              <a:avLst/>
            </a:prstGeom>
            <a:solidFill>
              <a:schemeClr val="bg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28" name="Group 727">
            <a:extLst>
              <a:ext uri="{FF2B5EF4-FFF2-40B4-BE49-F238E27FC236}">
                <a16:creationId xmlns:a16="http://schemas.microsoft.com/office/drawing/2014/main" id="{4179A2D5-1958-47F6-923B-C957DF4A58E2}"/>
              </a:ext>
            </a:extLst>
          </p:cNvPr>
          <p:cNvGrpSpPr/>
          <p:nvPr/>
        </p:nvGrpSpPr>
        <p:grpSpPr>
          <a:xfrm rot="4599265">
            <a:off x="9402970" y="3581046"/>
            <a:ext cx="132783" cy="127032"/>
            <a:chOff x="9307799" y="5164156"/>
            <a:chExt cx="132783" cy="127032"/>
          </a:xfrm>
        </p:grpSpPr>
        <p:sp>
          <p:nvSpPr>
            <p:cNvPr id="729" name="Rectangle: Rounded Corners 728">
              <a:extLst>
                <a:ext uri="{FF2B5EF4-FFF2-40B4-BE49-F238E27FC236}">
                  <a16:creationId xmlns:a16="http://schemas.microsoft.com/office/drawing/2014/main" id="{E49FA1F2-9982-4242-AB3E-ED6A57F73BB3}"/>
                </a:ext>
              </a:extLst>
            </p:cNvPr>
            <p:cNvSpPr/>
            <p:nvPr/>
          </p:nvSpPr>
          <p:spPr>
            <a:xfrm rot="3941142" flipH="1">
              <a:off x="9313101" y="5172857"/>
              <a:ext cx="113029" cy="123633"/>
            </a:xfrm>
            <a:prstGeom prst="roundRect">
              <a:avLst/>
            </a:prstGeom>
            <a:solidFill>
              <a:srgbClr val="DA8D88"/>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0" name="Isosceles Triangle 729">
              <a:extLst>
                <a:ext uri="{FF2B5EF4-FFF2-40B4-BE49-F238E27FC236}">
                  <a16:creationId xmlns:a16="http://schemas.microsoft.com/office/drawing/2014/main" id="{E37BCF46-8F70-47D7-B1EF-0FA2A6B669D9}"/>
                </a:ext>
              </a:extLst>
            </p:cNvPr>
            <p:cNvSpPr/>
            <p:nvPr/>
          </p:nvSpPr>
          <p:spPr>
            <a:xfrm rot="14741142" flipH="1">
              <a:off x="9354782" y="5184734"/>
              <a:ext cx="106378" cy="65222"/>
            </a:xfrm>
            <a:prstGeom prst="triangle">
              <a:avLst/>
            </a:prstGeom>
            <a:solidFill>
              <a:schemeClr val="bg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31" name="Rectangle 730">
            <a:extLst>
              <a:ext uri="{FF2B5EF4-FFF2-40B4-BE49-F238E27FC236}">
                <a16:creationId xmlns:a16="http://schemas.microsoft.com/office/drawing/2014/main" id="{76F7D758-FD9A-416D-814B-6AD452B587B1}"/>
              </a:ext>
            </a:extLst>
          </p:cNvPr>
          <p:cNvSpPr/>
          <p:nvPr/>
        </p:nvSpPr>
        <p:spPr>
          <a:xfrm rot="16980799" flipH="1">
            <a:off x="9317529" y="3763296"/>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2" name="Rectangle 731">
            <a:extLst>
              <a:ext uri="{FF2B5EF4-FFF2-40B4-BE49-F238E27FC236}">
                <a16:creationId xmlns:a16="http://schemas.microsoft.com/office/drawing/2014/main" id="{6EA78DDC-00BE-40C6-BC83-6B5F60386B09}"/>
              </a:ext>
            </a:extLst>
          </p:cNvPr>
          <p:cNvSpPr/>
          <p:nvPr/>
        </p:nvSpPr>
        <p:spPr>
          <a:xfrm rot="16727920" flipH="1">
            <a:off x="9475389" y="3665884"/>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3" name="Rectangle 732">
            <a:extLst>
              <a:ext uri="{FF2B5EF4-FFF2-40B4-BE49-F238E27FC236}">
                <a16:creationId xmlns:a16="http://schemas.microsoft.com/office/drawing/2014/main" id="{324768C5-AF63-4C88-BF86-6C57FAA6073A}"/>
              </a:ext>
            </a:extLst>
          </p:cNvPr>
          <p:cNvSpPr/>
          <p:nvPr/>
        </p:nvSpPr>
        <p:spPr>
          <a:xfrm rot="19098270" flipH="1">
            <a:off x="9794814" y="3881961"/>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4" name="Rectangle 733">
            <a:extLst>
              <a:ext uri="{FF2B5EF4-FFF2-40B4-BE49-F238E27FC236}">
                <a16:creationId xmlns:a16="http://schemas.microsoft.com/office/drawing/2014/main" id="{B4C5AF76-AC1D-4FB1-8868-22BF741C19CF}"/>
              </a:ext>
            </a:extLst>
          </p:cNvPr>
          <p:cNvSpPr/>
          <p:nvPr/>
        </p:nvSpPr>
        <p:spPr>
          <a:xfrm rot="19098270" flipH="1">
            <a:off x="9569370" y="3907801"/>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5" name="Rectangle 734">
            <a:extLst>
              <a:ext uri="{FF2B5EF4-FFF2-40B4-BE49-F238E27FC236}">
                <a16:creationId xmlns:a16="http://schemas.microsoft.com/office/drawing/2014/main" id="{E29931B9-FD96-4984-AA00-665C6CC3BA34}"/>
              </a:ext>
            </a:extLst>
          </p:cNvPr>
          <p:cNvSpPr/>
          <p:nvPr/>
        </p:nvSpPr>
        <p:spPr>
          <a:xfrm rot="19098270" flipH="1">
            <a:off x="9709586" y="3769060"/>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6" name="Rectangle 735">
            <a:extLst>
              <a:ext uri="{FF2B5EF4-FFF2-40B4-BE49-F238E27FC236}">
                <a16:creationId xmlns:a16="http://schemas.microsoft.com/office/drawing/2014/main" id="{C832A834-9FD4-465F-A6D6-31853E24911F}"/>
              </a:ext>
            </a:extLst>
          </p:cNvPr>
          <p:cNvSpPr/>
          <p:nvPr/>
        </p:nvSpPr>
        <p:spPr>
          <a:xfrm rot="19098270" flipH="1">
            <a:off x="9758706" y="3968946"/>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7" name="Rectangle 736">
            <a:extLst>
              <a:ext uri="{FF2B5EF4-FFF2-40B4-BE49-F238E27FC236}">
                <a16:creationId xmlns:a16="http://schemas.microsoft.com/office/drawing/2014/main" id="{5DEDD0E3-6833-458A-BED3-B17E5DC91239}"/>
              </a:ext>
            </a:extLst>
          </p:cNvPr>
          <p:cNvSpPr/>
          <p:nvPr/>
        </p:nvSpPr>
        <p:spPr>
          <a:xfrm rot="19098270" flipH="1">
            <a:off x="9468296" y="4023664"/>
            <a:ext cx="54000" cy="54000"/>
          </a:xfrm>
          <a:prstGeom prst="rect">
            <a:avLst/>
          </a:prstGeom>
          <a:solidFill>
            <a:schemeClr val="accent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extLst>
      <p:ext uri="{BB962C8B-B14F-4D97-AF65-F5344CB8AC3E}">
        <p14:creationId xmlns:p14="http://schemas.microsoft.com/office/powerpoint/2010/main" val="2435996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6B8EDB4E-0DB5-4EEE-B56A-8FCCA7A3E047}"/>
              </a:ext>
            </a:extLst>
          </p:cNvPr>
          <p:cNvCxnSpPr>
            <a:cxnSpLocks/>
          </p:cNvCxnSpPr>
          <p:nvPr/>
        </p:nvCxnSpPr>
        <p:spPr>
          <a:xfrm>
            <a:off x="1961436" y="3852026"/>
            <a:ext cx="0" cy="132588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770440D7-BD22-4196-BB77-4DA0D11168EB}"/>
              </a:ext>
            </a:extLst>
          </p:cNvPr>
          <p:cNvSpPr>
            <a:spLocks noGrp="1"/>
          </p:cNvSpPr>
          <p:nvPr>
            <p:ph type="body" sz="quarter" idx="17"/>
          </p:nvPr>
        </p:nvSpPr>
        <p:spPr/>
        <p:txBody>
          <a:bodyPr/>
          <a:lstStyle/>
          <a:p>
            <a:r>
              <a:rPr lang="en-US" dirty="0"/>
              <a:t>Migraine</a:t>
            </a:r>
            <a:endParaRPr lang="da-DK" dirty="0"/>
          </a:p>
        </p:txBody>
      </p:sp>
      <p:sp>
        <p:nvSpPr>
          <p:cNvPr id="2" name="Title 1">
            <a:extLst>
              <a:ext uri="{FF2B5EF4-FFF2-40B4-BE49-F238E27FC236}">
                <a16:creationId xmlns:a16="http://schemas.microsoft.com/office/drawing/2014/main" id="{47AB3DE9-FA61-483B-B7EA-63766D9879FA}"/>
              </a:ext>
            </a:extLst>
          </p:cNvPr>
          <p:cNvSpPr>
            <a:spLocks noGrp="1"/>
          </p:cNvSpPr>
          <p:nvPr>
            <p:ph type="title"/>
          </p:nvPr>
        </p:nvSpPr>
        <p:spPr/>
        <p:txBody>
          <a:bodyPr/>
          <a:lstStyle/>
          <a:p>
            <a:r>
              <a:rPr lang="en-GB" dirty="0"/>
              <a:t>Structural changes from migraine attacks</a:t>
            </a:r>
          </a:p>
        </p:txBody>
      </p:sp>
      <p:sp>
        <p:nvSpPr>
          <p:cNvPr id="27" name="Content Placeholder 26">
            <a:extLst>
              <a:ext uri="{FF2B5EF4-FFF2-40B4-BE49-F238E27FC236}">
                <a16:creationId xmlns:a16="http://schemas.microsoft.com/office/drawing/2014/main" id="{49CE9E07-8AA7-44EF-9316-7B68903FEA36}"/>
              </a:ext>
            </a:extLst>
          </p:cNvPr>
          <p:cNvSpPr>
            <a:spLocks noGrp="1"/>
          </p:cNvSpPr>
          <p:nvPr>
            <p:ph idx="20"/>
          </p:nvPr>
        </p:nvSpPr>
        <p:spPr/>
        <p:txBody>
          <a:bodyPr>
            <a:normAutofit/>
          </a:bodyPr>
          <a:lstStyle/>
          <a:p>
            <a:r>
              <a:rPr lang="en-GB" sz="1800" dirty="0"/>
              <a:t>A meta-analysis of data from 19 studies found that migraine with aura was associated with three forms of brain abnormalities:</a:t>
            </a:r>
            <a:r>
              <a:rPr lang="en-GB" sz="1800" baseline="30000" dirty="0"/>
              <a:t>1</a:t>
            </a:r>
            <a:endParaRPr lang="en-GB" sz="1800" dirty="0"/>
          </a:p>
          <a:p>
            <a:pPr lvl="1"/>
            <a:r>
              <a:rPr lang="en-GB" sz="1600" dirty="0"/>
              <a:t>White matter abnormalities</a:t>
            </a:r>
          </a:p>
          <a:p>
            <a:pPr lvl="1"/>
            <a:r>
              <a:rPr lang="en-GB" sz="1600" dirty="0"/>
              <a:t>Infarct-like lesions</a:t>
            </a:r>
          </a:p>
          <a:p>
            <a:pPr lvl="1"/>
            <a:r>
              <a:rPr lang="en-GB" sz="1600" dirty="0"/>
              <a:t>Volumetric changes</a:t>
            </a:r>
          </a:p>
        </p:txBody>
      </p:sp>
      <p:sp>
        <p:nvSpPr>
          <p:cNvPr id="5" name="Content Placeholder 4">
            <a:extLst>
              <a:ext uri="{FF2B5EF4-FFF2-40B4-BE49-F238E27FC236}">
                <a16:creationId xmlns:a16="http://schemas.microsoft.com/office/drawing/2014/main" id="{938DEE93-1D82-42D7-A594-58F016478168}"/>
              </a:ext>
            </a:extLst>
          </p:cNvPr>
          <p:cNvSpPr>
            <a:spLocks noGrp="1"/>
          </p:cNvSpPr>
          <p:nvPr>
            <p:ph idx="21"/>
          </p:nvPr>
        </p:nvSpPr>
        <p:spPr/>
        <p:txBody>
          <a:bodyPr>
            <a:normAutofit/>
          </a:bodyPr>
          <a:lstStyle/>
          <a:p>
            <a:r>
              <a:rPr lang="en-GB" sz="1800" dirty="0"/>
              <a:t>More recently, a diffusion MRI study compared white matter of people with episodic migraine, and chronic migraine, and white matter of control individuals</a:t>
            </a:r>
            <a:r>
              <a:rPr lang="en-GB" sz="1800" baseline="30000" dirty="0"/>
              <a:t>2</a:t>
            </a:r>
            <a:endParaRPr lang="en-GB" sz="1800" dirty="0"/>
          </a:p>
          <a:p>
            <a:pPr lvl="1"/>
            <a:r>
              <a:rPr lang="en-GB" sz="1600" dirty="0"/>
              <a:t>A total of 163 individuals were studied</a:t>
            </a:r>
            <a:r>
              <a:rPr lang="en-GB" sz="1600" baseline="30000" dirty="0"/>
              <a:t>2</a:t>
            </a:r>
            <a:endParaRPr lang="en-GB" sz="1600" dirty="0"/>
          </a:p>
          <a:p>
            <a:pPr lvl="1"/>
            <a:r>
              <a:rPr lang="en-GB" sz="1600" dirty="0"/>
              <a:t>The results showed global white matter changes in people with chronic migraine, compared with those with episodic migraine, and suggested damaged axon integrity in people with chronic migraine</a:t>
            </a:r>
            <a:r>
              <a:rPr lang="en-GB" sz="1600" baseline="30000" dirty="0"/>
              <a:t>2</a:t>
            </a:r>
          </a:p>
          <a:p>
            <a:r>
              <a:rPr lang="en-GB" sz="1800" dirty="0"/>
              <a:t>Research has suggested that A</a:t>
            </a:r>
            <a:r>
              <a:rPr lang="el-GR" sz="1800" dirty="0"/>
              <a:t>δ</a:t>
            </a:r>
            <a:r>
              <a:rPr lang="en-GB" sz="1800" dirty="0"/>
              <a:t>- and C-fibres may interact structurally at nodes of Ranvier, via the action of CGRP</a:t>
            </a:r>
            <a:r>
              <a:rPr lang="en-GB" sz="1800" baseline="30000" dirty="0"/>
              <a:t>3</a:t>
            </a:r>
            <a:r>
              <a:rPr lang="en-GB" sz="1800" dirty="0"/>
              <a:t> </a:t>
            </a:r>
          </a:p>
        </p:txBody>
      </p:sp>
      <p:sp>
        <p:nvSpPr>
          <p:cNvPr id="3" name="Text Placeholder 2">
            <a:extLst>
              <a:ext uri="{FF2B5EF4-FFF2-40B4-BE49-F238E27FC236}">
                <a16:creationId xmlns:a16="http://schemas.microsoft.com/office/drawing/2014/main" id="{996F73D2-124F-4BEC-84C8-86EA915406B5}"/>
              </a:ext>
            </a:extLst>
          </p:cNvPr>
          <p:cNvSpPr>
            <a:spLocks noGrp="1"/>
          </p:cNvSpPr>
          <p:nvPr>
            <p:ph type="body" sz="quarter" idx="18"/>
          </p:nvPr>
        </p:nvSpPr>
        <p:spPr/>
        <p:txBody>
          <a:bodyPr/>
          <a:lstStyle/>
          <a:p>
            <a:pPr marL="0" indent="0">
              <a:buNone/>
            </a:pPr>
            <a:r>
              <a:rPr lang="en-GB" dirty="0"/>
              <a:t>CGRP=calcitonin gene-related peptide; CI=confidence interval; MRI=magnetic resonance imaging; OR=odds ratio</a:t>
            </a:r>
          </a:p>
          <a:p>
            <a:pPr marL="0" indent="0">
              <a:buNone/>
            </a:pPr>
            <a:endParaRPr lang="en-GB" dirty="0"/>
          </a:p>
          <a:p>
            <a:pPr marL="0" indent="0">
              <a:buNone/>
            </a:pPr>
            <a:r>
              <a:rPr lang="en-GB" dirty="0"/>
              <a:t>1. Bashir et al. Neurology 2013;81(14):1260–1268; </a:t>
            </a:r>
            <a:br>
              <a:rPr lang="en-GB" dirty="0"/>
            </a:br>
            <a:r>
              <a:rPr lang="en-GB" dirty="0"/>
              <a:t>2. </a:t>
            </a:r>
            <a:r>
              <a:rPr lang="en-GB" dirty="0" err="1"/>
              <a:t>Planchuelo</a:t>
            </a:r>
            <a:r>
              <a:rPr lang="en-GB" dirty="0"/>
              <a:t>-Gómez et al. J Headache Pain 2020;21(1):1; </a:t>
            </a:r>
            <a:br>
              <a:rPr lang="en-GB" dirty="0"/>
            </a:br>
            <a:r>
              <a:rPr lang="en-GB" dirty="0"/>
              <a:t>3. </a:t>
            </a:r>
            <a:r>
              <a:rPr lang="da-DK" dirty="0" err="1"/>
              <a:t>Edvinsson</a:t>
            </a:r>
            <a:r>
              <a:rPr lang="da-DK" dirty="0"/>
              <a:t> </a:t>
            </a:r>
            <a:r>
              <a:rPr lang="en-GB" dirty="0"/>
              <a:t>et al. </a:t>
            </a:r>
            <a:r>
              <a:rPr lang="da-DK" dirty="0"/>
              <a:t>J </a:t>
            </a:r>
            <a:r>
              <a:rPr lang="da-DK" dirty="0" err="1"/>
              <a:t>Headache</a:t>
            </a:r>
            <a:r>
              <a:rPr lang="da-DK" dirty="0"/>
              <a:t> Pain 2019;20(1):105</a:t>
            </a:r>
          </a:p>
        </p:txBody>
      </p:sp>
      <p:sp>
        <p:nvSpPr>
          <p:cNvPr id="14" name="TextBox 13">
            <a:extLst>
              <a:ext uri="{FF2B5EF4-FFF2-40B4-BE49-F238E27FC236}">
                <a16:creationId xmlns:a16="http://schemas.microsoft.com/office/drawing/2014/main" id="{A3DA51C8-6FCA-4327-BDCA-13F922450658}"/>
              </a:ext>
            </a:extLst>
          </p:cNvPr>
          <p:cNvSpPr txBox="1"/>
          <p:nvPr/>
        </p:nvSpPr>
        <p:spPr>
          <a:xfrm>
            <a:off x="789575" y="3382138"/>
            <a:ext cx="4690870" cy="523220"/>
          </a:xfrm>
          <a:prstGeom prst="rect">
            <a:avLst/>
          </a:prstGeom>
          <a:noFill/>
        </p:spPr>
        <p:txBody>
          <a:bodyPr wrap="square" rtlCol="0">
            <a:spAutoFit/>
          </a:bodyPr>
          <a:lstStyle/>
          <a:p>
            <a:pPr algn="ctr"/>
            <a:r>
              <a:rPr lang="en-GB" sz="1400" b="1" dirty="0">
                <a:solidFill>
                  <a:schemeClr val="accent1"/>
                </a:solidFill>
                <a:latin typeface="Arial" panose="020B0604020202020204" pitchFamily="34" charset="0"/>
                <a:cs typeface="Arial" panose="020B0604020202020204" pitchFamily="34" charset="0"/>
              </a:rPr>
              <a:t>Meta-analysis of white matter abnormalities associated with migraine</a:t>
            </a:r>
            <a:r>
              <a:rPr lang="en-GB" sz="1400" b="1" baseline="30000" dirty="0">
                <a:solidFill>
                  <a:schemeClr val="accent1"/>
                </a:solidFill>
                <a:latin typeface="Arial" panose="020B0604020202020204" pitchFamily="34" charset="0"/>
                <a:cs typeface="Arial" panose="020B0604020202020204" pitchFamily="34" charset="0"/>
              </a:rPr>
              <a:t>1</a:t>
            </a:r>
          </a:p>
        </p:txBody>
      </p:sp>
      <p:graphicFrame>
        <p:nvGraphicFramePr>
          <p:cNvPr id="28" name="Content Placeholder 8">
            <a:extLst>
              <a:ext uri="{FF2B5EF4-FFF2-40B4-BE49-F238E27FC236}">
                <a16:creationId xmlns:a16="http://schemas.microsoft.com/office/drawing/2014/main" id="{0DE24E92-BE97-44D3-89B7-45399E9C3094}"/>
              </a:ext>
            </a:extLst>
          </p:cNvPr>
          <p:cNvGraphicFramePr>
            <a:graphicFrameLocks/>
          </p:cNvGraphicFramePr>
          <p:nvPr>
            <p:extLst>
              <p:ext uri="{D42A27DB-BD31-4B8C-83A1-F6EECF244321}">
                <p14:modId xmlns:p14="http://schemas.microsoft.com/office/powerpoint/2010/main" val="3440150533"/>
              </p:ext>
            </p:extLst>
          </p:nvPr>
        </p:nvGraphicFramePr>
        <p:xfrm>
          <a:off x="522780" y="3705722"/>
          <a:ext cx="5224463" cy="2170684"/>
        </p:xfrm>
        <a:graphic>
          <a:graphicData uri="http://schemas.openxmlformats.org/drawingml/2006/chart">
            <c:chart xmlns:c="http://schemas.openxmlformats.org/drawingml/2006/chart" xmlns:r="http://schemas.openxmlformats.org/officeDocument/2006/relationships" r:id="rId4"/>
          </a:graphicData>
        </a:graphic>
      </p:graphicFrame>
      <p:sp>
        <p:nvSpPr>
          <p:cNvPr id="34" name="Rectangle: Rounded Corners 33">
            <a:extLst>
              <a:ext uri="{FF2B5EF4-FFF2-40B4-BE49-F238E27FC236}">
                <a16:creationId xmlns:a16="http://schemas.microsoft.com/office/drawing/2014/main" id="{6B12B1E4-3BF5-496B-BF7F-7FC3CEE92B5E}"/>
              </a:ext>
            </a:extLst>
          </p:cNvPr>
          <p:cNvSpPr/>
          <p:nvPr/>
        </p:nvSpPr>
        <p:spPr>
          <a:xfrm>
            <a:off x="6426399" y="5029200"/>
            <a:ext cx="5028802" cy="945196"/>
          </a:xfrm>
          <a:prstGeom prst="roundRect">
            <a:avLst>
              <a:gd name="adj" fmla="val 7548"/>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solidFill>
                  <a:schemeClr val="tx1"/>
                </a:solidFill>
                <a:latin typeface="Arial" panose="020B0604020202020204" pitchFamily="34" charset="0"/>
                <a:cs typeface="Arial" panose="020B0604020202020204" pitchFamily="34" charset="0"/>
              </a:rPr>
              <a:t>Further research is needed into the relationship between migraine and structural brain changes, including longitudinal evaluation</a:t>
            </a:r>
            <a:r>
              <a:rPr lang="en-GB" baseline="30000" dirty="0">
                <a:solidFill>
                  <a:schemeClr val="tx1"/>
                </a:solidFill>
                <a:latin typeface="Arial" panose="020B0604020202020204" pitchFamily="34" charset="0"/>
                <a:cs typeface="Arial" panose="020B0604020202020204" pitchFamily="34" charset="0"/>
              </a:rPr>
              <a:t>2</a:t>
            </a:r>
            <a:endParaRPr lang="en-GB" dirty="0">
              <a:solidFill>
                <a:schemeClr val="tx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0F3FE0A-990C-4943-AFBC-5FC36379048B}"/>
              </a:ext>
            </a:extLst>
          </p:cNvPr>
          <p:cNvSpPr txBox="1"/>
          <p:nvPr/>
        </p:nvSpPr>
        <p:spPr>
          <a:xfrm>
            <a:off x="352605" y="3913748"/>
            <a:ext cx="1438143" cy="523220"/>
          </a:xfrm>
          <a:prstGeom prst="rect">
            <a:avLst/>
          </a:prstGeom>
          <a:noFill/>
        </p:spPr>
        <p:txBody>
          <a:bodyPr wrap="square" rtlCol="0">
            <a:spAutoFit/>
          </a:bodyPr>
          <a:lstStyle/>
          <a:p>
            <a:pPr algn="r"/>
            <a:r>
              <a:rPr lang="en-GB" sz="1400" dirty="0">
                <a:latin typeface="Arial" panose="020B0604020202020204" pitchFamily="34" charset="0"/>
                <a:cs typeface="Arial" panose="020B0604020202020204" pitchFamily="34" charset="0"/>
              </a:rPr>
              <a:t>Migraine </a:t>
            </a:r>
            <a:br>
              <a:rPr lang="en-GB" sz="14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with aura</a:t>
            </a:r>
          </a:p>
        </p:txBody>
      </p:sp>
      <p:sp>
        <p:nvSpPr>
          <p:cNvPr id="19" name="TextBox 18">
            <a:extLst>
              <a:ext uri="{FF2B5EF4-FFF2-40B4-BE49-F238E27FC236}">
                <a16:creationId xmlns:a16="http://schemas.microsoft.com/office/drawing/2014/main" id="{8BAB6C03-B4A7-424F-A02C-2E63B2E81D87}"/>
              </a:ext>
            </a:extLst>
          </p:cNvPr>
          <p:cNvSpPr txBox="1"/>
          <p:nvPr/>
        </p:nvSpPr>
        <p:spPr>
          <a:xfrm>
            <a:off x="352605" y="4529454"/>
            <a:ext cx="1438143" cy="523220"/>
          </a:xfrm>
          <a:prstGeom prst="rect">
            <a:avLst/>
          </a:prstGeom>
          <a:noFill/>
        </p:spPr>
        <p:txBody>
          <a:bodyPr wrap="square" rtlCol="0">
            <a:spAutoFit/>
          </a:bodyPr>
          <a:lstStyle/>
          <a:p>
            <a:pPr algn="r"/>
            <a:r>
              <a:rPr lang="en-GB" sz="1400" dirty="0">
                <a:latin typeface="Arial" panose="020B0604020202020204" pitchFamily="34" charset="0"/>
                <a:cs typeface="Arial" panose="020B0604020202020204" pitchFamily="34" charset="0"/>
              </a:rPr>
              <a:t>Migraine without aura</a:t>
            </a:r>
          </a:p>
        </p:txBody>
      </p:sp>
      <p:sp>
        <p:nvSpPr>
          <p:cNvPr id="20" name="TextBox 19">
            <a:extLst>
              <a:ext uri="{FF2B5EF4-FFF2-40B4-BE49-F238E27FC236}">
                <a16:creationId xmlns:a16="http://schemas.microsoft.com/office/drawing/2014/main" id="{CAC7B276-39FF-405C-945B-7CBB33772581}"/>
              </a:ext>
            </a:extLst>
          </p:cNvPr>
          <p:cNvSpPr txBox="1"/>
          <p:nvPr/>
        </p:nvSpPr>
        <p:spPr>
          <a:xfrm>
            <a:off x="3948753" y="3913748"/>
            <a:ext cx="1798300" cy="523220"/>
          </a:xfrm>
          <a:prstGeom prst="rect">
            <a:avLst/>
          </a:prstGeom>
          <a:noFill/>
        </p:spPr>
        <p:txBody>
          <a:bodyPr wrap="square" rtlCol="0">
            <a:spAutoFit/>
          </a:bodyPr>
          <a:lstStyle/>
          <a:p>
            <a:r>
              <a:rPr lang="en-GB" sz="1400" b="1" dirty="0">
                <a:solidFill>
                  <a:schemeClr val="accent1"/>
                </a:solidFill>
                <a:latin typeface="Arial" panose="020B0604020202020204" pitchFamily="34" charset="0"/>
                <a:cs typeface="Arial" panose="020B0604020202020204" pitchFamily="34" charset="0"/>
              </a:rPr>
              <a:t>OR: 1.68</a:t>
            </a:r>
            <a:br>
              <a:rPr lang="en-GB" sz="14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95% CI: 1.07, 2.65</a:t>
            </a:r>
          </a:p>
        </p:txBody>
      </p:sp>
      <p:sp>
        <p:nvSpPr>
          <p:cNvPr id="21" name="TextBox 20">
            <a:extLst>
              <a:ext uri="{FF2B5EF4-FFF2-40B4-BE49-F238E27FC236}">
                <a16:creationId xmlns:a16="http://schemas.microsoft.com/office/drawing/2014/main" id="{0E6AD2BD-1CE7-44C2-824C-B69A07E81794}"/>
              </a:ext>
            </a:extLst>
          </p:cNvPr>
          <p:cNvSpPr txBox="1"/>
          <p:nvPr/>
        </p:nvSpPr>
        <p:spPr>
          <a:xfrm>
            <a:off x="3948943" y="4529454"/>
            <a:ext cx="1798300" cy="523220"/>
          </a:xfrm>
          <a:prstGeom prst="rect">
            <a:avLst/>
          </a:prstGeom>
          <a:noFill/>
        </p:spPr>
        <p:txBody>
          <a:bodyPr wrap="square" rtlCol="0">
            <a:spAutoFit/>
          </a:bodyPr>
          <a:lstStyle/>
          <a:p>
            <a:r>
              <a:rPr lang="en-GB" sz="1400" b="1" dirty="0">
                <a:solidFill>
                  <a:schemeClr val="accent1"/>
                </a:solidFill>
                <a:latin typeface="Arial" panose="020B0604020202020204" pitchFamily="34" charset="0"/>
                <a:cs typeface="Arial" panose="020B0604020202020204" pitchFamily="34" charset="0"/>
              </a:rPr>
              <a:t>OR: 1.34</a:t>
            </a:r>
            <a:br>
              <a:rPr lang="en-GB" sz="14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95% CI: 0.96, 1.87</a:t>
            </a:r>
          </a:p>
        </p:txBody>
      </p:sp>
    </p:spTree>
    <p:custDataLst/>
    <p:extLst>
      <p:ext uri="{BB962C8B-B14F-4D97-AF65-F5344CB8AC3E}">
        <p14:creationId xmlns:p14="http://schemas.microsoft.com/office/powerpoint/2010/main" val="3721775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23DB968-C512-4DB3-9CF5-0C7614C871CE}"/>
              </a:ext>
            </a:extLst>
          </p:cNvPr>
          <p:cNvSpPr>
            <a:spLocks noGrp="1"/>
          </p:cNvSpPr>
          <p:nvPr>
            <p:ph type="title"/>
          </p:nvPr>
        </p:nvSpPr>
        <p:spPr>
          <a:xfrm>
            <a:off x="1219199" y="546100"/>
            <a:ext cx="7977051" cy="2105818"/>
          </a:xfrm>
        </p:spPr>
        <p:txBody>
          <a:bodyPr/>
          <a:lstStyle/>
          <a:p>
            <a:r>
              <a:rPr lang="en-GB" dirty="0"/>
              <a:t>Brain regions involved in migraine</a:t>
            </a:r>
          </a:p>
        </p:txBody>
      </p:sp>
      <p:sp>
        <p:nvSpPr>
          <p:cNvPr id="2" name="Text Placeholder 1">
            <a:extLst>
              <a:ext uri="{FF2B5EF4-FFF2-40B4-BE49-F238E27FC236}">
                <a16:creationId xmlns:a16="http://schemas.microsoft.com/office/drawing/2014/main" id="{F148064A-ACF3-459D-86FE-E622E70ED871}"/>
              </a:ext>
            </a:extLst>
          </p:cNvPr>
          <p:cNvSpPr>
            <a:spLocks noGrp="1"/>
          </p:cNvSpPr>
          <p:nvPr>
            <p:ph type="body" idx="1"/>
          </p:nvPr>
        </p:nvSpPr>
        <p:spPr/>
        <p:txBody>
          <a:bodyPr/>
          <a:lstStyle/>
          <a:p>
            <a:r>
              <a:rPr lang="en-US" dirty="0"/>
              <a:t>Migraine</a:t>
            </a:r>
            <a:endParaRPr lang="da-DK" dirty="0"/>
          </a:p>
        </p:txBody>
      </p:sp>
    </p:spTree>
    <p:custDataLst/>
    <p:extLst>
      <p:ext uri="{BB962C8B-B14F-4D97-AF65-F5344CB8AC3E}">
        <p14:creationId xmlns:p14="http://schemas.microsoft.com/office/powerpoint/2010/main" val="40042821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8DE5135-E341-4AA0-A691-D2878889E46B}"/>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38B6B86A-278E-49F7-B9B7-25D3BB32F9A5}"/>
              </a:ext>
            </a:extLst>
          </p:cNvPr>
          <p:cNvSpPr>
            <a:spLocks noGrp="1"/>
          </p:cNvSpPr>
          <p:nvPr>
            <p:ph type="title"/>
          </p:nvPr>
        </p:nvSpPr>
        <p:spPr/>
        <p:txBody>
          <a:bodyPr/>
          <a:lstStyle/>
          <a:p>
            <a:r>
              <a:rPr lang="en-GB" dirty="0"/>
              <a:t>A model of migraine pathophysiology</a:t>
            </a:r>
          </a:p>
        </p:txBody>
      </p:sp>
      <p:sp>
        <p:nvSpPr>
          <p:cNvPr id="6" name="Text Placeholder 5">
            <a:extLst>
              <a:ext uri="{FF2B5EF4-FFF2-40B4-BE49-F238E27FC236}">
                <a16:creationId xmlns:a16="http://schemas.microsoft.com/office/drawing/2014/main" id="{E7937DA7-30DB-4D24-8C43-EA8F54BA4EE1}"/>
              </a:ext>
            </a:extLst>
          </p:cNvPr>
          <p:cNvSpPr>
            <a:spLocks noGrp="1"/>
          </p:cNvSpPr>
          <p:nvPr>
            <p:ph type="body" sz="quarter" idx="18"/>
          </p:nvPr>
        </p:nvSpPr>
        <p:spPr/>
        <p:txBody>
          <a:bodyPr/>
          <a:lstStyle/>
          <a:p>
            <a:pPr marL="0" indent="0">
              <a:buNone/>
            </a:pPr>
            <a:r>
              <a:rPr lang="en-GB" dirty="0"/>
              <a:t>CSD=cortical spreading depression (or depolarisation)</a:t>
            </a:r>
          </a:p>
          <a:p>
            <a:pPr marL="0" indent="0">
              <a:buNone/>
            </a:pPr>
            <a:endParaRPr lang="en-GB" dirty="0"/>
          </a:p>
          <a:p>
            <a:pPr marL="0" indent="0">
              <a:buNone/>
            </a:pPr>
            <a:r>
              <a:rPr lang="en-GB" dirty="0" err="1"/>
              <a:t>Tolner</a:t>
            </a:r>
            <a:r>
              <a:rPr lang="en-GB" dirty="0"/>
              <a:t> et al. Cephalalgia 2019;39(13):1683–1699</a:t>
            </a:r>
          </a:p>
        </p:txBody>
      </p:sp>
      <p:grpSp>
        <p:nvGrpSpPr>
          <p:cNvPr id="7" name="Group 6">
            <a:extLst>
              <a:ext uri="{FF2B5EF4-FFF2-40B4-BE49-F238E27FC236}">
                <a16:creationId xmlns:a16="http://schemas.microsoft.com/office/drawing/2014/main" id="{66E421F2-D266-4311-AC12-981C0FA855D1}"/>
              </a:ext>
            </a:extLst>
          </p:cNvPr>
          <p:cNvGrpSpPr/>
          <p:nvPr/>
        </p:nvGrpSpPr>
        <p:grpSpPr>
          <a:xfrm>
            <a:off x="3266670" y="1416601"/>
            <a:ext cx="6126040" cy="4836710"/>
            <a:chOff x="3592514" y="1279525"/>
            <a:chExt cx="5641975" cy="4454525"/>
          </a:xfrm>
        </p:grpSpPr>
        <p:sp>
          <p:nvSpPr>
            <p:cNvPr id="8" name="Freeform 5">
              <a:extLst>
                <a:ext uri="{FF2B5EF4-FFF2-40B4-BE49-F238E27FC236}">
                  <a16:creationId xmlns:a16="http://schemas.microsoft.com/office/drawing/2014/main" id="{6D774A67-8C8B-4E2D-AC3E-9C2737B722B2}"/>
                </a:ext>
              </a:extLst>
            </p:cNvPr>
            <p:cNvSpPr>
              <a:spLocks/>
            </p:cNvSpPr>
            <p:nvPr/>
          </p:nvSpPr>
          <p:spPr bwMode="auto">
            <a:xfrm>
              <a:off x="4384676" y="2003425"/>
              <a:ext cx="3205163" cy="2719388"/>
            </a:xfrm>
            <a:custGeom>
              <a:avLst/>
              <a:gdLst>
                <a:gd name="T0" fmla="*/ 194 w 425"/>
                <a:gd name="T1" fmla="*/ 358 h 360"/>
                <a:gd name="T2" fmla="*/ 159 w 425"/>
                <a:gd name="T3" fmla="*/ 358 h 360"/>
                <a:gd name="T4" fmla="*/ 106 w 425"/>
                <a:gd name="T5" fmla="*/ 342 h 360"/>
                <a:gd name="T6" fmla="*/ 76 w 425"/>
                <a:gd name="T7" fmla="*/ 323 h 360"/>
                <a:gd name="T8" fmla="*/ 64 w 425"/>
                <a:gd name="T9" fmla="*/ 307 h 360"/>
                <a:gd name="T10" fmla="*/ 69 w 425"/>
                <a:gd name="T11" fmla="*/ 287 h 360"/>
                <a:gd name="T12" fmla="*/ 128 w 425"/>
                <a:gd name="T13" fmla="*/ 201 h 360"/>
                <a:gd name="T14" fmla="*/ 71 w 425"/>
                <a:gd name="T15" fmla="*/ 217 h 360"/>
                <a:gd name="T16" fmla="*/ 0 w 425"/>
                <a:gd name="T17" fmla="*/ 149 h 360"/>
                <a:gd name="T18" fmla="*/ 0 w 425"/>
                <a:gd name="T19" fmla="*/ 148 h 360"/>
                <a:gd name="T20" fmla="*/ 13 w 425"/>
                <a:gd name="T21" fmla="*/ 130 h 360"/>
                <a:gd name="T22" fmla="*/ 14 w 425"/>
                <a:gd name="T23" fmla="*/ 127 h 360"/>
                <a:gd name="T24" fmla="*/ 15 w 425"/>
                <a:gd name="T25" fmla="*/ 125 h 360"/>
                <a:gd name="T26" fmla="*/ 15 w 425"/>
                <a:gd name="T27" fmla="*/ 122 h 360"/>
                <a:gd name="T28" fmla="*/ 16 w 425"/>
                <a:gd name="T29" fmla="*/ 120 h 360"/>
                <a:gd name="T30" fmla="*/ 16 w 425"/>
                <a:gd name="T31" fmla="*/ 118 h 360"/>
                <a:gd name="T32" fmla="*/ 16 w 425"/>
                <a:gd name="T33" fmla="*/ 115 h 360"/>
                <a:gd name="T34" fmla="*/ 16 w 425"/>
                <a:gd name="T35" fmla="*/ 112 h 360"/>
                <a:gd name="T36" fmla="*/ 16 w 425"/>
                <a:gd name="T37" fmla="*/ 109 h 360"/>
                <a:gd name="T38" fmla="*/ 15 w 425"/>
                <a:gd name="T39" fmla="*/ 105 h 360"/>
                <a:gd name="T40" fmla="*/ 15 w 425"/>
                <a:gd name="T41" fmla="*/ 104 h 360"/>
                <a:gd name="T42" fmla="*/ 61 w 425"/>
                <a:gd name="T43" fmla="*/ 51 h 360"/>
                <a:gd name="T44" fmla="*/ 63 w 425"/>
                <a:gd name="T45" fmla="*/ 50 h 360"/>
                <a:gd name="T46" fmla="*/ 65 w 425"/>
                <a:gd name="T47" fmla="*/ 49 h 360"/>
                <a:gd name="T48" fmla="*/ 69 w 425"/>
                <a:gd name="T49" fmla="*/ 47 h 360"/>
                <a:gd name="T50" fmla="*/ 75 w 425"/>
                <a:gd name="T51" fmla="*/ 44 h 360"/>
                <a:gd name="T52" fmla="*/ 93 w 425"/>
                <a:gd name="T53" fmla="*/ 35 h 360"/>
                <a:gd name="T54" fmla="*/ 93 w 425"/>
                <a:gd name="T55" fmla="*/ 35 h 360"/>
                <a:gd name="T56" fmla="*/ 100 w 425"/>
                <a:gd name="T57" fmla="*/ 27 h 360"/>
                <a:gd name="T58" fmla="*/ 101 w 425"/>
                <a:gd name="T59" fmla="*/ 27 h 360"/>
                <a:gd name="T60" fmla="*/ 139 w 425"/>
                <a:gd name="T61" fmla="*/ 16 h 360"/>
                <a:gd name="T62" fmla="*/ 139 w 425"/>
                <a:gd name="T63" fmla="*/ 16 h 360"/>
                <a:gd name="T64" fmla="*/ 173 w 425"/>
                <a:gd name="T65" fmla="*/ 9 h 360"/>
                <a:gd name="T66" fmla="*/ 284 w 425"/>
                <a:gd name="T67" fmla="*/ 23 h 360"/>
                <a:gd name="T68" fmla="*/ 346 w 425"/>
                <a:gd name="T69" fmla="*/ 65 h 360"/>
                <a:gd name="T70" fmla="*/ 370 w 425"/>
                <a:gd name="T71" fmla="*/ 156 h 360"/>
                <a:gd name="T72" fmla="*/ 391 w 425"/>
                <a:gd name="T73" fmla="*/ 207 h 360"/>
                <a:gd name="T74" fmla="*/ 365 w 425"/>
                <a:gd name="T75" fmla="*/ 324 h 360"/>
                <a:gd name="T76" fmla="*/ 296 w 425"/>
                <a:gd name="T77" fmla="*/ 269 h 360"/>
                <a:gd name="T78" fmla="*/ 266 w 425"/>
                <a:gd name="T79" fmla="*/ 271 h 360"/>
                <a:gd name="T80" fmla="*/ 209 w 425"/>
                <a:gd name="T81"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5" h="360">
                  <a:moveTo>
                    <a:pt x="209" y="360"/>
                  </a:moveTo>
                  <a:cubicBezTo>
                    <a:pt x="202" y="360"/>
                    <a:pt x="198" y="359"/>
                    <a:pt x="194" y="358"/>
                  </a:cubicBezTo>
                  <a:cubicBezTo>
                    <a:pt x="189" y="357"/>
                    <a:pt x="185" y="355"/>
                    <a:pt x="177" y="355"/>
                  </a:cubicBezTo>
                  <a:cubicBezTo>
                    <a:pt x="170" y="355"/>
                    <a:pt x="165" y="356"/>
                    <a:pt x="159" y="358"/>
                  </a:cubicBezTo>
                  <a:cubicBezTo>
                    <a:pt x="153" y="359"/>
                    <a:pt x="147" y="360"/>
                    <a:pt x="139" y="360"/>
                  </a:cubicBezTo>
                  <a:cubicBezTo>
                    <a:pt x="123" y="360"/>
                    <a:pt x="114" y="354"/>
                    <a:pt x="106" y="342"/>
                  </a:cubicBezTo>
                  <a:cubicBezTo>
                    <a:pt x="104" y="343"/>
                    <a:pt x="102" y="343"/>
                    <a:pt x="100" y="343"/>
                  </a:cubicBezTo>
                  <a:cubicBezTo>
                    <a:pt x="88" y="343"/>
                    <a:pt x="79" y="333"/>
                    <a:pt x="76" y="323"/>
                  </a:cubicBezTo>
                  <a:cubicBezTo>
                    <a:pt x="75" y="317"/>
                    <a:pt x="72" y="316"/>
                    <a:pt x="70" y="314"/>
                  </a:cubicBezTo>
                  <a:cubicBezTo>
                    <a:pt x="67" y="313"/>
                    <a:pt x="65" y="311"/>
                    <a:pt x="64" y="307"/>
                  </a:cubicBezTo>
                  <a:cubicBezTo>
                    <a:pt x="64" y="299"/>
                    <a:pt x="68" y="288"/>
                    <a:pt x="69" y="287"/>
                  </a:cubicBezTo>
                  <a:cubicBezTo>
                    <a:pt x="69" y="287"/>
                    <a:pt x="69" y="287"/>
                    <a:pt x="69" y="287"/>
                  </a:cubicBezTo>
                  <a:cubicBezTo>
                    <a:pt x="136" y="203"/>
                    <a:pt x="136" y="203"/>
                    <a:pt x="136" y="203"/>
                  </a:cubicBezTo>
                  <a:cubicBezTo>
                    <a:pt x="134" y="202"/>
                    <a:pt x="131" y="201"/>
                    <a:pt x="128" y="201"/>
                  </a:cubicBezTo>
                  <a:cubicBezTo>
                    <a:pt x="121" y="201"/>
                    <a:pt x="116" y="204"/>
                    <a:pt x="110" y="207"/>
                  </a:cubicBezTo>
                  <a:cubicBezTo>
                    <a:pt x="102" y="211"/>
                    <a:pt x="91" y="217"/>
                    <a:pt x="71" y="217"/>
                  </a:cubicBezTo>
                  <a:cubicBezTo>
                    <a:pt x="60" y="217"/>
                    <a:pt x="41" y="213"/>
                    <a:pt x="26" y="201"/>
                  </a:cubicBezTo>
                  <a:cubicBezTo>
                    <a:pt x="14" y="192"/>
                    <a:pt x="0" y="176"/>
                    <a:pt x="0" y="149"/>
                  </a:cubicBezTo>
                  <a:cubicBezTo>
                    <a:pt x="0" y="148"/>
                    <a:pt x="0" y="148"/>
                    <a:pt x="0" y="148"/>
                  </a:cubicBezTo>
                  <a:cubicBezTo>
                    <a:pt x="0" y="148"/>
                    <a:pt x="0" y="148"/>
                    <a:pt x="0" y="148"/>
                  </a:cubicBezTo>
                  <a:cubicBezTo>
                    <a:pt x="6" y="143"/>
                    <a:pt x="10" y="138"/>
                    <a:pt x="12" y="131"/>
                  </a:cubicBezTo>
                  <a:cubicBezTo>
                    <a:pt x="13" y="131"/>
                    <a:pt x="13" y="130"/>
                    <a:pt x="13" y="130"/>
                  </a:cubicBezTo>
                  <a:cubicBezTo>
                    <a:pt x="13" y="129"/>
                    <a:pt x="13" y="129"/>
                    <a:pt x="13" y="129"/>
                  </a:cubicBezTo>
                  <a:cubicBezTo>
                    <a:pt x="14" y="128"/>
                    <a:pt x="14" y="127"/>
                    <a:pt x="14" y="127"/>
                  </a:cubicBezTo>
                  <a:cubicBezTo>
                    <a:pt x="14" y="126"/>
                    <a:pt x="14" y="126"/>
                    <a:pt x="14" y="126"/>
                  </a:cubicBezTo>
                  <a:cubicBezTo>
                    <a:pt x="14" y="126"/>
                    <a:pt x="15" y="125"/>
                    <a:pt x="15" y="125"/>
                  </a:cubicBezTo>
                  <a:cubicBezTo>
                    <a:pt x="15" y="124"/>
                    <a:pt x="15" y="124"/>
                    <a:pt x="15" y="124"/>
                  </a:cubicBezTo>
                  <a:cubicBezTo>
                    <a:pt x="15" y="123"/>
                    <a:pt x="15" y="123"/>
                    <a:pt x="15" y="122"/>
                  </a:cubicBezTo>
                  <a:cubicBezTo>
                    <a:pt x="15" y="122"/>
                    <a:pt x="15" y="121"/>
                    <a:pt x="15" y="120"/>
                  </a:cubicBezTo>
                  <a:cubicBezTo>
                    <a:pt x="15" y="120"/>
                    <a:pt x="16" y="120"/>
                    <a:pt x="16" y="120"/>
                  </a:cubicBezTo>
                  <a:cubicBezTo>
                    <a:pt x="16" y="119"/>
                    <a:pt x="16" y="119"/>
                    <a:pt x="16" y="119"/>
                  </a:cubicBezTo>
                  <a:cubicBezTo>
                    <a:pt x="16" y="119"/>
                    <a:pt x="16" y="118"/>
                    <a:pt x="16" y="118"/>
                  </a:cubicBezTo>
                  <a:cubicBezTo>
                    <a:pt x="16" y="117"/>
                    <a:pt x="16" y="117"/>
                    <a:pt x="16" y="117"/>
                  </a:cubicBezTo>
                  <a:cubicBezTo>
                    <a:pt x="16" y="116"/>
                    <a:pt x="16" y="116"/>
                    <a:pt x="16" y="115"/>
                  </a:cubicBezTo>
                  <a:cubicBezTo>
                    <a:pt x="16" y="114"/>
                    <a:pt x="16" y="114"/>
                    <a:pt x="16" y="114"/>
                  </a:cubicBezTo>
                  <a:cubicBezTo>
                    <a:pt x="16" y="113"/>
                    <a:pt x="16" y="112"/>
                    <a:pt x="16" y="112"/>
                  </a:cubicBezTo>
                  <a:cubicBezTo>
                    <a:pt x="16" y="111"/>
                    <a:pt x="16" y="111"/>
                    <a:pt x="16" y="111"/>
                  </a:cubicBezTo>
                  <a:cubicBezTo>
                    <a:pt x="16" y="110"/>
                    <a:pt x="16" y="109"/>
                    <a:pt x="16" y="109"/>
                  </a:cubicBezTo>
                  <a:cubicBezTo>
                    <a:pt x="15" y="108"/>
                    <a:pt x="15" y="108"/>
                    <a:pt x="15" y="108"/>
                  </a:cubicBezTo>
                  <a:cubicBezTo>
                    <a:pt x="15" y="107"/>
                    <a:pt x="15" y="106"/>
                    <a:pt x="15" y="105"/>
                  </a:cubicBezTo>
                  <a:cubicBezTo>
                    <a:pt x="15" y="104"/>
                    <a:pt x="15" y="104"/>
                    <a:pt x="15" y="104"/>
                  </a:cubicBezTo>
                  <a:cubicBezTo>
                    <a:pt x="15" y="104"/>
                    <a:pt x="15" y="104"/>
                    <a:pt x="15" y="104"/>
                  </a:cubicBezTo>
                  <a:cubicBezTo>
                    <a:pt x="30" y="98"/>
                    <a:pt x="39" y="83"/>
                    <a:pt x="46" y="70"/>
                  </a:cubicBezTo>
                  <a:cubicBezTo>
                    <a:pt x="52" y="61"/>
                    <a:pt x="56" y="54"/>
                    <a:pt x="61" y="51"/>
                  </a:cubicBezTo>
                  <a:cubicBezTo>
                    <a:pt x="62" y="50"/>
                    <a:pt x="62" y="50"/>
                    <a:pt x="63" y="50"/>
                  </a:cubicBezTo>
                  <a:cubicBezTo>
                    <a:pt x="63" y="50"/>
                    <a:pt x="63" y="50"/>
                    <a:pt x="63" y="50"/>
                  </a:cubicBezTo>
                  <a:cubicBezTo>
                    <a:pt x="64" y="49"/>
                    <a:pt x="64" y="49"/>
                    <a:pt x="65" y="49"/>
                  </a:cubicBezTo>
                  <a:cubicBezTo>
                    <a:pt x="65" y="49"/>
                    <a:pt x="65" y="49"/>
                    <a:pt x="65" y="49"/>
                  </a:cubicBezTo>
                  <a:cubicBezTo>
                    <a:pt x="66" y="48"/>
                    <a:pt x="66" y="48"/>
                    <a:pt x="67" y="48"/>
                  </a:cubicBezTo>
                  <a:cubicBezTo>
                    <a:pt x="67" y="48"/>
                    <a:pt x="68" y="47"/>
                    <a:pt x="69" y="47"/>
                  </a:cubicBezTo>
                  <a:cubicBezTo>
                    <a:pt x="71" y="46"/>
                    <a:pt x="71" y="46"/>
                    <a:pt x="71" y="46"/>
                  </a:cubicBezTo>
                  <a:cubicBezTo>
                    <a:pt x="72" y="45"/>
                    <a:pt x="73" y="45"/>
                    <a:pt x="75" y="44"/>
                  </a:cubicBezTo>
                  <a:cubicBezTo>
                    <a:pt x="79" y="42"/>
                    <a:pt x="83" y="41"/>
                    <a:pt x="87" y="39"/>
                  </a:cubicBezTo>
                  <a:cubicBezTo>
                    <a:pt x="89" y="38"/>
                    <a:pt x="91" y="36"/>
                    <a:pt x="93" y="35"/>
                  </a:cubicBezTo>
                  <a:cubicBezTo>
                    <a:pt x="93" y="36"/>
                    <a:pt x="93" y="36"/>
                    <a:pt x="93" y="36"/>
                  </a:cubicBezTo>
                  <a:cubicBezTo>
                    <a:pt x="93" y="35"/>
                    <a:pt x="93" y="35"/>
                    <a:pt x="93" y="35"/>
                  </a:cubicBezTo>
                  <a:cubicBezTo>
                    <a:pt x="96" y="33"/>
                    <a:pt x="99" y="30"/>
                    <a:pt x="100" y="27"/>
                  </a:cubicBezTo>
                  <a:cubicBezTo>
                    <a:pt x="100" y="27"/>
                    <a:pt x="100" y="27"/>
                    <a:pt x="100" y="27"/>
                  </a:cubicBezTo>
                  <a:cubicBezTo>
                    <a:pt x="100" y="27"/>
                    <a:pt x="100" y="27"/>
                    <a:pt x="100" y="27"/>
                  </a:cubicBezTo>
                  <a:cubicBezTo>
                    <a:pt x="101" y="27"/>
                    <a:pt x="101" y="27"/>
                    <a:pt x="101" y="27"/>
                  </a:cubicBezTo>
                  <a:cubicBezTo>
                    <a:pt x="105" y="28"/>
                    <a:pt x="109" y="29"/>
                    <a:pt x="113" y="29"/>
                  </a:cubicBezTo>
                  <a:cubicBezTo>
                    <a:pt x="123" y="29"/>
                    <a:pt x="131" y="25"/>
                    <a:pt x="139" y="16"/>
                  </a:cubicBezTo>
                  <a:cubicBezTo>
                    <a:pt x="139" y="16"/>
                    <a:pt x="139" y="16"/>
                    <a:pt x="139" y="16"/>
                  </a:cubicBezTo>
                  <a:cubicBezTo>
                    <a:pt x="139" y="16"/>
                    <a:pt x="139" y="16"/>
                    <a:pt x="139" y="16"/>
                  </a:cubicBezTo>
                  <a:cubicBezTo>
                    <a:pt x="142" y="16"/>
                    <a:pt x="144" y="17"/>
                    <a:pt x="146" y="17"/>
                  </a:cubicBezTo>
                  <a:cubicBezTo>
                    <a:pt x="156" y="17"/>
                    <a:pt x="164" y="13"/>
                    <a:pt x="173" y="9"/>
                  </a:cubicBezTo>
                  <a:cubicBezTo>
                    <a:pt x="183" y="5"/>
                    <a:pt x="193" y="0"/>
                    <a:pt x="207" y="0"/>
                  </a:cubicBezTo>
                  <a:cubicBezTo>
                    <a:pt x="236" y="0"/>
                    <a:pt x="272" y="11"/>
                    <a:pt x="284" y="23"/>
                  </a:cubicBezTo>
                  <a:cubicBezTo>
                    <a:pt x="284" y="23"/>
                    <a:pt x="285" y="23"/>
                    <a:pt x="285" y="23"/>
                  </a:cubicBezTo>
                  <a:cubicBezTo>
                    <a:pt x="299" y="23"/>
                    <a:pt x="340" y="33"/>
                    <a:pt x="346" y="65"/>
                  </a:cubicBezTo>
                  <a:cubicBezTo>
                    <a:pt x="372" y="66"/>
                    <a:pt x="384" y="93"/>
                    <a:pt x="384" y="112"/>
                  </a:cubicBezTo>
                  <a:cubicBezTo>
                    <a:pt x="384" y="133"/>
                    <a:pt x="378" y="142"/>
                    <a:pt x="370" y="156"/>
                  </a:cubicBezTo>
                  <a:cubicBezTo>
                    <a:pt x="365" y="164"/>
                    <a:pt x="360" y="172"/>
                    <a:pt x="355" y="185"/>
                  </a:cubicBezTo>
                  <a:cubicBezTo>
                    <a:pt x="391" y="207"/>
                    <a:pt x="391" y="207"/>
                    <a:pt x="391" y="207"/>
                  </a:cubicBezTo>
                  <a:cubicBezTo>
                    <a:pt x="425" y="262"/>
                    <a:pt x="425" y="262"/>
                    <a:pt x="425" y="262"/>
                  </a:cubicBezTo>
                  <a:cubicBezTo>
                    <a:pt x="365" y="324"/>
                    <a:pt x="365" y="324"/>
                    <a:pt x="365" y="324"/>
                  </a:cubicBezTo>
                  <a:cubicBezTo>
                    <a:pt x="305" y="309"/>
                    <a:pt x="305" y="309"/>
                    <a:pt x="305" y="309"/>
                  </a:cubicBezTo>
                  <a:cubicBezTo>
                    <a:pt x="296" y="269"/>
                    <a:pt x="296" y="269"/>
                    <a:pt x="296" y="269"/>
                  </a:cubicBezTo>
                  <a:cubicBezTo>
                    <a:pt x="288" y="271"/>
                    <a:pt x="278" y="271"/>
                    <a:pt x="267" y="271"/>
                  </a:cubicBezTo>
                  <a:cubicBezTo>
                    <a:pt x="267" y="271"/>
                    <a:pt x="267" y="271"/>
                    <a:pt x="266" y="271"/>
                  </a:cubicBezTo>
                  <a:cubicBezTo>
                    <a:pt x="267" y="290"/>
                    <a:pt x="268" y="322"/>
                    <a:pt x="264" y="327"/>
                  </a:cubicBezTo>
                  <a:cubicBezTo>
                    <a:pt x="258" y="334"/>
                    <a:pt x="223" y="360"/>
                    <a:pt x="209" y="36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DCE3107E-E847-4A22-AE61-3AF6BA839A4A}"/>
                </a:ext>
              </a:extLst>
            </p:cNvPr>
            <p:cNvSpPr>
              <a:spLocks noEditPoints="1"/>
            </p:cNvSpPr>
            <p:nvPr/>
          </p:nvSpPr>
          <p:spPr bwMode="auto">
            <a:xfrm>
              <a:off x="4376739" y="1997075"/>
              <a:ext cx="3221038" cy="2732088"/>
            </a:xfrm>
            <a:custGeom>
              <a:avLst/>
              <a:gdLst>
                <a:gd name="T0" fmla="*/ 286 w 427"/>
                <a:gd name="T1" fmla="*/ 24 h 362"/>
                <a:gd name="T2" fmla="*/ 355 w 427"/>
                <a:gd name="T3" fmla="*/ 186 h 362"/>
                <a:gd name="T4" fmla="*/ 366 w 427"/>
                <a:gd name="T5" fmla="*/ 324 h 362"/>
                <a:gd name="T6" fmla="*/ 268 w 427"/>
                <a:gd name="T7" fmla="*/ 272 h 362"/>
                <a:gd name="T8" fmla="*/ 210 w 427"/>
                <a:gd name="T9" fmla="*/ 361 h 362"/>
                <a:gd name="T10" fmla="*/ 107 w 427"/>
                <a:gd name="T11" fmla="*/ 343 h 362"/>
                <a:gd name="T12" fmla="*/ 66 w 427"/>
                <a:gd name="T13" fmla="*/ 308 h 362"/>
                <a:gd name="T14" fmla="*/ 129 w 427"/>
                <a:gd name="T15" fmla="*/ 202 h 362"/>
                <a:gd name="T16" fmla="*/ 14 w 427"/>
                <a:gd name="T17" fmla="*/ 133 h 362"/>
                <a:gd name="T18" fmla="*/ 15 w 427"/>
                <a:gd name="T19" fmla="*/ 131 h 362"/>
                <a:gd name="T20" fmla="*/ 16 w 427"/>
                <a:gd name="T21" fmla="*/ 126 h 362"/>
                <a:gd name="T22" fmla="*/ 17 w 427"/>
                <a:gd name="T23" fmla="*/ 122 h 362"/>
                <a:gd name="T24" fmla="*/ 17 w 427"/>
                <a:gd name="T25" fmla="*/ 118 h 362"/>
                <a:gd name="T26" fmla="*/ 17 w 427"/>
                <a:gd name="T27" fmla="*/ 113 h 362"/>
                <a:gd name="T28" fmla="*/ 17 w 427"/>
                <a:gd name="T29" fmla="*/ 109 h 362"/>
                <a:gd name="T30" fmla="*/ 64 w 427"/>
                <a:gd name="T31" fmla="*/ 51 h 362"/>
                <a:gd name="T32" fmla="*/ 67 w 427"/>
                <a:gd name="T33" fmla="*/ 50 h 362"/>
                <a:gd name="T34" fmla="*/ 70 w 427"/>
                <a:gd name="T35" fmla="*/ 48 h 362"/>
                <a:gd name="T36" fmla="*/ 88 w 427"/>
                <a:gd name="T37" fmla="*/ 40 h 362"/>
                <a:gd name="T38" fmla="*/ 94 w 427"/>
                <a:gd name="T39" fmla="*/ 37 h 362"/>
                <a:gd name="T40" fmla="*/ 114 w 427"/>
                <a:gd name="T41" fmla="*/ 30 h 362"/>
                <a:gd name="T42" fmla="*/ 208 w 427"/>
                <a:gd name="T43" fmla="*/ 2 h 362"/>
                <a:gd name="T44" fmla="*/ 147 w 427"/>
                <a:gd name="T45" fmla="*/ 17 h 362"/>
                <a:gd name="T46" fmla="*/ 139 w 427"/>
                <a:gd name="T47" fmla="*/ 17 h 362"/>
                <a:gd name="T48" fmla="*/ 101 w 427"/>
                <a:gd name="T49" fmla="*/ 27 h 362"/>
                <a:gd name="T50" fmla="*/ 100 w 427"/>
                <a:gd name="T51" fmla="*/ 28 h 362"/>
                <a:gd name="T52" fmla="*/ 88 w 427"/>
                <a:gd name="T53" fmla="*/ 39 h 362"/>
                <a:gd name="T54" fmla="*/ 76 w 427"/>
                <a:gd name="T55" fmla="*/ 45 h 362"/>
                <a:gd name="T56" fmla="*/ 70 w 427"/>
                <a:gd name="T57" fmla="*/ 47 h 362"/>
                <a:gd name="T58" fmla="*/ 68 w 427"/>
                <a:gd name="T59" fmla="*/ 48 h 362"/>
                <a:gd name="T60" fmla="*/ 65 w 427"/>
                <a:gd name="T61" fmla="*/ 49 h 362"/>
                <a:gd name="T62" fmla="*/ 62 w 427"/>
                <a:gd name="T63" fmla="*/ 51 h 362"/>
                <a:gd name="T64" fmla="*/ 15 w 427"/>
                <a:gd name="T65" fmla="*/ 105 h 362"/>
                <a:gd name="T66" fmla="*/ 16 w 427"/>
                <a:gd name="T67" fmla="*/ 110 h 362"/>
                <a:gd name="T68" fmla="*/ 16 w 427"/>
                <a:gd name="T69" fmla="*/ 112 h 362"/>
                <a:gd name="T70" fmla="*/ 16 w 427"/>
                <a:gd name="T71" fmla="*/ 116 h 362"/>
                <a:gd name="T72" fmla="*/ 16 w 427"/>
                <a:gd name="T73" fmla="*/ 119 h 362"/>
                <a:gd name="T74" fmla="*/ 16 w 427"/>
                <a:gd name="T75" fmla="*/ 121 h 362"/>
                <a:gd name="T76" fmla="*/ 15 w 427"/>
                <a:gd name="T77" fmla="*/ 125 h 362"/>
                <a:gd name="T78" fmla="*/ 15 w 427"/>
                <a:gd name="T79" fmla="*/ 127 h 362"/>
                <a:gd name="T80" fmla="*/ 14 w 427"/>
                <a:gd name="T81" fmla="*/ 130 h 362"/>
                <a:gd name="T82" fmla="*/ 13 w 427"/>
                <a:gd name="T83" fmla="*/ 132 h 362"/>
                <a:gd name="T84" fmla="*/ 0 w 427"/>
                <a:gd name="T85" fmla="*/ 150 h 362"/>
                <a:gd name="T86" fmla="*/ 112 w 427"/>
                <a:gd name="T87" fmla="*/ 209 h 362"/>
                <a:gd name="T88" fmla="*/ 69 w 427"/>
                <a:gd name="T89" fmla="*/ 288 h 362"/>
                <a:gd name="T90" fmla="*/ 65 w 427"/>
                <a:gd name="T91" fmla="*/ 308 h 362"/>
                <a:gd name="T92" fmla="*/ 101 w 427"/>
                <a:gd name="T93" fmla="*/ 345 h 362"/>
                <a:gd name="T94" fmla="*/ 160 w 427"/>
                <a:gd name="T95" fmla="*/ 359 h 362"/>
                <a:gd name="T96" fmla="*/ 210 w 427"/>
                <a:gd name="T97" fmla="*/ 362 h 362"/>
                <a:gd name="T98" fmla="*/ 268 w 427"/>
                <a:gd name="T99" fmla="*/ 273 h 362"/>
                <a:gd name="T100" fmla="*/ 305 w 427"/>
                <a:gd name="T101" fmla="*/ 311 h 362"/>
                <a:gd name="T102" fmla="*/ 366 w 427"/>
                <a:gd name="T103" fmla="*/ 326 h 362"/>
                <a:gd name="T104" fmla="*/ 427 w 427"/>
                <a:gd name="T105" fmla="*/ 263 h 362"/>
                <a:gd name="T106" fmla="*/ 392 w 427"/>
                <a:gd name="T107" fmla="*/ 207 h 362"/>
                <a:gd name="T108" fmla="*/ 372 w 427"/>
                <a:gd name="T109" fmla="*/ 157 h 362"/>
                <a:gd name="T110" fmla="*/ 286 w 427"/>
                <a:gd name="T111" fmla="*/ 2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7" h="362">
                  <a:moveTo>
                    <a:pt x="208" y="2"/>
                  </a:moveTo>
                  <a:cubicBezTo>
                    <a:pt x="238" y="2"/>
                    <a:pt x="274" y="13"/>
                    <a:pt x="284" y="24"/>
                  </a:cubicBezTo>
                  <a:cubicBezTo>
                    <a:pt x="285" y="24"/>
                    <a:pt x="286" y="24"/>
                    <a:pt x="286" y="24"/>
                  </a:cubicBezTo>
                  <a:cubicBezTo>
                    <a:pt x="300" y="24"/>
                    <a:pt x="341" y="35"/>
                    <a:pt x="346" y="67"/>
                  </a:cubicBezTo>
                  <a:cubicBezTo>
                    <a:pt x="373" y="67"/>
                    <a:pt x="384" y="95"/>
                    <a:pt x="384" y="113"/>
                  </a:cubicBezTo>
                  <a:cubicBezTo>
                    <a:pt x="384" y="146"/>
                    <a:pt x="369" y="151"/>
                    <a:pt x="355" y="186"/>
                  </a:cubicBezTo>
                  <a:cubicBezTo>
                    <a:pt x="391" y="208"/>
                    <a:pt x="391" y="208"/>
                    <a:pt x="391" y="208"/>
                  </a:cubicBezTo>
                  <a:cubicBezTo>
                    <a:pt x="425" y="263"/>
                    <a:pt x="425" y="263"/>
                    <a:pt x="425" y="263"/>
                  </a:cubicBezTo>
                  <a:cubicBezTo>
                    <a:pt x="366" y="324"/>
                    <a:pt x="366" y="324"/>
                    <a:pt x="366" y="324"/>
                  </a:cubicBezTo>
                  <a:cubicBezTo>
                    <a:pt x="306" y="310"/>
                    <a:pt x="306" y="310"/>
                    <a:pt x="306" y="310"/>
                  </a:cubicBezTo>
                  <a:cubicBezTo>
                    <a:pt x="298" y="269"/>
                    <a:pt x="298" y="269"/>
                    <a:pt x="298" y="269"/>
                  </a:cubicBezTo>
                  <a:cubicBezTo>
                    <a:pt x="288" y="271"/>
                    <a:pt x="278" y="272"/>
                    <a:pt x="268" y="272"/>
                  </a:cubicBezTo>
                  <a:cubicBezTo>
                    <a:pt x="268" y="272"/>
                    <a:pt x="267" y="272"/>
                    <a:pt x="267" y="272"/>
                  </a:cubicBezTo>
                  <a:cubicBezTo>
                    <a:pt x="267" y="289"/>
                    <a:pt x="269" y="323"/>
                    <a:pt x="264" y="328"/>
                  </a:cubicBezTo>
                  <a:cubicBezTo>
                    <a:pt x="258" y="334"/>
                    <a:pt x="224" y="361"/>
                    <a:pt x="210" y="361"/>
                  </a:cubicBezTo>
                  <a:cubicBezTo>
                    <a:pt x="197" y="361"/>
                    <a:pt x="193" y="356"/>
                    <a:pt x="178" y="356"/>
                  </a:cubicBezTo>
                  <a:cubicBezTo>
                    <a:pt x="164" y="356"/>
                    <a:pt x="156" y="361"/>
                    <a:pt x="140" y="361"/>
                  </a:cubicBezTo>
                  <a:cubicBezTo>
                    <a:pt x="125" y="361"/>
                    <a:pt x="116" y="355"/>
                    <a:pt x="107" y="343"/>
                  </a:cubicBezTo>
                  <a:cubicBezTo>
                    <a:pt x="105" y="343"/>
                    <a:pt x="103" y="343"/>
                    <a:pt x="101" y="343"/>
                  </a:cubicBezTo>
                  <a:cubicBezTo>
                    <a:pt x="89" y="343"/>
                    <a:pt x="81" y="333"/>
                    <a:pt x="78" y="324"/>
                  </a:cubicBezTo>
                  <a:cubicBezTo>
                    <a:pt x="75" y="313"/>
                    <a:pt x="67" y="316"/>
                    <a:pt x="66" y="308"/>
                  </a:cubicBezTo>
                  <a:cubicBezTo>
                    <a:pt x="65" y="300"/>
                    <a:pt x="70" y="289"/>
                    <a:pt x="70" y="289"/>
                  </a:cubicBezTo>
                  <a:cubicBezTo>
                    <a:pt x="138" y="204"/>
                    <a:pt x="138" y="204"/>
                    <a:pt x="138" y="204"/>
                  </a:cubicBezTo>
                  <a:cubicBezTo>
                    <a:pt x="136" y="203"/>
                    <a:pt x="133" y="202"/>
                    <a:pt x="129" y="202"/>
                  </a:cubicBezTo>
                  <a:cubicBezTo>
                    <a:pt x="112" y="202"/>
                    <a:pt x="106" y="217"/>
                    <a:pt x="72" y="217"/>
                  </a:cubicBezTo>
                  <a:cubicBezTo>
                    <a:pt x="47" y="217"/>
                    <a:pt x="1" y="198"/>
                    <a:pt x="1" y="150"/>
                  </a:cubicBezTo>
                  <a:cubicBezTo>
                    <a:pt x="6" y="146"/>
                    <a:pt x="11" y="140"/>
                    <a:pt x="14" y="133"/>
                  </a:cubicBezTo>
                  <a:cubicBezTo>
                    <a:pt x="14" y="132"/>
                    <a:pt x="14" y="132"/>
                    <a:pt x="14" y="132"/>
                  </a:cubicBezTo>
                  <a:cubicBezTo>
                    <a:pt x="14" y="132"/>
                    <a:pt x="15" y="131"/>
                    <a:pt x="15" y="131"/>
                  </a:cubicBezTo>
                  <a:cubicBezTo>
                    <a:pt x="15" y="131"/>
                    <a:pt x="15" y="131"/>
                    <a:pt x="15" y="131"/>
                  </a:cubicBezTo>
                  <a:cubicBezTo>
                    <a:pt x="15" y="130"/>
                    <a:pt x="15" y="129"/>
                    <a:pt x="16" y="128"/>
                  </a:cubicBezTo>
                  <a:cubicBezTo>
                    <a:pt x="16" y="128"/>
                    <a:pt x="16" y="127"/>
                    <a:pt x="16" y="127"/>
                  </a:cubicBezTo>
                  <a:cubicBezTo>
                    <a:pt x="16" y="127"/>
                    <a:pt x="16" y="126"/>
                    <a:pt x="16" y="126"/>
                  </a:cubicBezTo>
                  <a:cubicBezTo>
                    <a:pt x="16" y="125"/>
                    <a:pt x="16" y="125"/>
                    <a:pt x="17" y="125"/>
                  </a:cubicBezTo>
                  <a:cubicBezTo>
                    <a:pt x="17" y="124"/>
                    <a:pt x="17" y="124"/>
                    <a:pt x="17" y="124"/>
                  </a:cubicBezTo>
                  <a:cubicBezTo>
                    <a:pt x="17" y="123"/>
                    <a:pt x="17" y="122"/>
                    <a:pt x="17" y="122"/>
                  </a:cubicBezTo>
                  <a:cubicBezTo>
                    <a:pt x="17" y="121"/>
                    <a:pt x="17" y="121"/>
                    <a:pt x="17" y="121"/>
                  </a:cubicBezTo>
                  <a:cubicBezTo>
                    <a:pt x="17" y="120"/>
                    <a:pt x="17" y="119"/>
                    <a:pt x="17" y="119"/>
                  </a:cubicBezTo>
                  <a:cubicBezTo>
                    <a:pt x="17" y="119"/>
                    <a:pt x="17" y="118"/>
                    <a:pt x="17" y="118"/>
                  </a:cubicBezTo>
                  <a:cubicBezTo>
                    <a:pt x="18" y="117"/>
                    <a:pt x="18" y="117"/>
                    <a:pt x="18" y="116"/>
                  </a:cubicBezTo>
                  <a:cubicBezTo>
                    <a:pt x="18" y="116"/>
                    <a:pt x="18" y="115"/>
                    <a:pt x="18" y="115"/>
                  </a:cubicBezTo>
                  <a:cubicBezTo>
                    <a:pt x="18" y="114"/>
                    <a:pt x="18" y="113"/>
                    <a:pt x="17" y="113"/>
                  </a:cubicBezTo>
                  <a:cubicBezTo>
                    <a:pt x="17" y="112"/>
                    <a:pt x="17" y="112"/>
                    <a:pt x="17" y="112"/>
                  </a:cubicBezTo>
                  <a:cubicBezTo>
                    <a:pt x="17" y="111"/>
                    <a:pt x="17" y="110"/>
                    <a:pt x="17" y="110"/>
                  </a:cubicBezTo>
                  <a:cubicBezTo>
                    <a:pt x="17" y="109"/>
                    <a:pt x="17" y="109"/>
                    <a:pt x="17" y="109"/>
                  </a:cubicBezTo>
                  <a:cubicBezTo>
                    <a:pt x="17" y="108"/>
                    <a:pt x="17" y="107"/>
                    <a:pt x="17" y="106"/>
                  </a:cubicBezTo>
                  <a:cubicBezTo>
                    <a:pt x="42" y="95"/>
                    <a:pt x="50" y="60"/>
                    <a:pt x="63" y="52"/>
                  </a:cubicBezTo>
                  <a:cubicBezTo>
                    <a:pt x="63" y="52"/>
                    <a:pt x="64" y="52"/>
                    <a:pt x="64" y="51"/>
                  </a:cubicBezTo>
                  <a:cubicBezTo>
                    <a:pt x="64" y="51"/>
                    <a:pt x="65" y="51"/>
                    <a:pt x="65" y="51"/>
                  </a:cubicBezTo>
                  <a:cubicBezTo>
                    <a:pt x="65" y="51"/>
                    <a:pt x="66" y="51"/>
                    <a:pt x="66" y="50"/>
                  </a:cubicBezTo>
                  <a:cubicBezTo>
                    <a:pt x="66" y="50"/>
                    <a:pt x="66" y="50"/>
                    <a:pt x="67" y="50"/>
                  </a:cubicBezTo>
                  <a:cubicBezTo>
                    <a:pt x="67" y="50"/>
                    <a:pt x="68" y="50"/>
                    <a:pt x="68" y="49"/>
                  </a:cubicBezTo>
                  <a:cubicBezTo>
                    <a:pt x="68" y="49"/>
                    <a:pt x="69" y="49"/>
                    <a:pt x="69" y="49"/>
                  </a:cubicBezTo>
                  <a:cubicBezTo>
                    <a:pt x="69" y="49"/>
                    <a:pt x="70" y="49"/>
                    <a:pt x="70" y="48"/>
                  </a:cubicBezTo>
                  <a:cubicBezTo>
                    <a:pt x="70" y="48"/>
                    <a:pt x="71" y="48"/>
                    <a:pt x="71" y="48"/>
                  </a:cubicBezTo>
                  <a:cubicBezTo>
                    <a:pt x="71" y="48"/>
                    <a:pt x="72" y="48"/>
                    <a:pt x="72" y="48"/>
                  </a:cubicBezTo>
                  <a:cubicBezTo>
                    <a:pt x="77" y="45"/>
                    <a:pt x="83" y="43"/>
                    <a:pt x="88" y="40"/>
                  </a:cubicBezTo>
                  <a:cubicBezTo>
                    <a:pt x="88" y="40"/>
                    <a:pt x="88" y="40"/>
                    <a:pt x="88" y="40"/>
                  </a:cubicBezTo>
                  <a:cubicBezTo>
                    <a:pt x="90" y="39"/>
                    <a:pt x="92" y="38"/>
                    <a:pt x="94" y="37"/>
                  </a:cubicBezTo>
                  <a:cubicBezTo>
                    <a:pt x="94" y="37"/>
                    <a:pt x="94" y="37"/>
                    <a:pt x="94" y="37"/>
                  </a:cubicBezTo>
                  <a:cubicBezTo>
                    <a:pt x="97" y="34"/>
                    <a:pt x="100" y="32"/>
                    <a:pt x="101" y="29"/>
                  </a:cubicBezTo>
                  <a:cubicBezTo>
                    <a:pt x="101" y="29"/>
                    <a:pt x="101" y="29"/>
                    <a:pt x="101" y="29"/>
                  </a:cubicBezTo>
                  <a:cubicBezTo>
                    <a:pt x="106" y="30"/>
                    <a:pt x="110" y="30"/>
                    <a:pt x="114" y="30"/>
                  </a:cubicBezTo>
                  <a:cubicBezTo>
                    <a:pt x="126" y="30"/>
                    <a:pt x="134" y="25"/>
                    <a:pt x="140" y="18"/>
                  </a:cubicBezTo>
                  <a:cubicBezTo>
                    <a:pt x="143" y="18"/>
                    <a:pt x="145" y="18"/>
                    <a:pt x="147" y="18"/>
                  </a:cubicBezTo>
                  <a:cubicBezTo>
                    <a:pt x="169" y="18"/>
                    <a:pt x="181" y="2"/>
                    <a:pt x="208" y="2"/>
                  </a:cubicBezTo>
                  <a:moveTo>
                    <a:pt x="208" y="0"/>
                  </a:moveTo>
                  <a:cubicBezTo>
                    <a:pt x="194" y="0"/>
                    <a:pt x="183" y="5"/>
                    <a:pt x="173" y="9"/>
                  </a:cubicBezTo>
                  <a:cubicBezTo>
                    <a:pt x="165" y="13"/>
                    <a:pt x="157" y="17"/>
                    <a:pt x="147" y="17"/>
                  </a:cubicBezTo>
                  <a:cubicBezTo>
                    <a:pt x="145" y="17"/>
                    <a:pt x="143" y="17"/>
                    <a:pt x="140" y="16"/>
                  </a:cubicBezTo>
                  <a:cubicBezTo>
                    <a:pt x="140" y="16"/>
                    <a:pt x="140" y="16"/>
                    <a:pt x="140" y="16"/>
                  </a:cubicBezTo>
                  <a:cubicBezTo>
                    <a:pt x="139" y="17"/>
                    <a:pt x="139" y="17"/>
                    <a:pt x="139" y="17"/>
                  </a:cubicBezTo>
                  <a:cubicBezTo>
                    <a:pt x="131" y="25"/>
                    <a:pt x="124" y="29"/>
                    <a:pt x="114" y="29"/>
                  </a:cubicBezTo>
                  <a:cubicBezTo>
                    <a:pt x="110" y="29"/>
                    <a:pt x="106" y="29"/>
                    <a:pt x="102" y="27"/>
                  </a:cubicBezTo>
                  <a:cubicBezTo>
                    <a:pt x="101" y="27"/>
                    <a:pt x="101" y="27"/>
                    <a:pt x="101" y="27"/>
                  </a:cubicBezTo>
                  <a:cubicBezTo>
                    <a:pt x="100" y="28"/>
                    <a:pt x="100" y="28"/>
                    <a:pt x="100" y="28"/>
                  </a:cubicBezTo>
                  <a:cubicBezTo>
                    <a:pt x="100" y="28"/>
                    <a:pt x="100" y="28"/>
                    <a:pt x="100" y="28"/>
                  </a:cubicBezTo>
                  <a:cubicBezTo>
                    <a:pt x="100" y="28"/>
                    <a:pt x="100" y="28"/>
                    <a:pt x="100" y="28"/>
                  </a:cubicBezTo>
                  <a:cubicBezTo>
                    <a:pt x="99" y="31"/>
                    <a:pt x="97" y="33"/>
                    <a:pt x="93" y="36"/>
                  </a:cubicBezTo>
                  <a:cubicBezTo>
                    <a:pt x="93" y="36"/>
                    <a:pt x="93" y="36"/>
                    <a:pt x="93" y="36"/>
                  </a:cubicBezTo>
                  <a:cubicBezTo>
                    <a:pt x="92" y="37"/>
                    <a:pt x="90" y="38"/>
                    <a:pt x="88" y="39"/>
                  </a:cubicBezTo>
                  <a:cubicBezTo>
                    <a:pt x="88" y="39"/>
                    <a:pt x="88" y="39"/>
                    <a:pt x="88" y="39"/>
                  </a:cubicBezTo>
                  <a:cubicBezTo>
                    <a:pt x="88" y="39"/>
                    <a:pt x="88" y="39"/>
                    <a:pt x="88" y="39"/>
                  </a:cubicBezTo>
                  <a:cubicBezTo>
                    <a:pt x="84" y="41"/>
                    <a:pt x="80" y="43"/>
                    <a:pt x="76" y="45"/>
                  </a:cubicBezTo>
                  <a:cubicBezTo>
                    <a:pt x="74" y="45"/>
                    <a:pt x="73" y="46"/>
                    <a:pt x="71" y="46"/>
                  </a:cubicBezTo>
                  <a:cubicBezTo>
                    <a:pt x="71" y="47"/>
                    <a:pt x="71" y="47"/>
                    <a:pt x="70" y="47"/>
                  </a:cubicBezTo>
                  <a:cubicBezTo>
                    <a:pt x="70" y="47"/>
                    <a:pt x="70" y="47"/>
                    <a:pt x="70" y="47"/>
                  </a:cubicBezTo>
                  <a:cubicBezTo>
                    <a:pt x="69" y="47"/>
                    <a:pt x="69" y="48"/>
                    <a:pt x="68" y="48"/>
                  </a:cubicBezTo>
                  <a:cubicBezTo>
                    <a:pt x="68" y="48"/>
                    <a:pt x="68" y="48"/>
                    <a:pt x="68" y="48"/>
                  </a:cubicBezTo>
                  <a:cubicBezTo>
                    <a:pt x="68" y="48"/>
                    <a:pt x="68" y="48"/>
                    <a:pt x="68" y="48"/>
                  </a:cubicBezTo>
                  <a:cubicBezTo>
                    <a:pt x="67" y="48"/>
                    <a:pt x="66" y="49"/>
                    <a:pt x="66" y="49"/>
                  </a:cubicBezTo>
                  <a:cubicBezTo>
                    <a:pt x="66" y="49"/>
                    <a:pt x="66" y="49"/>
                    <a:pt x="66" y="49"/>
                  </a:cubicBezTo>
                  <a:cubicBezTo>
                    <a:pt x="65" y="49"/>
                    <a:pt x="65" y="49"/>
                    <a:pt x="65" y="49"/>
                  </a:cubicBezTo>
                  <a:cubicBezTo>
                    <a:pt x="65" y="49"/>
                    <a:pt x="65" y="50"/>
                    <a:pt x="64" y="50"/>
                  </a:cubicBezTo>
                  <a:cubicBezTo>
                    <a:pt x="64" y="50"/>
                    <a:pt x="64" y="50"/>
                    <a:pt x="64" y="50"/>
                  </a:cubicBezTo>
                  <a:cubicBezTo>
                    <a:pt x="63" y="50"/>
                    <a:pt x="63" y="51"/>
                    <a:pt x="62" y="51"/>
                  </a:cubicBezTo>
                  <a:cubicBezTo>
                    <a:pt x="56" y="54"/>
                    <a:pt x="52" y="62"/>
                    <a:pt x="47" y="71"/>
                  </a:cubicBezTo>
                  <a:cubicBezTo>
                    <a:pt x="39" y="84"/>
                    <a:pt x="31" y="98"/>
                    <a:pt x="16" y="104"/>
                  </a:cubicBezTo>
                  <a:cubicBezTo>
                    <a:pt x="15" y="105"/>
                    <a:pt x="15" y="105"/>
                    <a:pt x="15" y="105"/>
                  </a:cubicBezTo>
                  <a:cubicBezTo>
                    <a:pt x="15" y="106"/>
                    <a:pt x="15" y="106"/>
                    <a:pt x="15" y="106"/>
                  </a:cubicBezTo>
                  <a:cubicBezTo>
                    <a:pt x="16" y="107"/>
                    <a:pt x="16" y="108"/>
                    <a:pt x="16" y="109"/>
                  </a:cubicBezTo>
                  <a:cubicBezTo>
                    <a:pt x="16" y="109"/>
                    <a:pt x="16" y="109"/>
                    <a:pt x="16" y="110"/>
                  </a:cubicBezTo>
                  <a:cubicBezTo>
                    <a:pt x="16" y="110"/>
                    <a:pt x="16" y="110"/>
                    <a:pt x="16" y="110"/>
                  </a:cubicBezTo>
                  <a:cubicBezTo>
                    <a:pt x="16" y="110"/>
                    <a:pt x="16" y="111"/>
                    <a:pt x="16" y="112"/>
                  </a:cubicBezTo>
                  <a:cubicBezTo>
                    <a:pt x="16" y="112"/>
                    <a:pt x="16" y="112"/>
                    <a:pt x="16" y="112"/>
                  </a:cubicBezTo>
                  <a:cubicBezTo>
                    <a:pt x="16" y="112"/>
                    <a:pt x="16" y="112"/>
                    <a:pt x="16" y="113"/>
                  </a:cubicBezTo>
                  <a:cubicBezTo>
                    <a:pt x="16" y="114"/>
                    <a:pt x="16" y="114"/>
                    <a:pt x="16" y="115"/>
                  </a:cubicBezTo>
                  <a:cubicBezTo>
                    <a:pt x="16" y="115"/>
                    <a:pt x="16" y="115"/>
                    <a:pt x="16" y="116"/>
                  </a:cubicBezTo>
                  <a:cubicBezTo>
                    <a:pt x="16" y="116"/>
                    <a:pt x="16" y="116"/>
                    <a:pt x="16" y="116"/>
                  </a:cubicBezTo>
                  <a:cubicBezTo>
                    <a:pt x="16" y="117"/>
                    <a:pt x="16" y="117"/>
                    <a:pt x="16" y="118"/>
                  </a:cubicBezTo>
                  <a:cubicBezTo>
                    <a:pt x="16" y="118"/>
                    <a:pt x="16" y="118"/>
                    <a:pt x="16" y="119"/>
                  </a:cubicBezTo>
                  <a:cubicBezTo>
                    <a:pt x="16" y="119"/>
                    <a:pt x="16" y="120"/>
                    <a:pt x="16" y="120"/>
                  </a:cubicBezTo>
                  <a:cubicBezTo>
                    <a:pt x="16" y="121"/>
                    <a:pt x="16" y="121"/>
                    <a:pt x="16" y="121"/>
                  </a:cubicBezTo>
                  <a:cubicBezTo>
                    <a:pt x="16" y="121"/>
                    <a:pt x="16" y="121"/>
                    <a:pt x="16" y="121"/>
                  </a:cubicBezTo>
                  <a:cubicBezTo>
                    <a:pt x="16" y="122"/>
                    <a:pt x="16" y="123"/>
                    <a:pt x="15" y="123"/>
                  </a:cubicBezTo>
                  <a:cubicBezTo>
                    <a:pt x="15" y="124"/>
                    <a:pt x="15" y="124"/>
                    <a:pt x="15" y="124"/>
                  </a:cubicBezTo>
                  <a:cubicBezTo>
                    <a:pt x="15" y="125"/>
                    <a:pt x="15" y="125"/>
                    <a:pt x="15" y="125"/>
                  </a:cubicBezTo>
                  <a:cubicBezTo>
                    <a:pt x="15" y="125"/>
                    <a:pt x="15" y="125"/>
                    <a:pt x="15" y="126"/>
                  </a:cubicBezTo>
                  <a:cubicBezTo>
                    <a:pt x="15" y="126"/>
                    <a:pt x="15" y="126"/>
                    <a:pt x="15" y="127"/>
                  </a:cubicBezTo>
                  <a:cubicBezTo>
                    <a:pt x="15" y="127"/>
                    <a:pt x="15" y="127"/>
                    <a:pt x="15" y="127"/>
                  </a:cubicBezTo>
                  <a:cubicBezTo>
                    <a:pt x="15" y="127"/>
                    <a:pt x="15" y="127"/>
                    <a:pt x="15" y="127"/>
                  </a:cubicBezTo>
                  <a:cubicBezTo>
                    <a:pt x="14" y="128"/>
                    <a:pt x="14" y="129"/>
                    <a:pt x="14" y="130"/>
                  </a:cubicBezTo>
                  <a:cubicBezTo>
                    <a:pt x="14" y="130"/>
                    <a:pt x="14" y="130"/>
                    <a:pt x="14" y="130"/>
                  </a:cubicBezTo>
                  <a:cubicBezTo>
                    <a:pt x="13" y="130"/>
                    <a:pt x="13" y="130"/>
                    <a:pt x="13" y="130"/>
                  </a:cubicBezTo>
                  <a:cubicBezTo>
                    <a:pt x="13" y="131"/>
                    <a:pt x="13" y="131"/>
                    <a:pt x="13" y="132"/>
                  </a:cubicBezTo>
                  <a:cubicBezTo>
                    <a:pt x="13" y="132"/>
                    <a:pt x="13" y="132"/>
                    <a:pt x="13" y="132"/>
                  </a:cubicBezTo>
                  <a:cubicBezTo>
                    <a:pt x="10" y="138"/>
                    <a:pt x="6" y="144"/>
                    <a:pt x="1" y="149"/>
                  </a:cubicBezTo>
                  <a:cubicBezTo>
                    <a:pt x="0" y="149"/>
                    <a:pt x="0" y="149"/>
                    <a:pt x="0" y="149"/>
                  </a:cubicBezTo>
                  <a:cubicBezTo>
                    <a:pt x="0" y="150"/>
                    <a:pt x="0" y="150"/>
                    <a:pt x="0" y="150"/>
                  </a:cubicBezTo>
                  <a:cubicBezTo>
                    <a:pt x="0" y="177"/>
                    <a:pt x="14" y="194"/>
                    <a:pt x="27" y="203"/>
                  </a:cubicBezTo>
                  <a:cubicBezTo>
                    <a:pt x="42" y="214"/>
                    <a:pt x="60" y="219"/>
                    <a:pt x="72" y="219"/>
                  </a:cubicBezTo>
                  <a:cubicBezTo>
                    <a:pt x="92" y="219"/>
                    <a:pt x="103" y="213"/>
                    <a:pt x="112" y="209"/>
                  </a:cubicBezTo>
                  <a:cubicBezTo>
                    <a:pt x="118" y="206"/>
                    <a:pt x="122" y="203"/>
                    <a:pt x="129" y="203"/>
                  </a:cubicBezTo>
                  <a:cubicBezTo>
                    <a:pt x="131" y="203"/>
                    <a:pt x="134" y="204"/>
                    <a:pt x="136" y="204"/>
                  </a:cubicBezTo>
                  <a:cubicBezTo>
                    <a:pt x="69" y="288"/>
                    <a:pt x="69" y="288"/>
                    <a:pt x="69" y="288"/>
                  </a:cubicBezTo>
                  <a:cubicBezTo>
                    <a:pt x="69" y="288"/>
                    <a:pt x="69" y="288"/>
                    <a:pt x="69" y="288"/>
                  </a:cubicBezTo>
                  <a:cubicBezTo>
                    <a:pt x="69" y="288"/>
                    <a:pt x="69" y="288"/>
                    <a:pt x="69" y="288"/>
                  </a:cubicBezTo>
                  <a:cubicBezTo>
                    <a:pt x="69" y="289"/>
                    <a:pt x="64" y="299"/>
                    <a:pt x="65" y="308"/>
                  </a:cubicBezTo>
                  <a:cubicBezTo>
                    <a:pt x="65" y="312"/>
                    <a:pt x="68" y="314"/>
                    <a:pt x="70" y="316"/>
                  </a:cubicBezTo>
                  <a:cubicBezTo>
                    <a:pt x="73" y="317"/>
                    <a:pt x="75" y="319"/>
                    <a:pt x="77" y="324"/>
                  </a:cubicBezTo>
                  <a:cubicBezTo>
                    <a:pt x="80" y="334"/>
                    <a:pt x="88" y="345"/>
                    <a:pt x="101" y="345"/>
                  </a:cubicBezTo>
                  <a:cubicBezTo>
                    <a:pt x="103" y="345"/>
                    <a:pt x="105" y="345"/>
                    <a:pt x="107" y="344"/>
                  </a:cubicBezTo>
                  <a:cubicBezTo>
                    <a:pt x="115" y="355"/>
                    <a:pt x="124" y="362"/>
                    <a:pt x="140" y="362"/>
                  </a:cubicBezTo>
                  <a:cubicBezTo>
                    <a:pt x="148" y="362"/>
                    <a:pt x="154" y="361"/>
                    <a:pt x="160" y="359"/>
                  </a:cubicBezTo>
                  <a:cubicBezTo>
                    <a:pt x="166" y="358"/>
                    <a:pt x="171" y="357"/>
                    <a:pt x="178" y="357"/>
                  </a:cubicBezTo>
                  <a:cubicBezTo>
                    <a:pt x="186" y="357"/>
                    <a:pt x="190" y="358"/>
                    <a:pt x="194" y="360"/>
                  </a:cubicBezTo>
                  <a:cubicBezTo>
                    <a:pt x="199" y="361"/>
                    <a:pt x="203" y="362"/>
                    <a:pt x="210" y="362"/>
                  </a:cubicBezTo>
                  <a:cubicBezTo>
                    <a:pt x="225" y="362"/>
                    <a:pt x="260" y="335"/>
                    <a:pt x="265" y="329"/>
                  </a:cubicBezTo>
                  <a:cubicBezTo>
                    <a:pt x="269" y="324"/>
                    <a:pt x="269" y="296"/>
                    <a:pt x="268" y="273"/>
                  </a:cubicBezTo>
                  <a:cubicBezTo>
                    <a:pt x="268" y="273"/>
                    <a:pt x="268" y="273"/>
                    <a:pt x="268" y="273"/>
                  </a:cubicBezTo>
                  <a:cubicBezTo>
                    <a:pt x="279" y="273"/>
                    <a:pt x="288" y="272"/>
                    <a:pt x="297" y="271"/>
                  </a:cubicBezTo>
                  <a:cubicBezTo>
                    <a:pt x="305" y="310"/>
                    <a:pt x="305" y="310"/>
                    <a:pt x="305" y="310"/>
                  </a:cubicBezTo>
                  <a:cubicBezTo>
                    <a:pt x="305" y="311"/>
                    <a:pt x="305" y="311"/>
                    <a:pt x="305" y="311"/>
                  </a:cubicBezTo>
                  <a:cubicBezTo>
                    <a:pt x="306" y="311"/>
                    <a:pt x="306" y="311"/>
                    <a:pt x="306" y="311"/>
                  </a:cubicBezTo>
                  <a:cubicBezTo>
                    <a:pt x="366" y="326"/>
                    <a:pt x="366" y="326"/>
                    <a:pt x="366" y="326"/>
                  </a:cubicBezTo>
                  <a:cubicBezTo>
                    <a:pt x="366" y="326"/>
                    <a:pt x="366" y="326"/>
                    <a:pt x="366" y="326"/>
                  </a:cubicBezTo>
                  <a:cubicBezTo>
                    <a:pt x="367" y="325"/>
                    <a:pt x="367" y="325"/>
                    <a:pt x="367" y="325"/>
                  </a:cubicBezTo>
                  <a:cubicBezTo>
                    <a:pt x="426" y="264"/>
                    <a:pt x="426" y="264"/>
                    <a:pt x="426" y="264"/>
                  </a:cubicBezTo>
                  <a:cubicBezTo>
                    <a:pt x="427" y="263"/>
                    <a:pt x="427" y="263"/>
                    <a:pt x="427" y="263"/>
                  </a:cubicBezTo>
                  <a:cubicBezTo>
                    <a:pt x="426" y="263"/>
                    <a:pt x="426" y="263"/>
                    <a:pt x="426" y="263"/>
                  </a:cubicBezTo>
                  <a:cubicBezTo>
                    <a:pt x="393" y="208"/>
                    <a:pt x="393" y="208"/>
                    <a:pt x="393" y="208"/>
                  </a:cubicBezTo>
                  <a:cubicBezTo>
                    <a:pt x="392" y="207"/>
                    <a:pt x="392" y="207"/>
                    <a:pt x="392" y="207"/>
                  </a:cubicBezTo>
                  <a:cubicBezTo>
                    <a:pt x="392" y="207"/>
                    <a:pt x="392" y="207"/>
                    <a:pt x="392" y="207"/>
                  </a:cubicBezTo>
                  <a:cubicBezTo>
                    <a:pt x="357" y="186"/>
                    <a:pt x="357" y="186"/>
                    <a:pt x="357" y="186"/>
                  </a:cubicBezTo>
                  <a:cubicBezTo>
                    <a:pt x="362" y="173"/>
                    <a:pt x="367" y="165"/>
                    <a:pt x="372" y="157"/>
                  </a:cubicBezTo>
                  <a:cubicBezTo>
                    <a:pt x="380" y="144"/>
                    <a:pt x="386" y="134"/>
                    <a:pt x="386" y="113"/>
                  </a:cubicBezTo>
                  <a:cubicBezTo>
                    <a:pt x="386" y="94"/>
                    <a:pt x="374" y="66"/>
                    <a:pt x="347" y="66"/>
                  </a:cubicBezTo>
                  <a:cubicBezTo>
                    <a:pt x="341" y="34"/>
                    <a:pt x="300" y="23"/>
                    <a:pt x="286" y="23"/>
                  </a:cubicBezTo>
                  <a:cubicBezTo>
                    <a:pt x="286" y="23"/>
                    <a:pt x="285" y="23"/>
                    <a:pt x="285" y="23"/>
                  </a:cubicBezTo>
                  <a:cubicBezTo>
                    <a:pt x="273" y="11"/>
                    <a:pt x="237" y="0"/>
                    <a:pt x="208"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12E43D1E-5F60-429E-8841-B62C3CB196AA}"/>
                </a:ext>
              </a:extLst>
            </p:cNvPr>
            <p:cNvSpPr>
              <a:spLocks/>
            </p:cNvSpPr>
            <p:nvPr/>
          </p:nvSpPr>
          <p:spPr bwMode="auto">
            <a:xfrm>
              <a:off x="5561014" y="3983038"/>
              <a:ext cx="739775" cy="558800"/>
            </a:xfrm>
            <a:custGeom>
              <a:avLst/>
              <a:gdLst>
                <a:gd name="T0" fmla="*/ 1 w 98"/>
                <a:gd name="T1" fmla="*/ 74 h 74"/>
                <a:gd name="T2" fmla="*/ 12 w 98"/>
                <a:gd name="T3" fmla="*/ 61 h 74"/>
                <a:gd name="T4" fmla="*/ 30 w 98"/>
                <a:gd name="T5" fmla="*/ 48 h 74"/>
                <a:gd name="T6" fmla="*/ 41 w 98"/>
                <a:gd name="T7" fmla="*/ 34 h 74"/>
                <a:gd name="T8" fmla="*/ 58 w 98"/>
                <a:gd name="T9" fmla="*/ 12 h 74"/>
                <a:gd name="T10" fmla="*/ 93 w 98"/>
                <a:gd name="T11" fmla="*/ 1 h 74"/>
                <a:gd name="T12" fmla="*/ 98 w 98"/>
                <a:gd name="T13" fmla="*/ 2 h 74"/>
                <a:gd name="T14" fmla="*/ 98 w 98"/>
                <a:gd name="T15" fmla="*/ 0 h 74"/>
                <a:gd name="T16" fmla="*/ 93 w 98"/>
                <a:gd name="T17" fmla="*/ 0 h 74"/>
                <a:gd name="T18" fmla="*/ 66 w 98"/>
                <a:gd name="T19" fmla="*/ 5 h 74"/>
                <a:gd name="T20" fmla="*/ 45 w 98"/>
                <a:gd name="T21" fmla="*/ 26 h 74"/>
                <a:gd name="T22" fmla="*/ 29 w 98"/>
                <a:gd name="T23" fmla="*/ 47 h 74"/>
                <a:gd name="T24" fmla="*/ 12 w 98"/>
                <a:gd name="T25" fmla="*/ 60 h 74"/>
                <a:gd name="T26" fmla="*/ 0 w 98"/>
                <a:gd name="T27" fmla="*/ 74 h 74"/>
                <a:gd name="T28" fmla="*/ 1 w 98"/>
                <a:gd name="T2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74">
                  <a:moveTo>
                    <a:pt x="1" y="74"/>
                  </a:moveTo>
                  <a:cubicBezTo>
                    <a:pt x="4" y="68"/>
                    <a:pt x="8" y="64"/>
                    <a:pt x="12" y="61"/>
                  </a:cubicBezTo>
                  <a:cubicBezTo>
                    <a:pt x="17" y="57"/>
                    <a:pt x="23" y="54"/>
                    <a:pt x="30" y="48"/>
                  </a:cubicBezTo>
                  <a:cubicBezTo>
                    <a:pt x="34" y="44"/>
                    <a:pt x="38" y="39"/>
                    <a:pt x="41" y="34"/>
                  </a:cubicBezTo>
                  <a:cubicBezTo>
                    <a:pt x="46" y="26"/>
                    <a:pt x="50" y="18"/>
                    <a:pt x="58" y="12"/>
                  </a:cubicBezTo>
                  <a:cubicBezTo>
                    <a:pt x="65" y="6"/>
                    <a:pt x="76" y="1"/>
                    <a:pt x="93" y="1"/>
                  </a:cubicBezTo>
                  <a:cubicBezTo>
                    <a:pt x="94" y="1"/>
                    <a:pt x="96" y="1"/>
                    <a:pt x="98" y="2"/>
                  </a:cubicBezTo>
                  <a:cubicBezTo>
                    <a:pt x="98" y="0"/>
                    <a:pt x="98" y="0"/>
                    <a:pt x="98" y="0"/>
                  </a:cubicBezTo>
                  <a:cubicBezTo>
                    <a:pt x="96" y="0"/>
                    <a:pt x="94" y="0"/>
                    <a:pt x="93" y="0"/>
                  </a:cubicBezTo>
                  <a:cubicBezTo>
                    <a:pt x="81" y="0"/>
                    <a:pt x="73" y="2"/>
                    <a:pt x="66" y="5"/>
                  </a:cubicBezTo>
                  <a:cubicBezTo>
                    <a:pt x="56" y="10"/>
                    <a:pt x="50" y="18"/>
                    <a:pt x="45" y="26"/>
                  </a:cubicBezTo>
                  <a:cubicBezTo>
                    <a:pt x="39" y="34"/>
                    <a:pt x="35" y="41"/>
                    <a:pt x="29" y="47"/>
                  </a:cubicBezTo>
                  <a:cubicBezTo>
                    <a:pt x="22" y="53"/>
                    <a:pt x="17" y="56"/>
                    <a:pt x="12" y="60"/>
                  </a:cubicBezTo>
                  <a:cubicBezTo>
                    <a:pt x="7" y="63"/>
                    <a:pt x="3" y="67"/>
                    <a:pt x="0" y="74"/>
                  </a:cubicBezTo>
                  <a:cubicBezTo>
                    <a:pt x="1" y="74"/>
                    <a:pt x="1" y="74"/>
                    <a:pt x="1" y="7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10">
              <a:extLst>
                <a:ext uri="{FF2B5EF4-FFF2-40B4-BE49-F238E27FC236}">
                  <a16:creationId xmlns:a16="http://schemas.microsoft.com/office/drawing/2014/main" id="{33DD6676-B8FC-4A54-ACCD-42F1686482F3}"/>
                </a:ext>
              </a:extLst>
            </p:cNvPr>
            <p:cNvSpPr>
              <a:spLocks/>
            </p:cNvSpPr>
            <p:nvPr/>
          </p:nvSpPr>
          <p:spPr bwMode="auto">
            <a:xfrm>
              <a:off x="5659439" y="4397375"/>
              <a:ext cx="52388" cy="150813"/>
            </a:xfrm>
            <a:custGeom>
              <a:avLst/>
              <a:gdLst>
                <a:gd name="T0" fmla="*/ 3 w 7"/>
                <a:gd name="T1" fmla="*/ 19 h 20"/>
                <a:gd name="T2" fmla="*/ 1 w 7"/>
                <a:gd name="T3" fmla="*/ 13 h 20"/>
                <a:gd name="T4" fmla="*/ 7 w 7"/>
                <a:gd name="T5" fmla="*/ 1 h 20"/>
                <a:gd name="T6" fmla="*/ 6 w 7"/>
                <a:gd name="T7" fmla="*/ 0 h 20"/>
                <a:gd name="T8" fmla="*/ 0 w 7"/>
                <a:gd name="T9" fmla="*/ 13 h 20"/>
                <a:gd name="T10" fmla="*/ 2 w 7"/>
                <a:gd name="T11" fmla="*/ 20 h 20"/>
                <a:gd name="T12" fmla="*/ 3 w 7"/>
                <a:gd name="T13" fmla="*/ 19 h 20"/>
              </a:gdLst>
              <a:ahLst/>
              <a:cxnLst>
                <a:cxn ang="0">
                  <a:pos x="T0" y="T1"/>
                </a:cxn>
                <a:cxn ang="0">
                  <a:pos x="T2" y="T3"/>
                </a:cxn>
                <a:cxn ang="0">
                  <a:pos x="T4" y="T5"/>
                </a:cxn>
                <a:cxn ang="0">
                  <a:pos x="T6" y="T7"/>
                </a:cxn>
                <a:cxn ang="0">
                  <a:pos x="T8" y="T9"/>
                </a:cxn>
                <a:cxn ang="0">
                  <a:pos x="T10" y="T11"/>
                </a:cxn>
                <a:cxn ang="0">
                  <a:pos x="T12" y="T13"/>
                </a:cxn>
              </a:cxnLst>
              <a:rect l="0" t="0" r="r" b="b"/>
              <a:pathLst>
                <a:path w="7" h="20">
                  <a:moveTo>
                    <a:pt x="3" y="19"/>
                  </a:moveTo>
                  <a:cubicBezTo>
                    <a:pt x="2" y="17"/>
                    <a:pt x="1" y="15"/>
                    <a:pt x="1" y="13"/>
                  </a:cubicBezTo>
                  <a:cubicBezTo>
                    <a:pt x="1" y="8"/>
                    <a:pt x="4" y="4"/>
                    <a:pt x="7" y="1"/>
                  </a:cubicBezTo>
                  <a:cubicBezTo>
                    <a:pt x="6" y="0"/>
                    <a:pt x="6" y="0"/>
                    <a:pt x="6" y="0"/>
                  </a:cubicBezTo>
                  <a:cubicBezTo>
                    <a:pt x="3" y="3"/>
                    <a:pt x="0" y="7"/>
                    <a:pt x="0" y="13"/>
                  </a:cubicBezTo>
                  <a:cubicBezTo>
                    <a:pt x="0" y="15"/>
                    <a:pt x="0" y="17"/>
                    <a:pt x="2" y="20"/>
                  </a:cubicBezTo>
                  <a:cubicBezTo>
                    <a:pt x="3" y="19"/>
                    <a:pt x="3" y="19"/>
                    <a:pt x="3" y="1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11">
              <a:extLst>
                <a:ext uri="{FF2B5EF4-FFF2-40B4-BE49-F238E27FC236}">
                  <a16:creationId xmlns:a16="http://schemas.microsoft.com/office/drawing/2014/main" id="{E12C826A-E091-4910-AA01-67C051B28868}"/>
                </a:ext>
              </a:extLst>
            </p:cNvPr>
            <p:cNvSpPr>
              <a:spLocks/>
            </p:cNvSpPr>
            <p:nvPr/>
          </p:nvSpPr>
          <p:spPr bwMode="auto">
            <a:xfrm>
              <a:off x="5870576" y="4367213"/>
              <a:ext cx="369888" cy="136525"/>
            </a:xfrm>
            <a:custGeom>
              <a:avLst/>
              <a:gdLst>
                <a:gd name="T0" fmla="*/ 0 w 49"/>
                <a:gd name="T1" fmla="*/ 18 h 18"/>
                <a:gd name="T2" fmla="*/ 3 w 49"/>
                <a:gd name="T3" fmla="*/ 18 h 18"/>
                <a:gd name="T4" fmla="*/ 11 w 49"/>
                <a:gd name="T5" fmla="*/ 15 h 18"/>
                <a:gd name="T6" fmla="*/ 44 w 49"/>
                <a:gd name="T7" fmla="*/ 2 h 18"/>
                <a:gd name="T8" fmla="*/ 48 w 49"/>
                <a:gd name="T9" fmla="*/ 2 h 18"/>
                <a:gd name="T10" fmla="*/ 49 w 49"/>
                <a:gd name="T11" fmla="*/ 1 h 18"/>
                <a:gd name="T12" fmla="*/ 44 w 49"/>
                <a:gd name="T13" fmla="*/ 0 h 18"/>
                <a:gd name="T14" fmla="*/ 20 w 49"/>
                <a:gd name="T15" fmla="*/ 8 h 18"/>
                <a:gd name="T16" fmla="*/ 11 w 49"/>
                <a:gd name="T17" fmla="*/ 14 h 18"/>
                <a:gd name="T18" fmla="*/ 3 w 49"/>
                <a:gd name="T19" fmla="*/ 16 h 18"/>
                <a:gd name="T20" fmla="*/ 0 w 49"/>
                <a:gd name="T21" fmla="*/ 16 h 18"/>
                <a:gd name="T22" fmla="*/ 0 w 49"/>
                <a:gd name="T23" fmla="*/ 18 h 18"/>
                <a:gd name="T24" fmla="*/ 0 w 49"/>
                <a:gd name="T2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8">
                  <a:moveTo>
                    <a:pt x="0" y="18"/>
                  </a:moveTo>
                  <a:cubicBezTo>
                    <a:pt x="1" y="18"/>
                    <a:pt x="2" y="18"/>
                    <a:pt x="3" y="18"/>
                  </a:cubicBezTo>
                  <a:cubicBezTo>
                    <a:pt x="6" y="18"/>
                    <a:pt x="8" y="17"/>
                    <a:pt x="11" y="15"/>
                  </a:cubicBezTo>
                  <a:cubicBezTo>
                    <a:pt x="20" y="11"/>
                    <a:pt x="29" y="2"/>
                    <a:pt x="44" y="2"/>
                  </a:cubicBezTo>
                  <a:cubicBezTo>
                    <a:pt x="45" y="2"/>
                    <a:pt x="47" y="2"/>
                    <a:pt x="48" y="2"/>
                  </a:cubicBezTo>
                  <a:cubicBezTo>
                    <a:pt x="49" y="1"/>
                    <a:pt x="49" y="1"/>
                    <a:pt x="49" y="1"/>
                  </a:cubicBezTo>
                  <a:cubicBezTo>
                    <a:pt x="47" y="0"/>
                    <a:pt x="45" y="0"/>
                    <a:pt x="44" y="0"/>
                  </a:cubicBezTo>
                  <a:cubicBezTo>
                    <a:pt x="34" y="0"/>
                    <a:pt x="26" y="4"/>
                    <a:pt x="20" y="8"/>
                  </a:cubicBezTo>
                  <a:cubicBezTo>
                    <a:pt x="17" y="10"/>
                    <a:pt x="14" y="12"/>
                    <a:pt x="11" y="14"/>
                  </a:cubicBezTo>
                  <a:cubicBezTo>
                    <a:pt x="8" y="15"/>
                    <a:pt x="5" y="16"/>
                    <a:pt x="3" y="16"/>
                  </a:cubicBezTo>
                  <a:cubicBezTo>
                    <a:pt x="2" y="16"/>
                    <a:pt x="1" y="16"/>
                    <a:pt x="0" y="16"/>
                  </a:cubicBezTo>
                  <a:cubicBezTo>
                    <a:pt x="0" y="18"/>
                    <a:pt x="0" y="18"/>
                    <a:pt x="0" y="18"/>
                  </a:cubicBezTo>
                  <a:cubicBezTo>
                    <a:pt x="0" y="18"/>
                    <a:pt x="0" y="18"/>
                    <a:pt x="0" y="1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2">
              <a:extLst>
                <a:ext uri="{FF2B5EF4-FFF2-40B4-BE49-F238E27FC236}">
                  <a16:creationId xmlns:a16="http://schemas.microsoft.com/office/drawing/2014/main" id="{E18B720F-4EC3-4450-875F-2EFEF92CDF13}"/>
                </a:ext>
              </a:extLst>
            </p:cNvPr>
            <p:cNvSpPr>
              <a:spLocks/>
            </p:cNvSpPr>
            <p:nvPr/>
          </p:nvSpPr>
          <p:spPr bwMode="auto">
            <a:xfrm>
              <a:off x="5915026" y="4465638"/>
              <a:ext cx="68263" cy="90488"/>
            </a:xfrm>
            <a:custGeom>
              <a:avLst/>
              <a:gdLst>
                <a:gd name="T0" fmla="*/ 1 w 9"/>
                <a:gd name="T1" fmla="*/ 12 h 12"/>
                <a:gd name="T2" fmla="*/ 7 w 9"/>
                <a:gd name="T3" fmla="*/ 6 h 12"/>
                <a:gd name="T4" fmla="*/ 9 w 9"/>
                <a:gd name="T5" fmla="*/ 0 h 12"/>
                <a:gd name="T6" fmla="*/ 8 w 9"/>
                <a:gd name="T7" fmla="*/ 0 h 12"/>
                <a:gd name="T8" fmla="*/ 6 w 9"/>
                <a:gd name="T9" fmla="*/ 5 h 12"/>
                <a:gd name="T10" fmla="*/ 0 w 9"/>
                <a:gd name="T11" fmla="*/ 11 h 12"/>
                <a:gd name="T12" fmla="*/ 1 w 9"/>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9" h="12">
                  <a:moveTo>
                    <a:pt x="1" y="12"/>
                  </a:moveTo>
                  <a:cubicBezTo>
                    <a:pt x="4" y="10"/>
                    <a:pt x="5" y="8"/>
                    <a:pt x="7" y="6"/>
                  </a:cubicBezTo>
                  <a:cubicBezTo>
                    <a:pt x="8" y="4"/>
                    <a:pt x="9" y="2"/>
                    <a:pt x="9" y="0"/>
                  </a:cubicBezTo>
                  <a:cubicBezTo>
                    <a:pt x="8" y="0"/>
                    <a:pt x="8" y="0"/>
                    <a:pt x="8" y="0"/>
                  </a:cubicBezTo>
                  <a:cubicBezTo>
                    <a:pt x="7" y="1"/>
                    <a:pt x="7" y="3"/>
                    <a:pt x="6" y="5"/>
                  </a:cubicBezTo>
                  <a:cubicBezTo>
                    <a:pt x="4" y="7"/>
                    <a:pt x="3" y="9"/>
                    <a:pt x="0" y="11"/>
                  </a:cubicBezTo>
                  <a:cubicBezTo>
                    <a:pt x="1" y="12"/>
                    <a:pt x="1" y="12"/>
                    <a:pt x="1" y="1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3">
              <a:extLst>
                <a:ext uri="{FF2B5EF4-FFF2-40B4-BE49-F238E27FC236}">
                  <a16:creationId xmlns:a16="http://schemas.microsoft.com/office/drawing/2014/main" id="{2CD6196D-CD19-4983-A9CD-0849651E5871}"/>
                </a:ext>
              </a:extLst>
            </p:cNvPr>
            <p:cNvSpPr>
              <a:spLocks/>
            </p:cNvSpPr>
            <p:nvPr/>
          </p:nvSpPr>
          <p:spPr bwMode="auto">
            <a:xfrm>
              <a:off x="5470526" y="4133850"/>
              <a:ext cx="173038" cy="195263"/>
            </a:xfrm>
            <a:custGeom>
              <a:avLst/>
              <a:gdLst>
                <a:gd name="T0" fmla="*/ 23 w 23"/>
                <a:gd name="T1" fmla="*/ 0 h 26"/>
                <a:gd name="T2" fmla="*/ 8 w 23"/>
                <a:gd name="T3" fmla="*/ 8 h 26"/>
                <a:gd name="T4" fmla="*/ 0 w 23"/>
                <a:gd name="T5" fmla="*/ 25 h 26"/>
                <a:gd name="T6" fmla="*/ 0 w 23"/>
                <a:gd name="T7" fmla="*/ 26 h 26"/>
                <a:gd name="T8" fmla="*/ 2 w 23"/>
                <a:gd name="T9" fmla="*/ 26 h 26"/>
                <a:gd name="T10" fmla="*/ 2 w 23"/>
                <a:gd name="T11" fmla="*/ 25 h 26"/>
                <a:gd name="T12" fmla="*/ 9 w 23"/>
                <a:gd name="T13" fmla="*/ 9 h 26"/>
                <a:gd name="T14" fmla="*/ 23 w 23"/>
                <a:gd name="T15" fmla="*/ 1 h 26"/>
                <a:gd name="T16" fmla="*/ 23 w 23"/>
                <a:gd name="T17" fmla="*/ 0 h 26"/>
                <a:gd name="T18" fmla="*/ 23 w 23"/>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6">
                  <a:moveTo>
                    <a:pt x="23" y="0"/>
                  </a:moveTo>
                  <a:cubicBezTo>
                    <a:pt x="18" y="2"/>
                    <a:pt x="13" y="4"/>
                    <a:pt x="8" y="8"/>
                  </a:cubicBezTo>
                  <a:cubicBezTo>
                    <a:pt x="4" y="12"/>
                    <a:pt x="0" y="17"/>
                    <a:pt x="0" y="25"/>
                  </a:cubicBezTo>
                  <a:cubicBezTo>
                    <a:pt x="0" y="25"/>
                    <a:pt x="0" y="26"/>
                    <a:pt x="0" y="26"/>
                  </a:cubicBezTo>
                  <a:cubicBezTo>
                    <a:pt x="2" y="26"/>
                    <a:pt x="2" y="26"/>
                    <a:pt x="2" y="26"/>
                  </a:cubicBezTo>
                  <a:cubicBezTo>
                    <a:pt x="2" y="26"/>
                    <a:pt x="2" y="25"/>
                    <a:pt x="2" y="25"/>
                  </a:cubicBezTo>
                  <a:cubicBezTo>
                    <a:pt x="2" y="18"/>
                    <a:pt x="5" y="13"/>
                    <a:pt x="9" y="9"/>
                  </a:cubicBezTo>
                  <a:cubicBezTo>
                    <a:pt x="13" y="6"/>
                    <a:pt x="19" y="3"/>
                    <a:pt x="23" y="1"/>
                  </a:cubicBezTo>
                  <a:cubicBezTo>
                    <a:pt x="23" y="0"/>
                    <a:pt x="23" y="0"/>
                    <a:pt x="23" y="0"/>
                  </a:cubicBezTo>
                  <a:cubicBezTo>
                    <a:pt x="23" y="0"/>
                    <a:pt x="23" y="0"/>
                    <a:pt x="23"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4">
              <a:extLst>
                <a:ext uri="{FF2B5EF4-FFF2-40B4-BE49-F238E27FC236}">
                  <a16:creationId xmlns:a16="http://schemas.microsoft.com/office/drawing/2014/main" id="{9386CF86-EF49-4B5A-8716-C44AF453A06A}"/>
                </a:ext>
              </a:extLst>
            </p:cNvPr>
            <p:cNvSpPr>
              <a:spLocks/>
            </p:cNvSpPr>
            <p:nvPr/>
          </p:nvSpPr>
          <p:spPr bwMode="auto">
            <a:xfrm>
              <a:off x="5311776" y="3937000"/>
              <a:ext cx="271463" cy="355600"/>
            </a:xfrm>
            <a:custGeom>
              <a:avLst/>
              <a:gdLst>
                <a:gd name="T0" fmla="*/ 35 w 36"/>
                <a:gd name="T1" fmla="*/ 0 h 47"/>
                <a:gd name="T2" fmla="*/ 25 w 36"/>
                <a:gd name="T3" fmla="*/ 17 h 47"/>
                <a:gd name="T4" fmla="*/ 0 w 36"/>
                <a:gd name="T5" fmla="*/ 46 h 47"/>
                <a:gd name="T6" fmla="*/ 1 w 36"/>
                <a:gd name="T7" fmla="*/ 47 h 47"/>
                <a:gd name="T8" fmla="*/ 26 w 36"/>
                <a:gd name="T9" fmla="*/ 17 h 47"/>
                <a:gd name="T10" fmla="*/ 36 w 36"/>
                <a:gd name="T11" fmla="*/ 1 h 47"/>
                <a:gd name="T12" fmla="*/ 35 w 36"/>
                <a:gd name="T13" fmla="*/ 0 h 47"/>
                <a:gd name="T14" fmla="*/ 35 w 36"/>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7">
                  <a:moveTo>
                    <a:pt x="35" y="0"/>
                  </a:moveTo>
                  <a:cubicBezTo>
                    <a:pt x="32" y="4"/>
                    <a:pt x="29" y="9"/>
                    <a:pt x="25" y="17"/>
                  </a:cubicBezTo>
                  <a:cubicBezTo>
                    <a:pt x="20" y="24"/>
                    <a:pt x="13" y="34"/>
                    <a:pt x="0" y="46"/>
                  </a:cubicBezTo>
                  <a:cubicBezTo>
                    <a:pt x="1" y="47"/>
                    <a:pt x="1" y="47"/>
                    <a:pt x="1" y="47"/>
                  </a:cubicBezTo>
                  <a:cubicBezTo>
                    <a:pt x="14" y="35"/>
                    <a:pt x="21" y="25"/>
                    <a:pt x="26" y="17"/>
                  </a:cubicBezTo>
                  <a:cubicBezTo>
                    <a:pt x="30" y="10"/>
                    <a:pt x="33" y="4"/>
                    <a:pt x="36" y="1"/>
                  </a:cubicBezTo>
                  <a:cubicBezTo>
                    <a:pt x="35" y="0"/>
                    <a:pt x="35" y="0"/>
                    <a:pt x="35" y="0"/>
                  </a:cubicBezTo>
                  <a:cubicBezTo>
                    <a:pt x="35" y="0"/>
                    <a:pt x="35" y="0"/>
                    <a:pt x="35"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5">
              <a:extLst>
                <a:ext uri="{FF2B5EF4-FFF2-40B4-BE49-F238E27FC236}">
                  <a16:creationId xmlns:a16="http://schemas.microsoft.com/office/drawing/2014/main" id="{27DEA6BA-B36E-4583-A7E4-453CFC424611}"/>
                </a:ext>
              </a:extLst>
            </p:cNvPr>
            <p:cNvSpPr>
              <a:spLocks/>
            </p:cNvSpPr>
            <p:nvPr/>
          </p:nvSpPr>
          <p:spPr bwMode="auto">
            <a:xfrm>
              <a:off x="4941889" y="4314825"/>
              <a:ext cx="15875" cy="112713"/>
            </a:xfrm>
            <a:custGeom>
              <a:avLst/>
              <a:gdLst>
                <a:gd name="T0" fmla="*/ 0 w 2"/>
                <a:gd name="T1" fmla="*/ 0 h 15"/>
                <a:gd name="T2" fmla="*/ 0 w 2"/>
                <a:gd name="T3" fmla="*/ 5 h 15"/>
                <a:gd name="T4" fmla="*/ 1 w 2"/>
                <a:gd name="T5" fmla="*/ 15 h 15"/>
                <a:gd name="T6" fmla="*/ 2 w 2"/>
                <a:gd name="T7" fmla="*/ 15 h 15"/>
                <a:gd name="T8" fmla="*/ 1 w 2"/>
                <a:gd name="T9" fmla="*/ 5 h 15"/>
                <a:gd name="T10" fmla="*/ 2 w 2"/>
                <a:gd name="T11" fmla="*/ 0 h 15"/>
                <a:gd name="T12" fmla="*/ 0 w 2"/>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2" h="15">
                  <a:moveTo>
                    <a:pt x="0" y="0"/>
                  </a:moveTo>
                  <a:cubicBezTo>
                    <a:pt x="0" y="2"/>
                    <a:pt x="0" y="4"/>
                    <a:pt x="0" y="5"/>
                  </a:cubicBezTo>
                  <a:cubicBezTo>
                    <a:pt x="0" y="8"/>
                    <a:pt x="0" y="11"/>
                    <a:pt x="1" y="15"/>
                  </a:cubicBezTo>
                  <a:cubicBezTo>
                    <a:pt x="2" y="15"/>
                    <a:pt x="2" y="15"/>
                    <a:pt x="2" y="15"/>
                  </a:cubicBezTo>
                  <a:cubicBezTo>
                    <a:pt x="2" y="11"/>
                    <a:pt x="1" y="8"/>
                    <a:pt x="1" y="5"/>
                  </a:cubicBezTo>
                  <a:cubicBezTo>
                    <a:pt x="1" y="4"/>
                    <a:pt x="1" y="2"/>
                    <a:pt x="2" y="0"/>
                  </a:cubicBezTo>
                  <a:cubicBezTo>
                    <a:pt x="0" y="0"/>
                    <a:pt x="0" y="0"/>
                    <a:pt x="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6">
              <a:extLst>
                <a:ext uri="{FF2B5EF4-FFF2-40B4-BE49-F238E27FC236}">
                  <a16:creationId xmlns:a16="http://schemas.microsoft.com/office/drawing/2014/main" id="{26A8F763-C941-4C0B-9396-B8E1D5DF4DB7}"/>
                </a:ext>
              </a:extLst>
            </p:cNvPr>
            <p:cNvSpPr>
              <a:spLocks/>
            </p:cNvSpPr>
            <p:nvPr/>
          </p:nvSpPr>
          <p:spPr bwMode="auto">
            <a:xfrm>
              <a:off x="5116514" y="4208463"/>
              <a:ext cx="74613" cy="385763"/>
            </a:xfrm>
            <a:custGeom>
              <a:avLst/>
              <a:gdLst>
                <a:gd name="T0" fmla="*/ 10 w 10"/>
                <a:gd name="T1" fmla="*/ 50 h 51"/>
                <a:gd name="T2" fmla="*/ 2 w 10"/>
                <a:gd name="T3" fmla="*/ 22 h 51"/>
                <a:gd name="T4" fmla="*/ 6 w 10"/>
                <a:gd name="T5" fmla="*/ 1 h 51"/>
                <a:gd name="T6" fmla="*/ 5 w 10"/>
                <a:gd name="T7" fmla="*/ 0 h 51"/>
                <a:gd name="T8" fmla="*/ 0 w 10"/>
                <a:gd name="T9" fmla="*/ 22 h 51"/>
                <a:gd name="T10" fmla="*/ 9 w 10"/>
                <a:gd name="T11" fmla="*/ 51 h 51"/>
                <a:gd name="T12" fmla="*/ 10 w 10"/>
                <a:gd name="T13" fmla="*/ 50 h 51"/>
              </a:gdLst>
              <a:ahLst/>
              <a:cxnLst>
                <a:cxn ang="0">
                  <a:pos x="T0" y="T1"/>
                </a:cxn>
                <a:cxn ang="0">
                  <a:pos x="T2" y="T3"/>
                </a:cxn>
                <a:cxn ang="0">
                  <a:pos x="T4" y="T5"/>
                </a:cxn>
                <a:cxn ang="0">
                  <a:pos x="T6" y="T7"/>
                </a:cxn>
                <a:cxn ang="0">
                  <a:pos x="T8" y="T9"/>
                </a:cxn>
                <a:cxn ang="0">
                  <a:pos x="T10" y="T11"/>
                </a:cxn>
                <a:cxn ang="0">
                  <a:pos x="T12" y="T13"/>
                </a:cxn>
              </a:cxnLst>
              <a:rect l="0" t="0" r="r" b="b"/>
              <a:pathLst>
                <a:path w="10" h="51">
                  <a:moveTo>
                    <a:pt x="10" y="50"/>
                  </a:moveTo>
                  <a:cubicBezTo>
                    <a:pt x="4" y="41"/>
                    <a:pt x="2" y="31"/>
                    <a:pt x="2" y="22"/>
                  </a:cubicBezTo>
                  <a:cubicBezTo>
                    <a:pt x="2" y="15"/>
                    <a:pt x="3" y="7"/>
                    <a:pt x="6" y="1"/>
                  </a:cubicBezTo>
                  <a:cubicBezTo>
                    <a:pt x="5" y="0"/>
                    <a:pt x="5" y="0"/>
                    <a:pt x="5" y="0"/>
                  </a:cubicBezTo>
                  <a:cubicBezTo>
                    <a:pt x="2" y="7"/>
                    <a:pt x="0" y="14"/>
                    <a:pt x="0" y="22"/>
                  </a:cubicBezTo>
                  <a:cubicBezTo>
                    <a:pt x="0" y="32"/>
                    <a:pt x="3" y="42"/>
                    <a:pt x="9" y="51"/>
                  </a:cubicBezTo>
                  <a:cubicBezTo>
                    <a:pt x="10" y="50"/>
                    <a:pt x="10" y="50"/>
                    <a:pt x="10" y="5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7">
              <a:extLst>
                <a:ext uri="{FF2B5EF4-FFF2-40B4-BE49-F238E27FC236}">
                  <a16:creationId xmlns:a16="http://schemas.microsoft.com/office/drawing/2014/main" id="{0DA93107-C054-4C05-90D3-1AB1A513615E}"/>
                </a:ext>
              </a:extLst>
            </p:cNvPr>
            <p:cNvSpPr>
              <a:spLocks/>
            </p:cNvSpPr>
            <p:nvPr/>
          </p:nvSpPr>
          <p:spPr bwMode="auto">
            <a:xfrm>
              <a:off x="6496051" y="3136900"/>
              <a:ext cx="460375" cy="611188"/>
            </a:xfrm>
            <a:custGeom>
              <a:avLst/>
              <a:gdLst>
                <a:gd name="T0" fmla="*/ 0 w 61"/>
                <a:gd name="T1" fmla="*/ 2 h 81"/>
                <a:gd name="T2" fmla="*/ 10 w 61"/>
                <a:gd name="T3" fmla="*/ 15 h 81"/>
                <a:gd name="T4" fmla="*/ 20 w 61"/>
                <a:gd name="T5" fmla="*/ 26 h 81"/>
                <a:gd name="T6" fmla="*/ 41 w 61"/>
                <a:gd name="T7" fmla="*/ 56 h 81"/>
                <a:gd name="T8" fmla="*/ 47 w 61"/>
                <a:gd name="T9" fmla="*/ 73 h 81"/>
                <a:gd name="T10" fmla="*/ 59 w 61"/>
                <a:gd name="T11" fmla="*/ 81 h 81"/>
                <a:gd name="T12" fmla="*/ 61 w 61"/>
                <a:gd name="T13" fmla="*/ 81 h 81"/>
                <a:gd name="T14" fmla="*/ 61 w 61"/>
                <a:gd name="T15" fmla="*/ 79 h 81"/>
                <a:gd name="T16" fmla="*/ 59 w 61"/>
                <a:gd name="T17" fmla="*/ 80 h 81"/>
                <a:gd name="T18" fmla="*/ 48 w 61"/>
                <a:gd name="T19" fmla="*/ 73 h 81"/>
                <a:gd name="T20" fmla="*/ 43 w 61"/>
                <a:gd name="T21" fmla="*/ 56 h 81"/>
                <a:gd name="T22" fmla="*/ 21 w 61"/>
                <a:gd name="T23" fmla="*/ 25 h 81"/>
                <a:gd name="T24" fmla="*/ 11 w 61"/>
                <a:gd name="T25" fmla="*/ 14 h 81"/>
                <a:gd name="T26" fmla="*/ 1 w 61"/>
                <a:gd name="T27" fmla="*/ 0 h 81"/>
                <a:gd name="T28" fmla="*/ 0 w 61"/>
                <a:gd name="T29" fmla="*/ 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81">
                  <a:moveTo>
                    <a:pt x="0" y="2"/>
                  </a:moveTo>
                  <a:cubicBezTo>
                    <a:pt x="6" y="6"/>
                    <a:pt x="8" y="10"/>
                    <a:pt x="10" y="15"/>
                  </a:cubicBezTo>
                  <a:cubicBezTo>
                    <a:pt x="12" y="19"/>
                    <a:pt x="15" y="23"/>
                    <a:pt x="20" y="26"/>
                  </a:cubicBezTo>
                  <a:cubicBezTo>
                    <a:pt x="32" y="32"/>
                    <a:pt x="40" y="43"/>
                    <a:pt x="41" y="56"/>
                  </a:cubicBezTo>
                  <a:cubicBezTo>
                    <a:pt x="42" y="63"/>
                    <a:pt x="44" y="69"/>
                    <a:pt x="47" y="73"/>
                  </a:cubicBezTo>
                  <a:cubicBezTo>
                    <a:pt x="50" y="78"/>
                    <a:pt x="55" y="81"/>
                    <a:pt x="59" y="81"/>
                  </a:cubicBezTo>
                  <a:cubicBezTo>
                    <a:pt x="60" y="81"/>
                    <a:pt x="61" y="81"/>
                    <a:pt x="61" y="81"/>
                  </a:cubicBezTo>
                  <a:cubicBezTo>
                    <a:pt x="61" y="79"/>
                    <a:pt x="61" y="79"/>
                    <a:pt x="61" y="79"/>
                  </a:cubicBezTo>
                  <a:cubicBezTo>
                    <a:pt x="60" y="80"/>
                    <a:pt x="60" y="80"/>
                    <a:pt x="59" y="80"/>
                  </a:cubicBezTo>
                  <a:cubicBezTo>
                    <a:pt x="55" y="80"/>
                    <a:pt x="51" y="77"/>
                    <a:pt x="48" y="73"/>
                  </a:cubicBezTo>
                  <a:cubicBezTo>
                    <a:pt x="45" y="68"/>
                    <a:pt x="43" y="62"/>
                    <a:pt x="43" y="56"/>
                  </a:cubicBezTo>
                  <a:cubicBezTo>
                    <a:pt x="42" y="42"/>
                    <a:pt x="32" y="31"/>
                    <a:pt x="21" y="25"/>
                  </a:cubicBezTo>
                  <a:cubicBezTo>
                    <a:pt x="16" y="22"/>
                    <a:pt x="14" y="18"/>
                    <a:pt x="11" y="14"/>
                  </a:cubicBezTo>
                  <a:cubicBezTo>
                    <a:pt x="9" y="10"/>
                    <a:pt x="7" y="5"/>
                    <a:pt x="1" y="0"/>
                  </a:cubicBezTo>
                  <a:cubicBezTo>
                    <a:pt x="0" y="2"/>
                    <a:pt x="0" y="2"/>
                    <a:pt x="0" y="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8">
              <a:extLst>
                <a:ext uri="{FF2B5EF4-FFF2-40B4-BE49-F238E27FC236}">
                  <a16:creationId xmlns:a16="http://schemas.microsoft.com/office/drawing/2014/main" id="{3AEBE840-15B2-41B0-9572-9E39D5ACB8B5}"/>
                </a:ext>
              </a:extLst>
            </p:cNvPr>
            <p:cNvSpPr>
              <a:spLocks/>
            </p:cNvSpPr>
            <p:nvPr/>
          </p:nvSpPr>
          <p:spPr bwMode="auto">
            <a:xfrm>
              <a:off x="6805614" y="3121025"/>
              <a:ext cx="128588" cy="438150"/>
            </a:xfrm>
            <a:custGeom>
              <a:avLst/>
              <a:gdLst>
                <a:gd name="T0" fmla="*/ 15 w 17"/>
                <a:gd name="T1" fmla="*/ 0 h 58"/>
                <a:gd name="T2" fmla="*/ 8 w 17"/>
                <a:gd name="T3" fmla="*/ 23 h 58"/>
                <a:gd name="T4" fmla="*/ 0 w 17"/>
                <a:gd name="T5" fmla="*/ 54 h 58"/>
                <a:gd name="T6" fmla="*/ 0 w 17"/>
                <a:gd name="T7" fmla="*/ 58 h 58"/>
                <a:gd name="T8" fmla="*/ 2 w 17"/>
                <a:gd name="T9" fmla="*/ 58 h 58"/>
                <a:gd name="T10" fmla="*/ 2 w 17"/>
                <a:gd name="T11" fmla="*/ 54 h 58"/>
                <a:gd name="T12" fmla="*/ 9 w 17"/>
                <a:gd name="T13" fmla="*/ 23 h 58"/>
                <a:gd name="T14" fmla="*/ 17 w 17"/>
                <a:gd name="T15" fmla="*/ 0 h 58"/>
                <a:gd name="T16" fmla="*/ 15 w 17"/>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8">
                  <a:moveTo>
                    <a:pt x="15" y="0"/>
                  </a:moveTo>
                  <a:cubicBezTo>
                    <a:pt x="15" y="9"/>
                    <a:pt x="11" y="15"/>
                    <a:pt x="8" y="23"/>
                  </a:cubicBezTo>
                  <a:cubicBezTo>
                    <a:pt x="4" y="31"/>
                    <a:pt x="0" y="40"/>
                    <a:pt x="0" y="54"/>
                  </a:cubicBezTo>
                  <a:cubicBezTo>
                    <a:pt x="0" y="55"/>
                    <a:pt x="0" y="57"/>
                    <a:pt x="0" y="58"/>
                  </a:cubicBezTo>
                  <a:cubicBezTo>
                    <a:pt x="2" y="58"/>
                    <a:pt x="2" y="58"/>
                    <a:pt x="2" y="58"/>
                  </a:cubicBezTo>
                  <a:cubicBezTo>
                    <a:pt x="2" y="57"/>
                    <a:pt x="2" y="55"/>
                    <a:pt x="2" y="54"/>
                  </a:cubicBezTo>
                  <a:cubicBezTo>
                    <a:pt x="2" y="40"/>
                    <a:pt x="5" y="31"/>
                    <a:pt x="9" y="23"/>
                  </a:cubicBezTo>
                  <a:cubicBezTo>
                    <a:pt x="12" y="16"/>
                    <a:pt x="16" y="9"/>
                    <a:pt x="17" y="0"/>
                  </a:cubicBezTo>
                  <a:cubicBezTo>
                    <a:pt x="15" y="0"/>
                    <a:pt x="15" y="0"/>
                    <a:pt x="15"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9">
              <a:extLst>
                <a:ext uri="{FF2B5EF4-FFF2-40B4-BE49-F238E27FC236}">
                  <a16:creationId xmlns:a16="http://schemas.microsoft.com/office/drawing/2014/main" id="{C656466A-A110-473F-97E0-459C3C1653E0}"/>
                </a:ext>
              </a:extLst>
            </p:cNvPr>
            <p:cNvSpPr>
              <a:spLocks/>
            </p:cNvSpPr>
            <p:nvPr/>
          </p:nvSpPr>
          <p:spPr bwMode="auto">
            <a:xfrm>
              <a:off x="5719764" y="2774950"/>
              <a:ext cx="852488" cy="603250"/>
            </a:xfrm>
            <a:custGeom>
              <a:avLst/>
              <a:gdLst>
                <a:gd name="T0" fmla="*/ 113 w 113"/>
                <a:gd name="T1" fmla="*/ 20 h 80"/>
                <a:gd name="T2" fmla="*/ 72 w 113"/>
                <a:gd name="T3" fmla="*/ 0 h 80"/>
                <a:gd name="T4" fmla="*/ 37 w 113"/>
                <a:gd name="T5" fmla="*/ 8 h 80"/>
                <a:gd name="T6" fmla="*/ 10 w 113"/>
                <a:gd name="T7" fmla="*/ 26 h 80"/>
                <a:gd name="T8" fmla="*/ 0 w 113"/>
                <a:gd name="T9" fmla="*/ 50 h 80"/>
                <a:gd name="T10" fmla="*/ 0 w 113"/>
                <a:gd name="T11" fmla="*/ 54 h 80"/>
                <a:gd name="T12" fmla="*/ 9 w 113"/>
                <a:gd name="T13" fmla="*/ 69 h 80"/>
                <a:gd name="T14" fmla="*/ 23 w 113"/>
                <a:gd name="T15" fmla="*/ 74 h 80"/>
                <a:gd name="T16" fmla="*/ 29 w 113"/>
                <a:gd name="T17" fmla="*/ 73 h 80"/>
                <a:gd name="T18" fmla="*/ 49 w 113"/>
                <a:gd name="T19" fmla="*/ 69 h 80"/>
                <a:gd name="T20" fmla="*/ 59 w 113"/>
                <a:gd name="T21" fmla="*/ 71 h 80"/>
                <a:gd name="T22" fmla="*/ 68 w 113"/>
                <a:gd name="T23" fmla="*/ 80 h 80"/>
                <a:gd name="T24" fmla="*/ 69 w 113"/>
                <a:gd name="T25" fmla="*/ 79 h 80"/>
                <a:gd name="T26" fmla="*/ 60 w 113"/>
                <a:gd name="T27" fmla="*/ 70 h 80"/>
                <a:gd name="T28" fmla="*/ 49 w 113"/>
                <a:gd name="T29" fmla="*/ 68 h 80"/>
                <a:gd name="T30" fmla="*/ 28 w 113"/>
                <a:gd name="T31" fmla="*/ 72 h 80"/>
                <a:gd name="T32" fmla="*/ 23 w 113"/>
                <a:gd name="T33" fmla="*/ 72 h 80"/>
                <a:gd name="T34" fmla="*/ 10 w 113"/>
                <a:gd name="T35" fmla="*/ 68 h 80"/>
                <a:gd name="T36" fmla="*/ 2 w 113"/>
                <a:gd name="T37" fmla="*/ 54 h 80"/>
                <a:gd name="T38" fmla="*/ 1 w 113"/>
                <a:gd name="T39" fmla="*/ 50 h 80"/>
                <a:gd name="T40" fmla="*/ 11 w 113"/>
                <a:gd name="T41" fmla="*/ 27 h 80"/>
                <a:gd name="T42" fmla="*/ 38 w 113"/>
                <a:gd name="T43" fmla="*/ 9 h 80"/>
                <a:gd name="T44" fmla="*/ 72 w 113"/>
                <a:gd name="T45" fmla="*/ 1 h 80"/>
                <a:gd name="T46" fmla="*/ 112 w 113"/>
                <a:gd name="T47" fmla="*/ 21 h 80"/>
                <a:gd name="T48" fmla="*/ 113 w 113"/>
                <a:gd name="T49" fmla="*/ 2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80">
                  <a:moveTo>
                    <a:pt x="113" y="20"/>
                  </a:moveTo>
                  <a:cubicBezTo>
                    <a:pt x="100" y="5"/>
                    <a:pt x="86" y="0"/>
                    <a:pt x="72" y="0"/>
                  </a:cubicBezTo>
                  <a:cubicBezTo>
                    <a:pt x="60" y="0"/>
                    <a:pt x="49" y="3"/>
                    <a:pt x="37" y="8"/>
                  </a:cubicBezTo>
                  <a:cubicBezTo>
                    <a:pt x="25" y="12"/>
                    <a:pt x="16" y="19"/>
                    <a:pt x="10" y="26"/>
                  </a:cubicBezTo>
                  <a:cubicBezTo>
                    <a:pt x="3" y="34"/>
                    <a:pt x="0" y="43"/>
                    <a:pt x="0" y="50"/>
                  </a:cubicBezTo>
                  <a:cubicBezTo>
                    <a:pt x="0" y="52"/>
                    <a:pt x="0" y="53"/>
                    <a:pt x="0" y="54"/>
                  </a:cubicBezTo>
                  <a:cubicBezTo>
                    <a:pt x="2" y="61"/>
                    <a:pt x="5" y="66"/>
                    <a:pt x="9" y="69"/>
                  </a:cubicBezTo>
                  <a:cubicBezTo>
                    <a:pt x="13" y="72"/>
                    <a:pt x="18" y="74"/>
                    <a:pt x="23" y="74"/>
                  </a:cubicBezTo>
                  <a:cubicBezTo>
                    <a:pt x="25" y="74"/>
                    <a:pt x="27" y="73"/>
                    <a:pt x="29" y="73"/>
                  </a:cubicBezTo>
                  <a:cubicBezTo>
                    <a:pt x="34" y="72"/>
                    <a:pt x="41" y="69"/>
                    <a:pt x="49" y="69"/>
                  </a:cubicBezTo>
                  <a:cubicBezTo>
                    <a:pt x="52" y="69"/>
                    <a:pt x="56" y="70"/>
                    <a:pt x="59" y="71"/>
                  </a:cubicBezTo>
                  <a:cubicBezTo>
                    <a:pt x="62" y="73"/>
                    <a:pt x="65" y="75"/>
                    <a:pt x="68" y="80"/>
                  </a:cubicBezTo>
                  <a:cubicBezTo>
                    <a:pt x="69" y="79"/>
                    <a:pt x="69" y="79"/>
                    <a:pt x="69" y="79"/>
                  </a:cubicBezTo>
                  <a:cubicBezTo>
                    <a:pt x="66" y="75"/>
                    <a:pt x="63" y="72"/>
                    <a:pt x="60" y="70"/>
                  </a:cubicBezTo>
                  <a:cubicBezTo>
                    <a:pt x="56" y="68"/>
                    <a:pt x="52" y="68"/>
                    <a:pt x="49" y="68"/>
                  </a:cubicBezTo>
                  <a:cubicBezTo>
                    <a:pt x="41" y="68"/>
                    <a:pt x="33" y="70"/>
                    <a:pt x="28" y="72"/>
                  </a:cubicBezTo>
                  <a:cubicBezTo>
                    <a:pt x="26" y="72"/>
                    <a:pt x="25" y="72"/>
                    <a:pt x="23" y="72"/>
                  </a:cubicBezTo>
                  <a:cubicBezTo>
                    <a:pt x="18" y="72"/>
                    <a:pt x="14" y="71"/>
                    <a:pt x="10" y="68"/>
                  </a:cubicBezTo>
                  <a:cubicBezTo>
                    <a:pt x="6" y="65"/>
                    <a:pt x="3" y="61"/>
                    <a:pt x="2" y="54"/>
                  </a:cubicBezTo>
                  <a:cubicBezTo>
                    <a:pt x="1" y="53"/>
                    <a:pt x="1" y="52"/>
                    <a:pt x="1" y="50"/>
                  </a:cubicBezTo>
                  <a:cubicBezTo>
                    <a:pt x="1" y="43"/>
                    <a:pt x="5" y="35"/>
                    <a:pt x="11" y="27"/>
                  </a:cubicBezTo>
                  <a:cubicBezTo>
                    <a:pt x="17" y="20"/>
                    <a:pt x="26" y="13"/>
                    <a:pt x="38" y="9"/>
                  </a:cubicBezTo>
                  <a:cubicBezTo>
                    <a:pt x="49" y="5"/>
                    <a:pt x="61" y="1"/>
                    <a:pt x="72" y="1"/>
                  </a:cubicBezTo>
                  <a:cubicBezTo>
                    <a:pt x="86" y="1"/>
                    <a:pt x="99" y="6"/>
                    <a:pt x="112" y="21"/>
                  </a:cubicBezTo>
                  <a:cubicBezTo>
                    <a:pt x="113" y="20"/>
                    <a:pt x="113" y="20"/>
                    <a:pt x="113" y="2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20">
              <a:extLst>
                <a:ext uri="{FF2B5EF4-FFF2-40B4-BE49-F238E27FC236}">
                  <a16:creationId xmlns:a16="http://schemas.microsoft.com/office/drawing/2014/main" id="{97FD7A4D-CB0D-452A-B2FE-1D4870FC405B}"/>
                </a:ext>
              </a:extLst>
            </p:cNvPr>
            <p:cNvSpPr>
              <a:spLocks/>
            </p:cNvSpPr>
            <p:nvPr/>
          </p:nvSpPr>
          <p:spPr bwMode="auto">
            <a:xfrm>
              <a:off x="6262689" y="2208213"/>
              <a:ext cx="249238" cy="22225"/>
            </a:xfrm>
            <a:custGeom>
              <a:avLst/>
              <a:gdLst>
                <a:gd name="T0" fmla="*/ 33 w 33"/>
                <a:gd name="T1" fmla="*/ 0 h 3"/>
                <a:gd name="T2" fmla="*/ 0 w 33"/>
                <a:gd name="T3" fmla="*/ 2 h 3"/>
                <a:gd name="T4" fmla="*/ 33 w 33"/>
                <a:gd name="T5" fmla="*/ 0 h 3"/>
              </a:gdLst>
              <a:ahLst/>
              <a:cxnLst>
                <a:cxn ang="0">
                  <a:pos x="T0" y="T1"/>
                </a:cxn>
                <a:cxn ang="0">
                  <a:pos x="T2" y="T3"/>
                </a:cxn>
                <a:cxn ang="0">
                  <a:pos x="T4" y="T5"/>
                </a:cxn>
              </a:cxnLst>
              <a:rect l="0" t="0" r="r" b="b"/>
              <a:pathLst>
                <a:path w="33" h="3">
                  <a:moveTo>
                    <a:pt x="33" y="0"/>
                  </a:moveTo>
                  <a:cubicBezTo>
                    <a:pt x="9" y="1"/>
                    <a:pt x="14" y="3"/>
                    <a:pt x="0" y="2"/>
                  </a:cubicBezTo>
                  <a:cubicBezTo>
                    <a:pt x="33" y="0"/>
                    <a:pt x="33" y="0"/>
                    <a:pt x="33"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21">
              <a:extLst>
                <a:ext uri="{FF2B5EF4-FFF2-40B4-BE49-F238E27FC236}">
                  <a16:creationId xmlns:a16="http://schemas.microsoft.com/office/drawing/2014/main" id="{5EFAB4EF-8AA6-41E4-A27A-3FB7A3B836B7}"/>
                </a:ext>
              </a:extLst>
            </p:cNvPr>
            <p:cNvSpPr>
              <a:spLocks/>
            </p:cNvSpPr>
            <p:nvPr/>
          </p:nvSpPr>
          <p:spPr bwMode="auto">
            <a:xfrm>
              <a:off x="6262689" y="2200275"/>
              <a:ext cx="249238" cy="30163"/>
            </a:xfrm>
            <a:custGeom>
              <a:avLst/>
              <a:gdLst>
                <a:gd name="T0" fmla="*/ 33 w 33"/>
                <a:gd name="T1" fmla="*/ 0 h 4"/>
                <a:gd name="T2" fmla="*/ 15 w 33"/>
                <a:gd name="T3" fmla="*/ 2 h 4"/>
                <a:gd name="T4" fmla="*/ 6 w 33"/>
                <a:gd name="T5" fmla="*/ 2 h 4"/>
                <a:gd name="T6" fmla="*/ 0 w 33"/>
                <a:gd name="T7" fmla="*/ 2 h 4"/>
                <a:gd name="T8" fmla="*/ 0 w 33"/>
                <a:gd name="T9" fmla="*/ 3 h 4"/>
                <a:gd name="T10" fmla="*/ 6 w 33"/>
                <a:gd name="T11" fmla="*/ 4 h 4"/>
                <a:gd name="T12" fmla="*/ 15 w 33"/>
                <a:gd name="T13" fmla="*/ 3 h 4"/>
                <a:gd name="T14" fmla="*/ 33 w 33"/>
                <a:gd name="T15" fmla="*/ 2 h 4"/>
                <a:gd name="T16" fmla="*/ 33 w 3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
                  <a:moveTo>
                    <a:pt x="33" y="0"/>
                  </a:moveTo>
                  <a:cubicBezTo>
                    <a:pt x="23" y="1"/>
                    <a:pt x="19" y="1"/>
                    <a:pt x="15" y="2"/>
                  </a:cubicBezTo>
                  <a:cubicBezTo>
                    <a:pt x="12" y="2"/>
                    <a:pt x="10" y="2"/>
                    <a:pt x="6" y="2"/>
                  </a:cubicBezTo>
                  <a:cubicBezTo>
                    <a:pt x="5" y="2"/>
                    <a:pt x="3" y="2"/>
                    <a:pt x="0" y="2"/>
                  </a:cubicBezTo>
                  <a:cubicBezTo>
                    <a:pt x="0" y="3"/>
                    <a:pt x="0" y="3"/>
                    <a:pt x="0" y="3"/>
                  </a:cubicBezTo>
                  <a:cubicBezTo>
                    <a:pt x="3" y="4"/>
                    <a:pt x="5" y="4"/>
                    <a:pt x="6" y="4"/>
                  </a:cubicBezTo>
                  <a:cubicBezTo>
                    <a:pt x="10" y="4"/>
                    <a:pt x="12" y="3"/>
                    <a:pt x="15" y="3"/>
                  </a:cubicBezTo>
                  <a:cubicBezTo>
                    <a:pt x="19" y="3"/>
                    <a:pt x="24" y="2"/>
                    <a:pt x="33" y="2"/>
                  </a:cubicBezTo>
                  <a:cubicBezTo>
                    <a:pt x="33" y="0"/>
                    <a:pt x="33" y="0"/>
                    <a:pt x="33"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2">
              <a:extLst>
                <a:ext uri="{FF2B5EF4-FFF2-40B4-BE49-F238E27FC236}">
                  <a16:creationId xmlns:a16="http://schemas.microsoft.com/office/drawing/2014/main" id="{868DF4AF-B1B9-4BDF-BC9C-442C901B3E70}"/>
                </a:ext>
              </a:extLst>
            </p:cNvPr>
            <p:cNvSpPr>
              <a:spLocks/>
            </p:cNvSpPr>
            <p:nvPr/>
          </p:nvSpPr>
          <p:spPr bwMode="auto">
            <a:xfrm>
              <a:off x="6948489" y="2525713"/>
              <a:ext cx="15875" cy="52388"/>
            </a:xfrm>
            <a:custGeom>
              <a:avLst/>
              <a:gdLst>
                <a:gd name="T0" fmla="*/ 2 w 2"/>
                <a:gd name="T1" fmla="*/ 0 h 7"/>
                <a:gd name="T2" fmla="*/ 0 w 2"/>
                <a:gd name="T3" fmla="*/ 7 h 7"/>
                <a:gd name="T4" fmla="*/ 2 w 2"/>
                <a:gd name="T5" fmla="*/ 0 h 7"/>
              </a:gdLst>
              <a:ahLst/>
              <a:cxnLst>
                <a:cxn ang="0">
                  <a:pos x="T0" y="T1"/>
                </a:cxn>
                <a:cxn ang="0">
                  <a:pos x="T2" y="T3"/>
                </a:cxn>
                <a:cxn ang="0">
                  <a:pos x="T4" y="T5"/>
                </a:cxn>
              </a:cxnLst>
              <a:rect l="0" t="0" r="r" b="b"/>
              <a:pathLst>
                <a:path w="2" h="7">
                  <a:moveTo>
                    <a:pt x="2" y="0"/>
                  </a:moveTo>
                  <a:cubicBezTo>
                    <a:pt x="2" y="3"/>
                    <a:pt x="1" y="6"/>
                    <a:pt x="0" y="7"/>
                  </a:cubicBezTo>
                  <a:cubicBezTo>
                    <a:pt x="2" y="0"/>
                    <a:pt x="2" y="0"/>
                    <a:pt x="2"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23">
              <a:extLst>
                <a:ext uri="{FF2B5EF4-FFF2-40B4-BE49-F238E27FC236}">
                  <a16:creationId xmlns:a16="http://schemas.microsoft.com/office/drawing/2014/main" id="{A44D0449-F6C2-4B6E-BA5C-5F4A10833191}"/>
                </a:ext>
              </a:extLst>
            </p:cNvPr>
            <p:cNvSpPr>
              <a:spLocks/>
            </p:cNvSpPr>
            <p:nvPr/>
          </p:nvSpPr>
          <p:spPr bwMode="auto">
            <a:xfrm>
              <a:off x="6942139" y="2525713"/>
              <a:ext cx="22225" cy="60325"/>
            </a:xfrm>
            <a:custGeom>
              <a:avLst/>
              <a:gdLst>
                <a:gd name="T0" fmla="*/ 2 w 3"/>
                <a:gd name="T1" fmla="*/ 0 h 8"/>
                <a:gd name="T2" fmla="*/ 2 w 3"/>
                <a:gd name="T3" fmla="*/ 0 h 8"/>
                <a:gd name="T4" fmla="*/ 0 w 3"/>
                <a:gd name="T5" fmla="*/ 7 h 8"/>
                <a:gd name="T6" fmla="*/ 2 w 3"/>
                <a:gd name="T7" fmla="*/ 8 h 8"/>
                <a:gd name="T8" fmla="*/ 3 w 3"/>
                <a:gd name="T9" fmla="*/ 0 h 8"/>
                <a:gd name="T10" fmla="*/ 3 w 3"/>
                <a:gd name="T11" fmla="*/ 0 h 8"/>
                <a:gd name="T12" fmla="*/ 2 w 3"/>
                <a:gd name="T13" fmla="*/ 0 h 8"/>
                <a:gd name="T14" fmla="*/ 2 w 3"/>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8">
                  <a:moveTo>
                    <a:pt x="2" y="0"/>
                  </a:moveTo>
                  <a:cubicBezTo>
                    <a:pt x="2" y="0"/>
                    <a:pt x="2" y="0"/>
                    <a:pt x="2" y="0"/>
                  </a:cubicBezTo>
                  <a:cubicBezTo>
                    <a:pt x="2" y="3"/>
                    <a:pt x="1" y="5"/>
                    <a:pt x="0" y="7"/>
                  </a:cubicBezTo>
                  <a:cubicBezTo>
                    <a:pt x="2" y="8"/>
                    <a:pt x="2" y="8"/>
                    <a:pt x="2" y="8"/>
                  </a:cubicBezTo>
                  <a:cubicBezTo>
                    <a:pt x="2" y="6"/>
                    <a:pt x="3" y="3"/>
                    <a:pt x="3" y="0"/>
                  </a:cubicBezTo>
                  <a:cubicBezTo>
                    <a:pt x="3" y="0"/>
                    <a:pt x="3" y="0"/>
                    <a:pt x="3" y="0"/>
                  </a:cubicBezTo>
                  <a:cubicBezTo>
                    <a:pt x="2" y="0"/>
                    <a:pt x="2" y="0"/>
                    <a:pt x="2" y="0"/>
                  </a:cubicBezTo>
                  <a:cubicBezTo>
                    <a:pt x="2" y="0"/>
                    <a:pt x="2" y="0"/>
                    <a:pt x="2"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4">
              <a:extLst>
                <a:ext uri="{FF2B5EF4-FFF2-40B4-BE49-F238E27FC236}">
                  <a16:creationId xmlns:a16="http://schemas.microsoft.com/office/drawing/2014/main" id="{2EC5DCA2-3FAA-41DF-AA7C-60C99B687C9F}"/>
                </a:ext>
              </a:extLst>
            </p:cNvPr>
            <p:cNvSpPr>
              <a:spLocks/>
            </p:cNvSpPr>
            <p:nvPr/>
          </p:nvSpPr>
          <p:spPr bwMode="auto">
            <a:xfrm>
              <a:off x="5794376" y="2312988"/>
              <a:ext cx="180975" cy="152400"/>
            </a:xfrm>
            <a:custGeom>
              <a:avLst/>
              <a:gdLst>
                <a:gd name="T0" fmla="*/ 0 w 24"/>
                <a:gd name="T1" fmla="*/ 1 h 20"/>
                <a:gd name="T2" fmla="*/ 24 w 24"/>
                <a:gd name="T3" fmla="*/ 20 h 20"/>
                <a:gd name="T4" fmla="*/ 24 w 24"/>
                <a:gd name="T5" fmla="*/ 19 h 20"/>
                <a:gd name="T6" fmla="*/ 1 w 24"/>
                <a:gd name="T7" fmla="*/ 0 h 20"/>
                <a:gd name="T8" fmla="*/ 0 w 24"/>
                <a:gd name="T9" fmla="*/ 1 h 20"/>
              </a:gdLst>
              <a:ahLst/>
              <a:cxnLst>
                <a:cxn ang="0">
                  <a:pos x="T0" y="T1"/>
                </a:cxn>
                <a:cxn ang="0">
                  <a:pos x="T2" y="T3"/>
                </a:cxn>
                <a:cxn ang="0">
                  <a:pos x="T4" y="T5"/>
                </a:cxn>
                <a:cxn ang="0">
                  <a:pos x="T6" y="T7"/>
                </a:cxn>
                <a:cxn ang="0">
                  <a:pos x="T8" y="T9"/>
                </a:cxn>
              </a:cxnLst>
              <a:rect l="0" t="0" r="r" b="b"/>
              <a:pathLst>
                <a:path w="24" h="20">
                  <a:moveTo>
                    <a:pt x="0" y="1"/>
                  </a:moveTo>
                  <a:cubicBezTo>
                    <a:pt x="3" y="8"/>
                    <a:pt x="11" y="17"/>
                    <a:pt x="24" y="20"/>
                  </a:cubicBezTo>
                  <a:cubicBezTo>
                    <a:pt x="24" y="19"/>
                    <a:pt x="24" y="19"/>
                    <a:pt x="24" y="19"/>
                  </a:cubicBezTo>
                  <a:cubicBezTo>
                    <a:pt x="11" y="16"/>
                    <a:pt x="4" y="7"/>
                    <a:pt x="1"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5">
              <a:extLst>
                <a:ext uri="{FF2B5EF4-FFF2-40B4-BE49-F238E27FC236}">
                  <a16:creationId xmlns:a16="http://schemas.microsoft.com/office/drawing/2014/main" id="{100805BA-235E-4E80-810C-33EC35A394F0}"/>
                </a:ext>
              </a:extLst>
            </p:cNvPr>
            <p:cNvSpPr>
              <a:spLocks/>
            </p:cNvSpPr>
            <p:nvPr/>
          </p:nvSpPr>
          <p:spPr bwMode="auto">
            <a:xfrm>
              <a:off x="4881564" y="2706688"/>
              <a:ext cx="30163" cy="142875"/>
            </a:xfrm>
            <a:custGeom>
              <a:avLst/>
              <a:gdLst>
                <a:gd name="T0" fmla="*/ 3 w 4"/>
                <a:gd name="T1" fmla="*/ 0 h 19"/>
                <a:gd name="T2" fmla="*/ 0 w 4"/>
                <a:gd name="T3" fmla="*/ 19 h 19"/>
                <a:gd name="T4" fmla="*/ 3 w 4"/>
                <a:gd name="T5" fmla="*/ 0 h 19"/>
              </a:gdLst>
              <a:ahLst/>
              <a:cxnLst>
                <a:cxn ang="0">
                  <a:pos x="T0" y="T1"/>
                </a:cxn>
                <a:cxn ang="0">
                  <a:pos x="T2" y="T3"/>
                </a:cxn>
                <a:cxn ang="0">
                  <a:pos x="T4" y="T5"/>
                </a:cxn>
              </a:cxnLst>
              <a:rect l="0" t="0" r="r" b="b"/>
              <a:pathLst>
                <a:path w="4" h="19">
                  <a:moveTo>
                    <a:pt x="3" y="0"/>
                  </a:moveTo>
                  <a:cubicBezTo>
                    <a:pt x="4" y="6"/>
                    <a:pt x="4" y="11"/>
                    <a:pt x="0" y="19"/>
                  </a:cubicBezTo>
                  <a:cubicBezTo>
                    <a:pt x="3" y="0"/>
                    <a:pt x="3" y="0"/>
                    <a:pt x="3"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6">
              <a:extLst>
                <a:ext uri="{FF2B5EF4-FFF2-40B4-BE49-F238E27FC236}">
                  <a16:creationId xmlns:a16="http://schemas.microsoft.com/office/drawing/2014/main" id="{3B67C185-0D23-4459-A308-E0FD43C647A8}"/>
                </a:ext>
              </a:extLst>
            </p:cNvPr>
            <p:cNvSpPr>
              <a:spLocks/>
            </p:cNvSpPr>
            <p:nvPr/>
          </p:nvSpPr>
          <p:spPr bwMode="auto">
            <a:xfrm>
              <a:off x="4875214" y="2698750"/>
              <a:ext cx="36513" cy="150813"/>
            </a:xfrm>
            <a:custGeom>
              <a:avLst/>
              <a:gdLst>
                <a:gd name="T0" fmla="*/ 3 w 5"/>
                <a:gd name="T1" fmla="*/ 1 h 20"/>
                <a:gd name="T2" fmla="*/ 4 w 5"/>
                <a:gd name="T3" fmla="*/ 7 h 20"/>
                <a:gd name="T4" fmla="*/ 0 w 5"/>
                <a:gd name="T5" fmla="*/ 20 h 20"/>
                <a:gd name="T6" fmla="*/ 1 w 5"/>
                <a:gd name="T7" fmla="*/ 20 h 20"/>
                <a:gd name="T8" fmla="*/ 5 w 5"/>
                <a:gd name="T9" fmla="*/ 7 h 20"/>
                <a:gd name="T10" fmla="*/ 4 w 5"/>
                <a:gd name="T11" fmla="*/ 0 h 20"/>
                <a:gd name="T12" fmla="*/ 3 w 5"/>
                <a:gd name="T13" fmla="*/ 1 h 20"/>
              </a:gdLst>
              <a:ahLst/>
              <a:cxnLst>
                <a:cxn ang="0">
                  <a:pos x="T0" y="T1"/>
                </a:cxn>
                <a:cxn ang="0">
                  <a:pos x="T2" y="T3"/>
                </a:cxn>
                <a:cxn ang="0">
                  <a:pos x="T4" y="T5"/>
                </a:cxn>
                <a:cxn ang="0">
                  <a:pos x="T6" y="T7"/>
                </a:cxn>
                <a:cxn ang="0">
                  <a:pos x="T8" y="T9"/>
                </a:cxn>
                <a:cxn ang="0">
                  <a:pos x="T10" y="T11"/>
                </a:cxn>
                <a:cxn ang="0">
                  <a:pos x="T12" y="T13"/>
                </a:cxn>
              </a:cxnLst>
              <a:rect l="0" t="0" r="r" b="b"/>
              <a:pathLst>
                <a:path w="5" h="20">
                  <a:moveTo>
                    <a:pt x="3" y="1"/>
                  </a:moveTo>
                  <a:cubicBezTo>
                    <a:pt x="4" y="3"/>
                    <a:pt x="4" y="5"/>
                    <a:pt x="4" y="7"/>
                  </a:cubicBezTo>
                  <a:cubicBezTo>
                    <a:pt x="4" y="11"/>
                    <a:pt x="3" y="15"/>
                    <a:pt x="0" y="20"/>
                  </a:cubicBezTo>
                  <a:cubicBezTo>
                    <a:pt x="1" y="20"/>
                    <a:pt x="1" y="20"/>
                    <a:pt x="1" y="20"/>
                  </a:cubicBezTo>
                  <a:cubicBezTo>
                    <a:pt x="4" y="15"/>
                    <a:pt x="5" y="11"/>
                    <a:pt x="5" y="7"/>
                  </a:cubicBezTo>
                  <a:cubicBezTo>
                    <a:pt x="5" y="5"/>
                    <a:pt x="5" y="3"/>
                    <a:pt x="4" y="0"/>
                  </a:cubicBezTo>
                  <a:cubicBezTo>
                    <a:pt x="3" y="1"/>
                    <a:pt x="3" y="1"/>
                    <a:pt x="3"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7">
              <a:extLst>
                <a:ext uri="{FF2B5EF4-FFF2-40B4-BE49-F238E27FC236}">
                  <a16:creationId xmlns:a16="http://schemas.microsoft.com/office/drawing/2014/main" id="{A5BACD48-03E1-4FC3-A71B-087029C59771}"/>
                </a:ext>
              </a:extLst>
            </p:cNvPr>
            <p:cNvSpPr>
              <a:spLocks/>
            </p:cNvSpPr>
            <p:nvPr/>
          </p:nvSpPr>
          <p:spPr bwMode="auto">
            <a:xfrm>
              <a:off x="4664076" y="3257550"/>
              <a:ext cx="96838" cy="142875"/>
            </a:xfrm>
            <a:custGeom>
              <a:avLst/>
              <a:gdLst>
                <a:gd name="T0" fmla="*/ 0 w 13"/>
                <a:gd name="T1" fmla="*/ 0 h 19"/>
                <a:gd name="T2" fmla="*/ 12 w 13"/>
                <a:gd name="T3" fmla="*/ 19 h 19"/>
              </a:gdLst>
              <a:ahLst/>
              <a:cxnLst>
                <a:cxn ang="0">
                  <a:pos x="T0" y="T1"/>
                </a:cxn>
                <a:cxn ang="0">
                  <a:pos x="T2" y="T3"/>
                </a:cxn>
              </a:cxnLst>
              <a:rect l="0" t="0" r="r" b="b"/>
              <a:pathLst>
                <a:path w="13" h="19">
                  <a:moveTo>
                    <a:pt x="0" y="0"/>
                  </a:moveTo>
                  <a:cubicBezTo>
                    <a:pt x="0" y="0"/>
                    <a:pt x="13" y="4"/>
                    <a:pt x="12" y="19"/>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8">
              <a:extLst>
                <a:ext uri="{FF2B5EF4-FFF2-40B4-BE49-F238E27FC236}">
                  <a16:creationId xmlns:a16="http://schemas.microsoft.com/office/drawing/2014/main" id="{F1F21C46-F1DF-421D-9AAF-33B14CA4465D}"/>
                </a:ext>
              </a:extLst>
            </p:cNvPr>
            <p:cNvSpPr>
              <a:spLocks/>
            </p:cNvSpPr>
            <p:nvPr/>
          </p:nvSpPr>
          <p:spPr bwMode="auto">
            <a:xfrm>
              <a:off x="4664076" y="3257550"/>
              <a:ext cx="96838" cy="142875"/>
            </a:xfrm>
            <a:custGeom>
              <a:avLst/>
              <a:gdLst>
                <a:gd name="T0" fmla="*/ 0 w 13"/>
                <a:gd name="T1" fmla="*/ 1 h 19"/>
                <a:gd name="T2" fmla="*/ 0 w 13"/>
                <a:gd name="T3" fmla="*/ 1 h 19"/>
                <a:gd name="T4" fmla="*/ 6 w 13"/>
                <a:gd name="T5" fmla="*/ 4 h 19"/>
                <a:gd name="T6" fmla="*/ 11 w 13"/>
                <a:gd name="T7" fmla="*/ 17 h 19"/>
                <a:gd name="T8" fmla="*/ 11 w 13"/>
                <a:gd name="T9" fmla="*/ 19 h 19"/>
                <a:gd name="T10" fmla="*/ 12 w 13"/>
                <a:gd name="T11" fmla="*/ 19 h 19"/>
                <a:gd name="T12" fmla="*/ 13 w 13"/>
                <a:gd name="T13" fmla="*/ 17 h 19"/>
                <a:gd name="T14" fmla="*/ 6 w 13"/>
                <a:gd name="T15" fmla="*/ 3 h 19"/>
                <a:gd name="T16" fmla="*/ 0 w 13"/>
                <a:gd name="T17" fmla="*/ 0 h 19"/>
                <a:gd name="T18" fmla="*/ 0 w 13"/>
                <a:gd name="T19"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9">
                  <a:moveTo>
                    <a:pt x="0" y="1"/>
                  </a:moveTo>
                  <a:cubicBezTo>
                    <a:pt x="0" y="1"/>
                    <a:pt x="0" y="1"/>
                    <a:pt x="0" y="1"/>
                  </a:cubicBezTo>
                  <a:cubicBezTo>
                    <a:pt x="0" y="1"/>
                    <a:pt x="3" y="2"/>
                    <a:pt x="6" y="4"/>
                  </a:cubicBezTo>
                  <a:cubicBezTo>
                    <a:pt x="9" y="7"/>
                    <a:pt x="11" y="11"/>
                    <a:pt x="11" y="17"/>
                  </a:cubicBezTo>
                  <a:cubicBezTo>
                    <a:pt x="11" y="18"/>
                    <a:pt x="11" y="18"/>
                    <a:pt x="11" y="19"/>
                  </a:cubicBezTo>
                  <a:cubicBezTo>
                    <a:pt x="12" y="19"/>
                    <a:pt x="12" y="19"/>
                    <a:pt x="12" y="19"/>
                  </a:cubicBezTo>
                  <a:cubicBezTo>
                    <a:pt x="12" y="19"/>
                    <a:pt x="13" y="18"/>
                    <a:pt x="13" y="17"/>
                  </a:cubicBezTo>
                  <a:cubicBezTo>
                    <a:pt x="13" y="10"/>
                    <a:pt x="9" y="6"/>
                    <a:pt x="6" y="3"/>
                  </a:cubicBezTo>
                  <a:cubicBezTo>
                    <a:pt x="3" y="1"/>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9">
              <a:extLst>
                <a:ext uri="{FF2B5EF4-FFF2-40B4-BE49-F238E27FC236}">
                  <a16:creationId xmlns:a16="http://schemas.microsoft.com/office/drawing/2014/main" id="{4C920FD6-6281-45FF-8ED1-E59B0A06FA66}"/>
                </a:ext>
              </a:extLst>
            </p:cNvPr>
            <p:cNvSpPr>
              <a:spLocks/>
            </p:cNvSpPr>
            <p:nvPr/>
          </p:nvSpPr>
          <p:spPr bwMode="auto">
            <a:xfrm>
              <a:off x="5237164" y="2132013"/>
              <a:ext cx="285750" cy="273050"/>
            </a:xfrm>
            <a:custGeom>
              <a:avLst/>
              <a:gdLst>
                <a:gd name="T0" fmla="*/ 1 w 38"/>
                <a:gd name="T1" fmla="*/ 36 h 36"/>
                <a:gd name="T2" fmla="*/ 23 w 38"/>
                <a:gd name="T3" fmla="*/ 24 h 36"/>
                <a:gd name="T4" fmla="*/ 38 w 38"/>
                <a:gd name="T5" fmla="*/ 0 h 36"/>
                <a:gd name="T6" fmla="*/ 37 w 38"/>
                <a:gd name="T7" fmla="*/ 0 h 36"/>
                <a:gd name="T8" fmla="*/ 22 w 38"/>
                <a:gd name="T9" fmla="*/ 23 h 36"/>
                <a:gd name="T10" fmla="*/ 0 w 38"/>
                <a:gd name="T11" fmla="*/ 35 h 36"/>
                <a:gd name="T12" fmla="*/ 1 w 38"/>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38" h="36">
                  <a:moveTo>
                    <a:pt x="1" y="36"/>
                  </a:moveTo>
                  <a:cubicBezTo>
                    <a:pt x="9" y="33"/>
                    <a:pt x="17" y="30"/>
                    <a:pt x="23" y="24"/>
                  </a:cubicBezTo>
                  <a:cubicBezTo>
                    <a:pt x="29" y="19"/>
                    <a:pt x="34" y="11"/>
                    <a:pt x="38" y="0"/>
                  </a:cubicBezTo>
                  <a:cubicBezTo>
                    <a:pt x="37" y="0"/>
                    <a:pt x="37" y="0"/>
                    <a:pt x="37" y="0"/>
                  </a:cubicBezTo>
                  <a:cubicBezTo>
                    <a:pt x="33" y="11"/>
                    <a:pt x="28" y="18"/>
                    <a:pt x="22" y="23"/>
                  </a:cubicBezTo>
                  <a:cubicBezTo>
                    <a:pt x="16" y="29"/>
                    <a:pt x="9" y="32"/>
                    <a:pt x="0" y="35"/>
                  </a:cubicBezTo>
                  <a:cubicBezTo>
                    <a:pt x="1" y="36"/>
                    <a:pt x="1" y="36"/>
                    <a:pt x="1" y="3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30">
              <a:extLst>
                <a:ext uri="{FF2B5EF4-FFF2-40B4-BE49-F238E27FC236}">
                  <a16:creationId xmlns:a16="http://schemas.microsoft.com/office/drawing/2014/main" id="{869896EB-C3D4-477C-A7CD-FAAA1025A34A}"/>
                </a:ext>
              </a:extLst>
            </p:cNvPr>
            <p:cNvSpPr>
              <a:spLocks/>
            </p:cNvSpPr>
            <p:nvPr/>
          </p:nvSpPr>
          <p:spPr bwMode="auto">
            <a:xfrm>
              <a:off x="3600451" y="1287463"/>
              <a:ext cx="5159375" cy="3049588"/>
            </a:xfrm>
            <a:custGeom>
              <a:avLst/>
              <a:gdLst>
                <a:gd name="T0" fmla="*/ 665 w 684"/>
                <a:gd name="T1" fmla="*/ 230 h 404"/>
                <a:gd name="T2" fmla="*/ 652 w 684"/>
                <a:gd name="T3" fmla="*/ 149 h 404"/>
                <a:gd name="T4" fmla="*/ 581 w 684"/>
                <a:gd name="T5" fmla="*/ 92 h 404"/>
                <a:gd name="T6" fmla="*/ 500 w 684"/>
                <a:gd name="T7" fmla="*/ 40 h 404"/>
                <a:gd name="T8" fmla="*/ 417 w 684"/>
                <a:gd name="T9" fmla="*/ 5 h 404"/>
                <a:gd name="T10" fmla="*/ 357 w 684"/>
                <a:gd name="T11" fmla="*/ 5 h 404"/>
                <a:gd name="T12" fmla="*/ 301 w 684"/>
                <a:gd name="T13" fmla="*/ 0 h 404"/>
                <a:gd name="T14" fmla="*/ 255 w 684"/>
                <a:gd name="T15" fmla="*/ 1 h 404"/>
                <a:gd name="T16" fmla="*/ 176 w 684"/>
                <a:gd name="T17" fmla="*/ 25 h 404"/>
                <a:gd name="T18" fmla="*/ 82 w 684"/>
                <a:gd name="T19" fmla="*/ 91 h 404"/>
                <a:gd name="T20" fmla="*/ 7 w 684"/>
                <a:gd name="T21" fmla="*/ 213 h 404"/>
                <a:gd name="T22" fmla="*/ 102 w 684"/>
                <a:gd name="T23" fmla="*/ 401 h 404"/>
                <a:gd name="T24" fmla="*/ 181 w 684"/>
                <a:gd name="T25" fmla="*/ 397 h 404"/>
                <a:gd name="T26" fmla="*/ 254 w 684"/>
                <a:gd name="T27" fmla="*/ 324 h 404"/>
                <a:gd name="T28" fmla="*/ 177 w 684"/>
                <a:gd name="T29" fmla="*/ 311 h 404"/>
                <a:gd name="T30" fmla="*/ 120 w 684"/>
                <a:gd name="T31" fmla="*/ 228 h 404"/>
                <a:gd name="T32" fmla="*/ 120 w 684"/>
                <a:gd name="T33" fmla="*/ 226 h 404"/>
                <a:gd name="T34" fmla="*/ 122 w 684"/>
                <a:gd name="T35" fmla="*/ 223 h 404"/>
                <a:gd name="T36" fmla="*/ 122 w 684"/>
                <a:gd name="T37" fmla="*/ 221 h 404"/>
                <a:gd name="T38" fmla="*/ 122 w 684"/>
                <a:gd name="T39" fmla="*/ 219 h 404"/>
                <a:gd name="T40" fmla="*/ 123 w 684"/>
                <a:gd name="T41" fmla="*/ 216 h 404"/>
                <a:gd name="T42" fmla="*/ 123 w 684"/>
                <a:gd name="T43" fmla="*/ 214 h 404"/>
                <a:gd name="T44" fmla="*/ 123 w 684"/>
                <a:gd name="T45" fmla="*/ 211 h 404"/>
                <a:gd name="T46" fmla="*/ 123 w 684"/>
                <a:gd name="T47" fmla="*/ 208 h 404"/>
                <a:gd name="T48" fmla="*/ 123 w 684"/>
                <a:gd name="T49" fmla="*/ 205 h 404"/>
                <a:gd name="T50" fmla="*/ 168 w 684"/>
                <a:gd name="T51" fmla="*/ 149 h 404"/>
                <a:gd name="T52" fmla="*/ 170 w 684"/>
                <a:gd name="T53" fmla="*/ 148 h 404"/>
                <a:gd name="T54" fmla="*/ 171 w 684"/>
                <a:gd name="T55" fmla="*/ 147 h 404"/>
                <a:gd name="T56" fmla="*/ 173 w 684"/>
                <a:gd name="T57" fmla="*/ 146 h 404"/>
                <a:gd name="T58" fmla="*/ 176 w 684"/>
                <a:gd name="T59" fmla="*/ 145 h 404"/>
                <a:gd name="T60" fmla="*/ 192 w 684"/>
                <a:gd name="T61" fmla="*/ 138 h 404"/>
                <a:gd name="T62" fmla="*/ 198 w 684"/>
                <a:gd name="T63" fmla="*/ 134 h 404"/>
                <a:gd name="T64" fmla="*/ 206 w 684"/>
                <a:gd name="T65" fmla="*/ 126 h 404"/>
                <a:gd name="T66" fmla="*/ 243 w 684"/>
                <a:gd name="T67" fmla="*/ 115 h 404"/>
                <a:gd name="T68" fmla="*/ 385 w 684"/>
                <a:gd name="T69" fmla="*/ 122 h 404"/>
                <a:gd name="T70" fmla="*/ 483 w 684"/>
                <a:gd name="T71" fmla="*/ 208 h 404"/>
                <a:gd name="T72" fmla="*/ 530 w 684"/>
                <a:gd name="T73" fmla="*/ 359 h 404"/>
                <a:gd name="T74" fmla="*/ 595 w 684"/>
                <a:gd name="T75" fmla="*/ 333 h 404"/>
                <a:gd name="T76" fmla="*/ 671 w 684"/>
                <a:gd name="T77" fmla="*/ 28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 h="404">
                  <a:moveTo>
                    <a:pt x="675" y="253"/>
                  </a:moveTo>
                  <a:cubicBezTo>
                    <a:pt x="676" y="245"/>
                    <a:pt x="675" y="237"/>
                    <a:pt x="665" y="230"/>
                  </a:cubicBezTo>
                  <a:cubicBezTo>
                    <a:pt x="678" y="214"/>
                    <a:pt x="667" y="192"/>
                    <a:pt x="655" y="184"/>
                  </a:cubicBezTo>
                  <a:cubicBezTo>
                    <a:pt x="667" y="172"/>
                    <a:pt x="664" y="157"/>
                    <a:pt x="652" y="149"/>
                  </a:cubicBezTo>
                  <a:cubicBezTo>
                    <a:pt x="640" y="141"/>
                    <a:pt x="640" y="132"/>
                    <a:pt x="624" y="133"/>
                  </a:cubicBezTo>
                  <a:cubicBezTo>
                    <a:pt x="622" y="104"/>
                    <a:pt x="599" y="91"/>
                    <a:pt x="581" y="92"/>
                  </a:cubicBezTo>
                  <a:cubicBezTo>
                    <a:pt x="574" y="69"/>
                    <a:pt x="551" y="69"/>
                    <a:pt x="539" y="55"/>
                  </a:cubicBezTo>
                  <a:cubicBezTo>
                    <a:pt x="526" y="40"/>
                    <a:pt x="506" y="44"/>
                    <a:pt x="500" y="40"/>
                  </a:cubicBezTo>
                  <a:cubicBezTo>
                    <a:pt x="495" y="36"/>
                    <a:pt x="482" y="24"/>
                    <a:pt x="464" y="24"/>
                  </a:cubicBezTo>
                  <a:cubicBezTo>
                    <a:pt x="452" y="10"/>
                    <a:pt x="434" y="5"/>
                    <a:pt x="417" y="5"/>
                  </a:cubicBezTo>
                  <a:cubicBezTo>
                    <a:pt x="401" y="5"/>
                    <a:pt x="389" y="13"/>
                    <a:pt x="389" y="13"/>
                  </a:cubicBezTo>
                  <a:cubicBezTo>
                    <a:pt x="389" y="13"/>
                    <a:pt x="375" y="5"/>
                    <a:pt x="357" y="5"/>
                  </a:cubicBezTo>
                  <a:cubicBezTo>
                    <a:pt x="339" y="5"/>
                    <a:pt x="331" y="8"/>
                    <a:pt x="331" y="8"/>
                  </a:cubicBezTo>
                  <a:cubicBezTo>
                    <a:pt x="331" y="8"/>
                    <a:pt x="319" y="0"/>
                    <a:pt x="301" y="0"/>
                  </a:cubicBezTo>
                  <a:cubicBezTo>
                    <a:pt x="283" y="0"/>
                    <a:pt x="277" y="5"/>
                    <a:pt x="277" y="5"/>
                  </a:cubicBezTo>
                  <a:cubicBezTo>
                    <a:pt x="277" y="5"/>
                    <a:pt x="270" y="1"/>
                    <a:pt x="255" y="1"/>
                  </a:cubicBezTo>
                  <a:cubicBezTo>
                    <a:pt x="241" y="1"/>
                    <a:pt x="234" y="7"/>
                    <a:pt x="234" y="7"/>
                  </a:cubicBezTo>
                  <a:cubicBezTo>
                    <a:pt x="234" y="7"/>
                    <a:pt x="202" y="5"/>
                    <a:pt x="176" y="25"/>
                  </a:cubicBezTo>
                  <a:cubicBezTo>
                    <a:pt x="151" y="46"/>
                    <a:pt x="141" y="47"/>
                    <a:pt x="123" y="51"/>
                  </a:cubicBezTo>
                  <a:cubicBezTo>
                    <a:pt x="105" y="56"/>
                    <a:pt x="95" y="85"/>
                    <a:pt x="82" y="91"/>
                  </a:cubicBezTo>
                  <a:cubicBezTo>
                    <a:pt x="70" y="96"/>
                    <a:pt x="42" y="114"/>
                    <a:pt x="37" y="154"/>
                  </a:cubicBezTo>
                  <a:cubicBezTo>
                    <a:pt x="21" y="159"/>
                    <a:pt x="0" y="178"/>
                    <a:pt x="7" y="213"/>
                  </a:cubicBezTo>
                  <a:cubicBezTo>
                    <a:pt x="12" y="237"/>
                    <a:pt x="0" y="258"/>
                    <a:pt x="0" y="276"/>
                  </a:cubicBezTo>
                  <a:cubicBezTo>
                    <a:pt x="0" y="333"/>
                    <a:pt x="57" y="397"/>
                    <a:pt x="102" y="401"/>
                  </a:cubicBezTo>
                  <a:cubicBezTo>
                    <a:pt x="131" y="404"/>
                    <a:pt x="147" y="391"/>
                    <a:pt x="153" y="391"/>
                  </a:cubicBezTo>
                  <a:cubicBezTo>
                    <a:pt x="159" y="391"/>
                    <a:pt x="163" y="397"/>
                    <a:pt x="181" y="397"/>
                  </a:cubicBezTo>
                  <a:cubicBezTo>
                    <a:pt x="185" y="397"/>
                    <a:pt x="190" y="396"/>
                    <a:pt x="194" y="395"/>
                  </a:cubicBezTo>
                  <a:cubicBezTo>
                    <a:pt x="207" y="391"/>
                    <a:pt x="254" y="354"/>
                    <a:pt x="254" y="324"/>
                  </a:cubicBezTo>
                  <a:cubicBezTo>
                    <a:pt x="254" y="311"/>
                    <a:pt x="249" y="296"/>
                    <a:pt x="232" y="296"/>
                  </a:cubicBezTo>
                  <a:cubicBezTo>
                    <a:pt x="216" y="296"/>
                    <a:pt x="210" y="311"/>
                    <a:pt x="177" y="311"/>
                  </a:cubicBezTo>
                  <a:cubicBezTo>
                    <a:pt x="152" y="311"/>
                    <a:pt x="107" y="293"/>
                    <a:pt x="107" y="245"/>
                  </a:cubicBezTo>
                  <a:cubicBezTo>
                    <a:pt x="112" y="241"/>
                    <a:pt x="117" y="235"/>
                    <a:pt x="120" y="228"/>
                  </a:cubicBezTo>
                  <a:cubicBezTo>
                    <a:pt x="120" y="228"/>
                    <a:pt x="120" y="228"/>
                    <a:pt x="120" y="228"/>
                  </a:cubicBezTo>
                  <a:cubicBezTo>
                    <a:pt x="120" y="227"/>
                    <a:pt x="120" y="227"/>
                    <a:pt x="120" y="226"/>
                  </a:cubicBezTo>
                  <a:cubicBezTo>
                    <a:pt x="121" y="226"/>
                    <a:pt x="121" y="226"/>
                    <a:pt x="121" y="226"/>
                  </a:cubicBezTo>
                  <a:cubicBezTo>
                    <a:pt x="121" y="225"/>
                    <a:pt x="121" y="224"/>
                    <a:pt x="122" y="223"/>
                  </a:cubicBezTo>
                  <a:cubicBezTo>
                    <a:pt x="122" y="223"/>
                    <a:pt x="122" y="223"/>
                    <a:pt x="122" y="223"/>
                  </a:cubicBezTo>
                  <a:cubicBezTo>
                    <a:pt x="122" y="222"/>
                    <a:pt x="122" y="222"/>
                    <a:pt x="122" y="221"/>
                  </a:cubicBezTo>
                  <a:cubicBezTo>
                    <a:pt x="122" y="221"/>
                    <a:pt x="122" y="221"/>
                    <a:pt x="122" y="220"/>
                  </a:cubicBezTo>
                  <a:cubicBezTo>
                    <a:pt x="122" y="220"/>
                    <a:pt x="122" y="220"/>
                    <a:pt x="122" y="219"/>
                  </a:cubicBezTo>
                  <a:cubicBezTo>
                    <a:pt x="123" y="219"/>
                    <a:pt x="123" y="218"/>
                    <a:pt x="123" y="217"/>
                  </a:cubicBezTo>
                  <a:cubicBezTo>
                    <a:pt x="123" y="217"/>
                    <a:pt x="123" y="217"/>
                    <a:pt x="123" y="216"/>
                  </a:cubicBezTo>
                  <a:cubicBezTo>
                    <a:pt x="123" y="216"/>
                    <a:pt x="123" y="215"/>
                    <a:pt x="123" y="215"/>
                  </a:cubicBezTo>
                  <a:cubicBezTo>
                    <a:pt x="123" y="214"/>
                    <a:pt x="123" y="214"/>
                    <a:pt x="123" y="214"/>
                  </a:cubicBezTo>
                  <a:cubicBezTo>
                    <a:pt x="123" y="213"/>
                    <a:pt x="123" y="212"/>
                    <a:pt x="123" y="212"/>
                  </a:cubicBezTo>
                  <a:cubicBezTo>
                    <a:pt x="123" y="211"/>
                    <a:pt x="123" y="211"/>
                    <a:pt x="123" y="211"/>
                  </a:cubicBezTo>
                  <a:cubicBezTo>
                    <a:pt x="123" y="210"/>
                    <a:pt x="123" y="209"/>
                    <a:pt x="123" y="208"/>
                  </a:cubicBezTo>
                  <a:cubicBezTo>
                    <a:pt x="123" y="208"/>
                    <a:pt x="123" y="208"/>
                    <a:pt x="123" y="208"/>
                  </a:cubicBezTo>
                  <a:cubicBezTo>
                    <a:pt x="123" y="207"/>
                    <a:pt x="123" y="206"/>
                    <a:pt x="123" y="205"/>
                  </a:cubicBezTo>
                  <a:cubicBezTo>
                    <a:pt x="123" y="205"/>
                    <a:pt x="123" y="205"/>
                    <a:pt x="123" y="205"/>
                  </a:cubicBezTo>
                  <a:cubicBezTo>
                    <a:pt x="123" y="204"/>
                    <a:pt x="123" y="203"/>
                    <a:pt x="122" y="202"/>
                  </a:cubicBezTo>
                  <a:cubicBezTo>
                    <a:pt x="147" y="191"/>
                    <a:pt x="155" y="157"/>
                    <a:pt x="168" y="149"/>
                  </a:cubicBezTo>
                  <a:cubicBezTo>
                    <a:pt x="168" y="149"/>
                    <a:pt x="169" y="149"/>
                    <a:pt x="169" y="148"/>
                  </a:cubicBezTo>
                  <a:cubicBezTo>
                    <a:pt x="169" y="148"/>
                    <a:pt x="169" y="148"/>
                    <a:pt x="170" y="148"/>
                  </a:cubicBezTo>
                  <a:cubicBezTo>
                    <a:pt x="170" y="148"/>
                    <a:pt x="170" y="148"/>
                    <a:pt x="171" y="147"/>
                  </a:cubicBezTo>
                  <a:cubicBezTo>
                    <a:pt x="171" y="147"/>
                    <a:pt x="171" y="147"/>
                    <a:pt x="171" y="147"/>
                  </a:cubicBezTo>
                  <a:cubicBezTo>
                    <a:pt x="172" y="147"/>
                    <a:pt x="172" y="147"/>
                    <a:pt x="173" y="146"/>
                  </a:cubicBezTo>
                  <a:cubicBezTo>
                    <a:pt x="173" y="146"/>
                    <a:pt x="173" y="146"/>
                    <a:pt x="173" y="146"/>
                  </a:cubicBezTo>
                  <a:cubicBezTo>
                    <a:pt x="174" y="146"/>
                    <a:pt x="174" y="146"/>
                    <a:pt x="175" y="146"/>
                  </a:cubicBezTo>
                  <a:cubicBezTo>
                    <a:pt x="175" y="145"/>
                    <a:pt x="175" y="145"/>
                    <a:pt x="176" y="145"/>
                  </a:cubicBezTo>
                  <a:cubicBezTo>
                    <a:pt x="176" y="145"/>
                    <a:pt x="176" y="145"/>
                    <a:pt x="177" y="145"/>
                  </a:cubicBezTo>
                  <a:cubicBezTo>
                    <a:pt x="182" y="142"/>
                    <a:pt x="187" y="140"/>
                    <a:pt x="192" y="138"/>
                  </a:cubicBezTo>
                  <a:cubicBezTo>
                    <a:pt x="192" y="138"/>
                    <a:pt x="192" y="138"/>
                    <a:pt x="192" y="138"/>
                  </a:cubicBezTo>
                  <a:cubicBezTo>
                    <a:pt x="195" y="136"/>
                    <a:pt x="196" y="135"/>
                    <a:pt x="198" y="134"/>
                  </a:cubicBezTo>
                  <a:cubicBezTo>
                    <a:pt x="198" y="134"/>
                    <a:pt x="198" y="134"/>
                    <a:pt x="198" y="134"/>
                  </a:cubicBezTo>
                  <a:cubicBezTo>
                    <a:pt x="202" y="132"/>
                    <a:pt x="204" y="129"/>
                    <a:pt x="206" y="126"/>
                  </a:cubicBezTo>
                  <a:cubicBezTo>
                    <a:pt x="206" y="126"/>
                    <a:pt x="206" y="126"/>
                    <a:pt x="206" y="126"/>
                  </a:cubicBezTo>
                  <a:cubicBezTo>
                    <a:pt x="224" y="131"/>
                    <a:pt x="235" y="125"/>
                    <a:pt x="243" y="115"/>
                  </a:cubicBezTo>
                  <a:cubicBezTo>
                    <a:pt x="269" y="120"/>
                    <a:pt x="281" y="100"/>
                    <a:pt x="310" y="100"/>
                  </a:cubicBezTo>
                  <a:cubicBezTo>
                    <a:pt x="340" y="100"/>
                    <a:pt x="374" y="111"/>
                    <a:pt x="385" y="122"/>
                  </a:cubicBezTo>
                  <a:cubicBezTo>
                    <a:pt x="397" y="121"/>
                    <a:pt x="440" y="131"/>
                    <a:pt x="446" y="164"/>
                  </a:cubicBezTo>
                  <a:cubicBezTo>
                    <a:pt x="472" y="164"/>
                    <a:pt x="483" y="191"/>
                    <a:pt x="483" y="208"/>
                  </a:cubicBezTo>
                  <a:cubicBezTo>
                    <a:pt x="483" y="237"/>
                    <a:pt x="472" y="244"/>
                    <a:pt x="459" y="270"/>
                  </a:cubicBezTo>
                  <a:cubicBezTo>
                    <a:pt x="530" y="359"/>
                    <a:pt x="530" y="359"/>
                    <a:pt x="530" y="359"/>
                  </a:cubicBezTo>
                  <a:cubicBezTo>
                    <a:pt x="539" y="354"/>
                    <a:pt x="551" y="343"/>
                    <a:pt x="562" y="343"/>
                  </a:cubicBezTo>
                  <a:cubicBezTo>
                    <a:pt x="577" y="343"/>
                    <a:pt x="584" y="333"/>
                    <a:pt x="595" y="333"/>
                  </a:cubicBezTo>
                  <a:cubicBezTo>
                    <a:pt x="606" y="333"/>
                    <a:pt x="619" y="311"/>
                    <a:pt x="634" y="311"/>
                  </a:cubicBezTo>
                  <a:cubicBezTo>
                    <a:pt x="649" y="311"/>
                    <a:pt x="673" y="308"/>
                    <a:pt x="671" y="280"/>
                  </a:cubicBezTo>
                  <a:cubicBezTo>
                    <a:pt x="684" y="263"/>
                    <a:pt x="675" y="261"/>
                    <a:pt x="675" y="253"/>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31">
              <a:extLst>
                <a:ext uri="{FF2B5EF4-FFF2-40B4-BE49-F238E27FC236}">
                  <a16:creationId xmlns:a16="http://schemas.microsoft.com/office/drawing/2014/main" id="{7B24A4C7-CF94-423A-8F36-DC3E37B092A0}"/>
                </a:ext>
              </a:extLst>
            </p:cNvPr>
            <p:cNvSpPr>
              <a:spLocks/>
            </p:cNvSpPr>
            <p:nvPr/>
          </p:nvSpPr>
          <p:spPr bwMode="auto">
            <a:xfrm>
              <a:off x="3592514" y="1279525"/>
              <a:ext cx="5129213" cy="3043238"/>
            </a:xfrm>
            <a:custGeom>
              <a:avLst/>
              <a:gdLst>
                <a:gd name="T0" fmla="*/ 666 w 680"/>
                <a:gd name="T1" fmla="*/ 232 h 403"/>
                <a:gd name="T2" fmla="*/ 642 w 680"/>
                <a:gd name="T3" fmla="*/ 138 h 403"/>
                <a:gd name="T4" fmla="*/ 585 w 680"/>
                <a:gd name="T5" fmla="*/ 92 h 403"/>
                <a:gd name="T6" fmla="*/ 508 w 680"/>
                <a:gd name="T7" fmla="*/ 42 h 403"/>
                <a:gd name="T8" fmla="*/ 418 w 680"/>
                <a:gd name="T9" fmla="*/ 6 h 403"/>
                <a:gd name="T10" fmla="*/ 333 w 680"/>
                <a:gd name="T11" fmla="*/ 8 h 403"/>
                <a:gd name="T12" fmla="*/ 235 w 680"/>
                <a:gd name="T13" fmla="*/ 8 h 403"/>
                <a:gd name="T14" fmla="*/ 92 w 680"/>
                <a:gd name="T15" fmla="*/ 83 h 403"/>
                <a:gd name="T16" fmla="*/ 6 w 680"/>
                <a:gd name="T17" fmla="*/ 200 h 403"/>
                <a:gd name="T18" fmla="*/ 110 w 680"/>
                <a:gd name="T19" fmla="*/ 403 h 403"/>
                <a:gd name="T20" fmla="*/ 195 w 680"/>
                <a:gd name="T21" fmla="*/ 396 h 403"/>
                <a:gd name="T22" fmla="*/ 222 w 680"/>
                <a:gd name="T23" fmla="*/ 299 h 403"/>
                <a:gd name="T24" fmla="*/ 121 w 680"/>
                <a:gd name="T25" fmla="*/ 229 h 403"/>
                <a:gd name="T26" fmla="*/ 123 w 680"/>
                <a:gd name="T27" fmla="*/ 224 h 403"/>
                <a:gd name="T28" fmla="*/ 125 w 680"/>
                <a:gd name="T29" fmla="*/ 216 h 403"/>
                <a:gd name="T30" fmla="*/ 124 w 680"/>
                <a:gd name="T31" fmla="*/ 206 h 403"/>
                <a:gd name="T32" fmla="*/ 170 w 680"/>
                <a:gd name="T33" fmla="*/ 150 h 403"/>
                <a:gd name="T34" fmla="*/ 176 w 680"/>
                <a:gd name="T35" fmla="*/ 147 h 403"/>
                <a:gd name="T36" fmla="*/ 194 w 680"/>
                <a:gd name="T37" fmla="*/ 139 h 403"/>
                <a:gd name="T38" fmla="*/ 207 w 680"/>
                <a:gd name="T39" fmla="*/ 127 h 403"/>
                <a:gd name="T40" fmla="*/ 245 w 680"/>
                <a:gd name="T41" fmla="*/ 117 h 403"/>
                <a:gd name="T42" fmla="*/ 385 w 680"/>
                <a:gd name="T43" fmla="*/ 123 h 403"/>
                <a:gd name="T44" fmla="*/ 446 w 680"/>
                <a:gd name="T45" fmla="*/ 165 h 403"/>
                <a:gd name="T46" fmla="*/ 531 w 680"/>
                <a:gd name="T47" fmla="*/ 361 h 403"/>
                <a:gd name="T48" fmla="*/ 620 w 680"/>
                <a:gd name="T49" fmla="*/ 320 h 403"/>
                <a:gd name="T50" fmla="*/ 673 w 680"/>
                <a:gd name="T51" fmla="*/ 282 h 403"/>
                <a:gd name="T52" fmla="*/ 676 w 680"/>
                <a:gd name="T53" fmla="*/ 255 h 403"/>
                <a:gd name="T54" fmla="*/ 668 w 680"/>
                <a:gd name="T55" fmla="*/ 299 h 403"/>
                <a:gd name="T56" fmla="*/ 581 w 680"/>
                <a:gd name="T57" fmla="*/ 338 h 403"/>
                <a:gd name="T58" fmla="*/ 460 w 680"/>
                <a:gd name="T59" fmla="*/ 271 h 403"/>
                <a:gd name="T60" fmla="*/ 447 w 680"/>
                <a:gd name="T61" fmla="*/ 165 h 403"/>
                <a:gd name="T62" fmla="*/ 356 w 680"/>
                <a:gd name="T63" fmla="*/ 107 h 403"/>
                <a:gd name="T64" fmla="*/ 219 w 680"/>
                <a:gd name="T65" fmla="*/ 128 h 403"/>
                <a:gd name="T66" fmla="*/ 199 w 680"/>
                <a:gd name="T67" fmla="*/ 135 h 403"/>
                <a:gd name="T68" fmla="*/ 177 w 680"/>
                <a:gd name="T69" fmla="*/ 145 h 403"/>
                <a:gd name="T70" fmla="*/ 174 w 680"/>
                <a:gd name="T71" fmla="*/ 147 h 403"/>
                <a:gd name="T72" fmla="*/ 159 w 680"/>
                <a:gd name="T73" fmla="*/ 160 h 403"/>
                <a:gd name="T74" fmla="*/ 123 w 680"/>
                <a:gd name="T75" fmla="*/ 209 h 403"/>
                <a:gd name="T76" fmla="*/ 123 w 680"/>
                <a:gd name="T77" fmla="*/ 218 h 403"/>
                <a:gd name="T78" fmla="*/ 121 w 680"/>
                <a:gd name="T79" fmla="*/ 227 h 403"/>
                <a:gd name="T80" fmla="*/ 108 w 680"/>
                <a:gd name="T81" fmla="*/ 245 h 403"/>
                <a:gd name="T82" fmla="*/ 233 w 680"/>
                <a:gd name="T83" fmla="*/ 298 h 403"/>
                <a:gd name="T84" fmla="*/ 195 w 680"/>
                <a:gd name="T85" fmla="*/ 395 h 403"/>
                <a:gd name="T86" fmla="*/ 103 w 680"/>
                <a:gd name="T87" fmla="*/ 401 h 403"/>
                <a:gd name="T88" fmla="*/ 18 w 680"/>
                <a:gd name="T89" fmla="*/ 170 h 403"/>
                <a:gd name="T90" fmla="*/ 107 w 680"/>
                <a:gd name="T91" fmla="*/ 66 h 403"/>
                <a:gd name="T92" fmla="*/ 235 w 680"/>
                <a:gd name="T93" fmla="*/ 9 h 403"/>
                <a:gd name="T94" fmla="*/ 278 w 680"/>
                <a:gd name="T95" fmla="*/ 7 h 403"/>
                <a:gd name="T96" fmla="*/ 278 w 680"/>
                <a:gd name="T97" fmla="*/ 6 h 403"/>
                <a:gd name="T98" fmla="*/ 332 w 680"/>
                <a:gd name="T99" fmla="*/ 9 h 403"/>
                <a:gd name="T100" fmla="*/ 387 w 680"/>
                <a:gd name="T101" fmla="*/ 14 h 403"/>
                <a:gd name="T102" fmla="*/ 418 w 680"/>
                <a:gd name="T103" fmla="*/ 7 h 403"/>
                <a:gd name="T104" fmla="*/ 508 w 680"/>
                <a:gd name="T105" fmla="*/ 43 h 403"/>
                <a:gd name="T106" fmla="*/ 585 w 680"/>
                <a:gd name="T107" fmla="*/ 94 h 403"/>
                <a:gd name="T108" fmla="*/ 643 w 680"/>
                <a:gd name="T109" fmla="*/ 142 h 403"/>
                <a:gd name="T110" fmla="*/ 665 w 680"/>
                <a:gd name="T111" fmla="*/ 231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0" h="403">
                  <a:moveTo>
                    <a:pt x="676" y="254"/>
                  </a:moveTo>
                  <a:cubicBezTo>
                    <a:pt x="677" y="254"/>
                    <a:pt x="677" y="254"/>
                    <a:pt x="677" y="254"/>
                  </a:cubicBezTo>
                  <a:cubicBezTo>
                    <a:pt x="677" y="253"/>
                    <a:pt x="677" y="251"/>
                    <a:pt x="677" y="250"/>
                  </a:cubicBezTo>
                  <a:cubicBezTo>
                    <a:pt x="677" y="247"/>
                    <a:pt x="677" y="243"/>
                    <a:pt x="675" y="240"/>
                  </a:cubicBezTo>
                  <a:cubicBezTo>
                    <a:pt x="674" y="237"/>
                    <a:pt x="671" y="234"/>
                    <a:pt x="666" y="231"/>
                  </a:cubicBezTo>
                  <a:cubicBezTo>
                    <a:pt x="666" y="231"/>
                    <a:pt x="666" y="231"/>
                    <a:pt x="666" y="231"/>
                  </a:cubicBezTo>
                  <a:cubicBezTo>
                    <a:pt x="666" y="232"/>
                    <a:pt x="666" y="232"/>
                    <a:pt x="666" y="232"/>
                  </a:cubicBezTo>
                  <a:cubicBezTo>
                    <a:pt x="671" y="226"/>
                    <a:pt x="672" y="220"/>
                    <a:pt x="672" y="215"/>
                  </a:cubicBezTo>
                  <a:cubicBezTo>
                    <a:pt x="672" y="202"/>
                    <a:pt x="665" y="190"/>
                    <a:pt x="657" y="184"/>
                  </a:cubicBezTo>
                  <a:cubicBezTo>
                    <a:pt x="656" y="185"/>
                    <a:pt x="656" y="185"/>
                    <a:pt x="656" y="185"/>
                  </a:cubicBezTo>
                  <a:cubicBezTo>
                    <a:pt x="657" y="185"/>
                    <a:pt x="657" y="185"/>
                    <a:pt x="657" y="185"/>
                  </a:cubicBezTo>
                  <a:cubicBezTo>
                    <a:pt x="662" y="180"/>
                    <a:pt x="664" y="174"/>
                    <a:pt x="664" y="168"/>
                  </a:cubicBezTo>
                  <a:cubicBezTo>
                    <a:pt x="664" y="161"/>
                    <a:pt x="660" y="154"/>
                    <a:pt x="653" y="149"/>
                  </a:cubicBezTo>
                  <a:cubicBezTo>
                    <a:pt x="648" y="146"/>
                    <a:pt x="645" y="142"/>
                    <a:pt x="642" y="138"/>
                  </a:cubicBezTo>
                  <a:cubicBezTo>
                    <a:pt x="640" y="137"/>
                    <a:pt x="638" y="135"/>
                    <a:pt x="636" y="134"/>
                  </a:cubicBezTo>
                  <a:cubicBezTo>
                    <a:pt x="633" y="133"/>
                    <a:pt x="630" y="133"/>
                    <a:pt x="627" y="133"/>
                  </a:cubicBezTo>
                  <a:cubicBezTo>
                    <a:pt x="626" y="133"/>
                    <a:pt x="626" y="133"/>
                    <a:pt x="625" y="133"/>
                  </a:cubicBezTo>
                  <a:cubicBezTo>
                    <a:pt x="625" y="134"/>
                    <a:pt x="625" y="134"/>
                    <a:pt x="625" y="134"/>
                  </a:cubicBezTo>
                  <a:cubicBezTo>
                    <a:pt x="626" y="133"/>
                    <a:pt x="626" y="133"/>
                    <a:pt x="626" y="133"/>
                  </a:cubicBezTo>
                  <a:cubicBezTo>
                    <a:pt x="625" y="120"/>
                    <a:pt x="619" y="109"/>
                    <a:pt x="611" y="103"/>
                  </a:cubicBezTo>
                  <a:cubicBezTo>
                    <a:pt x="603" y="96"/>
                    <a:pt x="594" y="92"/>
                    <a:pt x="585" y="92"/>
                  </a:cubicBezTo>
                  <a:cubicBezTo>
                    <a:pt x="584" y="92"/>
                    <a:pt x="583" y="92"/>
                    <a:pt x="582" y="93"/>
                  </a:cubicBezTo>
                  <a:cubicBezTo>
                    <a:pt x="582" y="93"/>
                    <a:pt x="582" y="93"/>
                    <a:pt x="582" y="93"/>
                  </a:cubicBezTo>
                  <a:cubicBezTo>
                    <a:pt x="583" y="93"/>
                    <a:pt x="583" y="93"/>
                    <a:pt x="583" y="93"/>
                  </a:cubicBezTo>
                  <a:cubicBezTo>
                    <a:pt x="579" y="81"/>
                    <a:pt x="572" y="75"/>
                    <a:pt x="563" y="71"/>
                  </a:cubicBezTo>
                  <a:cubicBezTo>
                    <a:pt x="555" y="66"/>
                    <a:pt x="546" y="62"/>
                    <a:pt x="540" y="55"/>
                  </a:cubicBezTo>
                  <a:cubicBezTo>
                    <a:pt x="534" y="48"/>
                    <a:pt x="525" y="45"/>
                    <a:pt x="518" y="43"/>
                  </a:cubicBezTo>
                  <a:cubicBezTo>
                    <a:pt x="514" y="43"/>
                    <a:pt x="511" y="42"/>
                    <a:pt x="508" y="42"/>
                  </a:cubicBezTo>
                  <a:cubicBezTo>
                    <a:pt x="505" y="42"/>
                    <a:pt x="503" y="41"/>
                    <a:pt x="502" y="40"/>
                  </a:cubicBezTo>
                  <a:cubicBezTo>
                    <a:pt x="499" y="38"/>
                    <a:pt x="495" y="34"/>
                    <a:pt x="489" y="31"/>
                  </a:cubicBezTo>
                  <a:cubicBezTo>
                    <a:pt x="483" y="28"/>
                    <a:pt x="476" y="25"/>
                    <a:pt x="467" y="25"/>
                  </a:cubicBezTo>
                  <a:cubicBezTo>
                    <a:pt x="466" y="25"/>
                    <a:pt x="466" y="25"/>
                    <a:pt x="465" y="25"/>
                  </a:cubicBezTo>
                  <a:cubicBezTo>
                    <a:pt x="465" y="25"/>
                    <a:pt x="465" y="25"/>
                    <a:pt x="465" y="25"/>
                  </a:cubicBezTo>
                  <a:cubicBezTo>
                    <a:pt x="466" y="25"/>
                    <a:pt x="466" y="25"/>
                    <a:pt x="466" y="25"/>
                  </a:cubicBezTo>
                  <a:cubicBezTo>
                    <a:pt x="453" y="10"/>
                    <a:pt x="435" y="6"/>
                    <a:pt x="418" y="6"/>
                  </a:cubicBezTo>
                  <a:cubicBezTo>
                    <a:pt x="402" y="6"/>
                    <a:pt x="390" y="14"/>
                    <a:pt x="390" y="14"/>
                  </a:cubicBezTo>
                  <a:cubicBezTo>
                    <a:pt x="390" y="14"/>
                    <a:pt x="390" y="14"/>
                    <a:pt x="390" y="14"/>
                  </a:cubicBezTo>
                  <a:cubicBezTo>
                    <a:pt x="391" y="14"/>
                    <a:pt x="391" y="14"/>
                    <a:pt x="391" y="14"/>
                  </a:cubicBezTo>
                  <a:cubicBezTo>
                    <a:pt x="390" y="14"/>
                    <a:pt x="376" y="6"/>
                    <a:pt x="358" y="6"/>
                  </a:cubicBezTo>
                  <a:cubicBezTo>
                    <a:pt x="340" y="6"/>
                    <a:pt x="332" y="8"/>
                    <a:pt x="332" y="8"/>
                  </a:cubicBezTo>
                  <a:cubicBezTo>
                    <a:pt x="332" y="9"/>
                    <a:pt x="332" y="9"/>
                    <a:pt x="332" y="9"/>
                  </a:cubicBezTo>
                  <a:cubicBezTo>
                    <a:pt x="333" y="8"/>
                    <a:pt x="333" y="8"/>
                    <a:pt x="333" y="8"/>
                  </a:cubicBezTo>
                  <a:cubicBezTo>
                    <a:pt x="333" y="8"/>
                    <a:pt x="320" y="0"/>
                    <a:pt x="302" y="0"/>
                  </a:cubicBezTo>
                  <a:cubicBezTo>
                    <a:pt x="284" y="0"/>
                    <a:pt x="278" y="5"/>
                    <a:pt x="278" y="5"/>
                  </a:cubicBezTo>
                  <a:cubicBezTo>
                    <a:pt x="278" y="6"/>
                    <a:pt x="278" y="6"/>
                    <a:pt x="278" y="6"/>
                  </a:cubicBezTo>
                  <a:cubicBezTo>
                    <a:pt x="278" y="5"/>
                    <a:pt x="278" y="5"/>
                    <a:pt x="278" y="5"/>
                  </a:cubicBezTo>
                  <a:cubicBezTo>
                    <a:pt x="278" y="5"/>
                    <a:pt x="271" y="2"/>
                    <a:pt x="256" y="2"/>
                  </a:cubicBezTo>
                  <a:cubicBezTo>
                    <a:pt x="241" y="2"/>
                    <a:pt x="235" y="8"/>
                    <a:pt x="235" y="8"/>
                  </a:cubicBezTo>
                  <a:cubicBezTo>
                    <a:pt x="235" y="8"/>
                    <a:pt x="235" y="8"/>
                    <a:pt x="235" y="8"/>
                  </a:cubicBezTo>
                  <a:cubicBezTo>
                    <a:pt x="235" y="8"/>
                    <a:pt x="235" y="8"/>
                    <a:pt x="235" y="8"/>
                  </a:cubicBezTo>
                  <a:cubicBezTo>
                    <a:pt x="235" y="8"/>
                    <a:pt x="234" y="8"/>
                    <a:pt x="232" y="8"/>
                  </a:cubicBezTo>
                  <a:cubicBezTo>
                    <a:pt x="224" y="8"/>
                    <a:pt x="198" y="9"/>
                    <a:pt x="177" y="26"/>
                  </a:cubicBezTo>
                  <a:cubicBezTo>
                    <a:pt x="164" y="36"/>
                    <a:pt x="155" y="41"/>
                    <a:pt x="147" y="45"/>
                  </a:cubicBezTo>
                  <a:cubicBezTo>
                    <a:pt x="140" y="48"/>
                    <a:pt x="133" y="49"/>
                    <a:pt x="124" y="52"/>
                  </a:cubicBezTo>
                  <a:cubicBezTo>
                    <a:pt x="115" y="54"/>
                    <a:pt x="108" y="63"/>
                    <a:pt x="101" y="71"/>
                  </a:cubicBezTo>
                  <a:cubicBezTo>
                    <a:pt x="98" y="76"/>
                    <a:pt x="95" y="80"/>
                    <a:pt x="92" y="83"/>
                  </a:cubicBezTo>
                  <a:cubicBezTo>
                    <a:pt x="89" y="87"/>
                    <a:pt x="86" y="90"/>
                    <a:pt x="83" y="91"/>
                  </a:cubicBezTo>
                  <a:cubicBezTo>
                    <a:pt x="77" y="94"/>
                    <a:pt x="67" y="100"/>
                    <a:pt x="57" y="110"/>
                  </a:cubicBezTo>
                  <a:cubicBezTo>
                    <a:pt x="48" y="120"/>
                    <a:pt x="40" y="135"/>
                    <a:pt x="37" y="155"/>
                  </a:cubicBezTo>
                  <a:cubicBezTo>
                    <a:pt x="38" y="155"/>
                    <a:pt x="38" y="155"/>
                    <a:pt x="38" y="155"/>
                  </a:cubicBezTo>
                  <a:cubicBezTo>
                    <a:pt x="38" y="154"/>
                    <a:pt x="38" y="154"/>
                    <a:pt x="38" y="154"/>
                  </a:cubicBezTo>
                  <a:cubicBezTo>
                    <a:pt x="31" y="157"/>
                    <a:pt x="23" y="161"/>
                    <a:pt x="17" y="169"/>
                  </a:cubicBezTo>
                  <a:cubicBezTo>
                    <a:pt x="11" y="177"/>
                    <a:pt x="6" y="187"/>
                    <a:pt x="6" y="200"/>
                  </a:cubicBezTo>
                  <a:cubicBezTo>
                    <a:pt x="6" y="205"/>
                    <a:pt x="7" y="209"/>
                    <a:pt x="8" y="214"/>
                  </a:cubicBezTo>
                  <a:cubicBezTo>
                    <a:pt x="8" y="218"/>
                    <a:pt x="9" y="222"/>
                    <a:pt x="9" y="226"/>
                  </a:cubicBezTo>
                  <a:cubicBezTo>
                    <a:pt x="9" y="236"/>
                    <a:pt x="7" y="244"/>
                    <a:pt x="5" y="253"/>
                  </a:cubicBezTo>
                  <a:cubicBezTo>
                    <a:pt x="3" y="261"/>
                    <a:pt x="0" y="269"/>
                    <a:pt x="0" y="277"/>
                  </a:cubicBezTo>
                  <a:cubicBezTo>
                    <a:pt x="0" y="306"/>
                    <a:pt x="15" y="336"/>
                    <a:pt x="34" y="360"/>
                  </a:cubicBezTo>
                  <a:cubicBezTo>
                    <a:pt x="54" y="384"/>
                    <a:pt x="80" y="401"/>
                    <a:pt x="103" y="403"/>
                  </a:cubicBezTo>
                  <a:cubicBezTo>
                    <a:pt x="105" y="403"/>
                    <a:pt x="108" y="403"/>
                    <a:pt x="110" y="403"/>
                  </a:cubicBezTo>
                  <a:cubicBezTo>
                    <a:pt x="123" y="403"/>
                    <a:pt x="132" y="400"/>
                    <a:pt x="140" y="398"/>
                  </a:cubicBezTo>
                  <a:cubicBezTo>
                    <a:pt x="143" y="396"/>
                    <a:pt x="146" y="395"/>
                    <a:pt x="148" y="394"/>
                  </a:cubicBezTo>
                  <a:cubicBezTo>
                    <a:pt x="151" y="393"/>
                    <a:pt x="153" y="392"/>
                    <a:pt x="154" y="392"/>
                  </a:cubicBezTo>
                  <a:cubicBezTo>
                    <a:pt x="155" y="392"/>
                    <a:pt x="156" y="393"/>
                    <a:pt x="158" y="393"/>
                  </a:cubicBezTo>
                  <a:cubicBezTo>
                    <a:pt x="160" y="394"/>
                    <a:pt x="163" y="395"/>
                    <a:pt x="167" y="396"/>
                  </a:cubicBezTo>
                  <a:cubicBezTo>
                    <a:pt x="170" y="398"/>
                    <a:pt x="175" y="398"/>
                    <a:pt x="182" y="398"/>
                  </a:cubicBezTo>
                  <a:cubicBezTo>
                    <a:pt x="186" y="398"/>
                    <a:pt x="191" y="398"/>
                    <a:pt x="195" y="396"/>
                  </a:cubicBezTo>
                  <a:cubicBezTo>
                    <a:pt x="199" y="395"/>
                    <a:pt x="204" y="392"/>
                    <a:pt x="210" y="388"/>
                  </a:cubicBezTo>
                  <a:cubicBezTo>
                    <a:pt x="220" y="381"/>
                    <a:pt x="231" y="371"/>
                    <a:pt x="240" y="360"/>
                  </a:cubicBezTo>
                  <a:cubicBezTo>
                    <a:pt x="249" y="349"/>
                    <a:pt x="256" y="336"/>
                    <a:pt x="256" y="325"/>
                  </a:cubicBezTo>
                  <a:cubicBezTo>
                    <a:pt x="256" y="318"/>
                    <a:pt x="254" y="311"/>
                    <a:pt x="251" y="306"/>
                  </a:cubicBezTo>
                  <a:cubicBezTo>
                    <a:pt x="249" y="303"/>
                    <a:pt x="247" y="301"/>
                    <a:pt x="244" y="299"/>
                  </a:cubicBezTo>
                  <a:cubicBezTo>
                    <a:pt x="241" y="297"/>
                    <a:pt x="238" y="296"/>
                    <a:pt x="233" y="296"/>
                  </a:cubicBezTo>
                  <a:cubicBezTo>
                    <a:pt x="229" y="296"/>
                    <a:pt x="226" y="297"/>
                    <a:pt x="222" y="299"/>
                  </a:cubicBezTo>
                  <a:cubicBezTo>
                    <a:pt x="212" y="303"/>
                    <a:pt x="203" y="311"/>
                    <a:pt x="178" y="311"/>
                  </a:cubicBezTo>
                  <a:cubicBezTo>
                    <a:pt x="166" y="311"/>
                    <a:pt x="148" y="307"/>
                    <a:pt x="134" y="296"/>
                  </a:cubicBezTo>
                  <a:cubicBezTo>
                    <a:pt x="120" y="286"/>
                    <a:pt x="109" y="269"/>
                    <a:pt x="109" y="246"/>
                  </a:cubicBezTo>
                  <a:cubicBezTo>
                    <a:pt x="108" y="246"/>
                    <a:pt x="108" y="246"/>
                    <a:pt x="108" y="246"/>
                  </a:cubicBezTo>
                  <a:cubicBezTo>
                    <a:pt x="109" y="246"/>
                    <a:pt x="109" y="246"/>
                    <a:pt x="109" y="246"/>
                  </a:cubicBezTo>
                  <a:cubicBezTo>
                    <a:pt x="113" y="242"/>
                    <a:pt x="118" y="237"/>
                    <a:pt x="121" y="229"/>
                  </a:cubicBezTo>
                  <a:cubicBezTo>
                    <a:pt x="121" y="229"/>
                    <a:pt x="121" y="229"/>
                    <a:pt x="121" y="229"/>
                  </a:cubicBezTo>
                  <a:cubicBezTo>
                    <a:pt x="121" y="229"/>
                    <a:pt x="121" y="229"/>
                    <a:pt x="121" y="229"/>
                  </a:cubicBezTo>
                  <a:cubicBezTo>
                    <a:pt x="121" y="229"/>
                    <a:pt x="121" y="229"/>
                    <a:pt x="121" y="229"/>
                  </a:cubicBezTo>
                  <a:cubicBezTo>
                    <a:pt x="122" y="229"/>
                    <a:pt x="122" y="228"/>
                    <a:pt x="122" y="228"/>
                  </a:cubicBezTo>
                  <a:cubicBezTo>
                    <a:pt x="122" y="228"/>
                    <a:pt x="122" y="228"/>
                    <a:pt x="122" y="228"/>
                  </a:cubicBezTo>
                  <a:cubicBezTo>
                    <a:pt x="122" y="227"/>
                    <a:pt x="122" y="227"/>
                    <a:pt x="122" y="227"/>
                  </a:cubicBezTo>
                  <a:cubicBezTo>
                    <a:pt x="122" y="227"/>
                    <a:pt x="122" y="227"/>
                    <a:pt x="122" y="227"/>
                  </a:cubicBezTo>
                  <a:cubicBezTo>
                    <a:pt x="123" y="226"/>
                    <a:pt x="123" y="225"/>
                    <a:pt x="123" y="224"/>
                  </a:cubicBezTo>
                  <a:cubicBezTo>
                    <a:pt x="123" y="224"/>
                    <a:pt x="123" y="224"/>
                    <a:pt x="123" y="224"/>
                  </a:cubicBezTo>
                  <a:cubicBezTo>
                    <a:pt x="123" y="223"/>
                    <a:pt x="124" y="223"/>
                    <a:pt x="124" y="223"/>
                  </a:cubicBezTo>
                  <a:cubicBezTo>
                    <a:pt x="124" y="222"/>
                    <a:pt x="124" y="222"/>
                    <a:pt x="124" y="222"/>
                  </a:cubicBezTo>
                  <a:cubicBezTo>
                    <a:pt x="124" y="221"/>
                    <a:pt x="124" y="221"/>
                    <a:pt x="124" y="220"/>
                  </a:cubicBezTo>
                  <a:cubicBezTo>
                    <a:pt x="124" y="220"/>
                    <a:pt x="124" y="219"/>
                    <a:pt x="124" y="218"/>
                  </a:cubicBezTo>
                  <a:cubicBezTo>
                    <a:pt x="125" y="218"/>
                    <a:pt x="125" y="218"/>
                    <a:pt x="125" y="217"/>
                  </a:cubicBezTo>
                  <a:cubicBezTo>
                    <a:pt x="125" y="217"/>
                    <a:pt x="125" y="216"/>
                    <a:pt x="125" y="216"/>
                  </a:cubicBezTo>
                  <a:cubicBezTo>
                    <a:pt x="125" y="215"/>
                    <a:pt x="125" y="215"/>
                    <a:pt x="125" y="215"/>
                  </a:cubicBezTo>
                  <a:cubicBezTo>
                    <a:pt x="125" y="214"/>
                    <a:pt x="125" y="213"/>
                    <a:pt x="125" y="213"/>
                  </a:cubicBezTo>
                  <a:cubicBezTo>
                    <a:pt x="125" y="212"/>
                    <a:pt x="125" y="212"/>
                    <a:pt x="125" y="212"/>
                  </a:cubicBezTo>
                  <a:cubicBezTo>
                    <a:pt x="125" y="211"/>
                    <a:pt x="125" y="210"/>
                    <a:pt x="125" y="209"/>
                  </a:cubicBezTo>
                  <a:cubicBezTo>
                    <a:pt x="125" y="209"/>
                    <a:pt x="125" y="209"/>
                    <a:pt x="125" y="209"/>
                  </a:cubicBezTo>
                  <a:cubicBezTo>
                    <a:pt x="125" y="208"/>
                    <a:pt x="125" y="207"/>
                    <a:pt x="125" y="206"/>
                  </a:cubicBezTo>
                  <a:cubicBezTo>
                    <a:pt x="125" y="206"/>
                    <a:pt x="125" y="206"/>
                    <a:pt x="124" y="206"/>
                  </a:cubicBezTo>
                  <a:cubicBezTo>
                    <a:pt x="124" y="205"/>
                    <a:pt x="124" y="204"/>
                    <a:pt x="124" y="203"/>
                  </a:cubicBezTo>
                  <a:cubicBezTo>
                    <a:pt x="123" y="203"/>
                    <a:pt x="123" y="203"/>
                    <a:pt x="123" y="203"/>
                  </a:cubicBezTo>
                  <a:cubicBezTo>
                    <a:pt x="124" y="203"/>
                    <a:pt x="124" y="203"/>
                    <a:pt x="124" y="203"/>
                  </a:cubicBezTo>
                  <a:cubicBezTo>
                    <a:pt x="136" y="198"/>
                    <a:pt x="144" y="187"/>
                    <a:pt x="151" y="176"/>
                  </a:cubicBezTo>
                  <a:cubicBezTo>
                    <a:pt x="154" y="170"/>
                    <a:pt x="157" y="165"/>
                    <a:pt x="160" y="161"/>
                  </a:cubicBezTo>
                  <a:cubicBezTo>
                    <a:pt x="163" y="156"/>
                    <a:pt x="166" y="153"/>
                    <a:pt x="169" y="151"/>
                  </a:cubicBezTo>
                  <a:cubicBezTo>
                    <a:pt x="169" y="151"/>
                    <a:pt x="170" y="150"/>
                    <a:pt x="170" y="150"/>
                  </a:cubicBezTo>
                  <a:cubicBezTo>
                    <a:pt x="171" y="150"/>
                    <a:pt x="171" y="150"/>
                    <a:pt x="171" y="150"/>
                  </a:cubicBezTo>
                  <a:cubicBezTo>
                    <a:pt x="171" y="150"/>
                    <a:pt x="171" y="150"/>
                    <a:pt x="171" y="150"/>
                  </a:cubicBezTo>
                  <a:cubicBezTo>
                    <a:pt x="171" y="149"/>
                    <a:pt x="172" y="149"/>
                    <a:pt x="172" y="149"/>
                  </a:cubicBezTo>
                  <a:cubicBezTo>
                    <a:pt x="172" y="149"/>
                    <a:pt x="172" y="149"/>
                    <a:pt x="173" y="149"/>
                  </a:cubicBezTo>
                  <a:cubicBezTo>
                    <a:pt x="173" y="149"/>
                    <a:pt x="174" y="148"/>
                    <a:pt x="174" y="148"/>
                  </a:cubicBezTo>
                  <a:cubicBezTo>
                    <a:pt x="174" y="148"/>
                    <a:pt x="175" y="148"/>
                    <a:pt x="175" y="148"/>
                  </a:cubicBezTo>
                  <a:cubicBezTo>
                    <a:pt x="175" y="148"/>
                    <a:pt x="176" y="147"/>
                    <a:pt x="176" y="147"/>
                  </a:cubicBezTo>
                  <a:cubicBezTo>
                    <a:pt x="176" y="147"/>
                    <a:pt x="176" y="147"/>
                    <a:pt x="176" y="147"/>
                  </a:cubicBezTo>
                  <a:cubicBezTo>
                    <a:pt x="176" y="147"/>
                    <a:pt x="177" y="147"/>
                    <a:pt x="177" y="147"/>
                  </a:cubicBezTo>
                  <a:cubicBezTo>
                    <a:pt x="177" y="147"/>
                    <a:pt x="177" y="147"/>
                    <a:pt x="177" y="147"/>
                  </a:cubicBezTo>
                  <a:cubicBezTo>
                    <a:pt x="177" y="147"/>
                    <a:pt x="177" y="147"/>
                    <a:pt x="177" y="147"/>
                  </a:cubicBezTo>
                  <a:cubicBezTo>
                    <a:pt x="177" y="147"/>
                    <a:pt x="178" y="146"/>
                    <a:pt x="178" y="146"/>
                  </a:cubicBezTo>
                  <a:cubicBezTo>
                    <a:pt x="183" y="144"/>
                    <a:pt x="189" y="142"/>
                    <a:pt x="194" y="139"/>
                  </a:cubicBezTo>
                  <a:cubicBezTo>
                    <a:pt x="194" y="139"/>
                    <a:pt x="194" y="139"/>
                    <a:pt x="194" y="139"/>
                  </a:cubicBezTo>
                  <a:cubicBezTo>
                    <a:pt x="194" y="139"/>
                    <a:pt x="194" y="139"/>
                    <a:pt x="194" y="139"/>
                  </a:cubicBezTo>
                  <a:cubicBezTo>
                    <a:pt x="193" y="139"/>
                    <a:pt x="193" y="139"/>
                    <a:pt x="193" y="139"/>
                  </a:cubicBezTo>
                  <a:cubicBezTo>
                    <a:pt x="194" y="139"/>
                    <a:pt x="194" y="139"/>
                    <a:pt x="194" y="139"/>
                  </a:cubicBezTo>
                  <a:cubicBezTo>
                    <a:pt x="196" y="138"/>
                    <a:pt x="198" y="137"/>
                    <a:pt x="200" y="136"/>
                  </a:cubicBezTo>
                  <a:cubicBezTo>
                    <a:pt x="200" y="136"/>
                    <a:pt x="200" y="136"/>
                    <a:pt x="200" y="136"/>
                  </a:cubicBezTo>
                  <a:cubicBezTo>
                    <a:pt x="200" y="136"/>
                    <a:pt x="200" y="136"/>
                    <a:pt x="200" y="136"/>
                  </a:cubicBezTo>
                  <a:cubicBezTo>
                    <a:pt x="203" y="133"/>
                    <a:pt x="206" y="131"/>
                    <a:pt x="207" y="127"/>
                  </a:cubicBezTo>
                  <a:cubicBezTo>
                    <a:pt x="207" y="127"/>
                    <a:pt x="207" y="127"/>
                    <a:pt x="207" y="127"/>
                  </a:cubicBezTo>
                  <a:cubicBezTo>
                    <a:pt x="207" y="128"/>
                    <a:pt x="207" y="128"/>
                    <a:pt x="207" y="128"/>
                  </a:cubicBezTo>
                  <a:cubicBezTo>
                    <a:pt x="207" y="127"/>
                    <a:pt x="207" y="127"/>
                    <a:pt x="207" y="127"/>
                  </a:cubicBezTo>
                  <a:cubicBezTo>
                    <a:pt x="207" y="127"/>
                    <a:pt x="207" y="127"/>
                    <a:pt x="207" y="127"/>
                  </a:cubicBezTo>
                  <a:cubicBezTo>
                    <a:pt x="206" y="128"/>
                    <a:pt x="206" y="128"/>
                    <a:pt x="206" y="128"/>
                  </a:cubicBezTo>
                  <a:cubicBezTo>
                    <a:pt x="211" y="129"/>
                    <a:pt x="215" y="130"/>
                    <a:pt x="219" y="130"/>
                  </a:cubicBezTo>
                  <a:cubicBezTo>
                    <a:pt x="231" y="130"/>
                    <a:pt x="238" y="124"/>
                    <a:pt x="245" y="117"/>
                  </a:cubicBezTo>
                  <a:cubicBezTo>
                    <a:pt x="244" y="116"/>
                    <a:pt x="244" y="116"/>
                    <a:pt x="244" y="116"/>
                  </a:cubicBezTo>
                  <a:cubicBezTo>
                    <a:pt x="244" y="117"/>
                    <a:pt x="244" y="117"/>
                    <a:pt x="244" y="117"/>
                  </a:cubicBezTo>
                  <a:cubicBezTo>
                    <a:pt x="247" y="117"/>
                    <a:pt x="249" y="118"/>
                    <a:pt x="252" y="118"/>
                  </a:cubicBezTo>
                  <a:cubicBezTo>
                    <a:pt x="262" y="118"/>
                    <a:pt x="271" y="113"/>
                    <a:pt x="280" y="109"/>
                  </a:cubicBezTo>
                  <a:cubicBezTo>
                    <a:pt x="289" y="105"/>
                    <a:pt x="298" y="101"/>
                    <a:pt x="311" y="101"/>
                  </a:cubicBezTo>
                  <a:cubicBezTo>
                    <a:pt x="326" y="101"/>
                    <a:pt x="342" y="104"/>
                    <a:pt x="356" y="108"/>
                  </a:cubicBezTo>
                  <a:cubicBezTo>
                    <a:pt x="369" y="112"/>
                    <a:pt x="380" y="118"/>
                    <a:pt x="385" y="123"/>
                  </a:cubicBezTo>
                  <a:cubicBezTo>
                    <a:pt x="386" y="124"/>
                    <a:pt x="386" y="124"/>
                    <a:pt x="386" y="124"/>
                  </a:cubicBezTo>
                  <a:cubicBezTo>
                    <a:pt x="386" y="124"/>
                    <a:pt x="386" y="124"/>
                    <a:pt x="386" y="124"/>
                  </a:cubicBezTo>
                  <a:cubicBezTo>
                    <a:pt x="387" y="124"/>
                    <a:pt x="387" y="124"/>
                    <a:pt x="388" y="124"/>
                  </a:cubicBezTo>
                  <a:cubicBezTo>
                    <a:pt x="394" y="124"/>
                    <a:pt x="408" y="126"/>
                    <a:pt x="420" y="133"/>
                  </a:cubicBezTo>
                  <a:cubicBezTo>
                    <a:pt x="426" y="136"/>
                    <a:pt x="432" y="140"/>
                    <a:pt x="436" y="146"/>
                  </a:cubicBezTo>
                  <a:cubicBezTo>
                    <a:pt x="441" y="151"/>
                    <a:pt x="445" y="157"/>
                    <a:pt x="446" y="165"/>
                  </a:cubicBezTo>
                  <a:cubicBezTo>
                    <a:pt x="446" y="165"/>
                    <a:pt x="446" y="165"/>
                    <a:pt x="446" y="165"/>
                  </a:cubicBezTo>
                  <a:cubicBezTo>
                    <a:pt x="447" y="165"/>
                    <a:pt x="447" y="165"/>
                    <a:pt x="447" y="165"/>
                  </a:cubicBezTo>
                  <a:cubicBezTo>
                    <a:pt x="459" y="165"/>
                    <a:pt x="469" y="172"/>
                    <a:pt x="475" y="181"/>
                  </a:cubicBezTo>
                  <a:cubicBezTo>
                    <a:pt x="481" y="190"/>
                    <a:pt x="483" y="201"/>
                    <a:pt x="483" y="209"/>
                  </a:cubicBezTo>
                  <a:cubicBezTo>
                    <a:pt x="483" y="224"/>
                    <a:pt x="481" y="233"/>
                    <a:pt x="476" y="241"/>
                  </a:cubicBezTo>
                  <a:cubicBezTo>
                    <a:pt x="472" y="250"/>
                    <a:pt x="466" y="258"/>
                    <a:pt x="459" y="271"/>
                  </a:cubicBezTo>
                  <a:cubicBezTo>
                    <a:pt x="459" y="271"/>
                    <a:pt x="459" y="271"/>
                    <a:pt x="459" y="271"/>
                  </a:cubicBezTo>
                  <a:cubicBezTo>
                    <a:pt x="531" y="361"/>
                    <a:pt x="531" y="361"/>
                    <a:pt x="531" y="361"/>
                  </a:cubicBezTo>
                  <a:cubicBezTo>
                    <a:pt x="531" y="361"/>
                    <a:pt x="531" y="361"/>
                    <a:pt x="531" y="361"/>
                  </a:cubicBezTo>
                  <a:cubicBezTo>
                    <a:pt x="536" y="358"/>
                    <a:pt x="541" y="354"/>
                    <a:pt x="547" y="351"/>
                  </a:cubicBezTo>
                  <a:cubicBezTo>
                    <a:pt x="552" y="347"/>
                    <a:pt x="558" y="344"/>
                    <a:pt x="563" y="344"/>
                  </a:cubicBezTo>
                  <a:cubicBezTo>
                    <a:pt x="571" y="344"/>
                    <a:pt x="576" y="342"/>
                    <a:pt x="581" y="340"/>
                  </a:cubicBezTo>
                  <a:cubicBezTo>
                    <a:pt x="586" y="337"/>
                    <a:pt x="591" y="335"/>
                    <a:pt x="596" y="335"/>
                  </a:cubicBezTo>
                  <a:cubicBezTo>
                    <a:pt x="599" y="335"/>
                    <a:pt x="602" y="333"/>
                    <a:pt x="605" y="331"/>
                  </a:cubicBezTo>
                  <a:cubicBezTo>
                    <a:pt x="610" y="328"/>
                    <a:pt x="615" y="323"/>
                    <a:pt x="620" y="320"/>
                  </a:cubicBezTo>
                  <a:cubicBezTo>
                    <a:pt x="625" y="316"/>
                    <a:pt x="630" y="313"/>
                    <a:pt x="635" y="313"/>
                  </a:cubicBezTo>
                  <a:cubicBezTo>
                    <a:pt x="643" y="313"/>
                    <a:pt x="652" y="312"/>
                    <a:pt x="659" y="308"/>
                  </a:cubicBezTo>
                  <a:cubicBezTo>
                    <a:pt x="663" y="306"/>
                    <a:pt x="667" y="303"/>
                    <a:pt x="669" y="299"/>
                  </a:cubicBezTo>
                  <a:cubicBezTo>
                    <a:pt x="671" y="295"/>
                    <a:pt x="673" y="290"/>
                    <a:pt x="673" y="284"/>
                  </a:cubicBezTo>
                  <a:cubicBezTo>
                    <a:pt x="673" y="283"/>
                    <a:pt x="673" y="282"/>
                    <a:pt x="673" y="281"/>
                  </a:cubicBezTo>
                  <a:cubicBezTo>
                    <a:pt x="672" y="281"/>
                    <a:pt x="672" y="281"/>
                    <a:pt x="672" y="281"/>
                  </a:cubicBezTo>
                  <a:cubicBezTo>
                    <a:pt x="673" y="282"/>
                    <a:pt x="673" y="282"/>
                    <a:pt x="673" y="282"/>
                  </a:cubicBezTo>
                  <a:cubicBezTo>
                    <a:pt x="678" y="274"/>
                    <a:pt x="680" y="270"/>
                    <a:pt x="680" y="266"/>
                  </a:cubicBezTo>
                  <a:cubicBezTo>
                    <a:pt x="680" y="264"/>
                    <a:pt x="679" y="262"/>
                    <a:pt x="678" y="260"/>
                  </a:cubicBezTo>
                  <a:cubicBezTo>
                    <a:pt x="678" y="258"/>
                    <a:pt x="677" y="257"/>
                    <a:pt x="677" y="255"/>
                  </a:cubicBezTo>
                  <a:cubicBezTo>
                    <a:pt x="677" y="254"/>
                    <a:pt x="677" y="254"/>
                    <a:pt x="677" y="254"/>
                  </a:cubicBezTo>
                  <a:cubicBezTo>
                    <a:pt x="676" y="254"/>
                    <a:pt x="676" y="254"/>
                    <a:pt x="676" y="254"/>
                  </a:cubicBezTo>
                  <a:cubicBezTo>
                    <a:pt x="676" y="254"/>
                    <a:pt x="676" y="254"/>
                    <a:pt x="676" y="254"/>
                  </a:cubicBezTo>
                  <a:cubicBezTo>
                    <a:pt x="676" y="254"/>
                    <a:pt x="676" y="254"/>
                    <a:pt x="676" y="255"/>
                  </a:cubicBezTo>
                  <a:cubicBezTo>
                    <a:pt x="676" y="257"/>
                    <a:pt x="676" y="259"/>
                    <a:pt x="677" y="261"/>
                  </a:cubicBezTo>
                  <a:cubicBezTo>
                    <a:pt x="678" y="262"/>
                    <a:pt x="678" y="264"/>
                    <a:pt x="678" y="266"/>
                  </a:cubicBezTo>
                  <a:cubicBezTo>
                    <a:pt x="678" y="269"/>
                    <a:pt x="677" y="274"/>
                    <a:pt x="671" y="281"/>
                  </a:cubicBezTo>
                  <a:cubicBezTo>
                    <a:pt x="671" y="281"/>
                    <a:pt x="671" y="281"/>
                    <a:pt x="671" y="281"/>
                  </a:cubicBezTo>
                  <a:cubicBezTo>
                    <a:pt x="671" y="281"/>
                    <a:pt x="671" y="281"/>
                    <a:pt x="671" y="281"/>
                  </a:cubicBezTo>
                  <a:cubicBezTo>
                    <a:pt x="671" y="282"/>
                    <a:pt x="671" y="283"/>
                    <a:pt x="671" y="284"/>
                  </a:cubicBezTo>
                  <a:cubicBezTo>
                    <a:pt x="671" y="290"/>
                    <a:pt x="670" y="295"/>
                    <a:pt x="668" y="299"/>
                  </a:cubicBezTo>
                  <a:cubicBezTo>
                    <a:pt x="664" y="304"/>
                    <a:pt x="659" y="307"/>
                    <a:pt x="653" y="309"/>
                  </a:cubicBezTo>
                  <a:cubicBezTo>
                    <a:pt x="647" y="311"/>
                    <a:pt x="641" y="311"/>
                    <a:pt x="635" y="311"/>
                  </a:cubicBezTo>
                  <a:cubicBezTo>
                    <a:pt x="631" y="311"/>
                    <a:pt x="628" y="313"/>
                    <a:pt x="624" y="315"/>
                  </a:cubicBezTo>
                  <a:cubicBezTo>
                    <a:pt x="619" y="318"/>
                    <a:pt x="614" y="323"/>
                    <a:pt x="609" y="327"/>
                  </a:cubicBezTo>
                  <a:cubicBezTo>
                    <a:pt x="607" y="329"/>
                    <a:pt x="604" y="330"/>
                    <a:pt x="602" y="332"/>
                  </a:cubicBezTo>
                  <a:cubicBezTo>
                    <a:pt x="600" y="333"/>
                    <a:pt x="598" y="334"/>
                    <a:pt x="596" y="334"/>
                  </a:cubicBezTo>
                  <a:cubicBezTo>
                    <a:pt x="590" y="334"/>
                    <a:pt x="586" y="336"/>
                    <a:pt x="581" y="338"/>
                  </a:cubicBezTo>
                  <a:cubicBezTo>
                    <a:pt x="576" y="341"/>
                    <a:pt x="570" y="343"/>
                    <a:pt x="563" y="343"/>
                  </a:cubicBezTo>
                  <a:cubicBezTo>
                    <a:pt x="557" y="343"/>
                    <a:pt x="552" y="346"/>
                    <a:pt x="546" y="349"/>
                  </a:cubicBezTo>
                  <a:cubicBezTo>
                    <a:pt x="541" y="353"/>
                    <a:pt x="535" y="357"/>
                    <a:pt x="531" y="359"/>
                  </a:cubicBezTo>
                  <a:cubicBezTo>
                    <a:pt x="531" y="360"/>
                    <a:pt x="531" y="360"/>
                    <a:pt x="531" y="360"/>
                  </a:cubicBezTo>
                  <a:cubicBezTo>
                    <a:pt x="532" y="360"/>
                    <a:pt x="532" y="360"/>
                    <a:pt x="532" y="360"/>
                  </a:cubicBezTo>
                  <a:cubicBezTo>
                    <a:pt x="461" y="270"/>
                    <a:pt x="461" y="270"/>
                    <a:pt x="461" y="270"/>
                  </a:cubicBezTo>
                  <a:cubicBezTo>
                    <a:pt x="460" y="271"/>
                    <a:pt x="460" y="271"/>
                    <a:pt x="460" y="271"/>
                  </a:cubicBezTo>
                  <a:cubicBezTo>
                    <a:pt x="461" y="271"/>
                    <a:pt x="461" y="271"/>
                    <a:pt x="461" y="271"/>
                  </a:cubicBezTo>
                  <a:cubicBezTo>
                    <a:pt x="467" y="259"/>
                    <a:pt x="473" y="250"/>
                    <a:pt x="477" y="242"/>
                  </a:cubicBezTo>
                  <a:cubicBezTo>
                    <a:pt x="482" y="233"/>
                    <a:pt x="485" y="224"/>
                    <a:pt x="485" y="209"/>
                  </a:cubicBezTo>
                  <a:cubicBezTo>
                    <a:pt x="485" y="201"/>
                    <a:pt x="482" y="189"/>
                    <a:pt x="476" y="180"/>
                  </a:cubicBezTo>
                  <a:cubicBezTo>
                    <a:pt x="469" y="171"/>
                    <a:pt x="460" y="164"/>
                    <a:pt x="447" y="164"/>
                  </a:cubicBezTo>
                  <a:cubicBezTo>
                    <a:pt x="447" y="165"/>
                    <a:pt x="447" y="165"/>
                    <a:pt x="447" y="165"/>
                  </a:cubicBezTo>
                  <a:cubicBezTo>
                    <a:pt x="447" y="165"/>
                    <a:pt x="447" y="165"/>
                    <a:pt x="447" y="165"/>
                  </a:cubicBezTo>
                  <a:cubicBezTo>
                    <a:pt x="446" y="157"/>
                    <a:pt x="442" y="150"/>
                    <a:pt x="437" y="145"/>
                  </a:cubicBezTo>
                  <a:cubicBezTo>
                    <a:pt x="430" y="137"/>
                    <a:pt x="420" y="131"/>
                    <a:pt x="411" y="127"/>
                  </a:cubicBezTo>
                  <a:cubicBezTo>
                    <a:pt x="402" y="124"/>
                    <a:pt x="393" y="122"/>
                    <a:pt x="388" y="122"/>
                  </a:cubicBezTo>
                  <a:cubicBezTo>
                    <a:pt x="387" y="122"/>
                    <a:pt x="386" y="122"/>
                    <a:pt x="386" y="122"/>
                  </a:cubicBezTo>
                  <a:cubicBezTo>
                    <a:pt x="386" y="123"/>
                    <a:pt x="386" y="123"/>
                    <a:pt x="386" y="123"/>
                  </a:cubicBezTo>
                  <a:cubicBezTo>
                    <a:pt x="386" y="122"/>
                    <a:pt x="386" y="122"/>
                    <a:pt x="386" y="122"/>
                  </a:cubicBezTo>
                  <a:cubicBezTo>
                    <a:pt x="381" y="117"/>
                    <a:pt x="370" y="111"/>
                    <a:pt x="356" y="107"/>
                  </a:cubicBezTo>
                  <a:cubicBezTo>
                    <a:pt x="342" y="103"/>
                    <a:pt x="326" y="100"/>
                    <a:pt x="311" y="100"/>
                  </a:cubicBezTo>
                  <a:cubicBezTo>
                    <a:pt x="298" y="100"/>
                    <a:pt x="288" y="104"/>
                    <a:pt x="279" y="108"/>
                  </a:cubicBezTo>
                  <a:cubicBezTo>
                    <a:pt x="270" y="112"/>
                    <a:pt x="262" y="116"/>
                    <a:pt x="252" y="116"/>
                  </a:cubicBezTo>
                  <a:cubicBezTo>
                    <a:pt x="249" y="116"/>
                    <a:pt x="247" y="116"/>
                    <a:pt x="244" y="116"/>
                  </a:cubicBezTo>
                  <a:cubicBezTo>
                    <a:pt x="244" y="116"/>
                    <a:pt x="244" y="116"/>
                    <a:pt x="244" y="116"/>
                  </a:cubicBezTo>
                  <a:cubicBezTo>
                    <a:pt x="244" y="116"/>
                    <a:pt x="244" y="116"/>
                    <a:pt x="244" y="116"/>
                  </a:cubicBezTo>
                  <a:cubicBezTo>
                    <a:pt x="238" y="123"/>
                    <a:pt x="230" y="128"/>
                    <a:pt x="219" y="128"/>
                  </a:cubicBezTo>
                  <a:cubicBezTo>
                    <a:pt x="215" y="128"/>
                    <a:pt x="211" y="128"/>
                    <a:pt x="207" y="126"/>
                  </a:cubicBezTo>
                  <a:cubicBezTo>
                    <a:pt x="206" y="126"/>
                    <a:pt x="206" y="126"/>
                    <a:pt x="206" y="126"/>
                  </a:cubicBezTo>
                  <a:cubicBezTo>
                    <a:pt x="206" y="127"/>
                    <a:pt x="206" y="127"/>
                    <a:pt x="206" y="127"/>
                  </a:cubicBezTo>
                  <a:cubicBezTo>
                    <a:pt x="206" y="127"/>
                    <a:pt x="206" y="127"/>
                    <a:pt x="206" y="127"/>
                  </a:cubicBezTo>
                  <a:cubicBezTo>
                    <a:pt x="206" y="127"/>
                    <a:pt x="206" y="127"/>
                    <a:pt x="206" y="127"/>
                  </a:cubicBezTo>
                  <a:cubicBezTo>
                    <a:pt x="205" y="130"/>
                    <a:pt x="202" y="132"/>
                    <a:pt x="199" y="135"/>
                  </a:cubicBezTo>
                  <a:cubicBezTo>
                    <a:pt x="199" y="135"/>
                    <a:pt x="199" y="135"/>
                    <a:pt x="199" y="135"/>
                  </a:cubicBezTo>
                  <a:cubicBezTo>
                    <a:pt x="199" y="135"/>
                    <a:pt x="199" y="135"/>
                    <a:pt x="199" y="135"/>
                  </a:cubicBezTo>
                  <a:cubicBezTo>
                    <a:pt x="197" y="136"/>
                    <a:pt x="195" y="137"/>
                    <a:pt x="193" y="138"/>
                  </a:cubicBezTo>
                  <a:cubicBezTo>
                    <a:pt x="193" y="138"/>
                    <a:pt x="193" y="138"/>
                    <a:pt x="193" y="138"/>
                  </a:cubicBezTo>
                  <a:cubicBezTo>
                    <a:pt x="193" y="138"/>
                    <a:pt x="193" y="138"/>
                    <a:pt x="193" y="138"/>
                  </a:cubicBezTo>
                  <a:cubicBezTo>
                    <a:pt x="193" y="139"/>
                    <a:pt x="193" y="139"/>
                    <a:pt x="193" y="139"/>
                  </a:cubicBezTo>
                  <a:cubicBezTo>
                    <a:pt x="193" y="138"/>
                    <a:pt x="193" y="138"/>
                    <a:pt x="193" y="138"/>
                  </a:cubicBezTo>
                  <a:cubicBezTo>
                    <a:pt x="188" y="141"/>
                    <a:pt x="183" y="143"/>
                    <a:pt x="177" y="145"/>
                  </a:cubicBezTo>
                  <a:cubicBezTo>
                    <a:pt x="177" y="145"/>
                    <a:pt x="177" y="145"/>
                    <a:pt x="176" y="146"/>
                  </a:cubicBezTo>
                  <a:cubicBezTo>
                    <a:pt x="176" y="146"/>
                    <a:pt x="176" y="146"/>
                    <a:pt x="176" y="146"/>
                  </a:cubicBezTo>
                  <a:cubicBezTo>
                    <a:pt x="176" y="146"/>
                    <a:pt x="176" y="146"/>
                    <a:pt x="175" y="146"/>
                  </a:cubicBezTo>
                  <a:cubicBezTo>
                    <a:pt x="175" y="146"/>
                    <a:pt x="175" y="146"/>
                    <a:pt x="175" y="146"/>
                  </a:cubicBezTo>
                  <a:cubicBezTo>
                    <a:pt x="175" y="146"/>
                    <a:pt x="175" y="146"/>
                    <a:pt x="175" y="146"/>
                  </a:cubicBezTo>
                  <a:cubicBezTo>
                    <a:pt x="175" y="146"/>
                    <a:pt x="175" y="146"/>
                    <a:pt x="174" y="147"/>
                  </a:cubicBezTo>
                  <a:cubicBezTo>
                    <a:pt x="174" y="147"/>
                    <a:pt x="174" y="147"/>
                    <a:pt x="174" y="147"/>
                  </a:cubicBezTo>
                  <a:cubicBezTo>
                    <a:pt x="173" y="147"/>
                    <a:pt x="173" y="147"/>
                    <a:pt x="172" y="148"/>
                  </a:cubicBezTo>
                  <a:cubicBezTo>
                    <a:pt x="172" y="148"/>
                    <a:pt x="172" y="148"/>
                    <a:pt x="171" y="148"/>
                  </a:cubicBezTo>
                  <a:cubicBezTo>
                    <a:pt x="171" y="148"/>
                    <a:pt x="171" y="148"/>
                    <a:pt x="170" y="149"/>
                  </a:cubicBezTo>
                  <a:cubicBezTo>
                    <a:pt x="170" y="149"/>
                    <a:pt x="170" y="149"/>
                    <a:pt x="170" y="149"/>
                  </a:cubicBezTo>
                  <a:cubicBezTo>
                    <a:pt x="170" y="149"/>
                    <a:pt x="170" y="149"/>
                    <a:pt x="170" y="149"/>
                  </a:cubicBezTo>
                  <a:cubicBezTo>
                    <a:pt x="169" y="149"/>
                    <a:pt x="169" y="149"/>
                    <a:pt x="168" y="150"/>
                  </a:cubicBezTo>
                  <a:cubicBezTo>
                    <a:pt x="165" y="152"/>
                    <a:pt x="162" y="155"/>
                    <a:pt x="159" y="160"/>
                  </a:cubicBezTo>
                  <a:cubicBezTo>
                    <a:pt x="155" y="167"/>
                    <a:pt x="150" y="175"/>
                    <a:pt x="145" y="183"/>
                  </a:cubicBezTo>
                  <a:cubicBezTo>
                    <a:pt x="139" y="191"/>
                    <a:pt x="132" y="198"/>
                    <a:pt x="123" y="202"/>
                  </a:cubicBezTo>
                  <a:cubicBezTo>
                    <a:pt x="123" y="202"/>
                    <a:pt x="123" y="202"/>
                    <a:pt x="123" y="202"/>
                  </a:cubicBezTo>
                  <a:cubicBezTo>
                    <a:pt x="123" y="203"/>
                    <a:pt x="123" y="203"/>
                    <a:pt x="123" y="203"/>
                  </a:cubicBezTo>
                  <a:cubicBezTo>
                    <a:pt x="123" y="204"/>
                    <a:pt x="123" y="205"/>
                    <a:pt x="123" y="206"/>
                  </a:cubicBezTo>
                  <a:cubicBezTo>
                    <a:pt x="123" y="206"/>
                    <a:pt x="123" y="206"/>
                    <a:pt x="123" y="207"/>
                  </a:cubicBezTo>
                  <a:cubicBezTo>
                    <a:pt x="123" y="207"/>
                    <a:pt x="123" y="208"/>
                    <a:pt x="123" y="209"/>
                  </a:cubicBezTo>
                  <a:cubicBezTo>
                    <a:pt x="123" y="209"/>
                    <a:pt x="123" y="209"/>
                    <a:pt x="124" y="209"/>
                  </a:cubicBezTo>
                  <a:cubicBezTo>
                    <a:pt x="124" y="210"/>
                    <a:pt x="124" y="211"/>
                    <a:pt x="124" y="212"/>
                  </a:cubicBezTo>
                  <a:cubicBezTo>
                    <a:pt x="124" y="212"/>
                    <a:pt x="124" y="212"/>
                    <a:pt x="124" y="213"/>
                  </a:cubicBezTo>
                  <a:cubicBezTo>
                    <a:pt x="124" y="213"/>
                    <a:pt x="124" y="214"/>
                    <a:pt x="124" y="215"/>
                  </a:cubicBezTo>
                  <a:cubicBezTo>
                    <a:pt x="123" y="215"/>
                    <a:pt x="123" y="215"/>
                    <a:pt x="123" y="216"/>
                  </a:cubicBezTo>
                  <a:cubicBezTo>
                    <a:pt x="123" y="216"/>
                    <a:pt x="123" y="217"/>
                    <a:pt x="123" y="217"/>
                  </a:cubicBezTo>
                  <a:cubicBezTo>
                    <a:pt x="123" y="217"/>
                    <a:pt x="123" y="218"/>
                    <a:pt x="123" y="218"/>
                  </a:cubicBezTo>
                  <a:cubicBezTo>
                    <a:pt x="123" y="219"/>
                    <a:pt x="123" y="219"/>
                    <a:pt x="123" y="220"/>
                  </a:cubicBezTo>
                  <a:cubicBezTo>
                    <a:pt x="123" y="220"/>
                    <a:pt x="123" y="221"/>
                    <a:pt x="123" y="221"/>
                  </a:cubicBezTo>
                  <a:cubicBezTo>
                    <a:pt x="123" y="222"/>
                    <a:pt x="122" y="222"/>
                    <a:pt x="122" y="222"/>
                  </a:cubicBezTo>
                  <a:cubicBezTo>
                    <a:pt x="122" y="223"/>
                    <a:pt x="122" y="223"/>
                    <a:pt x="122" y="223"/>
                  </a:cubicBezTo>
                  <a:cubicBezTo>
                    <a:pt x="122" y="224"/>
                    <a:pt x="122" y="224"/>
                    <a:pt x="122" y="224"/>
                  </a:cubicBezTo>
                  <a:cubicBezTo>
                    <a:pt x="122" y="225"/>
                    <a:pt x="121" y="226"/>
                    <a:pt x="121" y="227"/>
                  </a:cubicBezTo>
                  <a:cubicBezTo>
                    <a:pt x="121" y="227"/>
                    <a:pt x="121" y="227"/>
                    <a:pt x="121" y="227"/>
                  </a:cubicBezTo>
                  <a:cubicBezTo>
                    <a:pt x="121" y="227"/>
                    <a:pt x="121" y="227"/>
                    <a:pt x="121" y="227"/>
                  </a:cubicBezTo>
                  <a:cubicBezTo>
                    <a:pt x="121" y="227"/>
                    <a:pt x="121" y="227"/>
                    <a:pt x="121" y="227"/>
                  </a:cubicBezTo>
                  <a:cubicBezTo>
                    <a:pt x="121" y="227"/>
                    <a:pt x="121" y="227"/>
                    <a:pt x="121" y="227"/>
                  </a:cubicBezTo>
                  <a:cubicBezTo>
                    <a:pt x="121" y="228"/>
                    <a:pt x="120" y="228"/>
                    <a:pt x="120" y="229"/>
                  </a:cubicBezTo>
                  <a:cubicBezTo>
                    <a:pt x="120" y="229"/>
                    <a:pt x="120" y="229"/>
                    <a:pt x="120" y="229"/>
                  </a:cubicBezTo>
                  <a:cubicBezTo>
                    <a:pt x="120" y="229"/>
                    <a:pt x="120" y="229"/>
                    <a:pt x="120" y="229"/>
                  </a:cubicBezTo>
                  <a:cubicBezTo>
                    <a:pt x="117" y="236"/>
                    <a:pt x="112" y="241"/>
                    <a:pt x="108" y="245"/>
                  </a:cubicBezTo>
                  <a:cubicBezTo>
                    <a:pt x="108" y="245"/>
                    <a:pt x="108" y="245"/>
                    <a:pt x="108" y="245"/>
                  </a:cubicBezTo>
                  <a:cubicBezTo>
                    <a:pt x="108" y="246"/>
                    <a:pt x="108" y="246"/>
                    <a:pt x="108" y="246"/>
                  </a:cubicBezTo>
                  <a:cubicBezTo>
                    <a:pt x="108" y="270"/>
                    <a:pt x="119" y="287"/>
                    <a:pt x="133" y="297"/>
                  </a:cubicBezTo>
                  <a:cubicBezTo>
                    <a:pt x="148" y="308"/>
                    <a:pt x="165" y="313"/>
                    <a:pt x="178" y="313"/>
                  </a:cubicBezTo>
                  <a:cubicBezTo>
                    <a:pt x="195" y="313"/>
                    <a:pt x="205" y="309"/>
                    <a:pt x="212" y="305"/>
                  </a:cubicBezTo>
                  <a:cubicBezTo>
                    <a:pt x="216" y="303"/>
                    <a:pt x="220" y="301"/>
                    <a:pt x="223" y="300"/>
                  </a:cubicBezTo>
                  <a:cubicBezTo>
                    <a:pt x="226" y="298"/>
                    <a:pt x="230" y="298"/>
                    <a:pt x="233" y="298"/>
                  </a:cubicBezTo>
                  <a:cubicBezTo>
                    <a:pt x="237" y="298"/>
                    <a:pt x="241" y="298"/>
                    <a:pt x="243" y="300"/>
                  </a:cubicBezTo>
                  <a:cubicBezTo>
                    <a:pt x="247" y="302"/>
                    <a:pt x="250" y="306"/>
                    <a:pt x="252" y="311"/>
                  </a:cubicBezTo>
                  <a:cubicBezTo>
                    <a:pt x="254" y="315"/>
                    <a:pt x="254" y="320"/>
                    <a:pt x="254" y="325"/>
                  </a:cubicBezTo>
                  <a:cubicBezTo>
                    <a:pt x="254" y="332"/>
                    <a:pt x="251" y="340"/>
                    <a:pt x="247" y="348"/>
                  </a:cubicBezTo>
                  <a:cubicBezTo>
                    <a:pt x="240" y="359"/>
                    <a:pt x="229" y="370"/>
                    <a:pt x="219" y="379"/>
                  </a:cubicBezTo>
                  <a:cubicBezTo>
                    <a:pt x="214" y="383"/>
                    <a:pt x="209" y="387"/>
                    <a:pt x="205" y="390"/>
                  </a:cubicBezTo>
                  <a:cubicBezTo>
                    <a:pt x="201" y="392"/>
                    <a:pt x="197" y="394"/>
                    <a:pt x="195" y="395"/>
                  </a:cubicBezTo>
                  <a:cubicBezTo>
                    <a:pt x="191" y="396"/>
                    <a:pt x="186" y="397"/>
                    <a:pt x="182" y="397"/>
                  </a:cubicBezTo>
                  <a:cubicBezTo>
                    <a:pt x="173" y="397"/>
                    <a:pt x="168" y="396"/>
                    <a:pt x="164" y="394"/>
                  </a:cubicBezTo>
                  <a:cubicBezTo>
                    <a:pt x="162" y="393"/>
                    <a:pt x="160" y="393"/>
                    <a:pt x="158" y="392"/>
                  </a:cubicBezTo>
                  <a:cubicBezTo>
                    <a:pt x="157" y="391"/>
                    <a:pt x="155" y="391"/>
                    <a:pt x="154" y="391"/>
                  </a:cubicBezTo>
                  <a:cubicBezTo>
                    <a:pt x="152" y="391"/>
                    <a:pt x="150" y="392"/>
                    <a:pt x="148" y="393"/>
                  </a:cubicBezTo>
                  <a:cubicBezTo>
                    <a:pt x="141" y="396"/>
                    <a:pt x="129" y="402"/>
                    <a:pt x="110" y="402"/>
                  </a:cubicBezTo>
                  <a:cubicBezTo>
                    <a:pt x="108" y="402"/>
                    <a:pt x="105" y="402"/>
                    <a:pt x="103" y="401"/>
                  </a:cubicBezTo>
                  <a:cubicBezTo>
                    <a:pt x="80" y="399"/>
                    <a:pt x="55" y="383"/>
                    <a:pt x="35" y="359"/>
                  </a:cubicBezTo>
                  <a:cubicBezTo>
                    <a:pt x="16" y="336"/>
                    <a:pt x="2" y="306"/>
                    <a:pt x="2" y="277"/>
                  </a:cubicBezTo>
                  <a:cubicBezTo>
                    <a:pt x="2" y="270"/>
                    <a:pt x="4" y="262"/>
                    <a:pt x="6" y="253"/>
                  </a:cubicBezTo>
                  <a:cubicBezTo>
                    <a:pt x="8" y="245"/>
                    <a:pt x="10" y="236"/>
                    <a:pt x="10" y="226"/>
                  </a:cubicBezTo>
                  <a:cubicBezTo>
                    <a:pt x="10" y="222"/>
                    <a:pt x="10" y="218"/>
                    <a:pt x="9" y="214"/>
                  </a:cubicBezTo>
                  <a:cubicBezTo>
                    <a:pt x="8" y="209"/>
                    <a:pt x="7" y="204"/>
                    <a:pt x="7" y="200"/>
                  </a:cubicBezTo>
                  <a:cubicBezTo>
                    <a:pt x="7" y="187"/>
                    <a:pt x="12" y="177"/>
                    <a:pt x="18" y="170"/>
                  </a:cubicBezTo>
                  <a:cubicBezTo>
                    <a:pt x="24" y="163"/>
                    <a:pt x="31" y="158"/>
                    <a:pt x="38" y="155"/>
                  </a:cubicBezTo>
                  <a:cubicBezTo>
                    <a:pt x="39" y="155"/>
                    <a:pt x="39" y="155"/>
                    <a:pt x="39" y="155"/>
                  </a:cubicBezTo>
                  <a:cubicBezTo>
                    <a:pt x="39" y="155"/>
                    <a:pt x="39" y="155"/>
                    <a:pt x="39" y="155"/>
                  </a:cubicBezTo>
                  <a:cubicBezTo>
                    <a:pt x="41" y="135"/>
                    <a:pt x="49" y="121"/>
                    <a:pt x="58" y="111"/>
                  </a:cubicBezTo>
                  <a:cubicBezTo>
                    <a:pt x="68" y="101"/>
                    <a:pt x="78" y="95"/>
                    <a:pt x="84" y="92"/>
                  </a:cubicBezTo>
                  <a:cubicBezTo>
                    <a:pt x="87" y="91"/>
                    <a:pt x="90" y="88"/>
                    <a:pt x="93" y="84"/>
                  </a:cubicBezTo>
                  <a:cubicBezTo>
                    <a:pt x="98" y="79"/>
                    <a:pt x="102" y="72"/>
                    <a:pt x="107" y="66"/>
                  </a:cubicBezTo>
                  <a:cubicBezTo>
                    <a:pt x="112" y="60"/>
                    <a:pt x="118" y="55"/>
                    <a:pt x="124" y="53"/>
                  </a:cubicBezTo>
                  <a:cubicBezTo>
                    <a:pt x="133" y="51"/>
                    <a:pt x="140" y="49"/>
                    <a:pt x="148" y="46"/>
                  </a:cubicBezTo>
                  <a:cubicBezTo>
                    <a:pt x="156" y="42"/>
                    <a:pt x="165" y="37"/>
                    <a:pt x="178" y="27"/>
                  </a:cubicBezTo>
                  <a:cubicBezTo>
                    <a:pt x="198" y="11"/>
                    <a:pt x="224" y="9"/>
                    <a:pt x="232" y="9"/>
                  </a:cubicBezTo>
                  <a:cubicBezTo>
                    <a:pt x="233" y="9"/>
                    <a:pt x="234" y="9"/>
                    <a:pt x="234" y="9"/>
                  </a:cubicBezTo>
                  <a:cubicBezTo>
                    <a:pt x="235" y="9"/>
                    <a:pt x="235" y="9"/>
                    <a:pt x="235" y="9"/>
                  </a:cubicBezTo>
                  <a:cubicBezTo>
                    <a:pt x="235" y="9"/>
                    <a:pt x="235" y="9"/>
                    <a:pt x="235" y="9"/>
                  </a:cubicBezTo>
                  <a:cubicBezTo>
                    <a:pt x="236" y="9"/>
                    <a:pt x="236" y="9"/>
                    <a:pt x="236" y="9"/>
                  </a:cubicBezTo>
                  <a:cubicBezTo>
                    <a:pt x="236" y="9"/>
                    <a:pt x="236" y="9"/>
                    <a:pt x="236" y="9"/>
                  </a:cubicBezTo>
                  <a:cubicBezTo>
                    <a:pt x="236" y="9"/>
                    <a:pt x="242" y="3"/>
                    <a:pt x="256" y="3"/>
                  </a:cubicBezTo>
                  <a:cubicBezTo>
                    <a:pt x="264" y="3"/>
                    <a:pt x="269" y="4"/>
                    <a:pt x="273" y="5"/>
                  </a:cubicBezTo>
                  <a:cubicBezTo>
                    <a:pt x="274" y="5"/>
                    <a:pt x="276" y="6"/>
                    <a:pt x="276" y="6"/>
                  </a:cubicBezTo>
                  <a:cubicBezTo>
                    <a:pt x="277" y="6"/>
                    <a:pt x="277" y="6"/>
                    <a:pt x="277" y="6"/>
                  </a:cubicBezTo>
                  <a:cubicBezTo>
                    <a:pt x="278" y="7"/>
                    <a:pt x="278" y="7"/>
                    <a:pt x="278" y="7"/>
                  </a:cubicBezTo>
                  <a:cubicBezTo>
                    <a:pt x="278" y="7"/>
                    <a:pt x="278" y="7"/>
                    <a:pt x="278" y="7"/>
                  </a:cubicBezTo>
                  <a:cubicBezTo>
                    <a:pt x="278" y="7"/>
                    <a:pt x="278" y="7"/>
                    <a:pt x="278" y="7"/>
                  </a:cubicBezTo>
                  <a:cubicBezTo>
                    <a:pt x="278" y="7"/>
                    <a:pt x="278" y="7"/>
                    <a:pt x="278" y="7"/>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84" y="2"/>
                    <a:pt x="302" y="2"/>
                  </a:cubicBezTo>
                  <a:cubicBezTo>
                    <a:pt x="311" y="2"/>
                    <a:pt x="318" y="4"/>
                    <a:pt x="324" y="6"/>
                  </a:cubicBezTo>
                  <a:cubicBezTo>
                    <a:pt x="326" y="7"/>
                    <a:pt x="328" y="8"/>
                    <a:pt x="330" y="8"/>
                  </a:cubicBezTo>
                  <a:cubicBezTo>
                    <a:pt x="330" y="9"/>
                    <a:pt x="331" y="9"/>
                    <a:pt x="331" y="9"/>
                  </a:cubicBezTo>
                  <a:cubicBezTo>
                    <a:pt x="332" y="9"/>
                    <a:pt x="332" y="9"/>
                    <a:pt x="332" y="9"/>
                  </a:cubicBezTo>
                  <a:cubicBezTo>
                    <a:pt x="332" y="9"/>
                    <a:pt x="332" y="9"/>
                    <a:pt x="332" y="9"/>
                  </a:cubicBezTo>
                  <a:cubicBezTo>
                    <a:pt x="332" y="10"/>
                    <a:pt x="332" y="10"/>
                    <a:pt x="332" y="10"/>
                  </a:cubicBezTo>
                  <a:cubicBezTo>
                    <a:pt x="333" y="10"/>
                    <a:pt x="333" y="10"/>
                    <a:pt x="333" y="10"/>
                  </a:cubicBezTo>
                  <a:cubicBezTo>
                    <a:pt x="333" y="10"/>
                    <a:pt x="333" y="10"/>
                    <a:pt x="333" y="10"/>
                  </a:cubicBezTo>
                  <a:cubicBezTo>
                    <a:pt x="333" y="9"/>
                    <a:pt x="341" y="7"/>
                    <a:pt x="358" y="7"/>
                  </a:cubicBezTo>
                  <a:cubicBezTo>
                    <a:pt x="367" y="7"/>
                    <a:pt x="375" y="9"/>
                    <a:pt x="381" y="11"/>
                  </a:cubicBezTo>
                  <a:cubicBezTo>
                    <a:pt x="383" y="12"/>
                    <a:pt x="386" y="13"/>
                    <a:pt x="387" y="14"/>
                  </a:cubicBezTo>
                  <a:cubicBezTo>
                    <a:pt x="388" y="14"/>
                    <a:pt x="389" y="14"/>
                    <a:pt x="389" y="14"/>
                  </a:cubicBezTo>
                  <a:cubicBezTo>
                    <a:pt x="389" y="15"/>
                    <a:pt x="390" y="15"/>
                    <a:pt x="390" y="15"/>
                  </a:cubicBezTo>
                  <a:cubicBezTo>
                    <a:pt x="390" y="15"/>
                    <a:pt x="390" y="15"/>
                    <a:pt x="390" y="15"/>
                  </a:cubicBezTo>
                  <a:cubicBezTo>
                    <a:pt x="390" y="15"/>
                    <a:pt x="390" y="15"/>
                    <a:pt x="390" y="15"/>
                  </a:cubicBezTo>
                  <a:cubicBezTo>
                    <a:pt x="391" y="15"/>
                    <a:pt x="391" y="15"/>
                    <a:pt x="391" y="15"/>
                  </a:cubicBezTo>
                  <a:cubicBezTo>
                    <a:pt x="391" y="15"/>
                    <a:pt x="391" y="15"/>
                    <a:pt x="391" y="15"/>
                  </a:cubicBezTo>
                  <a:cubicBezTo>
                    <a:pt x="392" y="14"/>
                    <a:pt x="403" y="7"/>
                    <a:pt x="418" y="7"/>
                  </a:cubicBezTo>
                  <a:cubicBezTo>
                    <a:pt x="435" y="7"/>
                    <a:pt x="452" y="12"/>
                    <a:pt x="465" y="26"/>
                  </a:cubicBezTo>
                  <a:cubicBezTo>
                    <a:pt x="465" y="26"/>
                    <a:pt x="465" y="26"/>
                    <a:pt x="465" y="26"/>
                  </a:cubicBezTo>
                  <a:cubicBezTo>
                    <a:pt x="465" y="26"/>
                    <a:pt x="465" y="26"/>
                    <a:pt x="465" y="26"/>
                  </a:cubicBezTo>
                  <a:cubicBezTo>
                    <a:pt x="466" y="26"/>
                    <a:pt x="466" y="26"/>
                    <a:pt x="467" y="26"/>
                  </a:cubicBezTo>
                  <a:cubicBezTo>
                    <a:pt x="475" y="26"/>
                    <a:pt x="482" y="29"/>
                    <a:pt x="488" y="32"/>
                  </a:cubicBezTo>
                  <a:cubicBezTo>
                    <a:pt x="494" y="35"/>
                    <a:pt x="498" y="39"/>
                    <a:pt x="501" y="41"/>
                  </a:cubicBezTo>
                  <a:cubicBezTo>
                    <a:pt x="502" y="42"/>
                    <a:pt x="505" y="43"/>
                    <a:pt x="508" y="43"/>
                  </a:cubicBezTo>
                  <a:cubicBezTo>
                    <a:pt x="512" y="44"/>
                    <a:pt x="518" y="44"/>
                    <a:pt x="523" y="46"/>
                  </a:cubicBezTo>
                  <a:cubicBezTo>
                    <a:pt x="529" y="48"/>
                    <a:pt x="535" y="51"/>
                    <a:pt x="539" y="56"/>
                  </a:cubicBezTo>
                  <a:cubicBezTo>
                    <a:pt x="546" y="64"/>
                    <a:pt x="555" y="67"/>
                    <a:pt x="563" y="72"/>
                  </a:cubicBezTo>
                  <a:cubicBezTo>
                    <a:pt x="571" y="76"/>
                    <a:pt x="578" y="82"/>
                    <a:pt x="581" y="93"/>
                  </a:cubicBezTo>
                  <a:cubicBezTo>
                    <a:pt x="581" y="94"/>
                    <a:pt x="581" y="94"/>
                    <a:pt x="581" y="94"/>
                  </a:cubicBezTo>
                  <a:cubicBezTo>
                    <a:pt x="582" y="94"/>
                    <a:pt x="582" y="94"/>
                    <a:pt x="582" y="94"/>
                  </a:cubicBezTo>
                  <a:cubicBezTo>
                    <a:pt x="583" y="94"/>
                    <a:pt x="584" y="94"/>
                    <a:pt x="585" y="94"/>
                  </a:cubicBezTo>
                  <a:cubicBezTo>
                    <a:pt x="593" y="94"/>
                    <a:pt x="603" y="97"/>
                    <a:pt x="610" y="104"/>
                  </a:cubicBezTo>
                  <a:cubicBezTo>
                    <a:pt x="618" y="110"/>
                    <a:pt x="623" y="120"/>
                    <a:pt x="625" y="134"/>
                  </a:cubicBezTo>
                  <a:cubicBezTo>
                    <a:pt x="625" y="134"/>
                    <a:pt x="625" y="134"/>
                    <a:pt x="625" y="134"/>
                  </a:cubicBezTo>
                  <a:cubicBezTo>
                    <a:pt x="625" y="134"/>
                    <a:pt x="625" y="134"/>
                    <a:pt x="625" y="134"/>
                  </a:cubicBezTo>
                  <a:cubicBezTo>
                    <a:pt x="626" y="134"/>
                    <a:pt x="626" y="134"/>
                    <a:pt x="627" y="134"/>
                  </a:cubicBezTo>
                  <a:cubicBezTo>
                    <a:pt x="630" y="134"/>
                    <a:pt x="633" y="135"/>
                    <a:pt x="635" y="136"/>
                  </a:cubicBezTo>
                  <a:cubicBezTo>
                    <a:pt x="638" y="137"/>
                    <a:pt x="641" y="139"/>
                    <a:pt x="643" y="142"/>
                  </a:cubicBezTo>
                  <a:cubicBezTo>
                    <a:pt x="646" y="145"/>
                    <a:pt x="648" y="148"/>
                    <a:pt x="653" y="151"/>
                  </a:cubicBezTo>
                  <a:cubicBezTo>
                    <a:pt x="659" y="155"/>
                    <a:pt x="663" y="161"/>
                    <a:pt x="663" y="168"/>
                  </a:cubicBezTo>
                  <a:cubicBezTo>
                    <a:pt x="663" y="174"/>
                    <a:pt x="661" y="179"/>
                    <a:pt x="656" y="184"/>
                  </a:cubicBezTo>
                  <a:cubicBezTo>
                    <a:pt x="655" y="185"/>
                    <a:pt x="655" y="185"/>
                    <a:pt x="655" y="185"/>
                  </a:cubicBezTo>
                  <a:cubicBezTo>
                    <a:pt x="656" y="185"/>
                    <a:pt x="656" y="185"/>
                    <a:pt x="656" y="185"/>
                  </a:cubicBezTo>
                  <a:cubicBezTo>
                    <a:pt x="664" y="191"/>
                    <a:pt x="671" y="203"/>
                    <a:pt x="671" y="215"/>
                  </a:cubicBezTo>
                  <a:cubicBezTo>
                    <a:pt x="671" y="220"/>
                    <a:pt x="669" y="226"/>
                    <a:pt x="665" y="231"/>
                  </a:cubicBezTo>
                  <a:cubicBezTo>
                    <a:pt x="665" y="231"/>
                    <a:pt x="665" y="231"/>
                    <a:pt x="665" y="231"/>
                  </a:cubicBezTo>
                  <a:cubicBezTo>
                    <a:pt x="666" y="232"/>
                    <a:pt x="666" y="232"/>
                    <a:pt x="666" y="232"/>
                  </a:cubicBezTo>
                  <a:cubicBezTo>
                    <a:pt x="670" y="235"/>
                    <a:pt x="673" y="238"/>
                    <a:pt x="674" y="241"/>
                  </a:cubicBezTo>
                  <a:cubicBezTo>
                    <a:pt x="676" y="244"/>
                    <a:pt x="676" y="247"/>
                    <a:pt x="676" y="250"/>
                  </a:cubicBezTo>
                  <a:cubicBezTo>
                    <a:pt x="676" y="251"/>
                    <a:pt x="676" y="253"/>
                    <a:pt x="676" y="254"/>
                  </a:cubicBezTo>
                  <a:cubicBezTo>
                    <a:pt x="676" y="254"/>
                    <a:pt x="676" y="254"/>
                    <a:pt x="676" y="25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4">
              <a:extLst>
                <a:ext uri="{FF2B5EF4-FFF2-40B4-BE49-F238E27FC236}">
                  <a16:creationId xmlns:a16="http://schemas.microsoft.com/office/drawing/2014/main" id="{5C914620-7650-47F3-B8D8-55C7C1D84042}"/>
                </a:ext>
              </a:extLst>
            </p:cNvPr>
            <p:cNvSpPr>
              <a:spLocks/>
            </p:cNvSpPr>
            <p:nvPr/>
          </p:nvSpPr>
          <p:spPr bwMode="auto">
            <a:xfrm>
              <a:off x="7446964" y="4035425"/>
              <a:ext cx="46038" cy="30163"/>
            </a:xfrm>
            <a:custGeom>
              <a:avLst/>
              <a:gdLst>
                <a:gd name="T0" fmla="*/ 0 w 6"/>
                <a:gd name="T1" fmla="*/ 4 h 4"/>
                <a:gd name="T2" fmla="*/ 6 w 6"/>
                <a:gd name="T3" fmla="*/ 4 h 4"/>
                <a:gd name="T4" fmla="*/ 6 w 6"/>
                <a:gd name="T5" fmla="*/ 0 h 4"/>
                <a:gd name="T6" fmla="*/ 0 w 6"/>
                <a:gd name="T7" fmla="*/ 4 h 4"/>
              </a:gdLst>
              <a:ahLst/>
              <a:cxnLst>
                <a:cxn ang="0">
                  <a:pos x="T0" y="T1"/>
                </a:cxn>
                <a:cxn ang="0">
                  <a:pos x="T2" y="T3"/>
                </a:cxn>
                <a:cxn ang="0">
                  <a:pos x="T4" y="T5"/>
                </a:cxn>
                <a:cxn ang="0">
                  <a:pos x="T6" y="T7"/>
                </a:cxn>
              </a:cxnLst>
              <a:rect l="0" t="0" r="r" b="b"/>
              <a:pathLst>
                <a:path w="6" h="4">
                  <a:moveTo>
                    <a:pt x="0" y="4"/>
                  </a:moveTo>
                  <a:cubicBezTo>
                    <a:pt x="6" y="4"/>
                    <a:pt x="6" y="4"/>
                    <a:pt x="6" y="4"/>
                  </a:cubicBezTo>
                  <a:cubicBezTo>
                    <a:pt x="6" y="4"/>
                    <a:pt x="6" y="2"/>
                    <a:pt x="6" y="0"/>
                  </a:cubicBezTo>
                  <a:cubicBezTo>
                    <a:pt x="4" y="1"/>
                    <a:pt x="2" y="3"/>
                    <a:pt x="0" y="4"/>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5">
              <a:extLst>
                <a:ext uri="{FF2B5EF4-FFF2-40B4-BE49-F238E27FC236}">
                  <a16:creationId xmlns:a16="http://schemas.microsoft.com/office/drawing/2014/main" id="{7B73996D-3BEA-4246-A873-139A55473584}"/>
                </a:ext>
              </a:extLst>
            </p:cNvPr>
            <p:cNvSpPr>
              <a:spLocks/>
            </p:cNvSpPr>
            <p:nvPr/>
          </p:nvSpPr>
          <p:spPr bwMode="auto">
            <a:xfrm>
              <a:off x="6564314" y="3476625"/>
              <a:ext cx="1817688" cy="1411288"/>
            </a:xfrm>
            <a:custGeom>
              <a:avLst/>
              <a:gdLst>
                <a:gd name="T0" fmla="*/ 0 w 241"/>
                <a:gd name="T1" fmla="*/ 137 h 187"/>
                <a:gd name="T2" fmla="*/ 81 w 241"/>
                <a:gd name="T3" fmla="*/ 187 h 187"/>
                <a:gd name="T4" fmla="*/ 188 w 241"/>
                <a:gd name="T5" fmla="*/ 148 h 187"/>
                <a:gd name="T6" fmla="*/ 230 w 241"/>
                <a:gd name="T7" fmla="*/ 105 h 187"/>
                <a:gd name="T8" fmla="*/ 231 w 241"/>
                <a:gd name="T9" fmla="*/ 31 h 187"/>
                <a:gd name="T10" fmla="*/ 95 w 241"/>
                <a:gd name="T11" fmla="*/ 59 h 187"/>
                <a:gd name="T12" fmla="*/ 0 w 241"/>
                <a:gd name="T13" fmla="*/ 137 h 187"/>
              </a:gdLst>
              <a:ahLst/>
              <a:cxnLst>
                <a:cxn ang="0">
                  <a:pos x="T0" y="T1"/>
                </a:cxn>
                <a:cxn ang="0">
                  <a:pos x="T2" y="T3"/>
                </a:cxn>
                <a:cxn ang="0">
                  <a:pos x="T4" y="T5"/>
                </a:cxn>
                <a:cxn ang="0">
                  <a:pos x="T6" y="T7"/>
                </a:cxn>
                <a:cxn ang="0">
                  <a:pos x="T8" y="T9"/>
                </a:cxn>
                <a:cxn ang="0">
                  <a:pos x="T10" y="T11"/>
                </a:cxn>
                <a:cxn ang="0">
                  <a:pos x="T12" y="T13"/>
                </a:cxn>
              </a:cxnLst>
              <a:rect l="0" t="0" r="r" b="b"/>
              <a:pathLst>
                <a:path w="241" h="187">
                  <a:moveTo>
                    <a:pt x="0" y="137"/>
                  </a:moveTo>
                  <a:cubicBezTo>
                    <a:pt x="0" y="137"/>
                    <a:pt x="20" y="187"/>
                    <a:pt x="81" y="187"/>
                  </a:cubicBezTo>
                  <a:cubicBezTo>
                    <a:pt x="142" y="187"/>
                    <a:pt x="167" y="166"/>
                    <a:pt x="188" y="148"/>
                  </a:cubicBezTo>
                  <a:cubicBezTo>
                    <a:pt x="209" y="130"/>
                    <a:pt x="221" y="128"/>
                    <a:pt x="230" y="105"/>
                  </a:cubicBezTo>
                  <a:cubicBezTo>
                    <a:pt x="239" y="81"/>
                    <a:pt x="241" y="51"/>
                    <a:pt x="231" y="31"/>
                  </a:cubicBezTo>
                  <a:cubicBezTo>
                    <a:pt x="217" y="0"/>
                    <a:pt x="169" y="16"/>
                    <a:pt x="95" y="59"/>
                  </a:cubicBezTo>
                  <a:cubicBezTo>
                    <a:pt x="22" y="102"/>
                    <a:pt x="0" y="137"/>
                    <a:pt x="0" y="137"/>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6">
              <a:extLst>
                <a:ext uri="{FF2B5EF4-FFF2-40B4-BE49-F238E27FC236}">
                  <a16:creationId xmlns:a16="http://schemas.microsoft.com/office/drawing/2014/main" id="{45AA9F74-9B09-4667-87B4-9800DD0AA312}"/>
                </a:ext>
              </a:extLst>
            </p:cNvPr>
            <p:cNvSpPr>
              <a:spLocks/>
            </p:cNvSpPr>
            <p:nvPr/>
          </p:nvSpPr>
          <p:spPr bwMode="auto">
            <a:xfrm>
              <a:off x="6556376" y="3582988"/>
              <a:ext cx="1803400" cy="1304925"/>
            </a:xfrm>
            <a:custGeom>
              <a:avLst/>
              <a:gdLst>
                <a:gd name="T0" fmla="*/ 1 w 239"/>
                <a:gd name="T1" fmla="*/ 123 h 173"/>
                <a:gd name="T2" fmla="*/ 0 w 239"/>
                <a:gd name="T3" fmla="*/ 124 h 173"/>
                <a:gd name="T4" fmla="*/ 18 w 239"/>
                <a:gd name="T5" fmla="*/ 148 h 173"/>
                <a:gd name="T6" fmla="*/ 82 w 239"/>
                <a:gd name="T7" fmla="*/ 173 h 173"/>
                <a:gd name="T8" fmla="*/ 151 w 239"/>
                <a:gd name="T9" fmla="*/ 161 h 173"/>
                <a:gd name="T10" fmla="*/ 190 w 239"/>
                <a:gd name="T11" fmla="*/ 135 h 173"/>
                <a:gd name="T12" fmla="*/ 215 w 239"/>
                <a:gd name="T13" fmla="*/ 115 h 173"/>
                <a:gd name="T14" fmla="*/ 232 w 239"/>
                <a:gd name="T15" fmla="*/ 91 h 173"/>
                <a:gd name="T16" fmla="*/ 239 w 239"/>
                <a:gd name="T17" fmla="*/ 49 h 173"/>
                <a:gd name="T18" fmla="*/ 233 w 239"/>
                <a:gd name="T19" fmla="*/ 16 h 173"/>
                <a:gd name="T20" fmla="*/ 222 w 239"/>
                <a:gd name="T21" fmla="*/ 4 h 173"/>
                <a:gd name="T22" fmla="*/ 205 w 239"/>
                <a:gd name="T23" fmla="*/ 0 h 173"/>
                <a:gd name="T24" fmla="*/ 159 w 239"/>
                <a:gd name="T25" fmla="*/ 12 h 173"/>
                <a:gd name="T26" fmla="*/ 96 w 239"/>
                <a:gd name="T27" fmla="*/ 45 h 173"/>
                <a:gd name="T28" fmla="*/ 0 w 239"/>
                <a:gd name="T29" fmla="*/ 123 h 173"/>
                <a:gd name="T30" fmla="*/ 0 w 239"/>
                <a:gd name="T31" fmla="*/ 123 h 173"/>
                <a:gd name="T32" fmla="*/ 0 w 239"/>
                <a:gd name="T33" fmla="*/ 124 h 173"/>
                <a:gd name="T34" fmla="*/ 1 w 239"/>
                <a:gd name="T35" fmla="*/ 123 h 173"/>
                <a:gd name="T36" fmla="*/ 1 w 239"/>
                <a:gd name="T37" fmla="*/ 124 h 173"/>
                <a:gd name="T38" fmla="*/ 1 w 239"/>
                <a:gd name="T39" fmla="*/ 124 h 173"/>
                <a:gd name="T40" fmla="*/ 97 w 239"/>
                <a:gd name="T41" fmla="*/ 46 h 173"/>
                <a:gd name="T42" fmla="*/ 160 w 239"/>
                <a:gd name="T43" fmla="*/ 13 h 173"/>
                <a:gd name="T44" fmla="*/ 205 w 239"/>
                <a:gd name="T45" fmla="*/ 2 h 173"/>
                <a:gd name="T46" fmla="*/ 221 w 239"/>
                <a:gd name="T47" fmla="*/ 5 h 173"/>
                <a:gd name="T48" fmla="*/ 232 w 239"/>
                <a:gd name="T49" fmla="*/ 17 h 173"/>
                <a:gd name="T50" fmla="*/ 238 w 239"/>
                <a:gd name="T51" fmla="*/ 49 h 173"/>
                <a:gd name="T52" fmla="*/ 230 w 239"/>
                <a:gd name="T53" fmla="*/ 90 h 173"/>
                <a:gd name="T54" fmla="*/ 214 w 239"/>
                <a:gd name="T55" fmla="*/ 114 h 173"/>
                <a:gd name="T56" fmla="*/ 189 w 239"/>
                <a:gd name="T57" fmla="*/ 134 h 173"/>
                <a:gd name="T58" fmla="*/ 150 w 239"/>
                <a:gd name="T59" fmla="*/ 160 h 173"/>
                <a:gd name="T60" fmla="*/ 82 w 239"/>
                <a:gd name="T61" fmla="*/ 172 h 173"/>
                <a:gd name="T62" fmla="*/ 19 w 239"/>
                <a:gd name="T63" fmla="*/ 147 h 173"/>
                <a:gd name="T64" fmla="*/ 6 w 239"/>
                <a:gd name="T65" fmla="*/ 131 h 173"/>
                <a:gd name="T66" fmla="*/ 2 w 239"/>
                <a:gd name="T67" fmla="*/ 125 h 173"/>
                <a:gd name="T68" fmla="*/ 2 w 239"/>
                <a:gd name="T69" fmla="*/ 124 h 173"/>
                <a:gd name="T70" fmla="*/ 1 w 239"/>
                <a:gd name="T71" fmla="*/ 123 h 173"/>
                <a:gd name="T72" fmla="*/ 1 w 239"/>
                <a:gd name="T73" fmla="*/ 123 h 173"/>
                <a:gd name="T74" fmla="*/ 1 w 239"/>
                <a:gd name="T75" fmla="*/ 123 h 173"/>
                <a:gd name="T76" fmla="*/ 1 w 239"/>
                <a:gd name="T77" fmla="*/ 124 h 173"/>
                <a:gd name="T78" fmla="*/ 1 w 239"/>
                <a:gd name="T79" fmla="*/ 12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9" h="173">
                  <a:moveTo>
                    <a:pt x="1" y="123"/>
                  </a:moveTo>
                  <a:cubicBezTo>
                    <a:pt x="0" y="124"/>
                    <a:pt x="0" y="124"/>
                    <a:pt x="0" y="124"/>
                  </a:cubicBezTo>
                  <a:cubicBezTo>
                    <a:pt x="0" y="124"/>
                    <a:pt x="5" y="136"/>
                    <a:pt x="18" y="148"/>
                  </a:cubicBezTo>
                  <a:cubicBezTo>
                    <a:pt x="31" y="161"/>
                    <a:pt x="52" y="173"/>
                    <a:pt x="82" y="173"/>
                  </a:cubicBezTo>
                  <a:cubicBezTo>
                    <a:pt x="113" y="173"/>
                    <a:pt x="134" y="168"/>
                    <a:pt x="151" y="161"/>
                  </a:cubicBezTo>
                  <a:cubicBezTo>
                    <a:pt x="167" y="153"/>
                    <a:pt x="179" y="144"/>
                    <a:pt x="190" y="135"/>
                  </a:cubicBezTo>
                  <a:cubicBezTo>
                    <a:pt x="200" y="125"/>
                    <a:pt x="208" y="120"/>
                    <a:pt x="215" y="115"/>
                  </a:cubicBezTo>
                  <a:cubicBezTo>
                    <a:pt x="222" y="109"/>
                    <a:pt x="227" y="103"/>
                    <a:pt x="232" y="91"/>
                  </a:cubicBezTo>
                  <a:cubicBezTo>
                    <a:pt x="237" y="78"/>
                    <a:pt x="239" y="63"/>
                    <a:pt x="239" y="49"/>
                  </a:cubicBezTo>
                  <a:cubicBezTo>
                    <a:pt x="239" y="37"/>
                    <a:pt x="237" y="26"/>
                    <a:pt x="233" y="16"/>
                  </a:cubicBezTo>
                  <a:cubicBezTo>
                    <a:pt x="230" y="11"/>
                    <a:pt x="226" y="7"/>
                    <a:pt x="222" y="4"/>
                  </a:cubicBezTo>
                  <a:cubicBezTo>
                    <a:pt x="217" y="2"/>
                    <a:pt x="211" y="0"/>
                    <a:pt x="205" y="0"/>
                  </a:cubicBezTo>
                  <a:cubicBezTo>
                    <a:pt x="192" y="0"/>
                    <a:pt x="177" y="4"/>
                    <a:pt x="159" y="12"/>
                  </a:cubicBezTo>
                  <a:cubicBezTo>
                    <a:pt x="141" y="20"/>
                    <a:pt x="120" y="31"/>
                    <a:pt x="96" y="45"/>
                  </a:cubicBezTo>
                  <a:cubicBezTo>
                    <a:pt x="23" y="87"/>
                    <a:pt x="0" y="123"/>
                    <a:pt x="0" y="123"/>
                  </a:cubicBezTo>
                  <a:cubicBezTo>
                    <a:pt x="0" y="123"/>
                    <a:pt x="0" y="123"/>
                    <a:pt x="0" y="123"/>
                  </a:cubicBezTo>
                  <a:cubicBezTo>
                    <a:pt x="0" y="124"/>
                    <a:pt x="0" y="124"/>
                    <a:pt x="0" y="124"/>
                  </a:cubicBezTo>
                  <a:cubicBezTo>
                    <a:pt x="1" y="123"/>
                    <a:pt x="1" y="123"/>
                    <a:pt x="1" y="123"/>
                  </a:cubicBezTo>
                  <a:cubicBezTo>
                    <a:pt x="1" y="124"/>
                    <a:pt x="1" y="124"/>
                    <a:pt x="1" y="124"/>
                  </a:cubicBezTo>
                  <a:cubicBezTo>
                    <a:pt x="1" y="124"/>
                    <a:pt x="1" y="124"/>
                    <a:pt x="1" y="124"/>
                  </a:cubicBezTo>
                  <a:cubicBezTo>
                    <a:pt x="3" y="122"/>
                    <a:pt x="26" y="87"/>
                    <a:pt x="97" y="46"/>
                  </a:cubicBezTo>
                  <a:cubicBezTo>
                    <a:pt x="121" y="32"/>
                    <a:pt x="142" y="21"/>
                    <a:pt x="160" y="13"/>
                  </a:cubicBezTo>
                  <a:cubicBezTo>
                    <a:pt x="178" y="6"/>
                    <a:pt x="193" y="2"/>
                    <a:pt x="205" y="2"/>
                  </a:cubicBezTo>
                  <a:cubicBezTo>
                    <a:pt x="211" y="2"/>
                    <a:pt x="217" y="3"/>
                    <a:pt x="221" y="5"/>
                  </a:cubicBezTo>
                  <a:cubicBezTo>
                    <a:pt x="226" y="8"/>
                    <a:pt x="229" y="12"/>
                    <a:pt x="232" y="17"/>
                  </a:cubicBezTo>
                  <a:cubicBezTo>
                    <a:pt x="236" y="26"/>
                    <a:pt x="238" y="37"/>
                    <a:pt x="238" y="49"/>
                  </a:cubicBezTo>
                  <a:cubicBezTo>
                    <a:pt x="238" y="63"/>
                    <a:pt x="235" y="78"/>
                    <a:pt x="230" y="90"/>
                  </a:cubicBezTo>
                  <a:cubicBezTo>
                    <a:pt x="226" y="102"/>
                    <a:pt x="221" y="108"/>
                    <a:pt x="214" y="114"/>
                  </a:cubicBezTo>
                  <a:cubicBezTo>
                    <a:pt x="208" y="119"/>
                    <a:pt x="199" y="124"/>
                    <a:pt x="189" y="134"/>
                  </a:cubicBezTo>
                  <a:cubicBezTo>
                    <a:pt x="178" y="143"/>
                    <a:pt x="167" y="152"/>
                    <a:pt x="150" y="160"/>
                  </a:cubicBezTo>
                  <a:cubicBezTo>
                    <a:pt x="134" y="167"/>
                    <a:pt x="113" y="172"/>
                    <a:pt x="82" y="172"/>
                  </a:cubicBezTo>
                  <a:cubicBezTo>
                    <a:pt x="52" y="172"/>
                    <a:pt x="32" y="160"/>
                    <a:pt x="19" y="147"/>
                  </a:cubicBezTo>
                  <a:cubicBezTo>
                    <a:pt x="13" y="141"/>
                    <a:pt x="8" y="135"/>
                    <a:pt x="6" y="131"/>
                  </a:cubicBezTo>
                  <a:cubicBezTo>
                    <a:pt x="4" y="128"/>
                    <a:pt x="3" y="127"/>
                    <a:pt x="2" y="125"/>
                  </a:cubicBezTo>
                  <a:cubicBezTo>
                    <a:pt x="2" y="125"/>
                    <a:pt x="2" y="124"/>
                    <a:pt x="2" y="124"/>
                  </a:cubicBezTo>
                  <a:cubicBezTo>
                    <a:pt x="2" y="123"/>
                    <a:pt x="1" y="123"/>
                    <a:pt x="1" y="123"/>
                  </a:cubicBezTo>
                  <a:cubicBezTo>
                    <a:pt x="1" y="123"/>
                    <a:pt x="1" y="123"/>
                    <a:pt x="1" y="123"/>
                  </a:cubicBezTo>
                  <a:cubicBezTo>
                    <a:pt x="1" y="123"/>
                    <a:pt x="1" y="123"/>
                    <a:pt x="1" y="123"/>
                  </a:cubicBezTo>
                  <a:cubicBezTo>
                    <a:pt x="1" y="124"/>
                    <a:pt x="1" y="124"/>
                    <a:pt x="1" y="124"/>
                  </a:cubicBezTo>
                  <a:cubicBezTo>
                    <a:pt x="1" y="123"/>
                    <a:pt x="1" y="123"/>
                    <a:pt x="1" y="12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9">
              <a:extLst>
                <a:ext uri="{FF2B5EF4-FFF2-40B4-BE49-F238E27FC236}">
                  <a16:creationId xmlns:a16="http://schemas.microsoft.com/office/drawing/2014/main" id="{FBCF957E-C846-4031-9A92-554D2DA1D1EA}"/>
                </a:ext>
              </a:extLst>
            </p:cNvPr>
            <p:cNvSpPr>
              <a:spLocks/>
            </p:cNvSpPr>
            <p:nvPr/>
          </p:nvSpPr>
          <p:spPr bwMode="auto">
            <a:xfrm>
              <a:off x="6586539" y="4276725"/>
              <a:ext cx="1425575" cy="295275"/>
            </a:xfrm>
            <a:custGeom>
              <a:avLst/>
              <a:gdLst>
                <a:gd name="T0" fmla="*/ 0 w 189"/>
                <a:gd name="T1" fmla="*/ 38 h 39"/>
                <a:gd name="T2" fmla="*/ 4 w 189"/>
                <a:gd name="T3" fmla="*/ 39 h 39"/>
                <a:gd name="T4" fmla="*/ 32 w 189"/>
                <a:gd name="T5" fmla="*/ 33 h 39"/>
                <a:gd name="T6" fmla="*/ 61 w 189"/>
                <a:gd name="T7" fmla="*/ 28 h 39"/>
                <a:gd name="T8" fmla="*/ 81 w 189"/>
                <a:gd name="T9" fmla="*/ 29 h 39"/>
                <a:gd name="T10" fmla="*/ 99 w 189"/>
                <a:gd name="T11" fmla="*/ 29 h 39"/>
                <a:gd name="T12" fmla="*/ 143 w 189"/>
                <a:gd name="T13" fmla="*/ 15 h 39"/>
                <a:gd name="T14" fmla="*/ 189 w 189"/>
                <a:gd name="T15" fmla="*/ 2 h 39"/>
                <a:gd name="T16" fmla="*/ 189 w 189"/>
                <a:gd name="T17" fmla="*/ 0 h 39"/>
                <a:gd name="T18" fmla="*/ 143 w 189"/>
                <a:gd name="T19" fmla="*/ 14 h 39"/>
                <a:gd name="T20" fmla="*/ 99 w 189"/>
                <a:gd name="T21" fmla="*/ 28 h 39"/>
                <a:gd name="T22" fmla="*/ 81 w 189"/>
                <a:gd name="T23" fmla="*/ 27 h 39"/>
                <a:gd name="T24" fmla="*/ 61 w 189"/>
                <a:gd name="T25" fmla="*/ 26 h 39"/>
                <a:gd name="T26" fmla="*/ 32 w 189"/>
                <a:gd name="T27" fmla="*/ 32 h 39"/>
                <a:gd name="T28" fmla="*/ 4 w 189"/>
                <a:gd name="T29" fmla="*/ 37 h 39"/>
                <a:gd name="T30" fmla="*/ 0 w 189"/>
                <a:gd name="T31" fmla="*/ 37 h 39"/>
                <a:gd name="T32" fmla="*/ 0 w 189"/>
                <a:gd name="T33"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9" h="39">
                  <a:moveTo>
                    <a:pt x="0" y="38"/>
                  </a:moveTo>
                  <a:cubicBezTo>
                    <a:pt x="1" y="38"/>
                    <a:pt x="3" y="39"/>
                    <a:pt x="4" y="39"/>
                  </a:cubicBezTo>
                  <a:cubicBezTo>
                    <a:pt x="12" y="39"/>
                    <a:pt x="22" y="36"/>
                    <a:pt x="32" y="33"/>
                  </a:cubicBezTo>
                  <a:cubicBezTo>
                    <a:pt x="43" y="30"/>
                    <a:pt x="53" y="28"/>
                    <a:pt x="61" y="28"/>
                  </a:cubicBezTo>
                  <a:cubicBezTo>
                    <a:pt x="71" y="28"/>
                    <a:pt x="76" y="28"/>
                    <a:pt x="81" y="29"/>
                  </a:cubicBezTo>
                  <a:cubicBezTo>
                    <a:pt x="86" y="29"/>
                    <a:pt x="91" y="29"/>
                    <a:pt x="99" y="29"/>
                  </a:cubicBezTo>
                  <a:cubicBezTo>
                    <a:pt x="116" y="29"/>
                    <a:pt x="130" y="22"/>
                    <a:pt x="143" y="15"/>
                  </a:cubicBezTo>
                  <a:cubicBezTo>
                    <a:pt x="157" y="9"/>
                    <a:pt x="171" y="2"/>
                    <a:pt x="189" y="2"/>
                  </a:cubicBezTo>
                  <a:cubicBezTo>
                    <a:pt x="189" y="0"/>
                    <a:pt x="189" y="0"/>
                    <a:pt x="189" y="0"/>
                  </a:cubicBezTo>
                  <a:cubicBezTo>
                    <a:pt x="170" y="0"/>
                    <a:pt x="156" y="7"/>
                    <a:pt x="143" y="14"/>
                  </a:cubicBezTo>
                  <a:cubicBezTo>
                    <a:pt x="129" y="21"/>
                    <a:pt x="116" y="28"/>
                    <a:pt x="99" y="28"/>
                  </a:cubicBezTo>
                  <a:cubicBezTo>
                    <a:pt x="91" y="28"/>
                    <a:pt x="86" y="28"/>
                    <a:pt x="81" y="27"/>
                  </a:cubicBezTo>
                  <a:cubicBezTo>
                    <a:pt x="76" y="27"/>
                    <a:pt x="71" y="26"/>
                    <a:pt x="61" y="26"/>
                  </a:cubicBezTo>
                  <a:cubicBezTo>
                    <a:pt x="53" y="26"/>
                    <a:pt x="42" y="29"/>
                    <a:pt x="32" y="32"/>
                  </a:cubicBezTo>
                  <a:cubicBezTo>
                    <a:pt x="22" y="35"/>
                    <a:pt x="12" y="37"/>
                    <a:pt x="4" y="37"/>
                  </a:cubicBezTo>
                  <a:cubicBezTo>
                    <a:pt x="3" y="37"/>
                    <a:pt x="1" y="37"/>
                    <a:pt x="0" y="37"/>
                  </a:cubicBezTo>
                  <a:cubicBezTo>
                    <a:pt x="0" y="38"/>
                    <a:pt x="0" y="38"/>
                    <a:pt x="0" y="3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40">
              <a:extLst>
                <a:ext uri="{FF2B5EF4-FFF2-40B4-BE49-F238E27FC236}">
                  <a16:creationId xmlns:a16="http://schemas.microsoft.com/office/drawing/2014/main" id="{15D8F7E2-DA32-41A8-A75F-3C837BFF0215}"/>
                </a:ext>
              </a:extLst>
            </p:cNvPr>
            <p:cNvSpPr>
              <a:spLocks/>
            </p:cNvSpPr>
            <p:nvPr/>
          </p:nvSpPr>
          <p:spPr bwMode="auto">
            <a:xfrm>
              <a:off x="7726364" y="3922713"/>
              <a:ext cx="633413" cy="346075"/>
            </a:xfrm>
            <a:custGeom>
              <a:avLst/>
              <a:gdLst>
                <a:gd name="T0" fmla="*/ 1 w 84"/>
                <a:gd name="T1" fmla="*/ 46 h 46"/>
                <a:gd name="T2" fmla="*/ 1 w 84"/>
                <a:gd name="T3" fmla="*/ 46 h 46"/>
                <a:gd name="T4" fmla="*/ 45 w 84"/>
                <a:gd name="T5" fmla="*/ 36 h 46"/>
                <a:gd name="T6" fmla="*/ 61 w 84"/>
                <a:gd name="T7" fmla="*/ 30 h 46"/>
                <a:gd name="T8" fmla="*/ 84 w 84"/>
                <a:gd name="T9" fmla="*/ 0 h 46"/>
                <a:gd name="T10" fmla="*/ 83 w 84"/>
                <a:gd name="T11" fmla="*/ 0 h 46"/>
                <a:gd name="T12" fmla="*/ 83 w 84"/>
                <a:gd name="T13" fmla="*/ 0 h 46"/>
                <a:gd name="T14" fmla="*/ 71 w 84"/>
                <a:gd name="T15" fmla="*/ 18 h 46"/>
                <a:gd name="T16" fmla="*/ 59 w 84"/>
                <a:gd name="T17" fmla="*/ 29 h 46"/>
                <a:gd name="T18" fmla="*/ 45 w 84"/>
                <a:gd name="T19" fmla="*/ 35 h 46"/>
                <a:gd name="T20" fmla="*/ 0 w 84"/>
                <a:gd name="T21" fmla="*/ 45 h 46"/>
                <a:gd name="T22" fmla="*/ 1 w 84"/>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46">
                  <a:moveTo>
                    <a:pt x="1" y="46"/>
                  </a:moveTo>
                  <a:cubicBezTo>
                    <a:pt x="1" y="46"/>
                    <a:pt x="1" y="46"/>
                    <a:pt x="1" y="46"/>
                  </a:cubicBezTo>
                  <a:cubicBezTo>
                    <a:pt x="3" y="45"/>
                    <a:pt x="18" y="38"/>
                    <a:pt x="45" y="36"/>
                  </a:cubicBezTo>
                  <a:cubicBezTo>
                    <a:pt x="51" y="36"/>
                    <a:pt x="56" y="33"/>
                    <a:pt x="61" y="30"/>
                  </a:cubicBezTo>
                  <a:cubicBezTo>
                    <a:pt x="75" y="20"/>
                    <a:pt x="84" y="0"/>
                    <a:pt x="84" y="0"/>
                  </a:cubicBezTo>
                  <a:cubicBezTo>
                    <a:pt x="83" y="0"/>
                    <a:pt x="83" y="0"/>
                    <a:pt x="83" y="0"/>
                  </a:cubicBezTo>
                  <a:cubicBezTo>
                    <a:pt x="83" y="0"/>
                    <a:pt x="83" y="0"/>
                    <a:pt x="83" y="0"/>
                  </a:cubicBezTo>
                  <a:cubicBezTo>
                    <a:pt x="82" y="2"/>
                    <a:pt x="78" y="10"/>
                    <a:pt x="71" y="18"/>
                  </a:cubicBezTo>
                  <a:cubicBezTo>
                    <a:pt x="68" y="22"/>
                    <a:pt x="64" y="26"/>
                    <a:pt x="59" y="29"/>
                  </a:cubicBezTo>
                  <a:cubicBezTo>
                    <a:pt x="55" y="32"/>
                    <a:pt x="50" y="34"/>
                    <a:pt x="45" y="35"/>
                  </a:cubicBezTo>
                  <a:cubicBezTo>
                    <a:pt x="16" y="36"/>
                    <a:pt x="0" y="45"/>
                    <a:pt x="0" y="45"/>
                  </a:cubicBezTo>
                  <a:cubicBezTo>
                    <a:pt x="1" y="46"/>
                    <a:pt x="1" y="46"/>
                    <a:pt x="1" y="4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41">
              <a:extLst>
                <a:ext uri="{FF2B5EF4-FFF2-40B4-BE49-F238E27FC236}">
                  <a16:creationId xmlns:a16="http://schemas.microsoft.com/office/drawing/2014/main" id="{60922D53-FDB7-401C-BF48-B5EDF1B65E5C}"/>
                </a:ext>
              </a:extLst>
            </p:cNvPr>
            <p:cNvSpPr>
              <a:spLocks/>
            </p:cNvSpPr>
            <p:nvPr/>
          </p:nvSpPr>
          <p:spPr bwMode="auto">
            <a:xfrm>
              <a:off x="6783389" y="4525963"/>
              <a:ext cx="800100" cy="173038"/>
            </a:xfrm>
            <a:custGeom>
              <a:avLst/>
              <a:gdLst>
                <a:gd name="T0" fmla="*/ 106 w 106"/>
                <a:gd name="T1" fmla="*/ 22 h 23"/>
                <a:gd name="T2" fmla="*/ 96 w 106"/>
                <a:gd name="T3" fmla="*/ 22 h 23"/>
                <a:gd name="T4" fmla="*/ 70 w 106"/>
                <a:gd name="T5" fmla="*/ 17 h 23"/>
                <a:gd name="T6" fmla="*/ 46 w 106"/>
                <a:gd name="T7" fmla="*/ 13 h 23"/>
                <a:gd name="T8" fmla="*/ 42 w 106"/>
                <a:gd name="T9" fmla="*/ 13 h 23"/>
                <a:gd name="T10" fmla="*/ 37 w 106"/>
                <a:gd name="T11" fmla="*/ 13 h 23"/>
                <a:gd name="T12" fmla="*/ 10 w 106"/>
                <a:gd name="T13" fmla="*/ 7 h 23"/>
                <a:gd name="T14" fmla="*/ 3 w 106"/>
                <a:gd name="T15" fmla="*/ 2 h 23"/>
                <a:gd name="T16" fmla="*/ 2 w 106"/>
                <a:gd name="T17" fmla="*/ 1 h 23"/>
                <a:gd name="T18" fmla="*/ 1 w 106"/>
                <a:gd name="T19" fmla="*/ 1 h 23"/>
                <a:gd name="T20" fmla="*/ 1 w 106"/>
                <a:gd name="T21" fmla="*/ 1 h 23"/>
                <a:gd name="T22" fmla="*/ 1 w 106"/>
                <a:gd name="T23" fmla="*/ 0 h 23"/>
                <a:gd name="T24" fmla="*/ 0 w 106"/>
                <a:gd name="T25" fmla="*/ 1 h 23"/>
                <a:gd name="T26" fmla="*/ 37 w 106"/>
                <a:gd name="T27" fmla="*/ 14 h 23"/>
                <a:gd name="T28" fmla="*/ 42 w 106"/>
                <a:gd name="T29" fmla="*/ 14 h 23"/>
                <a:gd name="T30" fmla="*/ 46 w 106"/>
                <a:gd name="T31" fmla="*/ 14 h 23"/>
                <a:gd name="T32" fmla="*/ 69 w 106"/>
                <a:gd name="T33" fmla="*/ 19 h 23"/>
                <a:gd name="T34" fmla="*/ 96 w 106"/>
                <a:gd name="T35" fmla="*/ 23 h 23"/>
                <a:gd name="T36" fmla="*/ 106 w 106"/>
                <a:gd name="T37" fmla="*/ 23 h 23"/>
                <a:gd name="T38" fmla="*/ 106 w 106"/>
                <a:gd name="T39"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23">
                  <a:moveTo>
                    <a:pt x="106" y="22"/>
                  </a:moveTo>
                  <a:cubicBezTo>
                    <a:pt x="102" y="22"/>
                    <a:pt x="99" y="22"/>
                    <a:pt x="96" y="22"/>
                  </a:cubicBezTo>
                  <a:cubicBezTo>
                    <a:pt x="83" y="22"/>
                    <a:pt x="76" y="20"/>
                    <a:pt x="70" y="17"/>
                  </a:cubicBezTo>
                  <a:cubicBezTo>
                    <a:pt x="63" y="15"/>
                    <a:pt x="57" y="13"/>
                    <a:pt x="46" y="13"/>
                  </a:cubicBezTo>
                  <a:cubicBezTo>
                    <a:pt x="45" y="13"/>
                    <a:pt x="43" y="13"/>
                    <a:pt x="42" y="13"/>
                  </a:cubicBezTo>
                  <a:cubicBezTo>
                    <a:pt x="40" y="13"/>
                    <a:pt x="39" y="13"/>
                    <a:pt x="37" y="13"/>
                  </a:cubicBezTo>
                  <a:cubicBezTo>
                    <a:pt x="25" y="13"/>
                    <a:pt x="16" y="10"/>
                    <a:pt x="10" y="7"/>
                  </a:cubicBezTo>
                  <a:cubicBezTo>
                    <a:pt x="7" y="5"/>
                    <a:pt x="5" y="4"/>
                    <a:pt x="3" y="2"/>
                  </a:cubicBezTo>
                  <a:cubicBezTo>
                    <a:pt x="2" y="2"/>
                    <a:pt x="2" y="1"/>
                    <a:pt x="2" y="1"/>
                  </a:cubicBezTo>
                  <a:cubicBezTo>
                    <a:pt x="1" y="1"/>
                    <a:pt x="1" y="1"/>
                    <a:pt x="1" y="1"/>
                  </a:cubicBezTo>
                  <a:cubicBezTo>
                    <a:pt x="1" y="1"/>
                    <a:pt x="1" y="1"/>
                    <a:pt x="1" y="1"/>
                  </a:cubicBezTo>
                  <a:cubicBezTo>
                    <a:pt x="1" y="0"/>
                    <a:pt x="1" y="0"/>
                    <a:pt x="1" y="0"/>
                  </a:cubicBezTo>
                  <a:cubicBezTo>
                    <a:pt x="0" y="1"/>
                    <a:pt x="0" y="1"/>
                    <a:pt x="0" y="1"/>
                  </a:cubicBezTo>
                  <a:cubicBezTo>
                    <a:pt x="0" y="1"/>
                    <a:pt x="12" y="14"/>
                    <a:pt x="37" y="14"/>
                  </a:cubicBezTo>
                  <a:cubicBezTo>
                    <a:pt x="39" y="14"/>
                    <a:pt x="40" y="14"/>
                    <a:pt x="42" y="14"/>
                  </a:cubicBezTo>
                  <a:cubicBezTo>
                    <a:pt x="43" y="14"/>
                    <a:pt x="45" y="14"/>
                    <a:pt x="46" y="14"/>
                  </a:cubicBezTo>
                  <a:cubicBezTo>
                    <a:pt x="57" y="14"/>
                    <a:pt x="63" y="16"/>
                    <a:pt x="69" y="19"/>
                  </a:cubicBezTo>
                  <a:cubicBezTo>
                    <a:pt x="76" y="21"/>
                    <a:pt x="83" y="23"/>
                    <a:pt x="96" y="23"/>
                  </a:cubicBezTo>
                  <a:cubicBezTo>
                    <a:pt x="99" y="23"/>
                    <a:pt x="102" y="23"/>
                    <a:pt x="106" y="23"/>
                  </a:cubicBezTo>
                  <a:cubicBezTo>
                    <a:pt x="106" y="22"/>
                    <a:pt x="106" y="22"/>
                    <a:pt x="106" y="2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42">
              <a:extLst>
                <a:ext uri="{FF2B5EF4-FFF2-40B4-BE49-F238E27FC236}">
                  <a16:creationId xmlns:a16="http://schemas.microsoft.com/office/drawing/2014/main" id="{6F78A9C1-F838-494A-8D25-D3DB46D89016}"/>
                </a:ext>
              </a:extLst>
            </p:cNvPr>
            <p:cNvSpPr>
              <a:spLocks/>
            </p:cNvSpPr>
            <p:nvPr/>
          </p:nvSpPr>
          <p:spPr bwMode="auto">
            <a:xfrm>
              <a:off x="6662739" y="4073525"/>
              <a:ext cx="588963" cy="784225"/>
            </a:xfrm>
            <a:custGeom>
              <a:avLst/>
              <a:gdLst>
                <a:gd name="T0" fmla="*/ 41 w 78"/>
                <a:gd name="T1" fmla="*/ 103 h 104"/>
                <a:gd name="T2" fmla="*/ 11 w 78"/>
                <a:gd name="T3" fmla="*/ 78 h 104"/>
                <a:gd name="T4" fmla="*/ 3 w 78"/>
                <a:gd name="T5" fmla="*/ 68 h 104"/>
                <a:gd name="T6" fmla="*/ 1 w 78"/>
                <a:gd name="T7" fmla="*/ 65 h 104"/>
                <a:gd name="T8" fmla="*/ 1 w 78"/>
                <a:gd name="T9" fmla="*/ 64 h 104"/>
                <a:gd name="T10" fmla="*/ 1 w 78"/>
                <a:gd name="T11" fmla="*/ 64 h 104"/>
                <a:gd name="T12" fmla="*/ 0 w 78"/>
                <a:gd name="T13" fmla="*/ 64 h 104"/>
                <a:gd name="T14" fmla="*/ 1 w 78"/>
                <a:gd name="T15" fmla="*/ 65 h 104"/>
                <a:gd name="T16" fmla="*/ 31 w 78"/>
                <a:gd name="T17" fmla="*/ 48 h 104"/>
                <a:gd name="T18" fmla="*/ 78 w 78"/>
                <a:gd name="T19" fmla="*/ 1 h 104"/>
                <a:gd name="T20" fmla="*/ 77 w 78"/>
                <a:gd name="T21" fmla="*/ 0 h 104"/>
                <a:gd name="T22" fmla="*/ 30 w 78"/>
                <a:gd name="T23" fmla="*/ 47 h 104"/>
                <a:gd name="T24" fmla="*/ 9 w 78"/>
                <a:gd name="T25" fmla="*/ 60 h 104"/>
                <a:gd name="T26" fmla="*/ 3 w 78"/>
                <a:gd name="T27" fmla="*/ 63 h 104"/>
                <a:gd name="T28" fmla="*/ 1 w 78"/>
                <a:gd name="T29" fmla="*/ 64 h 104"/>
                <a:gd name="T30" fmla="*/ 0 w 78"/>
                <a:gd name="T31" fmla="*/ 64 h 104"/>
                <a:gd name="T32" fmla="*/ 0 w 78"/>
                <a:gd name="T33" fmla="*/ 64 h 104"/>
                <a:gd name="T34" fmla="*/ 0 w 78"/>
                <a:gd name="T35" fmla="*/ 65 h 104"/>
                <a:gd name="T36" fmla="*/ 40 w 78"/>
                <a:gd name="T37" fmla="*/ 104 h 104"/>
                <a:gd name="T38" fmla="*/ 41 w 78"/>
                <a:gd name="T39" fmla="*/ 10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04">
                  <a:moveTo>
                    <a:pt x="41" y="103"/>
                  </a:moveTo>
                  <a:cubicBezTo>
                    <a:pt x="27" y="96"/>
                    <a:pt x="17" y="86"/>
                    <a:pt x="11" y="78"/>
                  </a:cubicBezTo>
                  <a:cubicBezTo>
                    <a:pt x="7" y="74"/>
                    <a:pt x="5" y="71"/>
                    <a:pt x="3" y="68"/>
                  </a:cubicBezTo>
                  <a:cubicBezTo>
                    <a:pt x="2" y="67"/>
                    <a:pt x="2" y="66"/>
                    <a:pt x="1" y="65"/>
                  </a:cubicBezTo>
                  <a:cubicBezTo>
                    <a:pt x="1" y="65"/>
                    <a:pt x="1" y="65"/>
                    <a:pt x="1" y="64"/>
                  </a:cubicBezTo>
                  <a:cubicBezTo>
                    <a:pt x="1" y="64"/>
                    <a:pt x="1" y="64"/>
                    <a:pt x="1" y="64"/>
                  </a:cubicBezTo>
                  <a:cubicBezTo>
                    <a:pt x="0" y="64"/>
                    <a:pt x="0" y="64"/>
                    <a:pt x="0" y="64"/>
                  </a:cubicBezTo>
                  <a:cubicBezTo>
                    <a:pt x="1" y="65"/>
                    <a:pt x="1" y="65"/>
                    <a:pt x="1" y="65"/>
                  </a:cubicBezTo>
                  <a:cubicBezTo>
                    <a:pt x="1" y="65"/>
                    <a:pt x="14" y="59"/>
                    <a:pt x="31" y="48"/>
                  </a:cubicBezTo>
                  <a:cubicBezTo>
                    <a:pt x="48" y="37"/>
                    <a:pt x="67" y="21"/>
                    <a:pt x="78" y="1"/>
                  </a:cubicBezTo>
                  <a:cubicBezTo>
                    <a:pt x="77" y="0"/>
                    <a:pt x="77" y="0"/>
                    <a:pt x="77" y="0"/>
                  </a:cubicBezTo>
                  <a:cubicBezTo>
                    <a:pt x="66" y="20"/>
                    <a:pt x="47" y="36"/>
                    <a:pt x="30" y="47"/>
                  </a:cubicBezTo>
                  <a:cubicBezTo>
                    <a:pt x="22" y="52"/>
                    <a:pt x="15" y="57"/>
                    <a:pt x="9" y="60"/>
                  </a:cubicBezTo>
                  <a:cubicBezTo>
                    <a:pt x="6" y="61"/>
                    <a:pt x="4" y="62"/>
                    <a:pt x="3" y="63"/>
                  </a:cubicBezTo>
                  <a:cubicBezTo>
                    <a:pt x="2" y="63"/>
                    <a:pt x="1" y="63"/>
                    <a:pt x="1" y="64"/>
                  </a:cubicBezTo>
                  <a:cubicBezTo>
                    <a:pt x="0" y="64"/>
                    <a:pt x="0" y="64"/>
                    <a:pt x="0" y="64"/>
                  </a:cubicBezTo>
                  <a:cubicBezTo>
                    <a:pt x="0" y="64"/>
                    <a:pt x="0" y="64"/>
                    <a:pt x="0" y="64"/>
                  </a:cubicBezTo>
                  <a:cubicBezTo>
                    <a:pt x="0" y="65"/>
                    <a:pt x="0" y="65"/>
                    <a:pt x="0" y="65"/>
                  </a:cubicBezTo>
                  <a:cubicBezTo>
                    <a:pt x="0" y="65"/>
                    <a:pt x="13" y="89"/>
                    <a:pt x="40" y="104"/>
                  </a:cubicBezTo>
                  <a:cubicBezTo>
                    <a:pt x="41" y="103"/>
                    <a:pt x="41" y="103"/>
                    <a:pt x="41" y="10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43">
              <a:extLst>
                <a:ext uri="{FF2B5EF4-FFF2-40B4-BE49-F238E27FC236}">
                  <a16:creationId xmlns:a16="http://schemas.microsoft.com/office/drawing/2014/main" id="{12CF396A-941C-4E63-8027-820C33C1E8BD}"/>
                </a:ext>
              </a:extLst>
            </p:cNvPr>
            <p:cNvSpPr>
              <a:spLocks/>
            </p:cNvSpPr>
            <p:nvPr/>
          </p:nvSpPr>
          <p:spPr bwMode="auto">
            <a:xfrm>
              <a:off x="6731001" y="4548188"/>
              <a:ext cx="301625" cy="325438"/>
            </a:xfrm>
            <a:custGeom>
              <a:avLst/>
              <a:gdLst>
                <a:gd name="T0" fmla="*/ 40 w 40"/>
                <a:gd name="T1" fmla="*/ 42 h 43"/>
                <a:gd name="T2" fmla="*/ 10 w 40"/>
                <a:gd name="T3" fmla="*/ 16 h 43"/>
                <a:gd name="T4" fmla="*/ 3 w 40"/>
                <a:gd name="T5" fmla="*/ 4 h 43"/>
                <a:gd name="T6" fmla="*/ 1 w 40"/>
                <a:gd name="T7" fmla="*/ 1 h 43"/>
                <a:gd name="T8" fmla="*/ 1 w 40"/>
                <a:gd name="T9" fmla="*/ 0 h 43"/>
                <a:gd name="T10" fmla="*/ 1 w 40"/>
                <a:gd name="T11" fmla="*/ 0 h 43"/>
                <a:gd name="T12" fmla="*/ 0 w 40"/>
                <a:gd name="T13" fmla="*/ 0 h 43"/>
                <a:gd name="T14" fmla="*/ 40 w 40"/>
                <a:gd name="T15" fmla="*/ 43 h 43"/>
                <a:gd name="T16" fmla="*/ 40 w 40"/>
                <a:gd name="T17"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3">
                  <a:moveTo>
                    <a:pt x="40" y="42"/>
                  </a:moveTo>
                  <a:cubicBezTo>
                    <a:pt x="26" y="35"/>
                    <a:pt x="17" y="25"/>
                    <a:pt x="10" y="16"/>
                  </a:cubicBezTo>
                  <a:cubicBezTo>
                    <a:pt x="7" y="11"/>
                    <a:pt x="4" y="7"/>
                    <a:pt x="3" y="4"/>
                  </a:cubicBezTo>
                  <a:cubicBezTo>
                    <a:pt x="2" y="3"/>
                    <a:pt x="1" y="2"/>
                    <a:pt x="1" y="1"/>
                  </a:cubicBezTo>
                  <a:cubicBezTo>
                    <a:pt x="1" y="0"/>
                    <a:pt x="1" y="0"/>
                    <a:pt x="1" y="0"/>
                  </a:cubicBezTo>
                  <a:cubicBezTo>
                    <a:pt x="1" y="0"/>
                    <a:pt x="1" y="0"/>
                    <a:pt x="1" y="0"/>
                  </a:cubicBezTo>
                  <a:cubicBezTo>
                    <a:pt x="0" y="0"/>
                    <a:pt x="0" y="0"/>
                    <a:pt x="0" y="0"/>
                  </a:cubicBezTo>
                  <a:cubicBezTo>
                    <a:pt x="0" y="0"/>
                    <a:pt x="12" y="29"/>
                    <a:pt x="40" y="43"/>
                  </a:cubicBezTo>
                  <a:cubicBezTo>
                    <a:pt x="40" y="42"/>
                    <a:pt x="40" y="42"/>
                    <a:pt x="40" y="4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44">
              <a:extLst>
                <a:ext uri="{FF2B5EF4-FFF2-40B4-BE49-F238E27FC236}">
                  <a16:creationId xmlns:a16="http://schemas.microsoft.com/office/drawing/2014/main" id="{3AD7A0BC-2E31-4334-995F-66CA83938D94}"/>
                </a:ext>
              </a:extLst>
            </p:cNvPr>
            <p:cNvSpPr>
              <a:spLocks/>
            </p:cNvSpPr>
            <p:nvPr/>
          </p:nvSpPr>
          <p:spPr bwMode="auto">
            <a:xfrm>
              <a:off x="6783389" y="4533900"/>
              <a:ext cx="369888" cy="354013"/>
            </a:xfrm>
            <a:custGeom>
              <a:avLst/>
              <a:gdLst>
                <a:gd name="T0" fmla="*/ 49 w 49"/>
                <a:gd name="T1" fmla="*/ 46 h 47"/>
                <a:gd name="T2" fmla="*/ 26 w 49"/>
                <a:gd name="T3" fmla="*/ 33 h 47"/>
                <a:gd name="T4" fmla="*/ 1 w 49"/>
                <a:gd name="T5" fmla="*/ 0 h 47"/>
                <a:gd name="T6" fmla="*/ 0 w 49"/>
                <a:gd name="T7" fmla="*/ 0 h 47"/>
                <a:gd name="T8" fmla="*/ 26 w 49"/>
                <a:gd name="T9" fmla="*/ 34 h 47"/>
                <a:gd name="T10" fmla="*/ 48 w 49"/>
                <a:gd name="T11" fmla="*/ 47 h 47"/>
                <a:gd name="T12" fmla="*/ 49 w 49"/>
                <a:gd name="T13" fmla="*/ 46 h 47"/>
              </a:gdLst>
              <a:ahLst/>
              <a:cxnLst>
                <a:cxn ang="0">
                  <a:pos x="T0" y="T1"/>
                </a:cxn>
                <a:cxn ang="0">
                  <a:pos x="T2" y="T3"/>
                </a:cxn>
                <a:cxn ang="0">
                  <a:pos x="T4" y="T5"/>
                </a:cxn>
                <a:cxn ang="0">
                  <a:pos x="T6" y="T7"/>
                </a:cxn>
                <a:cxn ang="0">
                  <a:pos x="T8" y="T9"/>
                </a:cxn>
                <a:cxn ang="0">
                  <a:pos x="T10" y="T11"/>
                </a:cxn>
                <a:cxn ang="0">
                  <a:pos x="T12" y="T13"/>
                </a:cxn>
              </a:cxnLst>
              <a:rect l="0" t="0" r="r" b="b"/>
              <a:pathLst>
                <a:path w="49" h="47">
                  <a:moveTo>
                    <a:pt x="49" y="46"/>
                  </a:moveTo>
                  <a:cubicBezTo>
                    <a:pt x="42" y="43"/>
                    <a:pt x="35" y="40"/>
                    <a:pt x="26" y="33"/>
                  </a:cubicBezTo>
                  <a:cubicBezTo>
                    <a:pt x="18" y="26"/>
                    <a:pt x="10" y="16"/>
                    <a:pt x="1" y="0"/>
                  </a:cubicBezTo>
                  <a:cubicBezTo>
                    <a:pt x="0" y="0"/>
                    <a:pt x="0" y="0"/>
                    <a:pt x="0" y="0"/>
                  </a:cubicBezTo>
                  <a:cubicBezTo>
                    <a:pt x="9" y="17"/>
                    <a:pt x="18" y="27"/>
                    <a:pt x="26" y="34"/>
                  </a:cubicBezTo>
                  <a:cubicBezTo>
                    <a:pt x="34" y="41"/>
                    <a:pt x="42" y="44"/>
                    <a:pt x="48" y="47"/>
                  </a:cubicBezTo>
                  <a:cubicBezTo>
                    <a:pt x="49" y="46"/>
                    <a:pt x="49" y="46"/>
                    <a:pt x="49" y="4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45">
              <a:extLst>
                <a:ext uri="{FF2B5EF4-FFF2-40B4-BE49-F238E27FC236}">
                  <a16:creationId xmlns:a16="http://schemas.microsoft.com/office/drawing/2014/main" id="{E75EE729-0417-4787-AE90-E210A09E61EF}"/>
                </a:ext>
              </a:extLst>
            </p:cNvPr>
            <p:cNvSpPr>
              <a:spLocks/>
            </p:cNvSpPr>
            <p:nvPr/>
          </p:nvSpPr>
          <p:spPr bwMode="auto">
            <a:xfrm>
              <a:off x="6835776" y="4049713"/>
              <a:ext cx="512763" cy="838200"/>
            </a:xfrm>
            <a:custGeom>
              <a:avLst/>
              <a:gdLst>
                <a:gd name="T0" fmla="*/ 52 w 68"/>
                <a:gd name="T1" fmla="*/ 110 h 111"/>
                <a:gd name="T2" fmla="*/ 1 w 68"/>
                <a:gd name="T3" fmla="*/ 62 h 111"/>
                <a:gd name="T4" fmla="*/ 1 w 68"/>
                <a:gd name="T5" fmla="*/ 62 h 111"/>
                <a:gd name="T6" fmla="*/ 1 w 68"/>
                <a:gd name="T7" fmla="*/ 63 h 111"/>
                <a:gd name="T8" fmla="*/ 36 w 68"/>
                <a:gd name="T9" fmla="*/ 43 h 111"/>
                <a:gd name="T10" fmla="*/ 68 w 68"/>
                <a:gd name="T11" fmla="*/ 0 h 111"/>
                <a:gd name="T12" fmla="*/ 67 w 68"/>
                <a:gd name="T13" fmla="*/ 0 h 111"/>
                <a:gd name="T14" fmla="*/ 67 w 68"/>
                <a:gd name="T15" fmla="*/ 1 h 111"/>
                <a:gd name="T16" fmla="*/ 35 w 68"/>
                <a:gd name="T17" fmla="*/ 42 h 111"/>
                <a:gd name="T18" fmla="*/ 13 w 68"/>
                <a:gd name="T19" fmla="*/ 56 h 111"/>
                <a:gd name="T20" fmla="*/ 4 w 68"/>
                <a:gd name="T21" fmla="*/ 60 h 111"/>
                <a:gd name="T22" fmla="*/ 2 w 68"/>
                <a:gd name="T23" fmla="*/ 61 h 111"/>
                <a:gd name="T24" fmla="*/ 1 w 68"/>
                <a:gd name="T25" fmla="*/ 62 h 111"/>
                <a:gd name="T26" fmla="*/ 0 w 68"/>
                <a:gd name="T27" fmla="*/ 62 h 111"/>
                <a:gd name="T28" fmla="*/ 0 w 68"/>
                <a:gd name="T29" fmla="*/ 62 h 111"/>
                <a:gd name="T30" fmla="*/ 52 w 68"/>
                <a:gd name="T31" fmla="*/ 111 h 111"/>
                <a:gd name="T32" fmla="*/ 52 w 68"/>
                <a:gd name="T33" fmla="*/ 11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111">
                  <a:moveTo>
                    <a:pt x="52" y="110"/>
                  </a:moveTo>
                  <a:cubicBezTo>
                    <a:pt x="23" y="93"/>
                    <a:pt x="9" y="77"/>
                    <a:pt x="1" y="62"/>
                  </a:cubicBezTo>
                  <a:cubicBezTo>
                    <a:pt x="1" y="62"/>
                    <a:pt x="1" y="62"/>
                    <a:pt x="1" y="62"/>
                  </a:cubicBezTo>
                  <a:cubicBezTo>
                    <a:pt x="1" y="63"/>
                    <a:pt x="1" y="63"/>
                    <a:pt x="1" y="63"/>
                  </a:cubicBezTo>
                  <a:cubicBezTo>
                    <a:pt x="1" y="62"/>
                    <a:pt x="24" y="53"/>
                    <a:pt x="36" y="43"/>
                  </a:cubicBezTo>
                  <a:cubicBezTo>
                    <a:pt x="54" y="27"/>
                    <a:pt x="68" y="0"/>
                    <a:pt x="68" y="0"/>
                  </a:cubicBezTo>
                  <a:cubicBezTo>
                    <a:pt x="67" y="0"/>
                    <a:pt x="67" y="0"/>
                    <a:pt x="67" y="0"/>
                  </a:cubicBezTo>
                  <a:cubicBezTo>
                    <a:pt x="67" y="0"/>
                    <a:pt x="67" y="0"/>
                    <a:pt x="67" y="1"/>
                  </a:cubicBezTo>
                  <a:cubicBezTo>
                    <a:pt x="64" y="6"/>
                    <a:pt x="51" y="28"/>
                    <a:pt x="35" y="42"/>
                  </a:cubicBezTo>
                  <a:cubicBezTo>
                    <a:pt x="29" y="47"/>
                    <a:pt x="21" y="52"/>
                    <a:pt x="13" y="56"/>
                  </a:cubicBezTo>
                  <a:cubicBezTo>
                    <a:pt x="10" y="57"/>
                    <a:pt x="7" y="59"/>
                    <a:pt x="4" y="60"/>
                  </a:cubicBezTo>
                  <a:cubicBezTo>
                    <a:pt x="3" y="60"/>
                    <a:pt x="2" y="61"/>
                    <a:pt x="2" y="61"/>
                  </a:cubicBezTo>
                  <a:cubicBezTo>
                    <a:pt x="1" y="61"/>
                    <a:pt x="1" y="62"/>
                    <a:pt x="1" y="62"/>
                  </a:cubicBezTo>
                  <a:cubicBezTo>
                    <a:pt x="0" y="62"/>
                    <a:pt x="0" y="62"/>
                    <a:pt x="0" y="62"/>
                  </a:cubicBezTo>
                  <a:cubicBezTo>
                    <a:pt x="0" y="62"/>
                    <a:pt x="0" y="62"/>
                    <a:pt x="0" y="62"/>
                  </a:cubicBezTo>
                  <a:cubicBezTo>
                    <a:pt x="8" y="78"/>
                    <a:pt x="22" y="94"/>
                    <a:pt x="52" y="111"/>
                  </a:cubicBezTo>
                  <a:cubicBezTo>
                    <a:pt x="52" y="110"/>
                    <a:pt x="52" y="110"/>
                    <a:pt x="52" y="11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6">
              <a:extLst>
                <a:ext uri="{FF2B5EF4-FFF2-40B4-BE49-F238E27FC236}">
                  <a16:creationId xmlns:a16="http://schemas.microsoft.com/office/drawing/2014/main" id="{E1EDAFE0-F4B0-4718-B0A9-140A11C68E1A}"/>
                </a:ext>
              </a:extLst>
            </p:cNvPr>
            <p:cNvSpPr>
              <a:spLocks/>
            </p:cNvSpPr>
            <p:nvPr/>
          </p:nvSpPr>
          <p:spPr bwMode="auto">
            <a:xfrm>
              <a:off x="6911976" y="4503738"/>
              <a:ext cx="392113" cy="377825"/>
            </a:xfrm>
            <a:custGeom>
              <a:avLst/>
              <a:gdLst>
                <a:gd name="T0" fmla="*/ 0 w 52"/>
                <a:gd name="T1" fmla="*/ 0 h 50"/>
                <a:gd name="T2" fmla="*/ 19 w 52"/>
                <a:gd name="T3" fmla="*/ 24 h 50"/>
                <a:gd name="T4" fmla="*/ 51 w 52"/>
                <a:gd name="T5" fmla="*/ 50 h 50"/>
                <a:gd name="T6" fmla="*/ 52 w 52"/>
                <a:gd name="T7" fmla="*/ 50 h 50"/>
                <a:gd name="T8" fmla="*/ 19 w 52"/>
                <a:gd name="T9" fmla="*/ 24 h 50"/>
                <a:gd name="T10" fmla="*/ 0 w 52"/>
                <a:gd name="T11" fmla="*/ 0 h 50"/>
                <a:gd name="T12" fmla="*/ 0 w 52"/>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52" h="50">
                  <a:moveTo>
                    <a:pt x="0" y="0"/>
                  </a:moveTo>
                  <a:cubicBezTo>
                    <a:pt x="2" y="6"/>
                    <a:pt x="9" y="15"/>
                    <a:pt x="19" y="24"/>
                  </a:cubicBezTo>
                  <a:cubicBezTo>
                    <a:pt x="28" y="34"/>
                    <a:pt x="40" y="44"/>
                    <a:pt x="51" y="50"/>
                  </a:cubicBezTo>
                  <a:cubicBezTo>
                    <a:pt x="52" y="50"/>
                    <a:pt x="52" y="50"/>
                    <a:pt x="52" y="50"/>
                  </a:cubicBezTo>
                  <a:cubicBezTo>
                    <a:pt x="40" y="43"/>
                    <a:pt x="29" y="33"/>
                    <a:pt x="19" y="24"/>
                  </a:cubicBezTo>
                  <a:cubicBezTo>
                    <a:pt x="10" y="14"/>
                    <a:pt x="3" y="5"/>
                    <a:pt x="0" y="0"/>
                  </a:cubicBezTo>
                  <a:cubicBezTo>
                    <a:pt x="0" y="0"/>
                    <a:pt x="0" y="0"/>
                    <a:pt x="0"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7">
              <a:extLst>
                <a:ext uri="{FF2B5EF4-FFF2-40B4-BE49-F238E27FC236}">
                  <a16:creationId xmlns:a16="http://schemas.microsoft.com/office/drawing/2014/main" id="{8140E6A6-F2AD-4B16-BF5F-DED49164578F}"/>
                </a:ext>
              </a:extLst>
            </p:cNvPr>
            <p:cNvSpPr>
              <a:spLocks/>
            </p:cNvSpPr>
            <p:nvPr/>
          </p:nvSpPr>
          <p:spPr bwMode="auto">
            <a:xfrm>
              <a:off x="6956426" y="4487863"/>
              <a:ext cx="422275" cy="393700"/>
            </a:xfrm>
            <a:custGeom>
              <a:avLst/>
              <a:gdLst>
                <a:gd name="T0" fmla="*/ 0 w 56"/>
                <a:gd name="T1" fmla="*/ 1 h 52"/>
                <a:gd name="T2" fmla="*/ 23 w 56"/>
                <a:gd name="T3" fmla="*/ 26 h 52"/>
                <a:gd name="T4" fmla="*/ 55 w 56"/>
                <a:gd name="T5" fmla="*/ 52 h 52"/>
                <a:gd name="T6" fmla="*/ 56 w 56"/>
                <a:gd name="T7" fmla="*/ 51 h 52"/>
                <a:gd name="T8" fmla="*/ 24 w 56"/>
                <a:gd name="T9" fmla="*/ 25 h 52"/>
                <a:gd name="T10" fmla="*/ 1 w 56"/>
                <a:gd name="T11" fmla="*/ 0 h 52"/>
                <a:gd name="T12" fmla="*/ 0 w 56"/>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56" h="52">
                  <a:moveTo>
                    <a:pt x="0" y="1"/>
                  </a:moveTo>
                  <a:cubicBezTo>
                    <a:pt x="9" y="7"/>
                    <a:pt x="16" y="16"/>
                    <a:pt x="23" y="26"/>
                  </a:cubicBezTo>
                  <a:cubicBezTo>
                    <a:pt x="31" y="36"/>
                    <a:pt x="41" y="45"/>
                    <a:pt x="55" y="52"/>
                  </a:cubicBezTo>
                  <a:cubicBezTo>
                    <a:pt x="56" y="51"/>
                    <a:pt x="56" y="51"/>
                    <a:pt x="56" y="51"/>
                  </a:cubicBezTo>
                  <a:cubicBezTo>
                    <a:pt x="41" y="44"/>
                    <a:pt x="32" y="35"/>
                    <a:pt x="24" y="25"/>
                  </a:cubicBezTo>
                  <a:cubicBezTo>
                    <a:pt x="16" y="16"/>
                    <a:pt x="10" y="6"/>
                    <a:pt x="1"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8">
              <a:extLst>
                <a:ext uri="{FF2B5EF4-FFF2-40B4-BE49-F238E27FC236}">
                  <a16:creationId xmlns:a16="http://schemas.microsoft.com/office/drawing/2014/main" id="{3CBB4AC9-B1A3-4589-9EAB-524403577D92}"/>
                </a:ext>
              </a:extLst>
            </p:cNvPr>
            <p:cNvSpPr>
              <a:spLocks/>
            </p:cNvSpPr>
            <p:nvPr/>
          </p:nvSpPr>
          <p:spPr bwMode="auto">
            <a:xfrm>
              <a:off x="7038976" y="3959225"/>
              <a:ext cx="476250" cy="906463"/>
            </a:xfrm>
            <a:custGeom>
              <a:avLst/>
              <a:gdLst>
                <a:gd name="T0" fmla="*/ 58 w 63"/>
                <a:gd name="T1" fmla="*/ 119 h 120"/>
                <a:gd name="T2" fmla="*/ 29 w 63"/>
                <a:gd name="T3" fmla="*/ 94 h 120"/>
                <a:gd name="T4" fmla="*/ 2 w 63"/>
                <a:gd name="T5" fmla="*/ 69 h 120"/>
                <a:gd name="T6" fmla="*/ 1 w 63"/>
                <a:gd name="T7" fmla="*/ 69 h 120"/>
                <a:gd name="T8" fmla="*/ 2 w 63"/>
                <a:gd name="T9" fmla="*/ 69 h 120"/>
                <a:gd name="T10" fmla="*/ 63 w 63"/>
                <a:gd name="T11" fmla="*/ 0 h 120"/>
                <a:gd name="T12" fmla="*/ 62 w 63"/>
                <a:gd name="T13" fmla="*/ 0 h 120"/>
                <a:gd name="T14" fmla="*/ 1 w 63"/>
                <a:gd name="T15" fmla="*/ 69 h 120"/>
                <a:gd name="T16" fmla="*/ 0 w 63"/>
                <a:gd name="T17" fmla="*/ 69 h 120"/>
                <a:gd name="T18" fmla="*/ 1 w 63"/>
                <a:gd name="T19" fmla="*/ 69 h 120"/>
                <a:gd name="T20" fmla="*/ 28 w 63"/>
                <a:gd name="T21" fmla="*/ 95 h 120"/>
                <a:gd name="T22" fmla="*/ 57 w 63"/>
                <a:gd name="T23" fmla="*/ 120 h 120"/>
                <a:gd name="T24" fmla="*/ 58 w 63"/>
                <a:gd name="T25" fmla="*/ 11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120">
                  <a:moveTo>
                    <a:pt x="58" y="119"/>
                  </a:moveTo>
                  <a:cubicBezTo>
                    <a:pt x="47" y="114"/>
                    <a:pt x="38" y="104"/>
                    <a:pt x="29" y="94"/>
                  </a:cubicBezTo>
                  <a:cubicBezTo>
                    <a:pt x="20" y="84"/>
                    <a:pt x="12" y="74"/>
                    <a:pt x="2" y="69"/>
                  </a:cubicBezTo>
                  <a:cubicBezTo>
                    <a:pt x="1" y="69"/>
                    <a:pt x="1" y="69"/>
                    <a:pt x="1" y="69"/>
                  </a:cubicBezTo>
                  <a:cubicBezTo>
                    <a:pt x="2" y="69"/>
                    <a:pt x="2" y="69"/>
                    <a:pt x="2" y="69"/>
                  </a:cubicBezTo>
                  <a:cubicBezTo>
                    <a:pt x="22" y="59"/>
                    <a:pt x="50" y="35"/>
                    <a:pt x="63" y="0"/>
                  </a:cubicBezTo>
                  <a:cubicBezTo>
                    <a:pt x="62" y="0"/>
                    <a:pt x="62" y="0"/>
                    <a:pt x="62" y="0"/>
                  </a:cubicBezTo>
                  <a:cubicBezTo>
                    <a:pt x="49" y="34"/>
                    <a:pt x="21" y="58"/>
                    <a:pt x="1" y="69"/>
                  </a:cubicBezTo>
                  <a:cubicBezTo>
                    <a:pt x="0" y="69"/>
                    <a:pt x="0" y="69"/>
                    <a:pt x="0" y="69"/>
                  </a:cubicBezTo>
                  <a:cubicBezTo>
                    <a:pt x="1" y="69"/>
                    <a:pt x="1" y="69"/>
                    <a:pt x="1" y="69"/>
                  </a:cubicBezTo>
                  <a:cubicBezTo>
                    <a:pt x="11" y="75"/>
                    <a:pt x="20" y="85"/>
                    <a:pt x="28" y="95"/>
                  </a:cubicBezTo>
                  <a:cubicBezTo>
                    <a:pt x="37" y="104"/>
                    <a:pt x="46" y="114"/>
                    <a:pt x="57" y="120"/>
                  </a:cubicBezTo>
                  <a:cubicBezTo>
                    <a:pt x="58" y="119"/>
                    <a:pt x="58" y="119"/>
                    <a:pt x="58" y="119"/>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9">
              <a:extLst>
                <a:ext uri="{FF2B5EF4-FFF2-40B4-BE49-F238E27FC236}">
                  <a16:creationId xmlns:a16="http://schemas.microsoft.com/office/drawing/2014/main" id="{B2ED34D5-296A-450A-BB21-098F8974BAA9}"/>
                </a:ext>
              </a:extLst>
            </p:cNvPr>
            <p:cNvSpPr>
              <a:spLocks/>
            </p:cNvSpPr>
            <p:nvPr/>
          </p:nvSpPr>
          <p:spPr bwMode="auto">
            <a:xfrm>
              <a:off x="7161214" y="3868738"/>
              <a:ext cx="519113" cy="974725"/>
            </a:xfrm>
            <a:custGeom>
              <a:avLst/>
              <a:gdLst>
                <a:gd name="T0" fmla="*/ 53 w 69"/>
                <a:gd name="T1" fmla="*/ 128 h 129"/>
                <a:gd name="T2" fmla="*/ 24 w 69"/>
                <a:gd name="T3" fmla="*/ 103 h 129"/>
                <a:gd name="T4" fmla="*/ 1 w 69"/>
                <a:gd name="T5" fmla="*/ 81 h 129"/>
                <a:gd name="T6" fmla="*/ 1 w 69"/>
                <a:gd name="T7" fmla="*/ 82 h 129"/>
                <a:gd name="T8" fmla="*/ 1 w 69"/>
                <a:gd name="T9" fmla="*/ 82 h 129"/>
                <a:gd name="T10" fmla="*/ 69 w 69"/>
                <a:gd name="T11" fmla="*/ 0 h 129"/>
                <a:gd name="T12" fmla="*/ 68 w 69"/>
                <a:gd name="T13" fmla="*/ 0 h 129"/>
                <a:gd name="T14" fmla="*/ 1 w 69"/>
                <a:gd name="T15" fmla="*/ 81 h 129"/>
                <a:gd name="T16" fmla="*/ 0 w 69"/>
                <a:gd name="T17" fmla="*/ 82 h 129"/>
                <a:gd name="T18" fmla="*/ 1 w 69"/>
                <a:gd name="T19" fmla="*/ 82 h 129"/>
                <a:gd name="T20" fmla="*/ 24 w 69"/>
                <a:gd name="T21" fmla="*/ 103 h 129"/>
                <a:gd name="T22" fmla="*/ 52 w 69"/>
                <a:gd name="T23" fmla="*/ 129 h 129"/>
                <a:gd name="T24" fmla="*/ 53 w 69"/>
                <a:gd name="T25" fmla="*/ 12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129">
                  <a:moveTo>
                    <a:pt x="53" y="128"/>
                  </a:moveTo>
                  <a:cubicBezTo>
                    <a:pt x="40" y="121"/>
                    <a:pt x="32" y="112"/>
                    <a:pt x="24" y="103"/>
                  </a:cubicBezTo>
                  <a:cubicBezTo>
                    <a:pt x="17" y="94"/>
                    <a:pt x="10" y="85"/>
                    <a:pt x="1" y="81"/>
                  </a:cubicBezTo>
                  <a:cubicBezTo>
                    <a:pt x="1" y="82"/>
                    <a:pt x="1" y="82"/>
                    <a:pt x="1" y="82"/>
                  </a:cubicBezTo>
                  <a:cubicBezTo>
                    <a:pt x="1" y="82"/>
                    <a:pt x="1" y="82"/>
                    <a:pt x="1" y="82"/>
                  </a:cubicBezTo>
                  <a:cubicBezTo>
                    <a:pt x="19" y="71"/>
                    <a:pt x="55" y="42"/>
                    <a:pt x="69" y="0"/>
                  </a:cubicBezTo>
                  <a:cubicBezTo>
                    <a:pt x="68" y="0"/>
                    <a:pt x="68" y="0"/>
                    <a:pt x="68" y="0"/>
                  </a:cubicBezTo>
                  <a:cubicBezTo>
                    <a:pt x="54" y="42"/>
                    <a:pt x="18" y="70"/>
                    <a:pt x="1" y="81"/>
                  </a:cubicBezTo>
                  <a:cubicBezTo>
                    <a:pt x="0" y="82"/>
                    <a:pt x="0" y="82"/>
                    <a:pt x="0" y="82"/>
                  </a:cubicBezTo>
                  <a:cubicBezTo>
                    <a:pt x="1" y="82"/>
                    <a:pt x="1" y="82"/>
                    <a:pt x="1" y="82"/>
                  </a:cubicBezTo>
                  <a:cubicBezTo>
                    <a:pt x="9" y="86"/>
                    <a:pt x="16" y="94"/>
                    <a:pt x="24" y="103"/>
                  </a:cubicBezTo>
                  <a:cubicBezTo>
                    <a:pt x="31" y="112"/>
                    <a:pt x="40" y="122"/>
                    <a:pt x="52" y="129"/>
                  </a:cubicBezTo>
                  <a:cubicBezTo>
                    <a:pt x="53" y="128"/>
                    <a:pt x="53" y="128"/>
                    <a:pt x="53" y="12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50">
              <a:extLst>
                <a:ext uri="{FF2B5EF4-FFF2-40B4-BE49-F238E27FC236}">
                  <a16:creationId xmlns:a16="http://schemas.microsoft.com/office/drawing/2014/main" id="{736C3A5B-CCA4-4BD4-83E7-4349D218B744}"/>
                </a:ext>
              </a:extLst>
            </p:cNvPr>
            <p:cNvSpPr>
              <a:spLocks/>
            </p:cNvSpPr>
            <p:nvPr/>
          </p:nvSpPr>
          <p:spPr bwMode="auto">
            <a:xfrm>
              <a:off x="8096251" y="3922713"/>
              <a:ext cx="263525" cy="263525"/>
            </a:xfrm>
            <a:custGeom>
              <a:avLst/>
              <a:gdLst>
                <a:gd name="T0" fmla="*/ 1 w 35"/>
                <a:gd name="T1" fmla="*/ 35 h 35"/>
                <a:gd name="T2" fmla="*/ 22 w 35"/>
                <a:gd name="T3" fmla="*/ 10 h 35"/>
                <a:gd name="T4" fmla="*/ 31 w 35"/>
                <a:gd name="T5" fmla="*/ 3 h 35"/>
                <a:gd name="T6" fmla="*/ 34 w 35"/>
                <a:gd name="T7" fmla="*/ 1 h 35"/>
                <a:gd name="T8" fmla="*/ 35 w 35"/>
                <a:gd name="T9" fmla="*/ 1 h 35"/>
                <a:gd name="T10" fmla="*/ 34 w 35"/>
                <a:gd name="T11" fmla="*/ 0 h 35"/>
                <a:gd name="T12" fmla="*/ 0 w 35"/>
                <a:gd name="T13" fmla="*/ 34 h 35"/>
                <a:gd name="T14" fmla="*/ 1 w 35"/>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5">
                  <a:moveTo>
                    <a:pt x="1" y="35"/>
                  </a:moveTo>
                  <a:cubicBezTo>
                    <a:pt x="6" y="24"/>
                    <a:pt x="15" y="16"/>
                    <a:pt x="22" y="10"/>
                  </a:cubicBezTo>
                  <a:cubicBezTo>
                    <a:pt x="26" y="7"/>
                    <a:pt x="29" y="5"/>
                    <a:pt x="31" y="3"/>
                  </a:cubicBezTo>
                  <a:cubicBezTo>
                    <a:pt x="32" y="2"/>
                    <a:pt x="33" y="2"/>
                    <a:pt x="34" y="1"/>
                  </a:cubicBezTo>
                  <a:cubicBezTo>
                    <a:pt x="34" y="1"/>
                    <a:pt x="35" y="1"/>
                    <a:pt x="35" y="1"/>
                  </a:cubicBezTo>
                  <a:cubicBezTo>
                    <a:pt x="34" y="0"/>
                    <a:pt x="34" y="0"/>
                    <a:pt x="34" y="0"/>
                  </a:cubicBezTo>
                  <a:cubicBezTo>
                    <a:pt x="34" y="0"/>
                    <a:pt x="11" y="13"/>
                    <a:pt x="0" y="34"/>
                  </a:cubicBezTo>
                  <a:cubicBezTo>
                    <a:pt x="1" y="35"/>
                    <a:pt x="1" y="35"/>
                    <a:pt x="1" y="35"/>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51">
              <a:extLst>
                <a:ext uri="{FF2B5EF4-FFF2-40B4-BE49-F238E27FC236}">
                  <a16:creationId xmlns:a16="http://schemas.microsoft.com/office/drawing/2014/main" id="{2C102F97-2C62-4B0F-B57A-BD9467975267}"/>
                </a:ext>
              </a:extLst>
            </p:cNvPr>
            <p:cNvSpPr>
              <a:spLocks/>
            </p:cNvSpPr>
            <p:nvPr/>
          </p:nvSpPr>
          <p:spPr bwMode="auto">
            <a:xfrm>
              <a:off x="7265989" y="3748088"/>
              <a:ext cx="769938" cy="747713"/>
            </a:xfrm>
            <a:custGeom>
              <a:avLst/>
              <a:gdLst>
                <a:gd name="T0" fmla="*/ 101 w 102"/>
                <a:gd name="T1" fmla="*/ 0 h 99"/>
                <a:gd name="T2" fmla="*/ 45 w 102"/>
                <a:gd name="T3" fmla="*/ 52 h 99"/>
                <a:gd name="T4" fmla="*/ 0 w 102"/>
                <a:gd name="T5" fmla="*/ 98 h 99"/>
                <a:gd name="T6" fmla="*/ 1 w 102"/>
                <a:gd name="T7" fmla="*/ 99 h 99"/>
                <a:gd name="T8" fmla="*/ 46 w 102"/>
                <a:gd name="T9" fmla="*/ 52 h 99"/>
                <a:gd name="T10" fmla="*/ 102 w 102"/>
                <a:gd name="T11" fmla="*/ 1 h 99"/>
                <a:gd name="T12" fmla="*/ 101 w 102"/>
                <a:gd name="T13" fmla="*/ 0 h 99"/>
                <a:gd name="T14" fmla="*/ 101 w 102"/>
                <a:gd name="T15" fmla="*/ 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9">
                  <a:moveTo>
                    <a:pt x="101" y="0"/>
                  </a:moveTo>
                  <a:cubicBezTo>
                    <a:pt x="77" y="15"/>
                    <a:pt x="60" y="34"/>
                    <a:pt x="45" y="52"/>
                  </a:cubicBezTo>
                  <a:cubicBezTo>
                    <a:pt x="30" y="70"/>
                    <a:pt x="17" y="86"/>
                    <a:pt x="0" y="98"/>
                  </a:cubicBezTo>
                  <a:cubicBezTo>
                    <a:pt x="1" y="99"/>
                    <a:pt x="1" y="99"/>
                    <a:pt x="1" y="99"/>
                  </a:cubicBezTo>
                  <a:cubicBezTo>
                    <a:pt x="17" y="87"/>
                    <a:pt x="31" y="70"/>
                    <a:pt x="46" y="52"/>
                  </a:cubicBezTo>
                  <a:cubicBezTo>
                    <a:pt x="61" y="35"/>
                    <a:pt x="78" y="16"/>
                    <a:pt x="102" y="1"/>
                  </a:cubicBezTo>
                  <a:cubicBezTo>
                    <a:pt x="101" y="0"/>
                    <a:pt x="101" y="0"/>
                    <a:pt x="101" y="0"/>
                  </a:cubicBezTo>
                  <a:cubicBezTo>
                    <a:pt x="101" y="0"/>
                    <a:pt x="101" y="0"/>
                    <a:pt x="101"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52">
              <a:extLst>
                <a:ext uri="{FF2B5EF4-FFF2-40B4-BE49-F238E27FC236}">
                  <a16:creationId xmlns:a16="http://schemas.microsoft.com/office/drawing/2014/main" id="{EC0BFF35-9D97-4713-BE6B-B8E16C2980F8}"/>
                </a:ext>
              </a:extLst>
            </p:cNvPr>
            <p:cNvSpPr>
              <a:spLocks/>
            </p:cNvSpPr>
            <p:nvPr/>
          </p:nvSpPr>
          <p:spPr bwMode="auto">
            <a:xfrm>
              <a:off x="7265989" y="4487863"/>
              <a:ext cx="384175" cy="325438"/>
            </a:xfrm>
            <a:custGeom>
              <a:avLst/>
              <a:gdLst>
                <a:gd name="T0" fmla="*/ 51 w 51"/>
                <a:gd name="T1" fmla="*/ 42 h 43"/>
                <a:gd name="T2" fmla="*/ 25 w 51"/>
                <a:gd name="T3" fmla="*/ 22 h 43"/>
                <a:gd name="T4" fmla="*/ 1 w 51"/>
                <a:gd name="T5" fmla="*/ 0 h 43"/>
                <a:gd name="T6" fmla="*/ 0 w 51"/>
                <a:gd name="T7" fmla="*/ 1 h 43"/>
                <a:gd name="T8" fmla="*/ 24 w 51"/>
                <a:gd name="T9" fmla="*/ 22 h 43"/>
                <a:gd name="T10" fmla="*/ 51 w 51"/>
                <a:gd name="T11" fmla="*/ 43 h 43"/>
                <a:gd name="T12" fmla="*/ 51 w 51"/>
                <a:gd name="T13" fmla="*/ 42 h 43"/>
              </a:gdLst>
              <a:ahLst/>
              <a:cxnLst>
                <a:cxn ang="0">
                  <a:pos x="T0" y="T1"/>
                </a:cxn>
                <a:cxn ang="0">
                  <a:pos x="T2" y="T3"/>
                </a:cxn>
                <a:cxn ang="0">
                  <a:pos x="T4" y="T5"/>
                </a:cxn>
                <a:cxn ang="0">
                  <a:pos x="T6" y="T7"/>
                </a:cxn>
                <a:cxn ang="0">
                  <a:pos x="T8" y="T9"/>
                </a:cxn>
                <a:cxn ang="0">
                  <a:pos x="T10" y="T11"/>
                </a:cxn>
                <a:cxn ang="0">
                  <a:pos x="T12" y="T13"/>
                </a:cxn>
              </a:cxnLst>
              <a:rect l="0" t="0" r="r" b="b"/>
              <a:pathLst>
                <a:path w="51" h="43">
                  <a:moveTo>
                    <a:pt x="51" y="42"/>
                  </a:moveTo>
                  <a:cubicBezTo>
                    <a:pt x="39" y="38"/>
                    <a:pt x="32" y="30"/>
                    <a:pt x="25" y="22"/>
                  </a:cubicBezTo>
                  <a:cubicBezTo>
                    <a:pt x="18" y="13"/>
                    <a:pt x="11" y="4"/>
                    <a:pt x="1" y="0"/>
                  </a:cubicBezTo>
                  <a:cubicBezTo>
                    <a:pt x="0" y="1"/>
                    <a:pt x="0" y="1"/>
                    <a:pt x="0" y="1"/>
                  </a:cubicBezTo>
                  <a:cubicBezTo>
                    <a:pt x="10" y="5"/>
                    <a:pt x="17" y="14"/>
                    <a:pt x="24" y="22"/>
                  </a:cubicBezTo>
                  <a:cubicBezTo>
                    <a:pt x="31" y="31"/>
                    <a:pt x="39" y="39"/>
                    <a:pt x="51" y="43"/>
                  </a:cubicBezTo>
                  <a:cubicBezTo>
                    <a:pt x="51" y="42"/>
                    <a:pt x="51" y="42"/>
                    <a:pt x="51" y="4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53">
              <a:extLst>
                <a:ext uri="{FF2B5EF4-FFF2-40B4-BE49-F238E27FC236}">
                  <a16:creationId xmlns:a16="http://schemas.microsoft.com/office/drawing/2014/main" id="{69BFED99-A7A1-4273-8702-0CF4CC4EDD7B}"/>
                </a:ext>
              </a:extLst>
            </p:cNvPr>
            <p:cNvSpPr>
              <a:spLocks/>
            </p:cNvSpPr>
            <p:nvPr/>
          </p:nvSpPr>
          <p:spPr bwMode="auto">
            <a:xfrm>
              <a:off x="7402514" y="3597275"/>
              <a:ext cx="776288" cy="890588"/>
            </a:xfrm>
            <a:custGeom>
              <a:avLst/>
              <a:gdLst>
                <a:gd name="T0" fmla="*/ 0 w 103"/>
                <a:gd name="T1" fmla="*/ 118 h 118"/>
                <a:gd name="T2" fmla="*/ 54 w 103"/>
                <a:gd name="T3" fmla="*/ 62 h 118"/>
                <a:gd name="T4" fmla="*/ 103 w 103"/>
                <a:gd name="T5" fmla="*/ 0 h 118"/>
                <a:gd name="T6" fmla="*/ 102 w 103"/>
                <a:gd name="T7" fmla="*/ 0 h 118"/>
                <a:gd name="T8" fmla="*/ 54 w 103"/>
                <a:gd name="T9" fmla="*/ 61 h 118"/>
                <a:gd name="T10" fmla="*/ 0 w 103"/>
                <a:gd name="T11" fmla="*/ 118 h 118"/>
                <a:gd name="T12" fmla="*/ 0 w 103"/>
                <a:gd name="T13" fmla="*/ 118 h 118"/>
              </a:gdLst>
              <a:ahLst/>
              <a:cxnLst>
                <a:cxn ang="0">
                  <a:pos x="T0" y="T1"/>
                </a:cxn>
                <a:cxn ang="0">
                  <a:pos x="T2" y="T3"/>
                </a:cxn>
                <a:cxn ang="0">
                  <a:pos x="T4" y="T5"/>
                </a:cxn>
                <a:cxn ang="0">
                  <a:pos x="T6" y="T7"/>
                </a:cxn>
                <a:cxn ang="0">
                  <a:pos x="T8" y="T9"/>
                </a:cxn>
                <a:cxn ang="0">
                  <a:pos x="T10" y="T11"/>
                </a:cxn>
                <a:cxn ang="0">
                  <a:pos x="T12" y="T13"/>
                </a:cxn>
              </a:cxnLst>
              <a:rect l="0" t="0" r="r" b="b"/>
              <a:pathLst>
                <a:path w="103" h="118">
                  <a:moveTo>
                    <a:pt x="0" y="118"/>
                  </a:moveTo>
                  <a:cubicBezTo>
                    <a:pt x="13" y="103"/>
                    <a:pt x="34" y="83"/>
                    <a:pt x="54" y="62"/>
                  </a:cubicBezTo>
                  <a:cubicBezTo>
                    <a:pt x="75" y="41"/>
                    <a:pt x="94" y="19"/>
                    <a:pt x="103" y="0"/>
                  </a:cubicBezTo>
                  <a:cubicBezTo>
                    <a:pt x="102" y="0"/>
                    <a:pt x="102" y="0"/>
                    <a:pt x="102" y="0"/>
                  </a:cubicBezTo>
                  <a:cubicBezTo>
                    <a:pt x="93" y="18"/>
                    <a:pt x="74" y="40"/>
                    <a:pt x="54" y="61"/>
                  </a:cubicBezTo>
                  <a:cubicBezTo>
                    <a:pt x="33" y="82"/>
                    <a:pt x="12" y="102"/>
                    <a:pt x="0" y="118"/>
                  </a:cubicBezTo>
                  <a:cubicBezTo>
                    <a:pt x="0" y="118"/>
                    <a:pt x="0" y="118"/>
                    <a:pt x="0" y="11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54">
              <a:extLst>
                <a:ext uri="{FF2B5EF4-FFF2-40B4-BE49-F238E27FC236}">
                  <a16:creationId xmlns:a16="http://schemas.microsoft.com/office/drawing/2014/main" id="{881069ED-9F55-4696-9FD1-65D307DE4272}"/>
                </a:ext>
              </a:extLst>
            </p:cNvPr>
            <p:cNvSpPr>
              <a:spLocks/>
            </p:cNvSpPr>
            <p:nvPr/>
          </p:nvSpPr>
          <p:spPr bwMode="auto">
            <a:xfrm>
              <a:off x="7402514" y="4487863"/>
              <a:ext cx="346075" cy="279400"/>
            </a:xfrm>
            <a:custGeom>
              <a:avLst/>
              <a:gdLst>
                <a:gd name="T0" fmla="*/ 46 w 46"/>
                <a:gd name="T1" fmla="*/ 36 h 37"/>
                <a:gd name="T2" fmla="*/ 18 w 46"/>
                <a:gd name="T3" fmla="*/ 17 h 37"/>
                <a:gd name="T4" fmla="*/ 0 w 46"/>
                <a:gd name="T5" fmla="*/ 0 h 37"/>
                <a:gd name="T6" fmla="*/ 0 w 46"/>
                <a:gd name="T7" fmla="*/ 0 h 37"/>
                <a:gd name="T8" fmla="*/ 18 w 46"/>
                <a:gd name="T9" fmla="*/ 18 h 37"/>
                <a:gd name="T10" fmla="*/ 45 w 46"/>
                <a:gd name="T11" fmla="*/ 37 h 37"/>
                <a:gd name="T12" fmla="*/ 46 w 46"/>
                <a:gd name="T13" fmla="*/ 36 h 37"/>
              </a:gdLst>
              <a:ahLst/>
              <a:cxnLst>
                <a:cxn ang="0">
                  <a:pos x="T0" y="T1"/>
                </a:cxn>
                <a:cxn ang="0">
                  <a:pos x="T2" y="T3"/>
                </a:cxn>
                <a:cxn ang="0">
                  <a:pos x="T4" y="T5"/>
                </a:cxn>
                <a:cxn ang="0">
                  <a:pos x="T6" y="T7"/>
                </a:cxn>
                <a:cxn ang="0">
                  <a:pos x="T8" y="T9"/>
                </a:cxn>
                <a:cxn ang="0">
                  <a:pos x="T10" y="T11"/>
                </a:cxn>
                <a:cxn ang="0">
                  <a:pos x="T12" y="T13"/>
                </a:cxn>
              </a:cxnLst>
              <a:rect l="0" t="0" r="r" b="b"/>
              <a:pathLst>
                <a:path w="46" h="37">
                  <a:moveTo>
                    <a:pt x="46" y="36"/>
                  </a:moveTo>
                  <a:cubicBezTo>
                    <a:pt x="33" y="30"/>
                    <a:pt x="25" y="23"/>
                    <a:pt x="18" y="17"/>
                  </a:cubicBezTo>
                  <a:cubicBezTo>
                    <a:pt x="12" y="10"/>
                    <a:pt x="7" y="4"/>
                    <a:pt x="0" y="0"/>
                  </a:cubicBezTo>
                  <a:cubicBezTo>
                    <a:pt x="0" y="0"/>
                    <a:pt x="0" y="0"/>
                    <a:pt x="0" y="0"/>
                  </a:cubicBezTo>
                  <a:cubicBezTo>
                    <a:pt x="6" y="5"/>
                    <a:pt x="11" y="11"/>
                    <a:pt x="18" y="18"/>
                  </a:cubicBezTo>
                  <a:cubicBezTo>
                    <a:pt x="24" y="24"/>
                    <a:pt x="32" y="31"/>
                    <a:pt x="45" y="37"/>
                  </a:cubicBezTo>
                  <a:cubicBezTo>
                    <a:pt x="46" y="36"/>
                    <a:pt x="46" y="36"/>
                    <a:pt x="46" y="3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55">
              <a:extLst>
                <a:ext uri="{FF2B5EF4-FFF2-40B4-BE49-F238E27FC236}">
                  <a16:creationId xmlns:a16="http://schemas.microsoft.com/office/drawing/2014/main" id="{BD2BE2BD-E3A0-46B7-B5F4-4E7139C199DE}"/>
                </a:ext>
              </a:extLst>
            </p:cNvPr>
            <p:cNvSpPr>
              <a:spLocks/>
            </p:cNvSpPr>
            <p:nvPr/>
          </p:nvSpPr>
          <p:spPr bwMode="auto">
            <a:xfrm>
              <a:off x="7493001" y="4465638"/>
              <a:ext cx="346075" cy="249238"/>
            </a:xfrm>
            <a:custGeom>
              <a:avLst/>
              <a:gdLst>
                <a:gd name="T0" fmla="*/ 0 w 46"/>
                <a:gd name="T1" fmla="*/ 1 h 33"/>
                <a:gd name="T2" fmla="*/ 20 w 46"/>
                <a:gd name="T3" fmla="*/ 19 h 33"/>
                <a:gd name="T4" fmla="*/ 46 w 46"/>
                <a:gd name="T5" fmla="*/ 33 h 33"/>
                <a:gd name="T6" fmla="*/ 46 w 46"/>
                <a:gd name="T7" fmla="*/ 32 h 33"/>
                <a:gd name="T8" fmla="*/ 20 w 46"/>
                <a:gd name="T9" fmla="*/ 18 h 33"/>
                <a:gd name="T10" fmla="*/ 0 w 46"/>
                <a:gd name="T11" fmla="*/ 0 h 33"/>
                <a:gd name="T12" fmla="*/ 0 w 46"/>
                <a:gd name="T13" fmla="*/ 1 h 33"/>
              </a:gdLst>
              <a:ahLst/>
              <a:cxnLst>
                <a:cxn ang="0">
                  <a:pos x="T0" y="T1"/>
                </a:cxn>
                <a:cxn ang="0">
                  <a:pos x="T2" y="T3"/>
                </a:cxn>
                <a:cxn ang="0">
                  <a:pos x="T4" y="T5"/>
                </a:cxn>
                <a:cxn ang="0">
                  <a:pos x="T6" y="T7"/>
                </a:cxn>
                <a:cxn ang="0">
                  <a:pos x="T8" y="T9"/>
                </a:cxn>
                <a:cxn ang="0">
                  <a:pos x="T10" y="T11"/>
                </a:cxn>
                <a:cxn ang="0">
                  <a:pos x="T12" y="T13"/>
                </a:cxn>
              </a:cxnLst>
              <a:rect l="0" t="0" r="r" b="b"/>
              <a:pathLst>
                <a:path w="46" h="33">
                  <a:moveTo>
                    <a:pt x="0" y="1"/>
                  </a:moveTo>
                  <a:cubicBezTo>
                    <a:pt x="6" y="6"/>
                    <a:pt x="12" y="12"/>
                    <a:pt x="20" y="19"/>
                  </a:cubicBezTo>
                  <a:cubicBezTo>
                    <a:pt x="27" y="25"/>
                    <a:pt x="35" y="31"/>
                    <a:pt x="46" y="33"/>
                  </a:cubicBezTo>
                  <a:cubicBezTo>
                    <a:pt x="46" y="32"/>
                    <a:pt x="46" y="32"/>
                    <a:pt x="46" y="32"/>
                  </a:cubicBezTo>
                  <a:cubicBezTo>
                    <a:pt x="36" y="30"/>
                    <a:pt x="28" y="24"/>
                    <a:pt x="20" y="18"/>
                  </a:cubicBezTo>
                  <a:cubicBezTo>
                    <a:pt x="13" y="12"/>
                    <a:pt x="7" y="5"/>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6">
              <a:extLst>
                <a:ext uri="{FF2B5EF4-FFF2-40B4-BE49-F238E27FC236}">
                  <a16:creationId xmlns:a16="http://schemas.microsoft.com/office/drawing/2014/main" id="{95D85C1C-C4EB-4D15-A982-364DD9BD8CCD}"/>
                </a:ext>
              </a:extLst>
            </p:cNvPr>
            <p:cNvSpPr>
              <a:spLocks/>
            </p:cNvSpPr>
            <p:nvPr/>
          </p:nvSpPr>
          <p:spPr bwMode="auto">
            <a:xfrm>
              <a:off x="7559676" y="4435475"/>
              <a:ext cx="369888" cy="203200"/>
            </a:xfrm>
            <a:custGeom>
              <a:avLst/>
              <a:gdLst>
                <a:gd name="T0" fmla="*/ 0 w 49"/>
                <a:gd name="T1" fmla="*/ 1 h 27"/>
                <a:gd name="T2" fmla="*/ 49 w 49"/>
                <a:gd name="T3" fmla="*/ 27 h 27"/>
                <a:gd name="T4" fmla="*/ 49 w 49"/>
                <a:gd name="T5" fmla="*/ 26 h 27"/>
                <a:gd name="T6" fmla="*/ 0 w 49"/>
                <a:gd name="T7" fmla="*/ 0 h 27"/>
                <a:gd name="T8" fmla="*/ 0 w 49"/>
                <a:gd name="T9" fmla="*/ 1 h 27"/>
              </a:gdLst>
              <a:ahLst/>
              <a:cxnLst>
                <a:cxn ang="0">
                  <a:pos x="T0" y="T1"/>
                </a:cxn>
                <a:cxn ang="0">
                  <a:pos x="T2" y="T3"/>
                </a:cxn>
                <a:cxn ang="0">
                  <a:pos x="T4" y="T5"/>
                </a:cxn>
                <a:cxn ang="0">
                  <a:pos x="T6" y="T7"/>
                </a:cxn>
                <a:cxn ang="0">
                  <a:pos x="T8" y="T9"/>
                </a:cxn>
              </a:cxnLst>
              <a:rect l="0" t="0" r="r" b="b"/>
              <a:pathLst>
                <a:path w="49" h="27">
                  <a:moveTo>
                    <a:pt x="0" y="1"/>
                  </a:moveTo>
                  <a:cubicBezTo>
                    <a:pt x="13" y="10"/>
                    <a:pt x="29" y="26"/>
                    <a:pt x="49" y="27"/>
                  </a:cubicBezTo>
                  <a:cubicBezTo>
                    <a:pt x="49" y="26"/>
                    <a:pt x="49" y="26"/>
                    <a:pt x="49" y="26"/>
                  </a:cubicBezTo>
                  <a:cubicBezTo>
                    <a:pt x="30" y="25"/>
                    <a:pt x="14" y="10"/>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7">
              <a:extLst>
                <a:ext uri="{FF2B5EF4-FFF2-40B4-BE49-F238E27FC236}">
                  <a16:creationId xmlns:a16="http://schemas.microsoft.com/office/drawing/2014/main" id="{750E252C-0CC6-42C4-8E0B-46109E562FEF}"/>
                </a:ext>
              </a:extLst>
            </p:cNvPr>
            <p:cNvSpPr>
              <a:spLocks/>
            </p:cNvSpPr>
            <p:nvPr/>
          </p:nvSpPr>
          <p:spPr bwMode="auto">
            <a:xfrm>
              <a:off x="7620001" y="3613150"/>
              <a:ext cx="596900" cy="950913"/>
            </a:xfrm>
            <a:custGeom>
              <a:avLst/>
              <a:gdLst>
                <a:gd name="T0" fmla="*/ 54 w 79"/>
                <a:gd name="T1" fmla="*/ 124 h 126"/>
                <a:gd name="T2" fmla="*/ 50 w 79"/>
                <a:gd name="T3" fmla="*/ 125 h 126"/>
                <a:gd name="T4" fmla="*/ 0 w 79"/>
                <a:gd name="T5" fmla="*/ 105 h 126"/>
                <a:gd name="T6" fmla="*/ 0 w 79"/>
                <a:gd name="T7" fmla="*/ 106 h 126"/>
                <a:gd name="T8" fmla="*/ 1 w 79"/>
                <a:gd name="T9" fmla="*/ 106 h 126"/>
                <a:gd name="T10" fmla="*/ 16 w 79"/>
                <a:gd name="T11" fmla="*/ 79 h 126"/>
                <a:gd name="T12" fmla="*/ 52 w 79"/>
                <a:gd name="T13" fmla="*/ 47 h 126"/>
                <a:gd name="T14" fmla="*/ 79 w 79"/>
                <a:gd name="T15" fmla="*/ 0 h 126"/>
                <a:gd name="T16" fmla="*/ 78 w 79"/>
                <a:gd name="T17" fmla="*/ 0 h 126"/>
                <a:gd name="T18" fmla="*/ 40 w 79"/>
                <a:gd name="T19" fmla="*/ 57 h 126"/>
                <a:gd name="T20" fmla="*/ 16 w 79"/>
                <a:gd name="T21" fmla="*/ 78 h 126"/>
                <a:gd name="T22" fmla="*/ 0 w 79"/>
                <a:gd name="T23" fmla="*/ 106 h 126"/>
                <a:gd name="T24" fmla="*/ 0 w 79"/>
                <a:gd name="T25" fmla="*/ 106 h 126"/>
                <a:gd name="T26" fmla="*/ 0 w 79"/>
                <a:gd name="T27" fmla="*/ 106 h 126"/>
                <a:gd name="T28" fmla="*/ 50 w 79"/>
                <a:gd name="T29" fmla="*/ 126 h 126"/>
                <a:gd name="T30" fmla="*/ 54 w 79"/>
                <a:gd name="T31" fmla="*/ 125 h 126"/>
                <a:gd name="T32" fmla="*/ 54 w 79"/>
                <a:gd name="T33" fmla="*/ 1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 h="126">
                  <a:moveTo>
                    <a:pt x="54" y="124"/>
                  </a:moveTo>
                  <a:cubicBezTo>
                    <a:pt x="53" y="125"/>
                    <a:pt x="52" y="125"/>
                    <a:pt x="50" y="125"/>
                  </a:cubicBezTo>
                  <a:cubicBezTo>
                    <a:pt x="33" y="125"/>
                    <a:pt x="14" y="114"/>
                    <a:pt x="0" y="105"/>
                  </a:cubicBezTo>
                  <a:cubicBezTo>
                    <a:pt x="0" y="106"/>
                    <a:pt x="0" y="106"/>
                    <a:pt x="0" y="106"/>
                  </a:cubicBezTo>
                  <a:cubicBezTo>
                    <a:pt x="1" y="106"/>
                    <a:pt x="1" y="106"/>
                    <a:pt x="1" y="106"/>
                  </a:cubicBezTo>
                  <a:cubicBezTo>
                    <a:pt x="4" y="95"/>
                    <a:pt x="9" y="86"/>
                    <a:pt x="16" y="79"/>
                  </a:cubicBezTo>
                  <a:cubicBezTo>
                    <a:pt x="27" y="68"/>
                    <a:pt x="41" y="59"/>
                    <a:pt x="52" y="47"/>
                  </a:cubicBezTo>
                  <a:cubicBezTo>
                    <a:pt x="64" y="36"/>
                    <a:pt x="75" y="22"/>
                    <a:pt x="79" y="0"/>
                  </a:cubicBezTo>
                  <a:cubicBezTo>
                    <a:pt x="78" y="0"/>
                    <a:pt x="78" y="0"/>
                    <a:pt x="78" y="0"/>
                  </a:cubicBezTo>
                  <a:cubicBezTo>
                    <a:pt x="73" y="29"/>
                    <a:pt x="56" y="44"/>
                    <a:pt x="40" y="57"/>
                  </a:cubicBezTo>
                  <a:cubicBezTo>
                    <a:pt x="31" y="64"/>
                    <a:pt x="23" y="70"/>
                    <a:pt x="16" y="78"/>
                  </a:cubicBezTo>
                  <a:cubicBezTo>
                    <a:pt x="9" y="86"/>
                    <a:pt x="3" y="94"/>
                    <a:pt x="0" y="106"/>
                  </a:cubicBezTo>
                  <a:cubicBezTo>
                    <a:pt x="0" y="106"/>
                    <a:pt x="0" y="106"/>
                    <a:pt x="0" y="106"/>
                  </a:cubicBezTo>
                  <a:cubicBezTo>
                    <a:pt x="0" y="106"/>
                    <a:pt x="0" y="106"/>
                    <a:pt x="0" y="106"/>
                  </a:cubicBezTo>
                  <a:cubicBezTo>
                    <a:pt x="13" y="115"/>
                    <a:pt x="32" y="126"/>
                    <a:pt x="50" y="126"/>
                  </a:cubicBezTo>
                  <a:cubicBezTo>
                    <a:pt x="52" y="126"/>
                    <a:pt x="53" y="126"/>
                    <a:pt x="54" y="125"/>
                  </a:cubicBezTo>
                  <a:cubicBezTo>
                    <a:pt x="54" y="124"/>
                    <a:pt x="54" y="124"/>
                    <a:pt x="54" y="12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8">
              <a:extLst>
                <a:ext uri="{FF2B5EF4-FFF2-40B4-BE49-F238E27FC236}">
                  <a16:creationId xmlns:a16="http://schemas.microsoft.com/office/drawing/2014/main" id="{718BC25A-AC2B-464F-96A3-4EEBB1490780}"/>
                </a:ext>
              </a:extLst>
            </p:cNvPr>
            <p:cNvSpPr>
              <a:spLocks/>
            </p:cNvSpPr>
            <p:nvPr/>
          </p:nvSpPr>
          <p:spPr bwMode="auto">
            <a:xfrm>
              <a:off x="7680326" y="4375150"/>
              <a:ext cx="476250" cy="112713"/>
            </a:xfrm>
            <a:custGeom>
              <a:avLst/>
              <a:gdLst>
                <a:gd name="T0" fmla="*/ 0 w 63"/>
                <a:gd name="T1" fmla="*/ 1 h 15"/>
                <a:gd name="T2" fmla="*/ 46 w 63"/>
                <a:gd name="T3" fmla="*/ 15 h 15"/>
                <a:gd name="T4" fmla="*/ 63 w 63"/>
                <a:gd name="T5" fmla="*/ 13 h 15"/>
                <a:gd name="T6" fmla="*/ 63 w 63"/>
                <a:gd name="T7" fmla="*/ 12 h 15"/>
                <a:gd name="T8" fmla="*/ 46 w 63"/>
                <a:gd name="T9" fmla="*/ 14 h 15"/>
                <a:gd name="T10" fmla="*/ 0 w 63"/>
                <a:gd name="T11" fmla="*/ 0 h 15"/>
                <a:gd name="T12" fmla="*/ 0 w 63"/>
                <a:gd name="T13" fmla="*/ 1 h 15"/>
              </a:gdLst>
              <a:ahLst/>
              <a:cxnLst>
                <a:cxn ang="0">
                  <a:pos x="T0" y="T1"/>
                </a:cxn>
                <a:cxn ang="0">
                  <a:pos x="T2" y="T3"/>
                </a:cxn>
                <a:cxn ang="0">
                  <a:pos x="T4" y="T5"/>
                </a:cxn>
                <a:cxn ang="0">
                  <a:pos x="T6" y="T7"/>
                </a:cxn>
                <a:cxn ang="0">
                  <a:pos x="T8" y="T9"/>
                </a:cxn>
                <a:cxn ang="0">
                  <a:pos x="T10" y="T11"/>
                </a:cxn>
                <a:cxn ang="0">
                  <a:pos x="T12" y="T13"/>
                </a:cxn>
              </a:cxnLst>
              <a:rect l="0" t="0" r="r" b="b"/>
              <a:pathLst>
                <a:path w="63" h="15">
                  <a:moveTo>
                    <a:pt x="0" y="1"/>
                  </a:moveTo>
                  <a:cubicBezTo>
                    <a:pt x="11" y="8"/>
                    <a:pt x="28" y="15"/>
                    <a:pt x="46" y="15"/>
                  </a:cubicBezTo>
                  <a:cubicBezTo>
                    <a:pt x="52" y="15"/>
                    <a:pt x="57" y="14"/>
                    <a:pt x="63" y="13"/>
                  </a:cubicBezTo>
                  <a:cubicBezTo>
                    <a:pt x="63" y="12"/>
                    <a:pt x="63" y="12"/>
                    <a:pt x="63" y="12"/>
                  </a:cubicBezTo>
                  <a:cubicBezTo>
                    <a:pt x="57" y="13"/>
                    <a:pt x="52" y="14"/>
                    <a:pt x="46" y="14"/>
                  </a:cubicBezTo>
                  <a:cubicBezTo>
                    <a:pt x="28" y="14"/>
                    <a:pt x="12" y="7"/>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9">
              <a:extLst>
                <a:ext uri="{FF2B5EF4-FFF2-40B4-BE49-F238E27FC236}">
                  <a16:creationId xmlns:a16="http://schemas.microsoft.com/office/drawing/2014/main" id="{573AF9DC-822E-4382-9875-DC383BC92E27}"/>
                </a:ext>
              </a:extLst>
            </p:cNvPr>
            <p:cNvSpPr>
              <a:spLocks/>
            </p:cNvSpPr>
            <p:nvPr/>
          </p:nvSpPr>
          <p:spPr bwMode="auto">
            <a:xfrm>
              <a:off x="7756526" y="4344988"/>
              <a:ext cx="490538" cy="82550"/>
            </a:xfrm>
            <a:custGeom>
              <a:avLst/>
              <a:gdLst>
                <a:gd name="T0" fmla="*/ 0 w 65"/>
                <a:gd name="T1" fmla="*/ 1 h 11"/>
                <a:gd name="T2" fmla="*/ 36 w 65"/>
                <a:gd name="T3" fmla="*/ 11 h 11"/>
                <a:gd name="T4" fmla="*/ 65 w 65"/>
                <a:gd name="T5" fmla="*/ 4 h 11"/>
                <a:gd name="T6" fmla="*/ 65 w 65"/>
                <a:gd name="T7" fmla="*/ 3 h 11"/>
                <a:gd name="T8" fmla="*/ 36 w 65"/>
                <a:gd name="T9" fmla="*/ 10 h 11"/>
                <a:gd name="T10" fmla="*/ 0 w 65"/>
                <a:gd name="T11" fmla="*/ 0 h 11"/>
                <a:gd name="T12" fmla="*/ 0 w 65"/>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5" h="11">
                  <a:moveTo>
                    <a:pt x="0" y="1"/>
                  </a:moveTo>
                  <a:cubicBezTo>
                    <a:pt x="9" y="6"/>
                    <a:pt x="22" y="11"/>
                    <a:pt x="36" y="11"/>
                  </a:cubicBezTo>
                  <a:cubicBezTo>
                    <a:pt x="45" y="11"/>
                    <a:pt x="55" y="9"/>
                    <a:pt x="65" y="4"/>
                  </a:cubicBezTo>
                  <a:cubicBezTo>
                    <a:pt x="65" y="3"/>
                    <a:pt x="65" y="3"/>
                    <a:pt x="65" y="3"/>
                  </a:cubicBezTo>
                  <a:cubicBezTo>
                    <a:pt x="55" y="8"/>
                    <a:pt x="45" y="10"/>
                    <a:pt x="36" y="10"/>
                  </a:cubicBezTo>
                  <a:cubicBezTo>
                    <a:pt x="22" y="10"/>
                    <a:pt x="10" y="5"/>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60">
              <a:extLst>
                <a:ext uri="{FF2B5EF4-FFF2-40B4-BE49-F238E27FC236}">
                  <a16:creationId xmlns:a16="http://schemas.microsoft.com/office/drawing/2014/main" id="{31D1210A-91CB-45AC-AEE1-C75765822315}"/>
                </a:ext>
              </a:extLst>
            </p:cNvPr>
            <p:cNvSpPr>
              <a:spLocks/>
            </p:cNvSpPr>
            <p:nvPr/>
          </p:nvSpPr>
          <p:spPr bwMode="auto">
            <a:xfrm>
              <a:off x="7816851" y="4298950"/>
              <a:ext cx="468313" cy="76200"/>
            </a:xfrm>
            <a:custGeom>
              <a:avLst/>
              <a:gdLst>
                <a:gd name="T0" fmla="*/ 0 w 62"/>
                <a:gd name="T1" fmla="*/ 3 h 10"/>
                <a:gd name="T2" fmla="*/ 32 w 62"/>
                <a:gd name="T3" fmla="*/ 10 h 10"/>
                <a:gd name="T4" fmla="*/ 62 w 62"/>
                <a:gd name="T5" fmla="*/ 1 h 10"/>
                <a:gd name="T6" fmla="*/ 62 w 62"/>
                <a:gd name="T7" fmla="*/ 0 h 10"/>
                <a:gd name="T8" fmla="*/ 32 w 62"/>
                <a:gd name="T9" fmla="*/ 9 h 10"/>
                <a:gd name="T10" fmla="*/ 0 w 62"/>
                <a:gd name="T11" fmla="*/ 2 h 10"/>
                <a:gd name="T12" fmla="*/ 0 w 62"/>
                <a:gd name="T13" fmla="*/ 3 h 10"/>
                <a:gd name="T14" fmla="*/ 0 w 62"/>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10">
                  <a:moveTo>
                    <a:pt x="0" y="3"/>
                  </a:moveTo>
                  <a:cubicBezTo>
                    <a:pt x="9" y="7"/>
                    <a:pt x="20" y="10"/>
                    <a:pt x="32" y="10"/>
                  </a:cubicBezTo>
                  <a:cubicBezTo>
                    <a:pt x="43" y="10"/>
                    <a:pt x="54" y="8"/>
                    <a:pt x="62" y="1"/>
                  </a:cubicBezTo>
                  <a:cubicBezTo>
                    <a:pt x="62" y="0"/>
                    <a:pt x="62" y="0"/>
                    <a:pt x="62" y="0"/>
                  </a:cubicBezTo>
                  <a:cubicBezTo>
                    <a:pt x="53" y="7"/>
                    <a:pt x="42" y="9"/>
                    <a:pt x="32" y="9"/>
                  </a:cubicBezTo>
                  <a:cubicBezTo>
                    <a:pt x="20" y="9"/>
                    <a:pt x="9" y="6"/>
                    <a:pt x="0" y="2"/>
                  </a:cubicBezTo>
                  <a:cubicBezTo>
                    <a:pt x="0" y="3"/>
                    <a:pt x="0" y="3"/>
                    <a:pt x="0" y="3"/>
                  </a:cubicBezTo>
                  <a:cubicBezTo>
                    <a:pt x="0" y="3"/>
                    <a:pt x="0" y="3"/>
                    <a:pt x="0" y="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61">
              <a:extLst>
                <a:ext uri="{FF2B5EF4-FFF2-40B4-BE49-F238E27FC236}">
                  <a16:creationId xmlns:a16="http://schemas.microsoft.com/office/drawing/2014/main" id="{A2F22B15-ECB3-47C8-834E-65449EE535A8}"/>
                </a:ext>
              </a:extLst>
            </p:cNvPr>
            <p:cNvSpPr>
              <a:spLocks/>
            </p:cNvSpPr>
            <p:nvPr/>
          </p:nvSpPr>
          <p:spPr bwMode="auto">
            <a:xfrm>
              <a:off x="7891464" y="4232275"/>
              <a:ext cx="423863" cy="104775"/>
            </a:xfrm>
            <a:custGeom>
              <a:avLst/>
              <a:gdLst>
                <a:gd name="T0" fmla="*/ 0 w 56"/>
                <a:gd name="T1" fmla="*/ 9 h 14"/>
                <a:gd name="T2" fmla="*/ 22 w 56"/>
                <a:gd name="T3" fmla="*/ 14 h 14"/>
                <a:gd name="T4" fmla="*/ 56 w 56"/>
                <a:gd name="T5" fmla="*/ 1 h 14"/>
                <a:gd name="T6" fmla="*/ 55 w 56"/>
                <a:gd name="T7" fmla="*/ 0 h 14"/>
                <a:gd name="T8" fmla="*/ 22 w 56"/>
                <a:gd name="T9" fmla="*/ 13 h 14"/>
                <a:gd name="T10" fmla="*/ 0 w 56"/>
                <a:gd name="T11" fmla="*/ 8 h 14"/>
                <a:gd name="T12" fmla="*/ 0 w 56"/>
                <a:gd name="T13" fmla="*/ 9 h 14"/>
              </a:gdLst>
              <a:ahLst/>
              <a:cxnLst>
                <a:cxn ang="0">
                  <a:pos x="T0" y="T1"/>
                </a:cxn>
                <a:cxn ang="0">
                  <a:pos x="T2" y="T3"/>
                </a:cxn>
                <a:cxn ang="0">
                  <a:pos x="T4" y="T5"/>
                </a:cxn>
                <a:cxn ang="0">
                  <a:pos x="T6" y="T7"/>
                </a:cxn>
                <a:cxn ang="0">
                  <a:pos x="T8" y="T9"/>
                </a:cxn>
                <a:cxn ang="0">
                  <a:pos x="T10" y="T11"/>
                </a:cxn>
                <a:cxn ang="0">
                  <a:pos x="T12" y="T13"/>
                </a:cxn>
              </a:cxnLst>
              <a:rect l="0" t="0" r="r" b="b"/>
              <a:pathLst>
                <a:path w="56" h="14">
                  <a:moveTo>
                    <a:pt x="0" y="9"/>
                  </a:moveTo>
                  <a:cubicBezTo>
                    <a:pt x="6" y="12"/>
                    <a:pt x="14" y="14"/>
                    <a:pt x="22" y="14"/>
                  </a:cubicBezTo>
                  <a:cubicBezTo>
                    <a:pt x="34" y="14"/>
                    <a:pt x="46" y="10"/>
                    <a:pt x="56" y="1"/>
                  </a:cubicBezTo>
                  <a:cubicBezTo>
                    <a:pt x="55" y="0"/>
                    <a:pt x="55" y="0"/>
                    <a:pt x="55" y="0"/>
                  </a:cubicBezTo>
                  <a:cubicBezTo>
                    <a:pt x="46" y="9"/>
                    <a:pt x="33" y="13"/>
                    <a:pt x="22" y="13"/>
                  </a:cubicBezTo>
                  <a:cubicBezTo>
                    <a:pt x="14" y="13"/>
                    <a:pt x="7" y="11"/>
                    <a:pt x="0" y="8"/>
                  </a:cubicBezTo>
                  <a:cubicBezTo>
                    <a:pt x="0" y="9"/>
                    <a:pt x="0" y="9"/>
                    <a:pt x="0" y="9"/>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62">
              <a:extLst>
                <a:ext uri="{FF2B5EF4-FFF2-40B4-BE49-F238E27FC236}">
                  <a16:creationId xmlns:a16="http://schemas.microsoft.com/office/drawing/2014/main" id="{DB189A9D-F2F6-4517-88C3-C031DD20F942}"/>
                </a:ext>
              </a:extLst>
            </p:cNvPr>
            <p:cNvSpPr>
              <a:spLocks/>
            </p:cNvSpPr>
            <p:nvPr/>
          </p:nvSpPr>
          <p:spPr bwMode="auto">
            <a:xfrm>
              <a:off x="8012114" y="4079875"/>
              <a:ext cx="333375" cy="212725"/>
            </a:xfrm>
            <a:custGeom>
              <a:avLst/>
              <a:gdLst>
                <a:gd name="T0" fmla="*/ 43 w 44"/>
                <a:gd name="T1" fmla="*/ 0 h 28"/>
                <a:gd name="T2" fmla="*/ 27 w 44"/>
                <a:gd name="T3" fmla="*/ 18 h 28"/>
                <a:gd name="T4" fmla="*/ 0 w 44"/>
                <a:gd name="T5" fmla="*/ 27 h 28"/>
                <a:gd name="T6" fmla="*/ 0 w 44"/>
                <a:gd name="T7" fmla="*/ 28 h 28"/>
                <a:gd name="T8" fmla="*/ 28 w 44"/>
                <a:gd name="T9" fmla="*/ 19 h 28"/>
                <a:gd name="T10" fmla="*/ 44 w 44"/>
                <a:gd name="T11" fmla="*/ 0 h 28"/>
                <a:gd name="T12" fmla="*/ 43 w 44"/>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44" h="28">
                  <a:moveTo>
                    <a:pt x="43" y="0"/>
                  </a:moveTo>
                  <a:cubicBezTo>
                    <a:pt x="39" y="7"/>
                    <a:pt x="34" y="14"/>
                    <a:pt x="27" y="18"/>
                  </a:cubicBezTo>
                  <a:cubicBezTo>
                    <a:pt x="21" y="23"/>
                    <a:pt x="12" y="25"/>
                    <a:pt x="0" y="27"/>
                  </a:cubicBezTo>
                  <a:cubicBezTo>
                    <a:pt x="0" y="28"/>
                    <a:pt x="0" y="28"/>
                    <a:pt x="0" y="28"/>
                  </a:cubicBezTo>
                  <a:cubicBezTo>
                    <a:pt x="12" y="26"/>
                    <a:pt x="21" y="23"/>
                    <a:pt x="28" y="19"/>
                  </a:cubicBezTo>
                  <a:cubicBezTo>
                    <a:pt x="35" y="14"/>
                    <a:pt x="40" y="8"/>
                    <a:pt x="44" y="0"/>
                  </a:cubicBezTo>
                  <a:cubicBezTo>
                    <a:pt x="43" y="0"/>
                    <a:pt x="43" y="0"/>
                    <a:pt x="43"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63">
              <a:extLst>
                <a:ext uri="{FF2B5EF4-FFF2-40B4-BE49-F238E27FC236}">
                  <a16:creationId xmlns:a16="http://schemas.microsoft.com/office/drawing/2014/main" id="{8A9C14E0-9543-441A-9916-5D3A99674D66}"/>
                </a:ext>
              </a:extLst>
            </p:cNvPr>
            <p:cNvSpPr>
              <a:spLocks/>
            </p:cNvSpPr>
            <p:nvPr/>
          </p:nvSpPr>
          <p:spPr bwMode="auto">
            <a:xfrm>
              <a:off x="7997826" y="3862388"/>
              <a:ext cx="361950" cy="331788"/>
            </a:xfrm>
            <a:custGeom>
              <a:avLst/>
              <a:gdLst>
                <a:gd name="T0" fmla="*/ 1 w 48"/>
                <a:gd name="T1" fmla="*/ 44 h 44"/>
                <a:gd name="T2" fmla="*/ 22 w 48"/>
                <a:gd name="T3" fmla="*/ 18 h 44"/>
                <a:gd name="T4" fmla="*/ 36 w 48"/>
                <a:gd name="T5" fmla="*/ 7 h 44"/>
                <a:gd name="T6" fmla="*/ 48 w 48"/>
                <a:gd name="T7" fmla="*/ 1 h 44"/>
                <a:gd name="T8" fmla="*/ 48 w 48"/>
                <a:gd name="T9" fmla="*/ 0 h 44"/>
                <a:gd name="T10" fmla="*/ 35 w 48"/>
                <a:gd name="T11" fmla="*/ 6 h 44"/>
                <a:gd name="T12" fmla="*/ 14 w 48"/>
                <a:gd name="T13" fmla="*/ 23 h 44"/>
                <a:gd name="T14" fmla="*/ 0 w 48"/>
                <a:gd name="T15" fmla="*/ 44 h 44"/>
                <a:gd name="T16" fmla="*/ 1 w 48"/>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4">
                  <a:moveTo>
                    <a:pt x="1" y="44"/>
                  </a:moveTo>
                  <a:cubicBezTo>
                    <a:pt x="4" y="36"/>
                    <a:pt x="12" y="26"/>
                    <a:pt x="22" y="18"/>
                  </a:cubicBezTo>
                  <a:cubicBezTo>
                    <a:pt x="26" y="13"/>
                    <a:pt x="31" y="10"/>
                    <a:pt x="36" y="7"/>
                  </a:cubicBezTo>
                  <a:cubicBezTo>
                    <a:pt x="40" y="4"/>
                    <a:pt x="45" y="2"/>
                    <a:pt x="48" y="1"/>
                  </a:cubicBezTo>
                  <a:cubicBezTo>
                    <a:pt x="48" y="0"/>
                    <a:pt x="48" y="0"/>
                    <a:pt x="48" y="0"/>
                  </a:cubicBezTo>
                  <a:cubicBezTo>
                    <a:pt x="44" y="1"/>
                    <a:pt x="40" y="3"/>
                    <a:pt x="35" y="6"/>
                  </a:cubicBezTo>
                  <a:cubicBezTo>
                    <a:pt x="28" y="10"/>
                    <a:pt x="21" y="17"/>
                    <a:pt x="14" y="23"/>
                  </a:cubicBezTo>
                  <a:cubicBezTo>
                    <a:pt x="7" y="30"/>
                    <a:pt x="2" y="38"/>
                    <a:pt x="0" y="44"/>
                  </a:cubicBezTo>
                  <a:cubicBezTo>
                    <a:pt x="1" y="44"/>
                    <a:pt x="1" y="44"/>
                    <a:pt x="1" y="44"/>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64">
              <a:extLst>
                <a:ext uri="{FF2B5EF4-FFF2-40B4-BE49-F238E27FC236}">
                  <a16:creationId xmlns:a16="http://schemas.microsoft.com/office/drawing/2014/main" id="{AC18DEF8-F3A2-4C9A-94F2-78F4DCAB159B}"/>
                </a:ext>
              </a:extLst>
            </p:cNvPr>
            <p:cNvSpPr>
              <a:spLocks/>
            </p:cNvSpPr>
            <p:nvPr/>
          </p:nvSpPr>
          <p:spPr bwMode="auto">
            <a:xfrm>
              <a:off x="7854951" y="3673475"/>
              <a:ext cx="436563" cy="550863"/>
            </a:xfrm>
            <a:custGeom>
              <a:avLst/>
              <a:gdLst>
                <a:gd name="T0" fmla="*/ 1 w 58"/>
                <a:gd name="T1" fmla="*/ 73 h 73"/>
                <a:gd name="T2" fmla="*/ 29 w 58"/>
                <a:gd name="T3" fmla="*/ 46 h 73"/>
                <a:gd name="T4" fmla="*/ 58 w 58"/>
                <a:gd name="T5" fmla="*/ 0 h 73"/>
                <a:gd name="T6" fmla="*/ 57 w 58"/>
                <a:gd name="T7" fmla="*/ 0 h 73"/>
                <a:gd name="T8" fmla="*/ 29 w 58"/>
                <a:gd name="T9" fmla="*/ 45 h 73"/>
                <a:gd name="T10" fmla="*/ 0 w 58"/>
                <a:gd name="T11" fmla="*/ 72 h 73"/>
                <a:gd name="T12" fmla="*/ 1 w 58"/>
                <a:gd name="T13" fmla="*/ 73 h 73"/>
                <a:gd name="T14" fmla="*/ 1 w 58"/>
                <a:gd name="T15" fmla="*/ 73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73">
                  <a:moveTo>
                    <a:pt x="1" y="73"/>
                  </a:moveTo>
                  <a:cubicBezTo>
                    <a:pt x="7" y="62"/>
                    <a:pt x="18" y="56"/>
                    <a:pt x="29" y="46"/>
                  </a:cubicBezTo>
                  <a:cubicBezTo>
                    <a:pt x="41" y="37"/>
                    <a:pt x="52" y="24"/>
                    <a:pt x="58" y="0"/>
                  </a:cubicBezTo>
                  <a:cubicBezTo>
                    <a:pt x="57" y="0"/>
                    <a:pt x="57" y="0"/>
                    <a:pt x="57" y="0"/>
                  </a:cubicBezTo>
                  <a:cubicBezTo>
                    <a:pt x="51" y="23"/>
                    <a:pt x="40" y="36"/>
                    <a:pt x="29" y="45"/>
                  </a:cubicBezTo>
                  <a:cubicBezTo>
                    <a:pt x="17" y="55"/>
                    <a:pt x="6" y="61"/>
                    <a:pt x="0" y="72"/>
                  </a:cubicBezTo>
                  <a:cubicBezTo>
                    <a:pt x="1" y="73"/>
                    <a:pt x="1" y="73"/>
                    <a:pt x="1" y="73"/>
                  </a:cubicBezTo>
                  <a:cubicBezTo>
                    <a:pt x="1" y="73"/>
                    <a:pt x="1" y="73"/>
                    <a:pt x="1" y="7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65">
              <a:extLst>
                <a:ext uri="{FF2B5EF4-FFF2-40B4-BE49-F238E27FC236}">
                  <a16:creationId xmlns:a16="http://schemas.microsoft.com/office/drawing/2014/main" id="{43EA036D-E769-4BDF-98DC-EF7C144DB810}"/>
                </a:ext>
              </a:extLst>
            </p:cNvPr>
            <p:cNvSpPr>
              <a:spLocks/>
            </p:cNvSpPr>
            <p:nvPr/>
          </p:nvSpPr>
          <p:spPr bwMode="auto">
            <a:xfrm>
              <a:off x="8126414" y="3303588"/>
              <a:ext cx="534988" cy="195263"/>
            </a:xfrm>
            <a:custGeom>
              <a:avLst/>
              <a:gdLst>
                <a:gd name="T0" fmla="*/ 1 w 71"/>
                <a:gd name="T1" fmla="*/ 26 h 26"/>
                <a:gd name="T2" fmla="*/ 1 w 71"/>
                <a:gd name="T3" fmla="*/ 26 h 26"/>
                <a:gd name="T4" fmla="*/ 11 w 71"/>
                <a:gd name="T5" fmla="*/ 13 h 26"/>
                <a:gd name="T6" fmla="*/ 36 w 71"/>
                <a:gd name="T7" fmla="*/ 2 h 26"/>
                <a:gd name="T8" fmla="*/ 48 w 71"/>
                <a:gd name="T9" fmla="*/ 4 h 26"/>
                <a:gd name="T10" fmla="*/ 58 w 71"/>
                <a:gd name="T11" fmla="*/ 10 h 26"/>
                <a:gd name="T12" fmla="*/ 62 w 71"/>
                <a:gd name="T13" fmla="*/ 13 h 26"/>
                <a:gd name="T14" fmla="*/ 68 w 71"/>
                <a:gd name="T15" fmla="*/ 14 h 26"/>
                <a:gd name="T16" fmla="*/ 71 w 71"/>
                <a:gd name="T17" fmla="*/ 14 h 26"/>
                <a:gd name="T18" fmla="*/ 71 w 71"/>
                <a:gd name="T19" fmla="*/ 13 h 26"/>
                <a:gd name="T20" fmla="*/ 68 w 71"/>
                <a:gd name="T21" fmla="*/ 13 h 26"/>
                <a:gd name="T22" fmla="*/ 61 w 71"/>
                <a:gd name="T23" fmla="*/ 11 h 26"/>
                <a:gd name="T24" fmla="*/ 53 w 71"/>
                <a:gd name="T25" fmla="*/ 4 h 26"/>
                <a:gd name="T26" fmla="*/ 36 w 71"/>
                <a:gd name="T27" fmla="*/ 0 h 26"/>
                <a:gd name="T28" fmla="*/ 9 w 71"/>
                <a:gd name="T29" fmla="*/ 13 h 26"/>
                <a:gd name="T30" fmla="*/ 0 w 71"/>
                <a:gd name="T31" fmla="*/ 25 h 26"/>
                <a:gd name="T32" fmla="*/ 1 w 71"/>
                <a:gd name="T3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6">
                  <a:moveTo>
                    <a:pt x="1" y="26"/>
                  </a:moveTo>
                  <a:cubicBezTo>
                    <a:pt x="1" y="26"/>
                    <a:pt x="1" y="26"/>
                    <a:pt x="1" y="26"/>
                  </a:cubicBezTo>
                  <a:cubicBezTo>
                    <a:pt x="2" y="24"/>
                    <a:pt x="5" y="18"/>
                    <a:pt x="11" y="13"/>
                  </a:cubicBezTo>
                  <a:cubicBezTo>
                    <a:pt x="17" y="7"/>
                    <a:pt x="25" y="2"/>
                    <a:pt x="36" y="2"/>
                  </a:cubicBezTo>
                  <a:cubicBezTo>
                    <a:pt x="41" y="2"/>
                    <a:pt x="45" y="2"/>
                    <a:pt x="48" y="4"/>
                  </a:cubicBezTo>
                  <a:cubicBezTo>
                    <a:pt x="53" y="5"/>
                    <a:pt x="55" y="8"/>
                    <a:pt x="58" y="10"/>
                  </a:cubicBezTo>
                  <a:cubicBezTo>
                    <a:pt x="59" y="11"/>
                    <a:pt x="61" y="12"/>
                    <a:pt x="62" y="13"/>
                  </a:cubicBezTo>
                  <a:cubicBezTo>
                    <a:pt x="64" y="14"/>
                    <a:pt x="66" y="14"/>
                    <a:pt x="68" y="14"/>
                  </a:cubicBezTo>
                  <a:cubicBezTo>
                    <a:pt x="69" y="14"/>
                    <a:pt x="70" y="14"/>
                    <a:pt x="71" y="14"/>
                  </a:cubicBezTo>
                  <a:cubicBezTo>
                    <a:pt x="71" y="13"/>
                    <a:pt x="71" y="13"/>
                    <a:pt x="71" y="13"/>
                  </a:cubicBezTo>
                  <a:cubicBezTo>
                    <a:pt x="70" y="13"/>
                    <a:pt x="69" y="13"/>
                    <a:pt x="68" y="13"/>
                  </a:cubicBezTo>
                  <a:cubicBezTo>
                    <a:pt x="65" y="13"/>
                    <a:pt x="63" y="12"/>
                    <a:pt x="61" y="11"/>
                  </a:cubicBezTo>
                  <a:cubicBezTo>
                    <a:pt x="59" y="9"/>
                    <a:pt x="57" y="7"/>
                    <a:pt x="53" y="4"/>
                  </a:cubicBezTo>
                  <a:cubicBezTo>
                    <a:pt x="49" y="2"/>
                    <a:pt x="44" y="0"/>
                    <a:pt x="36" y="0"/>
                  </a:cubicBezTo>
                  <a:cubicBezTo>
                    <a:pt x="24" y="0"/>
                    <a:pt x="15" y="7"/>
                    <a:pt x="9" y="13"/>
                  </a:cubicBezTo>
                  <a:cubicBezTo>
                    <a:pt x="3" y="19"/>
                    <a:pt x="0" y="25"/>
                    <a:pt x="0" y="25"/>
                  </a:cubicBezTo>
                  <a:cubicBezTo>
                    <a:pt x="1" y="26"/>
                    <a:pt x="1" y="26"/>
                    <a:pt x="1" y="2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6">
              <a:extLst>
                <a:ext uri="{FF2B5EF4-FFF2-40B4-BE49-F238E27FC236}">
                  <a16:creationId xmlns:a16="http://schemas.microsoft.com/office/drawing/2014/main" id="{9C846C5F-793F-4AEF-98F8-4C285262183F}"/>
                </a:ext>
              </a:extLst>
            </p:cNvPr>
            <p:cNvSpPr>
              <a:spLocks/>
            </p:cNvSpPr>
            <p:nvPr/>
          </p:nvSpPr>
          <p:spPr bwMode="auto">
            <a:xfrm>
              <a:off x="8102601" y="3287713"/>
              <a:ext cx="144463" cy="76200"/>
            </a:xfrm>
            <a:custGeom>
              <a:avLst/>
              <a:gdLst>
                <a:gd name="T0" fmla="*/ 0 w 19"/>
                <a:gd name="T1" fmla="*/ 1 h 10"/>
                <a:gd name="T2" fmla="*/ 0 w 19"/>
                <a:gd name="T3" fmla="*/ 1 h 10"/>
                <a:gd name="T4" fmla="*/ 7 w 19"/>
                <a:gd name="T5" fmla="*/ 2 h 10"/>
                <a:gd name="T6" fmla="*/ 18 w 19"/>
                <a:gd name="T7" fmla="*/ 10 h 10"/>
                <a:gd name="T8" fmla="*/ 19 w 19"/>
                <a:gd name="T9" fmla="*/ 9 h 10"/>
                <a:gd name="T10" fmla="*/ 7 w 19"/>
                <a:gd name="T11" fmla="*/ 1 h 10"/>
                <a:gd name="T12" fmla="*/ 0 w 19"/>
                <a:gd name="T13" fmla="*/ 0 h 10"/>
                <a:gd name="T14" fmla="*/ 0 w 19"/>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0">
                  <a:moveTo>
                    <a:pt x="0" y="1"/>
                  </a:moveTo>
                  <a:cubicBezTo>
                    <a:pt x="0" y="1"/>
                    <a:pt x="0" y="1"/>
                    <a:pt x="0" y="1"/>
                  </a:cubicBezTo>
                  <a:cubicBezTo>
                    <a:pt x="1" y="1"/>
                    <a:pt x="4" y="1"/>
                    <a:pt x="7" y="2"/>
                  </a:cubicBezTo>
                  <a:cubicBezTo>
                    <a:pt x="11" y="4"/>
                    <a:pt x="15" y="6"/>
                    <a:pt x="18" y="10"/>
                  </a:cubicBezTo>
                  <a:cubicBezTo>
                    <a:pt x="19" y="9"/>
                    <a:pt x="19" y="9"/>
                    <a:pt x="19" y="9"/>
                  </a:cubicBezTo>
                  <a:cubicBezTo>
                    <a:pt x="16" y="4"/>
                    <a:pt x="11" y="2"/>
                    <a:pt x="7" y="1"/>
                  </a:cubicBezTo>
                  <a:cubicBezTo>
                    <a:pt x="3" y="0"/>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7">
              <a:extLst>
                <a:ext uri="{FF2B5EF4-FFF2-40B4-BE49-F238E27FC236}">
                  <a16:creationId xmlns:a16="http://schemas.microsoft.com/office/drawing/2014/main" id="{794C7B89-847A-4929-80D6-41C8B5633D64}"/>
                </a:ext>
              </a:extLst>
            </p:cNvPr>
            <p:cNvSpPr>
              <a:spLocks/>
            </p:cNvSpPr>
            <p:nvPr/>
          </p:nvSpPr>
          <p:spPr bwMode="auto">
            <a:xfrm>
              <a:off x="8337551" y="3008313"/>
              <a:ext cx="279400" cy="120650"/>
            </a:xfrm>
            <a:custGeom>
              <a:avLst/>
              <a:gdLst>
                <a:gd name="T0" fmla="*/ 0 w 37"/>
                <a:gd name="T1" fmla="*/ 16 h 16"/>
                <a:gd name="T2" fmla="*/ 14 w 37"/>
                <a:gd name="T3" fmla="*/ 7 h 16"/>
                <a:gd name="T4" fmla="*/ 29 w 37"/>
                <a:gd name="T5" fmla="*/ 1 h 16"/>
                <a:gd name="T6" fmla="*/ 37 w 37"/>
                <a:gd name="T7" fmla="*/ 3 h 16"/>
                <a:gd name="T8" fmla="*/ 37 w 37"/>
                <a:gd name="T9" fmla="*/ 2 h 16"/>
                <a:gd name="T10" fmla="*/ 29 w 37"/>
                <a:gd name="T11" fmla="*/ 0 h 16"/>
                <a:gd name="T12" fmla="*/ 14 w 37"/>
                <a:gd name="T13" fmla="*/ 6 h 16"/>
                <a:gd name="T14" fmla="*/ 0 w 37"/>
                <a:gd name="T15" fmla="*/ 15 h 16"/>
                <a:gd name="T16" fmla="*/ 0 w 37"/>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6">
                  <a:moveTo>
                    <a:pt x="0" y="16"/>
                  </a:moveTo>
                  <a:cubicBezTo>
                    <a:pt x="5" y="14"/>
                    <a:pt x="10" y="10"/>
                    <a:pt x="14" y="7"/>
                  </a:cubicBezTo>
                  <a:cubicBezTo>
                    <a:pt x="19" y="4"/>
                    <a:pt x="24" y="1"/>
                    <a:pt x="29" y="1"/>
                  </a:cubicBezTo>
                  <a:cubicBezTo>
                    <a:pt x="31" y="1"/>
                    <a:pt x="34" y="1"/>
                    <a:pt x="37" y="3"/>
                  </a:cubicBezTo>
                  <a:cubicBezTo>
                    <a:pt x="37" y="2"/>
                    <a:pt x="37" y="2"/>
                    <a:pt x="37" y="2"/>
                  </a:cubicBezTo>
                  <a:cubicBezTo>
                    <a:pt x="34" y="0"/>
                    <a:pt x="32" y="0"/>
                    <a:pt x="29" y="0"/>
                  </a:cubicBezTo>
                  <a:cubicBezTo>
                    <a:pt x="23" y="0"/>
                    <a:pt x="18" y="3"/>
                    <a:pt x="14" y="6"/>
                  </a:cubicBezTo>
                  <a:cubicBezTo>
                    <a:pt x="9" y="9"/>
                    <a:pt x="4" y="13"/>
                    <a:pt x="0" y="15"/>
                  </a:cubicBezTo>
                  <a:cubicBezTo>
                    <a:pt x="0" y="16"/>
                    <a:pt x="0" y="16"/>
                    <a:pt x="0" y="1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8">
              <a:extLst>
                <a:ext uri="{FF2B5EF4-FFF2-40B4-BE49-F238E27FC236}">
                  <a16:creationId xmlns:a16="http://schemas.microsoft.com/office/drawing/2014/main" id="{2FE24E43-A18C-4235-BE0F-81A32FEA6492}"/>
                </a:ext>
              </a:extLst>
            </p:cNvPr>
            <p:cNvSpPr>
              <a:spLocks/>
            </p:cNvSpPr>
            <p:nvPr/>
          </p:nvSpPr>
          <p:spPr bwMode="auto">
            <a:xfrm>
              <a:off x="7243764" y="3211513"/>
              <a:ext cx="534988" cy="166688"/>
            </a:xfrm>
            <a:custGeom>
              <a:avLst/>
              <a:gdLst>
                <a:gd name="T0" fmla="*/ 0 w 71"/>
                <a:gd name="T1" fmla="*/ 20 h 22"/>
                <a:gd name="T2" fmla="*/ 13 w 71"/>
                <a:gd name="T3" fmla="*/ 22 h 22"/>
                <a:gd name="T4" fmla="*/ 47 w 71"/>
                <a:gd name="T5" fmla="*/ 12 h 22"/>
                <a:gd name="T6" fmla="*/ 59 w 71"/>
                <a:gd name="T7" fmla="*/ 5 h 22"/>
                <a:gd name="T8" fmla="*/ 69 w 71"/>
                <a:gd name="T9" fmla="*/ 2 h 22"/>
                <a:gd name="T10" fmla="*/ 70 w 71"/>
                <a:gd name="T11" fmla="*/ 2 h 22"/>
                <a:gd name="T12" fmla="*/ 71 w 71"/>
                <a:gd name="T13" fmla="*/ 1 h 22"/>
                <a:gd name="T14" fmla="*/ 69 w 71"/>
                <a:gd name="T15" fmla="*/ 0 h 22"/>
                <a:gd name="T16" fmla="*/ 59 w 71"/>
                <a:gd name="T17" fmla="*/ 4 h 22"/>
                <a:gd name="T18" fmla="*/ 13 w 71"/>
                <a:gd name="T19" fmla="*/ 21 h 22"/>
                <a:gd name="T20" fmla="*/ 0 w 71"/>
                <a:gd name="T21" fmla="*/ 19 h 22"/>
                <a:gd name="T22" fmla="*/ 0 w 71"/>
                <a:gd name="T23" fmla="*/ 20 h 22"/>
                <a:gd name="T24" fmla="*/ 0 w 71"/>
                <a:gd name="T2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22">
                  <a:moveTo>
                    <a:pt x="0" y="20"/>
                  </a:moveTo>
                  <a:cubicBezTo>
                    <a:pt x="5" y="21"/>
                    <a:pt x="9" y="22"/>
                    <a:pt x="13" y="22"/>
                  </a:cubicBezTo>
                  <a:cubicBezTo>
                    <a:pt x="27" y="22"/>
                    <a:pt x="38" y="17"/>
                    <a:pt x="47" y="12"/>
                  </a:cubicBezTo>
                  <a:cubicBezTo>
                    <a:pt x="51" y="9"/>
                    <a:pt x="56" y="7"/>
                    <a:pt x="59" y="5"/>
                  </a:cubicBezTo>
                  <a:cubicBezTo>
                    <a:pt x="63" y="3"/>
                    <a:pt x="66" y="2"/>
                    <a:pt x="69" y="2"/>
                  </a:cubicBezTo>
                  <a:cubicBezTo>
                    <a:pt x="69" y="2"/>
                    <a:pt x="70" y="2"/>
                    <a:pt x="70" y="2"/>
                  </a:cubicBezTo>
                  <a:cubicBezTo>
                    <a:pt x="71" y="1"/>
                    <a:pt x="71" y="1"/>
                    <a:pt x="71" y="1"/>
                  </a:cubicBezTo>
                  <a:cubicBezTo>
                    <a:pt x="70" y="1"/>
                    <a:pt x="69" y="0"/>
                    <a:pt x="69" y="0"/>
                  </a:cubicBezTo>
                  <a:cubicBezTo>
                    <a:pt x="66" y="0"/>
                    <a:pt x="62" y="2"/>
                    <a:pt x="59" y="4"/>
                  </a:cubicBezTo>
                  <a:cubicBezTo>
                    <a:pt x="48" y="9"/>
                    <a:pt x="33" y="21"/>
                    <a:pt x="13" y="21"/>
                  </a:cubicBezTo>
                  <a:cubicBezTo>
                    <a:pt x="9" y="21"/>
                    <a:pt x="5" y="20"/>
                    <a:pt x="0" y="19"/>
                  </a:cubicBezTo>
                  <a:cubicBezTo>
                    <a:pt x="0" y="20"/>
                    <a:pt x="0" y="20"/>
                    <a:pt x="0" y="20"/>
                  </a:cubicBezTo>
                  <a:cubicBezTo>
                    <a:pt x="0" y="20"/>
                    <a:pt x="0" y="20"/>
                    <a:pt x="0" y="2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9">
              <a:extLst>
                <a:ext uri="{FF2B5EF4-FFF2-40B4-BE49-F238E27FC236}">
                  <a16:creationId xmlns:a16="http://schemas.microsoft.com/office/drawing/2014/main" id="{359EB381-C9A9-46A1-B2A1-37BA867D9B7F}"/>
                </a:ext>
              </a:extLst>
            </p:cNvPr>
            <p:cNvSpPr>
              <a:spLocks/>
            </p:cNvSpPr>
            <p:nvPr/>
          </p:nvSpPr>
          <p:spPr bwMode="auto">
            <a:xfrm>
              <a:off x="7432676" y="2216150"/>
              <a:ext cx="422275" cy="641350"/>
            </a:xfrm>
            <a:custGeom>
              <a:avLst/>
              <a:gdLst>
                <a:gd name="T0" fmla="*/ 32 w 56"/>
                <a:gd name="T1" fmla="*/ 0 h 85"/>
                <a:gd name="T2" fmla="*/ 33 w 56"/>
                <a:gd name="T3" fmla="*/ 8 h 85"/>
                <a:gd name="T4" fmla="*/ 26 w 56"/>
                <a:gd name="T5" fmla="*/ 28 h 85"/>
                <a:gd name="T6" fmla="*/ 3 w 56"/>
                <a:gd name="T7" fmla="*/ 44 h 85"/>
                <a:gd name="T8" fmla="*/ 0 w 56"/>
                <a:gd name="T9" fmla="*/ 45 h 85"/>
                <a:gd name="T10" fmla="*/ 4 w 56"/>
                <a:gd name="T11" fmla="*/ 45 h 85"/>
                <a:gd name="T12" fmla="*/ 48 w 56"/>
                <a:gd name="T13" fmla="*/ 64 h 85"/>
                <a:gd name="T14" fmla="*/ 55 w 56"/>
                <a:gd name="T15" fmla="*/ 85 h 85"/>
                <a:gd name="T16" fmla="*/ 55 w 56"/>
                <a:gd name="T17" fmla="*/ 85 h 85"/>
                <a:gd name="T18" fmla="*/ 56 w 56"/>
                <a:gd name="T19" fmla="*/ 85 h 85"/>
                <a:gd name="T20" fmla="*/ 56 w 56"/>
                <a:gd name="T21" fmla="*/ 85 h 85"/>
                <a:gd name="T22" fmla="*/ 49 w 56"/>
                <a:gd name="T23" fmla="*/ 63 h 85"/>
                <a:gd name="T24" fmla="*/ 4 w 56"/>
                <a:gd name="T25" fmla="*/ 44 h 85"/>
                <a:gd name="T26" fmla="*/ 4 w 56"/>
                <a:gd name="T27" fmla="*/ 45 h 85"/>
                <a:gd name="T28" fmla="*/ 4 w 56"/>
                <a:gd name="T29" fmla="*/ 45 h 85"/>
                <a:gd name="T30" fmla="*/ 27 w 56"/>
                <a:gd name="T31" fmla="*/ 29 h 85"/>
                <a:gd name="T32" fmla="*/ 35 w 56"/>
                <a:gd name="T33" fmla="*/ 8 h 85"/>
                <a:gd name="T34" fmla="*/ 34 w 56"/>
                <a:gd name="T35" fmla="*/ 0 h 85"/>
                <a:gd name="T36" fmla="*/ 32 w 56"/>
                <a:gd name="T3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85">
                  <a:moveTo>
                    <a:pt x="32" y="0"/>
                  </a:moveTo>
                  <a:cubicBezTo>
                    <a:pt x="33" y="3"/>
                    <a:pt x="33" y="5"/>
                    <a:pt x="33" y="8"/>
                  </a:cubicBezTo>
                  <a:cubicBezTo>
                    <a:pt x="33" y="15"/>
                    <a:pt x="31" y="22"/>
                    <a:pt x="26" y="28"/>
                  </a:cubicBezTo>
                  <a:cubicBezTo>
                    <a:pt x="21" y="34"/>
                    <a:pt x="13" y="40"/>
                    <a:pt x="3" y="44"/>
                  </a:cubicBezTo>
                  <a:cubicBezTo>
                    <a:pt x="0" y="45"/>
                    <a:pt x="0" y="45"/>
                    <a:pt x="0" y="45"/>
                  </a:cubicBezTo>
                  <a:cubicBezTo>
                    <a:pt x="4" y="45"/>
                    <a:pt x="4" y="45"/>
                    <a:pt x="4" y="45"/>
                  </a:cubicBezTo>
                  <a:cubicBezTo>
                    <a:pt x="29" y="45"/>
                    <a:pt x="41" y="55"/>
                    <a:pt x="48" y="64"/>
                  </a:cubicBezTo>
                  <a:cubicBezTo>
                    <a:pt x="54" y="74"/>
                    <a:pt x="55" y="84"/>
                    <a:pt x="55" y="85"/>
                  </a:cubicBezTo>
                  <a:cubicBezTo>
                    <a:pt x="55" y="85"/>
                    <a:pt x="55" y="85"/>
                    <a:pt x="55" y="85"/>
                  </a:cubicBezTo>
                  <a:cubicBezTo>
                    <a:pt x="56" y="85"/>
                    <a:pt x="56" y="85"/>
                    <a:pt x="56" y="85"/>
                  </a:cubicBezTo>
                  <a:cubicBezTo>
                    <a:pt x="56" y="85"/>
                    <a:pt x="56" y="85"/>
                    <a:pt x="56" y="85"/>
                  </a:cubicBezTo>
                  <a:cubicBezTo>
                    <a:pt x="56" y="84"/>
                    <a:pt x="56" y="73"/>
                    <a:pt x="49" y="63"/>
                  </a:cubicBezTo>
                  <a:cubicBezTo>
                    <a:pt x="42" y="53"/>
                    <a:pt x="29" y="44"/>
                    <a:pt x="4" y="44"/>
                  </a:cubicBezTo>
                  <a:cubicBezTo>
                    <a:pt x="4" y="45"/>
                    <a:pt x="4" y="45"/>
                    <a:pt x="4" y="45"/>
                  </a:cubicBezTo>
                  <a:cubicBezTo>
                    <a:pt x="4" y="45"/>
                    <a:pt x="4" y="45"/>
                    <a:pt x="4" y="45"/>
                  </a:cubicBezTo>
                  <a:cubicBezTo>
                    <a:pt x="14" y="41"/>
                    <a:pt x="22" y="35"/>
                    <a:pt x="27" y="29"/>
                  </a:cubicBezTo>
                  <a:cubicBezTo>
                    <a:pt x="32" y="23"/>
                    <a:pt x="35" y="15"/>
                    <a:pt x="35" y="8"/>
                  </a:cubicBezTo>
                  <a:cubicBezTo>
                    <a:pt x="35" y="5"/>
                    <a:pt x="34" y="2"/>
                    <a:pt x="34" y="0"/>
                  </a:cubicBezTo>
                  <a:cubicBezTo>
                    <a:pt x="32" y="0"/>
                    <a:pt x="32" y="0"/>
                    <a:pt x="32"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70">
              <a:extLst>
                <a:ext uri="{FF2B5EF4-FFF2-40B4-BE49-F238E27FC236}">
                  <a16:creationId xmlns:a16="http://schemas.microsoft.com/office/drawing/2014/main" id="{20D926C2-6D2A-4079-910C-E7C45CED098D}"/>
                </a:ext>
              </a:extLst>
            </p:cNvPr>
            <p:cNvSpPr>
              <a:spLocks/>
            </p:cNvSpPr>
            <p:nvPr/>
          </p:nvSpPr>
          <p:spPr bwMode="auto">
            <a:xfrm>
              <a:off x="6586539" y="1997075"/>
              <a:ext cx="725488" cy="369888"/>
            </a:xfrm>
            <a:custGeom>
              <a:avLst/>
              <a:gdLst>
                <a:gd name="T0" fmla="*/ 0 w 96"/>
                <a:gd name="T1" fmla="*/ 1 h 49"/>
                <a:gd name="T2" fmla="*/ 0 w 96"/>
                <a:gd name="T3" fmla="*/ 1 h 49"/>
                <a:gd name="T4" fmla="*/ 4 w 96"/>
                <a:gd name="T5" fmla="*/ 4 h 49"/>
                <a:gd name="T6" fmla="*/ 8 w 96"/>
                <a:gd name="T7" fmla="*/ 12 h 49"/>
                <a:gd name="T8" fmla="*/ 8 w 96"/>
                <a:gd name="T9" fmla="*/ 12 h 49"/>
                <a:gd name="T10" fmla="*/ 9 w 96"/>
                <a:gd name="T11" fmla="*/ 12 h 49"/>
                <a:gd name="T12" fmla="*/ 18 w 96"/>
                <a:gd name="T13" fmla="*/ 11 h 49"/>
                <a:gd name="T14" fmla="*/ 67 w 96"/>
                <a:gd name="T15" fmla="*/ 48 h 49"/>
                <a:gd name="T16" fmla="*/ 67 w 96"/>
                <a:gd name="T17" fmla="*/ 49 h 49"/>
                <a:gd name="T18" fmla="*/ 68 w 96"/>
                <a:gd name="T19" fmla="*/ 48 h 49"/>
                <a:gd name="T20" fmla="*/ 85 w 96"/>
                <a:gd name="T21" fmla="*/ 43 h 49"/>
                <a:gd name="T22" fmla="*/ 93 w 96"/>
                <a:gd name="T23" fmla="*/ 44 h 49"/>
                <a:gd name="T24" fmla="*/ 95 w 96"/>
                <a:gd name="T25" fmla="*/ 44 h 49"/>
                <a:gd name="T26" fmla="*/ 96 w 96"/>
                <a:gd name="T27" fmla="*/ 44 h 49"/>
                <a:gd name="T28" fmla="*/ 96 w 96"/>
                <a:gd name="T29" fmla="*/ 44 h 49"/>
                <a:gd name="T30" fmla="*/ 96 w 96"/>
                <a:gd name="T31" fmla="*/ 44 h 49"/>
                <a:gd name="T32" fmla="*/ 96 w 96"/>
                <a:gd name="T33" fmla="*/ 43 h 49"/>
                <a:gd name="T34" fmla="*/ 85 w 96"/>
                <a:gd name="T35" fmla="*/ 41 h 49"/>
                <a:gd name="T36" fmla="*/ 67 w 96"/>
                <a:gd name="T37" fmla="*/ 47 h 49"/>
                <a:gd name="T38" fmla="*/ 68 w 96"/>
                <a:gd name="T39" fmla="*/ 48 h 49"/>
                <a:gd name="T40" fmla="*/ 68 w 96"/>
                <a:gd name="T41" fmla="*/ 48 h 49"/>
                <a:gd name="T42" fmla="*/ 18 w 96"/>
                <a:gd name="T43" fmla="*/ 10 h 49"/>
                <a:gd name="T44" fmla="*/ 9 w 96"/>
                <a:gd name="T45" fmla="*/ 11 h 49"/>
                <a:gd name="T46" fmla="*/ 9 w 96"/>
                <a:gd name="T47" fmla="*/ 12 h 49"/>
                <a:gd name="T48" fmla="*/ 10 w 96"/>
                <a:gd name="T49" fmla="*/ 11 h 49"/>
                <a:gd name="T50" fmla="*/ 4 w 96"/>
                <a:gd name="T51" fmla="*/ 3 h 49"/>
                <a:gd name="T52" fmla="*/ 0 w 96"/>
                <a:gd name="T53" fmla="*/ 0 h 49"/>
                <a:gd name="T54" fmla="*/ 0 w 96"/>
                <a:gd name="T55"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49">
                  <a:moveTo>
                    <a:pt x="0" y="1"/>
                  </a:moveTo>
                  <a:cubicBezTo>
                    <a:pt x="0" y="1"/>
                    <a:pt x="0" y="1"/>
                    <a:pt x="0" y="1"/>
                  </a:cubicBezTo>
                  <a:cubicBezTo>
                    <a:pt x="0" y="1"/>
                    <a:pt x="2" y="3"/>
                    <a:pt x="4" y="4"/>
                  </a:cubicBezTo>
                  <a:cubicBezTo>
                    <a:pt x="6" y="6"/>
                    <a:pt x="8" y="9"/>
                    <a:pt x="8" y="12"/>
                  </a:cubicBezTo>
                  <a:cubicBezTo>
                    <a:pt x="8" y="12"/>
                    <a:pt x="8" y="12"/>
                    <a:pt x="8" y="12"/>
                  </a:cubicBezTo>
                  <a:cubicBezTo>
                    <a:pt x="9" y="12"/>
                    <a:pt x="9" y="12"/>
                    <a:pt x="9" y="12"/>
                  </a:cubicBezTo>
                  <a:cubicBezTo>
                    <a:pt x="12" y="11"/>
                    <a:pt x="15" y="11"/>
                    <a:pt x="18" y="11"/>
                  </a:cubicBezTo>
                  <a:cubicBezTo>
                    <a:pt x="39" y="11"/>
                    <a:pt x="61" y="26"/>
                    <a:pt x="67" y="48"/>
                  </a:cubicBezTo>
                  <a:cubicBezTo>
                    <a:pt x="67" y="49"/>
                    <a:pt x="67" y="49"/>
                    <a:pt x="67" y="49"/>
                  </a:cubicBezTo>
                  <a:cubicBezTo>
                    <a:pt x="68" y="48"/>
                    <a:pt x="68" y="48"/>
                    <a:pt x="68" y="48"/>
                  </a:cubicBezTo>
                  <a:cubicBezTo>
                    <a:pt x="74" y="44"/>
                    <a:pt x="80" y="43"/>
                    <a:pt x="85" y="43"/>
                  </a:cubicBezTo>
                  <a:cubicBezTo>
                    <a:pt x="88" y="43"/>
                    <a:pt x="91" y="43"/>
                    <a:pt x="93" y="44"/>
                  </a:cubicBezTo>
                  <a:cubicBezTo>
                    <a:pt x="94" y="44"/>
                    <a:pt x="94" y="44"/>
                    <a:pt x="95" y="44"/>
                  </a:cubicBezTo>
                  <a:cubicBezTo>
                    <a:pt x="95" y="44"/>
                    <a:pt x="95" y="44"/>
                    <a:pt x="96" y="44"/>
                  </a:cubicBezTo>
                  <a:cubicBezTo>
                    <a:pt x="96" y="44"/>
                    <a:pt x="96" y="44"/>
                    <a:pt x="96" y="44"/>
                  </a:cubicBezTo>
                  <a:cubicBezTo>
                    <a:pt x="96" y="44"/>
                    <a:pt x="96" y="44"/>
                    <a:pt x="96" y="44"/>
                  </a:cubicBezTo>
                  <a:cubicBezTo>
                    <a:pt x="96" y="43"/>
                    <a:pt x="96" y="43"/>
                    <a:pt x="96" y="43"/>
                  </a:cubicBezTo>
                  <a:cubicBezTo>
                    <a:pt x="96" y="43"/>
                    <a:pt x="92" y="41"/>
                    <a:pt x="85" y="41"/>
                  </a:cubicBezTo>
                  <a:cubicBezTo>
                    <a:pt x="80" y="41"/>
                    <a:pt x="73" y="43"/>
                    <a:pt x="67" y="47"/>
                  </a:cubicBezTo>
                  <a:cubicBezTo>
                    <a:pt x="68" y="48"/>
                    <a:pt x="68" y="48"/>
                    <a:pt x="68" y="48"/>
                  </a:cubicBezTo>
                  <a:cubicBezTo>
                    <a:pt x="68" y="48"/>
                    <a:pt x="68" y="48"/>
                    <a:pt x="68" y="48"/>
                  </a:cubicBezTo>
                  <a:cubicBezTo>
                    <a:pt x="62" y="25"/>
                    <a:pt x="40" y="10"/>
                    <a:pt x="18" y="10"/>
                  </a:cubicBezTo>
                  <a:cubicBezTo>
                    <a:pt x="15" y="10"/>
                    <a:pt x="12" y="10"/>
                    <a:pt x="9" y="11"/>
                  </a:cubicBezTo>
                  <a:cubicBezTo>
                    <a:pt x="9" y="12"/>
                    <a:pt x="9" y="12"/>
                    <a:pt x="9" y="12"/>
                  </a:cubicBezTo>
                  <a:cubicBezTo>
                    <a:pt x="10" y="11"/>
                    <a:pt x="10" y="11"/>
                    <a:pt x="10" y="11"/>
                  </a:cubicBezTo>
                  <a:cubicBezTo>
                    <a:pt x="9" y="8"/>
                    <a:pt x="6" y="5"/>
                    <a:pt x="4" y="3"/>
                  </a:cubicBezTo>
                  <a:cubicBezTo>
                    <a:pt x="2" y="1"/>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71">
              <a:extLst>
                <a:ext uri="{FF2B5EF4-FFF2-40B4-BE49-F238E27FC236}">
                  <a16:creationId xmlns:a16="http://schemas.microsoft.com/office/drawing/2014/main" id="{97F45E02-4775-4641-8769-766532FC840F}"/>
                </a:ext>
              </a:extLst>
            </p:cNvPr>
            <p:cNvSpPr>
              <a:spLocks/>
            </p:cNvSpPr>
            <p:nvPr/>
          </p:nvSpPr>
          <p:spPr bwMode="auto">
            <a:xfrm>
              <a:off x="4368801" y="3665538"/>
              <a:ext cx="928688" cy="233363"/>
            </a:xfrm>
            <a:custGeom>
              <a:avLst/>
              <a:gdLst>
                <a:gd name="T0" fmla="*/ 0 w 123"/>
                <a:gd name="T1" fmla="*/ 19 h 31"/>
                <a:gd name="T2" fmla="*/ 51 w 123"/>
                <a:gd name="T3" fmla="*/ 31 h 31"/>
                <a:gd name="T4" fmla="*/ 123 w 123"/>
                <a:gd name="T5" fmla="*/ 1 h 31"/>
                <a:gd name="T6" fmla="*/ 122 w 123"/>
                <a:gd name="T7" fmla="*/ 0 h 31"/>
                <a:gd name="T8" fmla="*/ 51 w 123"/>
                <a:gd name="T9" fmla="*/ 30 h 31"/>
                <a:gd name="T10" fmla="*/ 1 w 123"/>
                <a:gd name="T11" fmla="*/ 18 h 31"/>
                <a:gd name="T12" fmla="*/ 0 w 123"/>
                <a:gd name="T13" fmla="*/ 19 h 31"/>
              </a:gdLst>
              <a:ahLst/>
              <a:cxnLst>
                <a:cxn ang="0">
                  <a:pos x="T0" y="T1"/>
                </a:cxn>
                <a:cxn ang="0">
                  <a:pos x="T2" y="T3"/>
                </a:cxn>
                <a:cxn ang="0">
                  <a:pos x="T4" y="T5"/>
                </a:cxn>
                <a:cxn ang="0">
                  <a:pos x="T6" y="T7"/>
                </a:cxn>
                <a:cxn ang="0">
                  <a:pos x="T8" y="T9"/>
                </a:cxn>
                <a:cxn ang="0">
                  <a:pos x="T10" y="T11"/>
                </a:cxn>
                <a:cxn ang="0">
                  <a:pos x="T12" y="T13"/>
                </a:cxn>
              </a:cxnLst>
              <a:rect l="0" t="0" r="r" b="b"/>
              <a:pathLst>
                <a:path w="123" h="31">
                  <a:moveTo>
                    <a:pt x="0" y="19"/>
                  </a:moveTo>
                  <a:cubicBezTo>
                    <a:pt x="14" y="26"/>
                    <a:pt x="31" y="31"/>
                    <a:pt x="51" y="31"/>
                  </a:cubicBezTo>
                  <a:cubicBezTo>
                    <a:pt x="74" y="31"/>
                    <a:pt x="100" y="23"/>
                    <a:pt x="123" y="1"/>
                  </a:cubicBezTo>
                  <a:cubicBezTo>
                    <a:pt x="122" y="0"/>
                    <a:pt x="122" y="0"/>
                    <a:pt x="122" y="0"/>
                  </a:cubicBezTo>
                  <a:cubicBezTo>
                    <a:pt x="99" y="22"/>
                    <a:pt x="74" y="30"/>
                    <a:pt x="51" y="30"/>
                  </a:cubicBezTo>
                  <a:cubicBezTo>
                    <a:pt x="32" y="30"/>
                    <a:pt x="14" y="25"/>
                    <a:pt x="1" y="18"/>
                  </a:cubicBezTo>
                  <a:cubicBezTo>
                    <a:pt x="0" y="19"/>
                    <a:pt x="0" y="19"/>
                    <a:pt x="0" y="1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72">
              <a:extLst>
                <a:ext uri="{FF2B5EF4-FFF2-40B4-BE49-F238E27FC236}">
                  <a16:creationId xmlns:a16="http://schemas.microsoft.com/office/drawing/2014/main" id="{DA641AE5-1AE3-4732-82F0-1BF968B136A5}"/>
                </a:ext>
              </a:extLst>
            </p:cNvPr>
            <p:cNvSpPr>
              <a:spLocks/>
            </p:cNvSpPr>
            <p:nvPr/>
          </p:nvSpPr>
          <p:spPr bwMode="auto">
            <a:xfrm>
              <a:off x="4368801" y="3854450"/>
              <a:ext cx="128588" cy="74613"/>
            </a:xfrm>
            <a:custGeom>
              <a:avLst/>
              <a:gdLst>
                <a:gd name="T0" fmla="*/ 0 w 17"/>
                <a:gd name="T1" fmla="*/ 10 h 10"/>
                <a:gd name="T2" fmla="*/ 0 w 17"/>
                <a:gd name="T3" fmla="*/ 10 h 10"/>
                <a:gd name="T4" fmla="*/ 7 w 17"/>
                <a:gd name="T5" fmla="*/ 8 h 10"/>
                <a:gd name="T6" fmla="*/ 17 w 17"/>
                <a:gd name="T7" fmla="*/ 0 h 10"/>
                <a:gd name="T8" fmla="*/ 16 w 17"/>
                <a:gd name="T9" fmla="*/ 0 h 10"/>
                <a:gd name="T10" fmla="*/ 6 w 17"/>
                <a:gd name="T11" fmla="*/ 7 h 10"/>
                <a:gd name="T12" fmla="*/ 0 w 17"/>
                <a:gd name="T13" fmla="*/ 8 h 10"/>
                <a:gd name="T14" fmla="*/ 0 w 17"/>
                <a:gd name="T15" fmla="*/ 8 h 10"/>
                <a:gd name="T16" fmla="*/ 0 w 17"/>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10"/>
                  </a:moveTo>
                  <a:cubicBezTo>
                    <a:pt x="0" y="10"/>
                    <a:pt x="0" y="10"/>
                    <a:pt x="0" y="10"/>
                  </a:cubicBezTo>
                  <a:cubicBezTo>
                    <a:pt x="1" y="10"/>
                    <a:pt x="3" y="9"/>
                    <a:pt x="7" y="8"/>
                  </a:cubicBezTo>
                  <a:cubicBezTo>
                    <a:pt x="10" y="7"/>
                    <a:pt x="14" y="5"/>
                    <a:pt x="17" y="0"/>
                  </a:cubicBezTo>
                  <a:cubicBezTo>
                    <a:pt x="16" y="0"/>
                    <a:pt x="16" y="0"/>
                    <a:pt x="16" y="0"/>
                  </a:cubicBezTo>
                  <a:cubicBezTo>
                    <a:pt x="13" y="4"/>
                    <a:pt x="9" y="6"/>
                    <a:pt x="6" y="7"/>
                  </a:cubicBezTo>
                  <a:cubicBezTo>
                    <a:pt x="3" y="8"/>
                    <a:pt x="1" y="8"/>
                    <a:pt x="0" y="8"/>
                  </a:cubicBezTo>
                  <a:cubicBezTo>
                    <a:pt x="0" y="8"/>
                    <a:pt x="0" y="8"/>
                    <a:pt x="0" y="8"/>
                  </a:cubicBezTo>
                  <a:cubicBezTo>
                    <a:pt x="0" y="10"/>
                    <a:pt x="0" y="10"/>
                    <a:pt x="0" y="1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73">
              <a:extLst>
                <a:ext uri="{FF2B5EF4-FFF2-40B4-BE49-F238E27FC236}">
                  <a16:creationId xmlns:a16="http://schemas.microsoft.com/office/drawing/2014/main" id="{E15251B5-1CD0-4B3C-BB8B-917891E7144B}"/>
                </a:ext>
              </a:extLst>
            </p:cNvPr>
            <p:cNvSpPr>
              <a:spLocks/>
            </p:cNvSpPr>
            <p:nvPr/>
          </p:nvSpPr>
          <p:spPr bwMode="auto">
            <a:xfrm>
              <a:off x="5214939" y="3725863"/>
              <a:ext cx="120650" cy="82550"/>
            </a:xfrm>
            <a:custGeom>
              <a:avLst/>
              <a:gdLst>
                <a:gd name="T0" fmla="*/ 16 w 16"/>
                <a:gd name="T1" fmla="*/ 10 h 11"/>
                <a:gd name="T2" fmla="*/ 6 w 16"/>
                <a:gd name="T3" fmla="*/ 3 h 11"/>
                <a:gd name="T4" fmla="*/ 0 w 16"/>
                <a:gd name="T5" fmla="*/ 0 h 11"/>
                <a:gd name="T6" fmla="*/ 0 w 16"/>
                <a:gd name="T7" fmla="*/ 2 h 11"/>
                <a:gd name="T8" fmla="*/ 0 w 16"/>
                <a:gd name="T9" fmla="*/ 2 h 11"/>
                <a:gd name="T10" fmla="*/ 6 w 16"/>
                <a:gd name="T11" fmla="*/ 4 h 11"/>
                <a:gd name="T12" fmla="*/ 15 w 16"/>
                <a:gd name="T13" fmla="*/ 11 h 11"/>
                <a:gd name="T14" fmla="*/ 16 w 16"/>
                <a:gd name="T15" fmla="*/ 1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1">
                  <a:moveTo>
                    <a:pt x="16" y="10"/>
                  </a:moveTo>
                  <a:cubicBezTo>
                    <a:pt x="13" y="6"/>
                    <a:pt x="9" y="4"/>
                    <a:pt x="6" y="3"/>
                  </a:cubicBezTo>
                  <a:cubicBezTo>
                    <a:pt x="3" y="1"/>
                    <a:pt x="0" y="0"/>
                    <a:pt x="0" y="0"/>
                  </a:cubicBezTo>
                  <a:cubicBezTo>
                    <a:pt x="0" y="2"/>
                    <a:pt x="0" y="2"/>
                    <a:pt x="0" y="2"/>
                  </a:cubicBezTo>
                  <a:cubicBezTo>
                    <a:pt x="0" y="2"/>
                    <a:pt x="0" y="2"/>
                    <a:pt x="0" y="2"/>
                  </a:cubicBezTo>
                  <a:cubicBezTo>
                    <a:pt x="1" y="2"/>
                    <a:pt x="3" y="3"/>
                    <a:pt x="6" y="4"/>
                  </a:cubicBezTo>
                  <a:cubicBezTo>
                    <a:pt x="9" y="5"/>
                    <a:pt x="13" y="8"/>
                    <a:pt x="15" y="11"/>
                  </a:cubicBezTo>
                  <a:cubicBezTo>
                    <a:pt x="16" y="10"/>
                    <a:pt x="16" y="10"/>
                    <a:pt x="16" y="1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74">
              <a:extLst>
                <a:ext uri="{FF2B5EF4-FFF2-40B4-BE49-F238E27FC236}">
                  <a16:creationId xmlns:a16="http://schemas.microsoft.com/office/drawing/2014/main" id="{5969238A-9BCE-4BD4-A22B-7A75EEF5E2EF}"/>
                </a:ext>
              </a:extLst>
            </p:cNvPr>
            <p:cNvSpPr>
              <a:spLocks/>
            </p:cNvSpPr>
            <p:nvPr/>
          </p:nvSpPr>
          <p:spPr bwMode="auto">
            <a:xfrm>
              <a:off x="4052889" y="3363913"/>
              <a:ext cx="414338" cy="528638"/>
            </a:xfrm>
            <a:custGeom>
              <a:avLst/>
              <a:gdLst>
                <a:gd name="T0" fmla="*/ 6 w 55"/>
                <a:gd name="T1" fmla="*/ 69 h 70"/>
                <a:gd name="T2" fmla="*/ 1 w 55"/>
                <a:gd name="T3" fmla="*/ 52 h 70"/>
                <a:gd name="T4" fmla="*/ 15 w 55"/>
                <a:gd name="T5" fmla="*/ 23 h 70"/>
                <a:gd name="T6" fmla="*/ 55 w 55"/>
                <a:gd name="T7" fmla="*/ 2 h 70"/>
                <a:gd name="T8" fmla="*/ 55 w 55"/>
                <a:gd name="T9" fmla="*/ 0 h 70"/>
                <a:gd name="T10" fmla="*/ 14 w 55"/>
                <a:gd name="T11" fmla="*/ 22 h 70"/>
                <a:gd name="T12" fmla="*/ 0 w 55"/>
                <a:gd name="T13" fmla="*/ 52 h 70"/>
                <a:gd name="T14" fmla="*/ 5 w 55"/>
                <a:gd name="T15" fmla="*/ 70 h 70"/>
                <a:gd name="T16" fmla="*/ 6 w 55"/>
                <a:gd name="T17"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70">
                  <a:moveTo>
                    <a:pt x="6" y="69"/>
                  </a:moveTo>
                  <a:cubicBezTo>
                    <a:pt x="3" y="63"/>
                    <a:pt x="1" y="58"/>
                    <a:pt x="1" y="52"/>
                  </a:cubicBezTo>
                  <a:cubicBezTo>
                    <a:pt x="1" y="41"/>
                    <a:pt x="6" y="31"/>
                    <a:pt x="15" y="23"/>
                  </a:cubicBezTo>
                  <a:cubicBezTo>
                    <a:pt x="24" y="14"/>
                    <a:pt x="38" y="6"/>
                    <a:pt x="55" y="2"/>
                  </a:cubicBezTo>
                  <a:cubicBezTo>
                    <a:pt x="55" y="0"/>
                    <a:pt x="55" y="0"/>
                    <a:pt x="55" y="0"/>
                  </a:cubicBezTo>
                  <a:cubicBezTo>
                    <a:pt x="37" y="5"/>
                    <a:pt x="23" y="13"/>
                    <a:pt x="14" y="22"/>
                  </a:cubicBezTo>
                  <a:cubicBezTo>
                    <a:pt x="5" y="31"/>
                    <a:pt x="0" y="41"/>
                    <a:pt x="0" y="52"/>
                  </a:cubicBezTo>
                  <a:cubicBezTo>
                    <a:pt x="0" y="58"/>
                    <a:pt x="2" y="64"/>
                    <a:pt x="5" y="70"/>
                  </a:cubicBezTo>
                  <a:cubicBezTo>
                    <a:pt x="6" y="69"/>
                    <a:pt x="6" y="69"/>
                    <a:pt x="6" y="6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75">
              <a:extLst>
                <a:ext uri="{FF2B5EF4-FFF2-40B4-BE49-F238E27FC236}">
                  <a16:creationId xmlns:a16="http://schemas.microsoft.com/office/drawing/2014/main" id="{1895AFEE-D14C-463C-94A3-B8C4A8F94CAB}"/>
                </a:ext>
              </a:extLst>
            </p:cNvPr>
            <p:cNvSpPr>
              <a:spLocks/>
            </p:cNvSpPr>
            <p:nvPr/>
          </p:nvSpPr>
          <p:spPr bwMode="auto">
            <a:xfrm>
              <a:off x="3795714" y="3559175"/>
              <a:ext cx="295275" cy="76200"/>
            </a:xfrm>
            <a:custGeom>
              <a:avLst/>
              <a:gdLst>
                <a:gd name="T0" fmla="*/ 0 w 39"/>
                <a:gd name="T1" fmla="*/ 1 h 10"/>
                <a:gd name="T2" fmla="*/ 5 w 39"/>
                <a:gd name="T3" fmla="*/ 6 h 10"/>
                <a:gd name="T4" fmla="*/ 26 w 39"/>
                <a:gd name="T5" fmla="*/ 10 h 10"/>
                <a:gd name="T6" fmla="*/ 39 w 39"/>
                <a:gd name="T7" fmla="*/ 9 h 10"/>
                <a:gd name="T8" fmla="*/ 39 w 39"/>
                <a:gd name="T9" fmla="*/ 8 h 10"/>
                <a:gd name="T10" fmla="*/ 26 w 39"/>
                <a:gd name="T11" fmla="*/ 8 h 10"/>
                <a:gd name="T12" fmla="*/ 6 w 39"/>
                <a:gd name="T13" fmla="*/ 4 h 10"/>
                <a:gd name="T14" fmla="*/ 2 w 39"/>
                <a:gd name="T15" fmla="*/ 2 h 10"/>
                <a:gd name="T16" fmla="*/ 1 w 39"/>
                <a:gd name="T17" fmla="*/ 1 h 10"/>
                <a:gd name="T18" fmla="*/ 1 w 39"/>
                <a:gd name="T19" fmla="*/ 1 h 10"/>
                <a:gd name="T20" fmla="*/ 1 w 39"/>
                <a:gd name="T21" fmla="*/ 0 h 10"/>
                <a:gd name="T22" fmla="*/ 1 w 39"/>
                <a:gd name="T23" fmla="*/ 0 h 10"/>
                <a:gd name="T24" fmla="*/ 1 w 39"/>
                <a:gd name="T25" fmla="*/ 1 h 10"/>
                <a:gd name="T26" fmla="*/ 1 w 39"/>
                <a:gd name="T27" fmla="*/ 0 h 10"/>
                <a:gd name="T28" fmla="*/ 1 w 39"/>
                <a:gd name="T29" fmla="*/ 0 h 10"/>
                <a:gd name="T30" fmla="*/ 1 w 39"/>
                <a:gd name="T31" fmla="*/ 1 h 10"/>
                <a:gd name="T32" fmla="*/ 1 w 39"/>
                <a:gd name="T33" fmla="*/ 0 h 10"/>
                <a:gd name="T34" fmla="*/ 0 w 39"/>
                <a:gd name="T35"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10">
                  <a:moveTo>
                    <a:pt x="0" y="1"/>
                  </a:moveTo>
                  <a:cubicBezTo>
                    <a:pt x="0" y="1"/>
                    <a:pt x="1" y="3"/>
                    <a:pt x="5" y="6"/>
                  </a:cubicBezTo>
                  <a:cubicBezTo>
                    <a:pt x="9" y="8"/>
                    <a:pt x="16" y="10"/>
                    <a:pt x="26" y="10"/>
                  </a:cubicBezTo>
                  <a:cubicBezTo>
                    <a:pt x="30" y="10"/>
                    <a:pt x="34" y="9"/>
                    <a:pt x="39" y="9"/>
                  </a:cubicBezTo>
                  <a:cubicBezTo>
                    <a:pt x="39" y="8"/>
                    <a:pt x="39" y="8"/>
                    <a:pt x="39" y="8"/>
                  </a:cubicBezTo>
                  <a:cubicBezTo>
                    <a:pt x="34" y="8"/>
                    <a:pt x="30" y="8"/>
                    <a:pt x="26" y="8"/>
                  </a:cubicBezTo>
                  <a:cubicBezTo>
                    <a:pt x="16" y="8"/>
                    <a:pt x="10" y="6"/>
                    <a:pt x="6" y="4"/>
                  </a:cubicBezTo>
                  <a:cubicBezTo>
                    <a:pt x="4" y="3"/>
                    <a:pt x="3" y="2"/>
                    <a:pt x="2" y="2"/>
                  </a:cubicBezTo>
                  <a:cubicBezTo>
                    <a:pt x="2" y="1"/>
                    <a:pt x="1" y="1"/>
                    <a:pt x="1" y="1"/>
                  </a:cubicBezTo>
                  <a:cubicBezTo>
                    <a:pt x="1" y="1"/>
                    <a:pt x="1" y="1"/>
                    <a:pt x="1" y="1"/>
                  </a:cubicBezTo>
                  <a:cubicBezTo>
                    <a:pt x="1" y="0"/>
                    <a:pt x="1" y="0"/>
                    <a:pt x="1" y="0"/>
                  </a:cubicBezTo>
                  <a:cubicBezTo>
                    <a:pt x="1" y="0"/>
                    <a:pt x="1" y="0"/>
                    <a:pt x="1" y="0"/>
                  </a:cubicBezTo>
                  <a:cubicBezTo>
                    <a:pt x="1" y="1"/>
                    <a:pt x="1" y="1"/>
                    <a:pt x="1" y="1"/>
                  </a:cubicBezTo>
                  <a:cubicBezTo>
                    <a:pt x="1" y="0"/>
                    <a:pt x="1" y="0"/>
                    <a:pt x="1" y="0"/>
                  </a:cubicBezTo>
                  <a:cubicBezTo>
                    <a:pt x="1" y="0"/>
                    <a:pt x="1" y="0"/>
                    <a:pt x="1" y="0"/>
                  </a:cubicBezTo>
                  <a:cubicBezTo>
                    <a:pt x="1" y="1"/>
                    <a:pt x="1" y="1"/>
                    <a:pt x="1" y="1"/>
                  </a:cubicBezTo>
                  <a:cubicBezTo>
                    <a:pt x="1" y="0"/>
                    <a:pt x="1" y="0"/>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6">
              <a:extLst>
                <a:ext uri="{FF2B5EF4-FFF2-40B4-BE49-F238E27FC236}">
                  <a16:creationId xmlns:a16="http://schemas.microsoft.com/office/drawing/2014/main" id="{6AA15E30-B110-44B2-B39F-3AEC2CA1B932}"/>
                </a:ext>
              </a:extLst>
            </p:cNvPr>
            <p:cNvSpPr>
              <a:spLocks/>
            </p:cNvSpPr>
            <p:nvPr/>
          </p:nvSpPr>
          <p:spPr bwMode="auto">
            <a:xfrm>
              <a:off x="3795714" y="3605213"/>
              <a:ext cx="82550" cy="44450"/>
            </a:xfrm>
            <a:custGeom>
              <a:avLst/>
              <a:gdLst>
                <a:gd name="T0" fmla="*/ 0 w 11"/>
                <a:gd name="T1" fmla="*/ 6 h 6"/>
                <a:gd name="T2" fmla="*/ 1 w 11"/>
                <a:gd name="T3" fmla="*/ 6 h 6"/>
                <a:gd name="T4" fmla="*/ 8 w 11"/>
                <a:gd name="T5" fmla="*/ 4 h 6"/>
                <a:gd name="T6" fmla="*/ 11 w 11"/>
                <a:gd name="T7" fmla="*/ 1 h 6"/>
                <a:gd name="T8" fmla="*/ 10 w 11"/>
                <a:gd name="T9" fmla="*/ 0 h 6"/>
                <a:gd name="T10" fmla="*/ 10 w 11"/>
                <a:gd name="T11" fmla="*/ 1 h 6"/>
                <a:gd name="T12" fmla="*/ 7 w 11"/>
                <a:gd name="T13" fmla="*/ 3 h 6"/>
                <a:gd name="T14" fmla="*/ 1 w 11"/>
                <a:gd name="T15" fmla="*/ 5 h 6"/>
                <a:gd name="T16" fmla="*/ 0 w 11"/>
                <a:gd name="T17" fmla="*/ 5 h 6"/>
                <a:gd name="T18" fmla="*/ 0 w 11"/>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6">
                  <a:moveTo>
                    <a:pt x="0" y="6"/>
                  </a:moveTo>
                  <a:cubicBezTo>
                    <a:pt x="1" y="6"/>
                    <a:pt x="1" y="6"/>
                    <a:pt x="1" y="6"/>
                  </a:cubicBezTo>
                  <a:cubicBezTo>
                    <a:pt x="3" y="6"/>
                    <a:pt x="6" y="5"/>
                    <a:pt x="8" y="4"/>
                  </a:cubicBezTo>
                  <a:cubicBezTo>
                    <a:pt x="10" y="3"/>
                    <a:pt x="11" y="1"/>
                    <a:pt x="11" y="1"/>
                  </a:cubicBezTo>
                  <a:cubicBezTo>
                    <a:pt x="10" y="0"/>
                    <a:pt x="10" y="0"/>
                    <a:pt x="10" y="0"/>
                  </a:cubicBezTo>
                  <a:cubicBezTo>
                    <a:pt x="10" y="1"/>
                    <a:pt x="10" y="1"/>
                    <a:pt x="10" y="1"/>
                  </a:cubicBezTo>
                  <a:cubicBezTo>
                    <a:pt x="10" y="1"/>
                    <a:pt x="8" y="2"/>
                    <a:pt x="7" y="3"/>
                  </a:cubicBezTo>
                  <a:cubicBezTo>
                    <a:pt x="5" y="4"/>
                    <a:pt x="3" y="5"/>
                    <a:pt x="1" y="5"/>
                  </a:cubicBezTo>
                  <a:cubicBezTo>
                    <a:pt x="0" y="5"/>
                    <a:pt x="0" y="5"/>
                    <a:pt x="0" y="5"/>
                  </a:cubicBezTo>
                  <a:cubicBezTo>
                    <a:pt x="0" y="6"/>
                    <a:pt x="0" y="6"/>
                    <a:pt x="0" y="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7">
              <a:extLst>
                <a:ext uri="{FF2B5EF4-FFF2-40B4-BE49-F238E27FC236}">
                  <a16:creationId xmlns:a16="http://schemas.microsoft.com/office/drawing/2014/main" id="{40D05482-6195-41E7-AFB5-F7C84C52B2A9}"/>
                </a:ext>
              </a:extLst>
            </p:cNvPr>
            <p:cNvSpPr>
              <a:spLocks/>
            </p:cNvSpPr>
            <p:nvPr/>
          </p:nvSpPr>
          <p:spPr bwMode="auto">
            <a:xfrm>
              <a:off x="4527551" y="4148138"/>
              <a:ext cx="227013" cy="90488"/>
            </a:xfrm>
            <a:custGeom>
              <a:avLst/>
              <a:gdLst>
                <a:gd name="T0" fmla="*/ 0 w 30"/>
                <a:gd name="T1" fmla="*/ 1 h 12"/>
                <a:gd name="T2" fmla="*/ 27 w 30"/>
                <a:gd name="T3" fmla="*/ 12 h 12"/>
                <a:gd name="T4" fmla="*/ 30 w 30"/>
                <a:gd name="T5" fmla="*/ 12 h 12"/>
                <a:gd name="T6" fmla="*/ 30 w 30"/>
                <a:gd name="T7" fmla="*/ 11 h 12"/>
                <a:gd name="T8" fmla="*/ 29 w 30"/>
                <a:gd name="T9" fmla="*/ 11 h 12"/>
                <a:gd name="T10" fmla="*/ 27 w 30"/>
                <a:gd name="T11" fmla="*/ 11 h 12"/>
                <a:gd name="T12" fmla="*/ 1 w 30"/>
                <a:gd name="T13" fmla="*/ 0 h 12"/>
                <a:gd name="T14" fmla="*/ 0 w 30"/>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2">
                  <a:moveTo>
                    <a:pt x="0" y="1"/>
                  </a:moveTo>
                  <a:cubicBezTo>
                    <a:pt x="9" y="11"/>
                    <a:pt x="21" y="12"/>
                    <a:pt x="27" y="12"/>
                  </a:cubicBezTo>
                  <a:cubicBezTo>
                    <a:pt x="29" y="12"/>
                    <a:pt x="30" y="12"/>
                    <a:pt x="30" y="12"/>
                  </a:cubicBezTo>
                  <a:cubicBezTo>
                    <a:pt x="30" y="11"/>
                    <a:pt x="30" y="11"/>
                    <a:pt x="30" y="11"/>
                  </a:cubicBezTo>
                  <a:cubicBezTo>
                    <a:pt x="30" y="11"/>
                    <a:pt x="30" y="11"/>
                    <a:pt x="29" y="11"/>
                  </a:cubicBezTo>
                  <a:cubicBezTo>
                    <a:pt x="29" y="11"/>
                    <a:pt x="28" y="11"/>
                    <a:pt x="27" y="11"/>
                  </a:cubicBezTo>
                  <a:cubicBezTo>
                    <a:pt x="21" y="11"/>
                    <a:pt x="9" y="10"/>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8">
              <a:extLst>
                <a:ext uri="{FF2B5EF4-FFF2-40B4-BE49-F238E27FC236}">
                  <a16:creationId xmlns:a16="http://schemas.microsoft.com/office/drawing/2014/main" id="{ED96D7CE-5787-41C2-AF3A-8C3609435076}"/>
                </a:ext>
              </a:extLst>
            </p:cNvPr>
            <p:cNvSpPr>
              <a:spLocks/>
            </p:cNvSpPr>
            <p:nvPr/>
          </p:nvSpPr>
          <p:spPr bwMode="auto">
            <a:xfrm>
              <a:off x="7975601" y="1981200"/>
              <a:ext cx="44450" cy="90488"/>
            </a:xfrm>
            <a:custGeom>
              <a:avLst/>
              <a:gdLst>
                <a:gd name="T0" fmla="*/ 0 w 6"/>
                <a:gd name="T1" fmla="*/ 0 h 12"/>
                <a:gd name="T2" fmla="*/ 5 w 6"/>
                <a:gd name="T3" fmla="*/ 12 h 12"/>
                <a:gd name="T4" fmla="*/ 6 w 6"/>
                <a:gd name="T5" fmla="*/ 12 h 12"/>
                <a:gd name="T6" fmla="*/ 6 w 6"/>
                <a:gd name="T7" fmla="*/ 11 h 12"/>
                <a:gd name="T8" fmla="*/ 2 w 6"/>
                <a:gd name="T9" fmla="*/ 0 h 12"/>
                <a:gd name="T10" fmla="*/ 0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0" y="0"/>
                  </a:moveTo>
                  <a:cubicBezTo>
                    <a:pt x="3" y="8"/>
                    <a:pt x="5" y="12"/>
                    <a:pt x="5" y="12"/>
                  </a:cubicBezTo>
                  <a:cubicBezTo>
                    <a:pt x="6" y="12"/>
                    <a:pt x="6" y="12"/>
                    <a:pt x="6" y="12"/>
                  </a:cubicBezTo>
                  <a:cubicBezTo>
                    <a:pt x="6" y="12"/>
                    <a:pt x="6" y="12"/>
                    <a:pt x="6" y="11"/>
                  </a:cubicBezTo>
                  <a:cubicBezTo>
                    <a:pt x="6" y="10"/>
                    <a:pt x="4" y="6"/>
                    <a:pt x="2" y="0"/>
                  </a:cubicBezTo>
                  <a:cubicBezTo>
                    <a:pt x="0" y="0"/>
                    <a:pt x="0" y="0"/>
                    <a:pt x="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9">
              <a:extLst>
                <a:ext uri="{FF2B5EF4-FFF2-40B4-BE49-F238E27FC236}">
                  <a16:creationId xmlns:a16="http://schemas.microsoft.com/office/drawing/2014/main" id="{F5614756-0FFE-4975-99A3-7655F9F3DF82}"/>
                </a:ext>
              </a:extLst>
            </p:cNvPr>
            <p:cNvSpPr>
              <a:spLocks/>
            </p:cNvSpPr>
            <p:nvPr/>
          </p:nvSpPr>
          <p:spPr bwMode="auto">
            <a:xfrm>
              <a:off x="8307389" y="2282825"/>
              <a:ext cx="7938" cy="68263"/>
            </a:xfrm>
            <a:custGeom>
              <a:avLst/>
              <a:gdLst>
                <a:gd name="T0" fmla="*/ 0 w 1"/>
                <a:gd name="T1" fmla="*/ 1 h 9"/>
                <a:gd name="T2" fmla="*/ 0 w 1"/>
                <a:gd name="T3" fmla="*/ 4 h 9"/>
                <a:gd name="T4" fmla="*/ 0 w 1"/>
                <a:gd name="T5" fmla="*/ 8 h 9"/>
                <a:gd name="T6" fmla="*/ 0 w 1"/>
                <a:gd name="T7" fmla="*/ 9 h 9"/>
                <a:gd name="T8" fmla="*/ 1 w 1"/>
                <a:gd name="T9" fmla="*/ 9 h 9"/>
                <a:gd name="T10" fmla="*/ 1 w 1"/>
                <a:gd name="T11" fmla="*/ 4 h 9"/>
                <a:gd name="T12" fmla="*/ 1 w 1"/>
                <a:gd name="T13" fmla="*/ 0 h 9"/>
                <a:gd name="T14" fmla="*/ 0 w 1"/>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9">
                  <a:moveTo>
                    <a:pt x="0" y="1"/>
                  </a:moveTo>
                  <a:cubicBezTo>
                    <a:pt x="0" y="2"/>
                    <a:pt x="0" y="3"/>
                    <a:pt x="0" y="4"/>
                  </a:cubicBezTo>
                  <a:cubicBezTo>
                    <a:pt x="0" y="6"/>
                    <a:pt x="0" y="7"/>
                    <a:pt x="0" y="8"/>
                  </a:cubicBezTo>
                  <a:cubicBezTo>
                    <a:pt x="0" y="8"/>
                    <a:pt x="0" y="9"/>
                    <a:pt x="0" y="9"/>
                  </a:cubicBezTo>
                  <a:cubicBezTo>
                    <a:pt x="1" y="9"/>
                    <a:pt x="1" y="9"/>
                    <a:pt x="1" y="9"/>
                  </a:cubicBezTo>
                  <a:cubicBezTo>
                    <a:pt x="1" y="9"/>
                    <a:pt x="1" y="7"/>
                    <a:pt x="1" y="4"/>
                  </a:cubicBezTo>
                  <a:cubicBezTo>
                    <a:pt x="1" y="3"/>
                    <a:pt x="1" y="2"/>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80">
              <a:extLst>
                <a:ext uri="{FF2B5EF4-FFF2-40B4-BE49-F238E27FC236}">
                  <a16:creationId xmlns:a16="http://schemas.microsoft.com/office/drawing/2014/main" id="{4E7109DB-1EB8-4A5B-8AFB-E2D2FE997BE3}"/>
                </a:ext>
              </a:extLst>
            </p:cNvPr>
            <p:cNvSpPr>
              <a:spLocks/>
            </p:cNvSpPr>
            <p:nvPr/>
          </p:nvSpPr>
          <p:spPr bwMode="auto">
            <a:xfrm>
              <a:off x="8466139" y="2646363"/>
              <a:ext cx="82550" cy="30163"/>
            </a:xfrm>
            <a:custGeom>
              <a:avLst/>
              <a:gdLst>
                <a:gd name="T0" fmla="*/ 0 w 11"/>
                <a:gd name="T1" fmla="*/ 1 h 4"/>
                <a:gd name="T2" fmla="*/ 0 w 11"/>
                <a:gd name="T3" fmla="*/ 1 h 4"/>
                <a:gd name="T4" fmla="*/ 4 w 11"/>
                <a:gd name="T5" fmla="*/ 2 h 4"/>
                <a:gd name="T6" fmla="*/ 10 w 11"/>
                <a:gd name="T7" fmla="*/ 4 h 4"/>
                <a:gd name="T8" fmla="*/ 11 w 11"/>
                <a:gd name="T9" fmla="*/ 3 h 4"/>
                <a:gd name="T10" fmla="*/ 4 w 11"/>
                <a:gd name="T11" fmla="*/ 0 h 4"/>
                <a:gd name="T12" fmla="*/ 0 w 11"/>
                <a:gd name="T13" fmla="*/ 0 h 4"/>
                <a:gd name="T14" fmla="*/ 0 w 11"/>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
                  <a:moveTo>
                    <a:pt x="0" y="1"/>
                  </a:moveTo>
                  <a:cubicBezTo>
                    <a:pt x="0" y="1"/>
                    <a:pt x="0" y="1"/>
                    <a:pt x="0" y="1"/>
                  </a:cubicBezTo>
                  <a:cubicBezTo>
                    <a:pt x="1" y="1"/>
                    <a:pt x="3" y="1"/>
                    <a:pt x="4" y="2"/>
                  </a:cubicBezTo>
                  <a:cubicBezTo>
                    <a:pt x="6" y="2"/>
                    <a:pt x="9" y="3"/>
                    <a:pt x="10" y="4"/>
                  </a:cubicBezTo>
                  <a:cubicBezTo>
                    <a:pt x="11" y="3"/>
                    <a:pt x="11" y="3"/>
                    <a:pt x="11" y="3"/>
                  </a:cubicBezTo>
                  <a:cubicBezTo>
                    <a:pt x="9" y="2"/>
                    <a:pt x="6" y="1"/>
                    <a:pt x="4" y="0"/>
                  </a:cubicBezTo>
                  <a:cubicBezTo>
                    <a:pt x="2" y="0"/>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81">
              <a:extLst>
                <a:ext uri="{FF2B5EF4-FFF2-40B4-BE49-F238E27FC236}">
                  <a16:creationId xmlns:a16="http://schemas.microsoft.com/office/drawing/2014/main" id="{E3E11312-2A0C-4614-843D-593AE12D0AA4}"/>
                </a:ext>
              </a:extLst>
            </p:cNvPr>
            <p:cNvSpPr>
              <a:spLocks/>
            </p:cNvSpPr>
            <p:nvPr/>
          </p:nvSpPr>
          <p:spPr bwMode="auto">
            <a:xfrm>
              <a:off x="5305426" y="1339850"/>
              <a:ext cx="60325" cy="74613"/>
            </a:xfrm>
            <a:custGeom>
              <a:avLst/>
              <a:gdLst>
                <a:gd name="T0" fmla="*/ 8 w 8"/>
                <a:gd name="T1" fmla="*/ 0 h 10"/>
                <a:gd name="T2" fmla="*/ 0 w 8"/>
                <a:gd name="T3" fmla="*/ 10 h 10"/>
              </a:gdLst>
              <a:ahLst/>
              <a:cxnLst>
                <a:cxn ang="0">
                  <a:pos x="T0" y="T1"/>
                </a:cxn>
                <a:cxn ang="0">
                  <a:pos x="T2" y="T3"/>
                </a:cxn>
              </a:cxnLst>
              <a:rect l="0" t="0" r="r" b="b"/>
              <a:pathLst>
                <a:path w="8" h="10">
                  <a:moveTo>
                    <a:pt x="8" y="0"/>
                  </a:moveTo>
                  <a:cubicBezTo>
                    <a:pt x="3" y="5"/>
                    <a:pt x="0" y="10"/>
                    <a:pt x="0" y="10"/>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82">
              <a:extLst>
                <a:ext uri="{FF2B5EF4-FFF2-40B4-BE49-F238E27FC236}">
                  <a16:creationId xmlns:a16="http://schemas.microsoft.com/office/drawing/2014/main" id="{A3AFEE67-6104-479B-A69B-70916F9AA8C2}"/>
                </a:ext>
              </a:extLst>
            </p:cNvPr>
            <p:cNvSpPr>
              <a:spLocks/>
            </p:cNvSpPr>
            <p:nvPr/>
          </p:nvSpPr>
          <p:spPr bwMode="auto">
            <a:xfrm>
              <a:off x="5305426" y="1339850"/>
              <a:ext cx="66675" cy="74613"/>
            </a:xfrm>
            <a:custGeom>
              <a:avLst/>
              <a:gdLst>
                <a:gd name="T0" fmla="*/ 8 w 9"/>
                <a:gd name="T1" fmla="*/ 0 h 10"/>
                <a:gd name="T2" fmla="*/ 0 w 9"/>
                <a:gd name="T3" fmla="*/ 9 h 10"/>
                <a:gd name="T4" fmla="*/ 1 w 9"/>
                <a:gd name="T5" fmla="*/ 10 h 10"/>
                <a:gd name="T6" fmla="*/ 1 w 9"/>
                <a:gd name="T7" fmla="*/ 10 h 10"/>
                <a:gd name="T8" fmla="*/ 9 w 9"/>
                <a:gd name="T9" fmla="*/ 1 h 10"/>
                <a:gd name="T10" fmla="*/ 8 w 9"/>
                <a:gd name="T11" fmla="*/ 0 h 10"/>
              </a:gdLst>
              <a:ahLst/>
              <a:cxnLst>
                <a:cxn ang="0">
                  <a:pos x="T0" y="T1"/>
                </a:cxn>
                <a:cxn ang="0">
                  <a:pos x="T2" y="T3"/>
                </a:cxn>
                <a:cxn ang="0">
                  <a:pos x="T4" y="T5"/>
                </a:cxn>
                <a:cxn ang="0">
                  <a:pos x="T6" y="T7"/>
                </a:cxn>
                <a:cxn ang="0">
                  <a:pos x="T8" y="T9"/>
                </a:cxn>
                <a:cxn ang="0">
                  <a:pos x="T10" y="T11"/>
                </a:cxn>
              </a:cxnLst>
              <a:rect l="0" t="0" r="r" b="b"/>
              <a:pathLst>
                <a:path w="9" h="10">
                  <a:moveTo>
                    <a:pt x="8" y="0"/>
                  </a:moveTo>
                  <a:cubicBezTo>
                    <a:pt x="3" y="4"/>
                    <a:pt x="0" y="9"/>
                    <a:pt x="0" y="9"/>
                  </a:cubicBezTo>
                  <a:cubicBezTo>
                    <a:pt x="1" y="10"/>
                    <a:pt x="1" y="10"/>
                    <a:pt x="1" y="10"/>
                  </a:cubicBezTo>
                  <a:cubicBezTo>
                    <a:pt x="1" y="10"/>
                    <a:pt x="1" y="10"/>
                    <a:pt x="1" y="10"/>
                  </a:cubicBezTo>
                  <a:cubicBezTo>
                    <a:pt x="2" y="9"/>
                    <a:pt x="5" y="4"/>
                    <a:pt x="9" y="1"/>
                  </a:cubicBezTo>
                  <a:cubicBezTo>
                    <a:pt x="8" y="0"/>
                    <a:pt x="8" y="0"/>
                    <a:pt x="8"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83">
              <a:extLst>
                <a:ext uri="{FF2B5EF4-FFF2-40B4-BE49-F238E27FC236}">
                  <a16:creationId xmlns:a16="http://schemas.microsoft.com/office/drawing/2014/main" id="{806F306D-9B81-4DFF-B18A-7EEE62EF31DE}"/>
                </a:ext>
              </a:extLst>
            </p:cNvPr>
            <p:cNvSpPr>
              <a:spLocks/>
            </p:cNvSpPr>
            <p:nvPr/>
          </p:nvSpPr>
          <p:spPr bwMode="auto">
            <a:xfrm>
              <a:off x="5561014" y="1317625"/>
              <a:ext cx="128588" cy="225425"/>
            </a:xfrm>
            <a:custGeom>
              <a:avLst/>
              <a:gdLst>
                <a:gd name="T0" fmla="*/ 17 w 17"/>
                <a:gd name="T1" fmla="*/ 0 h 30"/>
                <a:gd name="T2" fmla="*/ 0 w 17"/>
                <a:gd name="T3" fmla="*/ 30 h 30"/>
                <a:gd name="T4" fmla="*/ 2 w 17"/>
                <a:gd name="T5" fmla="*/ 30 h 30"/>
                <a:gd name="T6" fmla="*/ 17 w 17"/>
                <a:gd name="T7" fmla="*/ 1 h 30"/>
                <a:gd name="T8" fmla="*/ 17 w 17"/>
                <a:gd name="T9" fmla="*/ 0 h 30"/>
              </a:gdLst>
              <a:ahLst/>
              <a:cxnLst>
                <a:cxn ang="0">
                  <a:pos x="T0" y="T1"/>
                </a:cxn>
                <a:cxn ang="0">
                  <a:pos x="T2" y="T3"/>
                </a:cxn>
                <a:cxn ang="0">
                  <a:pos x="T4" y="T5"/>
                </a:cxn>
                <a:cxn ang="0">
                  <a:pos x="T6" y="T7"/>
                </a:cxn>
                <a:cxn ang="0">
                  <a:pos x="T8" y="T9"/>
                </a:cxn>
              </a:cxnLst>
              <a:rect l="0" t="0" r="r" b="b"/>
              <a:pathLst>
                <a:path w="17" h="30">
                  <a:moveTo>
                    <a:pt x="17" y="0"/>
                  </a:moveTo>
                  <a:cubicBezTo>
                    <a:pt x="11" y="5"/>
                    <a:pt x="1" y="14"/>
                    <a:pt x="0" y="30"/>
                  </a:cubicBezTo>
                  <a:cubicBezTo>
                    <a:pt x="2" y="30"/>
                    <a:pt x="2" y="30"/>
                    <a:pt x="2" y="30"/>
                  </a:cubicBezTo>
                  <a:cubicBezTo>
                    <a:pt x="3" y="14"/>
                    <a:pt x="12" y="6"/>
                    <a:pt x="17" y="1"/>
                  </a:cubicBezTo>
                  <a:cubicBezTo>
                    <a:pt x="17" y="0"/>
                    <a:pt x="17" y="0"/>
                    <a:pt x="17"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84">
              <a:extLst>
                <a:ext uri="{FF2B5EF4-FFF2-40B4-BE49-F238E27FC236}">
                  <a16:creationId xmlns:a16="http://schemas.microsoft.com/office/drawing/2014/main" id="{692A43D6-86D3-4D79-9833-2783085412A1}"/>
                </a:ext>
              </a:extLst>
            </p:cNvPr>
            <p:cNvSpPr>
              <a:spLocks/>
            </p:cNvSpPr>
            <p:nvPr/>
          </p:nvSpPr>
          <p:spPr bwMode="auto">
            <a:xfrm>
              <a:off x="6459539" y="1384300"/>
              <a:ext cx="82550" cy="158750"/>
            </a:xfrm>
            <a:custGeom>
              <a:avLst/>
              <a:gdLst>
                <a:gd name="T0" fmla="*/ 10 w 11"/>
                <a:gd name="T1" fmla="*/ 0 h 21"/>
                <a:gd name="T2" fmla="*/ 10 w 11"/>
                <a:gd name="T3" fmla="*/ 3 h 21"/>
                <a:gd name="T4" fmla="*/ 5 w 11"/>
                <a:gd name="T5" fmla="*/ 16 h 21"/>
                <a:gd name="T6" fmla="*/ 1 w 11"/>
                <a:gd name="T7" fmla="*/ 19 h 21"/>
                <a:gd name="T8" fmla="*/ 0 w 11"/>
                <a:gd name="T9" fmla="*/ 20 h 21"/>
                <a:gd name="T10" fmla="*/ 0 w 11"/>
                <a:gd name="T11" fmla="*/ 20 h 21"/>
                <a:gd name="T12" fmla="*/ 0 w 11"/>
                <a:gd name="T13" fmla="*/ 20 h 21"/>
                <a:gd name="T14" fmla="*/ 0 w 11"/>
                <a:gd name="T15" fmla="*/ 20 h 21"/>
                <a:gd name="T16" fmla="*/ 0 w 11"/>
                <a:gd name="T17" fmla="*/ 21 h 21"/>
                <a:gd name="T18" fmla="*/ 6 w 11"/>
                <a:gd name="T19" fmla="*/ 17 h 21"/>
                <a:gd name="T20" fmla="*/ 11 w 11"/>
                <a:gd name="T21" fmla="*/ 3 h 21"/>
                <a:gd name="T22" fmla="*/ 11 w 11"/>
                <a:gd name="T23" fmla="*/ 0 h 21"/>
                <a:gd name="T24" fmla="*/ 10 w 11"/>
                <a:gd name="T2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21">
                  <a:moveTo>
                    <a:pt x="10" y="0"/>
                  </a:moveTo>
                  <a:cubicBezTo>
                    <a:pt x="10" y="1"/>
                    <a:pt x="10" y="2"/>
                    <a:pt x="10" y="3"/>
                  </a:cubicBezTo>
                  <a:cubicBezTo>
                    <a:pt x="10" y="9"/>
                    <a:pt x="7" y="14"/>
                    <a:pt x="5" y="16"/>
                  </a:cubicBezTo>
                  <a:cubicBezTo>
                    <a:pt x="3" y="18"/>
                    <a:pt x="2" y="18"/>
                    <a:pt x="1" y="19"/>
                  </a:cubicBezTo>
                  <a:cubicBezTo>
                    <a:pt x="1" y="19"/>
                    <a:pt x="0" y="19"/>
                    <a:pt x="0" y="20"/>
                  </a:cubicBezTo>
                  <a:cubicBezTo>
                    <a:pt x="0" y="20"/>
                    <a:pt x="0" y="20"/>
                    <a:pt x="0" y="20"/>
                  </a:cubicBezTo>
                  <a:cubicBezTo>
                    <a:pt x="0" y="20"/>
                    <a:pt x="0" y="20"/>
                    <a:pt x="0" y="20"/>
                  </a:cubicBezTo>
                  <a:cubicBezTo>
                    <a:pt x="0" y="20"/>
                    <a:pt x="0" y="20"/>
                    <a:pt x="0" y="20"/>
                  </a:cubicBezTo>
                  <a:cubicBezTo>
                    <a:pt x="0" y="21"/>
                    <a:pt x="0" y="21"/>
                    <a:pt x="0" y="21"/>
                  </a:cubicBezTo>
                  <a:cubicBezTo>
                    <a:pt x="0" y="21"/>
                    <a:pt x="3" y="20"/>
                    <a:pt x="6" y="17"/>
                  </a:cubicBezTo>
                  <a:cubicBezTo>
                    <a:pt x="8" y="14"/>
                    <a:pt x="11" y="10"/>
                    <a:pt x="11" y="3"/>
                  </a:cubicBezTo>
                  <a:cubicBezTo>
                    <a:pt x="11" y="2"/>
                    <a:pt x="11" y="1"/>
                    <a:pt x="11" y="0"/>
                  </a:cubicBezTo>
                  <a:cubicBezTo>
                    <a:pt x="10" y="0"/>
                    <a:pt x="10" y="0"/>
                    <a:pt x="1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85">
              <a:extLst>
                <a:ext uri="{FF2B5EF4-FFF2-40B4-BE49-F238E27FC236}">
                  <a16:creationId xmlns:a16="http://schemas.microsoft.com/office/drawing/2014/main" id="{2FA2A1BA-3C7B-49CE-B8F6-BD7A46580E2D}"/>
                </a:ext>
              </a:extLst>
            </p:cNvPr>
            <p:cNvSpPr>
              <a:spLocks/>
            </p:cNvSpPr>
            <p:nvPr/>
          </p:nvSpPr>
          <p:spPr bwMode="auto">
            <a:xfrm>
              <a:off x="4217989" y="2065338"/>
              <a:ext cx="331788" cy="573088"/>
            </a:xfrm>
            <a:custGeom>
              <a:avLst/>
              <a:gdLst>
                <a:gd name="T0" fmla="*/ 44 w 44"/>
                <a:gd name="T1" fmla="*/ 0 h 76"/>
                <a:gd name="T2" fmla="*/ 12 w 44"/>
                <a:gd name="T3" fmla="*/ 15 h 76"/>
                <a:gd name="T4" fmla="*/ 0 w 44"/>
                <a:gd name="T5" fmla="*/ 44 h 76"/>
                <a:gd name="T6" fmla="*/ 11 w 44"/>
                <a:gd name="T7" fmla="*/ 69 h 76"/>
                <a:gd name="T8" fmla="*/ 33 w 44"/>
                <a:gd name="T9" fmla="*/ 76 h 76"/>
                <a:gd name="T10" fmla="*/ 33 w 44"/>
                <a:gd name="T11" fmla="*/ 74 h 76"/>
                <a:gd name="T12" fmla="*/ 12 w 44"/>
                <a:gd name="T13" fmla="*/ 67 h 76"/>
                <a:gd name="T14" fmla="*/ 1 w 44"/>
                <a:gd name="T15" fmla="*/ 44 h 76"/>
                <a:gd name="T16" fmla="*/ 13 w 44"/>
                <a:gd name="T17" fmla="*/ 16 h 76"/>
                <a:gd name="T18" fmla="*/ 44 w 44"/>
                <a:gd name="T19" fmla="*/ 2 h 76"/>
                <a:gd name="T20" fmla="*/ 44 w 44"/>
                <a:gd name="T2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76">
                  <a:moveTo>
                    <a:pt x="44" y="0"/>
                  </a:moveTo>
                  <a:cubicBezTo>
                    <a:pt x="31" y="2"/>
                    <a:pt x="20" y="7"/>
                    <a:pt x="12" y="15"/>
                  </a:cubicBezTo>
                  <a:cubicBezTo>
                    <a:pt x="4" y="23"/>
                    <a:pt x="0" y="33"/>
                    <a:pt x="0" y="44"/>
                  </a:cubicBezTo>
                  <a:cubicBezTo>
                    <a:pt x="0" y="56"/>
                    <a:pt x="4" y="64"/>
                    <a:pt x="11" y="69"/>
                  </a:cubicBezTo>
                  <a:cubicBezTo>
                    <a:pt x="17" y="73"/>
                    <a:pt x="26" y="76"/>
                    <a:pt x="33" y="76"/>
                  </a:cubicBezTo>
                  <a:cubicBezTo>
                    <a:pt x="33" y="74"/>
                    <a:pt x="33" y="74"/>
                    <a:pt x="33" y="74"/>
                  </a:cubicBezTo>
                  <a:cubicBezTo>
                    <a:pt x="26" y="74"/>
                    <a:pt x="18" y="72"/>
                    <a:pt x="12" y="67"/>
                  </a:cubicBezTo>
                  <a:cubicBezTo>
                    <a:pt x="6" y="63"/>
                    <a:pt x="1" y="55"/>
                    <a:pt x="1" y="44"/>
                  </a:cubicBezTo>
                  <a:cubicBezTo>
                    <a:pt x="1" y="33"/>
                    <a:pt x="5" y="24"/>
                    <a:pt x="13" y="16"/>
                  </a:cubicBezTo>
                  <a:cubicBezTo>
                    <a:pt x="21" y="9"/>
                    <a:pt x="31" y="3"/>
                    <a:pt x="44" y="2"/>
                  </a:cubicBezTo>
                  <a:cubicBezTo>
                    <a:pt x="44" y="0"/>
                    <a:pt x="44" y="0"/>
                    <a:pt x="44"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6">
              <a:extLst>
                <a:ext uri="{FF2B5EF4-FFF2-40B4-BE49-F238E27FC236}">
                  <a16:creationId xmlns:a16="http://schemas.microsoft.com/office/drawing/2014/main" id="{0C96E3F0-A01A-4353-8622-F0FF3A72D3EE}"/>
                </a:ext>
              </a:extLst>
            </p:cNvPr>
            <p:cNvSpPr>
              <a:spLocks/>
            </p:cNvSpPr>
            <p:nvPr/>
          </p:nvSpPr>
          <p:spPr bwMode="auto">
            <a:xfrm>
              <a:off x="4067176" y="2397125"/>
              <a:ext cx="158750" cy="361950"/>
            </a:xfrm>
            <a:custGeom>
              <a:avLst/>
              <a:gdLst>
                <a:gd name="T0" fmla="*/ 20 w 21"/>
                <a:gd name="T1" fmla="*/ 0 h 48"/>
                <a:gd name="T2" fmla="*/ 0 w 21"/>
                <a:gd name="T3" fmla="*/ 33 h 48"/>
                <a:gd name="T4" fmla="*/ 2 w 21"/>
                <a:gd name="T5" fmla="*/ 48 h 48"/>
                <a:gd name="T6" fmla="*/ 4 w 21"/>
                <a:gd name="T7" fmla="*/ 48 h 48"/>
                <a:gd name="T8" fmla="*/ 1 w 21"/>
                <a:gd name="T9" fmla="*/ 33 h 48"/>
                <a:gd name="T10" fmla="*/ 21 w 21"/>
                <a:gd name="T11" fmla="*/ 1 h 48"/>
                <a:gd name="T12" fmla="*/ 20 w 21"/>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1" h="48">
                  <a:moveTo>
                    <a:pt x="20" y="0"/>
                  </a:moveTo>
                  <a:cubicBezTo>
                    <a:pt x="8" y="7"/>
                    <a:pt x="0" y="19"/>
                    <a:pt x="0" y="33"/>
                  </a:cubicBezTo>
                  <a:cubicBezTo>
                    <a:pt x="0" y="38"/>
                    <a:pt x="0" y="43"/>
                    <a:pt x="2" y="48"/>
                  </a:cubicBezTo>
                  <a:cubicBezTo>
                    <a:pt x="4" y="48"/>
                    <a:pt x="4" y="48"/>
                    <a:pt x="4" y="48"/>
                  </a:cubicBezTo>
                  <a:cubicBezTo>
                    <a:pt x="2" y="43"/>
                    <a:pt x="1" y="38"/>
                    <a:pt x="1" y="33"/>
                  </a:cubicBezTo>
                  <a:cubicBezTo>
                    <a:pt x="1" y="19"/>
                    <a:pt x="9" y="8"/>
                    <a:pt x="21" y="1"/>
                  </a:cubicBezTo>
                  <a:cubicBezTo>
                    <a:pt x="20" y="0"/>
                    <a:pt x="20" y="0"/>
                    <a:pt x="2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7">
              <a:extLst>
                <a:ext uri="{FF2B5EF4-FFF2-40B4-BE49-F238E27FC236}">
                  <a16:creationId xmlns:a16="http://schemas.microsoft.com/office/drawing/2014/main" id="{6439D4E2-CE47-44C9-9802-69B8701F2F00}"/>
                </a:ext>
              </a:extLst>
            </p:cNvPr>
            <p:cNvSpPr>
              <a:spLocks/>
            </p:cNvSpPr>
            <p:nvPr/>
          </p:nvSpPr>
          <p:spPr bwMode="auto">
            <a:xfrm>
              <a:off x="3962401" y="2728913"/>
              <a:ext cx="249238" cy="415925"/>
            </a:xfrm>
            <a:custGeom>
              <a:avLst/>
              <a:gdLst>
                <a:gd name="T0" fmla="*/ 31 w 33"/>
                <a:gd name="T1" fmla="*/ 1 h 55"/>
                <a:gd name="T2" fmla="*/ 27 w 33"/>
                <a:gd name="T3" fmla="*/ 0 h 55"/>
                <a:gd name="T4" fmla="*/ 10 w 33"/>
                <a:gd name="T5" fmla="*/ 8 h 55"/>
                <a:gd name="T6" fmla="*/ 0 w 33"/>
                <a:gd name="T7" fmla="*/ 31 h 55"/>
                <a:gd name="T8" fmla="*/ 8 w 33"/>
                <a:gd name="T9" fmla="*/ 49 h 55"/>
                <a:gd name="T10" fmla="*/ 23 w 33"/>
                <a:gd name="T11" fmla="*/ 55 h 55"/>
                <a:gd name="T12" fmla="*/ 33 w 33"/>
                <a:gd name="T13" fmla="*/ 53 h 55"/>
                <a:gd name="T14" fmla="*/ 32 w 33"/>
                <a:gd name="T15" fmla="*/ 52 h 55"/>
                <a:gd name="T16" fmla="*/ 23 w 33"/>
                <a:gd name="T17" fmla="*/ 54 h 55"/>
                <a:gd name="T18" fmla="*/ 8 w 33"/>
                <a:gd name="T19" fmla="*/ 48 h 55"/>
                <a:gd name="T20" fmla="*/ 1 w 33"/>
                <a:gd name="T21" fmla="*/ 31 h 55"/>
                <a:gd name="T22" fmla="*/ 11 w 33"/>
                <a:gd name="T23" fmla="*/ 9 h 55"/>
                <a:gd name="T24" fmla="*/ 27 w 33"/>
                <a:gd name="T25" fmla="*/ 1 h 55"/>
                <a:gd name="T26" fmla="*/ 31 w 33"/>
                <a:gd name="T27" fmla="*/ 2 h 55"/>
                <a:gd name="T28" fmla="*/ 31 w 33"/>
                <a:gd name="T29"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55">
                  <a:moveTo>
                    <a:pt x="31" y="1"/>
                  </a:moveTo>
                  <a:cubicBezTo>
                    <a:pt x="30" y="0"/>
                    <a:pt x="29" y="0"/>
                    <a:pt x="27" y="0"/>
                  </a:cubicBezTo>
                  <a:cubicBezTo>
                    <a:pt x="22" y="0"/>
                    <a:pt x="16" y="3"/>
                    <a:pt x="10" y="8"/>
                  </a:cubicBezTo>
                  <a:cubicBezTo>
                    <a:pt x="4" y="14"/>
                    <a:pt x="0" y="21"/>
                    <a:pt x="0" y="31"/>
                  </a:cubicBezTo>
                  <a:cubicBezTo>
                    <a:pt x="0" y="39"/>
                    <a:pt x="3" y="45"/>
                    <a:pt x="8" y="49"/>
                  </a:cubicBezTo>
                  <a:cubicBezTo>
                    <a:pt x="12" y="53"/>
                    <a:pt x="18" y="55"/>
                    <a:pt x="23" y="55"/>
                  </a:cubicBezTo>
                  <a:cubicBezTo>
                    <a:pt x="27" y="55"/>
                    <a:pt x="30" y="55"/>
                    <a:pt x="33" y="53"/>
                  </a:cubicBezTo>
                  <a:cubicBezTo>
                    <a:pt x="32" y="52"/>
                    <a:pt x="32" y="52"/>
                    <a:pt x="32" y="52"/>
                  </a:cubicBezTo>
                  <a:cubicBezTo>
                    <a:pt x="30" y="53"/>
                    <a:pt x="27" y="54"/>
                    <a:pt x="23" y="54"/>
                  </a:cubicBezTo>
                  <a:cubicBezTo>
                    <a:pt x="18" y="54"/>
                    <a:pt x="13" y="52"/>
                    <a:pt x="8" y="48"/>
                  </a:cubicBezTo>
                  <a:cubicBezTo>
                    <a:pt x="4" y="44"/>
                    <a:pt x="1" y="39"/>
                    <a:pt x="1" y="31"/>
                  </a:cubicBezTo>
                  <a:cubicBezTo>
                    <a:pt x="1" y="22"/>
                    <a:pt x="6" y="14"/>
                    <a:pt x="11" y="9"/>
                  </a:cubicBezTo>
                  <a:cubicBezTo>
                    <a:pt x="16" y="4"/>
                    <a:pt x="23" y="1"/>
                    <a:pt x="27" y="1"/>
                  </a:cubicBezTo>
                  <a:cubicBezTo>
                    <a:pt x="29" y="1"/>
                    <a:pt x="30" y="2"/>
                    <a:pt x="31" y="2"/>
                  </a:cubicBezTo>
                  <a:cubicBezTo>
                    <a:pt x="31" y="1"/>
                    <a:pt x="31" y="1"/>
                    <a:pt x="31"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8">
              <a:extLst>
                <a:ext uri="{FF2B5EF4-FFF2-40B4-BE49-F238E27FC236}">
                  <a16:creationId xmlns:a16="http://schemas.microsoft.com/office/drawing/2014/main" id="{BF6823F2-C497-4128-A581-2495BB100B77}"/>
                </a:ext>
              </a:extLst>
            </p:cNvPr>
            <p:cNvSpPr>
              <a:spLocks/>
            </p:cNvSpPr>
            <p:nvPr/>
          </p:nvSpPr>
          <p:spPr bwMode="auto">
            <a:xfrm>
              <a:off x="3856039" y="2955925"/>
              <a:ext cx="112713" cy="44450"/>
            </a:xfrm>
            <a:custGeom>
              <a:avLst/>
              <a:gdLst>
                <a:gd name="T0" fmla="*/ 0 w 15"/>
                <a:gd name="T1" fmla="*/ 5 h 6"/>
                <a:gd name="T2" fmla="*/ 5 w 15"/>
                <a:gd name="T3" fmla="*/ 6 h 6"/>
                <a:gd name="T4" fmla="*/ 15 w 15"/>
                <a:gd name="T5" fmla="*/ 1 h 6"/>
                <a:gd name="T6" fmla="*/ 14 w 15"/>
                <a:gd name="T7" fmla="*/ 0 h 6"/>
                <a:gd name="T8" fmla="*/ 5 w 15"/>
                <a:gd name="T9" fmla="*/ 4 h 6"/>
                <a:gd name="T10" fmla="*/ 2 w 15"/>
                <a:gd name="T11" fmla="*/ 4 h 6"/>
                <a:gd name="T12" fmla="*/ 1 w 15"/>
                <a:gd name="T13" fmla="*/ 4 h 6"/>
                <a:gd name="T14" fmla="*/ 0 w 15"/>
                <a:gd name="T15" fmla="*/ 4 h 6"/>
                <a:gd name="T16" fmla="*/ 0 w 15"/>
                <a:gd name="T17" fmla="*/ 4 h 6"/>
                <a:gd name="T18" fmla="*/ 0 w 15"/>
                <a:gd name="T19" fmla="*/ 4 h 6"/>
                <a:gd name="T20" fmla="*/ 0 w 15"/>
                <a:gd name="T2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6">
                  <a:moveTo>
                    <a:pt x="0" y="5"/>
                  </a:moveTo>
                  <a:cubicBezTo>
                    <a:pt x="0" y="5"/>
                    <a:pt x="2" y="6"/>
                    <a:pt x="5" y="6"/>
                  </a:cubicBezTo>
                  <a:cubicBezTo>
                    <a:pt x="8" y="6"/>
                    <a:pt x="12" y="5"/>
                    <a:pt x="15" y="1"/>
                  </a:cubicBezTo>
                  <a:cubicBezTo>
                    <a:pt x="14" y="0"/>
                    <a:pt x="14" y="0"/>
                    <a:pt x="14" y="0"/>
                  </a:cubicBezTo>
                  <a:cubicBezTo>
                    <a:pt x="11" y="4"/>
                    <a:pt x="8" y="4"/>
                    <a:pt x="5" y="4"/>
                  </a:cubicBezTo>
                  <a:cubicBezTo>
                    <a:pt x="4" y="4"/>
                    <a:pt x="2" y="4"/>
                    <a:pt x="2" y="4"/>
                  </a:cubicBezTo>
                  <a:cubicBezTo>
                    <a:pt x="1" y="4"/>
                    <a:pt x="1" y="4"/>
                    <a:pt x="1" y="4"/>
                  </a:cubicBezTo>
                  <a:cubicBezTo>
                    <a:pt x="0" y="4"/>
                    <a:pt x="0" y="4"/>
                    <a:pt x="0" y="4"/>
                  </a:cubicBezTo>
                  <a:cubicBezTo>
                    <a:pt x="0" y="4"/>
                    <a:pt x="0" y="4"/>
                    <a:pt x="0" y="4"/>
                  </a:cubicBezTo>
                  <a:cubicBezTo>
                    <a:pt x="0" y="4"/>
                    <a:pt x="0" y="4"/>
                    <a:pt x="0" y="4"/>
                  </a:cubicBezTo>
                  <a:cubicBezTo>
                    <a:pt x="0" y="5"/>
                    <a:pt x="0" y="5"/>
                    <a:pt x="0" y="5"/>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9">
              <a:extLst>
                <a:ext uri="{FF2B5EF4-FFF2-40B4-BE49-F238E27FC236}">
                  <a16:creationId xmlns:a16="http://schemas.microsoft.com/office/drawing/2014/main" id="{57976CC5-2FEC-4CDE-B5DA-DA12049A763C}"/>
                </a:ext>
              </a:extLst>
            </p:cNvPr>
            <p:cNvSpPr>
              <a:spLocks/>
            </p:cNvSpPr>
            <p:nvPr/>
          </p:nvSpPr>
          <p:spPr bwMode="auto">
            <a:xfrm>
              <a:off x="5108576" y="2101850"/>
              <a:ext cx="52388" cy="136525"/>
            </a:xfrm>
            <a:custGeom>
              <a:avLst/>
              <a:gdLst>
                <a:gd name="T0" fmla="*/ 6 w 7"/>
                <a:gd name="T1" fmla="*/ 18 h 18"/>
                <a:gd name="T2" fmla="*/ 7 w 7"/>
                <a:gd name="T3" fmla="*/ 13 h 18"/>
                <a:gd name="T4" fmla="*/ 4 w 7"/>
                <a:gd name="T5" fmla="*/ 2 h 18"/>
                <a:gd name="T6" fmla="*/ 0 w 7"/>
                <a:gd name="T7" fmla="*/ 0 h 18"/>
                <a:gd name="T8" fmla="*/ 0 w 7"/>
                <a:gd name="T9" fmla="*/ 1 h 18"/>
                <a:gd name="T10" fmla="*/ 0 w 7"/>
                <a:gd name="T11" fmla="*/ 1 h 18"/>
                <a:gd name="T12" fmla="*/ 0 w 7"/>
                <a:gd name="T13" fmla="*/ 1 h 18"/>
                <a:gd name="T14" fmla="*/ 0 w 7"/>
                <a:gd name="T15" fmla="*/ 1 h 18"/>
                <a:gd name="T16" fmla="*/ 0 w 7"/>
                <a:gd name="T17" fmla="*/ 1 h 18"/>
                <a:gd name="T18" fmla="*/ 0 w 7"/>
                <a:gd name="T19" fmla="*/ 1 h 18"/>
                <a:gd name="T20" fmla="*/ 3 w 7"/>
                <a:gd name="T21" fmla="*/ 3 h 18"/>
                <a:gd name="T22" fmla="*/ 6 w 7"/>
                <a:gd name="T23" fmla="*/ 13 h 18"/>
                <a:gd name="T24" fmla="*/ 5 w 7"/>
                <a:gd name="T25" fmla="*/ 18 h 18"/>
                <a:gd name="T26" fmla="*/ 6 w 7"/>
                <a:gd name="T2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8">
                  <a:moveTo>
                    <a:pt x="6" y="18"/>
                  </a:moveTo>
                  <a:cubicBezTo>
                    <a:pt x="7" y="17"/>
                    <a:pt x="7" y="15"/>
                    <a:pt x="7" y="13"/>
                  </a:cubicBezTo>
                  <a:cubicBezTo>
                    <a:pt x="7" y="8"/>
                    <a:pt x="5" y="4"/>
                    <a:pt x="4" y="2"/>
                  </a:cubicBezTo>
                  <a:cubicBezTo>
                    <a:pt x="2"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3" y="3"/>
                  </a:cubicBezTo>
                  <a:cubicBezTo>
                    <a:pt x="4" y="5"/>
                    <a:pt x="6" y="8"/>
                    <a:pt x="6" y="13"/>
                  </a:cubicBezTo>
                  <a:cubicBezTo>
                    <a:pt x="6" y="15"/>
                    <a:pt x="6" y="16"/>
                    <a:pt x="5" y="18"/>
                  </a:cubicBezTo>
                  <a:cubicBezTo>
                    <a:pt x="6" y="18"/>
                    <a:pt x="6" y="18"/>
                    <a:pt x="6" y="18"/>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90">
              <a:extLst>
                <a:ext uri="{FF2B5EF4-FFF2-40B4-BE49-F238E27FC236}">
                  <a16:creationId xmlns:a16="http://schemas.microsoft.com/office/drawing/2014/main" id="{C64988AA-0C0D-4BEA-ADB9-24DCFA27AC95}"/>
                </a:ext>
              </a:extLst>
            </p:cNvPr>
            <p:cNvSpPr>
              <a:spLocks/>
            </p:cNvSpPr>
            <p:nvPr/>
          </p:nvSpPr>
          <p:spPr bwMode="auto">
            <a:xfrm>
              <a:off x="5349876" y="1852613"/>
              <a:ext cx="120650" cy="309563"/>
            </a:xfrm>
            <a:custGeom>
              <a:avLst/>
              <a:gdLst>
                <a:gd name="T0" fmla="*/ 0 w 16"/>
                <a:gd name="T1" fmla="*/ 1 h 41"/>
                <a:gd name="T2" fmla="*/ 15 w 16"/>
                <a:gd name="T3" fmla="*/ 27 h 41"/>
                <a:gd name="T4" fmla="*/ 11 w 16"/>
                <a:gd name="T5" fmla="*/ 40 h 41"/>
                <a:gd name="T6" fmla="*/ 12 w 16"/>
                <a:gd name="T7" fmla="*/ 41 h 41"/>
                <a:gd name="T8" fmla="*/ 16 w 16"/>
                <a:gd name="T9" fmla="*/ 27 h 41"/>
                <a:gd name="T10" fmla="*/ 0 w 16"/>
                <a:gd name="T11" fmla="*/ 0 h 41"/>
                <a:gd name="T12" fmla="*/ 0 w 16"/>
                <a:gd name="T13" fmla="*/ 1 h 41"/>
              </a:gdLst>
              <a:ahLst/>
              <a:cxnLst>
                <a:cxn ang="0">
                  <a:pos x="T0" y="T1"/>
                </a:cxn>
                <a:cxn ang="0">
                  <a:pos x="T2" y="T3"/>
                </a:cxn>
                <a:cxn ang="0">
                  <a:pos x="T4" y="T5"/>
                </a:cxn>
                <a:cxn ang="0">
                  <a:pos x="T6" y="T7"/>
                </a:cxn>
                <a:cxn ang="0">
                  <a:pos x="T8" y="T9"/>
                </a:cxn>
                <a:cxn ang="0">
                  <a:pos x="T10" y="T11"/>
                </a:cxn>
                <a:cxn ang="0">
                  <a:pos x="T12" y="T13"/>
                </a:cxn>
              </a:cxnLst>
              <a:rect l="0" t="0" r="r" b="b"/>
              <a:pathLst>
                <a:path w="16" h="41">
                  <a:moveTo>
                    <a:pt x="0" y="1"/>
                  </a:moveTo>
                  <a:cubicBezTo>
                    <a:pt x="10" y="8"/>
                    <a:pt x="15" y="18"/>
                    <a:pt x="15" y="27"/>
                  </a:cubicBezTo>
                  <a:cubicBezTo>
                    <a:pt x="15" y="32"/>
                    <a:pt x="13" y="37"/>
                    <a:pt x="11" y="40"/>
                  </a:cubicBezTo>
                  <a:cubicBezTo>
                    <a:pt x="12" y="41"/>
                    <a:pt x="12" y="41"/>
                    <a:pt x="12" y="41"/>
                  </a:cubicBezTo>
                  <a:cubicBezTo>
                    <a:pt x="14" y="37"/>
                    <a:pt x="16" y="32"/>
                    <a:pt x="16" y="27"/>
                  </a:cubicBezTo>
                  <a:cubicBezTo>
                    <a:pt x="16" y="18"/>
                    <a:pt x="11" y="7"/>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91">
              <a:extLst>
                <a:ext uri="{FF2B5EF4-FFF2-40B4-BE49-F238E27FC236}">
                  <a16:creationId xmlns:a16="http://schemas.microsoft.com/office/drawing/2014/main" id="{2614C066-4D23-448D-9E3E-4BDA54A01D4F}"/>
                </a:ext>
              </a:extLst>
            </p:cNvPr>
            <p:cNvSpPr>
              <a:spLocks/>
            </p:cNvSpPr>
            <p:nvPr/>
          </p:nvSpPr>
          <p:spPr bwMode="auto">
            <a:xfrm>
              <a:off x="3878264" y="2435225"/>
              <a:ext cx="98425" cy="14288"/>
            </a:xfrm>
            <a:custGeom>
              <a:avLst/>
              <a:gdLst>
                <a:gd name="T0" fmla="*/ 13 w 13"/>
                <a:gd name="T1" fmla="*/ 0 h 2"/>
                <a:gd name="T2" fmla="*/ 0 w 13"/>
                <a:gd name="T3" fmla="*/ 2 h 2"/>
              </a:gdLst>
              <a:ahLst/>
              <a:cxnLst>
                <a:cxn ang="0">
                  <a:pos x="T0" y="T1"/>
                </a:cxn>
                <a:cxn ang="0">
                  <a:pos x="T2" y="T3"/>
                </a:cxn>
              </a:cxnLst>
              <a:rect l="0" t="0" r="r" b="b"/>
              <a:pathLst>
                <a:path w="13" h="2">
                  <a:moveTo>
                    <a:pt x="13" y="0"/>
                  </a:moveTo>
                  <a:cubicBezTo>
                    <a:pt x="13" y="0"/>
                    <a:pt x="6" y="0"/>
                    <a:pt x="0" y="2"/>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92">
              <a:extLst>
                <a:ext uri="{FF2B5EF4-FFF2-40B4-BE49-F238E27FC236}">
                  <a16:creationId xmlns:a16="http://schemas.microsoft.com/office/drawing/2014/main" id="{4EB3BCA8-56B2-4A20-81F3-14A37B3F717C}"/>
                </a:ext>
              </a:extLst>
            </p:cNvPr>
            <p:cNvSpPr>
              <a:spLocks/>
            </p:cNvSpPr>
            <p:nvPr/>
          </p:nvSpPr>
          <p:spPr bwMode="auto">
            <a:xfrm>
              <a:off x="3878264" y="2427288"/>
              <a:ext cx="98425" cy="22225"/>
            </a:xfrm>
            <a:custGeom>
              <a:avLst/>
              <a:gdLst>
                <a:gd name="T0" fmla="*/ 13 w 13"/>
                <a:gd name="T1" fmla="*/ 0 h 3"/>
                <a:gd name="T2" fmla="*/ 13 w 13"/>
                <a:gd name="T3" fmla="*/ 0 h 3"/>
                <a:gd name="T4" fmla="*/ 0 w 13"/>
                <a:gd name="T5" fmla="*/ 2 h 3"/>
                <a:gd name="T6" fmla="*/ 0 w 13"/>
                <a:gd name="T7" fmla="*/ 3 h 3"/>
                <a:gd name="T8" fmla="*/ 13 w 13"/>
                <a:gd name="T9" fmla="*/ 1 h 3"/>
                <a:gd name="T10" fmla="*/ 13 w 13"/>
                <a:gd name="T11" fmla="*/ 1 h 3"/>
                <a:gd name="T12" fmla="*/ 13 w 1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3" y="0"/>
                  </a:moveTo>
                  <a:cubicBezTo>
                    <a:pt x="13" y="0"/>
                    <a:pt x="13" y="0"/>
                    <a:pt x="13" y="0"/>
                  </a:cubicBezTo>
                  <a:cubicBezTo>
                    <a:pt x="12" y="0"/>
                    <a:pt x="6" y="0"/>
                    <a:pt x="0" y="2"/>
                  </a:cubicBezTo>
                  <a:cubicBezTo>
                    <a:pt x="0" y="3"/>
                    <a:pt x="0" y="3"/>
                    <a:pt x="0" y="3"/>
                  </a:cubicBezTo>
                  <a:cubicBezTo>
                    <a:pt x="6" y="2"/>
                    <a:pt x="12" y="1"/>
                    <a:pt x="13" y="1"/>
                  </a:cubicBezTo>
                  <a:cubicBezTo>
                    <a:pt x="13" y="1"/>
                    <a:pt x="13" y="1"/>
                    <a:pt x="13" y="1"/>
                  </a:cubicBezTo>
                  <a:cubicBezTo>
                    <a:pt x="13" y="0"/>
                    <a:pt x="13" y="0"/>
                    <a:pt x="13"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93">
              <a:extLst>
                <a:ext uri="{FF2B5EF4-FFF2-40B4-BE49-F238E27FC236}">
                  <a16:creationId xmlns:a16="http://schemas.microsoft.com/office/drawing/2014/main" id="{6AA57273-1F99-4BF6-ADA7-B78046036BEB}"/>
                </a:ext>
              </a:extLst>
            </p:cNvPr>
            <p:cNvSpPr>
              <a:spLocks/>
            </p:cNvSpPr>
            <p:nvPr/>
          </p:nvSpPr>
          <p:spPr bwMode="auto">
            <a:xfrm>
              <a:off x="6948489" y="1468438"/>
              <a:ext cx="158750" cy="180975"/>
            </a:xfrm>
            <a:custGeom>
              <a:avLst/>
              <a:gdLst>
                <a:gd name="T0" fmla="*/ 20 w 21"/>
                <a:gd name="T1" fmla="*/ 0 h 24"/>
                <a:gd name="T2" fmla="*/ 13 w 21"/>
                <a:gd name="T3" fmla="*/ 15 h 24"/>
                <a:gd name="T4" fmla="*/ 0 w 21"/>
                <a:gd name="T5" fmla="*/ 23 h 24"/>
                <a:gd name="T6" fmla="*/ 0 w 21"/>
                <a:gd name="T7" fmla="*/ 24 h 24"/>
                <a:gd name="T8" fmla="*/ 14 w 21"/>
                <a:gd name="T9" fmla="*/ 16 h 24"/>
                <a:gd name="T10" fmla="*/ 21 w 21"/>
                <a:gd name="T11" fmla="*/ 1 h 24"/>
                <a:gd name="T12" fmla="*/ 20 w 21"/>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 h="24">
                  <a:moveTo>
                    <a:pt x="20" y="0"/>
                  </a:moveTo>
                  <a:cubicBezTo>
                    <a:pt x="19" y="7"/>
                    <a:pt x="17" y="12"/>
                    <a:pt x="13" y="15"/>
                  </a:cubicBezTo>
                  <a:cubicBezTo>
                    <a:pt x="9" y="19"/>
                    <a:pt x="5" y="21"/>
                    <a:pt x="0" y="23"/>
                  </a:cubicBezTo>
                  <a:cubicBezTo>
                    <a:pt x="0" y="24"/>
                    <a:pt x="0" y="24"/>
                    <a:pt x="0" y="24"/>
                  </a:cubicBezTo>
                  <a:cubicBezTo>
                    <a:pt x="5" y="23"/>
                    <a:pt x="10" y="20"/>
                    <a:pt x="14" y="16"/>
                  </a:cubicBezTo>
                  <a:cubicBezTo>
                    <a:pt x="18" y="13"/>
                    <a:pt x="21" y="7"/>
                    <a:pt x="21" y="1"/>
                  </a:cubicBezTo>
                  <a:cubicBezTo>
                    <a:pt x="20" y="0"/>
                    <a:pt x="20" y="0"/>
                    <a:pt x="2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94">
              <a:extLst>
                <a:ext uri="{FF2B5EF4-FFF2-40B4-BE49-F238E27FC236}">
                  <a16:creationId xmlns:a16="http://schemas.microsoft.com/office/drawing/2014/main" id="{A726ECD5-552D-4BB6-BDB5-4F40F7B57BE5}"/>
                </a:ext>
              </a:extLst>
            </p:cNvPr>
            <p:cNvSpPr>
              <a:spLocks/>
            </p:cNvSpPr>
            <p:nvPr/>
          </p:nvSpPr>
          <p:spPr bwMode="auto">
            <a:xfrm>
              <a:off x="7016751" y="1800225"/>
              <a:ext cx="573088" cy="98425"/>
            </a:xfrm>
            <a:custGeom>
              <a:avLst/>
              <a:gdLst>
                <a:gd name="T0" fmla="*/ 0 w 76"/>
                <a:gd name="T1" fmla="*/ 13 h 13"/>
                <a:gd name="T2" fmla="*/ 30 w 76"/>
                <a:gd name="T3" fmla="*/ 2 h 13"/>
                <a:gd name="T4" fmla="*/ 48 w 76"/>
                <a:gd name="T5" fmla="*/ 6 h 13"/>
                <a:gd name="T6" fmla="*/ 69 w 76"/>
                <a:gd name="T7" fmla="*/ 11 h 13"/>
                <a:gd name="T8" fmla="*/ 76 w 76"/>
                <a:gd name="T9" fmla="*/ 10 h 13"/>
                <a:gd name="T10" fmla="*/ 76 w 76"/>
                <a:gd name="T11" fmla="*/ 9 h 13"/>
                <a:gd name="T12" fmla="*/ 76 w 76"/>
                <a:gd name="T13" fmla="*/ 9 h 13"/>
                <a:gd name="T14" fmla="*/ 69 w 76"/>
                <a:gd name="T15" fmla="*/ 10 h 13"/>
                <a:gd name="T16" fmla="*/ 48 w 76"/>
                <a:gd name="T17" fmla="*/ 5 h 13"/>
                <a:gd name="T18" fmla="*/ 30 w 76"/>
                <a:gd name="T19" fmla="*/ 0 h 13"/>
                <a:gd name="T20" fmla="*/ 0 w 76"/>
                <a:gd name="T21" fmla="*/ 12 h 13"/>
                <a:gd name="T22" fmla="*/ 0 w 76"/>
                <a:gd name="T2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13">
                  <a:moveTo>
                    <a:pt x="0" y="13"/>
                  </a:moveTo>
                  <a:cubicBezTo>
                    <a:pt x="8" y="6"/>
                    <a:pt x="18" y="2"/>
                    <a:pt x="30" y="2"/>
                  </a:cubicBezTo>
                  <a:cubicBezTo>
                    <a:pt x="36" y="2"/>
                    <a:pt x="42" y="3"/>
                    <a:pt x="48" y="6"/>
                  </a:cubicBezTo>
                  <a:cubicBezTo>
                    <a:pt x="56" y="10"/>
                    <a:pt x="64" y="11"/>
                    <a:pt x="69" y="11"/>
                  </a:cubicBezTo>
                  <a:cubicBezTo>
                    <a:pt x="73" y="11"/>
                    <a:pt x="76" y="10"/>
                    <a:pt x="76" y="10"/>
                  </a:cubicBezTo>
                  <a:cubicBezTo>
                    <a:pt x="76" y="9"/>
                    <a:pt x="76" y="9"/>
                    <a:pt x="76" y="9"/>
                  </a:cubicBezTo>
                  <a:cubicBezTo>
                    <a:pt x="76" y="9"/>
                    <a:pt x="76" y="9"/>
                    <a:pt x="76" y="9"/>
                  </a:cubicBezTo>
                  <a:cubicBezTo>
                    <a:pt x="75" y="9"/>
                    <a:pt x="73" y="10"/>
                    <a:pt x="69" y="10"/>
                  </a:cubicBezTo>
                  <a:cubicBezTo>
                    <a:pt x="64" y="10"/>
                    <a:pt x="57" y="9"/>
                    <a:pt x="48" y="5"/>
                  </a:cubicBezTo>
                  <a:cubicBezTo>
                    <a:pt x="42" y="2"/>
                    <a:pt x="36" y="0"/>
                    <a:pt x="30" y="0"/>
                  </a:cubicBezTo>
                  <a:cubicBezTo>
                    <a:pt x="18" y="0"/>
                    <a:pt x="7" y="5"/>
                    <a:pt x="0" y="12"/>
                  </a:cubicBezTo>
                  <a:cubicBezTo>
                    <a:pt x="0" y="13"/>
                    <a:pt x="0" y="13"/>
                    <a:pt x="0" y="13"/>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95">
              <a:extLst>
                <a:ext uri="{FF2B5EF4-FFF2-40B4-BE49-F238E27FC236}">
                  <a16:creationId xmlns:a16="http://schemas.microsoft.com/office/drawing/2014/main" id="{BEEB2D29-3A0D-47CE-9B23-FD1ABA922677}"/>
                </a:ext>
              </a:extLst>
            </p:cNvPr>
            <p:cNvSpPr>
              <a:spLocks/>
            </p:cNvSpPr>
            <p:nvPr/>
          </p:nvSpPr>
          <p:spPr bwMode="auto">
            <a:xfrm>
              <a:off x="4324351" y="3128963"/>
              <a:ext cx="90488" cy="68263"/>
            </a:xfrm>
            <a:custGeom>
              <a:avLst/>
              <a:gdLst>
                <a:gd name="T0" fmla="*/ 0 w 12"/>
                <a:gd name="T1" fmla="*/ 9 h 9"/>
                <a:gd name="T2" fmla="*/ 12 w 12"/>
                <a:gd name="T3" fmla="*/ 1 h 9"/>
                <a:gd name="T4" fmla="*/ 11 w 12"/>
                <a:gd name="T5" fmla="*/ 0 h 9"/>
                <a:gd name="T6" fmla="*/ 3 w 12"/>
                <a:gd name="T7" fmla="*/ 6 h 9"/>
                <a:gd name="T8" fmla="*/ 1 w 12"/>
                <a:gd name="T9" fmla="*/ 7 h 9"/>
                <a:gd name="T10" fmla="*/ 0 w 12"/>
                <a:gd name="T11" fmla="*/ 8 h 9"/>
                <a:gd name="T12" fmla="*/ 0 w 12"/>
                <a:gd name="T13" fmla="*/ 8 h 9"/>
                <a:gd name="T14" fmla="*/ 0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0" y="9"/>
                  </a:moveTo>
                  <a:cubicBezTo>
                    <a:pt x="0" y="9"/>
                    <a:pt x="6" y="7"/>
                    <a:pt x="12" y="1"/>
                  </a:cubicBezTo>
                  <a:cubicBezTo>
                    <a:pt x="11" y="0"/>
                    <a:pt x="11" y="0"/>
                    <a:pt x="11" y="0"/>
                  </a:cubicBezTo>
                  <a:cubicBezTo>
                    <a:pt x="8" y="3"/>
                    <a:pt x="5" y="5"/>
                    <a:pt x="3" y="6"/>
                  </a:cubicBezTo>
                  <a:cubicBezTo>
                    <a:pt x="2" y="7"/>
                    <a:pt x="1" y="7"/>
                    <a:pt x="1" y="7"/>
                  </a:cubicBezTo>
                  <a:cubicBezTo>
                    <a:pt x="0" y="8"/>
                    <a:pt x="0" y="8"/>
                    <a:pt x="0" y="8"/>
                  </a:cubicBezTo>
                  <a:cubicBezTo>
                    <a:pt x="0" y="8"/>
                    <a:pt x="0" y="8"/>
                    <a:pt x="0" y="8"/>
                  </a:cubicBezTo>
                  <a:cubicBezTo>
                    <a:pt x="0" y="9"/>
                    <a:pt x="0" y="9"/>
                    <a:pt x="0" y="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6">
              <a:extLst>
                <a:ext uri="{FF2B5EF4-FFF2-40B4-BE49-F238E27FC236}">
                  <a16:creationId xmlns:a16="http://schemas.microsoft.com/office/drawing/2014/main" id="{54530C0F-BE0D-4BCF-AF4C-0D752D5336D5}"/>
                </a:ext>
              </a:extLst>
            </p:cNvPr>
            <p:cNvSpPr>
              <a:spLocks/>
            </p:cNvSpPr>
            <p:nvPr/>
          </p:nvSpPr>
          <p:spPr bwMode="auto">
            <a:xfrm>
              <a:off x="4806951" y="2449513"/>
              <a:ext cx="2889250" cy="3276600"/>
            </a:xfrm>
            <a:custGeom>
              <a:avLst/>
              <a:gdLst>
                <a:gd name="T0" fmla="*/ 308 w 383"/>
                <a:gd name="T1" fmla="*/ 274 h 434"/>
                <a:gd name="T2" fmla="*/ 330 w 383"/>
                <a:gd name="T3" fmla="*/ 200 h 434"/>
                <a:gd name="T4" fmla="*/ 274 w 383"/>
                <a:gd name="T5" fmla="*/ 201 h 434"/>
                <a:gd name="T6" fmla="*/ 256 w 383"/>
                <a:gd name="T7" fmla="*/ 161 h 434"/>
                <a:gd name="T8" fmla="*/ 207 w 383"/>
                <a:gd name="T9" fmla="*/ 110 h 434"/>
                <a:gd name="T10" fmla="*/ 134 w 383"/>
                <a:gd name="T11" fmla="*/ 170 h 434"/>
                <a:gd name="T12" fmla="*/ 81 w 383"/>
                <a:gd name="T13" fmla="*/ 114 h 434"/>
                <a:gd name="T14" fmla="*/ 145 w 383"/>
                <a:gd name="T15" fmla="*/ 36 h 434"/>
                <a:gd name="T16" fmla="*/ 152 w 383"/>
                <a:gd name="T17" fmla="*/ 41 h 434"/>
                <a:gd name="T18" fmla="*/ 129 w 383"/>
                <a:gd name="T19" fmla="*/ 54 h 434"/>
                <a:gd name="T20" fmla="*/ 116 w 383"/>
                <a:gd name="T21" fmla="*/ 76 h 434"/>
                <a:gd name="T22" fmla="*/ 115 w 383"/>
                <a:gd name="T23" fmla="*/ 97 h 434"/>
                <a:gd name="T24" fmla="*/ 126 w 383"/>
                <a:gd name="T25" fmla="*/ 79 h 434"/>
                <a:gd name="T26" fmla="*/ 143 w 383"/>
                <a:gd name="T27" fmla="*/ 59 h 434"/>
                <a:gd name="T28" fmla="*/ 167 w 383"/>
                <a:gd name="T29" fmla="*/ 50 h 434"/>
                <a:gd name="T30" fmla="*/ 193 w 383"/>
                <a:gd name="T31" fmla="*/ 48 h 434"/>
                <a:gd name="T32" fmla="*/ 220 w 383"/>
                <a:gd name="T33" fmla="*/ 54 h 434"/>
                <a:gd name="T34" fmla="*/ 245 w 383"/>
                <a:gd name="T35" fmla="*/ 94 h 434"/>
                <a:gd name="T36" fmla="*/ 254 w 383"/>
                <a:gd name="T37" fmla="*/ 105 h 434"/>
                <a:gd name="T38" fmla="*/ 272 w 383"/>
                <a:gd name="T39" fmla="*/ 105 h 434"/>
                <a:gd name="T40" fmla="*/ 270 w 383"/>
                <a:gd name="T41" fmla="*/ 59 h 434"/>
                <a:gd name="T42" fmla="*/ 0 w 383"/>
                <a:gd name="T43" fmla="*/ 84 h 434"/>
                <a:gd name="T44" fmla="*/ 79 w 383"/>
                <a:gd name="T45" fmla="*/ 126 h 434"/>
                <a:gd name="T46" fmla="*/ 100 w 383"/>
                <a:gd name="T47" fmla="*/ 194 h 434"/>
                <a:gd name="T48" fmla="*/ 111 w 383"/>
                <a:gd name="T49" fmla="*/ 186 h 434"/>
                <a:gd name="T50" fmla="*/ 101 w 383"/>
                <a:gd name="T51" fmla="*/ 224 h 434"/>
                <a:gd name="T52" fmla="*/ 133 w 383"/>
                <a:gd name="T53" fmla="*/ 212 h 434"/>
                <a:gd name="T54" fmla="*/ 153 w 383"/>
                <a:gd name="T55" fmla="*/ 164 h 434"/>
                <a:gd name="T56" fmla="*/ 198 w 383"/>
                <a:gd name="T57" fmla="*/ 163 h 434"/>
                <a:gd name="T58" fmla="*/ 189 w 383"/>
                <a:gd name="T59" fmla="*/ 247 h 434"/>
                <a:gd name="T60" fmla="*/ 257 w 383"/>
                <a:gd name="T61" fmla="*/ 304 h 434"/>
                <a:gd name="T62" fmla="*/ 333 w 383"/>
                <a:gd name="T63" fmla="*/ 386 h 434"/>
                <a:gd name="T64" fmla="*/ 383 w 383"/>
                <a:gd name="T65" fmla="*/ 427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3" h="434">
                  <a:moveTo>
                    <a:pt x="324" y="300"/>
                  </a:moveTo>
                  <a:cubicBezTo>
                    <a:pt x="319" y="291"/>
                    <a:pt x="313" y="282"/>
                    <a:pt x="308" y="274"/>
                  </a:cubicBezTo>
                  <a:cubicBezTo>
                    <a:pt x="308" y="274"/>
                    <a:pt x="308" y="274"/>
                    <a:pt x="308" y="274"/>
                  </a:cubicBezTo>
                  <a:cubicBezTo>
                    <a:pt x="294" y="250"/>
                    <a:pt x="300" y="213"/>
                    <a:pt x="330" y="200"/>
                  </a:cubicBezTo>
                  <a:cubicBezTo>
                    <a:pt x="354" y="191"/>
                    <a:pt x="318" y="192"/>
                    <a:pt x="294" y="209"/>
                  </a:cubicBezTo>
                  <a:cubicBezTo>
                    <a:pt x="286" y="214"/>
                    <a:pt x="275" y="210"/>
                    <a:pt x="274" y="201"/>
                  </a:cubicBezTo>
                  <a:cubicBezTo>
                    <a:pt x="274" y="201"/>
                    <a:pt x="274" y="201"/>
                    <a:pt x="274" y="201"/>
                  </a:cubicBezTo>
                  <a:cubicBezTo>
                    <a:pt x="272" y="187"/>
                    <a:pt x="262" y="178"/>
                    <a:pt x="256" y="161"/>
                  </a:cubicBezTo>
                  <a:cubicBezTo>
                    <a:pt x="252" y="151"/>
                    <a:pt x="258" y="137"/>
                    <a:pt x="236" y="129"/>
                  </a:cubicBezTo>
                  <a:cubicBezTo>
                    <a:pt x="227" y="125"/>
                    <a:pt x="226" y="111"/>
                    <a:pt x="207" y="110"/>
                  </a:cubicBezTo>
                  <a:cubicBezTo>
                    <a:pt x="188" y="110"/>
                    <a:pt x="186" y="119"/>
                    <a:pt x="170" y="122"/>
                  </a:cubicBezTo>
                  <a:cubicBezTo>
                    <a:pt x="149" y="127"/>
                    <a:pt x="153" y="156"/>
                    <a:pt x="134" y="170"/>
                  </a:cubicBezTo>
                  <a:cubicBezTo>
                    <a:pt x="134" y="164"/>
                    <a:pt x="126" y="157"/>
                    <a:pt x="116" y="163"/>
                  </a:cubicBezTo>
                  <a:cubicBezTo>
                    <a:pt x="117" y="149"/>
                    <a:pt x="113" y="118"/>
                    <a:pt x="81" y="114"/>
                  </a:cubicBezTo>
                  <a:cubicBezTo>
                    <a:pt x="70" y="113"/>
                    <a:pt x="49" y="102"/>
                    <a:pt x="49" y="84"/>
                  </a:cubicBezTo>
                  <a:cubicBezTo>
                    <a:pt x="49" y="56"/>
                    <a:pt x="85" y="36"/>
                    <a:pt x="145" y="36"/>
                  </a:cubicBezTo>
                  <a:cubicBezTo>
                    <a:pt x="152" y="36"/>
                    <a:pt x="158" y="36"/>
                    <a:pt x="164" y="37"/>
                  </a:cubicBezTo>
                  <a:cubicBezTo>
                    <a:pt x="160" y="37"/>
                    <a:pt x="156" y="40"/>
                    <a:pt x="152" y="41"/>
                  </a:cubicBezTo>
                  <a:cubicBezTo>
                    <a:pt x="148" y="43"/>
                    <a:pt x="144" y="44"/>
                    <a:pt x="140" y="46"/>
                  </a:cubicBezTo>
                  <a:cubicBezTo>
                    <a:pt x="136" y="49"/>
                    <a:pt x="132" y="51"/>
                    <a:pt x="129" y="54"/>
                  </a:cubicBezTo>
                  <a:cubicBezTo>
                    <a:pt x="126" y="57"/>
                    <a:pt x="124" y="61"/>
                    <a:pt x="122" y="65"/>
                  </a:cubicBezTo>
                  <a:cubicBezTo>
                    <a:pt x="120" y="68"/>
                    <a:pt x="117" y="72"/>
                    <a:pt x="116" y="76"/>
                  </a:cubicBezTo>
                  <a:cubicBezTo>
                    <a:pt x="114" y="80"/>
                    <a:pt x="113" y="84"/>
                    <a:pt x="112" y="89"/>
                  </a:cubicBezTo>
                  <a:cubicBezTo>
                    <a:pt x="111" y="92"/>
                    <a:pt x="112" y="96"/>
                    <a:pt x="115" y="97"/>
                  </a:cubicBezTo>
                  <a:cubicBezTo>
                    <a:pt x="119" y="97"/>
                    <a:pt x="122" y="95"/>
                    <a:pt x="123" y="92"/>
                  </a:cubicBezTo>
                  <a:cubicBezTo>
                    <a:pt x="124" y="87"/>
                    <a:pt x="124" y="83"/>
                    <a:pt x="126" y="79"/>
                  </a:cubicBezTo>
                  <a:cubicBezTo>
                    <a:pt x="128" y="75"/>
                    <a:pt x="131" y="72"/>
                    <a:pt x="134" y="68"/>
                  </a:cubicBezTo>
                  <a:cubicBezTo>
                    <a:pt x="136" y="65"/>
                    <a:pt x="140" y="62"/>
                    <a:pt x="143" y="59"/>
                  </a:cubicBezTo>
                  <a:cubicBezTo>
                    <a:pt x="147" y="57"/>
                    <a:pt x="151" y="55"/>
                    <a:pt x="155" y="53"/>
                  </a:cubicBezTo>
                  <a:cubicBezTo>
                    <a:pt x="159" y="51"/>
                    <a:pt x="163" y="50"/>
                    <a:pt x="167" y="50"/>
                  </a:cubicBezTo>
                  <a:cubicBezTo>
                    <a:pt x="171" y="49"/>
                    <a:pt x="176" y="47"/>
                    <a:pt x="180" y="47"/>
                  </a:cubicBezTo>
                  <a:cubicBezTo>
                    <a:pt x="185" y="47"/>
                    <a:pt x="189" y="48"/>
                    <a:pt x="193" y="48"/>
                  </a:cubicBezTo>
                  <a:cubicBezTo>
                    <a:pt x="197" y="49"/>
                    <a:pt x="203" y="48"/>
                    <a:pt x="209" y="50"/>
                  </a:cubicBezTo>
                  <a:cubicBezTo>
                    <a:pt x="212" y="51"/>
                    <a:pt x="216" y="52"/>
                    <a:pt x="220" y="54"/>
                  </a:cubicBezTo>
                  <a:cubicBezTo>
                    <a:pt x="230" y="61"/>
                    <a:pt x="237" y="71"/>
                    <a:pt x="241" y="82"/>
                  </a:cubicBezTo>
                  <a:cubicBezTo>
                    <a:pt x="245" y="94"/>
                    <a:pt x="245" y="94"/>
                    <a:pt x="245" y="94"/>
                  </a:cubicBezTo>
                  <a:cubicBezTo>
                    <a:pt x="246" y="98"/>
                    <a:pt x="249" y="102"/>
                    <a:pt x="253" y="104"/>
                  </a:cubicBezTo>
                  <a:cubicBezTo>
                    <a:pt x="254" y="105"/>
                    <a:pt x="254" y="105"/>
                    <a:pt x="254" y="105"/>
                  </a:cubicBezTo>
                  <a:cubicBezTo>
                    <a:pt x="260" y="108"/>
                    <a:pt x="267" y="108"/>
                    <a:pt x="272" y="105"/>
                  </a:cubicBezTo>
                  <a:cubicBezTo>
                    <a:pt x="272" y="105"/>
                    <a:pt x="272" y="105"/>
                    <a:pt x="272" y="105"/>
                  </a:cubicBezTo>
                  <a:cubicBezTo>
                    <a:pt x="278" y="101"/>
                    <a:pt x="281" y="95"/>
                    <a:pt x="281" y="89"/>
                  </a:cubicBezTo>
                  <a:cubicBezTo>
                    <a:pt x="281" y="78"/>
                    <a:pt x="277" y="68"/>
                    <a:pt x="270" y="59"/>
                  </a:cubicBezTo>
                  <a:cubicBezTo>
                    <a:pt x="252" y="38"/>
                    <a:pt x="208" y="0"/>
                    <a:pt x="126" y="0"/>
                  </a:cubicBezTo>
                  <a:cubicBezTo>
                    <a:pt x="50" y="0"/>
                    <a:pt x="0" y="44"/>
                    <a:pt x="0" y="84"/>
                  </a:cubicBezTo>
                  <a:cubicBezTo>
                    <a:pt x="0" y="124"/>
                    <a:pt x="29" y="130"/>
                    <a:pt x="42" y="130"/>
                  </a:cubicBezTo>
                  <a:cubicBezTo>
                    <a:pt x="55" y="130"/>
                    <a:pt x="63" y="126"/>
                    <a:pt x="79" y="126"/>
                  </a:cubicBezTo>
                  <a:cubicBezTo>
                    <a:pt x="106" y="126"/>
                    <a:pt x="110" y="158"/>
                    <a:pt x="110" y="166"/>
                  </a:cubicBezTo>
                  <a:cubicBezTo>
                    <a:pt x="110" y="178"/>
                    <a:pt x="106" y="188"/>
                    <a:pt x="100" y="194"/>
                  </a:cubicBezTo>
                  <a:cubicBezTo>
                    <a:pt x="94" y="199"/>
                    <a:pt x="94" y="206"/>
                    <a:pt x="99" y="206"/>
                  </a:cubicBezTo>
                  <a:cubicBezTo>
                    <a:pt x="109" y="206"/>
                    <a:pt x="109" y="195"/>
                    <a:pt x="111" y="186"/>
                  </a:cubicBezTo>
                  <a:cubicBezTo>
                    <a:pt x="114" y="175"/>
                    <a:pt x="124" y="170"/>
                    <a:pt x="124" y="181"/>
                  </a:cubicBezTo>
                  <a:cubicBezTo>
                    <a:pt x="124" y="195"/>
                    <a:pt x="101" y="216"/>
                    <a:pt x="101" y="224"/>
                  </a:cubicBezTo>
                  <a:cubicBezTo>
                    <a:pt x="101" y="231"/>
                    <a:pt x="105" y="233"/>
                    <a:pt x="110" y="233"/>
                  </a:cubicBezTo>
                  <a:cubicBezTo>
                    <a:pt x="124" y="234"/>
                    <a:pt x="132" y="220"/>
                    <a:pt x="133" y="212"/>
                  </a:cubicBezTo>
                  <a:cubicBezTo>
                    <a:pt x="133" y="204"/>
                    <a:pt x="126" y="202"/>
                    <a:pt x="126" y="195"/>
                  </a:cubicBezTo>
                  <a:cubicBezTo>
                    <a:pt x="126" y="188"/>
                    <a:pt x="143" y="177"/>
                    <a:pt x="153" y="164"/>
                  </a:cubicBezTo>
                  <a:cubicBezTo>
                    <a:pt x="164" y="152"/>
                    <a:pt x="166" y="138"/>
                    <a:pt x="175" y="139"/>
                  </a:cubicBezTo>
                  <a:cubicBezTo>
                    <a:pt x="185" y="139"/>
                    <a:pt x="190" y="149"/>
                    <a:pt x="198" y="163"/>
                  </a:cubicBezTo>
                  <a:cubicBezTo>
                    <a:pt x="202" y="170"/>
                    <a:pt x="207" y="174"/>
                    <a:pt x="211" y="176"/>
                  </a:cubicBezTo>
                  <a:cubicBezTo>
                    <a:pt x="193" y="188"/>
                    <a:pt x="184" y="216"/>
                    <a:pt x="189" y="247"/>
                  </a:cubicBezTo>
                  <a:cubicBezTo>
                    <a:pt x="196" y="284"/>
                    <a:pt x="223" y="311"/>
                    <a:pt x="250" y="306"/>
                  </a:cubicBezTo>
                  <a:cubicBezTo>
                    <a:pt x="252" y="305"/>
                    <a:pt x="254" y="305"/>
                    <a:pt x="257" y="304"/>
                  </a:cubicBezTo>
                  <a:cubicBezTo>
                    <a:pt x="255" y="318"/>
                    <a:pt x="267" y="336"/>
                    <a:pt x="275" y="344"/>
                  </a:cubicBezTo>
                  <a:cubicBezTo>
                    <a:pt x="295" y="363"/>
                    <a:pt x="318" y="369"/>
                    <a:pt x="333" y="386"/>
                  </a:cubicBezTo>
                  <a:cubicBezTo>
                    <a:pt x="344" y="399"/>
                    <a:pt x="374" y="434"/>
                    <a:pt x="374" y="434"/>
                  </a:cubicBezTo>
                  <a:cubicBezTo>
                    <a:pt x="383" y="427"/>
                    <a:pt x="383" y="427"/>
                    <a:pt x="383" y="427"/>
                  </a:cubicBezTo>
                  <a:cubicBezTo>
                    <a:pt x="345" y="380"/>
                    <a:pt x="341" y="331"/>
                    <a:pt x="324" y="30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7">
              <a:extLst>
                <a:ext uri="{FF2B5EF4-FFF2-40B4-BE49-F238E27FC236}">
                  <a16:creationId xmlns:a16="http://schemas.microsoft.com/office/drawing/2014/main" id="{AC64082F-39E4-4423-9669-4AD644FE9D1B}"/>
                </a:ext>
              </a:extLst>
            </p:cNvPr>
            <p:cNvSpPr>
              <a:spLocks/>
            </p:cNvSpPr>
            <p:nvPr/>
          </p:nvSpPr>
          <p:spPr bwMode="auto">
            <a:xfrm>
              <a:off x="4806951" y="2441575"/>
              <a:ext cx="2897188" cy="3292475"/>
            </a:xfrm>
            <a:custGeom>
              <a:avLst/>
              <a:gdLst>
                <a:gd name="T0" fmla="*/ 307 w 384"/>
                <a:gd name="T1" fmla="*/ 275 h 436"/>
                <a:gd name="T2" fmla="*/ 338 w 384"/>
                <a:gd name="T3" fmla="*/ 198 h 436"/>
                <a:gd name="T4" fmla="*/ 293 w 384"/>
                <a:gd name="T5" fmla="*/ 210 h 436"/>
                <a:gd name="T6" fmla="*/ 267 w 384"/>
                <a:gd name="T7" fmla="*/ 183 h 436"/>
                <a:gd name="T8" fmla="*/ 222 w 384"/>
                <a:gd name="T9" fmla="*/ 116 h 436"/>
                <a:gd name="T10" fmla="*/ 148 w 384"/>
                <a:gd name="T11" fmla="*/ 151 h 436"/>
                <a:gd name="T12" fmla="*/ 116 w 384"/>
                <a:gd name="T13" fmla="*/ 164 h 436"/>
                <a:gd name="T14" fmla="*/ 61 w 384"/>
                <a:gd name="T15" fmla="*/ 106 h 436"/>
                <a:gd name="T16" fmla="*/ 164 w 384"/>
                <a:gd name="T17" fmla="*/ 38 h 436"/>
                <a:gd name="T18" fmla="*/ 115 w 384"/>
                <a:gd name="T19" fmla="*/ 77 h 436"/>
                <a:gd name="T20" fmla="*/ 115 w 384"/>
                <a:gd name="T21" fmla="*/ 98 h 436"/>
                <a:gd name="T22" fmla="*/ 155 w 384"/>
                <a:gd name="T23" fmla="*/ 55 h 436"/>
                <a:gd name="T24" fmla="*/ 220 w 384"/>
                <a:gd name="T25" fmla="*/ 56 h 436"/>
                <a:gd name="T26" fmla="*/ 254 w 384"/>
                <a:gd name="T27" fmla="*/ 106 h 436"/>
                <a:gd name="T28" fmla="*/ 273 w 384"/>
                <a:gd name="T29" fmla="*/ 106 h 436"/>
                <a:gd name="T30" fmla="*/ 34 w 384"/>
                <a:gd name="T31" fmla="*/ 27 h 436"/>
                <a:gd name="T32" fmla="*/ 95 w 384"/>
                <a:gd name="T33" fmla="*/ 132 h 436"/>
                <a:gd name="T34" fmla="*/ 96 w 384"/>
                <a:gd name="T35" fmla="*/ 207 h 436"/>
                <a:gd name="T36" fmla="*/ 116 w 384"/>
                <a:gd name="T37" fmla="*/ 179 h 436"/>
                <a:gd name="T38" fmla="*/ 108 w 384"/>
                <a:gd name="T39" fmla="*/ 211 h 436"/>
                <a:gd name="T40" fmla="*/ 110 w 384"/>
                <a:gd name="T41" fmla="*/ 235 h 436"/>
                <a:gd name="T42" fmla="*/ 128 w 384"/>
                <a:gd name="T43" fmla="*/ 201 h 436"/>
                <a:gd name="T44" fmla="*/ 165 w 384"/>
                <a:gd name="T45" fmla="*/ 148 h 436"/>
                <a:gd name="T46" fmla="*/ 197 w 384"/>
                <a:gd name="T47" fmla="*/ 164 h 436"/>
                <a:gd name="T48" fmla="*/ 209 w 384"/>
                <a:gd name="T49" fmla="*/ 291 h 436"/>
                <a:gd name="T50" fmla="*/ 256 w 384"/>
                <a:gd name="T51" fmla="*/ 307 h 436"/>
                <a:gd name="T52" fmla="*/ 368 w 384"/>
                <a:gd name="T53" fmla="*/ 430 h 436"/>
                <a:gd name="T54" fmla="*/ 346 w 384"/>
                <a:gd name="T55" fmla="*/ 358 h 436"/>
                <a:gd name="T56" fmla="*/ 383 w 384"/>
                <a:gd name="T57" fmla="*/ 428 h 436"/>
                <a:gd name="T58" fmla="*/ 306 w 384"/>
                <a:gd name="T59" fmla="*/ 366 h 436"/>
                <a:gd name="T60" fmla="*/ 256 w 384"/>
                <a:gd name="T61" fmla="*/ 304 h 436"/>
                <a:gd name="T62" fmla="*/ 211 w 384"/>
                <a:gd name="T63" fmla="*/ 178 h 436"/>
                <a:gd name="T64" fmla="*/ 175 w 384"/>
                <a:gd name="T65" fmla="*/ 139 h 436"/>
                <a:gd name="T66" fmla="*/ 125 w 384"/>
                <a:gd name="T67" fmla="*/ 196 h 436"/>
                <a:gd name="T68" fmla="*/ 126 w 384"/>
                <a:gd name="T69" fmla="*/ 226 h 436"/>
                <a:gd name="T70" fmla="*/ 102 w 384"/>
                <a:gd name="T71" fmla="*/ 225 h 436"/>
                <a:gd name="T72" fmla="*/ 124 w 384"/>
                <a:gd name="T73" fmla="*/ 177 h 436"/>
                <a:gd name="T74" fmla="*/ 99 w 384"/>
                <a:gd name="T75" fmla="*/ 207 h 436"/>
                <a:gd name="T76" fmla="*/ 111 w 384"/>
                <a:gd name="T77" fmla="*/ 167 h 436"/>
                <a:gd name="T78" fmla="*/ 17 w 384"/>
                <a:gd name="T79" fmla="*/ 122 h 436"/>
                <a:gd name="T80" fmla="*/ 280 w 384"/>
                <a:gd name="T81" fmla="*/ 90 h 436"/>
                <a:gd name="T82" fmla="*/ 272 w 384"/>
                <a:gd name="T83" fmla="*/ 105 h 436"/>
                <a:gd name="T84" fmla="*/ 221 w 384"/>
                <a:gd name="T85" fmla="*/ 55 h 436"/>
                <a:gd name="T86" fmla="*/ 180 w 384"/>
                <a:gd name="T87" fmla="*/ 47 h 436"/>
                <a:gd name="T88" fmla="*/ 122 w 384"/>
                <a:gd name="T89" fmla="*/ 93 h 436"/>
                <a:gd name="T90" fmla="*/ 112 w 384"/>
                <a:gd name="T91" fmla="*/ 92 h 436"/>
                <a:gd name="T92" fmla="*/ 152 w 384"/>
                <a:gd name="T93" fmla="*/ 43 h 436"/>
                <a:gd name="T94" fmla="*/ 55 w 384"/>
                <a:gd name="T95" fmla="*/ 65 h 436"/>
                <a:gd name="T96" fmla="*/ 115 w 384"/>
                <a:gd name="T97" fmla="*/ 164 h 436"/>
                <a:gd name="T98" fmla="*/ 134 w 384"/>
                <a:gd name="T99" fmla="*/ 172 h 436"/>
                <a:gd name="T100" fmla="*/ 205 w 384"/>
                <a:gd name="T101" fmla="*/ 112 h 436"/>
                <a:gd name="T102" fmla="*/ 253 w 384"/>
                <a:gd name="T103" fmla="*/ 150 h 436"/>
                <a:gd name="T104" fmla="*/ 286 w 384"/>
                <a:gd name="T105" fmla="*/ 213 h 436"/>
                <a:gd name="T106" fmla="*/ 337 w 384"/>
                <a:gd name="T107" fmla="*/ 197 h 436"/>
                <a:gd name="T108" fmla="*/ 337 w 384"/>
                <a:gd name="T109" fmla="*/ 197 h 436"/>
                <a:gd name="T110" fmla="*/ 307 w 384"/>
                <a:gd name="T111" fmla="*/ 275 h 436"/>
                <a:gd name="T112" fmla="*/ 324 w 384"/>
                <a:gd name="T113" fmla="*/ 301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436">
                  <a:moveTo>
                    <a:pt x="324" y="301"/>
                  </a:moveTo>
                  <a:cubicBezTo>
                    <a:pt x="325" y="301"/>
                    <a:pt x="325" y="301"/>
                    <a:pt x="325" y="301"/>
                  </a:cubicBezTo>
                  <a:cubicBezTo>
                    <a:pt x="320" y="292"/>
                    <a:pt x="314" y="283"/>
                    <a:pt x="308" y="274"/>
                  </a:cubicBezTo>
                  <a:cubicBezTo>
                    <a:pt x="308" y="275"/>
                    <a:pt x="308" y="275"/>
                    <a:pt x="308" y="275"/>
                  </a:cubicBezTo>
                  <a:cubicBezTo>
                    <a:pt x="307" y="275"/>
                    <a:pt x="307" y="275"/>
                    <a:pt x="307" y="275"/>
                  </a:cubicBezTo>
                  <a:cubicBezTo>
                    <a:pt x="307" y="275"/>
                    <a:pt x="307" y="275"/>
                    <a:pt x="307" y="275"/>
                  </a:cubicBezTo>
                  <a:cubicBezTo>
                    <a:pt x="308" y="275"/>
                    <a:pt x="308" y="275"/>
                    <a:pt x="308" y="275"/>
                  </a:cubicBezTo>
                  <a:cubicBezTo>
                    <a:pt x="304" y="267"/>
                    <a:pt x="301" y="257"/>
                    <a:pt x="301" y="248"/>
                  </a:cubicBezTo>
                  <a:cubicBezTo>
                    <a:pt x="301" y="238"/>
                    <a:pt x="304" y="229"/>
                    <a:pt x="308" y="221"/>
                  </a:cubicBezTo>
                  <a:cubicBezTo>
                    <a:pt x="313" y="213"/>
                    <a:pt x="321" y="206"/>
                    <a:pt x="331" y="202"/>
                  </a:cubicBezTo>
                  <a:cubicBezTo>
                    <a:pt x="333" y="201"/>
                    <a:pt x="335" y="200"/>
                    <a:pt x="337" y="199"/>
                  </a:cubicBezTo>
                  <a:cubicBezTo>
                    <a:pt x="337" y="199"/>
                    <a:pt x="338" y="198"/>
                    <a:pt x="338" y="198"/>
                  </a:cubicBezTo>
                  <a:cubicBezTo>
                    <a:pt x="338" y="198"/>
                    <a:pt x="339" y="197"/>
                    <a:pt x="339" y="197"/>
                  </a:cubicBezTo>
                  <a:cubicBezTo>
                    <a:pt x="339" y="196"/>
                    <a:pt x="338" y="196"/>
                    <a:pt x="338" y="196"/>
                  </a:cubicBezTo>
                  <a:cubicBezTo>
                    <a:pt x="338" y="195"/>
                    <a:pt x="337" y="195"/>
                    <a:pt x="337" y="195"/>
                  </a:cubicBezTo>
                  <a:cubicBezTo>
                    <a:pt x="336" y="195"/>
                    <a:pt x="335" y="195"/>
                    <a:pt x="335" y="195"/>
                  </a:cubicBezTo>
                  <a:cubicBezTo>
                    <a:pt x="331" y="195"/>
                    <a:pt x="324" y="196"/>
                    <a:pt x="317" y="198"/>
                  </a:cubicBezTo>
                  <a:cubicBezTo>
                    <a:pt x="309" y="201"/>
                    <a:pt x="301" y="205"/>
                    <a:pt x="293" y="210"/>
                  </a:cubicBezTo>
                  <a:cubicBezTo>
                    <a:pt x="291" y="211"/>
                    <a:pt x="289" y="212"/>
                    <a:pt x="286" y="212"/>
                  </a:cubicBezTo>
                  <a:cubicBezTo>
                    <a:pt x="281" y="212"/>
                    <a:pt x="276" y="208"/>
                    <a:pt x="274" y="202"/>
                  </a:cubicBezTo>
                  <a:cubicBezTo>
                    <a:pt x="274" y="202"/>
                    <a:pt x="274" y="202"/>
                    <a:pt x="274" y="202"/>
                  </a:cubicBezTo>
                  <a:cubicBezTo>
                    <a:pt x="274" y="202"/>
                    <a:pt x="274" y="202"/>
                    <a:pt x="274" y="202"/>
                  </a:cubicBezTo>
                  <a:cubicBezTo>
                    <a:pt x="274" y="202"/>
                    <a:pt x="274" y="202"/>
                    <a:pt x="274" y="202"/>
                  </a:cubicBezTo>
                  <a:cubicBezTo>
                    <a:pt x="273" y="195"/>
                    <a:pt x="270" y="189"/>
                    <a:pt x="267" y="183"/>
                  </a:cubicBezTo>
                  <a:cubicBezTo>
                    <a:pt x="263" y="177"/>
                    <a:pt x="259" y="170"/>
                    <a:pt x="256" y="162"/>
                  </a:cubicBezTo>
                  <a:cubicBezTo>
                    <a:pt x="255" y="157"/>
                    <a:pt x="255" y="151"/>
                    <a:pt x="253" y="145"/>
                  </a:cubicBezTo>
                  <a:cubicBezTo>
                    <a:pt x="252" y="142"/>
                    <a:pt x="251" y="139"/>
                    <a:pt x="248" y="136"/>
                  </a:cubicBezTo>
                  <a:cubicBezTo>
                    <a:pt x="246" y="134"/>
                    <a:pt x="242" y="131"/>
                    <a:pt x="236" y="129"/>
                  </a:cubicBezTo>
                  <a:cubicBezTo>
                    <a:pt x="234" y="128"/>
                    <a:pt x="232" y="127"/>
                    <a:pt x="231" y="125"/>
                  </a:cubicBezTo>
                  <a:cubicBezTo>
                    <a:pt x="228" y="122"/>
                    <a:pt x="226" y="119"/>
                    <a:pt x="222" y="116"/>
                  </a:cubicBezTo>
                  <a:cubicBezTo>
                    <a:pt x="219" y="113"/>
                    <a:pt x="214" y="111"/>
                    <a:pt x="207" y="111"/>
                  </a:cubicBezTo>
                  <a:cubicBezTo>
                    <a:pt x="206" y="111"/>
                    <a:pt x="206" y="111"/>
                    <a:pt x="205" y="111"/>
                  </a:cubicBezTo>
                  <a:cubicBezTo>
                    <a:pt x="196" y="111"/>
                    <a:pt x="191" y="113"/>
                    <a:pt x="187" y="116"/>
                  </a:cubicBezTo>
                  <a:cubicBezTo>
                    <a:pt x="182" y="118"/>
                    <a:pt x="178" y="121"/>
                    <a:pt x="170" y="123"/>
                  </a:cubicBezTo>
                  <a:cubicBezTo>
                    <a:pt x="164" y="124"/>
                    <a:pt x="161" y="127"/>
                    <a:pt x="158" y="130"/>
                  </a:cubicBezTo>
                  <a:cubicBezTo>
                    <a:pt x="153" y="136"/>
                    <a:pt x="151" y="143"/>
                    <a:pt x="148" y="151"/>
                  </a:cubicBezTo>
                  <a:cubicBezTo>
                    <a:pt x="144" y="158"/>
                    <a:pt x="141" y="165"/>
                    <a:pt x="134" y="170"/>
                  </a:cubicBezTo>
                  <a:cubicBezTo>
                    <a:pt x="134" y="171"/>
                    <a:pt x="134" y="171"/>
                    <a:pt x="134" y="171"/>
                  </a:cubicBezTo>
                  <a:cubicBezTo>
                    <a:pt x="135" y="171"/>
                    <a:pt x="135" y="171"/>
                    <a:pt x="135" y="171"/>
                  </a:cubicBezTo>
                  <a:cubicBezTo>
                    <a:pt x="135" y="168"/>
                    <a:pt x="133" y="166"/>
                    <a:pt x="131" y="164"/>
                  </a:cubicBezTo>
                  <a:cubicBezTo>
                    <a:pt x="129" y="162"/>
                    <a:pt x="127" y="161"/>
                    <a:pt x="124" y="161"/>
                  </a:cubicBezTo>
                  <a:cubicBezTo>
                    <a:pt x="121" y="161"/>
                    <a:pt x="118" y="162"/>
                    <a:pt x="116" y="164"/>
                  </a:cubicBezTo>
                  <a:cubicBezTo>
                    <a:pt x="116" y="164"/>
                    <a:pt x="116" y="164"/>
                    <a:pt x="116" y="164"/>
                  </a:cubicBezTo>
                  <a:cubicBezTo>
                    <a:pt x="117" y="164"/>
                    <a:pt x="117" y="164"/>
                    <a:pt x="117" y="164"/>
                  </a:cubicBezTo>
                  <a:cubicBezTo>
                    <a:pt x="117" y="163"/>
                    <a:pt x="117" y="161"/>
                    <a:pt x="117" y="160"/>
                  </a:cubicBezTo>
                  <a:cubicBezTo>
                    <a:pt x="117" y="152"/>
                    <a:pt x="115" y="141"/>
                    <a:pt x="110" y="132"/>
                  </a:cubicBezTo>
                  <a:cubicBezTo>
                    <a:pt x="105" y="123"/>
                    <a:pt x="96" y="116"/>
                    <a:pt x="81" y="114"/>
                  </a:cubicBezTo>
                  <a:cubicBezTo>
                    <a:pt x="75" y="114"/>
                    <a:pt x="68" y="111"/>
                    <a:pt x="61" y="106"/>
                  </a:cubicBezTo>
                  <a:cubicBezTo>
                    <a:pt x="55" y="101"/>
                    <a:pt x="50" y="93"/>
                    <a:pt x="50" y="85"/>
                  </a:cubicBezTo>
                  <a:cubicBezTo>
                    <a:pt x="50" y="78"/>
                    <a:pt x="52" y="72"/>
                    <a:pt x="56" y="66"/>
                  </a:cubicBezTo>
                  <a:cubicBezTo>
                    <a:pt x="63" y="58"/>
                    <a:pt x="74" y="50"/>
                    <a:pt x="89" y="45"/>
                  </a:cubicBezTo>
                  <a:cubicBezTo>
                    <a:pt x="104" y="40"/>
                    <a:pt x="123" y="37"/>
                    <a:pt x="145" y="37"/>
                  </a:cubicBezTo>
                  <a:cubicBezTo>
                    <a:pt x="152" y="37"/>
                    <a:pt x="158" y="38"/>
                    <a:pt x="164" y="38"/>
                  </a:cubicBezTo>
                  <a:cubicBezTo>
                    <a:pt x="164" y="38"/>
                    <a:pt x="164" y="38"/>
                    <a:pt x="164" y="38"/>
                  </a:cubicBezTo>
                  <a:cubicBezTo>
                    <a:pt x="164" y="37"/>
                    <a:pt x="164" y="37"/>
                    <a:pt x="164" y="37"/>
                  </a:cubicBezTo>
                  <a:cubicBezTo>
                    <a:pt x="159" y="38"/>
                    <a:pt x="156" y="40"/>
                    <a:pt x="152" y="42"/>
                  </a:cubicBezTo>
                  <a:cubicBezTo>
                    <a:pt x="147" y="43"/>
                    <a:pt x="143" y="45"/>
                    <a:pt x="140" y="47"/>
                  </a:cubicBezTo>
                  <a:cubicBezTo>
                    <a:pt x="136" y="49"/>
                    <a:pt x="132" y="51"/>
                    <a:pt x="128" y="54"/>
                  </a:cubicBezTo>
                  <a:cubicBezTo>
                    <a:pt x="125" y="57"/>
                    <a:pt x="124" y="62"/>
                    <a:pt x="121" y="66"/>
                  </a:cubicBezTo>
                  <a:cubicBezTo>
                    <a:pt x="119" y="69"/>
                    <a:pt x="117" y="73"/>
                    <a:pt x="115" y="77"/>
                  </a:cubicBezTo>
                  <a:cubicBezTo>
                    <a:pt x="113" y="81"/>
                    <a:pt x="112" y="85"/>
                    <a:pt x="111" y="90"/>
                  </a:cubicBezTo>
                  <a:cubicBezTo>
                    <a:pt x="111" y="90"/>
                    <a:pt x="111" y="91"/>
                    <a:pt x="111" y="92"/>
                  </a:cubicBezTo>
                  <a:cubicBezTo>
                    <a:pt x="111" y="93"/>
                    <a:pt x="111" y="95"/>
                    <a:pt x="112" y="96"/>
                  </a:cubicBezTo>
                  <a:cubicBezTo>
                    <a:pt x="112" y="97"/>
                    <a:pt x="113" y="98"/>
                    <a:pt x="115" y="98"/>
                  </a:cubicBezTo>
                  <a:cubicBezTo>
                    <a:pt x="115" y="98"/>
                    <a:pt x="115" y="98"/>
                    <a:pt x="115" y="98"/>
                  </a:cubicBezTo>
                  <a:cubicBezTo>
                    <a:pt x="115" y="98"/>
                    <a:pt x="115" y="98"/>
                    <a:pt x="115" y="98"/>
                  </a:cubicBezTo>
                  <a:cubicBezTo>
                    <a:pt x="115" y="98"/>
                    <a:pt x="116" y="98"/>
                    <a:pt x="116" y="98"/>
                  </a:cubicBezTo>
                  <a:cubicBezTo>
                    <a:pt x="120" y="98"/>
                    <a:pt x="123" y="96"/>
                    <a:pt x="123" y="93"/>
                  </a:cubicBezTo>
                  <a:cubicBezTo>
                    <a:pt x="125" y="88"/>
                    <a:pt x="125" y="84"/>
                    <a:pt x="127" y="80"/>
                  </a:cubicBezTo>
                  <a:cubicBezTo>
                    <a:pt x="129" y="76"/>
                    <a:pt x="132" y="73"/>
                    <a:pt x="134" y="70"/>
                  </a:cubicBezTo>
                  <a:cubicBezTo>
                    <a:pt x="137" y="66"/>
                    <a:pt x="140" y="63"/>
                    <a:pt x="144" y="61"/>
                  </a:cubicBezTo>
                  <a:cubicBezTo>
                    <a:pt x="147" y="58"/>
                    <a:pt x="151" y="56"/>
                    <a:pt x="155" y="55"/>
                  </a:cubicBezTo>
                  <a:cubicBezTo>
                    <a:pt x="159" y="53"/>
                    <a:pt x="163" y="52"/>
                    <a:pt x="167" y="51"/>
                  </a:cubicBezTo>
                  <a:cubicBezTo>
                    <a:pt x="172" y="50"/>
                    <a:pt x="176" y="49"/>
                    <a:pt x="180" y="49"/>
                  </a:cubicBezTo>
                  <a:cubicBezTo>
                    <a:pt x="180" y="49"/>
                    <a:pt x="181" y="49"/>
                    <a:pt x="181" y="49"/>
                  </a:cubicBezTo>
                  <a:cubicBezTo>
                    <a:pt x="185" y="49"/>
                    <a:pt x="189" y="50"/>
                    <a:pt x="193" y="50"/>
                  </a:cubicBezTo>
                  <a:cubicBezTo>
                    <a:pt x="197" y="50"/>
                    <a:pt x="203" y="50"/>
                    <a:pt x="209" y="51"/>
                  </a:cubicBezTo>
                  <a:cubicBezTo>
                    <a:pt x="212" y="52"/>
                    <a:pt x="216" y="54"/>
                    <a:pt x="220" y="56"/>
                  </a:cubicBezTo>
                  <a:cubicBezTo>
                    <a:pt x="220" y="55"/>
                    <a:pt x="220" y="55"/>
                    <a:pt x="220" y="55"/>
                  </a:cubicBezTo>
                  <a:cubicBezTo>
                    <a:pt x="220" y="56"/>
                    <a:pt x="220" y="56"/>
                    <a:pt x="220" y="56"/>
                  </a:cubicBezTo>
                  <a:cubicBezTo>
                    <a:pt x="229" y="62"/>
                    <a:pt x="236" y="72"/>
                    <a:pt x="240" y="83"/>
                  </a:cubicBezTo>
                  <a:cubicBezTo>
                    <a:pt x="244" y="96"/>
                    <a:pt x="244" y="96"/>
                    <a:pt x="244" y="96"/>
                  </a:cubicBezTo>
                  <a:cubicBezTo>
                    <a:pt x="246" y="100"/>
                    <a:pt x="249" y="103"/>
                    <a:pt x="253" y="106"/>
                  </a:cubicBezTo>
                  <a:cubicBezTo>
                    <a:pt x="254" y="106"/>
                    <a:pt x="254" y="106"/>
                    <a:pt x="254" y="106"/>
                  </a:cubicBezTo>
                  <a:cubicBezTo>
                    <a:pt x="257" y="108"/>
                    <a:pt x="260" y="109"/>
                    <a:pt x="263" y="109"/>
                  </a:cubicBezTo>
                  <a:cubicBezTo>
                    <a:pt x="266" y="109"/>
                    <a:pt x="270" y="108"/>
                    <a:pt x="273" y="106"/>
                  </a:cubicBezTo>
                  <a:cubicBezTo>
                    <a:pt x="272" y="106"/>
                    <a:pt x="272" y="106"/>
                    <a:pt x="272" y="106"/>
                  </a:cubicBezTo>
                  <a:cubicBezTo>
                    <a:pt x="272" y="106"/>
                    <a:pt x="272" y="106"/>
                    <a:pt x="272" y="106"/>
                  </a:cubicBezTo>
                  <a:cubicBezTo>
                    <a:pt x="272" y="106"/>
                    <a:pt x="272" y="106"/>
                    <a:pt x="272" y="106"/>
                  </a:cubicBezTo>
                  <a:cubicBezTo>
                    <a:pt x="273" y="106"/>
                    <a:pt x="273" y="106"/>
                    <a:pt x="273" y="106"/>
                  </a:cubicBezTo>
                  <a:cubicBezTo>
                    <a:pt x="273" y="106"/>
                    <a:pt x="273" y="106"/>
                    <a:pt x="273" y="106"/>
                  </a:cubicBezTo>
                  <a:cubicBezTo>
                    <a:pt x="278" y="103"/>
                    <a:pt x="282" y="97"/>
                    <a:pt x="282" y="90"/>
                  </a:cubicBezTo>
                  <a:cubicBezTo>
                    <a:pt x="282" y="90"/>
                    <a:pt x="282" y="90"/>
                    <a:pt x="282" y="90"/>
                  </a:cubicBezTo>
                  <a:cubicBezTo>
                    <a:pt x="282" y="79"/>
                    <a:pt x="278" y="68"/>
                    <a:pt x="271" y="60"/>
                  </a:cubicBezTo>
                  <a:cubicBezTo>
                    <a:pt x="252" y="38"/>
                    <a:pt x="208" y="0"/>
                    <a:pt x="126" y="0"/>
                  </a:cubicBezTo>
                  <a:cubicBezTo>
                    <a:pt x="88" y="0"/>
                    <a:pt x="57" y="11"/>
                    <a:pt x="34" y="27"/>
                  </a:cubicBezTo>
                  <a:cubicBezTo>
                    <a:pt x="12" y="44"/>
                    <a:pt x="0" y="65"/>
                    <a:pt x="0" y="85"/>
                  </a:cubicBezTo>
                  <a:cubicBezTo>
                    <a:pt x="0" y="105"/>
                    <a:pt x="7" y="117"/>
                    <a:pt x="16" y="123"/>
                  </a:cubicBezTo>
                  <a:cubicBezTo>
                    <a:pt x="25" y="130"/>
                    <a:pt x="36" y="132"/>
                    <a:pt x="42" y="132"/>
                  </a:cubicBezTo>
                  <a:cubicBezTo>
                    <a:pt x="49" y="132"/>
                    <a:pt x="54" y="131"/>
                    <a:pt x="59" y="130"/>
                  </a:cubicBezTo>
                  <a:cubicBezTo>
                    <a:pt x="65" y="128"/>
                    <a:pt x="71" y="127"/>
                    <a:pt x="79" y="127"/>
                  </a:cubicBezTo>
                  <a:cubicBezTo>
                    <a:pt x="85" y="127"/>
                    <a:pt x="90" y="129"/>
                    <a:pt x="95" y="132"/>
                  </a:cubicBezTo>
                  <a:cubicBezTo>
                    <a:pt x="101" y="137"/>
                    <a:pt x="104" y="144"/>
                    <a:pt x="106" y="150"/>
                  </a:cubicBezTo>
                  <a:cubicBezTo>
                    <a:pt x="109" y="157"/>
                    <a:pt x="109" y="163"/>
                    <a:pt x="109" y="167"/>
                  </a:cubicBezTo>
                  <a:cubicBezTo>
                    <a:pt x="109" y="167"/>
                    <a:pt x="109" y="167"/>
                    <a:pt x="109" y="167"/>
                  </a:cubicBezTo>
                  <a:cubicBezTo>
                    <a:pt x="109" y="179"/>
                    <a:pt x="105" y="189"/>
                    <a:pt x="99" y="195"/>
                  </a:cubicBezTo>
                  <a:cubicBezTo>
                    <a:pt x="96" y="197"/>
                    <a:pt x="95" y="201"/>
                    <a:pt x="95" y="203"/>
                  </a:cubicBezTo>
                  <a:cubicBezTo>
                    <a:pt x="95" y="205"/>
                    <a:pt x="95" y="206"/>
                    <a:pt x="96" y="207"/>
                  </a:cubicBezTo>
                  <a:cubicBezTo>
                    <a:pt x="96" y="207"/>
                    <a:pt x="97" y="208"/>
                    <a:pt x="99" y="208"/>
                  </a:cubicBezTo>
                  <a:cubicBezTo>
                    <a:pt x="99" y="208"/>
                    <a:pt x="99" y="208"/>
                    <a:pt x="99" y="208"/>
                  </a:cubicBezTo>
                  <a:cubicBezTo>
                    <a:pt x="102" y="208"/>
                    <a:pt x="104" y="207"/>
                    <a:pt x="105" y="206"/>
                  </a:cubicBezTo>
                  <a:cubicBezTo>
                    <a:pt x="107" y="204"/>
                    <a:pt x="109" y="201"/>
                    <a:pt x="109" y="198"/>
                  </a:cubicBezTo>
                  <a:cubicBezTo>
                    <a:pt x="110" y="194"/>
                    <a:pt x="111" y="191"/>
                    <a:pt x="112" y="188"/>
                  </a:cubicBezTo>
                  <a:cubicBezTo>
                    <a:pt x="113" y="184"/>
                    <a:pt x="114" y="181"/>
                    <a:pt x="116" y="179"/>
                  </a:cubicBezTo>
                  <a:cubicBezTo>
                    <a:pt x="118" y="177"/>
                    <a:pt x="119" y="176"/>
                    <a:pt x="121" y="176"/>
                  </a:cubicBezTo>
                  <a:cubicBezTo>
                    <a:pt x="121" y="176"/>
                    <a:pt x="122" y="177"/>
                    <a:pt x="122" y="177"/>
                  </a:cubicBezTo>
                  <a:cubicBezTo>
                    <a:pt x="123" y="178"/>
                    <a:pt x="123" y="179"/>
                    <a:pt x="123" y="181"/>
                  </a:cubicBezTo>
                  <a:cubicBezTo>
                    <a:pt x="123" y="181"/>
                    <a:pt x="123" y="181"/>
                    <a:pt x="123" y="182"/>
                  </a:cubicBezTo>
                  <a:cubicBezTo>
                    <a:pt x="123" y="185"/>
                    <a:pt x="122" y="189"/>
                    <a:pt x="120" y="193"/>
                  </a:cubicBezTo>
                  <a:cubicBezTo>
                    <a:pt x="116" y="199"/>
                    <a:pt x="112" y="205"/>
                    <a:pt x="108" y="211"/>
                  </a:cubicBezTo>
                  <a:cubicBezTo>
                    <a:pt x="106" y="214"/>
                    <a:pt x="104" y="216"/>
                    <a:pt x="103" y="218"/>
                  </a:cubicBezTo>
                  <a:cubicBezTo>
                    <a:pt x="101" y="221"/>
                    <a:pt x="101" y="223"/>
                    <a:pt x="100" y="224"/>
                  </a:cubicBezTo>
                  <a:cubicBezTo>
                    <a:pt x="100" y="225"/>
                    <a:pt x="100" y="225"/>
                    <a:pt x="100" y="225"/>
                  </a:cubicBezTo>
                  <a:cubicBezTo>
                    <a:pt x="100" y="227"/>
                    <a:pt x="101" y="229"/>
                    <a:pt x="101" y="230"/>
                  </a:cubicBezTo>
                  <a:cubicBezTo>
                    <a:pt x="102" y="232"/>
                    <a:pt x="103" y="233"/>
                    <a:pt x="105" y="234"/>
                  </a:cubicBezTo>
                  <a:cubicBezTo>
                    <a:pt x="106" y="235"/>
                    <a:pt x="108" y="235"/>
                    <a:pt x="110" y="235"/>
                  </a:cubicBezTo>
                  <a:cubicBezTo>
                    <a:pt x="110" y="235"/>
                    <a:pt x="111" y="235"/>
                    <a:pt x="111" y="235"/>
                  </a:cubicBezTo>
                  <a:cubicBezTo>
                    <a:pt x="118" y="235"/>
                    <a:pt x="123" y="231"/>
                    <a:pt x="127" y="227"/>
                  </a:cubicBezTo>
                  <a:cubicBezTo>
                    <a:pt x="131" y="222"/>
                    <a:pt x="133" y="217"/>
                    <a:pt x="133" y="213"/>
                  </a:cubicBezTo>
                  <a:cubicBezTo>
                    <a:pt x="133" y="213"/>
                    <a:pt x="133" y="213"/>
                    <a:pt x="133" y="213"/>
                  </a:cubicBezTo>
                  <a:cubicBezTo>
                    <a:pt x="133" y="209"/>
                    <a:pt x="131" y="206"/>
                    <a:pt x="130" y="204"/>
                  </a:cubicBezTo>
                  <a:cubicBezTo>
                    <a:pt x="129" y="203"/>
                    <a:pt x="128" y="202"/>
                    <a:pt x="128" y="201"/>
                  </a:cubicBezTo>
                  <a:cubicBezTo>
                    <a:pt x="127" y="199"/>
                    <a:pt x="127" y="198"/>
                    <a:pt x="127" y="197"/>
                  </a:cubicBezTo>
                  <a:cubicBezTo>
                    <a:pt x="127" y="196"/>
                    <a:pt x="127" y="196"/>
                    <a:pt x="127" y="196"/>
                  </a:cubicBezTo>
                  <a:cubicBezTo>
                    <a:pt x="127" y="195"/>
                    <a:pt x="128" y="193"/>
                    <a:pt x="129" y="191"/>
                  </a:cubicBezTo>
                  <a:cubicBezTo>
                    <a:pt x="132" y="187"/>
                    <a:pt x="136" y="183"/>
                    <a:pt x="141" y="179"/>
                  </a:cubicBezTo>
                  <a:cubicBezTo>
                    <a:pt x="145" y="175"/>
                    <a:pt x="150" y="171"/>
                    <a:pt x="154" y="166"/>
                  </a:cubicBezTo>
                  <a:cubicBezTo>
                    <a:pt x="159" y="159"/>
                    <a:pt x="162" y="153"/>
                    <a:pt x="165" y="148"/>
                  </a:cubicBezTo>
                  <a:cubicBezTo>
                    <a:pt x="167" y="146"/>
                    <a:pt x="168" y="144"/>
                    <a:pt x="170" y="142"/>
                  </a:cubicBezTo>
                  <a:cubicBezTo>
                    <a:pt x="171" y="141"/>
                    <a:pt x="173" y="140"/>
                    <a:pt x="175" y="140"/>
                  </a:cubicBezTo>
                  <a:cubicBezTo>
                    <a:pt x="175" y="140"/>
                    <a:pt x="175" y="140"/>
                    <a:pt x="175" y="140"/>
                  </a:cubicBezTo>
                  <a:cubicBezTo>
                    <a:pt x="178" y="140"/>
                    <a:pt x="180" y="141"/>
                    <a:pt x="181" y="142"/>
                  </a:cubicBezTo>
                  <a:cubicBezTo>
                    <a:pt x="184" y="144"/>
                    <a:pt x="187" y="147"/>
                    <a:pt x="189" y="150"/>
                  </a:cubicBezTo>
                  <a:cubicBezTo>
                    <a:pt x="192" y="154"/>
                    <a:pt x="194" y="159"/>
                    <a:pt x="197" y="164"/>
                  </a:cubicBezTo>
                  <a:cubicBezTo>
                    <a:pt x="201" y="171"/>
                    <a:pt x="206" y="175"/>
                    <a:pt x="211" y="178"/>
                  </a:cubicBezTo>
                  <a:cubicBezTo>
                    <a:pt x="211" y="177"/>
                    <a:pt x="211" y="177"/>
                    <a:pt x="211" y="177"/>
                  </a:cubicBezTo>
                  <a:cubicBezTo>
                    <a:pt x="211" y="176"/>
                    <a:pt x="211" y="176"/>
                    <a:pt x="211" y="176"/>
                  </a:cubicBezTo>
                  <a:cubicBezTo>
                    <a:pt x="196" y="187"/>
                    <a:pt x="187" y="207"/>
                    <a:pt x="187" y="231"/>
                  </a:cubicBezTo>
                  <a:cubicBezTo>
                    <a:pt x="187" y="236"/>
                    <a:pt x="187" y="242"/>
                    <a:pt x="188" y="248"/>
                  </a:cubicBezTo>
                  <a:cubicBezTo>
                    <a:pt x="192" y="265"/>
                    <a:pt x="199" y="280"/>
                    <a:pt x="209" y="291"/>
                  </a:cubicBezTo>
                  <a:cubicBezTo>
                    <a:pt x="219" y="302"/>
                    <a:pt x="231" y="308"/>
                    <a:pt x="243" y="308"/>
                  </a:cubicBezTo>
                  <a:cubicBezTo>
                    <a:pt x="246" y="308"/>
                    <a:pt x="248" y="308"/>
                    <a:pt x="250" y="307"/>
                  </a:cubicBezTo>
                  <a:cubicBezTo>
                    <a:pt x="252" y="307"/>
                    <a:pt x="255" y="306"/>
                    <a:pt x="257" y="305"/>
                  </a:cubicBezTo>
                  <a:cubicBezTo>
                    <a:pt x="257" y="305"/>
                    <a:pt x="257" y="305"/>
                    <a:pt x="257" y="305"/>
                  </a:cubicBezTo>
                  <a:cubicBezTo>
                    <a:pt x="256" y="305"/>
                    <a:pt x="256" y="305"/>
                    <a:pt x="256" y="305"/>
                  </a:cubicBezTo>
                  <a:cubicBezTo>
                    <a:pt x="256" y="306"/>
                    <a:pt x="256" y="306"/>
                    <a:pt x="256" y="307"/>
                  </a:cubicBezTo>
                  <a:cubicBezTo>
                    <a:pt x="256" y="314"/>
                    <a:pt x="259" y="322"/>
                    <a:pt x="262" y="329"/>
                  </a:cubicBezTo>
                  <a:cubicBezTo>
                    <a:pt x="266" y="336"/>
                    <a:pt x="271" y="342"/>
                    <a:pt x="275" y="346"/>
                  </a:cubicBezTo>
                  <a:cubicBezTo>
                    <a:pt x="285" y="355"/>
                    <a:pt x="295" y="362"/>
                    <a:pt x="306" y="367"/>
                  </a:cubicBezTo>
                  <a:cubicBezTo>
                    <a:pt x="316" y="373"/>
                    <a:pt x="325" y="379"/>
                    <a:pt x="332" y="387"/>
                  </a:cubicBezTo>
                  <a:cubicBezTo>
                    <a:pt x="338" y="394"/>
                    <a:pt x="348" y="406"/>
                    <a:pt x="357" y="416"/>
                  </a:cubicBezTo>
                  <a:cubicBezTo>
                    <a:pt x="361" y="422"/>
                    <a:pt x="365" y="426"/>
                    <a:pt x="368" y="430"/>
                  </a:cubicBezTo>
                  <a:cubicBezTo>
                    <a:pt x="370" y="432"/>
                    <a:pt x="371" y="433"/>
                    <a:pt x="372" y="434"/>
                  </a:cubicBezTo>
                  <a:cubicBezTo>
                    <a:pt x="373" y="435"/>
                    <a:pt x="373" y="436"/>
                    <a:pt x="373" y="436"/>
                  </a:cubicBezTo>
                  <a:cubicBezTo>
                    <a:pt x="373" y="436"/>
                    <a:pt x="373" y="436"/>
                    <a:pt x="373" y="436"/>
                  </a:cubicBezTo>
                  <a:cubicBezTo>
                    <a:pt x="384" y="428"/>
                    <a:pt x="384" y="428"/>
                    <a:pt x="384" y="428"/>
                  </a:cubicBezTo>
                  <a:cubicBezTo>
                    <a:pt x="384" y="428"/>
                    <a:pt x="384" y="428"/>
                    <a:pt x="384" y="428"/>
                  </a:cubicBezTo>
                  <a:cubicBezTo>
                    <a:pt x="364" y="404"/>
                    <a:pt x="354" y="380"/>
                    <a:pt x="346" y="358"/>
                  </a:cubicBezTo>
                  <a:cubicBezTo>
                    <a:pt x="339" y="336"/>
                    <a:pt x="334" y="316"/>
                    <a:pt x="325" y="301"/>
                  </a:cubicBezTo>
                  <a:cubicBezTo>
                    <a:pt x="324" y="301"/>
                    <a:pt x="324" y="301"/>
                    <a:pt x="324" y="301"/>
                  </a:cubicBezTo>
                  <a:cubicBezTo>
                    <a:pt x="324" y="302"/>
                    <a:pt x="324" y="302"/>
                    <a:pt x="324" y="302"/>
                  </a:cubicBezTo>
                  <a:cubicBezTo>
                    <a:pt x="332" y="317"/>
                    <a:pt x="337" y="337"/>
                    <a:pt x="345" y="359"/>
                  </a:cubicBezTo>
                  <a:cubicBezTo>
                    <a:pt x="353" y="381"/>
                    <a:pt x="363" y="405"/>
                    <a:pt x="383" y="429"/>
                  </a:cubicBezTo>
                  <a:cubicBezTo>
                    <a:pt x="383" y="428"/>
                    <a:pt x="383" y="428"/>
                    <a:pt x="383" y="428"/>
                  </a:cubicBezTo>
                  <a:cubicBezTo>
                    <a:pt x="383" y="428"/>
                    <a:pt x="383" y="428"/>
                    <a:pt x="383" y="428"/>
                  </a:cubicBezTo>
                  <a:cubicBezTo>
                    <a:pt x="373" y="435"/>
                    <a:pt x="373" y="435"/>
                    <a:pt x="373" y="435"/>
                  </a:cubicBezTo>
                  <a:cubicBezTo>
                    <a:pt x="374" y="435"/>
                    <a:pt x="374" y="435"/>
                    <a:pt x="374" y="435"/>
                  </a:cubicBezTo>
                  <a:cubicBezTo>
                    <a:pt x="374" y="435"/>
                    <a:pt x="374" y="435"/>
                    <a:pt x="374" y="435"/>
                  </a:cubicBezTo>
                  <a:cubicBezTo>
                    <a:pt x="374" y="435"/>
                    <a:pt x="345" y="399"/>
                    <a:pt x="333" y="387"/>
                  </a:cubicBezTo>
                  <a:cubicBezTo>
                    <a:pt x="326" y="378"/>
                    <a:pt x="316" y="372"/>
                    <a:pt x="306" y="366"/>
                  </a:cubicBezTo>
                  <a:cubicBezTo>
                    <a:pt x="296" y="360"/>
                    <a:pt x="285" y="354"/>
                    <a:pt x="276" y="345"/>
                  </a:cubicBezTo>
                  <a:cubicBezTo>
                    <a:pt x="272" y="341"/>
                    <a:pt x="267" y="335"/>
                    <a:pt x="264" y="328"/>
                  </a:cubicBezTo>
                  <a:cubicBezTo>
                    <a:pt x="260" y="321"/>
                    <a:pt x="257" y="314"/>
                    <a:pt x="257" y="307"/>
                  </a:cubicBezTo>
                  <a:cubicBezTo>
                    <a:pt x="257" y="306"/>
                    <a:pt x="257" y="306"/>
                    <a:pt x="257" y="305"/>
                  </a:cubicBezTo>
                  <a:cubicBezTo>
                    <a:pt x="257" y="304"/>
                    <a:pt x="257" y="304"/>
                    <a:pt x="257" y="304"/>
                  </a:cubicBezTo>
                  <a:cubicBezTo>
                    <a:pt x="256" y="304"/>
                    <a:pt x="256" y="304"/>
                    <a:pt x="256" y="304"/>
                  </a:cubicBezTo>
                  <a:cubicBezTo>
                    <a:pt x="254" y="305"/>
                    <a:pt x="252" y="306"/>
                    <a:pt x="250" y="306"/>
                  </a:cubicBezTo>
                  <a:cubicBezTo>
                    <a:pt x="248" y="307"/>
                    <a:pt x="245" y="307"/>
                    <a:pt x="243" y="307"/>
                  </a:cubicBezTo>
                  <a:cubicBezTo>
                    <a:pt x="231" y="307"/>
                    <a:pt x="219" y="301"/>
                    <a:pt x="210" y="290"/>
                  </a:cubicBezTo>
                  <a:cubicBezTo>
                    <a:pt x="200" y="280"/>
                    <a:pt x="193" y="265"/>
                    <a:pt x="190" y="248"/>
                  </a:cubicBezTo>
                  <a:cubicBezTo>
                    <a:pt x="189" y="242"/>
                    <a:pt x="188" y="236"/>
                    <a:pt x="188" y="231"/>
                  </a:cubicBezTo>
                  <a:cubicBezTo>
                    <a:pt x="188" y="207"/>
                    <a:pt x="197" y="187"/>
                    <a:pt x="211" y="178"/>
                  </a:cubicBezTo>
                  <a:cubicBezTo>
                    <a:pt x="212" y="177"/>
                    <a:pt x="212" y="177"/>
                    <a:pt x="212" y="177"/>
                  </a:cubicBezTo>
                  <a:cubicBezTo>
                    <a:pt x="211" y="176"/>
                    <a:pt x="211" y="176"/>
                    <a:pt x="211" y="176"/>
                  </a:cubicBezTo>
                  <a:cubicBezTo>
                    <a:pt x="207" y="174"/>
                    <a:pt x="202" y="170"/>
                    <a:pt x="198" y="163"/>
                  </a:cubicBezTo>
                  <a:cubicBezTo>
                    <a:pt x="194" y="156"/>
                    <a:pt x="191" y="150"/>
                    <a:pt x="188" y="146"/>
                  </a:cubicBezTo>
                  <a:cubicBezTo>
                    <a:pt x="184" y="142"/>
                    <a:pt x="180" y="139"/>
                    <a:pt x="175" y="139"/>
                  </a:cubicBezTo>
                  <a:cubicBezTo>
                    <a:pt x="175" y="139"/>
                    <a:pt x="175" y="139"/>
                    <a:pt x="175" y="139"/>
                  </a:cubicBezTo>
                  <a:cubicBezTo>
                    <a:pt x="173" y="139"/>
                    <a:pt x="170" y="140"/>
                    <a:pt x="169" y="141"/>
                  </a:cubicBezTo>
                  <a:cubicBezTo>
                    <a:pt x="166" y="144"/>
                    <a:pt x="164" y="147"/>
                    <a:pt x="162" y="151"/>
                  </a:cubicBezTo>
                  <a:cubicBezTo>
                    <a:pt x="159" y="155"/>
                    <a:pt x="157" y="160"/>
                    <a:pt x="153" y="165"/>
                  </a:cubicBezTo>
                  <a:cubicBezTo>
                    <a:pt x="148" y="171"/>
                    <a:pt x="141" y="177"/>
                    <a:pt x="135" y="182"/>
                  </a:cubicBezTo>
                  <a:cubicBezTo>
                    <a:pt x="133" y="185"/>
                    <a:pt x="130" y="188"/>
                    <a:pt x="128" y="190"/>
                  </a:cubicBezTo>
                  <a:cubicBezTo>
                    <a:pt x="127" y="192"/>
                    <a:pt x="125" y="194"/>
                    <a:pt x="125" y="196"/>
                  </a:cubicBezTo>
                  <a:cubicBezTo>
                    <a:pt x="125" y="197"/>
                    <a:pt x="125" y="197"/>
                    <a:pt x="125" y="197"/>
                  </a:cubicBezTo>
                  <a:cubicBezTo>
                    <a:pt x="125" y="198"/>
                    <a:pt x="126" y="200"/>
                    <a:pt x="126" y="201"/>
                  </a:cubicBezTo>
                  <a:cubicBezTo>
                    <a:pt x="127" y="203"/>
                    <a:pt x="129" y="205"/>
                    <a:pt x="130" y="206"/>
                  </a:cubicBezTo>
                  <a:cubicBezTo>
                    <a:pt x="131" y="208"/>
                    <a:pt x="132" y="210"/>
                    <a:pt x="132" y="213"/>
                  </a:cubicBezTo>
                  <a:cubicBezTo>
                    <a:pt x="132" y="213"/>
                    <a:pt x="132" y="213"/>
                    <a:pt x="132" y="213"/>
                  </a:cubicBezTo>
                  <a:cubicBezTo>
                    <a:pt x="132" y="216"/>
                    <a:pt x="130" y="222"/>
                    <a:pt x="126" y="226"/>
                  </a:cubicBezTo>
                  <a:cubicBezTo>
                    <a:pt x="123" y="230"/>
                    <a:pt x="117" y="234"/>
                    <a:pt x="111" y="234"/>
                  </a:cubicBezTo>
                  <a:cubicBezTo>
                    <a:pt x="111" y="234"/>
                    <a:pt x="110" y="234"/>
                    <a:pt x="110" y="234"/>
                  </a:cubicBezTo>
                  <a:cubicBezTo>
                    <a:pt x="108" y="234"/>
                    <a:pt x="106" y="233"/>
                    <a:pt x="104" y="232"/>
                  </a:cubicBezTo>
                  <a:cubicBezTo>
                    <a:pt x="103" y="231"/>
                    <a:pt x="103" y="231"/>
                    <a:pt x="102" y="229"/>
                  </a:cubicBezTo>
                  <a:cubicBezTo>
                    <a:pt x="102" y="228"/>
                    <a:pt x="102" y="227"/>
                    <a:pt x="102" y="225"/>
                  </a:cubicBezTo>
                  <a:cubicBezTo>
                    <a:pt x="102" y="225"/>
                    <a:pt x="102" y="225"/>
                    <a:pt x="102" y="225"/>
                  </a:cubicBezTo>
                  <a:cubicBezTo>
                    <a:pt x="102" y="224"/>
                    <a:pt x="102" y="223"/>
                    <a:pt x="103" y="221"/>
                  </a:cubicBezTo>
                  <a:cubicBezTo>
                    <a:pt x="105" y="217"/>
                    <a:pt x="110" y="210"/>
                    <a:pt x="115" y="203"/>
                  </a:cubicBezTo>
                  <a:cubicBezTo>
                    <a:pt x="118" y="199"/>
                    <a:pt x="120" y="195"/>
                    <a:pt x="122" y="192"/>
                  </a:cubicBezTo>
                  <a:cubicBezTo>
                    <a:pt x="123" y="188"/>
                    <a:pt x="124" y="185"/>
                    <a:pt x="125" y="182"/>
                  </a:cubicBezTo>
                  <a:cubicBezTo>
                    <a:pt x="125" y="182"/>
                    <a:pt x="125" y="181"/>
                    <a:pt x="125" y="181"/>
                  </a:cubicBezTo>
                  <a:cubicBezTo>
                    <a:pt x="125" y="179"/>
                    <a:pt x="124" y="178"/>
                    <a:pt x="124" y="177"/>
                  </a:cubicBezTo>
                  <a:cubicBezTo>
                    <a:pt x="123" y="176"/>
                    <a:pt x="122" y="175"/>
                    <a:pt x="121" y="175"/>
                  </a:cubicBezTo>
                  <a:cubicBezTo>
                    <a:pt x="119" y="175"/>
                    <a:pt x="117" y="176"/>
                    <a:pt x="115" y="178"/>
                  </a:cubicBezTo>
                  <a:cubicBezTo>
                    <a:pt x="113" y="181"/>
                    <a:pt x="111" y="184"/>
                    <a:pt x="110" y="187"/>
                  </a:cubicBezTo>
                  <a:cubicBezTo>
                    <a:pt x="109" y="192"/>
                    <a:pt x="109" y="197"/>
                    <a:pt x="107" y="200"/>
                  </a:cubicBezTo>
                  <a:cubicBezTo>
                    <a:pt x="106" y="202"/>
                    <a:pt x="106" y="204"/>
                    <a:pt x="104" y="205"/>
                  </a:cubicBezTo>
                  <a:cubicBezTo>
                    <a:pt x="103" y="206"/>
                    <a:pt x="101" y="207"/>
                    <a:pt x="99" y="207"/>
                  </a:cubicBezTo>
                  <a:cubicBezTo>
                    <a:pt x="99" y="207"/>
                    <a:pt x="99" y="207"/>
                    <a:pt x="99" y="207"/>
                  </a:cubicBezTo>
                  <a:cubicBezTo>
                    <a:pt x="98" y="206"/>
                    <a:pt x="97" y="206"/>
                    <a:pt x="97" y="206"/>
                  </a:cubicBezTo>
                  <a:cubicBezTo>
                    <a:pt x="96" y="205"/>
                    <a:pt x="96" y="204"/>
                    <a:pt x="96" y="203"/>
                  </a:cubicBezTo>
                  <a:cubicBezTo>
                    <a:pt x="96" y="201"/>
                    <a:pt x="97" y="198"/>
                    <a:pt x="100" y="196"/>
                  </a:cubicBezTo>
                  <a:cubicBezTo>
                    <a:pt x="106" y="190"/>
                    <a:pt x="110" y="179"/>
                    <a:pt x="111" y="167"/>
                  </a:cubicBezTo>
                  <a:cubicBezTo>
                    <a:pt x="111" y="167"/>
                    <a:pt x="111" y="167"/>
                    <a:pt x="111" y="167"/>
                  </a:cubicBezTo>
                  <a:cubicBezTo>
                    <a:pt x="111" y="162"/>
                    <a:pt x="109" y="152"/>
                    <a:pt x="105" y="143"/>
                  </a:cubicBezTo>
                  <a:cubicBezTo>
                    <a:pt x="103" y="138"/>
                    <a:pt x="100" y="134"/>
                    <a:pt x="95" y="131"/>
                  </a:cubicBezTo>
                  <a:cubicBezTo>
                    <a:pt x="91" y="128"/>
                    <a:pt x="86" y="126"/>
                    <a:pt x="79" y="126"/>
                  </a:cubicBezTo>
                  <a:cubicBezTo>
                    <a:pt x="71" y="126"/>
                    <a:pt x="65" y="127"/>
                    <a:pt x="59" y="128"/>
                  </a:cubicBezTo>
                  <a:cubicBezTo>
                    <a:pt x="54" y="129"/>
                    <a:pt x="49" y="130"/>
                    <a:pt x="42" y="130"/>
                  </a:cubicBezTo>
                  <a:cubicBezTo>
                    <a:pt x="36" y="130"/>
                    <a:pt x="26" y="129"/>
                    <a:pt x="17" y="122"/>
                  </a:cubicBezTo>
                  <a:cubicBezTo>
                    <a:pt x="8" y="116"/>
                    <a:pt x="1" y="105"/>
                    <a:pt x="1" y="85"/>
                  </a:cubicBezTo>
                  <a:cubicBezTo>
                    <a:pt x="1" y="65"/>
                    <a:pt x="13" y="45"/>
                    <a:pt x="35" y="29"/>
                  </a:cubicBezTo>
                  <a:cubicBezTo>
                    <a:pt x="57" y="13"/>
                    <a:pt x="88" y="1"/>
                    <a:pt x="126" y="1"/>
                  </a:cubicBezTo>
                  <a:cubicBezTo>
                    <a:pt x="208" y="1"/>
                    <a:pt x="251" y="39"/>
                    <a:pt x="270" y="61"/>
                  </a:cubicBezTo>
                  <a:cubicBezTo>
                    <a:pt x="276" y="69"/>
                    <a:pt x="280" y="79"/>
                    <a:pt x="280" y="90"/>
                  </a:cubicBezTo>
                  <a:cubicBezTo>
                    <a:pt x="280" y="90"/>
                    <a:pt x="280" y="90"/>
                    <a:pt x="280" y="90"/>
                  </a:cubicBezTo>
                  <a:cubicBezTo>
                    <a:pt x="280" y="96"/>
                    <a:pt x="277" y="102"/>
                    <a:pt x="272" y="105"/>
                  </a:cubicBezTo>
                  <a:cubicBezTo>
                    <a:pt x="272" y="106"/>
                    <a:pt x="272" y="106"/>
                    <a:pt x="272" y="106"/>
                  </a:cubicBezTo>
                  <a:cubicBezTo>
                    <a:pt x="272" y="105"/>
                    <a:pt x="272" y="105"/>
                    <a:pt x="272" y="105"/>
                  </a:cubicBezTo>
                  <a:cubicBezTo>
                    <a:pt x="272" y="105"/>
                    <a:pt x="272" y="105"/>
                    <a:pt x="272" y="105"/>
                  </a:cubicBezTo>
                  <a:cubicBezTo>
                    <a:pt x="272" y="105"/>
                    <a:pt x="272" y="105"/>
                    <a:pt x="272" y="105"/>
                  </a:cubicBezTo>
                  <a:cubicBezTo>
                    <a:pt x="272" y="105"/>
                    <a:pt x="272" y="105"/>
                    <a:pt x="272" y="105"/>
                  </a:cubicBezTo>
                  <a:cubicBezTo>
                    <a:pt x="269" y="107"/>
                    <a:pt x="266" y="108"/>
                    <a:pt x="263" y="108"/>
                  </a:cubicBezTo>
                  <a:cubicBezTo>
                    <a:pt x="260" y="108"/>
                    <a:pt x="257" y="107"/>
                    <a:pt x="254" y="105"/>
                  </a:cubicBezTo>
                  <a:cubicBezTo>
                    <a:pt x="253" y="104"/>
                    <a:pt x="253" y="104"/>
                    <a:pt x="253" y="104"/>
                  </a:cubicBezTo>
                  <a:cubicBezTo>
                    <a:pt x="250" y="102"/>
                    <a:pt x="247" y="99"/>
                    <a:pt x="246" y="95"/>
                  </a:cubicBezTo>
                  <a:cubicBezTo>
                    <a:pt x="241" y="82"/>
                    <a:pt x="241" y="82"/>
                    <a:pt x="241" y="82"/>
                  </a:cubicBezTo>
                  <a:cubicBezTo>
                    <a:pt x="237" y="71"/>
                    <a:pt x="230" y="61"/>
                    <a:pt x="221" y="55"/>
                  </a:cubicBezTo>
                  <a:cubicBezTo>
                    <a:pt x="221" y="55"/>
                    <a:pt x="221" y="55"/>
                    <a:pt x="221" y="55"/>
                  </a:cubicBezTo>
                  <a:cubicBezTo>
                    <a:pt x="221" y="55"/>
                    <a:pt x="221" y="55"/>
                    <a:pt x="221" y="55"/>
                  </a:cubicBezTo>
                  <a:cubicBezTo>
                    <a:pt x="217" y="53"/>
                    <a:pt x="213" y="51"/>
                    <a:pt x="209" y="50"/>
                  </a:cubicBezTo>
                  <a:cubicBezTo>
                    <a:pt x="203" y="49"/>
                    <a:pt x="197" y="49"/>
                    <a:pt x="193" y="49"/>
                  </a:cubicBezTo>
                  <a:cubicBezTo>
                    <a:pt x="189" y="48"/>
                    <a:pt x="185" y="47"/>
                    <a:pt x="181" y="47"/>
                  </a:cubicBezTo>
                  <a:cubicBezTo>
                    <a:pt x="181" y="47"/>
                    <a:pt x="180" y="47"/>
                    <a:pt x="180" y="47"/>
                  </a:cubicBezTo>
                  <a:cubicBezTo>
                    <a:pt x="176" y="47"/>
                    <a:pt x="171" y="49"/>
                    <a:pt x="167" y="50"/>
                  </a:cubicBezTo>
                  <a:cubicBezTo>
                    <a:pt x="163" y="51"/>
                    <a:pt x="158" y="52"/>
                    <a:pt x="154" y="53"/>
                  </a:cubicBezTo>
                  <a:cubicBezTo>
                    <a:pt x="150" y="55"/>
                    <a:pt x="146" y="57"/>
                    <a:pt x="143" y="60"/>
                  </a:cubicBezTo>
                  <a:cubicBezTo>
                    <a:pt x="139" y="62"/>
                    <a:pt x="136" y="65"/>
                    <a:pt x="133" y="69"/>
                  </a:cubicBezTo>
                  <a:cubicBezTo>
                    <a:pt x="131" y="72"/>
                    <a:pt x="128" y="76"/>
                    <a:pt x="126" y="80"/>
                  </a:cubicBezTo>
                  <a:cubicBezTo>
                    <a:pt x="124" y="84"/>
                    <a:pt x="123" y="88"/>
                    <a:pt x="122" y="93"/>
                  </a:cubicBezTo>
                  <a:cubicBezTo>
                    <a:pt x="122" y="95"/>
                    <a:pt x="119" y="97"/>
                    <a:pt x="116" y="97"/>
                  </a:cubicBezTo>
                  <a:cubicBezTo>
                    <a:pt x="116" y="97"/>
                    <a:pt x="116" y="97"/>
                    <a:pt x="115" y="97"/>
                  </a:cubicBezTo>
                  <a:cubicBezTo>
                    <a:pt x="115" y="98"/>
                    <a:pt x="115" y="98"/>
                    <a:pt x="115" y="98"/>
                  </a:cubicBezTo>
                  <a:cubicBezTo>
                    <a:pt x="115" y="97"/>
                    <a:pt x="115" y="97"/>
                    <a:pt x="115" y="97"/>
                  </a:cubicBezTo>
                  <a:cubicBezTo>
                    <a:pt x="114" y="97"/>
                    <a:pt x="113" y="96"/>
                    <a:pt x="113" y="95"/>
                  </a:cubicBezTo>
                  <a:cubicBezTo>
                    <a:pt x="112" y="94"/>
                    <a:pt x="112" y="93"/>
                    <a:pt x="112" y="92"/>
                  </a:cubicBezTo>
                  <a:cubicBezTo>
                    <a:pt x="112" y="91"/>
                    <a:pt x="112" y="91"/>
                    <a:pt x="112" y="90"/>
                  </a:cubicBezTo>
                  <a:cubicBezTo>
                    <a:pt x="113" y="85"/>
                    <a:pt x="115" y="81"/>
                    <a:pt x="116" y="78"/>
                  </a:cubicBezTo>
                  <a:cubicBezTo>
                    <a:pt x="118" y="73"/>
                    <a:pt x="120" y="70"/>
                    <a:pt x="122" y="66"/>
                  </a:cubicBezTo>
                  <a:cubicBezTo>
                    <a:pt x="125" y="62"/>
                    <a:pt x="126" y="58"/>
                    <a:pt x="129" y="55"/>
                  </a:cubicBezTo>
                  <a:cubicBezTo>
                    <a:pt x="132" y="52"/>
                    <a:pt x="136" y="50"/>
                    <a:pt x="140" y="48"/>
                  </a:cubicBezTo>
                  <a:cubicBezTo>
                    <a:pt x="144" y="46"/>
                    <a:pt x="148" y="44"/>
                    <a:pt x="152" y="43"/>
                  </a:cubicBezTo>
                  <a:cubicBezTo>
                    <a:pt x="156" y="41"/>
                    <a:pt x="160" y="39"/>
                    <a:pt x="164" y="38"/>
                  </a:cubicBezTo>
                  <a:cubicBezTo>
                    <a:pt x="169" y="37"/>
                    <a:pt x="169" y="37"/>
                    <a:pt x="169" y="37"/>
                  </a:cubicBezTo>
                  <a:cubicBezTo>
                    <a:pt x="164" y="37"/>
                    <a:pt x="164" y="37"/>
                    <a:pt x="164" y="37"/>
                  </a:cubicBezTo>
                  <a:cubicBezTo>
                    <a:pt x="158" y="36"/>
                    <a:pt x="152" y="36"/>
                    <a:pt x="145" y="36"/>
                  </a:cubicBezTo>
                  <a:cubicBezTo>
                    <a:pt x="115" y="36"/>
                    <a:pt x="91" y="41"/>
                    <a:pt x="74" y="50"/>
                  </a:cubicBezTo>
                  <a:cubicBezTo>
                    <a:pt x="66" y="54"/>
                    <a:pt x="60" y="59"/>
                    <a:pt x="55" y="65"/>
                  </a:cubicBezTo>
                  <a:cubicBezTo>
                    <a:pt x="51" y="71"/>
                    <a:pt x="49" y="78"/>
                    <a:pt x="49" y="85"/>
                  </a:cubicBezTo>
                  <a:cubicBezTo>
                    <a:pt x="49" y="94"/>
                    <a:pt x="54" y="102"/>
                    <a:pt x="60" y="107"/>
                  </a:cubicBezTo>
                  <a:cubicBezTo>
                    <a:pt x="67" y="112"/>
                    <a:pt x="75" y="115"/>
                    <a:pt x="81" y="116"/>
                  </a:cubicBezTo>
                  <a:cubicBezTo>
                    <a:pt x="95" y="117"/>
                    <a:pt x="104" y="124"/>
                    <a:pt x="109" y="133"/>
                  </a:cubicBezTo>
                  <a:cubicBezTo>
                    <a:pt x="114" y="142"/>
                    <a:pt x="115" y="152"/>
                    <a:pt x="115" y="160"/>
                  </a:cubicBezTo>
                  <a:cubicBezTo>
                    <a:pt x="115" y="161"/>
                    <a:pt x="115" y="163"/>
                    <a:pt x="115" y="164"/>
                  </a:cubicBezTo>
                  <a:cubicBezTo>
                    <a:pt x="115" y="166"/>
                    <a:pt x="115" y="166"/>
                    <a:pt x="115" y="166"/>
                  </a:cubicBezTo>
                  <a:cubicBezTo>
                    <a:pt x="116" y="165"/>
                    <a:pt x="116" y="165"/>
                    <a:pt x="116" y="165"/>
                  </a:cubicBezTo>
                  <a:cubicBezTo>
                    <a:pt x="119" y="163"/>
                    <a:pt x="121" y="163"/>
                    <a:pt x="124" y="163"/>
                  </a:cubicBezTo>
                  <a:cubicBezTo>
                    <a:pt x="126" y="163"/>
                    <a:pt x="129" y="164"/>
                    <a:pt x="130" y="165"/>
                  </a:cubicBezTo>
                  <a:cubicBezTo>
                    <a:pt x="132" y="167"/>
                    <a:pt x="133" y="169"/>
                    <a:pt x="133" y="171"/>
                  </a:cubicBezTo>
                  <a:cubicBezTo>
                    <a:pt x="134" y="172"/>
                    <a:pt x="134" y="172"/>
                    <a:pt x="134" y="172"/>
                  </a:cubicBezTo>
                  <a:cubicBezTo>
                    <a:pt x="135" y="171"/>
                    <a:pt x="135" y="171"/>
                    <a:pt x="135" y="171"/>
                  </a:cubicBezTo>
                  <a:cubicBezTo>
                    <a:pt x="144" y="164"/>
                    <a:pt x="148" y="153"/>
                    <a:pt x="152" y="144"/>
                  </a:cubicBezTo>
                  <a:cubicBezTo>
                    <a:pt x="154" y="139"/>
                    <a:pt x="156" y="135"/>
                    <a:pt x="159" y="131"/>
                  </a:cubicBezTo>
                  <a:cubicBezTo>
                    <a:pt x="161" y="128"/>
                    <a:pt x="165" y="125"/>
                    <a:pt x="170" y="124"/>
                  </a:cubicBezTo>
                  <a:cubicBezTo>
                    <a:pt x="178" y="122"/>
                    <a:pt x="183" y="119"/>
                    <a:pt x="187" y="117"/>
                  </a:cubicBezTo>
                  <a:cubicBezTo>
                    <a:pt x="192" y="114"/>
                    <a:pt x="197" y="112"/>
                    <a:pt x="205" y="112"/>
                  </a:cubicBezTo>
                  <a:cubicBezTo>
                    <a:pt x="206" y="112"/>
                    <a:pt x="206" y="112"/>
                    <a:pt x="207" y="112"/>
                  </a:cubicBezTo>
                  <a:cubicBezTo>
                    <a:pt x="211" y="112"/>
                    <a:pt x="215" y="113"/>
                    <a:pt x="218" y="115"/>
                  </a:cubicBezTo>
                  <a:cubicBezTo>
                    <a:pt x="222" y="117"/>
                    <a:pt x="225" y="120"/>
                    <a:pt x="227" y="123"/>
                  </a:cubicBezTo>
                  <a:cubicBezTo>
                    <a:pt x="230" y="126"/>
                    <a:pt x="232" y="129"/>
                    <a:pt x="236" y="130"/>
                  </a:cubicBezTo>
                  <a:cubicBezTo>
                    <a:pt x="241" y="132"/>
                    <a:pt x="245" y="135"/>
                    <a:pt x="247" y="137"/>
                  </a:cubicBezTo>
                  <a:cubicBezTo>
                    <a:pt x="251" y="141"/>
                    <a:pt x="252" y="145"/>
                    <a:pt x="253" y="150"/>
                  </a:cubicBezTo>
                  <a:cubicBezTo>
                    <a:pt x="254" y="154"/>
                    <a:pt x="254" y="159"/>
                    <a:pt x="255" y="162"/>
                  </a:cubicBezTo>
                  <a:cubicBezTo>
                    <a:pt x="258" y="171"/>
                    <a:pt x="262" y="177"/>
                    <a:pt x="266" y="183"/>
                  </a:cubicBezTo>
                  <a:cubicBezTo>
                    <a:pt x="269" y="189"/>
                    <a:pt x="272" y="195"/>
                    <a:pt x="273" y="202"/>
                  </a:cubicBezTo>
                  <a:cubicBezTo>
                    <a:pt x="273" y="202"/>
                    <a:pt x="273" y="202"/>
                    <a:pt x="273" y="202"/>
                  </a:cubicBezTo>
                  <a:cubicBezTo>
                    <a:pt x="273" y="202"/>
                    <a:pt x="273" y="202"/>
                    <a:pt x="273" y="202"/>
                  </a:cubicBezTo>
                  <a:cubicBezTo>
                    <a:pt x="274" y="209"/>
                    <a:pt x="280" y="213"/>
                    <a:pt x="286" y="213"/>
                  </a:cubicBezTo>
                  <a:cubicBezTo>
                    <a:pt x="289" y="213"/>
                    <a:pt x="292" y="212"/>
                    <a:pt x="294" y="211"/>
                  </a:cubicBezTo>
                  <a:cubicBezTo>
                    <a:pt x="301" y="206"/>
                    <a:pt x="310" y="202"/>
                    <a:pt x="317" y="200"/>
                  </a:cubicBezTo>
                  <a:cubicBezTo>
                    <a:pt x="324" y="197"/>
                    <a:pt x="331" y="196"/>
                    <a:pt x="335" y="196"/>
                  </a:cubicBezTo>
                  <a:cubicBezTo>
                    <a:pt x="336" y="196"/>
                    <a:pt x="336" y="196"/>
                    <a:pt x="337" y="196"/>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8"/>
                    <a:pt x="335" y="198"/>
                  </a:cubicBezTo>
                  <a:cubicBezTo>
                    <a:pt x="334" y="199"/>
                    <a:pt x="332" y="200"/>
                    <a:pt x="330" y="201"/>
                  </a:cubicBezTo>
                  <a:cubicBezTo>
                    <a:pt x="320" y="205"/>
                    <a:pt x="312" y="212"/>
                    <a:pt x="307" y="220"/>
                  </a:cubicBezTo>
                  <a:cubicBezTo>
                    <a:pt x="302" y="229"/>
                    <a:pt x="300" y="238"/>
                    <a:pt x="300" y="248"/>
                  </a:cubicBezTo>
                  <a:cubicBezTo>
                    <a:pt x="300" y="257"/>
                    <a:pt x="302" y="267"/>
                    <a:pt x="307" y="275"/>
                  </a:cubicBezTo>
                  <a:cubicBezTo>
                    <a:pt x="308" y="275"/>
                    <a:pt x="308" y="275"/>
                    <a:pt x="308" y="275"/>
                  </a:cubicBezTo>
                  <a:cubicBezTo>
                    <a:pt x="308" y="274"/>
                    <a:pt x="308" y="274"/>
                    <a:pt x="308" y="274"/>
                  </a:cubicBezTo>
                  <a:cubicBezTo>
                    <a:pt x="308" y="274"/>
                    <a:pt x="308" y="274"/>
                    <a:pt x="308" y="274"/>
                  </a:cubicBezTo>
                  <a:cubicBezTo>
                    <a:pt x="307" y="275"/>
                    <a:pt x="307" y="275"/>
                    <a:pt x="307" y="275"/>
                  </a:cubicBezTo>
                  <a:cubicBezTo>
                    <a:pt x="313" y="284"/>
                    <a:pt x="319" y="292"/>
                    <a:pt x="324" y="302"/>
                  </a:cubicBezTo>
                  <a:cubicBezTo>
                    <a:pt x="324" y="301"/>
                    <a:pt x="324" y="301"/>
                    <a:pt x="324" y="30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100">
              <a:extLst>
                <a:ext uri="{FF2B5EF4-FFF2-40B4-BE49-F238E27FC236}">
                  <a16:creationId xmlns:a16="http://schemas.microsoft.com/office/drawing/2014/main" id="{76B1E702-86EE-4F20-9C39-FD83B2B9021C}"/>
                </a:ext>
              </a:extLst>
            </p:cNvPr>
            <p:cNvSpPr>
              <a:spLocks/>
            </p:cNvSpPr>
            <p:nvPr/>
          </p:nvSpPr>
          <p:spPr bwMode="auto">
            <a:xfrm>
              <a:off x="6399214" y="3770313"/>
              <a:ext cx="165100" cy="38100"/>
            </a:xfrm>
            <a:custGeom>
              <a:avLst/>
              <a:gdLst>
                <a:gd name="T0" fmla="*/ 0 w 22"/>
                <a:gd name="T1" fmla="*/ 2 h 5"/>
                <a:gd name="T2" fmla="*/ 12 w 22"/>
                <a:gd name="T3" fmla="*/ 5 h 5"/>
                <a:gd name="T4" fmla="*/ 22 w 22"/>
                <a:gd name="T5" fmla="*/ 2 h 5"/>
                <a:gd name="T6" fmla="*/ 21 w 22"/>
                <a:gd name="T7" fmla="*/ 1 h 5"/>
                <a:gd name="T8" fmla="*/ 21 w 22"/>
                <a:gd name="T9" fmla="*/ 1 h 5"/>
                <a:gd name="T10" fmla="*/ 12 w 22"/>
                <a:gd name="T11" fmla="*/ 3 h 5"/>
                <a:gd name="T12" fmla="*/ 0 w 22"/>
                <a:gd name="T13" fmla="*/ 0 h 5"/>
                <a:gd name="T14" fmla="*/ 0 w 22"/>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
                  <a:moveTo>
                    <a:pt x="0" y="2"/>
                  </a:moveTo>
                  <a:cubicBezTo>
                    <a:pt x="4" y="4"/>
                    <a:pt x="9" y="5"/>
                    <a:pt x="12" y="5"/>
                  </a:cubicBezTo>
                  <a:cubicBezTo>
                    <a:pt x="18" y="5"/>
                    <a:pt x="22" y="2"/>
                    <a:pt x="22" y="2"/>
                  </a:cubicBezTo>
                  <a:cubicBezTo>
                    <a:pt x="21" y="1"/>
                    <a:pt x="21" y="1"/>
                    <a:pt x="21" y="1"/>
                  </a:cubicBezTo>
                  <a:cubicBezTo>
                    <a:pt x="21" y="1"/>
                    <a:pt x="21" y="1"/>
                    <a:pt x="21" y="1"/>
                  </a:cubicBezTo>
                  <a:cubicBezTo>
                    <a:pt x="21" y="1"/>
                    <a:pt x="18" y="3"/>
                    <a:pt x="12" y="3"/>
                  </a:cubicBezTo>
                  <a:cubicBezTo>
                    <a:pt x="9" y="3"/>
                    <a:pt x="5" y="3"/>
                    <a:pt x="0" y="0"/>
                  </a:cubicBezTo>
                  <a:cubicBezTo>
                    <a:pt x="0" y="2"/>
                    <a:pt x="0" y="2"/>
                    <a:pt x="0" y="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101">
              <a:extLst>
                <a:ext uri="{FF2B5EF4-FFF2-40B4-BE49-F238E27FC236}">
                  <a16:creationId xmlns:a16="http://schemas.microsoft.com/office/drawing/2014/main" id="{FDF78E62-FEF0-4514-A9C9-F967A899CE91}"/>
                </a:ext>
              </a:extLst>
            </p:cNvPr>
            <p:cNvSpPr>
              <a:spLocks/>
            </p:cNvSpPr>
            <p:nvPr/>
          </p:nvSpPr>
          <p:spPr bwMode="auto">
            <a:xfrm>
              <a:off x="6813551" y="3197225"/>
              <a:ext cx="1244600" cy="1320800"/>
            </a:xfrm>
            <a:custGeom>
              <a:avLst/>
              <a:gdLst>
                <a:gd name="T0" fmla="*/ 122 w 165"/>
                <a:gd name="T1" fmla="*/ 28 h 175"/>
                <a:gd name="T2" fmla="*/ 55 w 165"/>
                <a:gd name="T3" fmla="*/ 4 h 175"/>
                <a:gd name="T4" fmla="*/ 9 w 165"/>
                <a:gd name="T5" fmla="*/ 41 h 175"/>
                <a:gd name="T6" fmla="*/ 64 w 165"/>
                <a:gd name="T7" fmla="*/ 98 h 175"/>
                <a:gd name="T8" fmla="*/ 59 w 165"/>
                <a:gd name="T9" fmla="*/ 149 h 175"/>
                <a:gd name="T10" fmla="*/ 120 w 165"/>
                <a:gd name="T11" fmla="*/ 167 h 175"/>
                <a:gd name="T12" fmla="*/ 159 w 165"/>
                <a:gd name="T13" fmla="*/ 104 h 175"/>
                <a:gd name="T14" fmla="*/ 122 w 165"/>
                <a:gd name="T15" fmla="*/ 28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75">
                  <a:moveTo>
                    <a:pt x="122" y="28"/>
                  </a:moveTo>
                  <a:cubicBezTo>
                    <a:pt x="98" y="18"/>
                    <a:pt x="84" y="0"/>
                    <a:pt x="55" y="4"/>
                  </a:cubicBezTo>
                  <a:cubicBezTo>
                    <a:pt x="33" y="6"/>
                    <a:pt x="14" y="19"/>
                    <a:pt x="9" y="41"/>
                  </a:cubicBezTo>
                  <a:cubicBezTo>
                    <a:pt x="0" y="78"/>
                    <a:pt x="32" y="95"/>
                    <a:pt x="64" y="98"/>
                  </a:cubicBezTo>
                  <a:cubicBezTo>
                    <a:pt x="41" y="110"/>
                    <a:pt x="49" y="132"/>
                    <a:pt x="59" y="149"/>
                  </a:cubicBezTo>
                  <a:cubicBezTo>
                    <a:pt x="70" y="170"/>
                    <a:pt x="99" y="175"/>
                    <a:pt x="120" y="167"/>
                  </a:cubicBezTo>
                  <a:cubicBezTo>
                    <a:pt x="144" y="157"/>
                    <a:pt x="154" y="127"/>
                    <a:pt x="159" y="104"/>
                  </a:cubicBezTo>
                  <a:cubicBezTo>
                    <a:pt x="165" y="68"/>
                    <a:pt x="158" y="42"/>
                    <a:pt x="122" y="28"/>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102">
              <a:extLst>
                <a:ext uri="{FF2B5EF4-FFF2-40B4-BE49-F238E27FC236}">
                  <a16:creationId xmlns:a16="http://schemas.microsoft.com/office/drawing/2014/main" id="{AB1234F9-C6C8-45C2-85EB-A5D2A5523810}"/>
                </a:ext>
              </a:extLst>
            </p:cNvPr>
            <p:cNvSpPr>
              <a:spLocks noEditPoints="1"/>
            </p:cNvSpPr>
            <p:nvPr/>
          </p:nvSpPr>
          <p:spPr bwMode="auto">
            <a:xfrm>
              <a:off x="6813551" y="3197225"/>
              <a:ext cx="1244600" cy="1320800"/>
            </a:xfrm>
            <a:custGeom>
              <a:avLst/>
              <a:gdLst>
                <a:gd name="T0" fmla="*/ 122 w 165"/>
                <a:gd name="T1" fmla="*/ 28 h 175"/>
                <a:gd name="T2" fmla="*/ 55 w 165"/>
                <a:gd name="T3" fmla="*/ 4 h 175"/>
                <a:gd name="T4" fmla="*/ 9 w 165"/>
                <a:gd name="T5" fmla="*/ 41 h 175"/>
                <a:gd name="T6" fmla="*/ 64 w 165"/>
                <a:gd name="T7" fmla="*/ 98 h 175"/>
                <a:gd name="T8" fmla="*/ 59 w 165"/>
                <a:gd name="T9" fmla="*/ 149 h 175"/>
                <a:gd name="T10" fmla="*/ 120 w 165"/>
                <a:gd name="T11" fmla="*/ 167 h 175"/>
                <a:gd name="T12" fmla="*/ 159 w 165"/>
                <a:gd name="T13" fmla="*/ 104 h 175"/>
                <a:gd name="T14" fmla="*/ 122 w 165"/>
                <a:gd name="T15" fmla="*/ 28 h 175"/>
                <a:gd name="T16" fmla="*/ 115 w 165"/>
                <a:gd name="T17" fmla="*/ 148 h 175"/>
                <a:gd name="T18" fmla="*/ 105 w 165"/>
                <a:gd name="T19" fmla="*/ 128 h 175"/>
                <a:gd name="T20" fmla="*/ 97 w 165"/>
                <a:gd name="T21" fmla="*/ 154 h 175"/>
                <a:gd name="T22" fmla="*/ 90 w 165"/>
                <a:gd name="T23" fmla="*/ 127 h 175"/>
                <a:gd name="T24" fmla="*/ 69 w 165"/>
                <a:gd name="T25" fmla="*/ 136 h 175"/>
                <a:gd name="T26" fmla="*/ 89 w 165"/>
                <a:gd name="T27" fmla="*/ 115 h 175"/>
                <a:gd name="T28" fmla="*/ 79 w 165"/>
                <a:gd name="T29" fmla="*/ 117 h 175"/>
                <a:gd name="T30" fmla="*/ 71 w 165"/>
                <a:gd name="T31" fmla="*/ 112 h 175"/>
                <a:gd name="T32" fmla="*/ 98 w 165"/>
                <a:gd name="T33" fmla="*/ 103 h 175"/>
                <a:gd name="T34" fmla="*/ 80 w 165"/>
                <a:gd name="T35" fmla="*/ 93 h 175"/>
                <a:gd name="T36" fmla="*/ 95 w 165"/>
                <a:gd name="T37" fmla="*/ 79 h 175"/>
                <a:gd name="T38" fmla="*/ 81 w 165"/>
                <a:gd name="T39" fmla="*/ 82 h 175"/>
                <a:gd name="T40" fmla="*/ 64 w 165"/>
                <a:gd name="T41" fmla="*/ 83 h 175"/>
                <a:gd name="T42" fmla="*/ 74 w 165"/>
                <a:gd name="T43" fmla="*/ 66 h 175"/>
                <a:gd name="T44" fmla="*/ 29 w 165"/>
                <a:gd name="T45" fmla="*/ 71 h 175"/>
                <a:gd name="T46" fmla="*/ 35 w 165"/>
                <a:gd name="T47" fmla="*/ 62 h 175"/>
                <a:gd name="T48" fmla="*/ 57 w 165"/>
                <a:gd name="T49" fmla="*/ 58 h 175"/>
                <a:gd name="T50" fmla="*/ 30 w 165"/>
                <a:gd name="T51" fmla="*/ 58 h 175"/>
                <a:gd name="T52" fmla="*/ 23 w 165"/>
                <a:gd name="T53" fmla="*/ 54 h 175"/>
                <a:gd name="T54" fmla="*/ 43 w 165"/>
                <a:gd name="T55" fmla="*/ 43 h 175"/>
                <a:gd name="T56" fmla="*/ 51 w 165"/>
                <a:gd name="T57" fmla="*/ 43 h 175"/>
                <a:gd name="T58" fmla="*/ 38 w 165"/>
                <a:gd name="T59" fmla="*/ 25 h 175"/>
                <a:gd name="T60" fmla="*/ 66 w 165"/>
                <a:gd name="T61" fmla="*/ 35 h 175"/>
                <a:gd name="T62" fmla="*/ 76 w 165"/>
                <a:gd name="T63" fmla="*/ 21 h 175"/>
                <a:gd name="T64" fmla="*/ 85 w 165"/>
                <a:gd name="T65" fmla="*/ 43 h 175"/>
                <a:gd name="T66" fmla="*/ 98 w 165"/>
                <a:gd name="T67" fmla="*/ 35 h 175"/>
                <a:gd name="T68" fmla="*/ 93 w 165"/>
                <a:gd name="T69" fmla="*/ 59 h 175"/>
                <a:gd name="T70" fmla="*/ 115 w 165"/>
                <a:gd name="T71" fmla="*/ 41 h 175"/>
                <a:gd name="T72" fmla="*/ 107 w 165"/>
                <a:gd name="T73" fmla="*/ 68 h 175"/>
                <a:gd name="T74" fmla="*/ 129 w 165"/>
                <a:gd name="T75" fmla="*/ 54 h 175"/>
                <a:gd name="T76" fmla="*/ 145 w 165"/>
                <a:gd name="T77" fmla="*/ 67 h 175"/>
                <a:gd name="T78" fmla="*/ 109 w 165"/>
                <a:gd name="T79" fmla="*/ 86 h 175"/>
                <a:gd name="T80" fmla="*/ 119 w 165"/>
                <a:gd name="T81" fmla="*/ 85 h 175"/>
                <a:gd name="T82" fmla="*/ 141 w 165"/>
                <a:gd name="T83" fmla="*/ 87 h 175"/>
                <a:gd name="T84" fmla="*/ 140 w 165"/>
                <a:gd name="T85" fmla="*/ 109 h 175"/>
                <a:gd name="T86" fmla="*/ 113 w 165"/>
                <a:gd name="T87" fmla="*/ 104 h 175"/>
                <a:gd name="T88" fmla="*/ 137 w 165"/>
                <a:gd name="T89" fmla="*/ 118 h 175"/>
                <a:gd name="T90" fmla="*/ 117 w 165"/>
                <a:gd name="T91" fmla="*/ 124 h 175"/>
                <a:gd name="T92" fmla="*/ 128 w 165"/>
                <a:gd name="T93" fmla="*/ 136 h 175"/>
                <a:gd name="T94" fmla="*/ 115 w 165"/>
                <a:gd name="T95" fmla="*/ 14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5" h="175">
                  <a:moveTo>
                    <a:pt x="122" y="28"/>
                  </a:moveTo>
                  <a:cubicBezTo>
                    <a:pt x="98" y="18"/>
                    <a:pt x="84" y="0"/>
                    <a:pt x="55" y="4"/>
                  </a:cubicBezTo>
                  <a:cubicBezTo>
                    <a:pt x="33" y="6"/>
                    <a:pt x="14" y="19"/>
                    <a:pt x="9" y="41"/>
                  </a:cubicBezTo>
                  <a:cubicBezTo>
                    <a:pt x="0" y="78"/>
                    <a:pt x="32" y="95"/>
                    <a:pt x="64" y="98"/>
                  </a:cubicBezTo>
                  <a:cubicBezTo>
                    <a:pt x="41" y="110"/>
                    <a:pt x="49" y="132"/>
                    <a:pt x="59" y="149"/>
                  </a:cubicBezTo>
                  <a:cubicBezTo>
                    <a:pt x="70" y="170"/>
                    <a:pt x="99" y="175"/>
                    <a:pt x="120" y="167"/>
                  </a:cubicBezTo>
                  <a:cubicBezTo>
                    <a:pt x="144" y="157"/>
                    <a:pt x="154" y="127"/>
                    <a:pt x="159" y="104"/>
                  </a:cubicBezTo>
                  <a:cubicBezTo>
                    <a:pt x="165" y="68"/>
                    <a:pt x="158" y="42"/>
                    <a:pt x="122" y="28"/>
                  </a:cubicBezTo>
                  <a:moveTo>
                    <a:pt x="115" y="148"/>
                  </a:moveTo>
                  <a:cubicBezTo>
                    <a:pt x="113" y="141"/>
                    <a:pt x="110" y="134"/>
                    <a:pt x="105" y="128"/>
                  </a:cubicBezTo>
                  <a:cubicBezTo>
                    <a:pt x="107" y="138"/>
                    <a:pt x="117" y="159"/>
                    <a:pt x="97" y="154"/>
                  </a:cubicBezTo>
                  <a:cubicBezTo>
                    <a:pt x="79" y="150"/>
                    <a:pt x="84" y="138"/>
                    <a:pt x="90" y="127"/>
                  </a:cubicBezTo>
                  <a:cubicBezTo>
                    <a:pt x="84" y="131"/>
                    <a:pt x="75" y="159"/>
                    <a:pt x="69" y="136"/>
                  </a:cubicBezTo>
                  <a:cubicBezTo>
                    <a:pt x="66" y="121"/>
                    <a:pt x="80" y="119"/>
                    <a:pt x="89" y="115"/>
                  </a:cubicBezTo>
                  <a:cubicBezTo>
                    <a:pt x="86" y="115"/>
                    <a:pt x="82" y="116"/>
                    <a:pt x="79" y="117"/>
                  </a:cubicBezTo>
                  <a:cubicBezTo>
                    <a:pt x="71" y="119"/>
                    <a:pt x="64" y="121"/>
                    <a:pt x="71" y="112"/>
                  </a:cubicBezTo>
                  <a:cubicBezTo>
                    <a:pt x="78" y="100"/>
                    <a:pt x="87" y="98"/>
                    <a:pt x="98" y="103"/>
                  </a:cubicBezTo>
                  <a:cubicBezTo>
                    <a:pt x="95" y="98"/>
                    <a:pt x="81" y="95"/>
                    <a:pt x="80" y="93"/>
                  </a:cubicBezTo>
                  <a:cubicBezTo>
                    <a:pt x="76" y="85"/>
                    <a:pt x="91" y="81"/>
                    <a:pt x="95" y="79"/>
                  </a:cubicBezTo>
                  <a:cubicBezTo>
                    <a:pt x="90" y="78"/>
                    <a:pt x="85" y="80"/>
                    <a:pt x="81" y="82"/>
                  </a:cubicBezTo>
                  <a:cubicBezTo>
                    <a:pt x="75" y="84"/>
                    <a:pt x="70" y="86"/>
                    <a:pt x="64" y="83"/>
                  </a:cubicBezTo>
                  <a:cubicBezTo>
                    <a:pt x="50" y="76"/>
                    <a:pt x="68" y="71"/>
                    <a:pt x="74" y="66"/>
                  </a:cubicBezTo>
                  <a:cubicBezTo>
                    <a:pt x="61" y="68"/>
                    <a:pt x="40" y="88"/>
                    <a:pt x="29" y="71"/>
                  </a:cubicBezTo>
                  <a:cubicBezTo>
                    <a:pt x="24" y="63"/>
                    <a:pt x="27" y="64"/>
                    <a:pt x="35" y="62"/>
                  </a:cubicBezTo>
                  <a:cubicBezTo>
                    <a:pt x="42" y="60"/>
                    <a:pt x="50" y="60"/>
                    <a:pt x="57" y="58"/>
                  </a:cubicBezTo>
                  <a:cubicBezTo>
                    <a:pt x="48" y="56"/>
                    <a:pt x="39" y="57"/>
                    <a:pt x="30" y="58"/>
                  </a:cubicBezTo>
                  <a:cubicBezTo>
                    <a:pt x="25" y="58"/>
                    <a:pt x="21" y="62"/>
                    <a:pt x="23" y="54"/>
                  </a:cubicBezTo>
                  <a:cubicBezTo>
                    <a:pt x="25" y="43"/>
                    <a:pt x="35" y="43"/>
                    <a:pt x="43" y="43"/>
                  </a:cubicBezTo>
                  <a:cubicBezTo>
                    <a:pt x="46" y="43"/>
                    <a:pt x="49" y="43"/>
                    <a:pt x="51" y="43"/>
                  </a:cubicBezTo>
                  <a:cubicBezTo>
                    <a:pt x="44" y="40"/>
                    <a:pt x="20" y="34"/>
                    <a:pt x="38" y="25"/>
                  </a:cubicBezTo>
                  <a:cubicBezTo>
                    <a:pt x="52" y="18"/>
                    <a:pt x="58" y="28"/>
                    <a:pt x="66" y="35"/>
                  </a:cubicBezTo>
                  <a:cubicBezTo>
                    <a:pt x="64" y="25"/>
                    <a:pt x="59" y="11"/>
                    <a:pt x="76" y="21"/>
                  </a:cubicBezTo>
                  <a:cubicBezTo>
                    <a:pt x="85" y="26"/>
                    <a:pt x="83" y="33"/>
                    <a:pt x="85" y="43"/>
                  </a:cubicBezTo>
                  <a:cubicBezTo>
                    <a:pt x="88" y="36"/>
                    <a:pt x="91" y="21"/>
                    <a:pt x="98" y="35"/>
                  </a:cubicBezTo>
                  <a:cubicBezTo>
                    <a:pt x="103" y="44"/>
                    <a:pt x="94" y="50"/>
                    <a:pt x="93" y="59"/>
                  </a:cubicBezTo>
                  <a:cubicBezTo>
                    <a:pt x="98" y="53"/>
                    <a:pt x="105" y="38"/>
                    <a:pt x="115" y="41"/>
                  </a:cubicBezTo>
                  <a:cubicBezTo>
                    <a:pt x="133" y="46"/>
                    <a:pt x="111" y="61"/>
                    <a:pt x="107" y="68"/>
                  </a:cubicBezTo>
                  <a:cubicBezTo>
                    <a:pt x="111" y="66"/>
                    <a:pt x="123" y="53"/>
                    <a:pt x="129" y="54"/>
                  </a:cubicBezTo>
                  <a:cubicBezTo>
                    <a:pt x="133" y="54"/>
                    <a:pt x="143" y="63"/>
                    <a:pt x="145" y="67"/>
                  </a:cubicBezTo>
                  <a:cubicBezTo>
                    <a:pt x="152" y="83"/>
                    <a:pt x="119" y="82"/>
                    <a:pt x="109" y="86"/>
                  </a:cubicBezTo>
                  <a:cubicBezTo>
                    <a:pt x="111" y="86"/>
                    <a:pt x="115" y="86"/>
                    <a:pt x="119" y="85"/>
                  </a:cubicBezTo>
                  <a:cubicBezTo>
                    <a:pt x="128" y="84"/>
                    <a:pt x="138" y="83"/>
                    <a:pt x="141" y="87"/>
                  </a:cubicBezTo>
                  <a:cubicBezTo>
                    <a:pt x="144" y="90"/>
                    <a:pt x="138" y="108"/>
                    <a:pt x="140" y="109"/>
                  </a:cubicBezTo>
                  <a:cubicBezTo>
                    <a:pt x="133" y="105"/>
                    <a:pt x="121" y="102"/>
                    <a:pt x="113" y="104"/>
                  </a:cubicBezTo>
                  <a:cubicBezTo>
                    <a:pt x="121" y="107"/>
                    <a:pt x="136" y="108"/>
                    <a:pt x="137" y="118"/>
                  </a:cubicBezTo>
                  <a:cubicBezTo>
                    <a:pt x="141" y="140"/>
                    <a:pt x="126" y="126"/>
                    <a:pt x="117" y="124"/>
                  </a:cubicBezTo>
                  <a:cubicBezTo>
                    <a:pt x="120" y="127"/>
                    <a:pt x="127" y="132"/>
                    <a:pt x="128" y="136"/>
                  </a:cubicBezTo>
                  <a:cubicBezTo>
                    <a:pt x="130" y="142"/>
                    <a:pt x="116" y="150"/>
                    <a:pt x="115" y="148"/>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105">
              <a:extLst>
                <a:ext uri="{FF2B5EF4-FFF2-40B4-BE49-F238E27FC236}">
                  <a16:creationId xmlns:a16="http://schemas.microsoft.com/office/drawing/2014/main" id="{7A9E5C28-D602-4F63-A5E4-01CF97CF9A38}"/>
                </a:ext>
              </a:extLst>
            </p:cNvPr>
            <p:cNvSpPr>
              <a:spLocks/>
            </p:cNvSpPr>
            <p:nvPr/>
          </p:nvSpPr>
          <p:spPr bwMode="auto">
            <a:xfrm>
              <a:off x="6865939" y="3211513"/>
              <a:ext cx="1169988" cy="1276350"/>
            </a:xfrm>
            <a:custGeom>
              <a:avLst/>
              <a:gdLst>
                <a:gd name="T0" fmla="*/ 115 w 155"/>
                <a:gd name="T1" fmla="*/ 26 h 169"/>
                <a:gd name="T2" fmla="*/ 115 w 155"/>
                <a:gd name="T3" fmla="*/ 25 h 169"/>
                <a:gd name="T4" fmla="*/ 86 w 155"/>
                <a:gd name="T5" fmla="*/ 10 h 169"/>
                <a:gd name="T6" fmla="*/ 55 w 155"/>
                <a:gd name="T7" fmla="*/ 0 h 169"/>
                <a:gd name="T8" fmla="*/ 48 w 155"/>
                <a:gd name="T9" fmla="*/ 1 h 169"/>
                <a:gd name="T10" fmla="*/ 18 w 155"/>
                <a:gd name="T11" fmla="*/ 13 h 169"/>
                <a:gd name="T12" fmla="*/ 1 w 155"/>
                <a:gd name="T13" fmla="*/ 39 h 169"/>
                <a:gd name="T14" fmla="*/ 0 w 155"/>
                <a:gd name="T15" fmla="*/ 51 h 169"/>
                <a:gd name="T16" fmla="*/ 18 w 155"/>
                <a:gd name="T17" fmla="*/ 84 h 169"/>
                <a:gd name="T18" fmla="*/ 57 w 155"/>
                <a:gd name="T19" fmla="*/ 97 h 169"/>
                <a:gd name="T20" fmla="*/ 57 w 155"/>
                <a:gd name="T21" fmla="*/ 96 h 169"/>
                <a:gd name="T22" fmla="*/ 57 w 155"/>
                <a:gd name="T23" fmla="*/ 96 h 169"/>
                <a:gd name="T24" fmla="*/ 45 w 155"/>
                <a:gd name="T25" fmla="*/ 106 h 169"/>
                <a:gd name="T26" fmla="*/ 41 w 155"/>
                <a:gd name="T27" fmla="*/ 118 h 169"/>
                <a:gd name="T28" fmla="*/ 51 w 155"/>
                <a:gd name="T29" fmla="*/ 148 h 169"/>
                <a:gd name="T30" fmla="*/ 68 w 155"/>
                <a:gd name="T31" fmla="*/ 164 h 169"/>
                <a:gd name="T32" fmla="*/ 93 w 155"/>
                <a:gd name="T33" fmla="*/ 169 h 169"/>
                <a:gd name="T34" fmla="*/ 113 w 155"/>
                <a:gd name="T35" fmla="*/ 165 h 169"/>
                <a:gd name="T36" fmla="*/ 140 w 155"/>
                <a:gd name="T37" fmla="*/ 139 h 169"/>
                <a:gd name="T38" fmla="*/ 152 w 155"/>
                <a:gd name="T39" fmla="*/ 102 h 169"/>
                <a:gd name="T40" fmla="*/ 155 w 155"/>
                <a:gd name="T41" fmla="*/ 81 h 169"/>
                <a:gd name="T42" fmla="*/ 146 w 155"/>
                <a:gd name="T43" fmla="*/ 48 h 169"/>
                <a:gd name="T44" fmla="*/ 115 w 155"/>
                <a:gd name="T45" fmla="*/ 25 h 169"/>
                <a:gd name="T46" fmla="*/ 115 w 155"/>
                <a:gd name="T47" fmla="*/ 26 h 169"/>
                <a:gd name="T48" fmla="*/ 115 w 155"/>
                <a:gd name="T49" fmla="*/ 26 h 169"/>
                <a:gd name="T50" fmla="*/ 145 w 155"/>
                <a:gd name="T51" fmla="*/ 49 h 169"/>
                <a:gd name="T52" fmla="*/ 153 w 155"/>
                <a:gd name="T53" fmla="*/ 81 h 169"/>
                <a:gd name="T54" fmla="*/ 151 w 155"/>
                <a:gd name="T55" fmla="*/ 101 h 169"/>
                <a:gd name="T56" fmla="*/ 139 w 155"/>
                <a:gd name="T57" fmla="*/ 138 h 169"/>
                <a:gd name="T58" fmla="*/ 112 w 155"/>
                <a:gd name="T59" fmla="*/ 164 h 169"/>
                <a:gd name="T60" fmla="*/ 93 w 155"/>
                <a:gd name="T61" fmla="*/ 168 h 169"/>
                <a:gd name="T62" fmla="*/ 69 w 155"/>
                <a:gd name="T63" fmla="*/ 163 h 169"/>
                <a:gd name="T64" fmla="*/ 52 w 155"/>
                <a:gd name="T65" fmla="*/ 147 h 169"/>
                <a:gd name="T66" fmla="*/ 43 w 155"/>
                <a:gd name="T67" fmla="*/ 118 h 169"/>
                <a:gd name="T68" fmla="*/ 46 w 155"/>
                <a:gd name="T69" fmla="*/ 107 h 169"/>
                <a:gd name="T70" fmla="*/ 57 w 155"/>
                <a:gd name="T71" fmla="*/ 97 h 169"/>
                <a:gd name="T72" fmla="*/ 59 w 155"/>
                <a:gd name="T73" fmla="*/ 96 h 169"/>
                <a:gd name="T74" fmla="*/ 57 w 155"/>
                <a:gd name="T75" fmla="*/ 96 h 169"/>
                <a:gd name="T76" fmla="*/ 18 w 155"/>
                <a:gd name="T77" fmla="*/ 83 h 169"/>
                <a:gd name="T78" fmla="*/ 1 w 155"/>
                <a:gd name="T79" fmla="*/ 51 h 169"/>
                <a:gd name="T80" fmla="*/ 2 w 155"/>
                <a:gd name="T81" fmla="*/ 39 h 169"/>
                <a:gd name="T82" fmla="*/ 19 w 155"/>
                <a:gd name="T83" fmla="*/ 14 h 169"/>
                <a:gd name="T84" fmla="*/ 48 w 155"/>
                <a:gd name="T85" fmla="*/ 2 h 169"/>
                <a:gd name="T86" fmla="*/ 55 w 155"/>
                <a:gd name="T87" fmla="*/ 2 h 169"/>
                <a:gd name="T88" fmla="*/ 86 w 155"/>
                <a:gd name="T89" fmla="*/ 11 h 169"/>
                <a:gd name="T90" fmla="*/ 115 w 155"/>
                <a:gd name="T91" fmla="*/ 2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5" h="169">
                  <a:moveTo>
                    <a:pt x="115" y="26"/>
                  </a:moveTo>
                  <a:cubicBezTo>
                    <a:pt x="115" y="25"/>
                    <a:pt x="115" y="25"/>
                    <a:pt x="115" y="25"/>
                  </a:cubicBezTo>
                  <a:cubicBezTo>
                    <a:pt x="104" y="21"/>
                    <a:pt x="95" y="15"/>
                    <a:pt x="86" y="10"/>
                  </a:cubicBezTo>
                  <a:cubicBezTo>
                    <a:pt x="77" y="4"/>
                    <a:pt x="67" y="0"/>
                    <a:pt x="55" y="0"/>
                  </a:cubicBezTo>
                  <a:cubicBezTo>
                    <a:pt x="53" y="0"/>
                    <a:pt x="50" y="1"/>
                    <a:pt x="48" y="1"/>
                  </a:cubicBezTo>
                  <a:cubicBezTo>
                    <a:pt x="37" y="2"/>
                    <a:pt x="27" y="6"/>
                    <a:pt x="18" y="13"/>
                  </a:cubicBezTo>
                  <a:cubicBezTo>
                    <a:pt x="10" y="19"/>
                    <a:pt x="4" y="28"/>
                    <a:pt x="1" y="39"/>
                  </a:cubicBezTo>
                  <a:cubicBezTo>
                    <a:pt x="0" y="43"/>
                    <a:pt x="0" y="48"/>
                    <a:pt x="0" y="51"/>
                  </a:cubicBezTo>
                  <a:cubicBezTo>
                    <a:pt x="0" y="66"/>
                    <a:pt x="7" y="77"/>
                    <a:pt x="18" y="84"/>
                  </a:cubicBezTo>
                  <a:cubicBezTo>
                    <a:pt x="28" y="92"/>
                    <a:pt x="43" y="96"/>
                    <a:pt x="57" y="97"/>
                  </a:cubicBezTo>
                  <a:cubicBezTo>
                    <a:pt x="57" y="96"/>
                    <a:pt x="57" y="96"/>
                    <a:pt x="57" y="96"/>
                  </a:cubicBezTo>
                  <a:cubicBezTo>
                    <a:pt x="57" y="96"/>
                    <a:pt x="57" y="96"/>
                    <a:pt x="57" y="96"/>
                  </a:cubicBezTo>
                  <a:cubicBezTo>
                    <a:pt x="51" y="99"/>
                    <a:pt x="47" y="102"/>
                    <a:pt x="45" y="106"/>
                  </a:cubicBezTo>
                  <a:cubicBezTo>
                    <a:pt x="42" y="110"/>
                    <a:pt x="41" y="114"/>
                    <a:pt x="41" y="118"/>
                  </a:cubicBezTo>
                  <a:cubicBezTo>
                    <a:pt x="41" y="128"/>
                    <a:pt x="46" y="138"/>
                    <a:pt x="51" y="148"/>
                  </a:cubicBezTo>
                  <a:cubicBezTo>
                    <a:pt x="55" y="155"/>
                    <a:pt x="61" y="160"/>
                    <a:pt x="68" y="164"/>
                  </a:cubicBezTo>
                  <a:cubicBezTo>
                    <a:pt x="76" y="167"/>
                    <a:pt x="84" y="169"/>
                    <a:pt x="93" y="169"/>
                  </a:cubicBezTo>
                  <a:cubicBezTo>
                    <a:pt x="100" y="169"/>
                    <a:pt x="107" y="168"/>
                    <a:pt x="113" y="165"/>
                  </a:cubicBezTo>
                  <a:cubicBezTo>
                    <a:pt x="125" y="160"/>
                    <a:pt x="134" y="150"/>
                    <a:pt x="140" y="139"/>
                  </a:cubicBezTo>
                  <a:cubicBezTo>
                    <a:pt x="147" y="127"/>
                    <a:pt x="150" y="114"/>
                    <a:pt x="152" y="102"/>
                  </a:cubicBezTo>
                  <a:cubicBezTo>
                    <a:pt x="154" y="94"/>
                    <a:pt x="155" y="87"/>
                    <a:pt x="155" y="81"/>
                  </a:cubicBezTo>
                  <a:cubicBezTo>
                    <a:pt x="155" y="68"/>
                    <a:pt x="152" y="57"/>
                    <a:pt x="146" y="48"/>
                  </a:cubicBezTo>
                  <a:cubicBezTo>
                    <a:pt x="139" y="39"/>
                    <a:pt x="130" y="31"/>
                    <a:pt x="115" y="25"/>
                  </a:cubicBezTo>
                  <a:cubicBezTo>
                    <a:pt x="115" y="26"/>
                    <a:pt x="115" y="26"/>
                    <a:pt x="115" y="26"/>
                  </a:cubicBezTo>
                  <a:cubicBezTo>
                    <a:pt x="115" y="26"/>
                    <a:pt x="115" y="26"/>
                    <a:pt x="115" y="26"/>
                  </a:cubicBezTo>
                  <a:cubicBezTo>
                    <a:pt x="129" y="32"/>
                    <a:pt x="139" y="40"/>
                    <a:pt x="145" y="49"/>
                  </a:cubicBezTo>
                  <a:cubicBezTo>
                    <a:pt x="151" y="58"/>
                    <a:pt x="153" y="68"/>
                    <a:pt x="153" y="81"/>
                  </a:cubicBezTo>
                  <a:cubicBezTo>
                    <a:pt x="153" y="87"/>
                    <a:pt x="153" y="94"/>
                    <a:pt x="151" y="101"/>
                  </a:cubicBezTo>
                  <a:cubicBezTo>
                    <a:pt x="149" y="113"/>
                    <a:pt x="145" y="127"/>
                    <a:pt x="139" y="138"/>
                  </a:cubicBezTo>
                  <a:cubicBezTo>
                    <a:pt x="133" y="150"/>
                    <a:pt x="124" y="159"/>
                    <a:pt x="112" y="164"/>
                  </a:cubicBezTo>
                  <a:cubicBezTo>
                    <a:pt x="106" y="167"/>
                    <a:pt x="99" y="168"/>
                    <a:pt x="93" y="168"/>
                  </a:cubicBezTo>
                  <a:cubicBezTo>
                    <a:pt x="84" y="168"/>
                    <a:pt x="76" y="166"/>
                    <a:pt x="69" y="163"/>
                  </a:cubicBezTo>
                  <a:cubicBezTo>
                    <a:pt x="62" y="159"/>
                    <a:pt x="56" y="154"/>
                    <a:pt x="52" y="147"/>
                  </a:cubicBezTo>
                  <a:cubicBezTo>
                    <a:pt x="47" y="138"/>
                    <a:pt x="43" y="128"/>
                    <a:pt x="43" y="118"/>
                  </a:cubicBezTo>
                  <a:cubicBezTo>
                    <a:pt x="43" y="114"/>
                    <a:pt x="44" y="110"/>
                    <a:pt x="46" y="107"/>
                  </a:cubicBezTo>
                  <a:cubicBezTo>
                    <a:pt x="48" y="103"/>
                    <a:pt x="52" y="100"/>
                    <a:pt x="57" y="97"/>
                  </a:cubicBezTo>
                  <a:cubicBezTo>
                    <a:pt x="59" y="96"/>
                    <a:pt x="59" y="96"/>
                    <a:pt x="59" y="96"/>
                  </a:cubicBezTo>
                  <a:cubicBezTo>
                    <a:pt x="57" y="96"/>
                    <a:pt x="57" y="96"/>
                    <a:pt x="57" y="96"/>
                  </a:cubicBezTo>
                  <a:cubicBezTo>
                    <a:pt x="43" y="94"/>
                    <a:pt x="29" y="90"/>
                    <a:pt x="18" y="83"/>
                  </a:cubicBezTo>
                  <a:cubicBezTo>
                    <a:pt x="8" y="76"/>
                    <a:pt x="1" y="65"/>
                    <a:pt x="1" y="51"/>
                  </a:cubicBezTo>
                  <a:cubicBezTo>
                    <a:pt x="1" y="48"/>
                    <a:pt x="1" y="44"/>
                    <a:pt x="2" y="39"/>
                  </a:cubicBezTo>
                  <a:cubicBezTo>
                    <a:pt x="5" y="28"/>
                    <a:pt x="11" y="20"/>
                    <a:pt x="19" y="14"/>
                  </a:cubicBezTo>
                  <a:cubicBezTo>
                    <a:pt x="27" y="7"/>
                    <a:pt x="37" y="3"/>
                    <a:pt x="48" y="2"/>
                  </a:cubicBezTo>
                  <a:cubicBezTo>
                    <a:pt x="51" y="2"/>
                    <a:pt x="53" y="2"/>
                    <a:pt x="55" y="2"/>
                  </a:cubicBezTo>
                  <a:cubicBezTo>
                    <a:pt x="67" y="2"/>
                    <a:pt x="76" y="6"/>
                    <a:pt x="86" y="11"/>
                  </a:cubicBezTo>
                  <a:cubicBezTo>
                    <a:pt x="95" y="16"/>
                    <a:pt x="104" y="22"/>
                    <a:pt x="115" y="2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106">
              <a:extLst>
                <a:ext uri="{FF2B5EF4-FFF2-40B4-BE49-F238E27FC236}">
                  <a16:creationId xmlns:a16="http://schemas.microsoft.com/office/drawing/2014/main" id="{40BDD5DE-6010-40CF-9CAD-01F77F5C51C6}"/>
                </a:ext>
              </a:extLst>
            </p:cNvPr>
            <p:cNvSpPr>
              <a:spLocks/>
            </p:cNvSpPr>
            <p:nvPr/>
          </p:nvSpPr>
          <p:spPr bwMode="auto">
            <a:xfrm>
              <a:off x="5448301" y="3273425"/>
              <a:ext cx="142875" cy="104775"/>
            </a:xfrm>
            <a:custGeom>
              <a:avLst/>
              <a:gdLst>
                <a:gd name="T0" fmla="*/ 18 w 19"/>
                <a:gd name="T1" fmla="*/ 9 h 14"/>
                <a:gd name="T2" fmla="*/ 8 w 19"/>
                <a:gd name="T3" fmla="*/ 13 h 14"/>
                <a:gd name="T4" fmla="*/ 1 w 19"/>
                <a:gd name="T5" fmla="*/ 5 h 14"/>
                <a:gd name="T6" fmla="*/ 11 w 19"/>
                <a:gd name="T7" fmla="*/ 1 h 14"/>
                <a:gd name="T8" fmla="*/ 18 w 19"/>
                <a:gd name="T9" fmla="*/ 9 h 14"/>
              </a:gdLst>
              <a:ahLst/>
              <a:cxnLst>
                <a:cxn ang="0">
                  <a:pos x="T0" y="T1"/>
                </a:cxn>
                <a:cxn ang="0">
                  <a:pos x="T2" y="T3"/>
                </a:cxn>
                <a:cxn ang="0">
                  <a:pos x="T4" y="T5"/>
                </a:cxn>
                <a:cxn ang="0">
                  <a:pos x="T6" y="T7"/>
                </a:cxn>
                <a:cxn ang="0">
                  <a:pos x="T8" y="T9"/>
                </a:cxn>
              </a:cxnLst>
              <a:rect l="0" t="0" r="r" b="b"/>
              <a:pathLst>
                <a:path w="19" h="14">
                  <a:moveTo>
                    <a:pt x="18" y="9"/>
                  </a:moveTo>
                  <a:cubicBezTo>
                    <a:pt x="17" y="12"/>
                    <a:pt x="13" y="14"/>
                    <a:pt x="8" y="13"/>
                  </a:cubicBezTo>
                  <a:cubicBezTo>
                    <a:pt x="3" y="12"/>
                    <a:pt x="0" y="8"/>
                    <a:pt x="1" y="5"/>
                  </a:cubicBezTo>
                  <a:cubicBezTo>
                    <a:pt x="2" y="2"/>
                    <a:pt x="6" y="0"/>
                    <a:pt x="11" y="1"/>
                  </a:cubicBezTo>
                  <a:cubicBezTo>
                    <a:pt x="16" y="2"/>
                    <a:pt x="19" y="6"/>
                    <a:pt x="18" y="9"/>
                  </a:cubicBezTo>
                  <a:close/>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107">
              <a:extLst>
                <a:ext uri="{FF2B5EF4-FFF2-40B4-BE49-F238E27FC236}">
                  <a16:creationId xmlns:a16="http://schemas.microsoft.com/office/drawing/2014/main" id="{1C57F929-1069-4A1B-8F94-331D9750F2B9}"/>
                </a:ext>
              </a:extLst>
            </p:cNvPr>
            <p:cNvSpPr>
              <a:spLocks/>
            </p:cNvSpPr>
            <p:nvPr/>
          </p:nvSpPr>
          <p:spPr bwMode="auto">
            <a:xfrm>
              <a:off x="5448301" y="3273425"/>
              <a:ext cx="142875" cy="104775"/>
            </a:xfrm>
            <a:custGeom>
              <a:avLst/>
              <a:gdLst>
                <a:gd name="T0" fmla="*/ 18 w 19"/>
                <a:gd name="T1" fmla="*/ 9 h 14"/>
                <a:gd name="T2" fmla="*/ 17 w 19"/>
                <a:gd name="T3" fmla="*/ 9 h 14"/>
                <a:gd name="T4" fmla="*/ 15 w 19"/>
                <a:gd name="T5" fmla="*/ 12 h 14"/>
                <a:gd name="T6" fmla="*/ 11 w 19"/>
                <a:gd name="T7" fmla="*/ 13 h 14"/>
                <a:gd name="T8" fmla="*/ 8 w 19"/>
                <a:gd name="T9" fmla="*/ 12 h 14"/>
                <a:gd name="T10" fmla="*/ 3 w 19"/>
                <a:gd name="T11" fmla="*/ 10 h 14"/>
                <a:gd name="T12" fmla="*/ 1 w 19"/>
                <a:gd name="T13" fmla="*/ 6 h 14"/>
                <a:gd name="T14" fmla="*/ 2 w 19"/>
                <a:gd name="T15" fmla="*/ 5 h 14"/>
                <a:gd name="T16" fmla="*/ 4 w 19"/>
                <a:gd name="T17" fmla="*/ 3 h 14"/>
                <a:gd name="T18" fmla="*/ 8 w 19"/>
                <a:gd name="T19" fmla="*/ 2 h 14"/>
                <a:gd name="T20" fmla="*/ 11 w 19"/>
                <a:gd name="T21" fmla="*/ 2 h 14"/>
                <a:gd name="T22" fmla="*/ 16 w 19"/>
                <a:gd name="T23" fmla="*/ 4 h 14"/>
                <a:gd name="T24" fmla="*/ 18 w 19"/>
                <a:gd name="T25" fmla="*/ 8 h 14"/>
                <a:gd name="T26" fmla="*/ 17 w 19"/>
                <a:gd name="T27" fmla="*/ 9 h 14"/>
                <a:gd name="T28" fmla="*/ 18 w 19"/>
                <a:gd name="T29" fmla="*/ 9 h 14"/>
                <a:gd name="T30" fmla="*/ 19 w 19"/>
                <a:gd name="T31" fmla="*/ 9 h 14"/>
                <a:gd name="T32" fmla="*/ 19 w 19"/>
                <a:gd name="T33" fmla="*/ 8 h 14"/>
                <a:gd name="T34" fmla="*/ 17 w 19"/>
                <a:gd name="T35" fmla="*/ 3 h 14"/>
                <a:gd name="T36" fmla="*/ 11 w 19"/>
                <a:gd name="T37" fmla="*/ 1 h 14"/>
                <a:gd name="T38" fmla="*/ 8 w 19"/>
                <a:gd name="T39" fmla="*/ 0 h 14"/>
                <a:gd name="T40" fmla="*/ 3 w 19"/>
                <a:gd name="T41" fmla="*/ 1 h 14"/>
                <a:gd name="T42" fmla="*/ 0 w 19"/>
                <a:gd name="T43" fmla="*/ 5 h 14"/>
                <a:gd name="T44" fmla="*/ 0 w 19"/>
                <a:gd name="T45" fmla="*/ 6 h 14"/>
                <a:gd name="T46" fmla="*/ 2 w 19"/>
                <a:gd name="T47" fmla="*/ 11 h 14"/>
                <a:gd name="T48" fmla="*/ 8 w 19"/>
                <a:gd name="T49" fmla="*/ 14 h 14"/>
                <a:gd name="T50" fmla="*/ 11 w 19"/>
                <a:gd name="T51" fmla="*/ 14 h 14"/>
                <a:gd name="T52" fmla="*/ 16 w 19"/>
                <a:gd name="T53" fmla="*/ 13 h 14"/>
                <a:gd name="T54" fmla="*/ 19 w 19"/>
                <a:gd name="T55" fmla="*/ 9 h 14"/>
                <a:gd name="T56" fmla="*/ 18 w 19"/>
                <a:gd name="T5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 h="14">
                  <a:moveTo>
                    <a:pt x="18" y="9"/>
                  </a:moveTo>
                  <a:cubicBezTo>
                    <a:pt x="17" y="9"/>
                    <a:pt x="17" y="9"/>
                    <a:pt x="17" y="9"/>
                  </a:cubicBezTo>
                  <a:cubicBezTo>
                    <a:pt x="17" y="10"/>
                    <a:pt x="16" y="11"/>
                    <a:pt x="15" y="12"/>
                  </a:cubicBezTo>
                  <a:cubicBezTo>
                    <a:pt x="14" y="12"/>
                    <a:pt x="13" y="13"/>
                    <a:pt x="11" y="13"/>
                  </a:cubicBezTo>
                  <a:cubicBezTo>
                    <a:pt x="10" y="13"/>
                    <a:pt x="9" y="13"/>
                    <a:pt x="8" y="12"/>
                  </a:cubicBezTo>
                  <a:cubicBezTo>
                    <a:pt x="6" y="12"/>
                    <a:pt x="5" y="11"/>
                    <a:pt x="3" y="10"/>
                  </a:cubicBezTo>
                  <a:cubicBezTo>
                    <a:pt x="2" y="9"/>
                    <a:pt x="1" y="7"/>
                    <a:pt x="1" y="6"/>
                  </a:cubicBezTo>
                  <a:cubicBezTo>
                    <a:pt x="1" y="6"/>
                    <a:pt x="2" y="6"/>
                    <a:pt x="2" y="5"/>
                  </a:cubicBezTo>
                  <a:cubicBezTo>
                    <a:pt x="2" y="4"/>
                    <a:pt x="3" y="3"/>
                    <a:pt x="4" y="3"/>
                  </a:cubicBezTo>
                  <a:cubicBezTo>
                    <a:pt x="5" y="2"/>
                    <a:pt x="6" y="2"/>
                    <a:pt x="8" y="2"/>
                  </a:cubicBezTo>
                  <a:cubicBezTo>
                    <a:pt x="9" y="2"/>
                    <a:pt x="10" y="2"/>
                    <a:pt x="11" y="2"/>
                  </a:cubicBezTo>
                  <a:cubicBezTo>
                    <a:pt x="13" y="2"/>
                    <a:pt x="14" y="3"/>
                    <a:pt x="16" y="4"/>
                  </a:cubicBezTo>
                  <a:cubicBezTo>
                    <a:pt x="17" y="6"/>
                    <a:pt x="18" y="7"/>
                    <a:pt x="18" y="8"/>
                  </a:cubicBezTo>
                  <a:cubicBezTo>
                    <a:pt x="18" y="8"/>
                    <a:pt x="17" y="9"/>
                    <a:pt x="17" y="9"/>
                  </a:cubicBezTo>
                  <a:cubicBezTo>
                    <a:pt x="18" y="9"/>
                    <a:pt x="18" y="9"/>
                    <a:pt x="18" y="9"/>
                  </a:cubicBezTo>
                  <a:cubicBezTo>
                    <a:pt x="19" y="9"/>
                    <a:pt x="19" y="9"/>
                    <a:pt x="19" y="9"/>
                  </a:cubicBezTo>
                  <a:cubicBezTo>
                    <a:pt x="19" y="9"/>
                    <a:pt x="19" y="9"/>
                    <a:pt x="19" y="8"/>
                  </a:cubicBezTo>
                  <a:cubicBezTo>
                    <a:pt x="19" y="6"/>
                    <a:pt x="18" y="5"/>
                    <a:pt x="17" y="3"/>
                  </a:cubicBezTo>
                  <a:cubicBezTo>
                    <a:pt x="15" y="2"/>
                    <a:pt x="13" y="1"/>
                    <a:pt x="11" y="1"/>
                  </a:cubicBezTo>
                  <a:cubicBezTo>
                    <a:pt x="10" y="0"/>
                    <a:pt x="9" y="0"/>
                    <a:pt x="8" y="0"/>
                  </a:cubicBezTo>
                  <a:cubicBezTo>
                    <a:pt x="6" y="0"/>
                    <a:pt x="4" y="1"/>
                    <a:pt x="3" y="1"/>
                  </a:cubicBezTo>
                  <a:cubicBezTo>
                    <a:pt x="2" y="2"/>
                    <a:pt x="1" y="3"/>
                    <a:pt x="0" y="5"/>
                  </a:cubicBezTo>
                  <a:cubicBezTo>
                    <a:pt x="0" y="5"/>
                    <a:pt x="0" y="6"/>
                    <a:pt x="0" y="6"/>
                  </a:cubicBezTo>
                  <a:cubicBezTo>
                    <a:pt x="0" y="8"/>
                    <a:pt x="1" y="10"/>
                    <a:pt x="2" y="11"/>
                  </a:cubicBezTo>
                  <a:cubicBezTo>
                    <a:pt x="4" y="12"/>
                    <a:pt x="6" y="13"/>
                    <a:pt x="8" y="14"/>
                  </a:cubicBezTo>
                  <a:cubicBezTo>
                    <a:pt x="9" y="14"/>
                    <a:pt x="10" y="14"/>
                    <a:pt x="11" y="14"/>
                  </a:cubicBezTo>
                  <a:cubicBezTo>
                    <a:pt x="13" y="14"/>
                    <a:pt x="15" y="14"/>
                    <a:pt x="16" y="13"/>
                  </a:cubicBezTo>
                  <a:cubicBezTo>
                    <a:pt x="17" y="12"/>
                    <a:pt x="18" y="11"/>
                    <a:pt x="19" y="9"/>
                  </a:cubicBezTo>
                  <a:lnTo>
                    <a:pt x="18" y="9"/>
                  </a:ln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108">
              <a:extLst>
                <a:ext uri="{FF2B5EF4-FFF2-40B4-BE49-F238E27FC236}">
                  <a16:creationId xmlns:a16="http://schemas.microsoft.com/office/drawing/2014/main" id="{BB96099A-1917-43E2-9AFE-825665F39DAF}"/>
                </a:ext>
              </a:extLst>
            </p:cNvPr>
            <p:cNvSpPr>
              <a:spLocks/>
            </p:cNvSpPr>
            <p:nvPr/>
          </p:nvSpPr>
          <p:spPr bwMode="auto">
            <a:xfrm>
              <a:off x="5802314" y="3060700"/>
              <a:ext cx="142875" cy="114300"/>
            </a:xfrm>
            <a:custGeom>
              <a:avLst/>
              <a:gdLst>
                <a:gd name="T0" fmla="*/ 18 w 19"/>
                <a:gd name="T1" fmla="*/ 5 h 15"/>
                <a:gd name="T2" fmla="*/ 11 w 19"/>
                <a:gd name="T3" fmla="*/ 13 h 15"/>
                <a:gd name="T4" fmla="*/ 1 w 19"/>
                <a:gd name="T5" fmla="*/ 10 h 15"/>
                <a:gd name="T6" fmla="*/ 7 w 19"/>
                <a:gd name="T7" fmla="*/ 2 h 15"/>
                <a:gd name="T8" fmla="*/ 18 w 19"/>
                <a:gd name="T9" fmla="*/ 5 h 15"/>
              </a:gdLst>
              <a:ahLst/>
              <a:cxnLst>
                <a:cxn ang="0">
                  <a:pos x="T0" y="T1"/>
                </a:cxn>
                <a:cxn ang="0">
                  <a:pos x="T2" y="T3"/>
                </a:cxn>
                <a:cxn ang="0">
                  <a:pos x="T4" y="T5"/>
                </a:cxn>
                <a:cxn ang="0">
                  <a:pos x="T6" y="T7"/>
                </a:cxn>
                <a:cxn ang="0">
                  <a:pos x="T8" y="T9"/>
                </a:cxn>
              </a:cxnLst>
              <a:rect l="0" t="0" r="r" b="b"/>
              <a:pathLst>
                <a:path w="19" h="15">
                  <a:moveTo>
                    <a:pt x="18" y="5"/>
                  </a:moveTo>
                  <a:cubicBezTo>
                    <a:pt x="19" y="8"/>
                    <a:pt x="16" y="12"/>
                    <a:pt x="11" y="13"/>
                  </a:cubicBezTo>
                  <a:cubicBezTo>
                    <a:pt x="7" y="15"/>
                    <a:pt x="2" y="14"/>
                    <a:pt x="1" y="10"/>
                  </a:cubicBezTo>
                  <a:cubicBezTo>
                    <a:pt x="0" y="7"/>
                    <a:pt x="3" y="3"/>
                    <a:pt x="7" y="2"/>
                  </a:cubicBezTo>
                  <a:cubicBezTo>
                    <a:pt x="12" y="0"/>
                    <a:pt x="16" y="1"/>
                    <a:pt x="18" y="5"/>
                  </a:cubicBezTo>
                  <a:close/>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09">
              <a:extLst>
                <a:ext uri="{FF2B5EF4-FFF2-40B4-BE49-F238E27FC236}">
                  <a16:creationId xmlns:a16="http://schemas.microsoft.com/office/drawing/2014/main" id="{FF29713F-C848-4FFE-80AC-2D1D5465BC5E}"/>
                </a:ext>
              </a:extLst>
            </p:cNvPr>
            <p:cNvSpPr>
              <a:spLocks/>
            </p:cNvSpPr>
            <p:nvPr/>
          </p:nvSpPr>
          <p:spPr bwMode="auto">
            <a:xfrm>
              <a:off x="5802314" y="3060700"/>
              <a:ext cx="136525" cy="114300"/>
            </a:xfrm>
            <a:custGeom>
              <a:avLst/>
              <a:gdLst>
                <a:gd name="T0" fmla="*/ 18 w 18"/>
                <a:gd name="T1" fmla="*/ 5 h 15"/>
                <a:gd name="T2" fmla="*/ 17 w 18"/>
                <a:gd name="T3" fmla="*/ 5 h 15"/>
                <a:gd name="T4" fmla="*/ 17 w 18"/>
                <a:gd name="T5" fmla="*/ 6 h 15"/>
                <a:gd name="T6" fmla="*/ 16 w 18"/>
                <a:gd name="T7" fmla="*/ 10 h 15"/>
                <a:gd name="T8" fmla="*/ 11 w 18"/>
                <a:gd name="T9" fmla="*/ 13 h 15"/>
                <a:gd name="T10" fmla="*/ 7 w 18"/>
                <a:gd name="T11" fmla="*/ 13 h 15"/>
                <a:gd name="T12" fmla="*/ 4 w 18"/>
                <a:gd name="T13" fmla="*/ 12 h 15"/>
                <a:gd name="T14" fmla="*/ 2 w 18"/>
                <a:gd name="T15" fmla="*/ 10 h 15"/>
                <a:gd name="T16" fmla="*/ 1 w 18"/>
                <a:gd name="T17" fmla="*/ 9 h 15"/>
                <a:gd name="T18" fmla="*/ 3 w 18"/>
                <a:gd name="T19" fmla="*/ 5 h 15"/>
                <a:gd name="T20" fmla="*/ 7 w 18"/>
                <a:gd name="T21" fmla="*/ 2 h 15"/>
                <a:gd name="T22" fmla="*/ 11 w 18"/>
                <a:gd name="T23" fmla="*/ 2 h 15"/>
                <a:gd name="T24" fmla="*/ 15 w 18"/>
                <a:gd name="T25" fmla="*/ 3 h 15"/>
                <a:gd name="T26" fmla="*/ 17 w 18"/>
                <a:gd name="T27" fmla="*/ 5 h 15"/>
                <a:gd name="T28" fmla="*/ 18 w 18"/>
                <a:gd name="T29" fmla="*/ 5 h 15"/>
                <a:gd name="T30" fmla="*/ 18 w 18"/>
                <a:gd name="T31" fmla="*/ 4 h 15"/>
                <a:gd name="T32" fmla="*/ 16 w 18"/>
                <a:gd name="T33" fmla="*/ 1 h 15"/>
                <a:gd name="T34" fmla="*/ 11 w 18"/>
                <a:gd name="T35" fmla="*/ 0 h 15"/>
                <a:gd name="T36" fmla="*/ 7 w 18"/>
                <a:gd name="T37" fmla="*/ 1 h 15"/>
                <a:gd name="T38" fmla="*/ 2 w 18"/>
                <a:gd name="T39" fmla="*/ 4 h 15"/>
                <a:gd name="T40" fmla="*/ 0 w 18"/>
                <a:gd name="T41" fmla="*/ 9 h 15"/>
                <a:gd name="T42" fmla="*/ 0 w 18"/>
                <a:gd name="T43" fmla="*/ 11 h 15"/>
                <a:gd name="T44" fmla="*/ 3 w 18"/>
                <a:gd name="T45" fmla="*/ 14 h 15"/>
                <a:gd name="T46" fmla="*/ 7 w 18"/>
                <a:gd name="T47" fmla="*/ 15 h 15"/>
                <a:gd name="T48" fmla="*/ 12 w 18"/>
                <a:gd name="T49" fmla="*/ 14 h 15"/>
                <a:gd name="T50" fmla="*/ 17 w 18"/>
                <a:gd name="T51" fmla="*/ 11 h 15"/>
                <a:gd name="T52" fmla="*/ 18 w 18"/>
                <a:gd name="T53" fmla="*/ 6 h 15"/>
                <a:gd name="T54" fmla="*/ 18 w 18"/>
                <a:gd name="T55" fmla="*/ 4 h 15"/>
                <a:gd name="T56" fmla="*/ 18 w 18"/>
                <a:gd name="T57"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 h="15">
                  <a:moveTo>
                    <a:pt x="18" y="5"/>
                  </a:moveTo>
                  <a:cubicBezTo>
                    <a:pt x="17" y="5"/>
                    <a:pt x="17" y="5"/>
                    <a:pt x="17" y="5"/>
                  </a:cubicBezTo>
                  <a:cubicBezTo>
                    <a:pt x="17" y="5"/>
                    <a:pt x="17" y="6"/>
                    <a:pt x="17" y="6"/>
                  </a:cubicBezTo>
                  <a:cubicBezTo>
                    <a:pt x="17" y="7"/>
                    <a:pt x="17" y="9"/>
                    <a:pt x="16" y="10"/>
                  </a:cubicBezTo>
                  <a:cubicBezTo>
                    <a:pt x="14" y="11"/>
                    <a:pt x="13" y="12"/>
                    <a:pt x="11" y="13"/>
                  </a:cubicBezTo>
                  <a:cubicBezTo>
                    <a:pt x="10" y="13"/>
                    <a:pt x="9" y="13"/>
                    <a:pt x="7" y="13"/>
                  </a:cubicBezTo>
                  <a:cubicBezTo>
                    <a:pt x="6" y="13"/>
                    <a:pt x="5" y="13"/>
                    <a:pt x="4" y="12"/>
                  </a:cubicBezTo>
                  <a:cubicBezTo>
                    <a:pt x="3" y="12"/>
                    <a:pt x="2" y="11"/>
                    <a:pt x="2" y="10"/>
                  </a:cubicBezTo>
                  <a:cubicBezTo>
                    <a:pt x="1" y="10"/>
                    <a:pt x="1" y="9"/>
                    <a:pt x="1" y="9"/>
                  </a:cubicBezTo>
                  <a:cubicBezTo>
                    <a:pt x="1" y="8"/>
                    <a:pt x="2" y="6"/>
                    <a:pt x="3" y="5"/>
                  </a:cubicBezTo>
                  <a:cubicBezTo>
                    <a:pt x="4" y="4"/>
                    <a:pt x="6" y="3"/>
                    <a:pt x="7" y="2"/>
                  </a:cubicBezTo>
                  <a:cubicBezTo>
                    <a:pt x="9" y="2"/>
                    <a:pt x="10" y="2"/>
                    <a:pt x="11" y="2"/>
                  </a:cubicBezTo>
                  <a:cubicBezTo>
                    <a:pt x="13" y="2"/>
                    <a:pt x="14" y="2"/>
                    <a:pt x="15" y="3"/>
                  </a:cubicBezTo>
                  <a:cubicBezTo>
                    <a:pt x="16" y="3"/>
                    <a:pt x="17" y="4"/>
                    <a:pt x="17" y="5"/>
                  </a:cubicBezTo>
                  <a:cubicBezTo>
                    <a:pt x="18" y="5"/>
                    <a:pt x="18" y="5"/>
                    <a:pt x="18" y="5"/>
                  </a:cubicBezTo>
                  <a:cubicBezTo>
                    <a:pt x="18" y="4"/>
                    <a:pt x="18" y="4"/>
                    <a:pt x="18" y="4"/>
                  </a:cubicBezTo>
                  <a:cubicBezTo>
                    <a:pt x="18" y="3"/>
                    <a:pt x="17" y="2"/>
                    <a:pt x="16" y="1"/>
                  </a:cubicBezTo>
                  <a:cubicBezTo>
                    <a:pt x="14" y="1"/>
                    <a:pt x="13" y="0"/>
                    <a:pt x="11" y="0"/>
                  </a:cubicBezTo>
                  <a:cubicBezTo>
                    <a:pt x="10" y="0"/>
                    <a:pt x="8" y="1"/>
                    <a:pt x="7" y="1"/>
                  </a:cubicBezTo>
                  <a:cubicBezTo>
                    <a:pt x="5" y="2"/>
                    <a:pt x="3" y="3"/>
                    <a:pt x="2" y="4"/>
                  </a:cubicBezTo>
                  <a:cubicBezTo>
                    <a:pt x="1" y="6"/>
                    <a:pt x="0" y="7"/>
                    <a:pt x="0" y="9"/>
                  </a:cubicBezTo>
                  <a:cubicBezTo>
                    <a:pt x="0" y="9"/>
                    <a:pt x="0" y="10"/>
                    <a:pt x="0" y="11"/>
                  </a:cubicBezTo>
                  <a:cubicBezTo>
                    <a:pt x="1" y="12"/>
                    <a:pt x="2" y="13"/>
                    <a:pt x="3" y="14"/>
                  </a:cubicBezTo>
                  <a:cubicBezTo>
                    <a:pt x="4" y="14"/>
                    <a:pt x="6" y="15"/>
                    <a:pt x="7" y="15"/>
                  </a:cubicBezTo>
                  <a:cubicBezTo>
                    <a:pt x="9" y="15"/>
                    <a:pt x="10" y="14"/>
                    <a:pt x="12" y="14"/>
                  </a:cubicBezTo>
                  <a:cubicBezTo>
                    <a:pt x="14" y="13"/>
                    <a:pt x="15" y="12"/>
                    <a:pt x="17" y="11"/>
                  </a:cubicBezTo>
                  <a:cubicBezTo>
                    <a:pt x="18" y="9"/>
                    <a:pt x="18" y="8"/>
                    <a:pt x="18" y="6"/>
                  </a:cubicBezTo>
                  <a:cubicBezTo>
                    <a:pt x="18" y="5"/>
                    <a:pt x="18" y="5"/>
                    <a:pt x="18" y="4"/>
                  </a:cubicBezTo>
                  <a:lnTo>
                    <a:pt x="18" y="5"/>
                  </a:ln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3" name="Picture 110">
              <a:extLst>
                <a:ext uri="{FF2B5EF4-FFF2-40B4-BE49-F238E27FC236}">
                  <a16:creationId xmlns:a16="http://schemas.microsoft.com/office/drawing/2014/main" id="{E3C3C98B-4E23-4B8C-AEE1-966C359FE4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4676" y="2298700"/>
              <a:ext cx="369888"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103">
              <a:extLst>
                <a:ext uri="{FF2B5EF4-FFF2-40B4-BE49-F238E27FC236}">
                  <a16:creationId xmlns:a16="http://schemas.microsoft.com/office/drawing/2014/main" id="{659E6BD0-436B-4CF7-9A1D-21FA66E6F4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7226" y="2405063"/>
              <a:ext cx="203200"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 name="Rectangle 114">
              <a:extLst>
                <a:ext uri="{FF2B5EF4-FFF2-40B4-BE49-F238E27FC236}">
                  <a16:creationId xmlns:a16="http://schemas.microsoft.com/office/drawing/2014/main" id="{10DFCA12-1F57-4064-B1C5-7F63BF0CD85A}"/>
                </a:ext>
              </a:extLst>
            </p:cNvPr>
            <p:cNvSpPr>
              <a:spLocks noChangeArrowheads="1"/>
            </p:cNvSpPr>
            <p:nvPr/>
          </p:nvSpPr>
          <p:spPr bwMode="auto">
            <a:xfrm rot="20760000">
              <a:off x="5403851" y="2600325"/>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6" name="Rectangle 115">
              <a:extLst>
                <a:ext uri="{FF2B5EF4-FFF2-40B4-BE49-F238E27FC236}">
                  <a16:creationId xmlns:a16="http://schemas.microsoft.com/office/drawing/2014/main" id="{3610304C-23C8-42B1-8F0D-31D096F34235}"/>
                </a:ext>
              </a:extLst>
            </p:cNvPr>
            <p:cNvSpPr>
              <a:spLocks noChangeArrowheads="1"/>
            </p:cNvSpPr>
            <p:nvPr/>
          </p:nvSpPr>
          <p:spPr bwMode="auto">
            <a:xfrm rot="20940000">
              <a:off x="5465764" y="2592388"/>
              <a:ext cx="90488"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7" name="Rectangle 116">
              <a:extLst>
                <a:ext uri="{FF2B5EF4-FFF2-40B4-BE49-F238E27FC236}">
                  <a16:creationId xmlns:a16="http://schemas.microsoft.com/office/drawing/2014/main" id="{88A0B002-610C-4C60-AFCC-B85E96DF106E}"/>
                </a:ext>
              </a:extLst>
            </p:cNvPr>
            <p:cNvSpPr>
              <a:spLocks noChangeArrowheads="1"/>
            </p:cNvSpPr>
            <p:nvPr/>
          </p:nvSpPr>
          <p:spPr bwMode="auto">
            <a:xfrm rot="21060000">
              <a:off x="5526089" y="2579688"/>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8" name="Rectangle 117">
              <a:extLst>
                <a:ext uri="{FF2B5EF4-FFF2-40B4-BE49-F238E27FC236}">
                  <a16:creationId xmlns:a16="http://schemas.microsoft.com/office/drawing/2014/main" id="{1E276E77-2C09-4015-9620-7886DC0C459F}"/>
                </a:ext>
              </a:extLst>
            </p:cNvPr>
            <p:cNvSpPr>
              <a:spLocks noChangeArrowheads="1"/>
            </p:cNvSpPr>
            <p:nvPr/>
          </p:nvSpPr>
          <p:spPr bwMode="auto">
            <a:xfrm rot="21180000">
              <a:off x="5580064" y="2571750"/>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P</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9" name="Rectangle 118">
              <a:extLst>
                <a:ext uri="{FF2B5EF4-FFF2-40B4-BE49-F238E27FC236}">
                  <a16:creationId xmlns:a16="http://schemas.microsoft.com/office/drawing/2014/main" id="{9C17F63D-E652-42B2-8150-823C3456D506}"/>
                </a:ext>
              </a:extLst>
            </p:cNvPr>
            <p:cNvSpPr>
              <a:spLocks noChangeArrowheads="1"/>
            </p:cNvSpPr>
            <p:nvPr/>
          </p:nvSpPr>
          <p:spPr bwMode="auto">
            <a:xfrm rot="21300000">
              <a:off x="5634039" y="2566988"/>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U</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0" name="Rectangle 119">
              <a:extLst>
                <a:ext uri="{FF2B5EF4-FFF2-40B4-BE49-F238E27FC236}">
                  <a16:creationId xmlns:a16="http://schemas.microsoft.com/office/drawing/2014/main" id="{68128825-422A-41C6-82BB-EDECD6D74520}"/>
                </a:ext>
              </a:extLst>
            </p:cNvPr>
            <p:cNvSpPr>
              <a:spLocks noChangeArrowheads="1"/>
            </p:cNvSpPr>
            <p:nvPr/>
          </p:nvSpPr>
          <p:spPr bwMode="auto">
            <a:xfrm rot="21360000">
              <a:off x="5695951" y="2568575"/>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1" name="Rectangle 120">
              <a:extLst>
                <a:ext uri="{FF2B5EF4-FFF2-40B4-BE49-F238E27FC236}">
                  <a16:creationId xmlns:a16="http://schemas.microsoft.com/office/drawing/2014/main" id="{789E7C0C-2B89-4E81-9CC0-32BF2E145E48}"/>
                </a:ext>
              </a:extLst>
            </p:cNvPr>
            <p:cNvSpPr>
              <a:spLocks noChangeArrowheads="1"/>
            </p:cNvSpPr>
            <p:nvPr/>
          </p:nvSpPr>
          <p:spPr bwMode="auto">
            <a:xfrm rot="21540000">
              <a:off x="5770564" y="2562225"/>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2" name="Rectangle 121">
              <a:extLst>
                <a:ext uri="{FF2B5EF4-FFF2-40B4-BE49-F238E27FC236}">
                  <a16:creationId xmlns:a16="http://schemas.microsoft.com/office/drawing/2014/main" id="{7AA82B3A-00EF-45C4-982D-C83587CAF444}"/>
                </a:ext>
              </a:extLst>
            </p:cNvPr>
            <p:cNvSpPr>
              <a:spLocks noChangeArrowheads="1"/>
            </p:cNvSpPr>
            <p:nvPr/>
          </p:nvSpPr>
          <p:spPr bwMode="auto">
            <a:xfrm>
              <a:off x="5832476" y="2563813"/>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3" name="Rectangle 122">
              <a:extLst>
                <a:ext uri="{FF2B5EF4-FFF2-40B4-BE49-F238E27FC236}">
                  <a16:creationId xmlns:a16="http://schemas.microsoft.com/office/drawing/2014/main" id="{1E209C3E-0524-4340-83A0-EB0A48BCB1B3}"/>
                </a:ext>
              </a:extLst>
            </p:cNvPr>
            <p:cNvSpPr>
              <a:spLocks noChangeArrowheads="1"/>
            </p:cNvSpPr>
            <p:nvPr/>
          </p:nvSpPr>
          <p:spPr bwMode="auto">
            <a:xfrm rot="120000">
              <a:off x="5892801" y="2563813"/>
              <a:ext cx="7620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4" name="Rectangle 123">
              <a:extLst>
                <a:ext uri="{FF2B5EF4-FFF2-40B4-BE49-F238E27FC236}">
                  <a16:creationId xmlns:a16="http://schemas.microsoft.com/office/drawing/2014/main" id="{5BAB55F2-F22F-4314-8BB9-FB81BD58B0C7}"/>
                </a:ext>
              </a:extLst>
            </p:cNvPr>
            <p:cNvSpPr>
              <a:spLocks noChangeArrowheads="1"/>
            </p:cNvSpPr>
            <p:nvPr/>
          </p:nvSpPr>
          <p:spPr bwMode="auto">
            <a:xfrm rot="180000">
              <a:off x="5938839" y="2565400"/>
              <a:ext cx="7620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5" name="Rectangle 124">
              <a:extLst>
                <a:ext uri="{FF2B5EF4-FFF2-40B4-BE49-F238E27FC236}">
                  <a16:creationId xmlns:a16="http://schemas.microsoft.com/office/drawing/2014/main" id="{D01F1E8B-D1C8-45E9-A77D-2F345FB19DBE}"/>
                </a:ext>
              </a:extLst>
            </p:cNvPr>
            <p:cNvSpPr>
              <a:spLocks noChangeArrowheads="1"/>
            </p:cNvSpPr>
            <p:nvPr/>
          </p:nvSpPr>
          <p:spPr bwMode="auto">
            <a:xfrm rot="300000">
              <a:off x="5983289" y="2574925"/>
              <a:ext cx="90488"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6" name="Rectangle 125">
              <a:extLst>
                <a:ext uri="{FF2B5EF4-FFF2-40B4-BE49-F238E27FC236}">
                  <a16:creationId xmlns:a16="http://schemas.microsoft.com/office/drawing/2014/main" id="{653BEEC5-F5BE-4270-B21B-26F2217A635D}"/>
                </a:ext>
              </a:extLst>
            </p:cNvPr>
            <p:cNvSpPr>
              <a:spLocks noChangeArrowheads="1"/>
            </p:cNvSpPr>
            <p:nvPr/>
          </p:nvSpPr>
          <p:spPr bwMode="auto">
            <a:xfrm rot="420000">
              <a:off x="6053139" y="2576513"/>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7" name="Rectangle 126">
              <a:extLst>
                <a:ext uri="{FF2B5EF4-FFF2-40B4-BE49-F238E27FC236}">
                  <a16:creationId xmlns:a16="http://schemas.microsoft.com/office/drawing/2014/main" id="{C580A904-E2C0-4D3B-939E-7FAE088E1914}"/>
                </a:ext>
              </a:extLst>
            </p:cNvPr>
            <p:cNvSpPr>
              <a:spLocks noChangeArrowheads="1"/>
            </p:cNvSpPr>
            <p:nvPr/>
          </p:nvSpPr>
          <p:spPr bwMode="auto">
            <a:xfrm rot="540000">
              <a:off x="6105526" y="2584450"/>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U</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8" name="Rectangle 127">
              <a:extLst>
                <a:ext uri="{FF2B5EF4-FFF2-40B4-BE49-F238E27FC236}">
                  <a16:creationId xmlns:a16="http://schemas.microsoft.com/office/drawing/2014/main" id="{F650DD58-A3B4-48AC-9623-9F986DD96032}"/>
                </a:ext>
              </a:extLst>
            </p:cNvPr>
            <p:cNvSpPr>
              <a:spLocks noChangeArrowheads="1"/>
            </p:cNvSpPr>
            <p:nvPr/>
          </p:nvSpPr>
          <p:spPr bwMode="auto">
            <a:xfrm rot="720000">
              <a:off x="6159501" y="2603500"/>
              <a:ext cx="90488"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M</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9" name="Freeform 128">
              <a:extLst>
                <a:ext uri="{FF2B5EF4-FFF2-40B4-BE49-F238E27FC236}">
                  <a16:creationId xmlns:a16="http://schemas.microsoft.com/office/drawing/2014/main" id="{B646CAC6-1DBA-4639-8DF5-703689CE7097}"/>
                </a:ext>
              </a:extLst>
            </p:cNvPr>
            <p:cNvSpPr>
              <a:spLocks/>
            </p:cNvSpPr>
            <p:nvPr/>
          </p:nvSpPr>
          <p:spPr bwMode="auto">
            <a:xfrm>
              <a:off x="6043614" y="2720975"/>
              <a:ext cx="430213" cy="144463"/>
            </a:xfrm>
            <a:custGeom>
              <a:avLst/>
              <a:gdLst>
                <a:gd name="T0" fmla="*/ 0 w 57"/>
                <a:gd name="T1" fmla="*/ 1 h 19"/>
                <a:gd name="T2" fmla="*/ 56 w 57"/>
                <a:gd name="T3" fmla="*/ 19 h 19"/>
                <a:gd name="T4" fmla="*/ 57 w 57"/>
                <a:gd name="T5" fmla="*/ 18 h 19"/>
                <a:gd name="T6" fmla="*/ 0 w 57"/>
                <a:gd name="T7" fmla="*/ 0 h 19"/>
                <a:gd name="T8" fmla="*/ 0 w 57"/>
                <a:gd name="T9" fmla="*/ 1 h 19"/>
              </a:gdLst>
              <a:ahLst/>
              <a:cxnLst>
                <a:cxn ang="0">
                  <a:pos x="T0" y="T1"/>
                </a:cxn>
                <a:cxn ang="0">
                  <a:pos x="T2" y="T3"/>
                </a:cxn>
                <a:cxn ang="0">
                  <a:pos x="T4" y="T5"/>
                </a:cxn>
                <a:cxn ang="0">
                  <a:pos x="T6" y="T7"/>
                </a:cxn>
                <a:cxn ang="0">
                  <a:pos x="T8" y="T9"/>
                </a:cxn>
              </a:cxnLst>
              <a:rect l="0" t="0" r="r" b="b"/>
              <a:pathLst>
                <a:path w="57" h="19">
                  <a:moveTo>
                    <a:pt x="0" y="1"/>
                  </a:moveTo>
                  <a:cubicBezTo>
                    <a:pt x="28" y="3"/>
                    <a:pt x="44" y="11"/>
                    <a:pt x="56" y="19"/>
                  </a:cubicBezTo>
                  <a:cubicBezTo>
                    <a:pt x="57" y="18"/>
                    <a:pt x="57" y="18"/>
                    <a:pt x="57" y="18"/>
                  </a:cubicBezTo>
                  <a:cubicBezTo>
                    <a:pt x="45" y="10"/>
                    <a:pt x="29" y="2"/>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195">
              <a:extLst>
                <a:ext uri="{FF2B5EF4-FFF2-40B4-BE49-F238E27FC236}">
                  <a16:creationId xmlns:a16="http://schemas.microsoft.com/office/drawing/2014/main" id="{4CD4EEA7-B6AB-4D1A-97FA-9D9A73FCE4AD}"/>
                </a:ext>
              </a:extLst>
            </p:cNvPr>
            <p:cNvSpPr>
              <a:spLocks/>
            </p:cNvSpPr>
            <p:nvPr/>
          </p:nvSpPr>
          <p:spPr bwMode="auto">
            <a:xfrm>
              <a:off x="6640514" y="4533900"/>
              <a:ext cx="2593975" cy="0"/>
            </a:xfrm>
            <a:custGeom>
              <a:avLst/>
              <a:gdLst>
                <a:gd name="T0" fmla="*/ 1634 w 1634"/>
                <a:gd name="T1" fmla="*/ 0 w 1634"/>
                <a:gd name="T2" fmla="*/ 0 w 1634"/>
                <a:gd name="T3" fmla="*/ 1634 w 1634"/>
              </a:gdLst>
              <a:ahLst/>
              <a:cxnLst>
                <a:cxn ang="0">
                  <a:pos x="T0" y="0"/>
                </a:cxn>
                <a:cxn ang="0">
                  <a:pos x="T1" y="0"/>
                </a:cxn>
                <a:cxn ang="0">
                  <a:pos x="T2" y="0"/>
                </a:cxn>
                <a:cxn ang="0">
                  <a:pos x="T3" y="0"/>
                </a:cxn>
              </a:cxnLst>
              <a:rect l="0" t="0" r="r" b="b"/>
              <a:pathLst>
                <a:path w="1634">
                  <a:moveTo>
                    <a:pt x="1634" y="0"/>
                  </a:moveTo>
                  <a:lnTo>
                    <a:pt x="0" y="0"/>
                  </a:lnTo>
                  <a:lnTo>
                    <a:pt x="0" y="0"/>
                  </a:lnTo>
                  <a:lnTo>
                    <a:pt x="16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3" name="Freeform: Shape 2">
            <a:extLst>
              <a:ext uri="{FF2B5EF4-FFF2-40B4-BE49-F238E27FC236}">
                <a16:creationId xmlns:a16="http://schemas.microsoft.com/office/drawing/2014/main" id="{F9675C18-C0F0-4B59-A148-01B40CDDB43F}"/>
              </a:ext>
            </a:extLst>
          </p:cNvPr>
          <p:cNvSpPr/>
          <p:nvPr/>
        </p:nvSpPr>
        <p:spPr>
          <a:xfrm>
            <a:off x="5955084" y="1468778"/>
            <a:ext cx="2027533" cy="1772706"/>
          </a:xfrm>
          <a:custGeom>
            <a:avLst/>
            <a:gdLst>
              <a:gd name="connsiteX0" fmla="*/ 3439 w 1905404"/>
              <a:gd name="connsiteY0" fmla="*/ 806032 h 1434257"/>
              <a:gd name="connsiteX1" fmla="*/ 339989 w 1905404"/>
              <a:gd name="connsiteY1" fmla="*/ 958432 h 1434257"/>
              <a:gd name="connsiteX2" fmla="*/ 632089 w 1905404"/>
              <a:gd name="connsiteY2" fmla="*/ 1028282 h 1434257"/>
              <a:gd name="connsiteX3" fmla="*/ 854339 w 1905404"/>
              <a:gd name="connsiteY3" fmla="*/ 1263232 h 1434257"/>
              <a:gd name="connsiteX4" fmla="*/ 917839 w 1905404"/>
              <a:gd name="connsiteY4" fmla="*/ 1333082 h 1434257"/>
              <a:gd name="connsiteX5" fmla="*/ 1101989 w 1905404"/>
              <a:gd name="connsiteY5" fmla="*/ 1428332 h 1434257"/>
              <a:gd name="connsiteX6" fmla="*/ 1133739 w 1905404"/>
              <a:gd name="connsiteY6" fmla="*/ 1415632 h 1434257"/>
              <a:gd name="connsiteX7" fmla="*/ 1273439 w 1905404"/>
              <a:gd name="connsiteY7" fmla="*/ 1345782 h 1434257"/>
              <a:gd name="connsiteX8" fmla="*/ 1762389 w 1905404"/>
              <a:gd name="connsiteY8" fmla="*/ 894932 h 1434257"/>
              <a:gd name="connsiteX9" fmla="*/ 1902089 w 1905404"/>
              <a:gd name="connsiteY9" fmla="*/ 628232 h 1434257"/>
              <a:gd name="connsiteX10" fmla="*/ 1838589 w 1905404"/>
              <a:gd name="connsiteY10" fmla="*/ 571082 h 1434257"/>
              <a:gd name="connsiteX11" fmla="*/ 1590939 w 1905404"/>
              <a:gd name="connsiteY11" fmla="*/ 418682 h 1434257"/>
              <a:gd name="connsiteX12" fmla="*/ 1495689 w 1905404"/>
              <a:gd name="connsiteY12" fmla="*/ 317082 h 1434257"/>
              <a:gd name="connsiteX13" fmla="*/ 1355989 w 1905404"/>
              <a:gd name="connsiteY13" fmla="*/ 310732 h 1434257"/>
              <a:gd name="connsiteX14" fmla="*/ 1184539 w 1905404"/>
              <a:gd name="connsiteY14" fmla="*/ 196432 h 1434257"/>
              <a:gd name="connsiteX15" fmla="*/ 987689 w 1905404"/>
              <a:gd name="connsiteY15" fmla="*/ 171032 h 1434257"/>
              <a:gd name="connsiteX16" fmla="*/ 740039 w 1905404"/>
              <a:gd name="connsiteY16" fmla="*/ 12282 h 1434257"/>
              <a:gd name="connsiteX17" fmla="*/ 409839 w 1905404"/>
              <a:gd name="connsiteY17" fmla="*/ 24982 h 1434257"/>
              <a:gd name="connsiteX18" fmla="*/ 352689 w 1905404"/>
              <a:gd name="connsiteY18" fmla="*/ 139282 h 1434257"/>
              <a:gd name="connsiteX19" fmla="*/ 174889 w 1905404"/>
              <a:gd name="connsiteY19" fmla="*/ 602832 h 1434257"/>
              <a:gd name="connsiteX20" fmla="*/ 3439 w 1905404"/>
              <a:gd name="connsiteY20" fmla="*/ 806032 h 1434257"/>
              <a:gd name="connsiteX0" fmla="*/ 3439 w 1905404"/>
              <a:gd name="connsiteY0" fmla="*/ 806032 h 1778034"/>
              <a:gd name="connsiteX1" fmla="*/ 339989 w 1905404"/>
              <a:gd name="connsiteY1" fmla="*/ 958432 h 1778034"/>
              <a:gd name="connsiteX2" fmla="*/ 632089 w 1905404"/>
              <a:gd name="connsiteY2" fmla="*/ 1028282 h 1778034"/>
              <a:gd name="connsiteX3" fmla="*/ 854339 w 1905404"/>
              <a:gd name="connsiteY3" fmla="*/ 1263232 h 1778034"/>
              <a:gd name="connsiteX4" fmla="*/ 917839 w 1905404"/>
              <a:gd name="connsiteY4" fmla="*/ 1333082 h 1778034"/>
              <a:gd name="connsiteX5" fmla="*/ 797189 w 1905404"/>
              <a:gd name="connsiteY5" fmla="*/ 1777582 h 1778034"/>
              <a:gd name="connsiteX6" fmla="*/ 1133739 w 1905404"/>
              <a:gd name="connsiteY6" fmla="*/ 1415632 h 1778034"/>
              <a:gd name="connsiteX7" fmla="*/ 1273439 w 1905404"/>
              <a:gd name="connsiteY7" fmla="*/ 1345782 h 1778034"/>
              <a:gd name="connsiteX8" fmla="*/ 1762389 w 1905404"/>
              <a:gd name="connsiteY8" fmla="*/ 894932 h 1778034"/>
              <a:gd name="connsiteX9" fmla="*/ 1902089 w 1905404"/>
              <a:gd name="connsiteY9" fmla="*/ 628232 h 1778034"/>
              <a:gd name="connsiteX10" fmla="*/ 1838589 w 1905404"/>
              <a:gd name="connsiteY10" fmla="*/ 571082 h 1778034"/>
              <a:gd name="connsiteX11" fmla="*/ 1590939 w 1905404"/>
              <a:gd name="connsiteY11" fmla="*/ 418682 h 1778034"/>
              <a:gd name="connsiteX12" fmla="*/ 1495689 w 1905404"/>
              <a:gd name="connsiteY12" fmla="*/ 317082 h 1778034"/>
              <a:gd name="connsiteX13" fmla="*/ 1355989 w 1905404"/>
              <a:gd name="connsiteY13" fmla="*/ 310732 h 1778034"/>
              <a:gd name="connsiteX14" fmla="*/ 1184539 w 1905404"/>
              <a:gd name="connsiteY14" fmla="*/ 196432 h 1778034"/>
              <a:gd name="connsiteX15" fmla="*/ 987689 w 1905404"/>
              <a:gd name="connsiteY15" fmla="*/ 171032 h 1778034"/>
              <a:gd name="connsiteX16" fmla="*/ 740039 w 1905404"/>
              <a:gd name="connsiteY16" fmla="*/ 12282 h 1778034"/>
              <a:gd name="connsiteX17" fmla="*/ 409839 w 1905404"/>
              <a:gd name="connsiteY17" fmla="*/ 24982 h 1778034"/>
              <a:gd name="connsiteX18" fmla="*/ 352689 w 1905404"/>
              <a:gd name="connsiteY18" fmla="*/ 139282 h 1778034"/>
              <a:gd name="connsiteX19" fmla="*/ 174889 w 1905404"/>
              <a:gd name="connsiteY19" fmla="*/ 602832 h 1778034"/>
              <a:gd name="connsiteX20" fmla="*/ 3439 w 1905404"/>
              <a:gd name="connsiteY20" fmla="*/ 806032 h 1778034"/>
              <a:gd name="connsiteX0" fmla="*/ 3439 w 1905404"/>
              <a:gd name="connsiteY0" fmla="*/ 806032 h 1809485"/>
              <a:gd name="connsiteX1" fmla="*/ 339989 w 1905404"/>
              <a:gd name="connsiteY1" fmla="*/ 958432 h 1809485"/>
              <a:gd name="connsiteX2" fmla="*/ 632089 w 1905404"/>
              <a:gd name="connsiteY2" fmla="*/ 1028282 h 1809485"/>
              <a:gd name="connsiteX3" fmla="*/ 854339 w 1905404"/>
              <a:gd name="connsiteY3" fmla="*/ 1263232 h 1809485"/>
              <a:gd name="connsiteX4" fmla="*/ 701939 w 1905404"/>
              <a:gd name="connsiteY4" fmla="*/ 1733132 h 1809485"/>
              <a:gd name="connsiteX5" fmla="*/ 797189 w 1905404"/>
              <a:gd name="connsiteY5" fmla="*/ 1777582 h 1809485"/>
              <a:gd name="connsiteX6" fmla="*/ 1133739 w 1905404"/>
              <a:gd name="connsiteY6" fmla="*/ 1415632 h 1809485"/>
              <a:gd name="connsiteX7" fmla="*/ 1273439 w 1905404"/>
              <a:gd name="connsiteY7" fmla="*/ 1345782 h 1809485"/>
              <a:gd name="connsiteX8" fmla="*/ 1762389 w 1905404"/>
              <a:gd name="connsiteY8" fmla="*/ 894932 h 1809485"/>
              <a:gd name="connsiteX9" fmla="*/ 1902089 w 1905404"/>
              <a:gd name="connsiteY9" fmla="*/ 628232 h 1809485"/>
              <a:gd name="connsiteX10" fmla="*/ 1838589 w 1905404"/>
              <a:gd name="connsiteY10" fmla="*/ 571082 h 1809485"/>
              <a:gd name="connsiteX11" fmla="*/ 1590939 w 1905404"/>
              <a:gd name="connsiteY11" fmla="*/ 418682 h 1809485"/>
              <a:gd name="connsiteX12" fmla="*/ 1495689 w 1905404"/>
              <a:gd name="connsiteY12" fmla="*/ 317082 h 1809485"/>
              <a:gd name="connsiteX13" fmla="*/ 1355989 w 1905404"/>
              <a:gd name="connsiteY13" fmla="*/ 310732 h 1809485"/>
              <a:gd name="connsiteX14" fmla="*/ 1184539 w 1905404"/>
              <a:gd name="connsiteY14" fmla="*/ 196432 h 1809485"/>
              <a:gd name="connsiteX15" fmla="*/ 987689 w 1905404"/>
              <a:gd name="connsiteY15" fmla="*/ 171032 h 1809485"/>
              <a:gd name="connsiteX16" fmla="*/ 740039 w 1905404"/>
              <a:gd name="connsiteY16" fmla="*/ 12282 h 1809485"/>
              <a:gd name="connsiteX17" fmla="*/ 409839 w 1905404"/>
              <a:gd name="connsiteY17" fmla="*/ 24982 h 1809485"/>
              <a:gd name="connsiteX18" fmla="*/ 352689 w 1905404"/>
              <a:gd name="connsiteY18" fmla="*/ 139282 h 1809485"/>
              <a:gd name="connsiteX19" fmla="*/ 174889 w 1905404"/>
              <a:gd name="connsiteY19" fmla="*/ 602832 h 1809485"/>
              <a:gd name="connsiteX20" fmla="*/ 3439 w 1905404"/>
              <a:gd name="connsiteY20" fmla="*/ 806032 h 1809485"/>
              <a:gd name="connsiteX0" fmla="*/ 3439 w 1905404"/>
              <a:gd name="connsiteY0" fmla="*/ 806032 h 1798215"/>
              <a:gd name="connsiteX1" fmla="*/ 339989 w 1905404"/>
              <a:gd name="connsiteY1" fmla="*/ 958432 h 1798215"/>
              <a:gd name="connsiteX2" fmla="*/ 632089 w 1905404"/>
              <a:gd name="connsiteY2" fmla="*/ 1028282 h 1798215"/>
              <a:gd name="connsiteX3" fmla="*/ 524139 w 1905404"/>
              <a:gd name="connsiteY3" fmla="*/ 1561682 h 1798215"/>
              <a:gd name="connsiteX4" fmla="*/ 701939 w 1905404"/>
              <a:gd name="connsiteY4" fmla="*/ 1733132 h 1798215"/>
              <a:gd name="connsiteX5" fmla="*/ 797189 w 1905404"/>
              <a:gd name="connsiteY5" fmla="*/ 1777582 h 1798215"/>
              <a:gd name="connsiteX6" fmla="*/ 1133739 w 1905404"/>
              <a:gd name="connsiteY6" fmla="*/ 1415632 h 1798215"/>
              <a:gd name="connsiteX7" fmla="*/ 1273439 w 1905404"/>
              <a:gd name="connsiteY7" fmla="*/ 1345782 h 1798215"/>
              <a:gd name="connsiteX8" fmla="*/ 1762389 w 1905404"/>
              <a:gd name="connsiteY8" fmla="*/ 894932 h 1798215"/>
              <a:gd name="connsiteX9" fmla="*/ 1902089 w 1905404"/>
              <a:gd name="connsiteY9" fmla="*/ 628232 h 1798215"/>
              <a:gd name="connsiteX10" fmla="*/ 1838589 w 1905404"/>
              <a:gd name="connsiteY10" fmla="*/ 571082 h 1798215"/>
              <a:gd name="connsiteX11" fmla="*/ 1590939 w 1905404"/>
              <a:gd name="connsiteY11" fmla="*/ 418682 h 1798215"/>
              <a:gd name="connsiteX12" fmla="*/ 1495689 w 1905404"/>
              <a:gd name="connsiteY12" fmla="*/ 317082 h 1798215"/>
              <a:gd name="connsiteX13" fmla="*/ 1355989 w 1905404"/>
              <a:gd name="connsiteY13" fmla="*/ 310732 h 1798215"/>
              <a:gd name="connsiteX14" fmla="*/ 1184539 w 1905404"/>
              <a:gd name="connsiteY14" fmla="*/ 196432 h 1798215"/>
              <a:gd name="connsiteX15" fmla="*/ 987689 w 1905404"/>
              <a:gd name="connsiteY15" fmla="*/ 171032 h 1798215"/>
              <a:gd name="connsiteX16" fmla="*/ 740039 w 1905404"/>
              <a:gd name="connsiteY16" fmla="*/ 12282 h 1798215"/>
              <a:gd name="connsiteX17" fmla="*/ 409839 w 1905404"/>
              <a:gd name="connsiteY17" fmla="*/ 24982 h 1798215"/>
              <a:gd name="connsiteX18" fmla="*/ 352689 w 1905404"/>
              <a:gd name="connsiteY18" fmla="*/ 139282 h 1798215"/>
              <a:gd name="connsiteX19" fmla="*/ 174889 w 1905404"/>
              <a:gd name="connsiteY19" fmla="*/ 602832 h 1798215"/>
              <a:gd name="connsiteX20" fmla="*/ 3439 w 1905404"/>
              <a:gd name="connsiteY20" fmla="*/ 806032 h 1798215"/>
              <a:gd name="connsiteX0" fmla="*/ 3439 w 1905404"/>
              <a:gd name="connsiteY0" fmla="*/ 806032 h 1798215"/>
              <a:gd name="connsiteX1" fmla="*/ 339989 w 1905404"/>
              <a:gd name="connsiteY1" fmla="*/ 958432 h 1798215"/>
              <a:gd name="connsiteX2" fmla="*/ 359039 w 1905404"/>
              <a:gd name="connsiteY2" fmla="*/ 1453732 h 1798215"/>
              <a:gd name="connsiteX3" fmla="*/ 524139 w 1905404"/>
              <a:gd name="connsiteY3" fmla="*/ 1561682 h 1798215"/>
              <a:gd name="connsiteX4" fmla="*/ 701939 w 1905404"/>
              <a:gd name="connsiteY4" fmla="*/ 1733132 h 1798215"/>
              <a:gd name="connsiteX5" fmla="*/ 797189 w 1905404"/>
              <a:gd name="connsiteY5" fmla="*/ 1777582 h 1798215"/>
              <a:gd name="connsiteX6" fmla="*/ 1133739 w 1905404"/>
              <a:gd name="connsiteY6" fmla="*/ 1415632 h 1798215"/>
              <a:gd name="connsiteX7" fmla="*/ 1273439 w 1905404"/>
              <a:gd name="connsiteY7" fmla="*/ 1345782 h 1798215"/>
              <a:gd name="connsiteX8" fmla="*/ 1762389 w 1905404"/>
              <a:gd name="connsiteY8" fmla="*/ 894932 h 1798215"/>
              <a:gd name="connsiteX9" fmla="*/ 1902089 w 1905404"/>
              <a:gd name="connsiteY9" fmla="*/ 628232 h 1798215"/>
              <a:gd name="connsiteX10" fmla="*/ 1838589 w 1905404"/>
              <a:gd name="connsiteY10" fmla="*/ 571082 h 1798215"/>
              <a:gd name="connsiteX11" fmla="*/ 1590939 w 1905404"/>
              <a:gd name="connsiteY11" fmla="*/ 418682 h 1798215"/>
              <a:gd name="connsiteX12" fmla="*/ 1495689 w 1905404"/>
              <a:gd name="connsiteY12" fmla="*/ 317082 h 1798215"/>
              <a:gd name="connsiteX13" fmla="*/ 1355989 w 1905404"/>
              <a:gd name="connsiteY13" fmla="*/ 310732 h 1798215"/>
              <a:gd name="connsiteX14" fmla="*/ 1184539 w 1905404"/>
              <a:gd name="connsiteY14" fmla="*/ 196432 h 1798215"/>
              <a:gd name="connsiteX15" fmla="*/ 987689 w 1905404"/>
              <a:gd name="connsiteY15" fmla="*/ 171032 h 1798215"/>
              <a:gd name="connsiteX16" fmla="*/ 740039 w 1905404"/>
              <a:gd name="connsiteY16" fmla="*/ 12282 h 1798215"/>
              <a:gd name="connsiteX17" fmla="*/ 409839 w 1905404"/>
              <a:gd name="connsiteY17" fmla="*/ 24982 h 1798215"/>
              <a:gd name="connsiteX18" fmla="*/ 352689 w 1905404"/>
              <a:gd name="connsiteY18" fmla="*/ 139282 h 1798215"/>
              <a:gd name="connsiteX19" fmla="*/ 174889 w 1905404"/>
              <a:gd name="connsiteY19" fmla="*/ 602832 h 1798215"/>
              <a:gd name="connsiteX20" fmla="*/ 3439 w 1905404"/>
              <a:gd name="connsiteY20" fmla="*/ 806032 h 1798215"/>
              <a:gd name="connsiteX0" fmla="*/ 1235 w 1903200"/>
              <a:gd name="connsiteY0" fmla="*/ 806032 h 1798215"/>
              <a:gd name="connsiteX1" fmla="*/ 109185 w 1903200"/>
              <a:gd name="connsiteY1" fmla="*/ 1333082 h 1798215"/>
              <a:gd name="connsiteX2" fmla="*/ 356835 w 1903200"/>
              <a:gd name="connsiteY2" fmla="*/ 1453732 h 1798215"/>
              <a:gd name="connsiteX3" fmla="*/ 521935 w 1903200"/>
              <a:gd name="connsiteY3" fmla="*/ 1561682 h 1798215"/>
              <a:gd name="connsiteX4" fmla="*/ 699735 w 1903200"/>
              <a:gd name="connsiteY4" fmla="*/ 1733132 h 1798215"/>
              <a:gd name="connsiteX5" fmla="*/ 794985 w 1903200"/>
              <a:gd name="connsiteY5" fmla="*/ 1777582 h 1798215"/>
              <a:gd name="connsiteX6" fmla="*/ 1131535 w 1903200"/>
              <a:gd name="connsiteY6" fmla="*/ 1415632 h 1798215"/>
              <a:gd name="connsiteX7" fmla="*/ 1271235 w 1903200"/>
              <a:gd name="connsiteY7" fmla="*/ 1345782 h 1798215"/>
              <a:gd name="connsiteX8" fmla="*/ 1760185 w 1903200"/>
              <a:gd name="connsiteY8" fmla="*/ 894932 h 1798215"/>
              <a:gd name="connsiteX9" fmla="*/ 1899885 w 1903200"/>
              <a:gd name="connsiteY9" fmla="*/ 628232 h 1798215"/>
              <a:gd name="connsiteX10" fmla="*/ 1836385 w 1903200"/>
              <a:gd name="connsiteY10" fmla="*/ 571082 h 1798215"/>
              <a:gd name="connsiteX11" fmla="*/ 1588735 w 1903200"/>
              <a:gd name="connsiteY11" fmla="*/ 418682 h 1798215"/>
              <a:gd name="connsiteX12" fmla="*/ 1493485 w 1903200"/>
              <a:gd name="connsiteY12" fmla="*/ 317082 h 1798215"/>
              <a:gd name="connsiteX13" fmla="*/ 1353785 w 1903200"/>
              <a:gd name="connsiteY13" fmla="*/ 310732 h 1798215"/>
              <a:gd name="connsiteX14" fmla="*/ 1182335 w 1903200"/>
              <a:gd name="connsiteY14" fmla="*/ 196432 h 1798215"/>
              <a:gd name="connsiteX15" fmla="*/ 985485 w 1903200"/>
              <a:gd name="connsiteY15" fmla="*/ 171032 h 1798215"/>
              <a:gd name="connsiteX16" fmla="*/ 737835 w 1903200"/>
              <a:gd name="connsiteY16" fmla="*/ 12282 h 1798215"/>
              <a:gd name="connsiteX17" fmla="*/ 407635 w 1903200"/>
              <a:gd name="connsiteY17" fmla="*/ 24982 h 1798215"/>
              <a:gd name="connsiteX18" fmla="*/ 350485 w 1903200"/>
              <a:gd name="connsiteY18" fmla="*/ 139282 h 1798215"/>
              <a:gd name="connsiteX19" fmla="*/ 172685 w 1903200"/>
              <a:gd name="connsiteY19" fmla="*/ 602832 h 1798215"/>
              <a:gd name="connsiteX20" fmla="*/ 1235 w 1903200"/>
              <a:gd name="connsiteY20" fmla="*/ 806032 h 1798215"/>
              <a:gd name="connsiteX0" fmla="*/ 552 w 2004117"/>
              <a:gd name="connsiteY0" fmla="*/ 1244182 h 1798215"/>
              <a:gd name="connsiteX1" fmla="*/ 210102 w 2004117"/>
              <a:gd name="connsiteY1" fmla="*/ 1333082 h 1798215"/>
              <a:gd name="connsiteX2" fmla="*/ 457752 w 2004117"/>
              <a:gd name="connsiteY2" fmla="*/ 1453732 h 1798215"/>
              <a:gd name="connsiteX3" fmla="*/ 622852 w 2004117"/>
              <a:gd name="connsiteY3" fmla="*/ 1561682 h 1798215"/>
              <a:gd name="connsiteX4" fmla="*/ 800652 w 2004117"/>
              <a:gd name="connsiteY4" fmla="*/ 1733132 h 1798215"/>
              <a:gd name="connsiteX5" fmla="*/ 895902 w 2004117"/>
              <a:gd name="connsiteY5" fmla="*/ 1777582 h 1798215"/>
              <a:gd name="connsiteX6" fmla="*/ 1232452 w 2004117"/>
              <a:gd name="connsiteY6" fmla="*/ 1415632 h 1798215"/>
              <a:gd name="connsiteX7" fmla="*/ 1372152 w 2004117"/>
              <a:gd name="connsiteY7" fmla="*/ 1345782 h 1798215"/>
              <a:gd name="connsiteX8" fmla="*/ 1861102 w 2004117"/>
              <a:gd name="connsiteY8" fmla="*/ 894932 h 1798215"/>
              <a:gd name="connsiteX9" fmla="*/ 2000802 w 2004117"/>
              <a:gd name="connsiteY9" fmla="*/ 628232 h 1798215"/>
              <a:gd name="connsiteX10" fmla="*/ 1937302 w 2004117"/>
              <a:gd name="connsiteY10" fmla="*/ 571082 h 1798215"/>
              <a:gd name="connsiteX11" fmla="*/ 1689652 w 2004117"/>
              <a:gd name="connsiteY11" fmla="*/ 418682 h 1798215"/>
              <a:gd name="connsiteX12" fmla="*/ 1594402 w 2004117"/>
              <a:gd name="connsiteY12" fmla="*/ 317082 h 1798215"/>
              <a:gd name="connsiteX13" fmla="*/ 1454702 w 2004117"/>
              <a:gd name="connsiteY13" fmla="*/ 310732 h 1798215"/>
              <a:gd name="connsiteX14" fmla="*/ 1283252 w 2004117"/>
              <a:gd name="connsiteY14" fmla="*/ 196432 h 1798215"/>
              <a:gd name="connsiteX15" fmla="*/ 1086402 w 2004117"/>
              <a:gd name="connsiteY15" fmla="*/ 171032 h 1798215"/>
              <a:gd name="connsiteX16" fmla="*/ 838752 w 2004117"/>
              <a:gd name="connsiteY16" fmla="*/ 12282 h 1798215"/>
              <a:gd name="connsiteX17" fmla="*/ 508552 w 2004117"/>
              <a:gd name="connsiteY17" fmla="*/ 24982 h 1798215"/>
              <a:gd name="connsiteX18" fmla="*/ 451402 w 2004117"/>
              <a:gd name="connsiteY18" fmla="*/ 139282 h 1798215"/>
              <a:gd name="connsiteX19" fmla="*/ 273602 w 2004117"/>
              <a:gd name="connsiteY19" fmla="*/ 602832 h 1798215"/>
              <a:gd name="connsiteX20" fmla="*/ 552 w 2004117"/>
              <a:gd name="connsiteY20" fmla="*/ 1244182 h 1798215"/>
              <a:gd name="connsiteX0" fmla="*/ 3988 w 2007553"/>
              <a:gd name="connsiteY0" fmla="*/ 1244182 h 1798215"/>
              <a:gd name="connsiteX1" fmla="*/ 213538 w 2007553"/>
              <a:gd name="connsiteY1" fmla="*/ 1333082 h 1798215"/>
              <a:gd name="connsiteX2" fmla="*/ 461188 w 2007553"/>
              <a:gd name="connsiteY2" fmla="*/ 1453732 h 1798215"/>
              <a:gd name="connsiteX3" fmla="*/ 626288 w 2007553"/>
              <a:gd name="connsiteY3" fmla="*/ 1561682 h 1798215"/>
              <a:gd name="connsiteX4" fmla="*/ 804088 w 2007553"/>
              <a:gd name="connsiteY4" fmla="*/ 1733132 h 1798215"/>
              <a:gd name="connsiteX5" fmla="*/ 899338 w 2007553"/>
              <a:gd name="connsiteY5" fmla="*/ 1777582 h 1798215"/>
              <a:gd name="connsiteX6" fmla="*/ 1235888 w 2007553"/>
              <a:gd name="connsiteY6" fmla="*/ 1415632 h 1798215"/>
              <a:gd name="connsiteX7" fmla="*/ 1375588 w 2007553"/>
              <a:gd name="connsiteY7" fmla="*/ 1345782 h 1798215"/>
              <a:gd name="connsiteX8" fmla="*/ 1864538 w 2007553"/>
              <a:gd name="connsiteY8" fmla="*/ 894932 h 1798215"/>
              <a:gd name="connsiteX9" fmla="*/ 2004238 w 2007553"/>
              <a:gd name="connsiteY9" fmla="*/ 628232 h 1798215"/>
              <a:gd name="connsiteX10" fmla="*/ 1940738 w 2007553"/>
              <a:gd name="connsiteY10" fmla="*/ 571082 h 1798215"/>
              <a:gd name="connsiteX11" fmla="*/ 1693088 w 2007553"/>
              <a:gd name="connsiteY11" fmla="*/ 418682 h 1798215"/>
              <a:gd name="connsiteX12" fmla="*/ 1597838 w 2007553"/>
              <a:gd name="connsiteY12" fmla="*/ 317082 h 1798215"/>
              <a:gd name="connsiteX13" fmla="*/ 1458138 w 2007553"/>
              <a:gd name="connsiteY13" fmla="*/ 310732 h 1798215"/>
              <a:gd name="connsiteX14" fmla="*/ 1286688 w 2007553"/>
              <a:gd name="connsiteY14" fmla="*/ 196432 h 1798215"/>
              <a:gd name="connsiteX15" fmla="*/ 1089838 w 2007553"/>
              <a:gd name="connsiteY15" fmla="*/ 171032 h 1798215"/>
              <a:gd name="connsiteX16" fmla="*/ 842188 w 2007553"/>
              <a:gd name="connsiteY16" fmla="*/ 12282 h 1798215"/>
              <a:gd name="connsiteX17" fmla="*/ 511988 w 2007553"/>
              <a:gd name="connsiteY17" fmla="*/ 24982 h 1798215"/>
              <a:gd name="connsiteX18" fmla="*/ 454838 w 2007553"/>
              <a:gd name="connsiteY18" fmla="*/ 139282 h 1798215"/>
              <a:gd name="connsiteX19" fmla="*/ 105588 w 2007553"/>
              <a:gd name="connsiteY19" fmla="*/ 806032 h 1798215"/>
              <a:gd name="connsiteX20" fmla="*/ 3988 w 2007553"/>
              <a:gd name="connsiteY20" fmla="*/ 1244182 h 1798215"/>
              <a:gd name="connsiteX0" fmla="*/ 4129 w 2007694"/>
              <a:gd name="connsiteY0" fmla="*/ 1245103 h 1799136"/>
              <a:gd name="connsiteX1" fmla="*/ 213679 w 2007694"/>
              <a:gd name="connsiteY1" fmla="*/ 1334003 h 1799136"/>
              <a:gd name="connsiteX2" fmla="*/ 461329 w 2007694"/>
              <a:gd name="connsiteY2" fmla="*/ 1454653 h 1799136"/>
              <a:gd name="connsiteX3" fmla="*/ 626429 w 2007694"/>
              <a:gd name="connsiteY3" fmla="*/ 1562603 h 1799136"/>
              <a:gd name="connsiteX4" fmla="*/ 804229 w 2007694"/>
              <a:gd name="connsiteY4" fmla="*/ 1734053 h 1799136"/>
              <a:gd name="connsiteX5" fmla="*/ 899479 w 2007694"/>
              <a:gd name="connsiteY5" fmla="*/ 1778503 h 1799136"/>
              <a:gd name="connsiteX6" fmla="*/ 1236029 w 2007694"/>
              <a:gd name="connsiteY6" fmla="*/ 1416553 h 1799136"/>
              <a:gd name="connsiteX7" fmla="*/ 1375729 w 2007694"/>
              <a:gd name="connsiteY7" fmla="*/ 1346703 h 1799136"/>
              <a:gd name="connsiteX8" fmla="*/ 1864679 w 2007694"/>
              <a:gd name="connsiteY8" fmla="*/ 895853 h 1799136"/>
              <a:gd name="connsiteX9" fmla="*/ 2004379 w 2007694"/>
              <a:gd name="connsiteY9" fmla="*/ 629153 h 1799136"/>
              <a:gd name="connsiteX10" fmla="*/ 1940879 w 2007694"/>
              <a:gd name="connsiteY10" fmla="*/ 572003 h 1799136"/>
              <a:gd name="connsiteX11" fmla="*/ 1693229 w 2007694"/>
              <a:gd name="connsiteY11" fmla="*/ 419603 h 1799136"/>
              <a:gd name="connsiteX12" fmla="*/ 1597979 w 2007694"/>
              <a:gd name="connsiteY12" fmla="*/ 318003 h 1799136"/>
              <a:gd name="connsiteX13" fmla="*/ 1458279 w 2007694"/>
              <a:gd name="connsiteY13" fmla="*/ 311653 h 1799136"/>
              <a:gd name="connsiteX14" fmla="*/ 1286829 w 2007694"/>
              <a:gd name="connsiteY14" fmla="*/ 197353 h 1799136"/>
              <a:gd name="connsiteX15" fmla="*/ 1089979 w 2007694"/>
              <a:gd name="connsiteY15" fmla="*/ 171953 h 1799136"/>
              <a:gd name="connsiteX16" fmla="*/ 842329 w 2007694"/>
              <a:gd name="connsiteY16" fmla="*/ 13203 h 1799136"/>
              <a:gd name="connsiteX17" fmla="*/ 512129 w 2007694"/>
              <a:gd name="connsiteY17" fmla="*/ 25903 h 1799136"/>
              <a:gd name="connsiteX18" fmla="*/ 469266 w 2007694"/>
              <a:gd name="connsiteY18" fmla="*/ 161634 h 1799136"/>
              <a:gd name="connsiteX19" fmla="*/ 105729 w 2007694"/>
              <a:gd name="connsiteY19" fmla="*/ 806953 h 1799136"/>
              <a:gd name="connsiteX20" fmla="*/ 4129 w 2007694"/>
              <a:gd name="connsiteY20" fmla="*/ 1245103 h 1799136"/>
              <a:gd name="connsiteX0" fmla="*/ 3363 w 2006928"/>
              <a:gd name="connsiteY0" fmla="*/ 1245103 h 1799136"/>
              <a:gd name="connsiteX1" fmla="*/ 212913 w 2006928"/>
              <a:gd name="connsiteY1" fmla="*/ 1334003 h 1799136"/>
              <a:gd name="connsiteX2" fmla="*/ 460563 w 2006928"/>
              <a:gd name="connsiteY2" fmla="*/ 1454653 h 1799136"/>
              <a:gd name="connsiteX3" fmla="*/ 625663 w 2006928"/>
              <a:gd name="connsiteY3" fmla="*/ 1562603 h 1799136"/>
              <a:gd name="connsiteX4" fmla="*/ 803463 w 2006928"/>
              <a:gd name="connsiteY4" fmla="*/ 1734053 h 1799136"/>
              <a:gd name="connsiteX5" fmla="*/ 898713 w 2006928"/>
              <a:gd name="connsiteY5" fmla="*/ 1778503 h 1799136"/>
              <a:gd name="connsiteX6" fmla="*/ 1235263 w 2006928"/>
              <a:gd name="connsiteY6" fmla="*/ 1416553 h 1799136"/>
              <a:gd name="connsiteX7" fmla="*/ 1374963 w 2006928"/>
              <a:gd name="connsiteY7" fmla="*/ 1346703 h 1799136"/>
              <a:gd name="connsiteX8" fmla="*/ 1863913 w 2006928"/>
              <a:gd name="connsiteY8" fmla="*/ 895853 h 1799136"/>
              <a:gd name="connsiteX9" fmla="*/ 2003613 w 2006928"/>
              <a:gd name="connsiteY9" fmla="*/ 629153 h 1799136"/>
              <a:gd name="connsiteX10" fmla="*/ 1940113 w 2006928"/>
              <a:gd name="connsiteY10" fmla="*/ 572003 h 1799136"/>
              <a:gd name="connsiteX11" fmla="*/ 1692463 w 2006928"/>
              <a:gd name="connsiteY11" fmla="*/ 419603 h 1799136"/>
              <a:gd name="connsiteX12" fmla="*/ 1597213 w 2006928"/>
              <a:gd name="connsiteY12" fmla="*/ 318003 h 1799136"/>
              <a:gd name="connsiteX13" fmla="*/ 1457513 w 2006928"/>
              <a:gd name="connsiteY13" fmla="*/ 311653 h 1799136"/>
              <a:gd name="connsiteX14" fmla="*/ 1286063 w 2006928"/>
              <a:gd name="connsiteY14" fmla="*/ 197353 h 1799136"/>
              <a:gd name="connsiteX15" fmla="*/ 1089213 w 2006928"/>
              <a:gd name="connsiteY15" fmla="*/ 171953 h 1799136"/>
              <a:gd name="connsiteX16" fmla="*/ 841563 w 2006928"/>
              <a:gd name="connsiteY16" fmla="*/ 13203 h 1799136"/>
              <a:gd name="connsiteX17" fmla="*/ 511363 w 2006928"/>
              <a:gd name="connsiteY17" fmla="*/ 25903 h 1799136"/>
              <a:gd name="connsiteX18" fmla="*/ 468500 w 2006928"/>
              <a:gd name="connsiteY18" fmla="*/ 161634 h 1799136"/>
              <a:gd name="connsiteX19" fmla="*/ 378014 w 2006928"/>
              <a:gd name="connsiteY19" fmla="*/ 262440 h 1799136"/>
              <a:gd name="connsiteX20" fmla="*/ 104963 w 2006928"/>
              <a:gd name="connsiteY20" fmla="*/ 806953 h 1799136"/>
              <a:gd name="connsiteX21" fmla="*/ 3363 w 2006928"/>
              <a:gd name="connsiteY21" fmla="*/ 1245103 h 1799136"/>
              <a:gd name="connsiteX0" fmla="*/ 3363 w 2006928"/>
              <a:gd name="connsiteY0" fmla="*/ 1239349 h 1793382"/>
              <a:gd name="connsiteX1" fmla="*/ 212913 w 2006928"/>
              <a:gd name="connsiteY1" fmla="*/ 1328249 h 1793382"/>
              <a:gd name="connsiteX2" fmla="*/ 460563 w 2006928"/>
              <a:gd name="connsiteY2" fmla="*/ 1448899 h 1793382"/>
              <a:gd name="connsiteX3" fmla="*/ 625663 w 2006928"/>
              <a:gd name="connsiteY3" fmla="*/ 1556849 h 1793382"/>
              <a:gd name="connsiteX4" fmla="*/ 803463 w 2006928"/>
              <a:gd name="connsiteY4" fmla="*/ 1728299 h 1793382"/>
              <a:gd name="connsiteX5" fmla="*/ 898713 w 2006928"/>
              <a:gd name="connsiteY5" fmla="*/ 1772749 h 1793382"/>
              <a:gd name="connsiteX6" fmla="*/ 1235263 w 2006928"/>
              <a:gd name="connsiteY6" fmla="*/ 1410799 h 1793382"/>
              <a:gd name="connsiteX7" fmla="*/ 1374963 w 2006928"/>
              <a:gd name="connsiteY7" fmla="*/ 1340949 h 1793382"/>
              <a:gd name="connsiteX8" fmla="*/ 1863913 w 2006928"/>
              <a:gd name="connsiteY8" fmla="*/ 890099 h 1793382"/>
              <a:gd name="connsiteX9" fmla="*/ 2003613 w 2006928"/>
              <a:gd name="connsiteY9" fmla="*/ 623399 h 1793382"/>
              <a:gd name="connsiteX10" fmla="*/ 1940113 w 2006928"/>
              <a:gd name="connsiteY10" fmla="*/ 566249 h 1793382"/>
              <a:gd name="connsiteX11" fmla="*/ 1692463 w 2006928"/>
              <a:gd name="connsiteY11" fmla="*/ 413849 h 1793382"/>
              <a:gd name="connsiteX12" fmla="*/ 1597213 w 2006928"/>
              <a:gd name="connsiteY12" fmla="*/ 312249 h 1793382"/>
              <a:gd name="connsiteX13" fmla="*/ 1457513 w 2006928"/>
              <a:gd name="connsiteY13" fmla="*/ 305899 h 1793382"/>
              <a:gd name="connsiteX14" fmla="*/ 1286063 w 2006928"/>
              <a:gd name="connsiteY14" fmla="*/ 191599 h 1793382"/>
              <a:gd name="connsiteX15" fmla="*/ 1089213 w 2006928"/>
              <a:gd name="connsiteY15" fmla="*/ 166199 h 1793382"/>
              <a:gd name="connsiteX16" fmla="*/ 841563 w 2006928"/>
              <a:gd name="connsiteY16" fmla="*/ 7449 h 1793382"/>
              <a:gd name="connsiteX17" fmla="*/ 547082 w 2006928"/>
              <a:gd name="connsiteY17" fmla="*/ 39199 h 1793382"/>
              <a:gd name="connsiteX18" fmla="*/ 468500 w 2006928"/>
              <a:gd name="connsiteY18" fmla="*/ 155880 h 1793382"/>
              <a:gd name="connsiteX19" fmla="*/ 378014 w 2006928"/>
              <a:gd name="connsiteY19" fmla="*/ 256686 h 1793382"/>
              <a:gd name="connsiteX20" fmla="*/ 104963 w 2006928"/>
              <a:gd name="connsiteY20" fmla="*/ 801199 h 1793382"/>
              <a:gd name="connsiteX21" fmla="*/ 3363 w 2006928"/>
              <a:gd name="connsiteY21" fmla="*/ 1239349 h 1793382"/>
              <a:gd name="connsiteX0" fmla="*/ 3363 w 2006928"/>
              <a:gd name="connsiteY0" fmla="*/ 1236419 h 1790452"/>
              <a:gd name="connsiteX1" fmla="*/ 212913 w 2006928"/>
              <a:gd name="connsiteY1" fmla="*/ 1325319 h 1790452"/>
              <a:gd name="connsiteX2" fmla="*/ 460563 w 2006928"/>
              <a:gd name="connsiteY2" fmla="*/ 1445969 h 1790452"/>
              <a:gd name="connsiteX3" fmla="*/ 625663 w 2006928"/>
              <a:gd name="connsiteY3" fmla="*/ 1553919 h 1790452"/>
              <a:gd name="connsiteX4" fmla="*/ 803463 w 2006928"/>
              <a:gd name="connsiteY4" fmla="*/ 1725369 h 1790452"/>
              <a:gd name="connsiteX5" fmla="*/ 898713 w 2006928"/>
              <a:gd name="connsiteY5" fmla="*/ 1769819 h 1790452"/>
              <a:gd name="connsiteX6" fmla="*/ 1235263 w 2006928"/>
              <a:gd name="connsiteY6" fmla="*/ 1407869 h 1790452"/>
              <a:gd name="connsiteX7" fmla="*/ 1374963 w 2006928"/>
              <a:gd name="connsiteY7" fmla="*/ 1338019 h 1790452"/>
              <a:gd name="connsiteX8" fmla="*/ 1863913 w 2006928"/>
              <a:gd name="connsiteY8" fmla="*/ 887169 h 1790452"/>
              <a:gd name="connsiteX9" fmla="*/ 2003613 w 2006928"/>
              <a:gd name="connsiteY9" fmla="*/ 620469 h 1790452"/>
              <a:gd name="connsiteX10" fmla="*/ 1940113 w 2006928"/>
              <a:gd name="connsiteY10" fmla="*/ 563319 h 1790452"/>
              <a:gd name="connsiteX11" fmla="*/ 1692463 w 2006928"/>
              <a:gd name="connsiteY11" fmla="*/ 410919 h 1790452"/>
              <a:gd name="connsiteX12" fmla="*/ 1597213 w 2006928"/>
              <a:gd name="connsiteY12" fmla="*/ 309319 h 1790452"/>
              <a:gd name="connsiteX13" fmla="*/ 1457513 w 2006928"/>
              <a:gd name="connsiteY13" fmla="*/ 302969 h 1790452"/>
              <a:gd name="connsiteX14" fmla="*/ 1286063 w 2006928"/>
              <a:gd name="connsiteY14" fmla="*/ 188669 h 1790452"/>
              <a:gd name="connsiteX15" fmla="*/ 1089213 w 2006928"/>
              <a:gd name="connsiteY15" fmla="*/ 163269 h 1790452"/>
              <a:gd name="connsiteX16" fmla="*/ 841563 w 2006928"/>
              <a:gd name="connsiteY16" fmla="*/ 4519 h 1790452"/>
              <a:gd name="connsiteX17" fmla="*/ 511363 w 2006928"/>
              <a:gd name="connsiteY17" fmla="*/ 52938 h 1790452"/>
              <a:gd name="connsiteX18" fmla="*/ 468500 w 2006928"/>
              <a:gd name="connsiteY18" fmla="*/ 152950 h 1790452"/>
              <a:gd name="connsiteX19" fmla="*/ 378014 w 2006928"/>
              <a:gd name="connsiteY19" fmla="*/ 253756 h 1790452"/>
              <a:gd name="connsiteX20" fmla="*/ 104963 w 2006928"/>
              <a:gd name="connsiteY20" fmla="*/ 798269 h 1790452"/>
              <a:gd name="connsiteX21" fmla="*/ 3363 w 2006928"/>
              <a:gd name="connsiteY21" fmla="*/ 1236419 h 1790452"/>
              <a:gd name="connsiteX0" fmla="*/ 3363 w 2006928"/>
              <a:gd name="connsiteY0" fmla="*/ 1201753 h 1755786"/>
              <a:gd name="connsiteX1" fmla="*/ 212913 w 2006928"/>
              <a:gd name="connsiteY1" fmla="*/ 1290653 h 1755786"/>
              <a:gd name="connsiteX2" fmla="*/ 460563 w 2006928"/>
              <a:gd name="connsiteY2" fmla="*/ 1411303 h 1755786"/>
              <a:gd name="connsiteX3" fmla="*/ 625663 w 2006928"/>
              <a:gd name="connsiteY3" fmla="*/ 1519253 h 1755786"/>
              <a:gd name="connsiteX4" fmla="*/ 803463 w 2006928"/>
              <a:gd name="connsiteY4" fmla="*/ 1690703 h 1755786"/>
              <a:gd name="connsiteX5" fmla="*/ 898713 w 2006928"/>
              <a:gd name="connsiteY5" fmla="*/ 1735153 h 1755786"/>
              <a:gd name="connsiteX6" fmla="*/ 1235263 w 2006928"/>
              <a:gd name="connsiteY6" fmla="*/ 1373203 h 1755786"/>
              <a:gd name="connsiteX7" fmla="*/ 1374963 w 2006928"/>
              <a:gd name="connsiteY7" fmla="*/ 1303353 h 1755786"/>
              <a:gd name="connsiteX8" fmla="*/ 1863913 w 2006928"/>
              <a:gd name="connsiteY8" fmla="*/ 852503 h 1755786"/>
              <a:gd name="connsiteX9" fmla="*/ 2003613 w 2006928"/>
              <a:gd name="connsiteY9" fmla="*/ 585803 h 1755786"/>
              <a:gd name="connsiteX10" fmla="*/ 1940113 w 2006928"/>
              <a:gd name="connsiteY10" fmla="*/ 528653 h 1755786"/>
              <a:gd name="connsiteX11" fmla="*/ 1692463 w 2006928"/>
              <a:gd name="connsiteY11" fmla="*/ 376253 h 1755786"/>
              <a:gd name="connsiteX12" fmla="*/ 1597213 w 2006928"/>
              <a:gd name="connsiteY12" fmla="*/ 274653 h 1755786"/>
              <a:gd name="connsiteX13" fmla="*/ 1457513 w 2006928"/>
              <a:gd name="connsiteY13" fmla="*/ 268303 h 1755786"/>
              <a:gd name="connsiteX14" fmla="*/ 1286063 w 2006928"/>
              <a:gd name="connsiteY14" fmla="*/ 154003 h 1755786"/>
              <a:gd name="connsiteX15" fmla="*/ 1089213 w 2006928"/>
              <a:gd name="connsiteY15" fmla="*/ 128603 h 1755786"/>
              <a:gd name="connsiteX16" fmla="*/ 786794 w 2006928"/>
              <a:gd name="connsiteY16" fmla="*/ 10334 h 1755786"/>
              <a:gd name="connsiteX17" fmla="*/ 511363 w 2006928"/>
              <a:gd name="connsiteY17" fmla="*/ 18272 h 1755786"/>
              <a:gd name="connsiteX18" fmla="*/ 468500 w 2006928"/>
              <a:gd name="connsiteY18" fmla="*/ 118284 h 1755786"/>
              <a:gd name="connsiteX19" fmla="*/ 378014 w 2006928"/>
              <a:gd name="connsiteY19" fmla="*/ 219090 h 1755786"/>
              <a:gd name="connsiteX20" fmla="*/ 104963 w 2006928"/>
              <a:gd name="connsiteY20" fmla="*/ 763603 h 1755786"/>
              <a:gd name="connsiteX21" fmla="*/ 3363 w 2006928"/>
              <a:gd name="connsiteY21" fmla="*/ 1201753 h 1755786"/>
              <a:gd name="connsiteX0" fmla="*/ 3363 w 2006928"/>
              <a:gd name="connsiteY0" fmla="*/ 1231989 h 1786022"/>
              <a:gd name="connsiteX1" fmla="*/ 212913 w 2006928"/>
              <a:gd name="connsiteY1" fmla="*/ 1320889 h 1786022"/>
              <a:gd name="connsiteX2" fmla="*/ 460563 w 2006928"/>
              <a:gd name="connsiteY2" fmla="*/ 1441539 h 1786022"/>
              <a:gd name="connsiteX3" fmla="*/ 625663 w 2006928"/>
              <a:gd name="connsiteY3" fmla="*/ 1549489 h 1786022"/>
              <a:gd name="connsiteX4" fmla="*/ 803463 w 2006928"/>
              <a:gd name="connsiteY4" fmla="*/ 1720939 h 1786022"/>
              <a:gd name="connsiteX5" fmla="*/ 898713 w 2006928"/>
              <a:gd name="connsiteY5" fmla="*/ 1765389 h 1786022"/>
              <a:gd name="connsiteX6" fmla="*/ 1235263 w 2006928"/>
              <a:gd name="connsiteY6" fmla="*/ 1403439 h 1786022"/>
              <a:gd name="connsiteX7" fmla="*/ 1374963 w 2006928"/>
              <a:gd name="connsiteY7" fmla="*/ 1333589 h 1786022"/>
              <a:gd name="connsiteX8" fmla="*/ 1863913 w 2006928"/>
              <a:gd name="connsiteY8" fmla="*/ 882739 h 1786022"/>
              <a:gd name="connsiteX9" fmla="*/ 2003613 w 2006928"/>
              <a:gd name="connsiteY9" fmla="*/ 616039 h 1786022"/>
              <a:gd name="connsiteX10" fmla="*/ 1940113 w 2006928"/>
              <a:gd name="connsiteY10" fmla="*/ 558889 h 1786022"/>
              <a:gd name="connsiteX11" fmla="*/ 1692463 w 2006928"/>
              <a:gd name="connsiteY11" fmla="*/ 406489 h 1786022"/>
              <a:gd name="connsiteX12" fmla="*/ 1597213 w 2006928"/>
              <a:gd name="connsiteY12" fmla="*/ 304889 h 1786022"/>
              <a:gd name="connsiteX13" fmla="*/ 1457513 w 2006928"/>
              <a:gd name="connsiteY13" fmla="*/ 298539 h 1786022"/>
              <a:gd name="connsiteX14" fmla="*/ 1286063 w 2006928"/>
              <a:gd name="connsiteY14" fmla="*/ 184239 h 1786022"/>
              <a:gd name="connsiteX15" fmla="*/ 1089213 w 2006928"/>
              <a:gd name="connsiteY15" fmla="*/ 158839 h 1786022"/>
              <a:gd name="connsiteX16" fmla="*/ 798700 w 2006928"/>
              <a:gd name="connsiteY16" fmla="*/ 4852 h 1786022"/>
              <a:gd name="connsiteX17" fmla="*/ 511363 w 2006928"/>
              <a:gd name="connsiteY17" fmla="*/ 48508 h 1786022"/>
              <a:gd name="connsiteX18" fmla="*/ 468500 w 2006928"/>
              <a:gd name="connsiteY18" fmla="*/ 148520 h 1786022"/>
              <a:gd name="connsiteX19" fmla="*/ 378014 w 2006928"/>
              <a:gd name="connsiteY19" fmla="*/ 249326 h 1786022"/>
              <a:gd name="connsiteX20" fmla="*/ 104963 w 2006928"/>
              <a:gd name="connsiteY20" fmla="*/ 793839 h 1786022"/>
              <a:gd name="connsiteX21" fmla="*/ 3363 w 2006928"/>
              <a:gd name="connsiteY21" fmla="*/ 1231989 h 1786022"/>
              <a:gd name="connsiteX0" fmla="*/ 2679 w 2006244"/>
              <a:gd name="connsiteY0" fmla="*/ 1231989 h 1786022"/>
              <a:gd name="connsiteX1" fmla="*/ 212229 w 2006244"/>
              <a:gd name="connsiteY1" fmla="*/ 1320889 h 1786022"/>
              <a:gd name="connsiteX2" fmla="*/ 459879 w 2006244"/>
              <a:gd name="connsiteY2" fmla="*/ 1441539 h 1786022"/>
              <a:gd name="connsiteX3" fmla="*/ 624979 w 2006244"/>
              <a:gd name="connsiteY3" fmla="*/ 1549489 h 1786022"/>
              <a:gd name="connsiteX4" fmla="*/ 802779 w 2006244"/>
              <a:gd name="connsiteY4" fmla="*/ 1720939 h 1786022"/>
              <a:gd name="connsiteX5" fmla="*/ 898029 w 2006244"/>
              <a:gd name="connsiteY5" fmla="*/ 1765389 h 1786022"/>
              <a:gd name="connsiteX6" fmla="*/ 1234579 w 2006244"/>
              <a:gd name="connsiteY6" fmla="*/ 1403439 h 1786022"/>
              <a:gd name="connsiteX7" fmla="*/ 1374279 w 2006244"/>
              <a:gd name="connsiteY7" fmla="*/ 1333589 h 1786022"/>
              <a:gd name="connsiteX8" fmla="*/ 1863229 w 2006244"/>
              <a:gd name="connsiteY8" fmla="*/ 882739 h 1786022"/>
              <a:gd name="connsiteX9" fmla="*/ 2002929 w 2006244"/>
              <a:gd name="connsiteY9" fmla="*/ 616039 h 1786022"/>
              <a:gd name="connsiteX10" fmla="*/ 1939429 w 2006244"/>
              <a:gd name="connsiteY10" fmla="*/ 558889 h 1786022"/>
              <a:gd name="connsiteX11" fmla="*/ 1691779 w 2006244"/>
              <a:gd name="connsiteY11" fmla="*/ 406489 h 1786022"/>
              <a:gd name="connsiteX12" fmla="*/ 1596529 w 2006244"/>
              <a:gd name="connsiteY12" fmla="*/ 304889 h 1786022"/>
              <a:gd name="connsiteX13" fmla="*/ 1456829 w 2006244"/>
              <a:gd name="connsiteY13" fmla="*/ 298539 h 1786022"/>
              <a:gd name="connsiteX14" fmla="*/ 1285379 w 2006244"/>
              <a:gd name="connsiteY14" fmla="*/ 184239 h 1786022"/>
              <a:gd name="connsiteX15" fmla="*/ 1088529 w 2006244"/>
              <a:gd name="connsiteY15" fmla="*/ 158839 h 1786022"/>
              <a:gd name="connsiteX16" fmla="*/ 798016 w 2006244"/>
              <a:gd name="connsiteY16" fmla="*/ 4852 h 1786022"/>
              <a:gd name="connsiteX17" fmla="*/ 510679 w 2006244"/>
              <a:gd name="connsiteY17" fmla="*/ 48508 h 1786022"/>
              <a:gd name="connsiteX18" fmla="*/ 467816 w 2006244"/>
              <a:gd name="connsiteY18" fmla="*/ 148520 h 1786022"/>
              <a:gd name="connsiteX19" fmla="*/ 258268 w 2006244"/>
              <a:gd name="connsiteY19" fmla="*/ 480307 h 1786022"/>
              <a:gd name="connsiteX20" fmla="*/ 104279 w 2006244"/>
              <a:gd name="connsiteY20" fmla="*/ 793839 h 1786022"/>
              <a:gd name="connsiteX21" fmla="*/ 2679 w 2006244"/>
              <a:gd name="connsiteY21" fmla="*/ 1231989 h 1786022"/>
              <a:gd name="connsiteX0" fmla="*/ 2679 w 2006244"/>
              <a:gd name="connsiteY0" fmla="*/ 1231831 h 1785864"/>
              <a:gd name="connsiteX1" fmla="*/ 212229 w 2006244"/>
              <a:gd name="connsiteY1" fmla="*/ 1320731 h 1785864"/>
              <a:gd name="connsiteX2" fmla="*/ 459879 w 2006244"/>
              <a:gd name="connsiteY2" fmla="*/ 1441381 h 1785864"/>
              <a:gd name="connsiteX3" fmla="*/ 624979 w 2006244"/>
              <a:gd name="connsiteY3" fmla="*/ 1549331 h 1785864"/>
              <a:gd name="connsiteX4" fmla="*/ 802779 w 2006244"/>
              <a:gd name="connsiteY4" fmla="*/ 1720781 h 1785864"/>
              <a:gd name="connsiteX5" fmla="*/ 898029 w 2006244"/>
              <a:gd name="connsiteY5" fmla="*/ 1765231 h 1785864"/>
              <a:gd name="connsiteX6" fmla="*/ 1234579 w 2006244"/>
              <a:gd name="connsiteY6" fmla="*/ 1403281 h 1785864"/>
              <a:gd name="connsiteX7" fmla="*/ 1374279 w 2006244"/>
              <a:gd name="connsiteY7" fmla="*/ 1333431 h 1785864"/>
              <a:gd name="connsiteX8" fmla="*/ 1863229 w 2006244"/>
              <a:gd name="connsiteY8" fmla="*/ 882581 h 1785864"/>
              <a:gd name="connsiteX9" fmla="*/ 2002929 w 2006244"/>
              <a:gd name="connsiteY9" fmla="*/ 615881 h 1785864"/>
              <a:gd name="connsiteX10" fmla="*/ 1939429 w 2006244"/>
              <a:gd name="connsiteY10" fmla="*/ 558731 h 1785864"/>
              <a:gd name="connsiteX11" fmla="*/ 1691779 w 2006244"/>
              <a:gd name="connsiteY11" fmla="*/ 406331 h 1785864"/>
              <a:gd name="connsiteX12" fmla="*/ 1596529 w 2006244"/>
              <a:gd name="connsiteY12" fmla="*/ 304731 h 1785864"/>
              <a:gd name="connsiteX13" fmla="*/ 1456829 w 2006244"/>
              <a:gd name="connsiteY13" fmla="*/ 298381 h 1785864"/>
              <a:gd name="connsiteX14" fmla="*/ 1285379 w 2006244"/>
              <a:gd name="connsiteY14" fmla="*/ 184081 h 1785864"/>
              <a:gd name="connsiteX15" fmla="*/ 1088529 w 2006244"/>
              <a:gd name="connsiteY15" fmla="*/ 158681 h 1785864"/>
              <a:gd name="connsiteX16" fmla="*/ 798016 w 2006244"/>
              <a:gd name="connsiteY16" fmla="*/ 4694 h 1785864"/>
              <a:gd name="connsiteX17" fmla="*/ 510679 w 2006244"/>
              <a:gd name="connsiteY17" fmla="*/ 48350 h 1785864"/>
              <a:gd name="connsiteX18" fmla="*/ 474960 w 2006244"/>
              <a:gd name="connsiteY18" fmla="*/ 136455 h 1785864"/>
              <a:gd name="connsiteX19" fmla="*/ 258268 w 2006244"/>
              <a:gd name="connsiteY19" fmla="*/ 480149 h 1785864"/>
              <a:gd name="connsiteX20" fmla="*/ 104279 w 2006244"/>
              <a:gd name="connsiteY20" fmla="*/ 793681 h 1785864"/>
              <a:gd name="connsiteX21" fmla="*/ 2679 w 2006244"/>
              <a:gd name="connsiteY21" fmla="*/ 1231831 h 1785864"/>
              <a:gd name="connsiteX0" fmla="*/ 2679 w 2006244"/>
              <a:gd name="connsiteY0" fmla="*/ 1231831 h 1785864"/>
              <a:gd name="connsiteX1" fmla="*/ 212229 w 2006244"/>
              <a:gd name="connsiteY1" fmla="*/ 1320731 h 1785864"/>
              <a:gd name="connsiteX2" fmla="*/ 459879 w 2006244"/>
              <a:gd name="connsiteY2" fmla="*/ 1441381 h 1785864"/>
              <a:gd name="connsiteX3" fmla="*/ 624979 w 2006244"/>
              <a:gd name="connsiteY3" fmla="*/ 1549331 h 1785864"/>
              <a:gd name="connsiteX4" fmla="*/ 802779 w 2006244"/>
              <a:gd name="connsiteY4" fmla="*/ 1720781 h 1785864"/>
              <a:gd name="connsiteX5" fmla="*/ 898029 w 2006244"/>
              <a:gd name="connsiteY5" fmla="*/ 1765231 h 1785864"/>
              <a:gd name="connsiteX6" fmla="*/ 1234579 w 2006244"/>
              <a:gd name="connsiteY6" fmla="*/ 1403281 h 1785864"/>
              <a:gd name="connsiteX7" fmla="*/ 1374279 w 2006244"/>
              <a:gd name="connsiteY7" fmla="*/ 1333431 h 1785864"/>
              <a:gd name="connsiteX8" fmla="*/ 1863229 w 2006244"/>
              <a:gd name="connsiteY8" fmla="*/ 882581 h 1785864"/>
              <a:gd name="connsiteX9" fmla="*/ 2002929 w 2006244"/>
              <a:gd name="connsiteY9" fmla="*/ 615881 h 1785864"/>
              <a:gd name="connsiteX10" fmla="*/ 1939429 w 2006244"/>
              <a:gd name="connsiteY10" fmla="*/ 558731 h 1785864"/>
              <a:gd name="connsiteX11" fmla="*/ 1691779 w 2006244"/>
              <a:gd name="connsiteY11" fmla="*/ 406331 h 1785864"/>
              <a:gd name="connsiteX12" fmla="*/ 1596529 w 2006244"/>
              <a:gd name="connsiteY12" fmla="*/ 304731 h 1785864"/>
              <a:gd name="connsiteX13" fmla="*/ 1456829 w 2006244"/>
              <a:gd name="connsiteY13" fmla="*/ 298381 h 1785864"/>
              <a:gd name="connsiteX14" fmla="*/ 1285379 w 2006244"/>
              <a:gd name="connsiteY14" fmla="*/ 184081 h 1785864"/>
              <a:gd name="connsiteX15" fmla="*/ 1088529 w 2006244"/>
              <a:gd name="connsiteY15" fmla="*/ 158681 h 1785864"/>
              <a:gd name="connsiteX16" fmla="*/ 798016 w 2006244"/>
              <a:gd name="connsiteY16" fmla="*/ 4694 h 1785864"/>
              <a:gd name="connsiteX17" fmla="*/ 510679 w 2006244"/>
              <a:gd name="connsiteY17" fmla="*/ 48350 h 1785864"/>
              <a:gd name="connsiteX18" fmla="*/ 474960 w 2006244"/>
              <a:gd name="connsiteY18" fmla="*/ 136455 h 1785864"/>
              <a:gd name="connsiteX19" fmla="*/ 391618 w 2006244"/>
              <a:gd name="connsiteY19" fmla="*/ 232499 h 1785864"/>
              <a:gd name="connsiteX20" fmla="*/ 258268 w 2006244"/>
              <a:gd name="connsiteY20" fmla="*/ 480149 h 1785864"/>
              <a:gd name="connsiteX21" fmla="*/ 104279 w 2006244"/>
              <a:gd name="connsiteY21" fmla="*/ 793681 h 1785864"/>
              <a:gd name="connsiteX22" fmla="*/ 2679 w 2006244"/>
              <a:gd name="connsiteY22" fmla="*/ 1231831 h 1785864"/>
              <a:gd name="connsiteX0" fmla="*/ 2679 w 2006244"/>
              <a:gd name="connsiteY0" fmla="*/ 1231831 h 1785864"/>
              <a:gd name="connsiteX1" fmla="*/ 212229 w 2006244"/>
              <a:gd name="connsiteY1" fmla="*/ 1320731 h 1785864"/>
              <a:gd name="connsiteX2" fmla="*/ 459879 w 2006244"/>
              <a:gd name="connsiteY2" fmla="*/ 1441381 h 1785864"/>
              <a:gd name="connsiteX3" fmla="*/ 624979 w 2006244"/>
              <a:gd name="connsiteY3" fmla="*/ 1549331 h 1785864"/>
              <a:gd name="connsiteX4" fmla="*/ 802779 w 2006244"/>
              <a:gd name="connsiteY4" fmla="*/ 1720781 h 1785864"/>
              <a:gd name="connsiteX5" fmla="*/ 898029 w 2006244"/>
              <a:gd name="connsiteY5" fmla="*/ 1765231 h 1785864"/>
              <a:gd name="connsiteX6" fmla="*/ 1234579 w 2006244"/>
              <a:gd name="connsiteY6" fmla="*/ 1403281 h 1785864"/>
              <a:gd name="connsiteX7" fmla="*/ 1374279 w 2006244"/>
              <a:gd name="connsiteY7" fmla="*/ 1333431 h 1785864"/>
              <a:gd name="connsiteX8" fmla="*/ 1863229 w 2006244"/>
              <a:gd name="connsiteY8" fmla="*/ 882581 h 1785864"/>
              <a:gd name="connsiteX9" fmla="*/ 2002929 w 2006244"/>
              <a:gd name="connsiteY9" fmla="*/ 615881 h 1785864"/>
              <a:gd name="connsiteX10" fmla="*/ 1939429 w 2006244"/>
              <a:gd name="connsiteY10" fmla="*/ 558731 h 1785864"/>
              <a:gd name="connsiteX11" fmla="*/ 1691779 w 2006244"/>
              <a:gd name="connsiteY11" fmla="*/ 406331 h 1785864"/>
              <a:gd name="connsiteX12" fmla="*/ 1596529 w 2006244"/>
              <a:gd name="connsiteY12" fmla="*/ 304731 h 1785864"/>
              <a:gd name="connsiteX13" fmla="*/ 1456829 w 2006244"/>
              <a:gd name="connsiteY13" fmla="*/ 298381 h 1785864"/>
              <a:gd name="connsiteX14" fmla="*/ 1285379 w 2006244"/>
              <a:gd name="connsiteY14" fmla="*/ 184081 h 1785864"/>
              <a:gd name="connsiteX15" fmla="*/ 1088529 w 2006244"/>
              <a:gd name="connsiteY15" fmla="*/ 158681 h 1785864"/>
              <a:gd name="connsiteX16" fmla="*/ 798016 w 2006244"/>
              <a:gd name="connsiteY16" fmla="*/ 4694 h 1785864"/>
              <a:gd name="connsiteX17" fmla="*/ 510679 w 2006244"/>
              <a:gd name="connsiteY17" fmla="*/ 48350 h 1785864"/>
              <a:gd name="connsiteX18" fmla="*/ 474960 w 2006244"/>
              <a:gd name="connsiteY18" fmla="*/ 136455 h 1785864"/>
              <a:gd name="connsiteX19" fmla="*/ 391618 w 2006244"/>
              <a:gd name="connsiteY19" fmla="*/ 232499 h 1785864"/>
              <a:gd name="connsiteX20" fmla="*/ 258268 w 2006244"/>
              <a:gd name="connsiteY20" fmla="*/ 480149 h 1785864"/>
              <a:gd name="connsiteX21" fmla="*/ 104279 w 2006244"/>
              <a:gd name="connsiteY21" fmla="*/ 793681 h 1785864"/>
              <a:gd name="connsiteX22" fmla="*/ 2679 w 2006244"/>
              <a:gd name="connsiteY22" fmla="*/ 1231831 h 1785864"/>
              <a:gd name="connsiteX0" fmla="*/ 2679 w 2006244"/>
              <a:gd name="connsiteY0" fmla="*/ 1231831 h 1785864"/>
              <a:gd name="connsiteX1" fmla="*/ 212229 w 2006244"/>
              <a:gd name="connsiteY1" fmla="*/ 1320731 h 1785864"/>
              <a:gd name="connsiteX2" fmla="*/ 459879 w 2006244"/>
              <a:gd name="connsiteY2" fmla="*/ 1441381 h 1785864"/>
              <a:gd name="connsiteX3" fmla="*/ 624979 w 2006244"/>
              <a:gd name="connsiteY3" fmla="*/ 1549331 h 1785864"/>
              <a:gd name="connsiteX4" fmla="*/ 802779 w 2006244"/>
              <a:gd name="connsiteY4" fmla="*/ 1720781 h 1785864"/>
              <a:gd name="connsiteX5" fmla="*/ 898029 w 2006244"/>
              <a:gd name="connsiteY5" fmla="*/ 1765231 h 1785864"/>
              <a:gd name="connsiteX6" fmla="*/ 1234579 w 2006244"/>
              <a:gd name="connsiteY6" fmla="*/ 1403281 h 1785864"/>
              <a:gd name="connsiteX7" fmla="*/ 1374279 w 2006244"/>
              <a:gd name="connsiteY7" fmla="*/ 1333431 h 1785864"/>
              <a:gd name="connsiteX8" fmla="*/ 1863229 w 2006244"/>
              <a:gd name="connsiteY8" fmla="*/ 882581 h 1785864"/>
              <a:gd name="connsiteX9" fmla="*/ 2002929 w 2006244"/>
              <a:gd name="connsiteY9" fmla="*/ 615881 h 1785864"/>
              <a:gd name="connsiteX10" fmla="*/ 1939429 w 2006244"/>
              <a:gd name="connsiteY10" fmla="*/ 558731 h 1785864"/>
              <a:gd name="connsiteX11" fmla="*/ 1691779 w 2006244"/>
              <a:gd name="connsiteY11" fmla="*/ 406331 h 1785864"/>
              <a:gd name="connsiteX12" fmla="*/ 1596529 w 2006244"/>
              <a:gd name="connsiteY12" fmla="*/ 304731 h 1785864"/>
              <a:gd name="connsiteX13" fmla="*/ 1456829 w 2006244"/>
              <a:gd name="connsiteY13" fmla="*/ 298381 h 1785864"/>
              <a:gd name="connsiteX14" fmla="*/ 1285379 w 2006244"/>
              <a:gd name="connsiteY14" fmla="*/ 184081 h 1785864"/>
              <a:gd name="connsiteX15" fmla="*/ 1088529 w 2006244"/>
              <a:gd name="connsiteY15" fmla="*/ 158681 h 1785864"/>
              <a:gd name="connsiteX16" fmla="*/ 798016 w 2006244"/>
              <a:gd name="connsiteY16" fmla="*/ 4694 h 1785864"/>
              <a:gd name="connsiteX17" fmla="*/ 510679 w 2006244"/>
              <a:gd name="connsiteY17" fmla="*/ 48350 h 1785864"/>
              <a:gd name="connsiteX18" fmla="*/ 474960 w 2006244"/>
              <a:gd name="connsiteY18" fmla="*/ 136455 h 1785864"/>
              <a:gd name="connsiteX19" fmla="*/ 382093 w 2006244"/>
              <a:gd name="connsiteY19" fmla="*/ 244405 h 1785864"/>
              <a:gd name="connsiteX20" fmla="*/ 258268 w 2006244"/>
              <a:gd name="connsiteY20" fmla="*/ 480149 h 1785864"/>
              <a:gd name="connsiteX21" fmla="*/ 104279 w 2006244"/>
              <a:gd name="connsiteY21" fmla="*/ 793681 h 1785864"/>
              <a:gd name="connsiteX22" fmla="*/ 2679 w 2006244"/>
              <a:gd name="connsiteY22" fmla="*/ 1231831 h 1785864"/>
              <a:gd name="connsiteX0" fmla="*/ 2679 w 2006244"/>
              <a:gd name="connsiteY0" fmla="*/ 1232124 h 1786157"/>
              <a:gd name="connsiteX1" fmla="*/ 212229 w 2006244"/>
              <a:gd name="connsiteY1" fmla="*/ 1321024 h 1786157"/>
              <a:gd name="connsiteX2" fmla="*/ 459879 w 2006244"/>
              <a:gd name="connsiteY2" fmla="*/ 1441674 h 1786157"/>
              <a:gd name="connsiteX3" fmla="*/ 624979 w 2006244"/>
              <a:gd name="connsiteY3" fmla="*/ 1549624 h 1786157"/>
              <a:gd name="connsiteX4" fmla="*/ 802779 w 2006244"/>
              <a:gd name="connsiteY4" fmla="*/ 1721074 h 1786157"/>
              <a:gd name="connsiteX5" fmla="*/ 898029 w 2006244"/>
              <a:gd name="connsiteY5" fmla="*/ 1765524 h 1786157"/>
              <a:gd name="connsiteX6" fmla="*/ 1234579 w 2006244"/>
              <a:gd name="connsiteY6" fmla="*/ 1403574 h 1786157"/>
              <a:gd name="connsiteX7" fmla="*/ 1374279 w 2006244"/>
              <a:gd name="connsiteY7" fmla="*/ 1333724 h 1786157"/>
              <a:gd name="connsiteX8" fmla="*/ 1863229 w 2006244"/>
              <a:gd name="connsiteY8" fmla="*/ 882874 h 1786157"/>
              <a:gd name="connsiteX9" fmla="*/ 2002929 w 2006244"/>
              <a:gd name="connsiteY9" fmla="*/ 616174 h 1786157"/>
              <a:gd name="connsiteX10" fmla="*/ 1939429 w 2006244"/>
              <a:gd name="connsiteY10" fmla="*/ 559024 h 1786157"/>
              <a:gd name="connsiteX11" fmla="*/ 1691779 w 2006244"/>
              <a:gd name="connsiteY11" fmla="*/ 406624 h 1786157"/>
              <a:gd name="connsiteX12" fmla="*/ 1596529 w 2006244"/>
              <a:gd name="connsiteY12" fmla="*/ 305024 h 1786157"/>
              <a:gd name="connsiteX13" fmla="*/ 1456829 w 2006244"/>
              <a:gd name="connsiteY13" fmla="*/ 298674 h 1786157"/>
              <a:gd name="connsiteX14" fmla="*/ 1285379 w 2006244"/>
              <a:gd name="connsiteY14" fmla="*/ 184374 h 1786157"/>
              <a:gd name="connsiteX15" fmla="*/ 1088529 w 2006244"/>
              <a:gd name="connsiteY15" fmla="*/ 158974 h 1786157"/>
              <a:gd name="connsiteX16" fmla="*/ 798016 w 2006244"/>
              <a:gd name="connsiteY16" fmla="*/ 4987 h 1786157"/>
              <a:gd name="connsiteX17" fmla="*/ 510679 w 2006244"/>
              <a:gd name="connsiteY17" fmla="*/ 48643 h 1786157"/>
              <a:gd name="connsiteX18" fmla="*/ 474960 w 2006244"/>
              <a:gd name="connsiteY18" fmla="*/ 158179 h 1786157"/>
              <a:gd name="connsiteX19" fmla="*/ 382093 w 2006244"/>
              <a:gd name="connsiteY19" fmla="*/ 244698 h 1786157"/>
              <a:gd name="connsiteX20" fmla="*/ 258268 w 2006244"/>
              <a:gd name="connsiteY20" fmla="*/ 480442 h 1786157"/>
              <a:gd name="connsiteX21" fmla="*/ 104279 w 2006244"/>
              <a:gd name="connsiteY21" fmla="*/ 793974 h 1786157"/>
              <a:gd name="connsiteX22" fmla="*/ 2679 w 2006244"/>
              <a:gd name="connsiteY22" fmla="*/ 1232124 h 1786157"/>
              <a:gd name="connsiteX0" fmla="*/ 2679 w 2006244"/>
              <a:gd name="connsiteY0" fmla="*/ 1227407 h 1781440"/>
              <a:gd name="connsiteX1" fmla="*/ 212229 w 2006244"/>
              <a:gd name="connsiteY1" fmla="*/ 1316307 h 1781440"/>
              <a:gd name="connsiteX2" fmla="*/ 459879 w 2006244"/>
              <a:gd name="connsiteY2" fmla="*/ 1436957 h 1781440"/>
              <a:gd name="connsiteX3" fmla="*/ 624979 w 2006244"/>
              <a:gd name="connsiteY3" fmla="*/ 1544907 h 1781440"/>
              <a:gd name="connsiteX4" fmla="*/ 802779 w 2006244"/>
              <a:gd name="connsiteY4" fmla="*/ 1716357 h 1781440"/>
              <a:gd name="connsiteX5" fmla="*/ 898029 w 2006244"/>
              <a:gd name="connsiteY5" fmla="*/ 1760807 h 1781440"/>
              <a:gd name="connsiteX6" fmla="*/ 1234579 w 2006244"/>
              <a:gd name="connsiteY6" fmla="*/ 1398857 h 1781440"/>
              <a:gd name="connsiteX7" fmla="*/ 1374279 w 2006244"/>
              <a:gd name="connsiteY7" fmla="*/ 1329007 h 1781440"/>
              <a:gd name="connsiteX8" fmla="*/ 1863229 w 2006244"/>
              <a:gd name="connsiteY8" fmla="*/ 878157 h 1781440"/>
              <a:gd name="connsiteX9" fmla="*/ 2002929 w 2006244"/>
              <a:gd name="connsiteY9" fmla="*/ 611457 h 1781440"/>
              <a:gd name="connsiteX10" fmla="*/ 1939429 w 2006244"/>
              <a:gd name="connsiteY10" fmla="*/ 554307 h 1781440"/>
              <a:gd name="connsiteX11" fmla="*/ 1691779 w 2006244"/>
              <a:gd name="connsiteY11" fmla="*/ 401907 h 1781440"/>
              <a:gd name="connsiteX12" fmla="*/ 1596529 w 2006244"/>
              <a:gd name="connsiteY12" fmla="*/ 300307 h 1781440"/>
              <a:gd name="connsiteX13" fmla="*/ 1456829 w 2006244"/>
              <a:gd name="connsiteY13" fmla="*/ 293957 h 1781440"/>
              <a:gd name="connsiteX14" fmla="*/ 1285379 w 2006244"/>
              <a:gd name="connsiteY14" fmla="*/ 179657 h 1781440"/>
              <a:gd name="connsiteX15" fmla="*/ 1088529 w 2006244"/>
              <a:gd name="connsiteY15" fmla="*/ 154257 h 1781440"/>
              <a:gd name="connsiteX16" fmla="*/ 996455 w 2006244"/>
              <a:gd name="connsiteY16" fmla="*/ 61388 h 1781440"/>
              <a:gd name="connsiteX17" fmla="*/ 798016 w 2006244"/>
              <a:gd name="connsiteY17" fmla="*/ 270 h 1781440"/>
              <a:gd name="connsiteX18" fmla="*/ 510679 w 2006244"/>
              <a:gd name="connsiteY18" fmla="*/ 43926 h 1781440"/>
              <a:gd name="connsiteX19" fmla="*/ 474960 w 2006244"/>
              <a:gd name="connsiteY19" fmla="*/ 153462 h 1781440"/>
              <a:gd name="connsiteX20" fmla="*/ 382093 w 2006244"/>
              <a:gd name="connsiteY20" fmla="*/ 239981 h 1781440"/>
              <a:gd name="connsiteX21" fmla="*/ 258268 w 2006244"/>
              <a:gd name="connsiteY21" fmla="*/ 475725 h 1781440"/>
              <a:gd name="connsiteX22" fmla="*/ 104279 w 2006244"/>
              <a:gd name="connsiteY22" fmla="*/ 789257 h 1781440"/>
              <a:gd name="connsiteX23" fmla="*/ 2679 w 2006244"/>
              <a:gd name="connsiteY23" fmla="*/ 1227407 h 1781440"/>
              <a:gd name="connsiteX0" fmla="*/ 2679 w 2006244"/>
              <a:gd name="connsiteY0" fmla="*/ 1236864 h 1790897"/>
              <a:gd name="connsiteX1" fmla="*/ 212229 w 2006244"/>
              <a:gd name="connsiteY1" fmla="*/ 1325764 h 1790897"/>
              <a:gd name="connsiteX2" fmla="*/ 459879 w 2006244"/>
              <a:gd name="connsiteY2" fmla="*/ 1446414 h 1790897"/>
              <a:gd name="connsiteX3" fmla="*/ 624979 w 2006244"/>
              <a:gd name="connsiteY3" fmla="*/ 1554364 h 1790897"/>
              <a:gd name="connsiteX4" fmla="*/ 802779 w 2006244"/>
              <a:gd name="connsiteY4" fmla="*/ 1725814 h 1790897"/>
              <a:gd name="connsiteX5" fmla="*/ 898029 w 2006244"/>
              <a:gd name="connsiteY5" fmla="*/ 1770264 h 1790897"/>
              <a:gd name="connsiteX6" fmla="*/ 1234579 w 2006244"/>
              <a:gd name="connsiteY6" fmla="*/ 1408314 h 1790897"/>
              <a:gd name="connsiteX7" fmla="*/ 1374279 w 2006244"/>
              <a:gd name="connsiteY7" fmla="*/ 1338464 h 1790897"/>
              <a:gd name="connsiteX8" fmla="*/ 1863229 w 2006244"/>
              <a:gd name="connsiteY8" fmla="*/ 887614 h 1790897"/>
              <a:gd name="connsiteX9" fmla="*/ 2002929 w 2006244"/>
              <a:gd name="connsiteY9" fmla="*/ 620914 h 1790897"/>
              <a:gd name="connsiteX10" fmla="*/ 1939429 w 2006244"/>
              <a:gd name="connsiteY10" fmla="*/ 563764 h 1790897"/>
              <a:gd name="connsiteX11" fmla="*/ 1691779 w 2006244"/>
              <a:gd name="connsiteY11" fmla="*/ 411364 h 1790897"/>
              <a:gd name="connsiteX12" fmla="*/ 1596529 w 2006244"/>
              <a:gd name="connsiteY12" fmla="*/ 309764 h 1790897"/>
              <a:gd name="connsiteX13" fmla="*/ 1456829 w 2006244"/>
              <a:gd name="connsiteY13" fmla="*/ 303414 h 1790897"/>
              <a:gd name="connsiteX14" fmla="*/ 1285379 w 2006244"/>
              <a:gd name="connsiteY14" fmla="*/ 189114 h 1790897"/>
              <a:gd name="connsiteX15" fmla="*/ 1088529 w 2006244"/>
              <a:gd name="connsiteY15" fmla="*/ 163714 h 1790897"/>
              <a:gd name="connsiteX16" fmla="*/ 996455 w 2006244"/>
              <a:gd name="connsiteY16" fmla="*/ 70845 h 1790897"/>
              <a:gd name="connsiteX17" fmla="*/ 752773 w 2006244"/>
              <a:gd name="connsiteY17" fmla="*/ 202 h 1790897"/>
              <a:gd name="connsiteX18" fmla="*/ 510679 w 2006244"/>
              <a:gd name="connsiteY18" fmla="*/ 53383 h 1790897"/>
              <a:gd name="connsiteX19" fmla="*/ 474960 w 2006244"/>
              <a:gd name="connsiteY19" fmla="*/ 162919 h 1790897"/>
              <a:gd name="connsiteX20" fmla="*/ 382093 w 2006244"/>
              <a:gd name="connsiteY20" fmla="*/ 249438 h 1790897"/>
              <a:gd name="connsiteX21" fmla="*/ 258268 w 2006244"/>
              <a:gd name="connsiteY21" fmla="*/ 485182 h 1790897"/>
              <a:gd name="connsiteX22" fmla="*/ 104279 w 2006244"/>
              <a:gd name="connsiteY22" fmla="*/ 798714 h 1790897"/>
              <a:gd name="connsiteX23" fmla="*/ 2679 w 2006244"/>
              <a:gd name="connsiteY23" fmla="*/ 1236864 h 1790897"/>
              <a:gd name="connsiteX0" fmla="*/ 2679 w 2006244"/>
              <a:gd name="connsiteY0" fmla="*/ 1236864 h 1790897"/>
              <a:gd name="connsiteX1" fmla="*/ 212229 w 2006244"/>
              <a:gd name="connsiteY1" fmla="*/ 1325764 h 1790897"/>
              <a:gd name="connsiteX2" fmla="*/ 459879 w 2006244"/>
              <a:gd name="connsiteY2" fmla="*/ 1446414 h 1790897"/>
              <a:gd name="connsiteX3" fmla="*/ 624979 w 2006244"/>
              <a:gd name="connsiteY3" fmla="*/ 1554364 h 1790897"/>
              <a:gd name="connsiteX4" fmla="*/ 802779 w 2006244"/>
              <a:gd name="connsiteY4" fmla="*/ 1725814 h 1790897"/>
              <a:gd name="connsiteX5" fmla="*/ 898029 w 2006244"/>
              <a:gd name="connsiteY5" fmla="*/ 1770264 h 1790897"/>
              <a:gd name="connsiteX6" fmla="*/ 1234579 w 2006244"/>
              <a:gd name="connsiteY6" fmla="*/ 1408314 h 1790897"/>
              <a:gd name="connsiteX7" fmla="*/ 1374279 w 2006244"/>
              <a:gd name="connsiteY7" fmla="*/ 1338464 h 1790897"/>
              <a:gd name="connsiteX8" fmla="*/ 1863229 w 2006244"/>
              <a:gd name="connsiteY8" fmla="*/ 887614 h 1790897"/>
              <a:gd name="connsiteX9" fmla="*/ 2002929 w 2006244"/>
              <a:gd name="connsiteY9" fmla="*/ 620914 h 1790897"/>
              <a:gd name="connsiteX10" fmla="*/ 1939429 w 2006244"/>
              <a:gd name="connsiteY10" fmla="*/ 563764 h 1790897"/>
              <a:gd name="connsiteX11" fmla="*/ 1691779 w 2006244"/>
              <a:gd name="connsiteY11" fmla="*/ 411364 h 1790897"/>
              <a:gd name="connsiteX12" fmla="*/ 1596529 w 2006244"/>
              <a:gd name="connsiteY12" fmla="*/ 309764 h 1790897"/>
              <a:gd name="connsiteX13" fmla="*/ 1456829 w 2006244"/>
              <a:gd name="connsiteY13" fmla="*/ 303414 h 1790897"/>
              <a:gd name="connsiteX14" fmla="*/ 1285379 w 2006244"/>
              <a:gd name="connsiteY14" fmla="*/ 189114 h 1790897"/>
              <a:gd name="connsiteX15" fmla="*/ 1098054 w 2006244"/>
              <a:gd name="connsiteY15" fmla="*/ 156571 h 1790897"/>
              <a:gd name="connsiteX16" fmla="*/ 996455 w 2006244"/>
              <a:gd name="connsiteY16" fmla="*/ 70845 h 1790897"/>
              <a:gd name="connsiteX17" fmla="*/ 752773 w 2006244"/>
              <a:gd name="connsiteY17" fmla="*/ 202 h 1790897"/>
              <a:gd name="connsiteX18" fmla="*/ 510679 w 2006244"/>
              <a:gd name="connsiteY18" fmla="*/ 53383 h 1790897"/>
              <a:gd name="connsiteX19" fmla="*/ 474960 w 2006244"/>
              <a:gd name="connsiteY19" fmla="*/ 162919 h 1790897"/>
              <a:gd name="connsiteX20" fmla="*/ 382093 w 2006244"/>
              <a:gd name="connsiteY20" fmla="*/ 249438 h 1790897"/>
              <a:gd name="connsiteX21" fmla="*/ 258268 w 2006244"/>
              <a:gd name="connsiteY21" fmla="*/ 485182 h 1790897"/>
              <a:gd name="connsiteX22" fmla="*/ 104279 w 2006244"/>
              <a:gd name="connsiteY22" fmla="*/ 798714 h 1790897"/>
              <a:gd name="connsiteX23" fmla="*/ 2679 w 2006244"/>
              <a:gd name="connsiteY23" fmla="*/ 1236864 h 1790897"/>
              <a:gd name="connsiteX0" fmla="*/ 2679 w 2006244"/>
              <a:gd name="connsiteY0" fmla="*/ 1236864 h 1790897"/>
              <a:gd name="connsiteX1" fmla="*/ 212229 w 2006244"/>
              <a:gd name="connsiteY1" fmla="*/ 1325764 h 1790897"/>
              <a:gd name="connsiteX2" fmla="*/ 459879 w 2006244"/>
              <a:gd name="connsiteY2" fmla="*/ 1446414 h 1790897"/>
              <a:gd name="connsiteX3" fmla="*/ 624979 w 2006244"/>
              <a:gd name="connsiteY3" fmla="*/ 1554364 h 1790897"/>
              <a:gd name="connsiteX4" fmla="*/ 802779 w 2006244"/>
              <a:gd name="connsiteY4" fmla="*/ 1725814 h 1790897"/>
              <a:gd name="connsiteX5" fmla="*/ 898029 w 2006244"/>
              <a:gd name="connsiteY5" fmla="*/ 1770264 h 1790897"/>
              <a:gd name="connsiteX6" fmla="*/ 1234579 w 2006244"/>
              <a:gd name="connsiteY6" fmla="*/ 1408314 h 1790897"/>
              <a:gd name="connsiteX7" fmla="*/ 1374279 w 2006244"/>
              <a:gd name="connsiteY7" fmla="*/ 1338464 h 1790897"/>
              <a:gd name="connsiteX8" fmla="*/ 1863229 w 2006244"/>
              <a:gd name="connsiteY8" fmla="*/ 887614 h 1790897"/>
              <a:gd name="connsiteX9" fmla="*/ 2002929 w 2006244"/>
              <a:gd name="connsiteY9" fmla="*/ 620914 h 1790897"/>
              <a:gd name="connsiteX10" fmla="*/ 1939429 w 2006244"/>
              <a:gd name="connsiteY10" fmla="*/ 563764 h 1790897"/>
              <a:gd name="connsiteX11" fmla="*/ 1691779 w 2006244"/>
              <a:gd name="connsiteY11" fmla="*/ 411364 h 1790897"/>
              <a:gd name="connsiteX12" fmla="*/ 1596529 w 2006244"/>
              <a:gd name="connsiteY12" fmla="*/ 309764 h 1790897"/>
              <a:gd name="connsiteX13" fmla="*/ 1456829 w 2006244"/>
              <a:gd name="connsiteY13" fmla="*/ 303414 h 1790897"/>
              <a:gd name="connsiteX14" fmla="*/ 1275854 w 2006244"/>
              <a:gd name="connsiteY14" fmla="*/ 198639 h 1790897"/>
              <a:gd name="connsiteX15" fmla="*/ 1098054 w 2006244"/>
              <a:gd name="connsiteY15" fmla="*/ 156571 h 1790897"/>
              <a:gd name="connsiteX16" fmla="*/ 996455 w 2006244"/>
              <a:gd name="connsiteY16" fmla="*/ 70845 h 1790897"/>
              <a:gd name="connsiteX17" fmla="*/ 752773 w 2006244"/>
              <a:gd name="connsiteY17" fmla="*/ 202 h 1790897"/>
              <a:gd name="connsiteX18" fmla="*/ 510679 w 2006244"/>
              <a:gd name="connsiteY18" fmla="*/ 53383 h 1790897"/>
              <a:gd name="connsiteX19" fmla="*/ 474960 w 2006244"/>
              <a:gd name="connsiteY19" fmla="*/ 162919 h 1790897"/>
              <a:gd name="connsiteX20" fmla="*/ 382093 w 2006244"/>
              <a:gd name="connsiteY20" fmla="*/ 249438 h 1790897"/>
              <a:gd name="connsiteX21" fmla="*/ 258268 w 2006244"/>
              <a:gd name="connsiteY21" fmla="*/ 485182 h 1790897"/>
              <a:gd name="connsiteX22" fmla="*/ 104279 w 2006244"/>
              <a:gd name="connsiteY22" fmla="*/ 798714 h 1790897"/>
              <a:gd name="connsiteX23" fmla="*/ 2679 w 2006244"/>
              <a:gd name="connsiteY23" fmla="*/ 1236864 h 1790897"/>
              <a:gd name="connsiteX0" fmla="*/ 2679 w 2006244"/>
              <a:gd name="connsiteY0" fmla="*/ 1236864 h 1790897"/>
              <a:gd name="connsiteX1" fmla="*/ 212229 w 2006244"/>
              <a:gd name="connsiteY1" fmla="*/ 1325764 h 1790897"/>
              <a:gd name="connsiteX2" fmla="*/ 459879 w 2006244"/>
              <a:gd name="connsiteY2" fmla="*/ 1446414 h 1790897"/>
              <a:gd name="connsiteX3" fmla="*/ 624979 w 2006244"/>
              <a:gd name="connsiteY3" fmla="*/ 1554364 h 1790897"/>
              <a:gd name="connsiteX4" fmla="*/ 802779 w 2006244"/>
              <a:gd name="connsiteY4" fmla="*/ 1725814 h 1790897"/>
              <a:gd name="connsiteX5" fmla="*/ 898029 w 2006244"/>
              <a:gd name="connsiteY5" fmla="*/ 1770264 h 1790897"/>
              <a:gd name="connsiteX6" fmla="*/ 1234579 w 2006244"/>
              <a:gd name="connsiteY6" fmla="*/ 1408314 h 1790897"/>
              <a:gd name="connsiteX7" fmla="*/ 1374279 w 2006244"/>
              <a:gd name="connsiteY7" fmla="*/ 1338464 h 1790897"/>
              <a:gd name="connsiteX8" fmla="*/ 1863229 w 2006244"/>
              <a:gd name="connsiteY8" fmla="*/ 887614 h 1790897"/>
              <a:gd name="connsiteX9" fmla="*/ 2002929 w 2006244"/>
              <a:gd name="connsiteY9" fmla="*/ 620914 h 1790897"/>
              <a:gd name="connsiteX10" fmla="*/ 1939429 w 2006244"/>
              <a:gd name="connsiteY10" fmla="*/ 563764 h 1790897"/>
              <a:gd name="connsiteX11" fmla="*/ 1691779 w 2006244"/>
              <a:gd name="connsiteY11" fmla="*/ 411364 h 1790897"/>
              <a:gd name="connsiteX12" fmla="*/ 1596529 w 2006244"/>
              <a:gd name="connsiteY12" fmla="*/ 309764 h 1790897"/>
              <a:gd name="connsiteX13" fmla="*/ 1413966 w 2006244"/>
              <a:gd name="connsiteY13" fmla="*/ 284364 h 1790897"/>
              <a:gd name="connsiteX14" fmla="*/ 1275854 w 2006244"/>
              <a:gd name="connsiteY14" fmla="*/ 198639 h 1790897"/>
              <a:gd name="connsiteX15" fmla="*/ 1098054 w 2006244"/>
              <a:gd name="connsiteY15" fmla="*/ 156571 h 1790897"/>
              <a:gd name="connsiteX16" fmla="*/ 996455 w 2006244"/>
              <a:gd name="connsiteY16" fmla="*/ 70845 h 1790897"/>
              <a:gd name="connsiteX17" fmla="*/ 752773 w 2006244"/>
              <a:gd name="connsiteY17" fmla="*/ 202 h 1790897"/>
              <a:gd name="connsiteX18" fmla="*/ 510679 w 2006244"/>
              <a:gd name="connsiteY18" fmla="*/ 53383 h 1790897"/>
              <a:gd name="connsiteX19" fmla="*/ 474960 w 2006244"/>
              <a:gd name="connsiteY19" fmla="*/ 162919 h 1790897"/>
              <a:gd name="connsiteX20" fmla="*/ 382093 w 2006244"/>
              <a:gd name="connsiteY20" fmla="*/ 249438 h 1790897"/>
              <a:gd name="connsiteX21" fmla="*/ 258268 w 2006244"/>
              <a:gd name="connsiteY21" fmla="*/ 485182 h 1790897"/>
              <a:gd name="connsiteX22" fmla="*/ 104279 w 2006244"/>
              <a:gd name="connsiteY22" fmla="*/ 798714 h 1790897"/>
              <a:gd name="connsiteX23" fmla="*/ 2679 w 2006244"/>
              <a:gd name="connsiteY23" fmla="*/ 1236864 h 1790897"/>
              <a:gd name="connsiteX0" fmla="*/ 2679 w 2006244"/>
              <a:gd name="connsiteY0" fmla="*/ 1236864 h 1790897"/>
              <a:gd name="connsiteX1" fmla="*/ 212229 w 2006244"/>
              <a:gd name="connsiteY1" fmla="*/ 1325764 h 1790897"/>
              <a:gd name="connsiteX2" fmla="*/ 459879 w 2006244"/>
              <a:gd name="connsiteY2" fmla="*/ 1446414 h 1790897"/>
              <a:gd name="connsiteX3" fmla="*/ 624979 w 2006244"/>
              <a:gd name="connsiteY3" fmla="*/ 1554364 h 1790897"/>
              <a:gd name="connsiteX4" fmla="*/ 802779 w 2006244"/>
              <a:gd name="connsiteY4" fmla="*/ 1725814 h 1790897"/>
              <a:gd name="connsiteX5" fmla="*/ 898029 w 2006244"/>
              <a:gd name="connsiteY5" fmla="*/ 1770264 h 1790897"/>
              <a:gd name="connsiteX6" fmla="*/ 1234579 w 2006244"/>
              <a:gd name="connsiteY6" fmla="*/ 1408314 h 1790897"/>
              <a:gd name="connsiteX7" fmla="*/ 1374279 w 2006244"/>
              <a:gd name="connsiteY7" fmla="*/ 1338464 h 1790897"/>
              <a:gd name="connsiteX8" fmla="*/ 1863229 w 2006244"/>
              <a:gd name="connsiteY8" fmla="*/ 887614 h 1790897"/>
              <a:gd name="connsiteX9" fmla="*/ 2002929 w 2006244"/>
              <a:gd name="connsiteY9" fmla="*/ 620914 h 1790897"/>
              <a:gd name="connsiteX10" fmla="*/ 1939429 w 2006244"/>
              <a:gd name="connsiteY10" fmla="*/ 563764 h 1790897"/>
              <a:gd name="connsiteX11" fmla="*/ 1691779 w 2006244"/>
              <a:gd name="connsiteY11" fmla="*/ 411364 h 1790897"/>
              <a:gd name="connsiteX12" fmla="*/ 1582242 w 2006244"/>
              <a:gd name="connsiteY12" fmla="*/ 326433 h 1790897"/>
              <a:gd name="connsiteX13" fmla="*/ 1413966 w 2006244"/>
              <a:gd name="connsiteY13" fmla="*/ 284364 h 1790897"/>
              <a:gd name="connsiteX14" fmla="*/ 1275854 w 2006244"/>
              <a:gd name="connsiteY14" fmla="*/ 198639 h 1790897"/>
              <a:gd name="connsiteX15" fmla="*/ 1098054 w 2006244"/>
              <a:gd name="connsiteY15" fmla="*/ 156571 h 1790897"/>
              <a:gd name="connsiteX16" fmla="*/ 996455 w 2006244"/>
              <a:gd name="connsiteY16" fmla="*/ 70845 h 1790897"/>
              <a:gd name="connsiteX17" fmla="*/ 752773 w 2006244"/>
              <a:gd name="connsiteY17" fmla="*/ 202 h 1790897"/>
              <a:gd name="connsiteX18" fmla="*/ 510679 w 2006244"/>
              <a:gd name="connsiteY18" fmla="*/ 53383 h 1790897"/>
              <a:gd name="connsiteX19" fmla="*/ 474960 w 2006244"/>
              <a:gd name="connsiteY19" fmla="*/ 162919 h 1790897"/>
              <a:gd name="connsiteX20" fmla="*/ 382093 w 2006244"/>
              <a:gd name="connsiteY20" fmla="*/ 249438 h 1790897"/>
              <a:gd name="connsiteX21" fmla="*/ 258268 w 2006244"/>
              <a:gd name="connsiteY21" fmla="*/ 485182 h 1790897"/>
              <a:gd name="connsiteX22" fmla="*/ 104279 w 2006244"/>
              <a:gd name="connsiteY22" fmla="*/ 798714 h 1790897"/>
              <a:gd name="connsiteX23" fmla="*/ 2679 w 2006244"/>
              <a:gd name="connsiteY23" fmla="*/ 1236864 h 1790897"/>
              <a:gd name="connsiteX0" fmla="*/ 2679 w 2006244"/>
              <a:gd name="connsiteY0" fmla="*/ 1236864 h 1790897"/>
              <a:gd name="connsiteX1" fmla="*/ 212229 w 2006244"/>
              <a:gd name="connsiteY1" fmla="*/ 1325764 h 1790897"/>
              <a:gd name="connsiteX2" fmla="*/ 459879 w 2006244"/>
              <a:gd name="connsiteY2" fmla="*/ 1446414 h 1790897"/>
              <a:gd name="connsiteX3" fmla="*/ 624979 w 2006244"/>
              <a:gd name="connsiteY3" fmla="*/ 1554364 h 1790897"/>
              <a:gd name="connsiteX4" fmla="*/ 802779 w 2006244"/>
              <a:gd name="connsiteY4" fmla="*/ 1725814 h 1790897"/>
              <a:gd name="connsiteX5" fmla="*/ 898029 w 2006244"/>
              <a:gd name="connsiteY5" fmla="*/ 1770264 h 1790897"/>
              <a:gd name="connsiteX6" fmla="*/ 1234579 w 2006244"/>
              <a:gd name="connsiteY6" fmla="*/ 1408314 h 1790897"/>
              <a:gd name="connsiteX7" fmla="*/ 1374279 w 2006244"/>
              <a:gd name="connsiteY7" fmla="*/ 1338464 h 1790897"/>
              <a:gd name="connsiteX8" fmla="*/ 1863229 w 2006244"/>
              <a:gd name="connsiteY8" fmla="*/ 887614 h 1790897"/>
              <a:gd name="connsiteX9" fmla="*/ 2002929 w 2006244"/>
              <a:gd name="connsiteY9" fmla="*/ 620914 h 1790897"/>
              <a:gd name="connsiteX10" fmla="*/ 1939429 w 2006244"/>
              <a:gd name="connsiteY10" fmla="*/ 563764 h 1790897"/>
              <a:gd name="connsiteX11" fmla="*/ 1691779 w 2006244"/>
              <a:gd name="connsiteY11" fmla="*/ 387551 h 1790897"/>
              <a:gd name="connsiteX12" fmla="*/ 1582242 w 2006244"/>
              <a:gd name="connsiteY12" fmla="*/ 326433 h 1790897"/>
              <a:gd name="connsiteX13" fmla="*/ 1413966 w 2006244"/>
              <a:gd name="connsiteY13" fmla="*/ 284364 h 1790897"/>
              <a:gd name="connsiteX14" fmla="*/ 1275854 w 2006244"/>
              <a:gd name="connsiteY14" fmla="*/ 198639 h 1790897"/>
              <a:gd name="connsiteX15" fmla="*/ 1098054 w 2006244"/>
              <a:gd name="connsiteY15" fmla="*/ 156571 h 1790897"/>
              <a:gd name="connsiteX16" fmla="*/ 996455 w 2006244"/>
              <a:gd name="connsiteY16" fmla="*/ 70845 h 1790897"/>
              <a:gd name="connsiteX17" fmla="*/ 752773 w 2006244"/>
              <a:gd name="connsiteY17" fmla="*/ 202 h 1790897"/>
              <a:gd name="connsiteX18" fmla="*/ 510679 w 2006244"/>
              <a:gd name="connsiteY18" fmla="*/ 53383 h 1790897"/>
              <a:gd name="connsiteX19" fmla="*/ 474960 w 2006244"/>
              <a:gd name="connsiteY19" fmla="*/ 162919 h 1790897"/>
              <a:gd name="connsiteX20" fmla="*/ 382093 w 2006244"/>
              <a:gd name="connsiteY20" fmla="*/ 249438 h 1790897"/>
              <a:gd name="connsiteX21" fmla="*/ 258268 w 2006244"/>
              <a:gd name="connsiteY21" fmla="*/ 485182 h 1790897"/>
              <a:gd name="connsiteX22" fmla="*/ 104279 w 2006244"/>
              <a:gd name="connsiteY22" fmla="*/ 798714 h 1790897"/>
              <a:gd name="connsiteX23" fmla="*/ 2679 w 2006244"/>
              <a:gd name="connsiteY23" fmla="*/ 1236864 h 1790897"/>
              <a:gd name="connsiteX0" fmla="*/ 2679 w 2005342"/>
              <a:gd name="connsiteY0" fmla="*/ 1236864 h 1790897"/>
              <a:gd name="connsiteX1" fmla="*/ 212229 w 2005342"/>
              <a:gd name="connsiteY1" fmla="*/ 1325764 h 1790897"/>
              <a:gd name="connsiteX2" fmla="*/ 459879 w 2005342"/>
              <a:gd name="connsiteY2" fmla="*/ 1446414 h 1790897"/>
              <a:gd name="connsiteX3" fmla="*/ 624979 w 2005342"/>
              <a:gd name="connsiteY3" fmla="*/ 1554364 h 1790897"/>
              <a:gd name="connsiteX4" fmla="*/ 802779 w 2005342"/>
              <a:gd name="connsiteY4" fmla="*/ 1725814 h 1790897"/>
              <a:gd name="connsiteX5" fmla="*/ 898029 w 2005342"/>
              <a:gd name="connsiteY5" fmla="*/ 1770264 h 1790897"/>
              <a:gd name="connsiteX6" fmla="*/ 1234579 w 2005342"/>
              <a:gd name="connsiteY6" fmla="*/ 1408314 h 1790897"/>
              <a:gd name="connsiteX7" fmla="*/ 1374279 w 2005342"/>
              <a:gd name="connsiteY7" fmla="*/ 1338464 h 1790897"/>
              <a:gd name="connsiteX8" fmla="*/ 1863229 w 2005342"/>
              <a:gd name="connsiteY8" fmla="*/ 887614 h 1790897"/>
              <a:gd name="connsiteX9" fmla="*/ 2002929 w 2005342"/>
              <a:gd name="connsiteY9" fmla="*/ 620914 h 1790897"/>
              <a:gd name="connsiteX10" fmla="*/ 1939429 w 2005342"/>
              <a:gd name="connsiteY10" fmla="*/ 563764 h 1790897"/>
              <a:gd name="connsiteX11" fmla="*/ 1784649 w 2005342"/>
              <a:gd name="connsiteY11" fmla="*/ 473277 h 1790897"/>
              <a:gd name="connsiteX12" fmla="*/ 1691779 w 2005342"/>
              <a:gd name="connsiteY12" fmla="*/ 387551 h 1790897"/>
              <a:gd name="connsiteX13" fmla="*/ 1582242 w 2005342"/>
              <a:gd name="connsiteY13" fmla="*/ 326433 h 1790897"/>
              <a:gd name="connsiteX14" fmla="*/ 1413966 w 2005342"/>
              <a:gd name="connsiteY14" fmla="*/ 284364 h 1790897"/>
              <a:gd name="connsiteX15" fmla="*/ 1275854 w 2005342"/>
              <a:gd name="connsiteY15" fmla="*/ 198639 h 1790897"/>
              <a:gd name="connsiteX16" fmla="*/ 1098054 w 2005342"/>
              <a:gd name="connsiteY16" fmla="*/ 156571 h 1790897"/>
              <a:gd name="connsiteX17" fmla="*/ 996455 w 2005342"/>
              <a:gd name="connsiteY17" fmla="*/ 70845 h 1790897"/>
              <a:gd name="connsiteX18" fmla="*/ 752773 w 2005342"/>
              <a:gd name="connsiteY18" fmla="*/ 202 h 1790897"/>
              <a:gd name="connsiteX19" fmla="*/ 510679 w 2005342"/>
              <a:gd name="connsiteY19" fmla="*/ 53383 h 1790897"/>
              <a:gd name="connsiteX20" fmla="*/ 474960 w 2005342"/>
              <a:gd name="connsiteY20" fmla="*/ 162919 h 1790897"/>
              <a:gd name="connsiteX21" fmla="*/ 382093 w 2005342"/>
              <a:gd name="connsiteY21" fmla="*/ 249438 h 1790897"/>
              <a:gd name="connsiteX22" fmla="*/ 258268 w 2005342"/>
              <a:gd name="connsiteY22" fmla="*/ 485182 h 1790897"/>
              <a:gd name="connsiteX23" fmla="*/ 104279 w 2005342"/>
              <a:gd name="connsiteY23" fmla="*/ 798714 h 1790897"/>
              <a:gd name="connsiteX24" fmla="*/ 2679 w 2005342"/>
              <a:gd name="connsiteY24" fmla="*/ 1236864 h 1790897"/>
              <a:gd name="connsiteX0" fmla="*/ 2679 w 1998510"/>
              <a:gd name="connsiteY0" fmla="*/ 1236864 h 1790897"/>
              <a:gd name="connsiteX1" fmla="*/ 212229 w 1998510"/>
              <a:gd name="connsiteY1" fmla="*/ 1325764 h 1790897"/>
              <a:gd name="connsiteX2" fmla="*/ 459879 w 1998510"/>
              <a:gd name="connsiteY2" fmla="*/ 1446414 h 1790897"/>
              <a:gd name="connsiteX3" fmla="*/ 624979 w 1998510"/>
              <a:gd name="connsiteY3" fmla="*/ 1554364 h 1790897"/>
              <a:gd name="connsiteX4" fmla="*/ 802779 w 1998510"/>
              <a:gd name="connsiteY4" fmla="*/ 1725814 h 1790897"/>
              <a:gd name="connsiteX5" fmla="*/ 898029 w 1998510"/>
              <a:gd name="connsiteY5" fmla="*/ 1770264 h 1790897"/>
              <a:gd name="connsiteX6" fmla="*/ 1234579 w 1998510"/>
              <a:gd name="connsiteY6" fmla="*/ 1408314 h 1790897"/>
              <a:gd name="connsiteX7" fmla="*/ 1374279 w 1998510"/>
              <a:gd name="connsiteY7" fmla="*/ 1338464 h 1790897"/>
              <a:gd name="connsiteX8" fmla="*/ 1863229 w 1998510"/>
              <a:gd name="connsiteY8" fmla="*/ 887614 h 1790897"/>
              <a:gd name="connsiteX9" fmla="*/ 1995785 w 1998510"/>
              <a:gd name="connsiteY9" fmla="*/ 656633 h 1790897"/>
              <a:gd name="connsiteX10" fmla="*/ 1939429 w 1998510"/>
              <a:gd name="connsiteY10" fmla="*/ 563764 h 1790897"/>
              <a:gd name="connsiteX11" fmla="*/ 1784649 w 1998510"/>
              <a:gd name="connsiteY11" fmla="*/ 473277 h 1790897"/>
              <a:gd name="connsiteX12" fmla="*/ 1691779 w 1998510"/>
              <a:gd name="connsiteY12" fmla="*/ 387551 h 1790897"/>
              <a:gd name="connsiteX13" fmla="*/ 1582242 w 1998510"/>
              <a:gd name="connsiteY13" fmla="*/ 326433 h 1790897"/>
              <a:gd name="connsiteX14" fmla="*/ 1413966 w 1998510"/>
              <a:gd name="connsiteY14" fmla="*/ 284364 h 1790897"/>
              <a:gd name="connsiteX15" fmla="*/ 1275854 w 1998510"/>
              <a:gd name="connsiteY15" fmla="*/ 198639 h 1790897"/>
              <a:gd name="connsiteX16" fmla="*/ 1098054 w 1998510"/>
              <a:gd name="connsiteY16" fmla="*/ 156571 h 1790897"/>
              <a:gd name="connsiteX17" fmla="*/ 996455 w 1998510"/>
              <a:gd name="connsiteY17" fmla="*/ 70845 h 1790897"/>
              <a:gd name="connsiteX18" fmla="*/ 752773 w 1998510"/>
              <a:gd name="connsiteY18" fmla="*/ 202 h 1790897"/>
              <a:gd name="connsiteX19" fmla="*/ 510679 w 1998510"/>
              <a:gd name="connsiteY19" fmla="*/ 53383 h 1790897"/>
              <a:gd name="connsiteX20" fmla="*/ 474960 w 1998510"/>
              <a:gd name="connsiteY20" fmla="*/ 162919 h 1790897"/>
              <a:gd name="connsiteX21" fmla="*/ 382093 w 1998510"/>
              <a:gd name="connsiteY21" fmla="*/ 249438 h 1790897"/>
              <a:gd name="connsiteX22" fmla="*/ 258268 w 1998510"/>
              <a:gd name="connsiteY22" fmla="*/ 485182 h 1790897"/>
              <a:gd name="connsiteX23" fmla="*/ 104279 w 1998510"/>
              <a:gd name="connsiteY23" fmla="*/ 798714 h 1790897"/>
              <a:gd name="connsiteX24" fmla="*/ 2679 w 1998510"/>
              <a:gd name="connsiteY24" fmla="*/ 1236864 h 1790897"/>
              <a:gd name="connsiteX0" fmla="*/ 2679 w 1998510"/>
              <a:gd name="connsiteY0" fmla="*/ 1236864 h 1795978"/>
              <a:gd name="connsiteX1" fmla="*/ 212229 w 1998510"/>
              <a:gd name="connsiteY1" fmla="*/ 1325764 h 1795978"/>
              <a:gd name="connsiteX2" fmla="*/ 459879 w 1998510"/>
              <a:gd name="connsiteY2" fmla="*/ 1446414 h 1795978"/>
              <a:gd name="connsiteX3" fmla="*/ 624979 w 1998510"/>
              <a:gd name="connsiteY3" fmla="*/ 1554364 h 1795978"/>
              <a:gd name="connsiteX4" fmla="*/ 802779 w 1998510"/>
              <a:gd name="connsiteY4" fmla="*/ 1725814 h 1795978"/>
              <a:gd name="connsiteX5" fmla="*/ 898029 w 1998510"/>
              <a:gd name="connsiteY5" fmla="*/ 1770264 h 1795978"/>
              <a:gd name="connsiteX6" fmla="*/ 1374279 w 1998510"/>
              <a:gd name="connsiteY6" fmla="*/ 1338464 h 1795978"/>
              <a:gd name="connsiteX7" fmla="*/ 1863229 w 1998510"/>
              <a:gd name="connsiteY7" fmla="*/ 887614 h 1795978"/>
              <a:gd name="connsiteX8" fmla="*/ 1995785 w 1998510"/>
              <a:gd name="connsiteY8" fmla="*/ 656633 h 1795978"/>
              <a:gd name="connsiteX9" fmla="*/ 1939429 w 1998510"/>
              <a:gd name="connsiteY9" fmla="*/ 563764 h 1795978"/>
              <a:gd name="connsiteX10" fmla="*/ 1784649 w 1998510"/>
              <a:gd name="connsiteY10" fmla="*/ 473277 h 1795978"/>
              <a:gd name="connsiteX11" fmla="*/ 1691779 w 1998510"/>
              <a:gd name="connsiteY11" fmla="*/ 387551 h 1795978"/>
              <a:gd name="connsiteX12" fmla="*/ 1582242 w 1998510"/>
              <a:gd name="connsiteY12" fmla="*/ 326433 h 1795978"/>
              <a:gd name="connsiteX13" fmla="*/ 1413966 w 1998510"/>
              <a:gd name="connsiteY13" fmla="*/ 284364 h 1795978"/>
              <a:gd name="connsiteX14" fmla="*/ 1275854 w 1998510"/>
              <a:gd name="connsiteY14" fmla="*/ 198639 h 1795978"/>
              <a:gd name="connsiteX15" fmla="*/ 1098054 w 1998510"/>
              <a:gd name="connsiteY15" fmla="*/ 156571 h 1795978"/>
              <a:gd name="connsiteX16" fmla="*/ 996455 w 1998510"/>
              <a:gd name="connsiteY16" fmla="*/ 70845 h 1795978"/>
              <a:gd name="connsiteX17" fmla="*/ 752773 w 1998510"/>
              <a:gd name="connsiteY17" fmla="*/ 202 h 1795978"/>
              <a:gd name="connsiteX18" fmla="*/ 510679 w 1998510"/>
              <a:gd name="connsiteY18" fmla="*/ 53383 h 1795978"/>
              <a:gd name="connsiteX19" fmla="*/ 474960 w 1998510"/>
              <a:gd name="connsiteY19" fmla="*/ 162919 h 1795978"/>
              <a:gd name="connsiteX20" fmla="*/ 382093 w 1998510"/>
              <a:gd name="connsiteY20" fmla="*/ 249438 h 1795978"/>
              <a:gd name="connsiteX21" fmla="*/ 258268 w 1998510"/>
              <a:gd name="connsiteY21" fmla="*/ 485182 h 1795978"/>
              <a:gd name="connsiteX22" fmla="*/ 104279 w 1998510"/>
              <a:gd name="connsiteY22" fmla="*/ 798714 h 1795978"/>
              <a:gd name="connsiteX23" fmla="*/ 2679 w 1998510"/>
              <a:gd name="connsiteY23" fmla="*/ 1236864 h 1795978"/>
              <a:gd name="connsiteX0" fmla="*/ 2679 w 1998510"/>
              <a:gd name="connsiteY0" fmla="*/ 1236864 h 1794109"/>
              <a:gd name="connsiteX1" fmla="*/ 212229 w 1998510"/>
              <a:gd name="connsiteY1" fmla="*/ 1325764 h 1794109"/>
              <a:gd name="connsiteX2" fmla="*/ 459879 w 1998510"/>
              <a:gd name="connsiteY2" fmla="*/ 1446414 h 1794109"/>
              <a:gd name="connsiteX3" fmla="*/ 624979 w 1998510"/>
              <a:gd name="connsiteY3" fmla="*/ 1554364 h 1794109"/>
              <a:gd name="connsiteX4" fmla="*/ 819447 w 1998510"/>
              <a:gd name="connsiteY4" fmla="*/ 1718671 h 1794109"/>
              <a:gd name="connsiteX5" fmla="*/ 898029 w 1998510"/>
              <a:gd name="connsiteY5" fmla="*/ 1770264 h 1794109"/>
              <a:gd name="connsiteX6" fmla="*/ 1374279 w 1998510"/>
              <a:gd name="connsiteY6" fmla="*/ 1338464 h 1794109"/>
              <a:gd name="connsiteX7" fmla="*/ 1863229 w 1998510"/>
              <a:gd name="connsiteY7" fmla="*/ 887614 h 1794109"/>
              <a:gd name="connsiteX8" fmla="*/ 1995785 w 1998510"/>
              <a:gd name="connsiteY8" fmla="*/ 656633 h 1794109"/>
              <a:gd name="connsiteX9" fmla="*/ 1939429 w 1998510"/>
              <a:gd name="connsiteY9" fmla="*/ 563764 h 1794109"/>
              <a:gd name="connsiteX10" fmla="*/ 1784649 w 1998510"/>
              <a:gd name="connsiteY10" fmla="*/ 473277 h 1794109"/>
              <a:gd name="connsiteX11" fmla="*/ 1691779 w 1998510"/>
              <a:gd name="connsiteY11" fmla="*/ 387551 h 1794109"/>
              <a:gd name="connsiteX12" fmla="*/ 1582242 w 1998510"/>
              <a:gd name="connsiteY12" fmla="*/ 326433 h 1794109"/>
              <a:gd name="connsiteX13" fmla="*/ 1413966 w 1998510"/>
              <a:gd name="connsiteY13" fmla="*/ 284364 h 1794109"/>
              <a:gd name="connsiteX14" fmla="*/ 1275854 w 1998510"/>
              <a:gd name="connsiteY14" fmla="*/ 198639 h 1794109"/>
              <a:gd name="connsiteX15" fmla="*/ 1098054 w 1998510"/>
              <a:gd name="connsiteY15" fmla="*/ 156571 h 1794109"/>
              <a:gd name="connsiteX16" fmla="*/ 996455 w 1998510"/>
              <a:gd name="connsiteY16" fmla="*/ 70845 h 1794109"/>
              <a:gd name="connsiteX17" fmla="*/ 752773 w 1998510"/>
              <a:gd name="connsiteY17" fmla="*/ 202 h 1794109"/>
              <a:gd name="connsiteX18" fmla="*/ 510679 w 1998510"/>
              <a:gd name="connsiteY18" fmla="*/ 53383 h 1794109"/>
              <a:gd name="connsiteX19" fmla="*/ 474960 w 1998510"/>
              <a:gd name="connsiteY19" fmla="*/ 162919 h 1794109"/>
              <a:gd name="connsiteX20" fmla="*/ 382093 w 1998510"/>
              <a:gd name="connsiteY20" fmla="*/ 249438 h 1794109"/>
              <a:gd name="connsiteX21" fmla="*/ 258268 w 1998510"/>
              <a:gd name="connsiteY21" fmla="*/ 485182 h 1794109"/>
              <a:gd name="connsiteX22" fmla="*/ 104279 w 1998510"/>
              <a:gd name="connsiteY22" fmla="*/ 798714 h 1794109"/>
              <a:gd name="connsiteX23" fmla="*/ 2679 w 1998510"/>
              <a:gd name="connsiteY23" fmla="*/ 1236864 h 1794109"/>
              <a:gd name="connsiteX0" fmla="*/ 2679 w 1998510"/>
              <a:gd name="connsiteY0" fmla="*/ 1236864 h 1772004"/>
              <a:gd name="connsiteX1" fmla="*/ 212229 w 1998510"/>
              <a:gd name="connsiteY1" fmla="*/ 1325764 h 1772004"/>
              <a:gd name="connsiteX2" fmla="*/ 459879 w 1998510"/>
              <a:gd name="connsiteY2" fmla="*/ 1446414 h 1772004"/>
              <a:gd name="connsiteX3" fmla="*/ 624979 w 1998510"/>
              <a:gd name="connsiteY3" fmla="*/ 1554364 h 1772004"/>
              <a:gd name="connsiteX4" fmla="*/ 819447 w 1998510"/>
              <a:gd name="connsiteY4" fmla="*/ 1718671 h 1772004"/>
              <a:gd name="connsiteX5" fmla="*/ 898029 w 1998510"/>
              <a:gd name="connsiteY5" fmla="*/ 1770264 h 1772004"/>
              <a:gd name="connsiteX6" fmla="*/ 1374279 w 1998510"/>
              <a:gd name="connsiteY6" fmla="*/ 1338464 h 1772004"/>
              <a:gd name="connsiteX7" fmla="*/ 1863229 w 1998510"/>
              <a:gd name="connsiteY7" fmla="*/ 887614 h 1772004"/>
              <a:gd name="connsiteX8" fmla="*/ 1995785 w 1998510"/>
              <a:gd name="connsiteY8" fmla="*/ 656633 h 1772004"/>
              <a:gd name="connsiteX9" fmla="*/ 1939429 w 1998510"/>
              <a:gd name="connsiteY9" fmla="*/ 563764 h 1772004"/>
              <a:gd name="connsiteX10" fmla="*/ 1784649 w 1998510"/>
              <a:gd name="connsiteY10" fmla="*/ 473277 h 1772004"/>
              <a:gd name="connsiteX11" fmla="*/ 1691779 w 1998510"/>
              <a:gd name="connsiteY11" fmla="*/ 387551 h 1772004"/>
              <a:gd name="connsiteX12" fmla="*/ 1582242 w 1998510"/>
              <a:gd name="connsiteY12" fmla="*/ 326433 h 1772004"/>
              <a:gd name="connsiteX13" fmla="*/ 1413966 w 1998510"/>
              <a:gd name="connsiteY13" fmla="*/ 284364 h 1772004"/>
              <a:gd name="connsiteX14" fmla="*/ 1275854 w 1998510"/>
              <a:gd name="connsiteY14" fmla="*/ 198639 h 1772004"/>
              <a:gd name="connsiteX15" fmla="*/ 1098054 w 1998510"/>
              <a:gd name="connsiteY15" fmla="*/ 156571 h 1772004"/>
              <a:gd name="connsiteX16" fmla="*/ 996455 w 1998510"/>
              <a:gd name="connsiteY16" fmla="*/ 70845 h 1772004"/>
              <a:gd name="connsiteX17" fmla="*/ 752773 w 1998510"/>
              <a:gd name="connsiteY17" fmla="*/ 202 h 1772004"/>
              <a:gd name="connsiteX18" fmla="*/ 510679 w 1998510"/>
              <a:gd name="connsiteY18" fmla="*/ 53383 h 1772004"/>
              <a:gd name="connsiteX19" fmla="*/ 474960 w 1998510"/>
              <a:gd name="connsiteY19" fmla="*/ 162919 h 1772004"/>
              <a:gd name="connsiteX20" fmla="*/ 382093 w 1998510"/>
              <a:gd name="connsiteY20" fmla="*/ 249438 h 1772004"/>
              <a:gd name="connsiteX21" fmla="*/ 258268 w 1998510"/>
              <a:gd name="connsiteY21" fmla="*/ 485182 h 1772004"/>
              <a:gd name="connsiteX22" fmla="*/ 104279 w 1998510"/>
              <a:gd name="connsiteY22" fmla="*/ 798714 h 1772004"/>
              <a:gd name="connsiteX23" fmla="*/ 2679 w 1998510"/>
              <a:gd name="connsiteY23" fmla="*/ 1236864 h 1772004"/>
              <a:gd name="connsiteX0" fmla="*/ 2679 w 1998510"/>
              <a:gd name="connsiteY0" fmla="*/ 1236864 h 1771967"/>
              <a:gd name="connsiteX1" fmla="*/ 212229 w 1998510"/>
              <a:gd name="connsiteY1" fmla="*/ 1325764 h 1771967"/>
              <a:gd name="connsiteX2" fmla="*/ 459879 w 1998510"/>
              <a:gd name="connsiteY2" fmla="*/ 1446414 h 1771967"/>
              <a:gd name="connsiteX3" fmla="*/ 679748 w 1998510"/>
              <a:gd name="connsiteY3" fmla="*/ 1559127 h 1771967"/>
              <a:gd name="connsiteX4" fmla="*/ 819447 w 1998510"/>
              <a:gd name="connsiteY4" fmla="*/ 1718671 h 1771967"/>
              <a:gd name="connsiteX5" fmla="*/ 898029 w 1998510"/>
              <a:gd name="connsiteY5" fmla="*/ 1770264 h 1771967"/>
              <a:gd name="connsiteX6" fmla="*/ 1374279 w 1998510"/>
              <a:gd name="connsiteY6" fmla="*/ 1338464 h 1771967"/>
              <a:gd name="connsiteX7" fmla="*/ 1863229 w 1998510"/>
              <a:gd name="connsiteY7" fmla="*/ 887614 h 1771967"/>
              <a:gd name="connsiteX8" fmla="*/ 1995785 w 1998510"/>
              <a:gd name="connsiteY8" fmla="*/ 656633 h 1771967"/>
              <a:gd name="connsiteX9" fmla="*/ 1939429 w 1998510"/>
              <a:gd name="connsiteY9" fmla="*/ 563764 h 1771967"/>
              <a:gd name="connsiteX10" fmla="*/ 1784649 w 1998510"/>
              <a:gd name="connsiteY10" fmla="*/ 473277 h 1771967"/>
              <a:gd name="connsiteX11" fmla="*/ 1691779 w 1998510"/>
              <a:gd name="connsiteY11" fmla="*/ 387551 h 1771967"/>
              <a:gd name="connsiteX12" fmla="*/ 1582242 w 1998510"/>
              <a:gd name="connsiteY12" fmla="*/ 326433 h 1771967"/>
              <a:gd name="connsiteX13" fmla="*/ 1413966 w 1998510"/>
              <a:gd name="connsiteY13" fmla="*/ 284364 h 1771967"/>
              <a:gd name="connsiteX14" fmla="*/ 1275854 w 1998510"/>
              <a:gd name="connsiteY14" fmla="*/ 198639 h 1771967"/>
              <a:gd name="connsiteX15" fmla="*/ 1098054 w 1998510"/>
              <a:gd name="connsiteY15" fmla="*/ 156571 h 1771967"/>
              <a:gd name="connsiteX16" fmla="*/ 996455 w 1998510"/>
              <a:gd name="connsiteY16" fmla="*/ 70845 h 1771967"/>
              <a:gd name="connsiteX17" fmla="*/ 752773 w 1998510"/>
              <a:gd name="connsiteY17" fmla="*/ 202 h 1771967"/>
              <a:gd name="connsiteX18" fmla="*/ 510679 w 1998510"/>
              <a:gd name="connsiteY18" fmla="*/ 53383 h 1771967"/>
              <a:gd name="connsiteX19" fmla="*/ 474960 w 1998510"/>
              <a:gd name="connsiteY19" fmla="*/ 162919 h 1771967"/>
              <a:gd name="connsiteX20" fmla="*/ 382093 w 1998510"/>
              <a:gd name="connsiteY20" fmla="*/ 249438 h 1771967"/>
              <a:gd name="connsiteX21" fmla="*/ 258268 w 1998510"/>
              <a:gd name="connsiteY21" fmla="*/ 485182 h 1771967"/>
              <a:gd name="connsiteX22" fmla="*/ 104279 w 1998510"/>
              <a:gd name="connsiteY22" fmla="*/ 798714 h 1771967"/>
              <a:gd name="connsiteX23" fmla="*/ 2679 w 1998510"/>
              <a:gd name="connsiteY23" fmla="*/ 1236864 h 1771967"/>
              <a:gd name="connsiteX0" fmla="*/ 2679 w 1998510"/>
              <a:gd name="connsiteY0" fmla="*/ 1236864 h 1771967"/>
              <a:gd name="connsiteX1" fmla="*/ 212229 w 1998510"/>
              <a:gd name="connsiteY1" fmla="*/ 1325764 h 1771967"/>
              <a:gd name="connsiteX2" fmla="*/ 488454 w 1998510"/>
              <a:gd name="connsiteY2" fmla="*/ 1424983 h 1771967"/>
              <a:gd name="connsiteX3" fmla="*/ 679748 w 1998510"/>
              <a:gd name="connsiteY3" fmla="*/ 1559127 h 1771967"/>
              <a:gd name="connsiteX4" fmla="*/ 819447 w 1998510"/>
              <a:gd name="connsiteY4" fmla="*/ 1718671 h 1771967"/>
              <a:gd name="connsiteX5" fmla="*/ 898029 w 1998510"/>
              <a:gd name="connsiteY5" fmla="*/ 1770264 h 1771967"/>
              <a:gd name="connsiteX6" fmla="*/ 1374279 w 1998510"/>
              <a:gd name="connsiteY6" fmla="*/ 1338464 h 1771967"/>
              <a:gd name="connsiteX7" fmla="*/ 1863229 w 1998510"/>
              <a:gd name="connsiteY7" fmla="*/ 887614 h 1771967"/>
              <a:gd name="connsiteX8" fmla="*/ 1995785 w 1998510"/>
              <a:gd name="connsiteY8" fmla="*/ 656633 h 1771967"/>
              <a:gd name="connsiteX9" fmla="*/ 1939429 w 1998510"/>
              <a:gd name="connsiteY9" fmla="*/ 563764 h 1771967"/>
              <a:gd name="connsiteX10" fmla="*/ 1784649 w 1998510"/>
              <a:gd name="connsiteY10" fmla="*/ 473277 h 1771967"/>
              <a:gd name="connsiteX11" fmla="*/ 1691779 w 1998510"/>
              <a:gd name="connsiteY11" fmla="*/ 387551 h 1771967"/>
              <a:gd name="connsiteX12" fmla="*/ 1582242 w 1998510"/>
              <a:gd name="connsiteY12" fmla="*/ 326433 h 1771967"/>
              <a:gd name="connsiteX13" fmla="*/ 1413966 w 1998510"/>
              <a:gd name="connsiteY13" fmla="*/ 284364 h 1771967"/>
              <a:gd name="connsiteX14" fmla="*/ 1275854 w 1998510"/>
              <a:gd name="connsiteY14" fmla="*/ 198639 h 1771967"/>
              <a:gd name="connsiteX15" fmla="*/ 1098054 w 1998510"/>
              <a:gd name="connsiteY15" fmla="*/ 156571 h 1771967"/>
              <a:gd name="connsiteX16" fmla="*/ 996455 w 1998510"/>
              <a:gd name="connsiteY16" fmla="*/ 70845 h 1771967"/>
              <a:gd name="connsiteX17" fmla="*/ 752773 w 1998510"/>
              <a:gd name="connsiteY17" fmla="*/ 202 h 1771967"/>
              <a:gd name="connsiteX18" fmla="*/ 510679 w 1998510"/>
              <a:gd name="connsiteY18" fmla="*/ 53383 h 1771967"/>
              <a:gd name="connsiteX19" fmla="*/ 474960 w 1998510"/>
              <a:gd name="connsiteY19" fmla="*/ 162919 h 1771967"/>
              <a:gd name="connsiteX20" fmla="*/ 382093 w 1998510"/>
              <a:gd name="connsiteY20" fmla="*/ 249438 h 1771967"/>
              <a:gd name="connsiteX21" fmla="*/ 258268 w 1998510"/>
              <a:gd name="connsiteY21" fmla="*/ 485182 h 1771967"/>
              <a:gd name="connsiteX22" fmla="*/ 104279 w 1998510"/>
              <a:gd name="connsiteY22" fmla="*/ 798714 h 1771967"/>
              <a:gd name="connsiteX23" fmla="*/ 2679 w 1998510"/>
              <a:gd name="connsiteY23" fmla="*/ 1236864 h 1771967"/>
              <a:gd name="connsiteX0" fmla="*/ 3284 w 1999115"/>
              <a:gd name="connsiteY0" fmla="*/ 1236864 h 1771967"/>
              <a:gd name="connsiteX1" fmla="*/ 227121 w 1999115"/>
              <a:gd name="connsiteY1" fmla="*/ 1309095 h 1771967"/>
              <a:gd name="connsiteX2" fmla="*/ 489059 w 1999115"/>
              <a:gd name="connsiteY2" fmla="*/ 1424983 h 1771967"/>
              <a:gd name="connsiteX3" fmla="*/ 680353 w 1999115"/>
              <a:gd name="connsiteY3" fmla="*/ 1559127 h 1771967"/>
              <a:gd name="connsiteX4" fmla="*/ 820052 w 1999115"/>
              <a:gd name="connsiteY4" fmla="*/ 1718671 h 1771967"/>
              <a:gd name="connsiteX5" fmla="*/ 898634 w 1999115"/>
              <a:gd name="connsiteY5" fmla="*/ 1770264 h 1771967"/>
              <a:gd name="connsiteX6" fmla="*/ 1374884 w 1999115"/>
              <a:gd name="connsiteY6" fmla="*/ 1338464 h 1771967"/>
              <a:gd name="connsiteX7" fmla="*/ 1863834 w 1999115"/>
              <a:gd name="connsiteY7" fmla="*/ 887614 h 1771967"/>
              <a:gd name="connsiteX8" fmla="*/ 1996390 w 1999115"/>
              <a:gd name="connsiteY8" fmla="*/ 656633 h 1771967"/>
              <a:gd name="connsiteX9" fmla="*/ 1940034 w 1999115"/>
              <a:gd name="connsiteY9" fmla="*/ 563764 h 1771967"/>
              <a:gd name="connsiteX10" fmla="*/ 1785254 w 1999115"/>
              <a:gd name="connsiteY10" fmla="*/ 473277 h 1771967"/>
              <a:gd name="connsiteX11" fmla="*/ 1692384 w 1999115"/>
              <a:gd name="connsiteY11" fmla="*/ 387551 h 1771967"/>
              <a:gd name="connsiteX12" fmla="*/ 1582847 w 1999115"/>
              <a:gd name="connsiteY12" fmla="*/ 326433 h 1771967"/>
              <a:gd name="connsiteX13" fmla="*/ 1414571 w 1999115"/>
              <a:gd name="connsiteY13" fmla="*/ 284364 h 1771967"/>
              <a:gd name="connsiteX14" fmla="*/ 1276459 w 1999115"/>
              <a:gd name="connsiteY14" fmla="*/ 198639 h 1771967"/>
              <a:gd name="connsiteX15" fmla="*/ 1098659 w 1999115"/>
              <a:gd name="connsiteY15" fmla="*/ 156571 h 1771967"/>
              <a:gd name="connsiteX16" fmla="*/ 997060 w 1999115"/>
              <a:gd name="connsiteY16" fmla="*/ 70845 h 1771967"/>
              <a:gd name="connsiteX17" fmla="*/ 753378 w 1999115"/>
              <a:gd name="connsiteY17" fmla="*/ 202 h 1771967"/>
              <a:gd name="connsiteX18" fmla="*/ 511284 w 1999115"/>
              <a:gd name="connsiteY18" fmla="*/ 53383 h 1771967"/>
              <a:gd name="connsiteX19" fmla="*/ 475565 w 1999115"/>
              <a:gd name="connsiteY19" fmla="*/ 162919 h 1771967"/>
              <a:gd name="connsiteX20" fmla="*/ 382698 w 1999115"/>
              <a:gd name="connsiteY20" fmla="*/ 249438 h 1771967"/>
              <a:gd name="connsiteX21" fmla="*/ 258873 w 1999115"/>
              <a:gd name="connsiteY21" fmla="*/ 485182 h 1771967"/>
              <a:gd name="connsiteX22" fmla="*/ 104884 w 1999115"/>
              <a:gd name="connsiteY22" fmla="*/ 798714 h 1771967"/>
              <a:gd name="connsiteX23" fmla="*/ 3284 w 1999115"/>
              <a:gd name="connsiteY23" fmla="*/ 1236864 h 1771967"/>
              <a:gd name="connsiteX0" fmla="*/ 19641 w 2015472"/>
              <a:gd name="connsiteY0" fmla="*/ 1236864 h 1771967"/>
              <a:gd name="connsiteX1" fmla="*/ 243478 w 2015472"/>
              <a:gd name="connsiteY1" fmla="*/ 1309095 h 1771967"/>
              <a:gd name="connsiteX2" fmla="*/ 505416 w 2015472"/>
              <a:gd name="connsiteY2" fmla="*/ 1424983 h 1771967"/>
              <a:gd name="connsiteX3" fmla="*/ 696710 w 2015472"/>
              <a:gd name="connsiteY3" fmla="*/ 1559127 h 1771967"/>
              <a:gd name="connsiteX4" fmla="*/ 836409 w 2015472"/>
              <a:gd name="connsiteY4" fmla="*/ 1718671 h 1771967"/>
              <a:gd name="connsiteX5" fmla="*/ 914991 w 2015472"/>
              <a:gd name="connsiteY5" fmla="*/ 1770264 h 1771967"/>
              <a:gd name="connsiteX6" fmla="*/ 1391241 w 2015472"/>
              <a:gd name="connsiteY6" fmla="*/ 1338464 h 1771967"/>
              <a:gd name="connsiteX7" fmla="*/ 1880191 w 2015472"/>
              <a:gd name="connsiteY7" fmla="*/ 887614 h 1771967"/>
              <a:gd name="connsiteX8" fmla="*/ 2012747 w 2015472"/>
              <a:gd name="connsiteY8" fmla="*/ 656633 h 1771967"/>
              <a:gd name="connsiteX9" fmla="*/ 1956391 w 2015472"/>
              <a:gd name="connsiteY9" fmla="*/ 563764 h 1771967"/>
              <a:gd name="connsiteX10" fmla="*/ 1801611 w 2015472"/>
              <a:gd name="connsiteY10" fmla="*/ 473277 h 1771967"/>
              <a:gd name="connsiteX11" fmla="*/ 1708741 w 2015472"/>
              <a:gd name="connsiteY11" fmla="*/ 387551 h 1771967"/>
              <a:gd name="connsiteX12" fmla="*/ 1599204 w 2015472"/>
              <a:gd name="connsiteY12" fmla="*/ 326433 h 1771967"/>
              <a:gd name="connsiteX13" fmla="*/ 1430928 w 2015472"/>
              <a:gd name="connsiteY13" fmla="*/ 284364 h 1771967"/>
              <a:gd name="connsiteX14" fmla="*/ 1292816 w 2015472"/>
              <a:gd name="connsiteY14" fmla="*/ 198639 h 1771967"/>
              <a:gd name="connsiteX15" fmla="*/ 1115016 w 2015472"/>
              <a:gd name="connsiteY15" fmla="*/ 156571 h 1771967"/>
              <a:gd name="connsiteX16" fmla="*/ 1013417 w 2015472"/>
              <a:gd name="connsiteY16" fmla="*/ 70845 h 1771967"/>
              <a:gd name="connsiteX17" fmla="*/ 769735 w 2015472"/>
              <a:gd name="connsiteY17" fmla="*/ 202 h 1771967"/>
              <a:gd name="connsiteX18" fmla="*/ 527641 w 2015472"/>
              <a:gd name="connsiteY18" fmla="*/ 53383 h 1771967"/>
              <a:gd name="connsiteX19" fmla="*/ 491922 w 2015472"/>
              <a:gd name="connsiteY19" fmla="*/ 162919 h 1771967"/>
              <a:gd name="connsiteX20" fmla="*/ 399055 w 2015472"/>
              <a:gd name="connsiteY20" fmla="*/ 249438 h 1771967"/>
              <a:gd name="connsiteX21" fmla="*/ 275230 w 2015472"/>
              <a:gd name="connsiteY21" fmla="*/ 485182 h 1771967"/>
              <a:gd name="connsiteX22" fmla="*/ 121241 w 2015472"/>
              <a:gd name="connsiteY22" fmla="*/ 798714 h 1771967"/>
              <a:gd name="connsiteX23" fmla="*/ 19641 w 2015472"/>
              <a:gd name="connsiteY23" fmla="*/ 1236864 h 1771967"/>
              <a:gd name="connsiteX0" fmla="*/ 19641 w 2015472"/>
              <a:gd name="connsiteY0" fmla="*/ 1236853 h 1771956"/>
              <a:gd name="connsiteX1" fmla="*/ 243478 w 2015472"/>
              <a:gd name="connsiteY1" fmla="*/ 1309084 h 1771956"/>
              <a:gd name="connsiteX2" fmla="*/ 505416 w 2015472"/>
              <a:gd name="connsiteY2" fmla="*/ 1424972 h 1771956"/>
              <a:gd name="connsiteX3" fmla="*/ 696710 w 2015472"/>
              <a:gd name="connsiteY3" fmla="*/ 1559116 h 1771956"/>
              <a:gd name="connsiteX4" fmla="*/ 836409 w 2015472"/>
              <a:gd name="connsiteY4" fmla="*/ 1718660 h 1771956"/>
              <a:gd name="connsiteX5" fmla="*/ 914991 w 2015472"/>
              <a:gd name="connsiteY5" fmla="*/ 1770253 h 1771956"/>
              <a:gd name="connsiteX6" fmla="*/ 1391241 w 2015472"/>
              <a:gd name="connsiteY6" fmla="*/ 1338453 h 1771956"/>
              <a:gd name="connsiteX7" fmla="*/ 1880191 w 2015472"/>
              <a:gd name="connsiteY7" fmla="*/ 887603 h 1771956"/>
              <a:gd name="connsiteX8" fmla="*/ 2012747 w 2015472"/>
              <a:gd name="connsiteY8" fmla="*/ 656622 h 1771956"/>
              <a:gd name="connsiteX9" fmla="*/ 1956391 w 2015472"/>
              <a:gd name="connsiteY9" fmla="*/ 563753 h 1771956"/>
              <a:gd name="connsiteX10" fmla="*/ 1801611 w 2015472"/>
              <a:gd name="connsiteY10" fmla="*/ 473266 h 1771956"/>
              <a:gd name="connsiteX11" fmla="*/ 1708741 w 2015472"/>
              <a:gd name="connsiteY11" fmla="*/ 387540 h 1771956"/>
              <a:gd name="connsiteX12" fmla="*/ 1599204 w 2015472"/>
              <a:gd name="connsiteY12" fmla="*/ 326422 h 1771956"/>
              <a:gd name="connsiteX13" fmla="*/ 1430928 w 2015472"/>
              <a:gd name="connsiteY13" fmla="*/ 284353 h 1771956"/>
              <a:gd name="connsiteX14" fmla="*/ 1292816 w 2015472"/>
              <a:gd name="connsiteY14" fmla="*/ 198628 h 1771956"/>
              <a:gd name="connsiteX15" fmla="*/ 1115016 w 2015472"/>
              <a:gd name="connsiteY15" fmla="*/ 156560 h 1771956"/>
              <a:gd name="connsiteX16" fmla="*/ 1013417 w 2015472"/>
              <a:gd name="connsiteY16" fmla="*/ 70834 h 1771956"/>
              <a:gd name="connsiteX17" fmla="*/ 769735 w 2015472"/>
              <a:gd name="connsiteY17" fmla="*/ 191 h 1771956"/>
              <a:gd name="connsiteX18" fmla="*/ 527641 w 2015472"/>
              <a:gd name="connsiteY18" fmla="*/ 53372 h 1771956"/>
              <a:gd name="connsiteX19" fmla="*/ 487159 w 2015472"/>
              <a:gd name="connsiteY19" fmla="*/ 151001 h 1771956"/>
              <a:gd name="connsiteX20" fmla="*/ 399055 w 2015472"/>
              <a:gd name="connsiteY20" fmla="*/ 249427 h 1771956"/>
              <a:gd name="connsiteX21" fmla="*/ 275230 w 2015472"/>
              <a:gd name="connsiteY21" fmla="*/ 485171 h 1771956"/>
              <a:gd name="connsiteX22" fmla="*/ 121241 w 2015472"/>
              <a:gd name="connsiteY22" fmla="*/ 798703 h 1771956"/>
              <a:gd name="connsiteX23" fmla="*/ 19641 w 2015472"/>
              <a:gd name="connsiteY23" fmla="*/ 1236853 h 1771956"/>
              <a:gd name="connsiteX0" fmla="*/ 19641 w 2015472"/>
              <a:gd name="connsiteY0" fmla="*/ 1236921 h 1772024"/>
              <a:gd name="connsiteX1" fmla="*/ 243478 w 2015472"/>
              <a:gd name="connsiteY1" fmla="*/ 1309152 h 1772024"/>
              <a:gd name="connsiteX2" fmla="*/ 505416 w 2015472"/>
              <a:gd name="connsiteY2" fmla="*/ 1425040 h 1772024"/>
              <a:gd name="connsiteX3" fmla="*/ 696710 w 2015472"/>
              <a:gd name="connsiteY3" fmla="*/ 1559184 h 1772024"/>
              <a:gd name="connsiteX4" fmla="*/ 836409 w 2015472"/>
              <a:gd name="connsiteY4" fmla="*/ 1718728 h 1772024"/>
              <a:gd name="connsiteX5" fmla="*/ 914991 w 2015472"/>
              <a:gd name="connsiteY5" fmla="*/ 1770321 h 1772024"/>
              <a:gd name="connsiteX6" fmla="*/ 1391241 w 2015472"/>
              <a:gd name="connsiteY6" fmla="*/ 1338521 h 1772024"/>
              <a:gd name="connsiteX7" fmla="*/ 1880191 w 2015472"/>
              <a:gd name="connsiteY7" fmla="*/ 887671 h 1772024"/>
              <a:gd name="connsiteX8" fmla="*/ 2012747 w 2015472"/>
              <a:gd name="connsiteY8" fmla="*/ 656690 h 1772024"/>
              <a:gd name="connsiteX9" fmla="*/ 1956391 w 2015472"/>
              <a:gd name="connsiteY9" fmla="*/ 563821 h 1772024"/>
              <a:gd name="connsiteX10" fmla="*/ 1801611 w 2015472"/>
              <a:gd name="connsiteY10" fmla="*/ 473334 h 1772024"/>
              <a:gd name="connsiteX11" fmla="*/ 1708741 w 2015472"/>
              <a:gd name="connsiteY11" fmla="*/ 387608 h 1772024"/>
              <a:gd name="connsiteX12" fmla="*/ 1599204 w 2015472"/>
              <a:gd name="connsiteY12" fmla="*/ 326490 h 1772024"/>
              <a:gd name="connsiteX13" fmla="*/ 1430928 w 2015472"/>
              <a:gd name="connsiteY13" fmla="*/ 284421 h 1772024"/>
              <a:gd name="connsiteX14" fmla="*/ 1292816 w 2015472"/>
              <a:gd name="connsiteY14" fmla="*/ 198696 h 1772024"/>
              <a:gd name="connsiteX15" fmla="*/ 1115016 w 2015472"/>
              <a:gd name="connsiteY15" fmla="*/ 156628 h 1772024"/>
              <a:gd name="connsiteX16" fmla="*/ 1013417 w 2015472"/>
              <a:gd name="connsiteY16" fmla="*/ 70902 h 1772024"/>
              <a:gd name="connsiteX17" fmla="*/ 769735 w 2015472"/>
              <a:gd name="connsiteY17" fmla="*/ 259 h 1772024"/>
              <a:gd name="connsiteX18" fmla="*/ 522879 w 2015472"/>
              <a:gd name="connsiteY18" fmla="*/ 51059 h 1772024"/>
              <a:gd name="connsiteX19" fmla="*/ 487159 w 2015472"/>
              <a:gd name="connsiteY19" fmla="*/ 151069 h 1772024"/>
              <a:gd name="connsiteX20" fmla="*/ 399055 w 2015472"/>
              <a:gd name="connsiteY20" fmla="*/ 249495 h 1772024"/>
              <a:gd name="connsiteX21" fmla="*/ 275230 w 2015472"/>
              <a:gd name="connsiteY21" fmla="*/ 485239 h 1772024"/>
              <a:gd name="connsiteX22" fmla="*/ 121241 w 2015472"/>
              <a:gd name="connsiteY22" fmla="*/ 798771 h 1772024"/>
              <a:gd name="connsiteX23" fmla="*/ 19641 w 2015472"/>
              <a:gd name="connsiteY23" fmla="*/ 1236921 h 1772024"/>
              <a:gd name="connsiteX0" fmla="*/ 19641 w 2015472"/>
              <a:gd name="connsiteY0" fmla="*/ 1241659 h 1776762"/>
              <a:gd name="connsiteX1" fmla="*/ 243478 w 2015472"/>
              <a:gd name="connsiteY1" fmla="*/ 1313890 h 1776762"/>
              <a:gd name="connsiteX2" fmla="*/ 505416 w 2015472"/>
              <a:gd name="connsiteY2" fmla="*/ 1429778 h 1776762"/>
              <a:gd name="connsiteX3" fmla="*/ 696710 w 2015472"/>
              <a:gd name="connsiteY3" fmla="*/ 1563922 h 1776762"/>
              <a:gd name="connsiteX4" fmla="*/ 836409 w 2015472"/>
              <a:gd name="connsiteY4" fmla="*/ 1723466 h 1776762"/>
              <a:gd name="connsiteX5" fmla="*/ 914991 w 2015472"/>
              <a:gd name="connsiteY5" fmla="*/ 1775059 h 1776762"/>
              <a:gd name="connsiteX6" fmla="*/ 1391241 w 2015472"/>
              <a:gd name="connsiteY6" fmla="*/ 1343259 h 1776762"/>
              <a:gd name="connsiteX7" fmla="*/ 1880191 w 2015472"/>
              <a:gd name="connsiteY7" fmla="*/ 892409 h 1776762"/>
              <a:gd name="connsiteX8" fmla="*/ 2012747 w 2015472"/>
              <a:gd name="connsiteY8" fmla="*/ 661428 h 1776762"/>
              <a:gd name="connsiteX9" fmla="*/ 1956391 w 2015472"/>
              <a:gd name="connsiteY9" fmla="*/ 568559 h 1776762"/>
              <a:gd name="connsiteX10" fmla="*/ 1801611 w 2015472"/>
              <a:gd name="connsiteY10" fmla="*/ 478072 h 1776762"/>
              <a:gd name="connsiteX11" fmla="*/ 1708741 w 2015472"/>
              <a:gd name="connsiteY11" fmla="*/ 392346 h 1776762"/>
              <a:gd name="connsiteX12" fmla="*/ 1599204 w 2015472"/>
              <a:gd name="connsiteY12" fmla="*/ 331228 h 1776762"/>
              <a:gd name="connsiteX13" fmla="*/ 1430928 w 2015472"/>
              <a:gd name="connsiteY13" fmla="*/ 289159 h 1776762"/>
              <a:gd name="connsiteX14" fmla="*/ 1292816 w 2015472"/>
              <a:gd name="connsiteY14" fmla="*/ 203434 h 1776762"/>
              <a:gd name="connsiteX15" fmla="*/ 1115016 w 2015472"/>
              <a:gd name="connsiteY15" fmla="*/ 161366 h 1776762"/>
              <a:gd name="connsiteX16" fmla="*/ 1013417 w 2015472"/>
              <a:gd name="connsiteY16" fmla="*/ 75640 h 1776762"/>
              <a:gd name="connsiteX17" fmla="*/ 769735 w 2015472"/>
              <a:gd name="connsiteY17" fmla="*/ 4997 h 1776762"/>
              <a:gd name="connsiteX18" fmla="*/ 644324 w 2015472"/>
              <a:gd name="connsiteY18" fmla="*/ 11347 h 1776762"/>
              <a:gd name="connsiteX19" fmla="*/ 522879 w 2015472"/>
              <a:gd name="connsiteY19" fmla="*/ 55797 h 1776762"/>
              <a:gd name="connsiteX20" fmla="*/ 487159 w 2015472"/>
              <a:gd name="connsiteY20" fmla="*/ 155807 h 1776762"/>
              <a:gd name="connsiteX21" fmla="*/ 399055 w 2015472"/>
              <a:gd name="connsiteY21" fmla="*/ 254233 h 1776762"/>
              <a:gd name="connsiteX22" fmla="*/ 275230 w 2015472"/>
              <a:gd name="connsiteY22" fmla="*/ 489977 h 1776762"/>
              <a:gd name="connsiteX23" fmla="*/ 121241 w 2015472"/>
              <a:gd name="connsiteY23" fmla="*/ 803509 h 1776762"/>
              <a:gd name="connsiteX24" fmla="*/ 19641 w 2015472"/>
              <a:gd name="connsiteY24" fmla="*/ 1241659 h 1776762"/>
              <a:gd name="connsiteX0" fmla="*/ 19641 w 2015472"/>
              <a:gd name="connsiteY0" fmla="*/ 1237603 h 1772706"/>
              <a:gd name="connsiteX1" fmla="*/ 243478 w 2015472"/>
              <a:gd name="connsiteY1" fmla="*/ 1309834 h 1772706"/>
              <a:gd name="connsiteX2" fmla="*/ 505416 w 2015472"/>
              <a:gd name="connsiteY2" fmla="*/ 1425722 h 1772706"/>
              <a:gd name="connsiteX3" fmla="*/ 696710 w 2015472"/>
              <a:gd name="connsiteY3" fmla="*/ 1559866 h 1772706"/>
              <a:gd name="connsiteX4" fmla="*/ 836409 w 2015472"/>
              <a:gd name="connsiteY4" fmla="*/ 1719410 h 1772706"/>
              <a:gd name="connsiteX5" fmla="*/ 914991 w 2015472"/>
              <a:gd name="connsiteY5" fmla="*/ 1771003 h 1772706"/>
              <a:gd name="connsiteX6" fmla="*/ 1391241 w 2015472"/>
              <a:gd name="connsiteY6" fmla="*/ 1339203 h 1772706"/>
              <a:gd name="connsiteX7" fmla="*/ 1880191 w 2015472"/>
              <a:gd name="connsiteY7" fmla="*/ 888353 h 1772706"/>
              <a:gd name="connsiteX8" fmla="*/ 2012747 w 2015472"/>
              <a:gd name="connsiteY8" fmla="*/ 657372 h 1772706"/>
              <a:gd name="connsiteX9" fmla="*/ 1956391 w 2015472"/>
              <a:gd name="connsiteY9" fmla="*/ 564503 h 1772706"/>
              <a:gd name="connsiteX10" fmla="*/ 1801611 w 2015472"/>
              <a:gd name="connsiteY10" fmla="*/ 474016 h 1772706"/>
              <a:gd name="connsiteX11" fmla="*/ 1708741 w 2015472"/>
              <a:gd name="connsiteY11" fmla="*/ 388290 h 1772706"/>
              <a:gd name="connsiteX12" fmla="*/ 1599204 w 2015472"/>
              <a:gd name="connsiteY12" fmla="*/ 327172 h 1772706"/>
              <a:gd name="connsiteX13" fmla="*/ 1430928 w 2015472"/>
              <a:gd name="connsiteY13" fmla="*/ 285103 h 1772706"/>
              <a:gd name="connsiteX14" fmla="*/ 1292816 w 2015472"/>
              <a:gd name="connsiteY14" fmla="*/ 199378 h 1772706"/>
              <a:gd name="connsiteX15" fmla="*/ 1115016 w 2015472"/>
              <a:gd name="connsiteY15" fmla="*/ 157310 h 1772706"/>
              <a:gd name="connsiteX16" fmla="*/ 1013417 w 2015472"/>
              <a:gd name="connsiteY16" fmla="*/ 71584 h 1772706"/>
              <a:gd name="connsiteX17" fmla="*/ 899118 w 2015472"/>
              <a:gd name="connsiteY17" fmla="*/ 16816 h 1772706"/>
              <a:gd name="connsiteX18" fmla="*/ 769735 w 2015472"/>
              <a:gd name="connsiteY18" fmla="*/ 941 h 1772706"/>
              <a:gd name="connsiteX19" fmla="*/ 644324 w 2015472"/>
              <a:gd name="connsiteY19" fmla="*/ 7291 h 1772706"/>
              <a:gd name="connsiteX20" fmla="*/ 522879 w 2015472"/>
              <a:gd name="connsiteY20" fmla="*/ 51741 h 1772706"/>
              <a:gd name="connsiteX21" fmla="*/ 487159 w 2015472"/>
              <a:gd name="connsiteY21" fmla="*/ 151751 h 1772706"/>
              <a:gd name="connsiteX22" fmla="*/ 399055 w 2015472"/>
              <a:gd name="connsiteY22" fmla="*/ 250177 h 1772706"/>
              <a:gd name="connsiteX23" fmla="*/ 275230 w 2015472"/>
              <a:gd name="connsiteY23" fmla="*/ 485921 h 1772706"/>
              <a:gd name="connsiteX24" fmla="*/ 121241 w 2015472"/>
              <a:gd name="connsiteY24" fmla="*/ 799453 h 1772706"/>
              <a:gd name="connsiteX25" fmla="*/ 19641 w 2015472"/>
              <a:gd name="connsiteY25" fmla="*/ 1237603 h 1772706"/>
              <a:gd name="connsiteX0" fmla="*/ 19641 w 2015472"/>
              <a:gd name="connsiteY0" fmla="*/ 1237603 h 1772706"/>
              <a:gd name="connsiteX1" fmla="*/ 243478 w 2015472"/>
              <a:gd name="connsiteY1" fmla="*/ 1309834 h 1772706"/>
              <a:gd name="connsiteX2" fmla="*/ 505416 w 2015472"/>
              <a:gd name="connsiteY2" fmla="*/ 1425722 h 1772706"/>
              <a:gd name="connsiteX3" fmla="*/ 696710 w 2015472"/>
              <a:gd name="connsiteY3" fmla="*/ 1559866 h 1772706"/>
              <a:gd name="connsiteX4" fmla="*/ 836409 w 2015472"/>
              <a:gd name="connsiteY4" fmla="*/ 1719410 h 1772706"/>
              <a:gd name="connsiteX5" fmla="*/ 914991 w 2015472"/>
              <a:gd name="connsiteY5" fmla="*/ 1771003 h 1772706"/>
              <a:gd name="connsiteX6" fmla="*/ 1391241 w 2015472"/>
              <a:gd name="connsiteY6" fmla="*/ 1339203 h 1772706"/>
              <a:gd name="connsiteX7" fmla="*/ 1880191 w 2015472"/>
              <a:gd name="connsiteY7" fmla="*/ 888353 h 1772706"/>
              <a:gd name="connsiteX8" fmla="*/ 2012747 w 2015472"/>
              <a:gd name="connsiteY8" fmla="*/ 657372 h 1772706"/>
              <a:gd name="connsiteX9" fmla="*/ 1956391 w 2015472"/>
              <a:gd name="connsiteY9" fmla="*/ 564503 h 1772706"/>
              <a:gd name="connsiteX10" fmla="*/ 1801611 w 2015472"/>
              <a:gd name="connsiteY10" fmla="*/ 474016 h 1772706"/>
              <a:gd name="connsiteX11" fmla="*/ 1708741 w 2015472"/>
              <a:gd name="connsiteY11" fmla="*/ 388290 h 1772706"/>
              <a:gd name="connsiteX12" fmla="*/ 1599204 w 2015472"/>
              <a:gd name="connsiteY12" fmla="*/ 327172 h 1772706"/>
              <a:gd name="connsiteX13" fmla="*/ 1430928 w 2015472"/>
              <a:gd name="connsiteY13" fmla="*/ 285103 h 1772706"/>
              <a:gd name="connsiteX14" fmla="*/ 1292816 w 2015472"/>
              <a:gd name="connsiteY14" fmla="*/ 199378 h 1772706"/>
              <a:gd name="connsiteX15" fmla="*/ 1115016 w 2015472"/>
              <a:gd name="connsiteY15" fmla="*/ 157310 h 1772706"/>
              <a:gd name="connsiteX16" fmla="*/ 1084856 w 2015472"/>
              <a:gd name="connsiteY16" fmla="*/ 119209 h 1772706"/>
              <a:gd name="connsiteX17" fmla="*/ 1013417 w 2015472"/>
              <a:gd name="connsiteY17" fmla="*/ 71584 h 1772706"/>
              <a:gd name="connsiteX18" fmla="*/ 899118 w 2015472"/>
              <a:gd name="connsiteY18" fmla="*/ 16816 h 1772706"/>
              <a:gd name="connsiteX19" fmla="*/ 769735 w 2015472"/>
              <a:gd name="connsiteY19" fmla="*/ 941 h 1772706"/>
              <a:gd name="connsiteX20" fmla="*/ 644324 w 2015472"/>
              <a:gd name="connsiteY20" fmla="*/ 7291 h 1772706"/>
              <a:gd name="connsiteX21" fmla="*/ 522879 w 2015472"/>
              <a:gd name="connsiteY21" fmla="*/ 51741 h 1772706"/>
              <a:gd name="connsiteX22" fmla="*/ 487159 w 2015472"/>
              <a:gd name="connsiteY22" fmla="*/ 151751 h 1772706"/>
              <a:gd name="connsiteX23" fmla="*/ 399055 w 2015472"/>
              <a:gd name="connsiteY23" fmla="*/ 250177 h 1772706"/>
              <a:gd name="connsiteX24" fmla="*/ 275230 w 2015472"/>
              <a:gd name="connsiteY24" fmla="*/ 485921 h 1772706"/>
              <a:gd name="connsiteX25" fmla="*/ 121241 w 2015472"/>
              <a:gd name="connsiteY25" fmla="*/ 799453 h 1772706"/>
              <a:gd name="connsiteX26" fmla="*/ 19641 w 2015472"/>
              <a:gd name="connsiteY26" fmla="*/ 1237603 h 1772706"/>
              <a:gd name="connsiteX0" fmla="*/ 19641 w 2015472"/>
              <a:gd name="connsiteY0" fmla="*/ 1237603 h 1772706"/>
              <a:gd name="connsiteX1" fmla="*/ 243478 w 2015472"/>
              <a:gd name="connsiteY1" fmla="*/ 1309834 h 1772706"/>
              <a:gd name="connsiteX2" fmla="*/ 505416 w 2015472"/>
              <a:gd name="connsiteY2" fmla="*/ 1425722 h 1772706"/>
              <a:gd name="connsiteX3" fmla="*/ 696710 w 2015472"/>
              <a:gd name="connsiteY3" fmla="*/ 1559866 h 1772706"/>
              <a:gd name="connsiteX4" fmla="*/ 836409 w 2015472"/>
              <a:gd name="connsiteY4" fmla="*/ 1719410 h 1772706"/>
              <a:gd name="connsiteX5" fmla="*/ 914991 w 2015472"/>
              <a:gd name="connsiteY5" fmla="*/ 1771003 h 1772706"/>
              <a:gd name="connsiteX6" fmla="*/ 1391241 w 2015472"/>
              <a:gd name="connsiteY6" fmla="*/ 1339203 h 1772706"/>
              <a:gd name="connsiteX7" fmla="*/ 1880191 w 2015472"/>
              <a:gd name="connsiteY7" fmla="*/ 888353 h 1772706"/>
              <a:gd name="connsiteX8" fmla="*/ 2012747 w 2015472"/>
              <a:gd name="connsiteY8" fmla="*/ 657372 h 1772706"/>
              <a:gd name="connsiteX9" fmla="*/ 1956391 w 2015472"/>
              <a:gd name="connsiteY9" fmla="*/ 564503 h 1772706"/>
              <a:gd name="connsiteX10" fmla="*/ 1801611 w 2015472"/>
              <a:gd name="connsiteY10" fmla="*/ 474016 h 1772706"/>
              <a:gd name="connsiteX11" fmla="*/ 1708741 w 2015472"/>
              <a:gd name="connsiteY11" fmla="*/ 388290 h 1772706"/>
              <a:gd name="connsiteX12" fmla="*/ 1599204 w 2015472"/>
              <a:gd name="connsiteY12" fmla="*/ 327172 h 1772706"/>
              <a:gd name="connsiteX13" fmla="*/ 1430928 w 2015472"/>
              <a:gd name="connsiteY13" fmla="*/ 285103 h 1772706"/>
              <a:gd name="connsiteX14" fmla="*/ 1292816 w 2015472"/>
              <a:gd name="connsiteY14" fmla="*/ 199378 h 1772706"/>
              <a:gd name="connsiteX15" fmla="*/ 1184868 w 2015472"/>
              <a:gd name="connsiteY15" fmla="*/ 162072 h 1772706"/>
              <a:gd name="connsiteX16" fmla="*/ 1115016 w 2015472"/>
              <a:gd name="connsiteY16" fmla="*/ 157310 h 1772706"/>
              <a:gd name="connsiteX17" fmla="*/ 1084856 w 2015472"/>
              <a:gd name="connsiteY17" fmla="*/ 119209 h 1772706"/>
              <a:gd name="connsiteX18" fmla="*/ 1013417 w 2015472"/>
              <a:gd name="connsiteY18" fmla="*/ 71584 h 1772706"/>
              <a:gd name="connsiteX19" fmla="*/ 899118 w 2015472"/>
              <a:gd name="connsiteY19" fmla="*/ 16816 h 1772706"/>
              <a:gd name="connsiteX20" fmla="*/ 769735 w 2015472"/>
              <a:gd name="connsiteY20" fmla="*/ 941 h 1772706"/>
              <a:gd name="connsiteX21" fmla="*/ 644324 w 2015472"/>
              <a:gd name="connsiteY21" fmla="*/ 7291 h 1772706"/>
              <a:gd name="connsiteX22" fmla="*/ 522879 w 2015472"/>
              <a:gd name="connsiteY22" fmla="*/ 51741 h 1772706"/>
              <a:gd name="connsiteX23" fmla="*/ 487159 w 2015472"/>
              <a:gd name="connsiteY23" fmla="*/ 151751 h 1772706"/>
              <a:gd name="connsiteX24" fmla="*/ 399055 w 2015472"/>
              <a:gd name="connsiteY24" fmla="*/ 250177 h 1772706"/>
              <a:gd name="connsiteX25" fmla="*/ 275230 w 2015472"/>
              <a:gd name="connsiteY25" fmla="*/ 485921 h 1772706"/>
              <a:gd name="connsiteX26" fmla="*/ 121241 w 2015472"/>
              <a:gd name="connsiteY26" fmla="*/ 799453 h 1772706"/>
              <a:gd name="connsiteX27" fmla="*/ 19641 w 2015472"/>
              <a:gd name="connsiteY27" fmla="*/ 1237603 h 1772706"/>
              <a:gd name="connsiteX0" fmla="*/ 19641 w 2015472"/>
              <a:gd name="connsiteY0" fmla="*/ 1237603 h 1772706"/>
              <a:gd name="connsiteX1" fmla="*/ 243478 w 2015472"/>
              <a:gd name="connsiteY1" fmla="*/ 1309834 h 1772706"/>
              <a:gd name="connsiteX2" fmla="*/ 505416 w 2015472"/>
              <a:gd name="connsiteY2" fmla="*/ 1425722 h 1772706"/>
              <a:gd name="connsiteX3" fmla="*/ 696710 w 2015472"/>
              <a:gd name="connsiteY3" fmla="*/ 1559866 h 1772706"/>
              <a:gd name="connsiteX4" fmla="*/ 836409 w 2015472"/>
              <a:gd name="connsiteY4" fmla="*/ 1719410 h 1772706"/>
              <a:gd name="connsiteX5" fmla="*/ 914991 w 2015472"/>
              <a:gd name="connsiteY5" fmla="*/ 1771003 h 1772706"/>
              <a:gd name="connsiteX6" fmla="*/ 1391241 w 2015472"/>
              <a:gd name="connsiteY6" fmla="*/ 1339203 h 1772706"/>
              <a:gd name="connsiteX7" fmla="*/ 1880191 w 2015472"/>
              <a:gd name="connsiteY7" fmla="*/ 888353 h 1772706"/>
              <a:gd name="connsiteX8" fmla="*/ 2012747 w 2015472"/>
              <a:gd name="connsiteY8" fmla="*/ 657372 h 1772706"/>
              <a:gd name="connsiteX9" fmla="*/ 1956391 w 2015472"/>
              <a:gd name="connsiteY9" fmla="*/ 564503 h 1772706"/>
              <a:gd name="connsiteX10" fmla="*/ 1801611 w 2015472"/>
              <a:gd name="connsiteY10" fmla="*/ 474016 h 1772706"/>
              <a:gd name="connsiteX11" fmla="*/ 1708741 w 2015472"/>
              <a:gd name="connsiteY11" fmla="*/ 388290 h 1772706"/>
              <a:gd name="connsiteX12" fmla="*/ 1599204 w 2015472"/>
              <a:gd name="connsiteY12" fmla="*/ 327172 h 1772706"/>
              <a:gd name="connsiteX13" fmla="*/ 1546818 w 2015472"/>
              <a:gd name="connsiteY13" fmla="*/ 302566 h 1772706"/>
              <a:gd name="connsiteX14" fmla="*/ 1430928 w 2015472"/>
              <a:gd name="connsiteY14" fmla="*/ 285103 h 1772706"/>
              <a:gd name="connsiteX15" fmla="*/ 1292816 w 2015472"/>
              <a:gd name="connsiteY15" fmla="*/ 199378 h 1772706"/>
              <a:gd name="connsiteX16" fmla="*/ 1184868 w 2015472"/>
              <a:gd name="connsiteY16" fmla="*/ 162072 h 1772706"/>
              <a:gd name="connsiteX17" fmla="*/ 1115016 w 2015472"/>
              <a:gd name="connsiteY17" fmla="*/ 157310 h 1772706"/>
              <a:gd name="connsiteX18" fmla="*/ 1084856 w 2015472"/>
              <a:gd name="connsiteY18" fmla="*/ 119209 h 1772706"/>
              <a:gd name="connsiteX19" fmla="*/ 1013417 w 2015472"/>
              <a:gd name="connsiteY19" fmla="*/ 71584 h 1772706"/>
              <a:gd name="connsiteX20" fmla="*/ 899118 w 2015472"/>
              <a:gd name="connsiteY20" fmla="*/ 16816 h 1772706"/>
              <a:gd name="connsiteX21" fmla="*/ 769735 w 2015472"/>
              <a:gd name="connsiteY21" fmla="*/ 941 h 1772706"/>
              <a:gd name="connsiteX22" fmla="*/ 644324 w 2015472"/>
              <a:gd name="connsiteY22" fmla="*/ 7291 h 1772706"/>
              <a:gd name="connsiteX23" fmla="*/ 522879 w 2015472"/>
              <a:gd name="connsiteY23" fmla="*/ 51741 h 1772706"/>
              <a:gd name="connsiteX24" fmla="*/ 487159 w 2015472"/>
              <a:gd name="connsiteY24" fmla="*/ 151751 h 1772706"/>
              <a:gd name="connsiteX25" fmla="*/ 399055 w 2015472"/>
              <a:gd name="connsiteY25" fmla="*/ 250177 h 1772706"/>
              <a:gd name="connsiteX26" fmla="*/ 275230 w 2015472"/>
              <a:gd name="connsiteY26" fmla="*/ 485921 h 1772706"/>
              <a:gd name="connsiteX27" fmla="*/ 121241 w 2015472"/>
              <a:gd name="connsiteY27" fmla="*/ 799453 h 1772706"/>
              <a:gd name="connsiteX28" fmla="*/ 19641 w 2015472"/>
              <a:gd name="connsiteY28" fmla="*/ 1237603 h 1772706"/>
              <a:gd name="connsiteX0" fmla="*/ 19641 w 2015472"/>
              <a:gd name="connsiteY0" fmla="*/ 1237603 h 1772706"/>
              <a:gd name="connsiteX1" fmla="*/ 243478 w 2015472"/>
              <a:gd name="connsiteY1" fmla="*/ 1309834 h 1772706"/>
              <a:gd name="connsiteX2" fmla="*/ 505416 w 2015472"/>
              <a:gd name="connsiteY2" fmla="*/ 1425722 h 1772706"/>
              <a:gd name="connsiteX3" fmla="*/ 696710 w 2015472"/>
              <a:gd name="connsiteY3" fmla="*/ 1559866 h 1772706"/>
              <a:gd name="connsiteX4" fmla="*/ 836409 w 2015472"/>
              <a:gd name="connsiteY4" fmla="*/ 1719410 h 1772706"/>
              <a:gd name="connsiteX5" fmla="*/ 914991 w 2015472"/>
              <a:gd name="connsiteY5" fmla="*/ 1771003 h 1772706"/>
              <a:gd name="connsiteX6" fmla="*/ 1391241 w 2015472"/>
              <a:gd name="connsiteY6" fmla="*/ 1339203 h 1772706"/>
              <a:gd name="connsiteX7" fmla="*/ 1880191 w 2015472"/>
              <a:gd name="connsiteY7" fmla="*/ 888353 h 1772706"/>
              <a:gd name="connsiteX8" fmla="*/ 2012747 w 2015472"/>
              <a:gd name="connsiteY8" fmla="*/ 657372 h 1772706"/>
              <a:gd name="connsiteX9" fmla="*/ 1956391 w 2015472"/>
              <a:gd name="connsiteY9" fmla="*/ 564503 h 1772706"/>
              <a:gd name="connsiteX10" fmla="*/ 1801611 w 2015472"/>
              <a:gd name="connsiteY10" fmla="*/ 474016 h 1772706"/>
              <a:gd name="connsiteX11" fmla="*/ 1708741 w 2015472"/>
              <a:gd name="connsiteY11" fmla="*/ 388290 h 1772706"/>
              <a:gd name="connsiteX12" fmla="*/ 1627779 w 2015472"/>
              <a:gd name="connsiteY12" fmla="*/ 334316 h 1772706"/>
              <a:gd name="connsiteX13" fmla="*/ 1546818 w 2015472"/>
              <a:gd name="connsiteY13" fmla="*/ 302566 h 1772706"/>
              <a:gd name="connsiteX14" fmla="*/ 1430928 w 2015472"/>
              <a:gd name="connsiteY14" fmla="*/ 285103 h 1772706"/>
              <a:gd name="connsiteX15" fmla="*/ 1292816 w 2015472"/>
              <a:gd name="connsiteY15" fmla="*/ 199378 h 1772706"/>
              <a:gd name="connsiteX16" fmla="*/ 1184868 w 2015472"/>
              <a:gd name="connsiteY16" fmla="*/ 162072 h 1772706"/>
              <a:gd name="connsiteX17" fmla="*/ 1115016 w 2015472"/>
              <a:gd name="connsiteY17" fmla="*/ 157310 h 1772706"/>
              <a:gd name="connsiteX18" fmla="*/ 1084856 w 2015472"/>
              <a:gd name="connsiteY18" fmla="*/ 119209 h 1772706"/>
              <a:gd name="connsiteX19" fmla="*/ 1013417 w 2015472"/>
              <a:gd name="connsiteY19" fmla="*/ 71584 h 1772706"/>
              <a:gd name="connsiteX20" fmla="*/ 899118 w 2015472"/>
              <a:gd name="connsiteY20" fmla="*/ 16816 h 1772706"/>
              <a:gd name="connsiteX21" fmla="*/ 769735 w 2015472"/>
              <a:gd name="connsiteY21" fmla="*/ 941 h 1772706"/>
              <a:gd name="connsiteX22" fmla="*/ 644324 w 2015472"/>
              <a:gd name="connsiteY22" fmla="*/ 7291 h 1772706"/>
              <a:gd name="connsiteX23" fmla="*/ 522879 w 2015472"/>
              <a:gd name="connsiteY23" fmla="*/ 51741 h 1772706"/>
              <a:gd name="connsiteX24" fmla="*/ 487159 w 2015472"/>
              <a:gd name="connsiteY24" fmla="*/ 151751 h 1772706"/>
              <a:gd name="connsiteX25" fmla="*/ 399055 w 2015472"/>
              <a:gd name="connsiteY25" fmla="*/ 250177 h 1772706"/>
              <a:gd name="connsiteX26" fmla="*/ 275230 w 2015472"/>
              <a:gd name="connsiteY26" fmla="*/ 485921 h 1772706"/>
              <a:gd name="connsiteX27" fmla="*/ 121241 w 2015472"/>
              <a:gd name="connsiteY27" fmla="*/ 799453 h 1772706"/>
              <a:gd name="connsiteX28" fmla="*/ 19641 w 2015472"/>
              <a:gd name="connsiteY28" fmla="*/ 1237603 h 1772706"/>
              <a:gd name="connsiteX0" fmla="*/ 19641 w 2015472"/>
              <a:gd name="connsiteY0" fmla="*/ 1237603 h 1772706"/>
              <a:gd name="connsiteX1" fmla="*/ 243478 w 2015472"/>
              <a:gd name="connsiteY1" fmla="*/ 1309834 h 1772706"/>
              <a:gd name="connsiteX2" fmla="*/ 505416 w 2015472"/>
              <a:gd name="connsiteY2" fmla="*/ 1425722 h 1772706"/>
              <a:gd name="connsiteX3" fmla="*/ 696710 w 2015472"/>
              <a:gd name="connsiteY3" fmla="*/ 1559866 h 1772706"/>
              <a:gd name="connsiteX4" fmla="*/ 836409 w 2015472"/>
              <a:gd name="connsiteY4" fmla="*/ 1719410 h 1772706"/>
              <a:gd name="connsiteX5" fmla="*/ 914991 w 2015472"/>
              <a:gd name="connsiteY5" fmla="*/ 1771003 h 1772706"/>
              <a:gd name="connsiteX6" fmla="*/ 1391241 w 2015472"/>
              <a:gd name="connsiteY6" fmla="*/ 1339203 h 1772706"/>
              <a:gd name="connsiteX7" fmla="*/ 1880191 w 2015472"/>
              <a:gd name="connsiteY7" fmla="*/ 888353 h 1772706"/>
              <a:gd name="connsiteX8" fmla="*/ 2012747 w 2015472"/>
              <a:gd name="connsiteY8" fmla="*/ 657372 h 1772706"/>
              <a:gd name="connsiteX9" fmla="*/ 1956391 w 2015472"/>
              <a:gd name="connsiteY9" fmla="*/ 564503 h 1772706"/>
              <a:gd name="connsiteX10" fmla="*/ 1801611 w 2015472"/>
              <a:gd name="connsiteY10" fmla="*/ 474016 h 1772706"/>
              <a:gd name="connsiteX11" fmla="*/ 1708741 w 2015472"/>
              <a:gd name="connsiteY11" fmla="*/ 388290 h 1772706"/>
              <a:gd name="connsiteX12" fmla="*/ 1627779 w 2015472"/>
              <a:gd name="connsiteY12" fmla="*/ 334316 h 1772706"/>
              <a:gd name="connsiteX13" fmla="*/ 1546818 w 2015472"/>
              <a:gd name="connsiteY13" fmla="*/ 302566 h 1772706"/>
              <a:gd name="connsiteX14" fmla="*/ 1430928 w 2015472"/>
              <a:gd name="connsiteY14" fmla="*/ 285103 h 1772706"/>
              <a:gd name="connsiteX15" fmla="*/ 1292816 w 2015472"/>
              <a:gd name="connsiteY15" fmla="*/ 199378 h 1772706"/>
              <a:gd name="connsiteX16" fmla="*/ 1184868 w 2015472"/>
              <a:gd name="connsiteY16" fmla="*/ 162072 h 1772706"/>
              <a:gd name="connsiteX17" fmla="*/ 1115016 w 2015472"/>
              <a:gd name="connsiteY17" fmla="*/ 157310 h 1772706"/>
              <a:gd name="connsiteX18" fmla="*/ 1084856 w 2015472"/>
              <a:gd name="connsiteY18" fmla="*/ 119209 h 1772706"/>
              <a:gd name="connsiteX19" fmla="*/ 1013417 w 2015472"/>
              <a:gd name="connsiteY19" fmla="*/ 71584 h 1772706"/>
              <a:gd name="connsiteX20" fmla="*/ 899118 w 2015472"/>
              <a:gd name="connsiteY20" fmla="*/ 16816 h 1772706"/>
              <a:gd name="connsiteX21" fmla="*/ 769735 w 2015472"/>
              <a:gd name="connsiteY21" fmla="*/ 941 h 1772706"/>
              <a:gd name="connsiteX22" fmla="*/ 644324 w 2015472"/>
              <a:gd name="connsiteY22" fmla="*/ 7291 h 1772706"/>
              <a:gd name="connsiteX23" fmla="*/ 506210 w 2015472"/>
              <a:gd name="connsiteY23" fmla="*/ 58885 h 1772706"/>
              <a:gd name="connsiteX24" fmla="*/ 487159 w 2015472"/>
              <a:gd name="connsiteY24" fmla="*/ 151751 h 1772706"/>
              <a:gd name="connsiteX25" fmla="*/ 399055 w 2015472"/>
              <a:gd name="connsiteY25" fmla="*/ 250177 h 1772706"/>
              <a:gd name="connsiteX26" fmla="*/ 275230 w 2015472"/>
              <a:gd name="connsiteY26" fmla="*/ 485921 h 1772706"/>
              <a:gd name="connsiteX27" fmla="*/ 121241 w 2015472"/>
              <a:gd name="connsiteY27" fmla="*/ 799453 h 1772706"/>
              <a:gd name="connsiteX28" fmla="*/ 19641 w 2015472"/>
              <a:gd name="connsiteY28" fmla="*/ 1237603 h 1772706"/>
              <a:gd name="connsiteX0" fmla="*/ 19641 w 2015472"/>
              <a:gd name="connsiteY0" fmla="*/ 1237603 h 1772706"/>
              <a:gd name="connsiteX1" fmla="*/ 243478 w 2015472"/>
              <a:gd name="connsiteY1" fmla="*/ 1309834 h 1772706"/>
              <a:gd name="connsiteX2" fmla="*/ 505416 w 2015472"/>
              <a:gd name="connsiteY2" fmla="*/ 1425722 h 1772706"/>
              <a:gd name="connsiteX3" fmla="*/ 696710 w 2015472"/>
              <a:gd name="connsiteY3" fmla="*/ 1559866 h 1772706"/>
              <a:gd name="connsiteX4" fmla="*/ 836409 w 2015472"/>
              <a:gd name="connsiteY4" fmla="*/ 1719410 h 1772706"/>
              <a:gd name="connsiteX5" fmla="*/ 914991 w 2015472"/>
              <a:gd name="connsiteY5" fmla="*/ 1771003 h 1772706"/>
              <a:gd name="connsiteX6" fmla="*/ 1391241 w 2015472"/>
              <a:gd name="connsiteY6" fmla="*/ 1339203 h 1772706"/>
              <a:gd name="connsiteX7" fmla="*/ 1880191 w 2015472"/>
              <a:gd name="connsiteY7" fmla="*/ 888353 h 1772706"/>
              <a:gd name="connsiteX8" fmla="*/ 2012747 w 2015472"/>
              <a:gd name="connsiteY8" fmla="*/ 657372 h 1772706"/>
              <a:gd name="connsiteX9" fmla="*/ 1956391 w 2015472"/>
              <a:gd name="connsiteY9" fmla="*/ 564503 h 1772706"/>
              <a:gd name="connsiteX10" fmla="*/ 1801611 w 2015472"/>
              <a:gd name="connsiteY10" fmla="*/ 474016 h 1772706"/>
              <a:gd name="connsiteX11" fmla="*/ 1708741 w 2015472"/>
              <a:gd name="connsiteY11" fmla="*/ 388290 h 1772706"/>
              <a:gd name="connsiteX12" fmla="*/ 1627779 w 2015472"/>
              <a:gd name="connsiteY12" fmla="*/ 334316 h 1772706"/>
              <a:gd name="connsiteX13" fmla="*/ 1546818 w 2015472"/>
              <a:gd name="connsiteY13" fmla="*/ 302566 h 1772706"/>
              <a:gd name="connsiteX14" fmla="*/ 1430928 w 2015472"/>
              <a:gd name="connsiteY14" fmla="*/ 285103 h 1772706"/>
              <a:gd name="connsiteX15" fmla="*/ 1292816 w 2015472"/>
              <a:gd name="connsiteY15" fmla="*/ 199378 h 1772706"/>
              <a:gd name="connsiteX16" fmla="*/ 1184868 w 2015472"/>
              <a:gd name="connsiteY16" fmla="*/ 162072 h 1772706"/>
              <a:gd name="connsiteX17" fmla="*/ 1115016 w 2015472"/>
              <a:gd name="connsiteY17" fmla="*/ 157310 h 1772706"/>
              <a:gd name="connsiteX18" fmla="*/ 1084856 w 2015472"/>
              <a:gd name="connsiteY18" fmla="*/ 119209 h 1772706"/>
              <a:gd name="connsiteX19" fmla="*/ 1013417 w 2015472"/>
              <a:gd name="connsiteY19" fmla="*/ 71584 h 1772706"/>
              <a:gd name="connsiteX20" fmla="*/ 899118 w 2015472"/>
              <a:gd name="connsiteY20" fmla="*/ 16816 h 1772706"/>
              <a:gd name="connsiteX21" fmla="*/ 769735 w 2015472"/>
              <a:gd name="connsiteY21" fmla="*/ 941 h 1772706"/>
              <a:gd name="connsiteX22" fmla="*/ 644324 w 2015472"/>
              <a:gd name="connsiteY22" fmla="*/ 7291 h 1772706"/>
              <a:gd name="connsiteX23" fmla="*/ 506210 w 2015472"/>
              <a:gd name="connsiteY23" fmla="*/ 58885 h 1772706"/>
              <a:gd name="connsiteX24" fmla="*/ 468109 w 2015472"/>
              <a:gd name="connsiteY24" fmla="*/ 146989 h 1772706"/>
              <a:gd name="connsiteX25" fmla="*/ 399055 w 2015472"/>
              <a:gd name="connsiteY25" fmla="*/ 250177 h 1772706"/>
              <a:gd name="connsiteX26" fmla="*/ 275230 w 2015472"/>
              <a:gd name="connsiteY26" fmla="*/ 485921 h 1772706"/>
              <a:gd name="connsiteX27" fmla="*/ 121241 w 2015472"/>
              <a:gd name="connsiteY27" fmla="*/ 799453 h 1772706"/>
              <a:gd name="connsiteX28" fmla="*/ 19641 w 2015472"/>
              <a:gd name="connsiteY28" fmla="*/ 1237603 h 1772706"/>
              <a:gd name="connsiteX0" fmla="*/ 19008 w 2021983"/>
              <a:gd name="connsiteY0" fmla="*/ 1244747 h 1772706"/>
              <a:gd name="connsiteX1" fmla="*/ 249989 w 2021983"/>
              <a:gd name="connsiteY1" fmla="*/ 1309834 h 1772706"/>
              <a:gd name="connsiteX2" fmla="*/ 511927 w 2021983"/>
              <a:gd name="connsiteY2" fmla="*/ 1425722 h 1772706"/>
              <a:gd name="connsiteX3" fmla="*/ 703221 w 2021983"/>
              <a:gd name="connsiteY3" fmla="*/ 1559866 h 1772706"/>
              <a:gd name="connsiteX4" fmla="*/ 842920 w 2021983"/>
              <a:gd name="connsiteY4" fmla="*/ 1719410 h 1772706"/>
              <a:gd name="connsiteX5" fmla="*/ 921502 w 2021983"/>
              <a:gd name="connsiteY5" fmla="*/ 1771003 h 1772706"/>
              <a:gd name="connsiteX6" fmla="*/ 1397752 w 2021983"/>
              <a:gd name="connsiteY6" fmla="*/ 1339203 h 1772706"/>
              <a:gd name="connsiteX7" fmla="*/ 1886702 w 2021983"/>
              <a:gd name="connsiteY7" fmla="*/ 888353 h 1772706"/>
              <a:gd name="connsiteX8" fmla="*/ 2019258 w 2021983"/>
              <a:gd name="connsiteY8" fmla="*/ 657372 h 1772706"/>
              <a:gd name="connsiteX9" fmla="*/ 1962902 w 2021983"/>
              <a:gd name="connsiteY9" fmla="*/ 564503 h 1772706"/>
              <a:gd name="connsiteX10" fmla="*/ 1808122 w 2021983"/>
              <a:gd name="connsiteY10" fmla="*/ 474016 h 1772706"/>
              <a:gd name="connsiteX11" fmla="*/ 1715252 w 2021983"/>
              <a:gd name="connsiteY11" fmla="*/ 388290 h 1772706"/>
              <a:gd name="connsiteX12" fmla="*/ 1634290 w 2021983"/>
              <a:gd name="connsiteY12" fmla="*/ 334316 h 1772706"/>
              <a:gd name="connsiteX13" fmla="*/ 1553329 w 2021983"/>
              <a:gd name="connsiteY13" fmla="*/ 302566 h 1772706"/>
              <a:gd name="connsiteX14" fmla="*/ 1437439 w 2021983"/>
              <a:gd name="connsiteY14" fmla="*/ 285103 h 1772706"/>
              <a:gd name="connsiteX15" fmla="*/ 1299327 w 2021983"/>
              <a:gd name="connsiteY15" fmla="*/ 199378 h 1772706"/>
              <a:gd name="connsiteX16" fmla="*/ 1191379 w 2021983"/>
              <a:gd name="connsiteY16" fmla="*/ 162072 h 1772706"/>
              <a:gd name="connsiteX17" fmla="*/ 1121527 w 2021983"/>
              <a:gd name="connsiteY17" fmla="*/ 157310 h 1772706"/>
              <a:gd name="connsiteX18" fmla="*/ 1091367 w 2021983"/>
              <a:gd name="connsiteY18" fmla="*/ 119209 h 1772706"/>
              <a:gd name="connsiteX19" fmla="*/ 1019928 w 2021983"/>
              <a:gd name="connsiteY19" fmla="*/ 71584 h 1772706"/>
              <a:gd name="connsiteX20" fmla="*/ 905629 w 2021983"/>
              <a:gd name="connsiteY20" fmla="*/ 16816 h 1772706"/>
              <a:gd name="connsiteX21" fmla="*/ 776246 w 2021983"/>
              <a:gd name="connsiteY21" fmla="*/ 941 h 1772706"/>
              <a:gd name="connsiteX22" fmla="*/ 650835 w 2021983"/>
              <a:gd name="connsiteY22" fmla="*/ 7291 h 1772706"/>
              <a:gd name="connsiteX23" fmla="*/ 512721 w 2021983"/>
              <a:gd name="connsiteY23" fmla="*/ 58885 h 1772706"/>
              <a:gd name="connsiteX24" fmla="*/ 474620 w 2021983"/>
              <a:gd name="connsiteY24" fmla="*/ 146989 h 1772706"/>
              <a:gd name="connsiteX25" fmla="*/ 405566 w 2021983"/>
              <a:gd name="connsiteY25" fmla="*/ 250177 h 1772706"/>
              <a:gd name="connsiteX26" fmla="*/ 281741 w 2021983"/>
              <a:gd name="connsiteY26" fmla="*/ 485921 h 1772706"/>
              <a:gd name="connsiteX27" fmla="*/ 127752 w 2021983"/>
              <a:gd name="connsiteY27" fmla="*/ 799453 h 1772706"/>
              <a:gd name="connsiteX28" fmla="*/ 19008 w 2021983"/>
              <a:gd name="connsiteY28" fmla="*/ 1244747 h 1772706"/>
              <a:gd name="connsiteX0" fmla="*/ 22688 w 2025663"/>
              <a:gd name="connsiteY0" fmla="*/ 1244747 h 1772706"/>
              <a:gd name="connsiteX1" fmla="*/ 253669 w 2025663"/>
              <a:gd name="connsiteY1" fmla="*/ 1309834 h 1772706"/>
              <a:gd name="connsiteX2" fmla="*/ 515607 w 2025663"/>
              <a:gd name="connsiteY2" fmla="*/ 1425722 h 1772706"/>
              <a:gd name="connsiteX3" fmla="*/ 706901 w 2025663"/>
              <a:gd name="connsiteY3" fmla="*/ 1559866 h 1772706"/>
              <a:gd name="connsiteX4" fmla="*/ 846600 w 2025663"/>
              <a:gd name="connsiteY4" fmla="*/ 1719410 h 1772706"/>
              <a:gd name="connsiteX5" fmla="*/ 925182 w 2025663"/>
              <a:gd name="connsiteY5" fmla="*/ 1771003 h 1772706"/>
              <a:gd name="connsiteX6" fmla="*/ 1401432 w 2025663"/>
              <a:gd name="connsiteY6" fmla="*/ 1339203 h 1772706"/>
              <a:gd name="connsiteX7" fmla="*/ 1890382 w 2025663"/>
              <a:gd name="connsiteY7" fmla="*/ 888353 h 1772706"/>
              <a:gd name="connsiteX8" fmla="*/ 2022938 w 2025663"/>
              <a:gd name="connsiteY8" fmla="*/ 657372 h 1772706"/>
              <a:gd name="connsiteX9" fmla="*/ 1966582 w 2025663"/>
              <a:gd name="connsiteY9" fmla="*/ 564503 h 1772706"/>
              <a:gd name="connsiteX10" fmla="*/ 1811802 w 2025663"/>
              <a:gd name="connsiteY10" fmla="*/ 474016 h 1772706"/>
              <a:gd name="connsiteX11" fmla="*/ 1718932 w 2025663"/>
              <a:gd name="connsiteY11" fmla="*/ 388290 h 1772706"/>
              <a:gd name="connsiteX12" fmla="*/ 1637970 w 2025663"/>
              <a:gd name="connsiteY12" fmla="*/ 334316 h 1772706"/>
              <a:gd name="connsiteX13" fmla="*/ 1557009 w 2025663"/>
              <a:gd name="connsiteY13" fmla="*/ 302566 h 1772706"/>
              <a:gd name="connsiteX14" fmla="*/ 1441119 w 2025663"/>
              <a:gd name="connsiteY14" fmla="*/ 285103 h 1772706"/>
              <a:gd name="connsiteX15" fmla="*/ 1303007 w 2025663"/>
              <a:gd name="connsiteY15" fmla="*/ 199378 h 1772706"/>
              <a:gd name="connsiteX16" fmla="*/ 1195059 w 2025663"/>
              <a:gd name="connsiteY16" fmla="*/ 162072 h 1772706"/>
              <a:gd name="connsiteX17" fmla="*/ 1125207 w 2025663"/>
              <a:gd name="connsiteY17" fmla="*/ 157310 h 1772706"/>
              <a:gd name="connsiteX18" fmla="*/ 1095047 w 2025663"/>
              <a:gd name="connsiteY18" fmla="*/ 119209 h 1772706"/>
              <a:gd name="connsiteX19" fmla="*/ 1023608 w 2025663"/>
              <a:gd name="connsiteY19" fmla="*/ 71584 h 1772706"/>
              <a:gd name="connsiteX20" fmla="*/ 909309 w 2025663"/>
              <a:gd name="connsiteY20" fmla="*/ 16816 h 1772706"/>
              <a:gd name="connsiteX21" fmla="*/ 779926 w 2025663"/>
              <a:gd name="connsiteY21" fmla="*/ 941 h 1772706"/>
              <a:gd name="connsiteX22" fmla="*/ 654515 w 2025663"/>
              <a:gd name="connsiteY22" fmla="*/ 7291 h 1772706"/>
              <a:gd name="connsiteX23" fmla="*/ 516401 w 2025663"/>
              <a:gd name="connsiteY23" fmla="*/ 58885 h 1772706"/>
              <a:gd name="connsiteX24" fmla="*/ 478300 w 2025663"/>
              <a:gd name="connsiteY24" fmla="*/ 146989 h 1772706"/>
              <a:gd name="connsiteX25" fmla="*/ 409246 w 2025663"/>
              <a:gd name="connsiteY25" fmla="*/ 250177 h 1772706"/>
              <a:gd name="connsiteX26" fmla="*/ 285421 w 2025663"/>
              <a:gd name="connsiteY26" fmla="*/ 485921 h 1772706"/>
              <a:gd name="connsiteX27" fmla="*/ 131432 w 2025663"/>
              <a:gd name="connsiteY27" fmla="*/ 799453 h 1772706"/>
              <a:gd name="connsiteX28" fmla="*/ 22688 w 2025663"/>
              <a:gd name="connsiteY28" fmla="*/ 1244747 h 1772706"/>
              <a:gd name="connsiteX0" fmla="*/ 24558 w 2027533"/>
              <a:gd name="connsiteY0" fmla="*/ 1244747 h 1772706"/>
              <a:gd name="connsiteX1" fmla="*/ 255539 w 2027533"/>
              <a:gd name="connsiteY1" fmla="*/ 1309834 h 1772706"/>
              <a:gd name="connsiteX2" fmla="*/ 517477 w 2027533"/>
              <a:gd name="connsiteY2" fmla="*/ 1425722 h 1772706"/>
              <a:gd name="connsiteX3" fmla="*/ 708771 w 2027533"/>
              <a:gd name="connsiteY3" fmla="*/ 1559866 h 1772706"/>
              <a:gd name="connsiteX4" fmla="*/ 848470 w 2027533"/>
              <a:gd name="connsiteY4" fmla="*/ 1719410 h 1772706"/>
              <a:gd name="connsiteX5" fmla="*/ 927052 w 2027533"/>
              <a:gd name="connsiteY5" fmla="*/ 1771003 h 1772706"/>
              <a:gd name="connsiteX6" fmla="*/ 1403302 w 2027533"/>
              <a:gd name="connsiteY6" fmla="*/ 1339203 h 1772706"/>
              <a:gd name="connsiteX7" fmla="*/ 1892252 w 2027533"/>
              <a:gd name="connsiteY7" fmla="*/ 888353 h 1772706"/>
              <a:gd name="connsiteX8" fmla="*/ 2024808 w 2027533"/>
              <a:gd name="connsiteY8" fmla="*/ 657372 h 1772706"/>
              <a:gd name="connsiteX9" fmla="*/ 1968452 w 2027533"/>
              <a:gd name="connsiteY9" fmla="*/ 564503 h 1772706"/>
              <a:gd name="connsiteX10" fmla="*/ 1813672 w 2027533"/>
              <a:gd name="connsiteY10" fmla="*/ 474016 h 1772706"/>
              <a:gd name="connsiteX11" fmla="*/ 1720802 w 2027533"/>
              <a:gd name="connsiteY11" fmla="*/ 388290 h 1772706"/>
              <a:gd name="connsiteX12" fmla="*/ 1639840 w 2027533"/>
              <a:gd name="connsiteY12" fmla="*/ 334316 h 1772706"/>
              <a:gd name="connsiteX13" fmla="*/ 1558879 w 2027533"/>
              <a:gd name="connsiteY13" fmla="*/ 302566 h 1772706"/>
              <a:gd name="connsiteX14" fmla="*/ 1442989 w 2027533"/>
              <a:gd name="connsiteY14" fmla="*/ 285103 h 1772706"/>
              <a:gd name="connsiteX15" fmla="*/ 1304877 w 2027533"/>
              <a:gd name="connsiteY15" fmla="*/ 199378 h 1772706"/>
              <a:gd name="connsiteX16" fmla="*/ 1196929 w 2027533"/>
              <a:gd name="connsiteY16" fmla="*/ 162072 h 1772706"/>
              <a:gd name="connsiteX17" fmla="*/ 1127077 w 2027533"/>
              <a:gd name="connsiteY17" fmla="*/ 157310 h 1772706"/>
              <a:gd name="connsiteX18" fmla="*/ 1096917 w 2027533"/>
              <a:gd name="connsiteY18" fmla="*/ 119209 h 1772706"/>
              <a:gd name="connsiteX19" fmla="*/ 1025478 w 2027533"/>
              <a:gd name="connsiteY19" fmla="*/ 71584 h 1772706"/>
              <a:gd name="connsiteX20" fmla="*/ 911179 w 2027533"/>
              <a:gd name="connsiteY20" fmla="*/ 16816 h 1772706"/>
              <a:gd name="connsiteX21" fmla="*/ 781796 w 2027533"/>
              <a:gd name="connsiteY21" fmla="*/ 941 h 1772706"/>
              <a:gd name="connsiteX22" fmla="*/ 656385 w 2027533"/>
              <a:gd name="connsiteY22" fmla="*/ 7291 h 1772706"/>
              <a:gd name="connsiteX23" fmla="*/ 518271 w 2027533"/>
              <a:gd name="connsiteY23" fmla="*/ 58885 h 1772706"/>
              <a:gd name="connsiteX24" fmla="*/ 480170 w 2027533"/>
              <a:gd name="connsiteY24" fmla="*/ 146989 h 1772706"/>
              <a:gd name="connsiteX25" fmla="*/ 411116 w 2027533"/>
              <a:gd name="connsiteY25" fmla="*/ 250177 h 1772706"/>
              <a:gd name="connsiteX26" fmla="*/ 287291 w 2027533"/>
              <a:gd name="connsiteY26" fmla="*/ 485921 h 1772706"/>
              <a:gd name="connsiteX27" fmla="*/ 133302 w 2027533"/>
              <a:gd name="connsiteY27" fmla="*/ 799453 h 1772706"/>
              <a:gd name="connsiteX28" fmla="*/ 24558 w 2027533"/>
              <a:gd name="connsiteY28" fmla="*/ 1244747 h 1772706"/>
              <a:gd name="connsiteX0" fmla="*/ 24558 w 2027533"/>
              <a:gd name="connsiteY0" fmla="*/ 1249509 h 1772706"/>
              <a:gd name="connsiteX1" fmla="*/ 255539 w 2027533"/>
              <a:gd name="connsiteY1" fmla="*/ 1309834 h 1772706"/>
              <a:gd name="connsiteX2" fmla="*/ 517477 w 2027533"/>
              <a:gd name="connsiteY2" fmla="*/ 1425722 h 1772706"/>
              <a:gd name="connsiteX3" fmla="*/ 708771 w 2027533"/>
              <a:gd name="connsiteY3" fmla="*/ 1559866 h 1772706"/>
              <a:gd name="connsiteX4" fmla="*/ 848470 w 2027533"/>
              <a:gd name="connsiteY4" fmla="*/ 1719410 h 1772706"/>
              <a:gd name="connsiteX5" fmla="*/ 927052 w 2027533"/>
              <a:gd name="connsiteY5" fmla="*/ 1771003 h 1772706"/>
              <a:gd name="connsiteX6" fmla="*/ 1403302 w 2027533"/>
              <a:gd name="connsiteY6" fmla="*/ 1339203 h 1772706"/>
              <a:gd name="connsiteX7" fmla="*/ 1892252 w 2027533"/>
              <a:gd name="connsiteY7" fmla="*/ 888353 h 1772706"/>
              <a:gd name="connsiteX8" fmla="*/ 2024808 w 2027533"/>
              <a:gd name="connsiteY8" fmla="*/ 657372 h 1772706"/>
              <a:gd name="connsiteX9" fmla="*/ 1968452 w 2027533"/>
              <a:gd name="connsiteY9" fmla="*/ 564503 h 1772706"/>
              <a:gd name="connsiteX10" fmla="*/ 1813672 w 2027533"/>
              <a:gd name="connsiteY10" fmla="*/ 474016 h 1772706"/>
              <a:gd name="connsiteX11" fmla="*/ 1720802 w 2027533"/>
              <a:gd name="connsiteY11" fmla="*/ 388290 h 1772706"/>
              <a:gd name="connsiteX12" fmla="*/ 1639840 w 2027533"/>
              <a:gd name="connsiteY12" fmla="*/ 334316 h 1772706"/>
              <a:gd name="connsiteX13" fmla="*/ 1558879 w 2027533"/>
              <a:gd name="connsiteY13" fmla="*/ 302566 h 1772706"/>
              <a:gd name="connsiteX14" fmla="*/ 1442989 w 2027533"/>
              <a:gd name="connsiteY14" fmla="*/ 285103 h 1772706"/>
              <a:gd name="connsiteX15" fmla="*/ 1304877 w 2027533"/>
              <a:gd name="connsiteY15" fmla="*/ 199378 h 1772706"/>
              <a:gd name="connsiteX16" fmla="*/ 1196929 w 2027533"/>
              <a:gd name="connsiteY16" fmla="*/ 162072 h 1772706"/>
              <a:gd name="connsiteX17" fmla="*/ 1127077 w 2027533"/>
              <a:gd name="connsiteY17" fmla="*/ 157310 h 1772706"/>
              <a:gd name="connsiteX18" fmla="*/ 1096917 w 2027533"/>
              <a:gd name="connsiteY18" fmla="*/ 119209 h 1772706"/>
              <a:gd name="connsiteX19" fmla="*/ 1025478 w 2027533"/>
              <a:gd name="connsiteY19" fmla="*/ 71584 h 1772706"/>
              <a:gd name="connsiteX20" fmla="*/ 911179 w 2027533"/>
              <a:gd name="connsiteY20" fmla="*/ 16816 h 1772706"/>
              <a:gd name="connsiteX21" fmla="*/ 781796 w 2027533"/>
              <a:gd name="connsiteY21" fmla="*/ 941 h 1772706"/>
              <a:gd name="connsiteX22" fmla="*/ 656385 w 2027533"/>
              <a:gd name="connsiteY22" fmla="*/ 7291 h 1772706"/>
              <a:gd name="connsiteX23" fmla="*/ 518271 w 2027533"/>
              <a:gd name="connsiteY23" fmla="*/ 58885 h 1772706"/>
              <a:gd name="connsiteX24" fmla="*/ 480170 w 2027533"/>
              <a:gd name="connsiteY24" fmla="*/ 146989 h 1772706"/>
              <a:gd name="connsiteX25" fmla="*/ 411116 w 2027533"/>
              <a:gd name="connsiteY25" fmla="*/ 250177 h 1772706"/>
              <a:gd name="connsiteX26" fmla="*/ 287291 w 2027533"/>
              <a:gd name="connsiteY26" fmla="*/ 485921 h 1772706"/>
              <a:gd name="connsiteX27" fmla="*/ 133302 w 2027533"/>
              <a:gd name="connsiteY27" fmla="*/ 799453 h 1772706"/>
              <a:gd name="connsiteX28" fmla="*/ 24558 w 2027533"/>
              <a:gd name="connsiteY28" fmla="*/ 1249509 h 177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27533" h="1772706">
                <a:moveTo>
                  <a:pt x="24558" y="1249509"/>
                </a:moveTo>
                <a:cubicBezTo>
                  <a:pt x="106844" y="1258373"/>
                  <a:pt x="173386" y="1280465"/>
                  <a:pt x="255539" y="1309834"/>
                </a:cubicBezTo>
                <a:cubicBezTo>
                  <a:pt x="337692" y="1339203"/>
                  <a:pt x="441939" y="1384050"/>
                  <a:pt x="517477" y="1425722"/>
                </a:cubicBezTo>
                <a:cubicBezTo>
                  <a:pt x="593015" y="1467394"/>
                  <a:pt x="653606" y="1510918"/>
                  <a:pt x="708771" y="1559866"/>
                </a:cubicBezTo>
                <a:cubicBezTo>
                  <a:pt x="763936" y="1608814"/>
                  <a:pt x="812090" y="1684221"/>
                  <a:pt x="848470" y="1719410"/>
                </a:cubicBezTo>
                <a:cubicBezTo>
                  <a:pt x="884850" y="1754599"/>
                  <a:pt x="898874" y="1779602"/>
                  <a:pt x="927052" y="1771003"/>
                </a:cubicBezTo>
                <a:cubicBezTo>
                  <a:pt x="955230" y="1762404"/>
                  <a:pt x="1242435" y="1486311"/>
                  <a:pt x="1403302" y="1339203"/>
                </a:cubicBezTo>
                <a:cubicBezTo>
                  <a:pt x="1564169" y="1192095"/>
                  <a:pt x="1788668" y="1001991"/>
                  <a:pt x="1892252" y="888353"/>
                </a:cubicBezTo>
                <a:cubicBezTo>
                  <a:pt x="1995836" y="774715"/>
                  <a:pt x="2012108" y="711347"/>
                  <a:pt x="2024808" y="657372"/>
                </a:cubicBezTo>
                <a:cubicBezTo>
                  <a:pt x="2037508" y="603397"/>
                  <a:pt x="2003641" y="595062"/>
                  <a:pt x="1968452" y="564503"/>
                </a:cubicBezTo>
                <a:cubicBezTo>
                  <a:pt x="1933263" y="533944"/>
                  <a:pt x="1854947" y="503385"/>
                  <a:pt x="1813672" y="474016"/>
                </a:cubicBezTo>
                <a:cubicBezTo>
                  <a:pt x="1772397" y="444647"/>
                  <a:pt x="1749774" y="411573"/>
                  <a:pt x="1720802" y="388290"/>
                </a:cubicBezTo>
                <a:cubicBezTo>
                  <a:pt x="1691830" y="365007"/>
                  <a:pt x="1666827" y="348603"/>
                  <a:pt x="1639840" y="334316"/>
                </a:cubicBezTo>
                <a:cubicBezTo>
                  <a:pt x="1612853" y="320029"/>
                  <a:pt x="1586925" y="309577"/>
                  <a:pt x="1558879" y="302566"/>
                </a:cubicBezTo>
                <a:cubicBezTo>
                  <a:pt x="1530833" y="295555"/>
                  <a:pt x="1485323" y="302301"/>
                  <a:pt x="1442989" y="285103"/>
                </a:cubicBezTo>
                <a:cubicBezTo>
                  <a:pt x="1400655" y="267905"/>
                  <a:pt x="1345887" y="219883"/>
                  <a:pt x="1304877" y="199378"/>
                </a:cubicBezTo>
                <a:cubicBezTo>
                  <a:pt x="1263867" y="178873"/>
                  <a:pt x="1226562" y="169083"/>
                  <a:pt x="1196929" y="162072"/>
                </a:cubicBezTo>
                <a:cubicBezTo>
                  <a:pt x="1167296" y="155061"/>
                  <a:pt x="1143746" y="164454"/>
                  <a:pt x="1127077" y="157310"/>
                </a:cubicBezTo>
                <a:cubicBezTo>
                  <a:pt x="1110408" y="150166"/>
                  <a:pt x="1113850" y="133497"/>
                  <a:pt x="1096917" y="119209"/>
                </a:cubicBezTo>
                <a:cubicBezTo>
                  <a:pt x="1079984" y="104921"/>
                  <a:pt x="1053656" y="89046"/>
                  <a:pt x="1025478" y="71584"/>
                </a:cubicBezTo>
                <a:cubicBezTo>
                  <a:pt x="997300" y="54122"/>
                  <a:pt x="951793" y="28590"/>
                  <a:pt x="911179" y="16816"/>
                </a:cubicBezTo>
                <a:cubicBezTo>
                  <a:pt x="870565" y="5042"/>
                  <a:pt x="824262" y="2529"/>
                  <a:pt x="781796" y="941"/>
                </a:cubicBezTo>
                <a:cubicBezTo>
                  <a:pt x="739330" y="-646"/>
                  <a:pt x="697527" y="-1176"/>
                  <a:pt x="656385" y="7291"/>
                </a:cubicBezTo>
                <a:cubicBezTo>
                  <a:pt x="615243" y="15758"/>
                  <a:pt x="547640" y="35602"/>
                  <a:pt x="518271" y="58885"/>
                </a:cubicBezTo>
                <a:cubicBezTo>
                  <a:pt x="488902" y="82168"/>
                  <a:pt x="496045" y="115504"/>
                  <a:pt x="480170" y="146989"/>
                </a:cubicBezTo>
                <a:cubicBezTo>
                  <a:pt x="464295" y="178474"/>
                  <a:pt x="447231" y="192895"/>
                  <a:pt x="411116" y="250177"/>
                </a:cubicBezTo>
                <a:cubicBezTo>
                  <a:pt x="375001" y="307459"/>
                  <a:pt x="339150" y="393184"/>
                  <a:pt x="287291" y="485921"/>
                </a:cubicBezTo>
                <a:cubicBezTo>
                  <a:pt x="235433" y="578658"/>
                  <a:pt x="177091" y="672188"/>
                  <a:pt x="133302" y="799453"/>
                </a:cubicBezTo>
                <a:cubicBezTo>
                  <a:pt x="89513" y="926718"/>
                  <a:pt x="-57728" y="1240645"/>
                  <a:pt x="24558" y="1249509"/>
                </a:cubicBezTo>
                <a:close/>
              </a:path>
            </a:pathLst>
          </a:custGeom>
          <a:gradFill>
            <a:gsLst>
              <a:gs pos="70000">
                <a:srgbClr val="CCD9D3">
                  <a:alpha val="0"/>
                </a:srgbClr>
              </a:gs>
              <a:gs pos="41000">
                <a:srgbClr val="99B3A8"/>
              </a:gs>
              <a:gs pos="20000">
                <a:srgbClr val="336851"/>
              </a:gs>
              <a:gs pos="0">
                <a:schemeClr val="accent1"/>
              </a:gs>
              <a:gs pos="98000">
                <a:schemeClr val="bg1">
                  <a:alpha val="0"/>
                </a:schemeClr>
              </a:gs>
            </a:gsLst>
            <a:lin ang="2700000" scaled="1"/>
          </a:gradFill>
          <a:ln w="19050" cap="rnd">
            <a:noFill/>
            <a:prstDash val="sysDot"/>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1" name="TextBox 120">
            <a:extLst>
              <a:ext uri="{FF2B5EF4-FFF2-40B4-BE49-F238E27FC236}">
                <a16:creationId xmlns:a16="http://schemas.microsoft.com/office/drawing/2014/main" id="{AFDF3F9D-E6E3-4D8E-91C0-7B682BC20C89}"/>
              </a:ext>
            </a:extLst>
          </p:cNvPr>
          <p:cNvSpPr txBox="1"/>
          <p:nvPr/>
        </p:nvSpPr>
        <p:spPr>
          <a:xfrm rot="17750705">
            <a:off x="5672950" y="1954744"/>
            <a:ext cx="1277914" cy="276999"/>
          </a:xfrm>
          <a:prstGeom prst="rect">
            <a:avLst/>
          </a:prstGeom>
          <a:noFill/>
        </p:spPr>
        <p:txBody>
          <a:bodyPr wrap="none" rtlCol="0">
            <a:spAutoFit/>
          </a:bodyPr>
          <a:lstStyle/>
          <a:p>
            <a:pPr algn="l"/>
            <a:r>
              <a:rPr lang="en-GB" sz="1200" b="1" dirty="0" err="1">
                <a:solidFill>
                  <a:schemeClr val="bg1"/>
                </a:solidFill>
                <a:latin typeface="Arial" panose="020B0604020202020204" pitchFamily="34" charset="0"/>
                <a:cs typeface="Arial" panose="020B0604020202020204" pitchFamily="34" charset="0"/>
              </a:rPr>
              <a:t>CSD</a:t>
            </a:r>
            <a:r>
              <a:rPr lang="en-GB" sz="1200" b="1" dirty="0">
                <a:solidFill>
                  <a:schemeClr val="bg1"/>
                </a:solidFill>
                <a:latin typeface="Arial" panose="020B0604020202020204" pitchFamily="34" charset="0"/>
                <a:cs typeface="Arial" panose="020B0604020202020204" pitchFamily="34" charset="0"/>
              </a:rPr>
              <a:t> </a:t>
            </a:r>
            <a:r>
              <a:rPr lang="en-GB" sz="1200" b="1" dirty="0" err="1">
                <a:solidFill>
                  <a:schemeClr val="bg1"/>
                </a:solidFill>
                <a:latin typeface="Arial" panose="020B0604020202020204" pitchFamily="34" charset="0"/>
                <a:cs typeface="Arial" panose="020B0604020202020204" pitchFamily="34" charset="0"/>
              </a:rPr>
              <a:t>wavefront</a:t>
            </a:r>
            <a:endParaRPr lang="en-GB" sz="1200" b="1" dirty="0">
              <a:solidFill>
                <a:schemeClr val="bg1"/>
              </a:solidFill>
              <a:latin typeface="Arial" panose="020B0604020202020204" pitchFamily="34" charset="0"/>
              <a:cs typeface="Arial" panose="020B0604020202020204" pitchFamily="34" charset="0"/>
            </a:endParaRPr>
          </a:p>
        </p:txBody>
      </p:sp>
      <p:cxnSp>
        <p:nvCxnSpPr>
          <p:cNvPr id="123" name="Straight Arrow Connector 122">
            <a:extLst>
              <a:ext uri="{FF2B5EF4-FFF2-40B4-BE49-F238E27FC236}">
                <a16:creationId xmlns:a16="http://schemas.microsoft.com/office/drawing/2014/main" id="{65475487-12B1-4107-ABE4-6D3F25BDDAE4}"/>
              </a:ext>
            </a:extLst>
          </p:cNvPr>
          <p:cNvCxnSpPr>
            <a:cxnSpLocks/>
          </p:cNvCxnSpPr>
          <p:nvPr/>
        </p:nvCxnSpPr>
        <p:spPr>
          <a:xfrm flipH="1" flipV="1">
            <a:off x="5548639" y="2366656"/>
            <a:ext cx="416959" cy="80696"/>
          </a:xfrm>
          <a:prstGeom prst="straightConnector1">
            <a:avLst/>
          </a:prstGeom>
          <a:ln>
            <a:solidFill>
              <a:srgbClr val="336851"/>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EC318962-BAD8-4D04-B702-CD007AED2054}"/>
              </a:ext>
            </a:extLst>
          </p:cNvPr>
          <p:cNvCxnSpPr>
            <a:cxnSpLocks/>
          </p:cNvCxnSpPr>
          <p:nvPr/>
        </p:nvCxnSpPr>
        <p:spPr>
          <a:xfrm flipH="1" flipV="1">
            <a:off x="5687328" y="2006601"/>
            <a:ext cx="425717" cy="90431"/>
          </a:xfrm>
          <a:prstGeom prst="straightConnector1">
            <a:avLst/>
          </a:prstGeom>
          <a:ln>
            <a:solidFill>
              <a:srgbClr val="336851"/>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7B85415C-D4E5-4BDD-AF35-379D4D551E58}"/>
              </a:ext>
            </a:extLst>
          </p:cNvPr>
          <p:cNvCxnSpPr>
            <a:cxnSpLocks/>
          </p:cNvCxnSpPr>
          <p:nvPr/>
        </p:nvCxnSpPr>
        <p:spPr>
          <a:xfrm flipH="1" flipV="1">
            <a:off x="5839945" y="1680856"/>
            <a:ext cx="412284" cy="109765"/>
          </a:xfrm>
          <a:prstGeom prst="straightConnector1">
            <a:avLst/>
          </a:prstGeom>
          <a:ln>
            <a:solidFill>
              <a:srgbClr val="336851"/>
            </a:solidFill>
            <a:tailEnd type="triangle"/>
          </a:ln>
        </p:spPr>
        <p:style>
          <a:lnRef idx="1">
            <a:schemeClr val="accent1"/>
          </a:lnRef>
          <a:fillRef idx="0">
            <a:schemeClr val="accent1"/>
          </a:fillRef>
          <a:effectRef idx="0">
            <a:schemeClr val="accent1"/>
          </a:effectRef>
          <a:fontRef idx="minor">
            <a:schemeClr val="tx1"/>
          </a:fontRef>
        </p:style>
      </p:cxnSp>
      <p:sp>
        <p:nvSpPr>
          <p:cNvPr id="129" name="Freeform: Shape 128">
            <a:extLst>
              <a:ext uri="{FF2B5EF4-FFF2-40B4-BE49-F238E27FC236}">
                <a16:creationId xmlns:a16="http://schemas.microsoft.com/office/drawing/2014/main" id="{7FCE2B83-FE79-4DB0-9856-6E7430126F57}"/>
              </a:ext>
            </a:extLst>
          </p:cNvPr>
          <p:cNvSpPr/>
          <p:nvPr/>
        </p:nvSpPr>
        <p:spPr>
          <a:xfrm>
            <a:off x="6738899" y="1369792"/>
            <a:ext cx="1417499" cy="477879"/>
          </a:xfrm>
          <a:custGeom>
            <a:avLst/>
            <a:gdLst>
              <a:gd name="connsiteX0" fmla="*/ 0 w 1527048"/>
              <a:gd name="connsiteY0" fmla="*/ 342330 h 342330"/>
              <a:gd name="connsiteX1" fmla="*/ 822960 w 1527048"/>
              <a:gd name="connsiteY1" fmla="*/ 4002 h 342330"/>
              <a:gd name="connsiteX2" fmla="*/ 1527048 w 1527048"/>
              <a:gd name="connsiteY2" fmla="*/ 186882 h 342330"/>
              <a:gd name="connsiteX0" fmla="*/ 0 w 1335024"/>
              <a:gd name="connsiteY0" fmla="*/ 210493 h 210493"/>
              <a:gd name="connsiteX1" fmla="*/ 630936 w 1335024"/>
              <a:gd name="connsiteY1" fmla="*/ 181 h 210493"/>
              <a:gd name="connsiteX2" fmla="*/ 1335024 w 1335024"/>
              <a:gd name="connsiteY2" fmla="*/ 183061 h 210493"/>
              <a:gd name="connsiteX0" fmla="*/ 0 w 1335024"/>
              <a:gd name="connsiteY0" fmla="*/ 221532 h 221532"/>
              <a:gd name="connsiteX1" fmla="*/ 630936 w 1335024"/>
              <a:gd name="connsiteY1" fmla="*/ 11220 h 221532"/>
              <a:gd name="connsiteX2" fmla="*/ 1335024 w 1335024"/>
              <a:gd name="connsiteY2" fmla="*/ 194100 h 221532"/>
              <a:gd name="connsiteX0" fmla="*/ 0 w 1335024"/>
              <a:gd name="connsiteY0" fmla="*/ 210493 h 210493"/>
              <a:gd name="connsiteX1" fmla="*/ 630936 w 1335024"/>
              <a:gd name="connsiteY1" fmla="*/ 181 h 210493"/>
              <a:gd name="connsiteX2" fmla="*/ 1335024 w 1335024"/>
              <a:gd name="connsiteY2" fmla="*/ 183061 h 210493"/>
              <a:gd name="connsiteX0" fmla="*/ 0 w 1335024"/>
              <a:gd name="connsiteY0" fmla="*/ 219619 h 219619"/>
              <a:gd name="connsiteX1" fmla="*/ 740664 w 1335024"/>
              <a:gd name="connsiteY1" fmla="*/ 163 h 219619"/>
              <a:gd name="connsiteX2" fmla="*/ 1335024 w 1335024"/>
              <a:gd name="connsiteY2" fmla="*/ 192187 h 219619"/>
              <a:gd name="connsiteX0" fmla="*/ 0 w 1335024"/>
              <a:gd name="connsiteY0" fmla="*/ 256150 h 256150"/>
              <a:gd name="connsiteX1" fmla="*/ 704088 w 1335024"/>
              <a:gd name="connsiteY1" fmla="*/ 118 h 256150"/>
              <a:gd name="connsiteX2" fmla="*/ 1335024 w 1335024"/>
              <a:gd name="connsiteY2" fmla="*/ 228718 h 256150"/>
              <a:gd name="connsiteX0" fmla="*/ 0 w 1280160"/>
              <a:gd name="connsiteY0" fmla="*/ 256360 h 292936"/>
              <a:gd name="connsiteX1" fmla="*/ 704088 w 1280160"/>
              <a:gd name="connsiteY1" fmla="*/ 328 h 292936"/>
              <a:gd name="connsiteX2" fmla="*/ 1280160 w 1280160"/>
              <a:gd name="connsiteY2" fmla="*/ 292936 h 292936"/>
              <a:gd name="connsiteX0" fmla="*/ 0 w 1280160"/>
              <a:gd name="connsiteY0" fmla="*/ 256360 h 292936"/>
              <a:gd name="connsiteX1" fmla="*/ 704088 w 1280160"/>
              <a:gd name="connsiteY1" fmla="*/ 328 h 292936"/>
              <a:gd name="connsiteX2" fmla="*/ 1280160 w 1280160"/>
              <a:gd name="connsiteY2" fmla="*/ 292936 h 292936"/>
              <a:gd name="connsiteX0" fmla="*/ 0 w 1289304"/>
              <a:gd name="connsiteY0" fmla="*/ 260925 h 434661"/>
              <a:gd name="connsiteX1" fmla="*/ 704088 w 1289304"/>
              <a:gd name="connsiteY1" fmla="*/ 4893 h 434661"/>
              <a:gd name="connsiteX2" fmla="*/ 1289304 w 1289304"/>
              <a:gd name="connsiteY2" fmla="*/ 434661 h 434661"/>
              <a:gd name="connsiteX0" fmla="*/ 0 w 1289304"/>
              <a:gd name="connsiteY0" fmla="*/ 260925 h 434661"/>
              <a:gd name="connsiteX1" fmla="*/ 704088 w 1289304"/>
              <a:gd name="connsiteY1" fmla="*/ 4893 h 434661"/>
              <a:gd name="connsiteX2" fmla="*/ 1289304 w 1289304"/>
              <a:gd name="connsiteY2" fmla="*/ 434661 h 434661"/>
            </a:gdLst>
            <a:ahLst/>
            <a:cxnLst>
              <a:cxn ang="0">
                <a:pos x="connsiteX0" y="connsiteY0"/>
              </a:cxn>
              <a:cxn ang="0">
                <a:pos x="connsiteX1" y="connsiteY1"/>
              </a:cxn>
              <a:cxn ang="0">
                <a:pos x="connsiteX2" y="connsiteY2"/>
              </a:cxn>
            </a:cxnLst>
            <a:rect l="l" t="t" r="r" b="b"/>
            <a:pathLst>
              <a:path w="1289304" h="434661">
                <a:moveTo>
                  <a:pt x="0" y="260925"/>
                </a:moveTo>
                <a:cubicBezTo>
                  <a:pt x="265938" y="77283"/>
                  <a:pt x="489204" y="-24063"/>
                  <a:pt x="704088" y="4893"/>
                </a:cubicBezTo>
                <a:cubicBezTo>
                  <a:pt x="918972" y="33849"/>
                  <a:pt x="1055370" y="110811"/>
                  <a:pt x="1289304" y="434661"/>
                </a:cubicBezTo>
              </a:path>
            </a:pathLst>
          </a:custGeom>
          <a:noFill/>
          <a:ln w="28575" cap="rnd">
            <a:solidFill>
              <a:srgbClr val="336851"/>
            </a:solidFill>
            <a:prstDash val="sysDash"/>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2" name="TextBox 131">
            <a:extLst>
              <a:ext uri="{FF2B5EF4-FFF2-40B4-BE49-F238E27FC236}">
                <a16:creationId xmlns:a16="http://schemas.microsoft.com/office/drawing/2014/main" id="{9BAF8500-1E77-4DA4-B212-80A1D980F135}"/>
              </a:ext>
            </a:extLst>
          </p:cNvPr>
          <p:cNvSpPr txBox="1"/>
          <p:nvPr/>
        </p:nvSpPr>
        <p:spPr>
          <a:xfrm flipH="1">
            <a:off x="5875245" y="4387481"/>
            <a:ext cx="1430295" cy="523220"/>
          </a:xfrm>
          <a:prstGeom prst="rect">
            <a:avLst/>
          </a:prstGeom>
          <a:noFill/>
        </p:spPr>
        <p:txBody>
          <a:bodyPr wrap="square" rtlCol="0">
            <a:spAutoFit/>
          </a:bodyPr>
          <a:lstStyle/>
          <a:p>
            <a:pPr algn="ctr"/>
            <a:r>
              <a:rPr lang="en-GB" sz="1400" b="1" dirty="0">
                <a:latin typeface="Arial" panose="020B0604020202020204" pitchFamily="34" charset="0"/>
                <a:cs typeface="Arial" panose="020B0604020202020204" pitchFamily="34" charset="0"/>
              </a:rPr>
              <a:t>Trigeminal complex</a:t>
            </a:r>
          </a:p>
        </p:txBody>
      </p:sp>
      <p:sp>
        <p:nvSpPr>
          <p:cNvPr id="133" name="Freeform: Shape 132">
            <a:extLst>
              <a:ext uri="{FF2B5EF4-FFF2-40B4-BE49-F238E27FC236}">
                <a16:creationId xmlns:a16="http://schemas.microsoft.com/office/drawing/2014/main" id="{A8AE6F1A-F8CD-4B39-AA75-407A49D5C3C1}"/>
              </a:ext>
            </a:extLst>
          </p:cNvPr>
          <p:cNvSpPr/>
          <p:nvPr/>
        </p:nvSpPr>
        <p:spPr>
          <a:xfrm>
            <a:off x="6144768" y="3474720"/>
            <a:ext cx="393192" cy="850392"/>
          </a:xfrm>
          <a:custGeom>
            <a:avLst/>
            <a:gdLst>
              <a:gd name="connsiteX0" fmla="*/ 493776 w 493776"/>
              <a:gd name="connsiteY0" fmla="*/ 932688 h 932688"/>
              <a:gd name="connsiteX1" fmla="*/ 347472 w 493776"/>
              <a:gd name="connsiteY1" fmla="*/ 429768 h 932688"/>
              <a:gd name="connsiteX2" fmla="*/ 0 w 493776"/>
              <a:gd name="connsiteY2" fmla="*/ 0 h 932688"/>
              <a:gd name="connsiteX0" fmla="*/ 393192 w 393192"/>
              <a:gd name="connsiteY0" fmla="*/ 850392 h 850392"/>
              <a:gd name="connsiteX1" fmla="*/ 246888 w 393192"/>
              <a:gd name="connsiteY1" fmla="*/ 347472 h 850392"/>
              <a:gd name="connsiteX2" fmla="*/ 0 w 393192"/>
              <a:gd name="connsiteY2" fmla="*/ 0 h 850392"/>
            </a:gdLst>
            <a:ahLst/>
            <a:cxnLst>
              <a:cxn ang="0">
                <a:pos x="connsiteX0" y="connsiteY0"/>
              </a:cxn>
              <a:cxn ang="0">
                <a:pos x="connsiteX1" y="connsiteY1"/>
              </a:cxn>
              <a:cxn ang="0">
                <a:pos x="connsiteX2" y="connsiteY2"/>
              </a:cxn>
            </a:cxnLst>
            <a:rect l="l" t="t" r="r" b="b"/>
            <a:pathLst>
              <a:path w="393192" h="850392">
                <a:moveTo>
                  <a:pt x="393192" y="850392"/>
                </a:moveTo>
                <a:cubicBezTo>
                  <a:pt x="361188" y="676656"/>
                  <a:pt x="312420" y="489204"/>
                  <a:pt x="246888" y="347472"/>
                </a:cubicBezTo>
                <a:cubicBezTo>
                  <a:pt x="181356" y="205740"/>
                  <a:pt x="132588" y="137160"/>
                  <a:pt x="0" y="0"/>
                </a:cubicBezTo>
              </a:path>
            </a:pathLst>
          </a:custGeom>
          <a:noFill/>
          <a:ln w="28575" cap="rnd">
            <a:solidFill>
              <a:schemeClr val="tx1"/>
            </a:solidFill>
            <a:prstDash val="sysDash"/>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TextBox 133">
            <a:extLst>
              <a:ext uri="{FF2B5EF4-FFF2-40B4-BE49-F238E27FC236}">
                <a16:creationId xmlns:a16="http://schemas.microsoft.com/office/drawing/2014/main" id="{44B52F8D-D081-4372-8CF0-2B0AC62A68E3}"/>
              </a:ext>
            </a:extLst>
          </p:cNvPr>
          <p:cNvSpPr txBox="1"/>
          <p:nvPr/>
        </p:nvSpPr>
        <p:spPr>
          <a:xfrm flipH="1">
            <a:off x="5572656" y="3145935"/>
            <a:ext cx="1203800" cy="307777"/>
          </a:xfrm>
          <a:prstGeom prst="rect">
            <a:avLst/>
          </a:prstGeom>
          <a:noFill/>
        </p:spPr>
        <p:txBody>
          <a:bodyPr wrap="square" rtlCol="0">
            <a:spAutoFit/>
          </a:bodyPr>
          <a:lstStyle/>
          <a:p>
            <a:pPr algn="ctr"/>
            <a:r>
              <a:rPr lang="en-GB" sz="1400" b="1" dirty="0">
                <a:latin typeface="Arial" panose="020B0604020202020204" pitchFamily="34" charset="0"/>
                <a:cs typeface="Arial" panose="020B0604020202020204" pitchFamily="34" charset="0"/>
              </a:rPr>
              <a:t>Thalamus</a:t>
            </a:r>
          </a:p>
        </p:txBody>
      </p:sp>
      <p:sp>
        <p:nvSpPr>
          <p:cNvPr id="135" name="TextBox 134">
            <a:extLst>
              <a:ext uri="{FF2B5EF4-FFF2-40B4-BE49-F238E27FC236}">
                <a16:creationId xmlns:a16="http://schemas.microsoft.com/office/drawing/2014/main" id="{6D301082-BDF9-49BA-89A0-DE16B5E4237C}"/>
              </a:ext>
            </a:extLst>
          </p:cNvPr>
          <p:cNvSpPr txBox="1"/>
          <p:nvPr/>
        </p:nvSpPr>
        <p:spPr>
          <a:xfrm flipH="1">
            <a:off x="8246408" y="4044179"/>
            <a:ext cx="1746189" cy="523220"/>
          </a:xfrm>
          <a:prstGeom prst="rect">
            <a:avLst/>
          </a:prstGeom>
          <a:noFill/>
        </p:spPr>
        <p:txBody>
          <a:bodyPr wrap="square" rtlCol="0">
            <a:spAutoFit/>
          </a:bodyPr>
          <a:lstStyle/>
          <a:p>
            <a:pPr algn="ctr"/>
            <a:r>
              <a:rPr lang="en-GB" sz="1400" b="1" dirty="0">
                <a:latin typeface="Arial" panose="020B0604020202020204" pitchFamily="34" charset="0"/>
                <a:cs typeface="Arial" panose="020B0604020202020204" pitchFamily="34" charset="0"/>
              </a:rPr>
              <a:t>Trigeminal ganglion</a:t>
            </a:r>
          </a:p>
        </p:txBody>
      </p:sp>
      <p:sp>
        <p:nvSpPr>
          <p:cNvPr id="136" name="Freeform: Shape 135">
            <a:extLst>
              <a:ext uri="{FF2B5EF4-FFF2-40B4-BE49-F238E27FC236}">
                <a16:creationId xmlns:a16="http://schemas.microsoft.com/office/drawing/2014/main" id="{1AE1D4BF-0200-4D7B-8475-209F592037F2}"/>
              </a:ext>
            </a:extLst>
          </p:cNvPr>
          <p:cNvSpPr/>
          <p:nvPr/>
        </p:nvSpPr>
        <p:spPr>
          <a:xfrm>
            <a:off x="6523070" y="1813847"/>
            <a:ext cx="1231669" cy="415231"/>
          </a:xfrm>
          <a:custGeom>
            <a:avLst/>
            <a:gdLst>
              <a:gd name="connsiteX0" fmla="*/ 0 w 1527048"/>
              <a:gd name="connsiteY0" fmla="*/ 342330 h 342330"/>
              <a:gd name="connsiteX1" fmla="*/ 822960 w 1527048"/>
              <a:gd name="connsiteY1" fmla="*/ 4002 h 342330"/>
              <a:gd name="connsiteX2" fmla="*/ 1527048 w 1527048"/>
              <a:gd name="connsiteY2" fmla="*/ 186882 h 342330"/>
              <a:gd name="connsiteX0" fmla="*/ 0 w 1335024"/>
              <a:gd name="connsiteY0" fmla="*/ 210493 h 210493"/>
              <a:gd name="connsiteX1" fmla="*/ 630936 w 1335024"/>
              <a:gd name="connsiteY1" fmla="*/ 181 h 210493"/>
              <a:gd name="connsiteX2" fmla="*/ 1335024 w 1335024"/>
              <a:gd name="connsiteY2" fmla="*/ 183061 h 210493"/>
              <a:gd name="connsiteX0" fmla="*/ 0 w 1335024"/>
              <a:gd name="connsiteY0" fmla="*/ 221532 h 221532"/>
              <a:gd name="connsiteX1" fmla="*/ 630936 w 1335024"/>
              <a:gd name="connsiteY1" fmla="*/ 11220 h 221532"/>
              <a:gd name="connsiteX2" fmla="*/ 1335024 w 1335024"/>
              <a:gd name="connsiteY2" fmla="*/ 194100 h 221532"/>
              <a:gd name="connsiteX0" fmla="*/ 0 w 1335024"/>
              <a:gd name="connsiteY0" fmla="*/ 210493 h 210493"/>
              <a:gd name="connsiteX1" fmla="*/ 630936 w 1335024"/>
              <a:gd name="connsiteY1" fmla="*/ 181 h 210493"/>
              <a:gd name="connsiteX2" fmla="*/ 1335024 w 1335024"/>
              <a:gd name="connsiteY2" fmla="*/ 183061 h 210493"/>
              <a:gd name="connsiteX0" fmla="*/ 0 w 1335024"/>
              <a:gd name="connsiteY0" fmla="*/ 219619 h 219619"/>
              <a:gd name="connsiteX1" fmla="*/ 740664 w 1335024"/>
              <a:gd name="connsiteY1" fmla="*/ 163 h 219619"/>
              <a:gd name="connsiteX2" fmla="*/ 1335024 w 1335024"/>
              <a:gd name="connsiteY2" fmla="*/ 192187 h 219619"/>
              <a:gd name="connsiteX0" fmla="*/ 0 w 1335024"/>
              <a:gd name="connsiteY0" fmla="*/ 256150 h 256150"/>
              <a:gd name="connsiteX1" fmla="*/ 704088 w 1335024"/>
              <a:gd name="connsiteY1" fmla="*/ 118 h 256150"/>
              <a:gd name="connsiteX2" fmla="*/ 1335024 w 1335024"/>
              <a:gd name="connsiteY2" fmla="*/ 228718 h 256150"/>
              <a:gd name="connsiteX0" fmla="*/ 0 w 1280160"/>
              <a:gd name="connsiteY0" fmla="*/ 256360 h 292936"/>
              <a:gd name="connsiteX1" fmla="*/ 704088 w 1280160"/>
              <a:gd name="connsiteY1" fmla="*/ 328 h 292936"/>
              <a:gd name="connsiteX2" fmla="*/ 1280160 w 1280160"/>
              <a:gd name="connsiteY2" fmla="*/ 292936 h 292936"/>
              <a:gd name="connsiteX0" fmla="*/ 0 w 1280160"/>
              <a:gd name="connsiteY0" fmla="*/ 256360 h 292936"/>
              <a:gd name="connsiteX1" fmla="*/ 704088 w 1280160"/>
              <a:gd name="connsiteY1" fmla="*/ 328 h 292936"/>
              <a:gd name="connsiteX2" fmla="*/ 1280160 w 1280160"/>
              <a:gd name="connsiteY2" fmla="*/ 292936 h 292936"/>
              <a:gd name="connsiteX0" fmla="*/ 0 w 1289304"/>
              <a:gd name="connsiteY0" fmla="*/ 260925 h 434661"/>
              <a:gd name="connsiteX1" fmla="*/ 704088 w 1289304"/>
              <a:gd name="connsiteY1" fmla="*/ 4893 h 434661"/>
              <a:gd name="connsiteX2" fmla="*/ 1289304 w 1289304"/>
              <a:gd name="connsiteY2" fmla="*/ 434661 h 434661"/>
              <a:gd name="connsiteX0" fmla="*/ 0 w 1289304"/>
              <a:gd name="connsiteY0" fmla="*/ 260925 h 434661"/>
              <a:gd name="connsiteX1" fmla="*/ 704088 w 1289304"/>
              <a:gd name="connsiteY1" fmla="*/ 4893 h 434661"/>
              <a:gd name="connsiteX2" fmla="*/ 1289304 w 1289304"/>
              <a:gd name="connsiteY2" fmla="*/ 434661 h 434661"/>
            </a:gdLst>
            <a:ahLst/>
            <a:cxnLst>
              <a:cxn ang="0">
                <a:pos x="connsiteX0" y="connsiteY0"/>
              </a:cxn>
              <a:cxn ang="0">
                <a:pos x="connsiteX1" y="connsiteY1"/>
              </a:cxn>
              <a:cxn ang="0">
                <a:pos x="connsiteX2" y="connsiteY2"/>
              </a:cxn>
            </a:cxnLst>
            <a:rect l="l" t="t" r="r" b="b"/>
            <a:pathLst>
              <a:path w="1289304" h="434661">
                <a:moveTo>
                  <a:pt x="0" y="260925"/>
                </a:moveTo>
                <a:cubicBezTo>
                  <a:pt x="265938" y="77283"/>
                  <a:pt x="489204" y="-24063"/>
                  <a:pt x="704088" y="4893"/>
                </a:cubicBezTo>
                <a:cubicBezTo>
                  <a:pt x="918972" y="33849"/>
                  <a:pt x="1055370" y="110811"/>
                  <a:pt x="1289304" y="434661"/>
                </a:cubicBezTo>
              </a:path>
            </a:pathLst>
          </a:custGeom>
          <a:noFill/>
          <a:ln w="28575" cap="rnd">
            <a:solidFill>
              <a:srgbClr val="336851"/>
            </a:solidFill>
            <a:prstDash val="sysDash"/>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Freeform: Shape 137">
            <a:extLst>
              <a:ext uri="{FF2B5EF4-FFF2-40B4-BE49-F238E27FC236}">
                <a16:creationId xmlns:a16="http://schemas.microsoft.com/office/drawing/2014/main" id="{7CB02A5F-AF3F-4287-BAE9-45C0837ECB93}"/>
              </a:ext>
            </a:extLst>
          </p:cNvPr>
          <p:cNvSpPr/>
          <p:nvPr/>
        </p:nvSpPr>
        <p:spPr>
          <a:xfrm>
            <a:off x="6309038" y="2299762"/>
            <a:ext cx="1142783" cy="385265"/>
          </a:xfrm>
          <a:custGeom>
            <a:avLst/>
            <a:gdLst>
              <a:gd name="connsiteX0" fmla="*/ 0 w 1527048"/>
              <a:gd name="connsiteY0" fmla="*/ 342330 h 342330"/>
              <a:gd name="connsiteX1" fmla="*/ 822960 w 1527048"/>
              <a:gd name="connsiteY1" fmla="*/ 4002 h 342330"/>
              <a:gd name="connsiteX2" fmla="*/ 1527048 w 1527048"/>
              <a:gd name="connsiteY2" fmla="*/ 186882 h 342330"/>
              <a:gd name="connsiteX0" fmla="*/ 0 w 1335024"/>
              <a:gd name="connsiteY0" fmla="*/ 210493 h 210493"/>
              <a:gd name="connsiteX1" fmla="*/ 630936 w 1335024"/>
              <a:gd name="connsiteY1" fmla="*/ 181 h 210493"/>
              <a:gd name="connsiteX2" fmla="*/ 1335024 w 1335024"/>
              <a:gd name="connsiteY2" fmla="*/ 183061 h 210493"/>
              <a:gd name="connsiteX0" fmla="*/ 0 w 1335024"/>
              <a:gd name="connsiteY0" fmla="*/ 221532 h 221532"/>
              <a:gd name="connsiteX1" fmla="*/ 630936 w 1335024"/>
              <a:gd name="connsiteY1" fmla="*/ 11220 h 221532"/>
              <a:gd name="connsiteX2" fmla="*/ 1335024 w 1335024"/>
              <a:gd name="connsiteY2" fmla="*/ 194100 h 221532"/>
              <a:gd name="connsiteX0" fmla="*/ 0 w 1335024"/>
              <a:gd name="connsiteY0" fmla="*/ 210493 h 210493"/>
              <a:gd name="connsiteX1" fmla="*/ 630936 w 1335024"/>
              <a:gd name="connsiteY1" fmla="*/ 181 h 210493"/>
              <a:gd name="connsiteX2" fmla="*/ 1335024 w 1335024"/>
              <a:gd name="connsiteY2" fmla="*/ 183061 h 210493"/>
              <a:gd name="connsiteX0" fmla="*/ 0 w 1335024"/>
              <a:gd name="connsiteY0" fmla="*/ 219619 h 219619"/>
              <a:gd name="connsiteX1" fmla="*/ 740664 w 1335024"/>
              <a:gd name="connsiteY1" fmla="*/ 163 h 219619"/>
              <a:gd name="connsiteX2" fmla="*/ 1335024 w 1335024"/>
              <a:gd name="connsiteY2" fmla="*/ 192187 h 219619"/>
              <a:gd name="connsiteX0" fmla="*/ 0 w 1335024"/>
              <a:gd name="connsiteY0" fmla="*/ 256150 h 256150"/>
              <a:gd name="connsiteX1" fmla="*/ 704088 w 1335024"/>
              <a:gd name="connsiteY1" fmla="*/ 118 h 256150"/>
              <a:gd name="connsiteX2" fmla="*/ 1335024 w 1335024"/>
              <a:gd name="connsiteY2" fmla="*/ 228718 h 256150"/>
              <a:gd name="connsiteX0" fmla="*/ 0 w 1280160"/>
              <a:gd name="connsiteY0" fmla="*/ 256360 h 292936"/>
              <a:gd name="connsiteX1" fmla="*/ 704088 w 1280160"/>
              <a:gd name="connsiteY1" fmla="*/ 328 h 292936"/>
              <a:gd name="connsiteX2" fmla="*/ 1280160 w 1280160"/>
              <a:gd name="connsiteY2" fmla="*/ 292936 h 292936"/>
              <a:gd name="connsiteX0" fmla="*/ 0 w 1280160"/>
              <a:gd name="connsiteY0" fmla="*/ 256360 h 292936"/>
              <a:gd name="connsiteX1" fmla="*/ 704088 w 1280160"/>
              <a:gd name="connsiteY1" fmla="*/ 328 h 292936"/>
              <a:gd name="connsiteX2" fmla="*/ 1280160 w 1280160"/>
              <a:gd name="connsiteY2" fmla="*/ 292936 h 292936"/>
              <a:gd name="connsiteX0" fmla="*/ 0 w 1289304"/>
              <a:gd name="connsiteY0" fmla="*/ 260925 h 434661"/>
              <a:gd name="connsiteX1" fmla="*/ 704088 w 1289304"/>
              <a:gd name="connsiteY1" fmla="*/ 4893 h 434661"/>
              <a:gd name="connsiteX2" fmla="*/ 1289304 w 1289304"/>
              <a:gd name="connsiteY2" fmla="*/ 434661 h 434661"/>
              <a:gd name="connsiteX0" fmla="*/ 0 w 1289304"/>
              <a:gd name="connsiteY0" fmla="*/ 260925 h 434661"/>
              <a:gd name="connsiteX1" fmla="*/ 704088 w 1289304"/>
              <a:gd name="connsiteY1" fmla="*/ 4893 h 434661"/>
              <a:gd name="connsiteX2" fmla="*/ 1289304 w 1289304"/>
              <a:gd name="connsiteY2" fmla="*/ 434661 h 434661"/>
            </a:gdLst>
            <a:ahLst/>
            <a:cxnLst>
              <a:cxn ang="0">
                <a:pos x="connsiteX0" y="connsiteY0"/>
              </a:cxn>
              <a:cxn ang="0">
                <a:pos x="connsiteX1" y="connsiteY1"/>
              </a:cxn>
              <a:cxn ang="0">
                <a:pos x="connsiteX2" y="connsiteY2"/>
              </a:cxn>
            </a:cxnLst>
            <a:rect l="l" t="t" r="r" b="b"/>
            <a:pathLst>
              <a:path w="1289304" h="434661">
                <a:moveTo>
                  <a:pt x="0" y="260925"/>
                </a:moveTo>
                <a:cubicBezTo>
                  <a:pt x="265938" y="77283"/>
                  <a:pt x="489204" y="-24063"/>
                  <a:pt x="704088" y="4893"/>
                </a:cubicBezTo>
                <a:cubicBezTo>
                  <a:pt x="918972" y="33849"/>
                  <a:pt x="1055370" y="110811"/>
                  <a:pt x="1289304" y="434661"/>
                </a:cubicBezTo>
              </a:path>
            </a:pathLst>
          </a:custGeom>
          <a:noFill/>
          <a:ln w="28575" cap="rnd">
            <a:solidFill>
              <a:srgbClr val="336851"/>
            </a:solidFill>
            <a:prstDash val="sysDash"/>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TextBox 138">
            <a:extLst>
              <a:ext uri="{FF2B5EF4-FFF2-40B4-BE49-F238E27FC236}">
                <a16:creationId xmlns:a16="http://schemas.microsoft.com/office/drawing/2014/main" id="{F4D0083B-F3FD-4022-8128-A2437263EC84}"/>
              </a:ext>
            </a:extLst>
          </p:cNvPr>
          <p:cNvSpPr txBox="1"/>
          <p:nvPr/>
        </p:nvSpPr>
        <p:spPr>
          <a:xfrm rot="18708942" flipH="1">
            <a:off x="7098424" y="2308945"/>
            <a:ext cx="1746189" cy="307777"/>
          </a:xfrm>
          <a:prstGeom prst="rect">
            <a:avLst/>
          </a:prstGeom>
          <a:noFill/>
        </p:spPr>
        <p:txBody>
          <a:bodyPr wrap="square" rtlCol="0">
            <a:spAutoFit/>
          </a:bodyPr>
          <a:lstStyle/>
          <a:p>
            <a:pPr algn="ctr"/>
            <a:r>
              <a:rPr lang="en-GB" sz="1400" b="1" dirty="0">
                <a:solidFill>
                  <a:schemeClr val="accent2">
                    <a:lumMod val="75000"/>
                  </a:schemeClr>
                </a:solidFill>
                <a:latin typeface="Arial" panose="020B0604020202020204" pitchFamily="34" charset="0"/>
                <a:cs typeface="Arial" panose="020B0604020202020204" pitchFamily="34" charset="0"/>
              </a:rPr>
              <a:t>Vascular effects</a:t>
            </a:r>
          </a:p>
        </p:txBody>
      </p:sp>
      <p:sp>
        <p:nvSpPr>
          <p:cNvPr id="258" name="Freeform: Shape 257">
            <a:extLst>
              <a:ext uri="{FF2B5EF4-FFF2-40B4-BE49-F238E27FC236}">
                <a16:creationId xmlns:a16="http://schemas.microsoft.com/office/drawing/2014/main" id="{DB144660-3770-4A82-A063-18DC2CE006EF}"/>
              </a:ext>
            </a:extLst>
          </p:cNvPr>
          <p:cNvSpPr/>
          <p:nvPr/>
        </p:nvSpPr>
        <p:spPr>
          <a:xfrm>
            <a:off x="6720840" y="4608575"/>
            <a:ext cx="2386584" cy="953185"/>
          </a:xfrm>
          <a:custGeom>
            <a:avLst/>
            <a:gdLst>
              <a:gd name="connsiteX0" fmla="*/ 2313432 w 2313432"/>
              <a:gd name="connsiteY0" fmla="*/ 0 h 928910"/>
              <a:gd name="connsiteX1" fmla="*/ 1755648 w 2313432"/>
              <a:gd name="connsiteY1" fmla="*/ 640080 h 928910"/>
              <a:gd name="connsiteX2" fmla="*/ 731520 w 2313432"/>
              <a:gd name="connsiteY2" fmla="*/ 923544 h 928910"/>
              <a:gd name="connsiteX3" fmla="*/ 228600 w 2313432"/>
              <a:gd name="connsiteY3" fmla="*/ 786384 h 928910"/>
              <a:gd name="connsiteX4" fmla="*/ 0 w 2313432"/>
              <a:gd name="connsiteY4" fmla="*/ 320040 h 928910"/>
              <a:gd name="connsiteX0" fmla="*/ 2395728 w 2395728"/>
              <a:gd name="connsiteY0" fmla="*/ 0 h 983774"/>
              <a:gd name="connsiteX1" fmla="*/ 1755648 w 2395728"/>
              <a:gd name="connsiteY1" fmla="*/ 694944 h 983774"/>
              <a:gd name="connsiteX2" fmla="*/ 731520 w 2395728"/>
              <a:gd name="connsiteY2" fmla="*/ 978408 h 983774"/>
              <a:gd name="connsiteX3" fmla="*/ 228600 w 2395728"/>
              <a:gd name="connsiteY3" fmla="*/ 841248 h 983774"/>
              <a:gd name="connsiteX4" fmla="*/ 0 w 2395728"/>
              <a:gd name="connsiteY4" fmla="*/ 374904 h 983774"/>
              <a:gd name="connsiteX0" fmla="*/ 2395728 w 2395728"/>
              <a:gd name="connsiteY0" fmla="*/ 0 h 988527"/>
              <a:gd name="connsiteX1" fmla="*/ 2029968 w 2395728"/>
              <a:gd name="connsiteY1" fmla="*/ 612648 h 988527"/>
              <a:gd name="connsiteX2" fmla="*/ 731520 w 2395728"/>
              <a:gd name="connsiteY2" fmla="*/ 978408 h 988527"/>
              <a:gd name="connsiteX3" fmla="*/ 228600 w 2395728"/>
              <a:gd name="connsiteY3" fmla="*/ 841248 h 988527"/>
              <a:gd name="connsiteX4" fmla="*/ 0 w 2395728"/>
              <a:gd name="connsiteY4" fmla="*/ 374904 h 988527"/>
              <a:gd name="connsiteX0" fmla="*/ 2395728 w 2395728"/>
              <a:gd name="connsiteY0" fmla="*/ 0 h 987973"/>
              <a:gd name="connsiteX1" fmla="*/ 1938528 w 2395728"/>
              <a:gd name="connsiteY1" fmla="*/ 621792 h 987973"/>
              <a:gd name="connsiteX2" fmla="*/ 731520 w 2395728"/>
              <a:gd name="connsiteY2" fmla="*/ 978408 h 987973"/>
              <a:gd name="connsiteX3" fmla="*/ 228600 w 2395728"/>
              <a:gd name="connsiteY3" fmla="*/ 841248 h 987973"/>
              <a:gd name="connsiteX4" fmla="*/ 0 w 2395728"/>
              <a:gd name="connsiteY4" fmla="*/ 374904 h 987973"/>
              <a:gd name="connsiteX0" fmla="*/ 2395728 w 2395728"/>
              <a:gd name="connsiteY0" fmla="*/ 0 h 987973"/>
              <a:gd name="connsiteX1" fmla="*/ 1938528 w 2395728"/>
              <a:gd name="connsiteY1" fmla="*/ 621792 h 987973"/>
              <a:gd name="connsiteX2" fmla="*/ 731520 w 2395728"/>
              <a:gd name="connsiteY2" fmla="*/ 978408 h 987973"/>
              <a:gd name="connsiteX3" fmla="*/ 228600 w 2395728"/>
              <a:gd name="connsiteY3" fmla="*/ 841248 h 987973"/>
              <a:gd name="connsiteX4" fmla="*/ 0 w 2395728"/>
              <a:gd name="connsiteY4" fmla="*/ 374904 h 987973"/>
              <a:gd name="connsiteX0" fmla="*/ 2395728 w 2395728"/>
              <a:gd name="connsiteY0" fmla="*/ 0 h 954852"/>
              <a:gd name="connsiteX1" fmla="*/ 1938528 w 2395728"/>
              <a:gd name="connsiteY1" fmla="*/ 621792 h 954852"/>
              <a:gd name="connsiteX2" fmla="*/ 1042416 w 2395728"/>
              <a:gd name="connsiteY2" fmla="*/ 941832 h 954852"/>
              <a:gd name="connsiteX3" fmla="*/ 228600 w 2395728"/>
              <a:gd name="connsiteY3" fmla="*/ 841248 h 954852"/>
              <a:gd name="connsiteX4" fmla="*/ 0 w 2395728"/>
              <a:gd name="connsiteY4" fmla="*/ 374904 h 954852"/>
              <a:gd name="connsiteX0" fmla="*/ 2395728 w 2395728"/>
              <a:gd name="connsiteY0" fmla="*/ 0 h 954852"/>
              <a:gd name="connsiteX1" fmla="*/ 1938528 w 2395728"/>
              <a:gd name="connsiteY1" fmla="*/ 621792 h 954852"/>
              <a:gd name="connsiteX2" fmla="*/ 1042416 w 2395728"/>
              <a:gd name="connsiteY2" fmla="*/ 941832 h 954852"/>
              <a:gd name="connsiteX3" fmla="*/ 466344 w 2395728"/>
              <a:gd name="connsiteY3" fmla="*/ 841248 h 954852"/>
              <a:gd name="connsiteX4" fmla="*/ 0 w 2395728"/>
              <a:gd name="connsiteY4" fmla="*/ 374904 h 954852"/>
              <a:gd name="connsiteX0" fmla="*/ 2395728 w 2395728"/>
              <a:gd name="connsiteY0" fmla="*/ 0 h 953015"/>
              <a:gd name="connsiteX1" fmla="*/ 1938528 w 2395728"/>
              <a:gd name="connsiteY1" fmla="*/ 621792 h 953015"/>
              <a:gd name="connsiteX2" fmla="*/ 1042416 w 2395728"/>
              <a:gd name="connsiteY2" fmla="*/ 941832 h 953015"/>
              <a:gd name="connsiteX3" fmla="*/ 347472 w 2395728"/>
              <a:gd name="connsiteY3" fmla="*/ 832104 h 953015"/>
              <a:gd name="connsiteX4" fmla="*/ 0 w 2395728"/>
              <a:gd name="connsiteY4" fmla="*/ 374904 h 953015"/>
              <a:gd name="connsiteX0" fmla="*/ 2386584 w 2386584"/>
              <a:gd name="connsiteY0" fmla="*/ 0 h 953185"/>
              <a:gd name="connsiteX1" fmla="*/ 1929384 w 2386584"/>
              <a:gd name="connsiteY1" fmla="*/ 621792 h 953185"/>
              <a:gd name="connsiteX2" fmla="*/ 1033272 w 2386584"/>
              <a:gd name="connsiteY2" fmla="*/ 941832 h 953185"/>
              <a:gd name="connsiteX3" fmla="*/ 338328 w 2386584"/>
              <a:gd name="connsiteY3" fmla="*/ 832104 h 953185"/>
              <a:gd name="connsiteX4" fmla="*/ 0 w 2386584"/>
              <a:gd name="connsiteY4" fmla="*/ 365760 h 953185"/>
              <a:gd name="connsiteX0" fmla="*/ 2386584 w 2386584"/>
              <a:gd name="connsiteY0" fmla="*/ 0 h 953185"/>
              <a:gd name="connsiteX1" fmla="*/ 1929384 w 2386584"/>
              <a:gd name="connsiteY1" fmla="*/ 621792 h 953185"/>
              <a:gd name="connsiteX2" fmla="*/ 1033272 w 2386584"/>
              <a:gd name="connsiteY2" fmla="*/ 941832 h 953185"/>
              <a:gd name="connsiteX3" fmla="*/ 338328 w 2386584"/>
              <a:gd name="connsiteY3" fmla="*/ 832104 h 953185"/>
              <a:gd name="connsiteX4" fmla="*/ 0 w 2386584"/>
              <a:gd name="connsiteY4" fmla="*/ 365760 h 953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584" h="953185">
                <a:moveTo>
                  <a:pt x="2386584" y="0"/>
                </a:moveTo>
                <a:cubicBezTo>
                  <a:pt x="2312670" y="297942"/>
                  <a:pt x="2154936" y="464820"/>
                  <a:pt x="1929384" y="621792"/>
                </a:cubicBezTo>
                <a:cubicBezTo>
                  <a:pt x="1703832" y="778764"/>
                  <a:pt x="1298448" y="906780"/>
                  <a:pt x="1033272" y="941832"/>
                </a:cubicBezTo>
                <a:cubicBezTo>
                  <a:pt x="768096" y="976884"/>
                  <a:pt x="510540" y="928116"/>
                  <a:pt x="338328" y="832104"/>
                </a:cubicBezTo>
                <a:cubicBezTo>
                  <a:pt x="166116" y="736092"/>
                  <a:pt x="62484" y="630936"/>
                  <a:pt x="0" y="365760"/>
                </a:cubicBezTo>
              </a:path>
            </a:pathLst>
          </a:custGeom>
          <a:noFill/>
          <a:ln w="28575" cap="rnd">
            <a:solidFill>
              <a:schemeClr val="tx1"/>
            </a:solidFill>
            <a:prstDash val="sysDash"/>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9" name="Freeform: Shape 258">
            <a:extLst>
              <a:ext uri="{FF2B5EF4-FFF2-40B4-BE49-F238E27FC236}">
                <a16:creationId xmlns:a16="http://schemas.microsoft.com/office/drawing/2014/main" id="{FCB24AC0-E942-44EE-8A28-D697130D17C8}"/>
              </a:ext>
            </a:extLst>
          </p:cNvPr>
          <p:cNvSpPr/>
          <p:nvPr/>
        </p:nvSpPr>
        <p:spPr>
          <a:xfrm>
            <a:off x="8174736" y="2569464"/>
            <a:ext cx="1024128" cy="1417320"/>
          </a:xfrm>
          <a:custGeom>
            <a:avLst/>
            <a:gdLst>
              <a:gd name="connsiteX0" fmla="*/ 0 w 1051560"/>
              <a:gd name="connsiteY0" fmla="*/ 0 h 1417320"/>
              <a:gd name="connsiteX1" fmla="*/ 795528 w 1051560"/>
              <a:gd name="connsiteY1" fmla="*/ 502920 h 1417320"/>
              <a:gd name="connsiteX2" fmla="*/ 1051560 w 1051560"/>
              <a:gd name="connsiteY2" fmla="*/ 1417320 h 1417320"/>
              <a:gd name="connsiteX0" fmla="*/ 0 w 1024128"/>
              <a:gd name="connsiteY0" fmla="*/ 0 h 1417320"/>
              <a:gd name="connsiteX1" fmla="*/ 768096 w 1024128"/>
              <a:gd name="connsiteY1" fmla="*/ 502920 h 1417320"/>
              <a:gd name="connsiteX2" fmla="*/ 1024128 w 1024128"/>
              <a:gd name="connsiteY2" fmla="*/ 1417320 h 1417320"/>
            </a:gdLst>
            <a:ahLst/>
            <a:cxnLst>
              <a:cxn ang="0">
                <a:pos x="connsiteX0" y="connsiteY0"/>
              </a:cxn>
              <a:cxn ang="0">
                <a:pos x="connsiteX1" y="connsiteY1"/>
              </a:cxn>
              <a:cxn ang="0">
                <a:pos x="connsiteX2" y="connsiteY2"/>
              </a:cxn>
            </a:cxnLst>
            <a:rect l="l" t="t" r="r" b="b"/>
            <a:pathLst>
              <a:path w="1024128" h="1417320">
                <a:moveTo>
                  <a:pt x="0" y="0"/>
                </a:moveTo>
                <a:cubicBezTo>
                  <a:pt x="310134" y="133350"/>
                  <a:pt x="597408" y="266700"/>
                  <a:pt x="768096" y="502920"/>
                </a:cubicBezTo>
                <a:cubicBezTo>
                  <a:pt x="938784" y="739140"/>
                  <a:pt x="983742" y="1078230"/>
                  <a:pt x="1024128" y="1417320"/>
                </a:cubicBezTo>
              </a:path>
            </a:pathLst>
          </a:custGeom>
          <a:noFill/>
          <a:ln w="28575" cap="rnd">
            <a:solidFill>
              <a:schemeClr val="accent2">
                <a:lumMod val="75000"/>
              </a:schemeClr>
            </a:solidFill>
            <a:prstDash val="sysDash"/>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0" name="Freeform: Shape 259">
            <a:extLst>
              <a:ext uri="{FF2B5EF4-FFF2-40B4-BE49-F238E27FC236}">
                <a16:creationId xmlns:a16="http://schemas.microsoft.com/office/drawing/2014/main" id="{3B239EB0-FCF6-4530-907A-A2CC558C7A41}"/>
              </a:ext>
            </a:extLst>
          </p:cNvPr>
          <p:cNvSpPr/>
          <p:nvPr/>
        </p:nvSpPr>
        <p:spPr>
          <a:xfrm>
            <a:off x="3346704" y="2239790"/>
            <a:ext cx="2679192" cy="905745"/>
          </a:xfrm>
          <a:custGeom>
            <a:avLst/>
            <a:gdLst>
              <a:gd name="connsiteX0" fmla="*/ 2331720 w 2331720"/>
              <a:gd name="connsiteY0" fmla="*/ 786710 h 786710"/>
              <a:gd name="connsiteX1" fmla="*/ 1216152 w 2331720"/>
              <a:gd name="connsiteY1" fmla="*/ 128342 h 786710"/>
              <a:gd name="connsiteX2" fmla="*/ 0 w 2331720"/>
              <a:gd name="connsiteY2" fmla="*/ 326 h 786710"/>
              <a:gd name="connsiteX0" fmla="*/ 2615184 w 2615184"/>
              <a:gd name="connsiteY0" fmla="*/ 879149 h 879149"/>
              <a:gd name="connsiteX1" fmla="*/ 1216152 w 2615184"/>
              <a:gd name="connsiteY1" fmla="*/ 129341 h 879149"/>
              <a:gd name="connsiteX2" fmla="*/ 0 w 2615184"/>
              <a:gd name="connsiteY2" fmla="*/ 1325 h 879149"/>
              <a:gd name="connsiteX0" fmla="*/ 2615184 w 2615184"/>
              <a:gd name="connsiteY0" fmla="*/ 877852 h 877852"/>
              <a:gd name="connsiteX1" fmla="*/ 1920240 w 2615184"/>
              <a:gd name="connsiteY1" fmla="*/ 402365 h 877852"/>
              <a:gd name="connsiteX2" fmla="*/ 1216152 w 2615184"/>
              <a:gd name="connsiteY2" fmla="*/ 128044 h 877852"/>
              <a:gd name="connsiteX3" fmla="*/ 0 w 2615184"/>
              <a:gd name="connsiteY3" fmla="*/ 28 h 877852"/>
              <a:gd name="connsiteX0" fmla="*/ 2615184 w 2615184"/>
              <a:gd name="connsiteY0" fmla="*/ 879349 h 879349"/>
              <a:gd name="connsiteX1" fmla="*/ 1920240 w 2615184"/>
              <a:gd name="connsiteY1" fmla="*/ 403862 h 879349"/>
              <a:gd name="connsiteX2" fmla="*/ 932688 w 2615184"/>
              <a:gd name="connsiteY2" fmla="*/ 56389 h 879349"/>
              <a:gd name="connsiteX3" fmla="*/ 0 w 2615184"/>
              <a:gd name="connsiteY3" fmla="*/ 1525 h 879349"/>
              <a:gd name="connsiteX0" fmla="*/ 2615184 w 2615184"/>
              <a:gd name="connsiteY0" fmla="*/ 879349 h 879349"/>
              <a:gd name="connsiteX1" fmla="*/ 1920240 w 2615184"/>
              <a:gd name="connsiteY1" fmla="*/ 403862 h 879349"/>
              <a:gd name="connsiteX2" fmla="*/ 932688 w 2615184"/>
              <a:gd name="connsiteY2" fmla="*/ 56389 h 879349"/>
              <a:gd name="connsiteX3" fmla="*/ 0 w 2615184"/>
              <a:gd name="connsiteY3" fmla="*/ 1525 h 879349"/>
              <a:gd name="connsiteX0" fmla="*/ 2679192 w 2679192"/>
              <a:gd name="connsiteY0" fmla="*/ 906781 h 906781"/>
              <a:gd name="connsiteX1" fmla="*/ 1920240 w 2679192"/>
              <a:gd name="connsiteY1" fmla="*/ 403862 h 906781"/>
              <a:gd name="connsiteX2" fmla="*/ 932688 w 2679192"/>
              <a:gd name="connsiteY2" fmla="*/ 56389 h 906781"/>
              <a:gd name="connsiteX3" fmla="*/ 0 w 2679192"/>
              <a:gd name="connsiteY3" fmla="*/ 1525 h 906781"/>
              <a:gd name="connsiteX0" fmla="*/ 2679192 w 2679192"/>
              <a:gd name="connsiteY0" fmla="*/ 905745 h 905745"/>
              <a:gd name="connsiteX1" fmla="*/ 1956816 w 2679192"/>
              <a:gd name="connsiteY1" fmla="*/ 347962 h 905745"/>
              <a:gd name="connsiteX2" fmla="*/ 932688 w 2679192"/>
              <a:gd name="connsiteY2" fmla="*/ 55353 h 905745"/>
              <a:gd name="connsiteX3" fmla="*/ 0 w 2679192"/>
              <a:gd name="connsiteY3" fmla="*/ 489 h 905745"/>
              <a:gd name="connsiteX0" fmla="*/ 2679192 w 2679192"/>
              <a:gd name="connsiteY0" fmla="*/ 905745 h 905745"/>
              <a:gd name="connsiteX1" fmla="*/ 1956816 w 2679192"/>
              <a:gd name="connsiteY1" fmla="*/ 347962 h 905745"/>
              <a:gd name="connsiteX2" fmla="*/ 932688 w 2679192"/>
              <a:gd name="connsiteY2" fmla="*/ 55353 h 905745"/>
              <a:gd name="connsiteX3" fmla="*/ 0 w 2679192"/>
              <a:gd name="connsiteY3" fmla="*/ 489 h 905745"/>
            </a:gdLst>
            <a:ahLst/>
            <a:cxnLst>
              <a:cxn ang="0">
                <a:pos x="connsiteX0" y="connsiteY0"/>
              </a:cxn>
              <a:cxn ang="0">
                <a:pos x="connsiteX1" y="connsiteY1"/>
              </a:cxn>
              <a:cxn ang="0">
                <a:pos x="connsiteX2" y="connsiteY2"/>
              </a:cxn>
              <a:cxn ang="0">
                <a:pos x="connsiteX3" y="connsiteY3"/>
              </a:cxn>
            </a:cxnLst>
            <a:rect l="l" t="t" r="r" b="b"/>
            <a:pathLst>
              <a:path w="2679192" h="905745">
                <a:moveTo>
                  <a:pt x="2679192" y="905745"/>
                </a:moveTo>
                <a:cubicBezTo>
                  <a:pt x="2622804" y="721341"/>
                  <a:pt x="2189988" y="472930"/>
                  <a:pt x="1956816" y="347962"/>
                </a:cubicBezTo>
                <a:cubicBezTo>
                  <a:pt x="1723644" y="222994"/>
                  <a:pt x="1258824" y="113265"/>
                  <a:pt x="932688" y="55353"/>
                </a:cubicBezTo>
                <a:cubicBezTo>
                  <a:pt x="606552" y="-2559"/>
                  <a:pt x="459486" y="-1035"/>
                  <a:pt x="0" y="489"/>
                </a:cubicBezTo>
              </a:path>
            </a:pathLst>
          </a:custGeom>
          <a:noFill/>
          <a:ln w="28575" cap="rnd">
            <a:solidFill>
              <a:schemeClr val="tx1"/>
            </a:solidFill>
            <a:prstDash val="sysDash"/>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TextBox 140">
            <a:extLst>
              <a:ext uri="{FF2B5EF4-FFF2-40B4-BE49-F238E27FC236}">
                <a16:creationId xmlns:a16="http://schemas.microsoft.com/office/drawing/2014/main" id="{2E444139-DB99-4537-8EAE-26812EDF471A}"/>
              </a:ext>
            </a:extLst>
          </p:cNvPr>
          <p:cNvSpPr txBox="1"/>
          <p:nvPr/>
        </p:nvSpPr>
        <p:spPr>
          <a:xfrm flipH="1">
            <a:off x="1382020" y="1468778"/>
            <a:ext cx="1973879" cy="1500401"/>
          </a:xfrm>
          <a:prstGeom prst="irregularSeal1">
            <a:avLst/>
          </a:prstGeom>
          <a:solidFill>
            <a:srgbClr val="336851"/>
          </a:solidFill>
          <a:ln>
            <a:solidFill>
              <a:srgbClr val="336851"/>
            </a:solidFill>
          </a:ln>
        </p:spPr>
        <p:txBody>
          <a:bodyPr wrap="square" rtlCol="0">
            <a:spAutoFit/>
          </a:bodyPr>
          <a:lstStyle/>
          <a:p>
            <a:pPr algn="ctr"/>
            <a:r>
              <a:rPr lang="en-GB" sz="1400" b="1" dirty="0">
                <a:solidFill>
                  <a:schemeClr val="bg1"/>
                </a:solidFill>
                <a:latin typeface="Arial" panose="020B0604020202020204" pitchFamily="34" charset="0"/>
                <a:cs typeface="Arial" panose="020B0604020202020204" pitchFamily="34" charset="0"/>
              </a:rPr>
              <a:t>Headache pain</a:t>
            </a:r>
          </a:p>
        </p:txBody>
      </p:sp>
      <p:sp>
        <p:nvSpPr>
          <p:cNvPr id="261" name="Freeform: Shape 260">
            <a:extLst>
              <a:ext uri="{FF2B5EF4-FFF2-40B4-BE49-F238E27FC236}">
                <a16:creationId xmlns:a16="http://schemas.microsoft.com/office/drawing/2014/main" id="{9B8C9F65-1327-4763-B7B1-34FC32E611FB}"/>
              </a:ext>
            </a:extLst>
          </p:cNvPr>
          <p:cNvSpPr/>
          <p:nvPr/>
        </p:nvSpPr>
        <p:spPr>
          <a:xfrm>
            <a:off x="8480425" y="2184400"/>
            <a:ext cx="371475" cy="787400"/>
          </a:xfrm>
          <a:custGeom>
            <a:avLst/>
            <a:gdLst>
              <a:gd name="connsiteX0" fmla="*/ 0 w 492125"/>
              <a:gd name="connsiteY0" fmla="*/ 0 h 920750"/>
              <a:gd name="connsiteX1" fmla="*/ 273050 w 492125"/>
              <a:gd name="connsiteY1" fmla="*/ 330200 h 920750"/>
              <a:gd name="connsiteX2" fmla="*/ 492125 w 492125"/>
              <a:gd name="connsiteY2" fmla="*/ 920750 h 920750"/>
              <a:gd name="connsiteX0" fmla="*/ 0 w 390525"/>
              <a:gd name="connsiteY0" fmla="*/ 0 h 787400"/>
              <a:gd name="connsiteX1" fmla="*/ 273050 w 390525"/>
              <a:gd name="connsiteY1" fmla="*/ 330200 h 787400"/>
              <a:gd name="connsiteX2" fmla="*/ 390525 w 390525"/>
              <a:gd name="connsiteY2" fmla="*/ 787400 h 787400"/>
              <a:gd name="connsiteX0" fmla="*/ 0 w 371475"/>
              <a:gd name="connsiteY0" fmla="*/ 0 h 787400"/>
              <a:gd name="connsiteX1" fmla="*/ 273050 w 371475"/>
              <a:gd name="connsiteY1" fmla="*/ 330200 h 787400"/>
              <a:gd name="connsiteX2" fmla="*/ 371475 w 371475"/>
              <a:gd name="connsiteY2" fmla="*/ 787400 h 787400"/>
              <a:gd name="connsiteX0" fmla="*/ 0 w 371475"/>
              <a:gd name="connsiteY0" fmla="*/ 0 h 787400"/>
              <a:gd name="connsiteX1" fmla="*/ 257175 w 371475"/>
              <a:gd name="connsiteY1" fmla="*/ 317500 h 787400"/>
              <a:gd name="connsiteX2" fmla="*/ 371475 w 371475"/>
              <a:gd name="connsiteY2" fmla="*/ 787400 h 787400"/>
            </a:gdLst>
            <a:ahLst/>
            <a:cxnLst>
              <a:cxn ang="0">
                <a:pos x="connsiteX0" y="connsiteY0"/>
              </a:cxn>
              <a:cxn ang="0">
                <a:pos x="connsiteX1" y="connsiteY1"/>
              </a:cxn>
              <a:cxn ang="0">
                <a:pos x="connsiteX2" y="connsiteY2"/>
              </a:cxn>
            </a:cxnLst>
            <a:rect l="l" t="t" r="r" b="b"/>
            <a:pathLst>
              <a:path w="371475" h="787400">
                <a:moveTo>
                  <a:pt x="0" y="0"/>
                </a:moveTo>
                <a:cubicBezTo>
                  <a:pt x="95514" y="88371"/>
                  <a:pt x="195263" y="186267"/>
                  <a:pt x="257175" y="317500"/>
                </a:cubicBezTo>
                <a:cubicBezTo>
                  <a:pt x="319087" y="448733"/>
                  <a:pt x="327025" y="690562"/>
                  <a:pt x="371475" y="787400"/>
                </a:cubicBezTo>
              </a:path>
            </a:pathLst>
          </a:custGeom>
          <a:noFill/>
          <a:ln w="28575" cap="rnd">
            <a:solidFill>
              <a:schemeClr val="accent2">
                <a:lumMod val="75000"/>
              </a:schemeClr>
            </a:solidFill>
            <a:prstDash val="sysDash"/>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2" name="Freeform: Shape 261">
            <a:extLst>
              <a:ext uri="{FF2B5EF4-FFF2-40B4-BE49-F238E27FC236}">
                <a16:creationId xmlns:a16="http://schemas.microsoft.com/office/drawing/2014/main" id="{3018E3B9-9DC8-4232-BCBC-B615C5C8480D}"/>
              </a:ext>
            </a:extLst>
          </p:cNvPr>
          <p:cNvSpPr/>
          <p:nvPr/>
        </p:nvSpPr>
        <p:spPr>
          <a:xfrm>
            <a:off x="7820025" y="2983759"/>
            <a:ext cx="1219200" cy="251566"/>
          </a:xfrm>
          <a:custGeom>
            <a:avLst/>
            <a:gdLst>
              <a:gd name="connsiteX0" fmla="*/ 0 w 1219200"/>
              <a:gd name="connsiteY0" fmla="*/ 7091 h 251566"/>
              <a:gd name="connsiteX1" fmla="*/ 679450 w 1219200"/>
              <a:gd name="connsiteY1" fmla="*/ 10266 h 251566"/>
              <a:gd name="connsiteX2" fmla="*/ 1044575 w 1219200"/>
              <a:gd name="connsiteY2" fmla="*/ 105516 h 251566"/>
              <a:gd name="connsiteX3" fmla="*/ 1219200 w 1219200"/>
              <a:gd name="connsiteY3" fmla="*/ 251566 h 251566"/>
            </a:gdLst>
            <a:ahLst/>
            <a:cxnLst>
              <a:cxn ang="0">
                <a:pos x="connsiteX0" y="connsiteY0"/>
              </a:cxn>
              <a:cxn ang="0">
                <a:pos x="connsiteX1" y="connsiteY1"/>
              </a:cxn>
              <a:cxn ang="0">
                <a:pos x="connsiteX2" y="connsiteY2"/>
              </a:cxn>
              <a:cxn ang="0">
                <a:pos x="connsiteX3" y="connsiteY3"/>
              </a:cxn>
            </a:cxnLst>
            <a:rect l="l" t="t" r="r" b="b"/>
            <a:pathLst>
              <a:path w="1219200" h="251566">
                <a:moveTo>
                  <a:pt x="0" y="7091"/>
                </a:moveTo>
                <a:cubicBezTo>
                  <a:pt x="252677" y="476"/>
                  <a:pt x="505354" y="-6138"/>
                  <a:pt x="679450" y="10266"/>
                </a:cubicBezTo>
                <a:cubicBezTo>
                  <a:pt x="853546" y="26670"/>
                  <a:pt x="954617" y="65299"/>
                  <a:pt x="1044575" y="105516"/>
                </a:cubicBezTo>
                <a:cubicBezTo>
                  <a:pt x="1134533" y="145733"/>
                  <a:pt x="1176866" y="198649"/>
                  <a:pt x="1219200" y="251566"/>
                </a:cubicBezTo>
              </a:path>
            </a:pathLst>
          </a:custGeom>
          <a:noFill/>
          <a:ln w="28575" cap="rnd">
            <a:solidFill>
              <a:schemeClr val="accent2">
                <a:lumMod val="75000"/>
              </a:schemeClr>
            </a:solidFill>
            <a:prstDash val="sysDash"/>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extLst>
      <p:ext uri="{BB962C8B-B14F-4D97-AF65-F5344CB8AC3E}">
        <p14:creationId xmlns:p14="http://schemas.microsoft.com/office/powerpoint/2010/main" val="12669466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62243A1F-180C-4AED-982B-5D9964E4B90A}"/>
              </a:ext>
            </a:extLst>
          </p:cNvPr>
          <p:cNvSpPr/>
          <p:nvPr/>
        </p:nvSpPr>
        <p:spPr>
          <a:xfrm>
            <a:off x="8194129" y="2713764"/>
            <a:ext cx="2699308" cy="2936485"/>
          </a:xfrm>
          <a:prstGeom prst="rect">
            <a:avLst/>
          </a:prstGeom>
          <a:gradFill flip="none" rotWithShape="1">
            <a:gsLst>
              <a:gs pos="0">
                <a:schemeClr val="tx2">
                  <a:alpha val="0"/>
                </a:schemeClr>
              </a:gs>
              <a:gs pos="36000">
                <a:srgbClr val="336851"/>
              </a:gs>
              <a:gs pos="65000">
                <a:srgbClr val="336851"/>
              </a:gs>
              <a:gs pos="50000">
                <a:srgbClr val="336851"/>
              </a:gs>
              <a:gs pos="100000">
                <a:schemeClr val="tx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66" name="Rectangle 65">
            <a:extLst>
              <a:ext uri="{FF2B5EF4-FFF2-40B4-BE49-F238E27FC236}">
                <a16:creationId xmlns:a16="http://schemas.microsoft.com/office/drawing/2014/main" id="{A7C5BAEB-D692-47D6-9FDA-045F16DE3815}"/>
              </a:ext>
            </a:extLst>
          </p:cNvPr>
          <p:cNvSpPr/>
          <p:nvPr/>
        </p:nvSpPr>
        <p:spPr>
          <a:xfrm>
            <a:off x="847391" y="2713765"/>
            <a:ext cx="2521668" cy="2936485"/>
          </a:xfrm>
          <a:prstGeom prst="rect">
            <a:avLst/>
          </a:prstGeom>
          <a:gradFill flip="none" rotWithShape="1">
            <a:gsLst>
              <a:gs pos="0">
                <a:schemeClr val="accent2">
                  <a:alpha val="0"/>
                </a:schemeClr>
              </a:gs>
              <a:gs pos="36000">
                <a:srgbClr val="D2CFBD"/>
              </a:gs>
              <a:gs pos="65000">
                <a:srgbClr val="D2CFBD"/>
              </a:gs>
              <a:gs pos="50000">
                <a:srgbClr val="D2CFBD"/>
              </a:gs>
              <a:gs pos="10000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65" name="Rectangle 64">
            <a:extLst>
              <a:ext uri="{FF2B5EF4-FFF2-40B4-BE49-F238E27FC236}">
                <a16:creationId xmlns:a16="http://schemas.microsoft.com/office/drawing/2014/main" id="{41D2259F-6C57-47CF-BDCE-A90330080567}"/>
              </a:ext>
            </a:extLst>
          </p:cNvPr>
          <p:cNvSpPr/>
          <p:nvPr/>
        </p:nvSpPr>
        <p:spPr>
          <a:xfrm>
            <a:off x="3103016" y="2713767"/>
            <a:ext cx="2647950" cy="2936485"/>
          </a:xfrm>
          <a:prstGeom prst="rect">
            <a:avLst/>
          </a:prstGeom>
          <a:gradFill flip="none" rotWithShape="1">
            <a:gsLst>
              <a:gs pos="0">
                <a:schemeClr val="accent3">
                  <a:alpha val="0"/>
                </a:schemeClr>
              </a:gs>
              <a:gs pos="36000">
                <a:schemeClr val="accent3"/>
              </a:gs>
              <a:gs pos="65000">
                <a:schemeClr val="accent3"/>
              </a:gs>
              <a:gs pos="50000">
                <a:schemeClr val="accent3"/>
              </a:gs>
              <a:gs pos="100000">
                <a:schemeClr val="accent3">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64" name="Arrow: Right 63">
            <a:extLst>
              <a:ext uri="{FF2B5EF4-FFF2-40B4-BE49-F238E27FC236}">
                <a16:creationId xmlns:a16="http://schemas.microsoft.com/office/drawing/2014/main" id="{33F560E3-6082-4314-A34F-90059B620ADE}"/>
              </a:ext>
            </a:extLst>
          </p:cNvPr>
          <p:cNvSpPr/>
          <p:nvPr/>
        </p:nvSpPr>
        <p:spPr>
          <a:xfrm>
            <a:off x="891671" y="1154422"/>
            <a:ext cx="10258168" cy="987326"/>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FA47225B-5B85-4E2B-ACA1-3DCE257934A3}"/>
              </a:ext>
            </a:extLst>
          </p:cNvPr>
          <p:cNvSpPr/>
          <p:nvPr/>
        </p:nvSpPr>
        <p:spPr>
          <a:xfrm>
            <a:off x="5443550" y="2713768"/>
            <a:ext cx="2978536" cy="2936485"/>
          </a:xfrm>
          <a:prstGeom prst="rect">
            <a:avLst/>
          </a:prstGeom>
          <a:gradFill flip="none" rotWithShape="1">
            <a:gsLst>
              <a:gs pos="0">
                <a:schemeClr val="accent1">
                  <a:alpha val="0"/>
                </a:schemeClr>
              </a:gs>
              <a:gs pos="36000">
                <a:schemeClr val="accent4"/>
              </a:gs>
              <a:gs pos="65000">
                <a:schemeClr val="accent4"/>
              </a:gs>
              <a:gs pos="50000">
                <a:schemeClr val="accent4"/>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l">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821C280D-C6C2-4879-A4E7-64D3853DA707}"/>
              </a:ext>
            </a:extLst>
          </p:cNvPr>
          <p:cNvSpPr>
            <a:spLocks noGrp="1"/>
          </p:cNvSpPr>
          <p:nvPr>
            <p:ph type="body" sz="quarter" idx="17"/>
          </p:nvPr>
        </p:nvSpPr>
        <p:spPr/>
        <p:txBody>
          <a:bodyPr/>
          <a:lstStyle/>
          <a:p>
            <a:pPr>
              <a:spcBef>
                <a:spcPts val="500"/>
              </a:spcBef>
            </a:pPr>
            <a:r>
              <a:rPr lang="en-GB" dirty="0"/>
              <a:t>Migraine</a:t>
            </a:r>
          </a:p>
        </p:txBody>
      </p:sp>
      <p:sp>
        <p:nvSpPr>
          <p:cNvPr id="2" name="Title 1">
            <a:extLst>
              <a:ext uri="{FF2B5EF4-FFF2-40B4-BE49-F238E27FC236}">
                <a16:creationId xmlns:a16="http://schemas.microsoft.com/office/drawing/2014/main" id="{D2CF5283-F65E-48F0-B2A8-1C3543CA6D44}"/>
              </a:ext>
            </a:extLst>
          </p:cNvPr>
          <p:cNvSpPr>
            <a:spLocks noGrp="1"/>
          </p:cNvSpPr>
          <p:nvPr>
            <p:ph type="title"/>
          </p:nvPr>
        </p:nvSpPr>
        <p:spPr/>
        <p:txBody>
          <a:bodyPr/>
          <a:lstStyle/>
          <a:p>
            <a:pPr>
              <a:tabLst>
                <a:tab pos="8972550" algn="l"/>
              </a:tabLst>
            </a:pPr>
            <a:r>
              <a:rPr lang="en-GB" dirty="0"/>
              <a:t>Proposed phases of a migraine attack</a:t>
            </a:r>
          </a:p>
        </p:txBody>
      </p:sp>
      <p:sp>
        <p:nvSpPr>
          <p:cNvPr id="3" name="Text Placeholder 2">
            <a:extLst>
              <a:ext uri="{FF2B5EF4-FFF2-40B4-BE49-F238E27FC236}">
                <a16:creationId xmlns:a16="http://schemas.microsoft.com/office/drawing/2014/main" id="{55C83351-789A-45B2-BD9D-48DB06CE6821}"/>
              </a:ext>
            </a:extLst>
          </p:cNvPr>
          <p:cNvSpPr>
            <a:spLocks noGrp="1"/>
          </p:cNvSpPr>
          <p:nvPr>
            <p:ph type="body" sz="quarter" idx="18"/>
          </p:nvPr>
        </p:nvSpPr>
        <p:spPr>
          <a:xfrm>
            <a:off x="542822" y="5988808"/>
            <a:ext cx="9213851" cy="619200"/>
          </a:xfrm>
        </p:spPr>
        <p:txBody>
          <a:bodyPr/>
          <a:lstStyle/>
          <a:p>
            <a:pPr marL="0" indent="0">
              <a:spcBef>
                <a:spcPts val="500"/>
              </a:spcBef>
              <a:buNone/>
            </a:pPr>
            <a:r>
              <a:rPr lang="en-US" dirty="0"/>
              <a:t>Symptoms in </a:t>
            </a:r>
            <a:r>
              <a:rPr lang="en-US" b="1" dirty="0"/>
              <a:t>bold</a:t>
            </a:r>
            <a:r>
              <a:rPr lang="en-US" dirty="0"/>
              <a:t> denote criteria in the ICHD-3 classification</a:t>
            </a:r>
          </a:p>
          <a:p>
            <a:pPr marL="0" indent="0">
              <a:spcBef>
                <a:spcPts val="500"/>
              </a:spcBef>
              <a:buNone/>
            </a:pPr>
            <a:r>
              <a:rPr lang="en-GB" dirty="0"/>
              <a:t>ICHD-3=International Classification of Headache Disorders, 3</a:t>
            </a:r>
            <a:r>
              <a:rPr lang="en-GB" baseline="30000" dirty="0"/>
              <a:t>rd</a:t>
            </a:r>
            <a:r>
              <a:rPr lang="en-GB" dirty="0"/>
              <a:t> edition</a:t>
            </a:r>
            <a:endParaRPr lang="en-US" dirty="0"/>
          </a:p>
          <a:p>
            <a:pPr marL="0" indent="0">
              <a:spcBef>
                <a:spcPts val="500"/>
              </a:spcBef>
              <a:buNone/>
            </a:pPr>
            <a:r>
              <a:rPr lang="en-US" dirty="0"/>
              <a:t>Adapted from: </a:t>
            </a:r>
            <a:r>
              <a:rPr lang="en-GB" dirty="0" err="1"/>
              <a:t>Dodick</a:t>
            </a:r>
            <a:r>
              <a:rPr lang="en-GB" dirty="0"/>
              <a:t>. Lancet 2018;391(10127):1315–1330; Cady et al. Headache 2002;42(3):204–216; </a:t>
            </a:r>
            <a:r>
              <a:rPr lang="en-GB" dirty="0" err="1"/>
              <a:t>Goadsby</a:t>
            </a:r>
            <a:r>
              <a:rPr lang="en-GB" dirty="0"/>
              <a:t> et al. </a:t>
            </a:r>
            <a:r>
              <a:rPr lang="en-GB" dirty="0" err="1"/>
              <a:t>Physiol</a:t>
            </a:r>
            <a:r>
              <a:rPr lang="en-GB" dirty="0"/>
              <a:t> Rev 2017;97(2):553–622;</a:t>
            </a:r>
            <a:br>
              <a:rPr lang="en-GB" dirty="0"/>
            </a:br>
            <a:r>
              <a:rPr lang="en-US" dirty="0"/>
              <a:t>Headache Classification Committee of the International Headache Society (IHS). Cephalalgia 2018;38(1):1–211;</a:t>
            </a:r>
            <a:br>
              <a:rPr lang="en-US" dirty="0"/>
            </a:br>
            <a:r>
              <a:rPr lang="en-GB" dirty="0"/>
              <a:t>The American Migraine Foundation. https://americanmigrainefoundation.org/resource-library/timeline-migraine-attack/. Accessed May 2020;</a:t>
            </a:r>
            <a:br>
              <a:rPr lang="en-GB" dirty="0"/>
            </a:br>
            <a:r>
              <a:rPr lang="en-US" dirty="0"/>
              <a:t>Migraine Buddy website. Available at: https://migrainebuddy.com/migraine/2018/11/22/the-stages-of-a-migraine-postdrome-phase. Accessed May 2020</a:t>
            </a:r>
            <a:endParaRPr lang="en-GB" dirty="0"/>
          </a:p>
        </p:txBody>
      </p:sp>
      <p:sp>
        <p:nvSpPr>
          <p:cNvPr id="6" name="Rectangle: Rounded Corners 5">
            <a:extLst>
              <a:ext uri="{FF2B5EF4-FFF2-40B4-BE49-F238E27FC236}">
                <a16:creationId xmlns:a16="http://schemas.microsoft.com/office/drawing/2014/main" id="{758A5A0D-1420-40C6-A71D-3CF3F3778DE5}"/>
              </a:ext>
            </a:extLst>
          </p:cNvPr>
          <p:cNvSpPr/>
          <p:nvPr/>
        </p:nvSpPr>
        <p:spPr>
          <a:xfrm>
            <a:off x="1181468" y="1258847"/>
            <a:ext cx="1853514" cy="77847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latin typeface="Arial" panose="020B0604020202020204" pitchFamily="34" charset="0"/>
                <a:cs typeface="Arial" panose="020B0604020202020204" pitchFamily="34" charset="0"/>
              </a:rPr>
              <a:t>Premonitory</a:t>
            </a:r>
          </a:p>
        </p:txBody>
      </p:sp>
      <p:sp>
        <p:nvSpPr>
          <p:cNvPr id="7" name="Rectangle: Rounded Corners 6">
            <a:extLst>
              <a:ext uri="{FF2B5EF4-FFF2-40B4-BE49-F238E27FC236}">
                <a16:creationId xmlns:a16="http://schemas.microsoft.com/office/drawing/2014/main" id="{A4D0EFE0-40D8-48F5-A396-2FE87A34C60B}"/>
              </a:ext>
            </a:extLst>
          </p:cNvPr>
          <p:cNvSpPr/>
          <p:nvPr/>
        </p:nvSpPr>
        <p:spPr>
          <a:xfrm>
            <a:off x="3483960" y="1268759"/>
            <a:ext cx="1853514" cy="77847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latin typeface="Arial" panose="020B0604020202020204" pitchFamily="34" charset="0"/>
                <a:cs typeface="Arial" panose="020B0604020202020204" pitchFamily="34" charset="0"/>
              </a:rPr>
              <a:t>Aura</a:t>
            </a:r>
          </a:p>
        </p:txBody>
      </p:sp>
      <p:sp>
        <p:nvSpPr>
          <p:cNvPr id="8" name="Rectangle: Rounded Corners 7">
            <a:extLst>
              <a:ext uri="{FF2B5EF4-FFF2-40B4-BE49-F238E27FC236}">
                <a16:creationId xmlns:a16="http://schemas.microsoft.com/office/drawing/2014/main" id="{75FC6A7C-7BF7-4054-BC8F-5270FA2B514C}"/>
              </a:ext>
            </a:extLst>
          </p:cNvPr>
          <p:cNvSpPr/>
          <p:nvPr/>
        </p:nvSpPr>
        <p:spPr>
          <a:xfrm>
            <a:off x="5973558" y="1268759"/>
            <a:ext cx="1853514" cy="778475"/>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latin typeface="Arial" panose="020B0604020202020204" pitchFamily="34" charset="0"/>
                <a:cs typeface="Arial" panose="020B0604020202020204" pitchFamily="34" charset="0"/>
              </a:rPr>
              <a:t>Headache</a:t>
            </a:r>
          </a:p>
        </p:txBody>
      </p:sp>
      <p:sp>
        <p:nvSpPr>
          <p:cNvPr id="9" name="Rectangle: Rounded Corners 8">
            <a:extLst>
              <a:ext uri="{FF2B5EF4-FFF2-40B4-BE49-F238E27FC236}">
                <a16:creationId xmlns:a16="http://schemas.microsoft.com/office/drawing/2014/main" id="{2F33D3D0-2E2E-4B66-B594-895807ECDE19}"/>
              </a:ext>
            </a:extLst>
          </p:cNvPr>
          <p:cNvSpPr/>
          <p:nvPr/>
        </p:nvSpPr>
        <p:spPr>
          <a:xfrm>
            <a:off x="8664651" y="1268760"/>
            <a:ext cx="1853514" cy="778475"/>
          </a:xfrm>
          <a:prstGeom prst="roundRect">
            <a:avLst/>
          </a:prstGeom>
          <a:solidFill>
            <a:srgbClr val="3368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latin typeface="Arial" panose="020B0604020202020204" pitchFamily="34" charset="0"/>
                <a:cs typeface="Arial" panose="020B0604020202020204" pitchFamily="34" charset="0"/>
              </a:rPr>
              <a:t>Postdrome</a:t>
            </a:r>
          </a:p>
        </p:txBody>
      </p:sp>
      <p:sp>
        <p:nvSpPr>
          <p:cNvPr id="19" name="Freeform: Shape 18">
            <a:extLst>
              <a:ext uri="{FF2B5EF4-FFF2-40B4-BE49-F238E27FC236}">
                <a16:creationId xmlns:a16="http://schemas.microsoft.com/office/drawing/2014/main" id="{A932D677-4F5A-4E48-921F-E16B5283B58F}"/>
              </a:ext>
            </a:extLst>
          </p:cNvPr>
          <p:cNvSpPr/>
          <p:nvPr/>
        </p:nvSpPr>
        <p:spPr>
          <a:xfrm>
            <a:off x="847393" y="3010394"/>
            <a:ext cx="10046043" cy="2466772"/>
          </a:xfrm>
          <a:custGeom>
            <a:avLst/>
            <a:gdLst>
              <a:gd name="connsiteX0" fmla="*/ 0 w 10046043"/>
              <a:gd name="connsiteY0" fmla="*/ 2277880 h 2277880"/>
              <a:gd name="connsiteX1" fmla="*/ 1816443 w 10046043"/>
              <a:gd name="connsiteY1" fmla="*/ 2067815 h 2277880"/>
              <a:gd name="connsiteX2" fmla="*/ 3917092 w 10046043"/>
              <a:gd name="connsiteY2" fmla="*/ 1548831 h 2277880"/>
              <a:gd name="connsiteX3" fmla="*/ 6091881 w 10046043"/>
              <a:gd name="connsiteY3" fmla="*/ 4237 h 2277880"/>
              <a:gd name="connsiteX4" fmla="*/ 7389341 w 10046043"/>
              <a:gd name="connsiteY4" fmla="*/ 1116345 h 2277880"/>
              <a:gd name="connsiteX5" fmla="*/ 8822724 w 10046043"/>
              <a:gd name="connsiteY5" fmla="*/ 1907177 h 2277880"/>
              <a:gd name="connsiteX6" fmla="*/ 10046043 w 10046043"/>
              <a:gd name="connsiteY6" fmla="*/ 2203739 h 2277880"/>
              <a:gd name="connsiteX0" fmla="*/ 0 w 10046043"/>
              <a:gd name="connsiteY0" fmla="*/ 2277956 h 2277956"/>
              <a:gd name="connsiteX1" fmla="*/ 1816443 w 10046043"/>
              <a:gd name="connsiteY1" fmla="*/ 2067891 h 2277956"/>
              <a:gd name="connsiteX2" fmla="*/ 3917092 w 10046043"/>
              <a:gd name="connsiteY2" fmla="*/ 1548907 h 2277956"/>
              <a:gd name="connsiteX3" fmla="*/ 6091881 w 10046043"/>
              <a:gd name="connsiteY3" fmla="*/ 4313 h 2277956"/>
              <a:gd name="connsiteX4" fmla="*/ 7389341 w 10046043"/>
              <a:gd name="connsiteY4" fmla="*/ 1116421 h 2277956"/>
              <a:gd name="connsiteX5" fmla="*/ 8872151 w 10046043"/>
              <a:gd name="connsiteY5" fmla="*/ 2006107 h 2277956"/>
              <a:gd name="connsiteX6" fmla="*/ 10046043 w 10046043"/>
              <a:gd name="connsiteY6" fmla="*/ 2203815 h 2277956"/>
              <a:gd name="connsiteX0" fmla="*/ 0 w 10046043"/>
              <a:gd name="connsiteY0" fmla="*/ 2277956 h 2277956"/>
              <a:gd name="connsiteX1" fmla="*/ 1816443 w 10046043"/>
              <a:gd name="connsiteY1" fmla="*/ 2067891 h 2277956"/>
              <a:gd name="connsiteX2" fmla="*/ 3917092 w 10046043"/>
              <a:gd name="connsiteY2" fmla="*/ 1548907 h 2277956"/>
              <a:gd name="connsiteX3" fmla="*/ 6091881 w 10046043"/>
              <a:gd name="connsiteY3" fmla="*/ 4313 h 2277956"/>
              <a:gd name="connsiteX4" fmla="*/ 7389341 w 10046043"/>
              <a:gd name="connsiteY4" fmla="*/ 1116421 h 2277956"/>
              <a:gd name="connsiteX5" fmla="*/ 8872151 w 10046043"/>
              <a:gd name="connsiteY5" fmla="*/ 2006107 h 2277956"/>
              <a:gd name="connsiteX6" fmla="*/ 10046043 w 10046043"/>
              <a:gd name="connsiteY6" fmla="*/ 2253242 h 2277956"/>
              <a:gd name="connsiteX0" fmla="*/ 0 w 10046043"/>
              <a:gd name="connsiteY0" fmla="*/ 2277956 h 2277956"/>
              <a:gd name="connsiteX1" fmla="*/ 1816443 w 10046043"/>
              <a:gd name="connsiteY1" fmla="*/ 2067891 h 2277956"/>
              <a:gd name="connsiteX2" fmla="*/ 3917092 w 10046043"/>
              <a:gd name="connsiteY2" fmla="*/ 1548907 h 2277956"/>
              <a:gd name="connsiteX3" fmla="*/ 6091881 w 10046043"/>
              <a:gd name="connsiteY3" fmla="*/ 4313 h 2277956"/>
              <a:gd name="connsiteX4" fmla="*/ 7389341 w 10046043"/>
              <a:gd name="connsiteY4" fmla="*/ 1116421 h 2277956"/>
              <a:gd name="connsiteX5" fmla="*/ 8872151 w 10046043"/>
              <a:gd name="connsiteY5" fmla="*/ 2006107 h 2277956"/>
              <a:gd name="connsiteX6" fmla="*/ 10046043 w 10046043"/>
              <a:gd name="connsiteY6" fmla="*/ 2253242 h 2277956"/>
              <a:gd name="connsiteX0" fmla="*/ 0 w 10046043"/>
              <a:gd name="connsiteY0" fmla="*/ 2277938 h 2277938"/>
              <a:gd name="connsiteX1" fmla="*/ 1816443 w 10046043"/>
              <a:gd name="connsiteY1" fmla="*/ 2067873 h 2277938"/>
              <a:gd name="connsiteX2" fmla="*/ 3917092 w 10046043"/>
              <a:gd name="connsiteY2" fmla="*/ 1548889 h 2277938"/>
              <a:gd name="connsiteX3" fmla="*/ 6091881 w 10046043"/>
              <a:gd name="connsiteY3" fmla="*/ 4295 h 2277938"/>
              <a:gd name="connsiteX4" fmla="*/ 7389341 w 10046043"/>
              <a:gd name="connsiteY4" fmla="*/ 1116403 h 2277938"/>
              <a:gd name="connsiteX5" fmla="*/ 8637372 w 10046043"/>
              <a:gd name="connsiteY5" fmla="*/ 1981376 h 2277938"/>
              <a:gd name="connsiteX6" fmla="*/ 10046043 w 10046043"/>
              <a:gd name="connsiteY6" fmla="*/ 2253224 h 2277938"/>
              <a:gd name="connsiteX0" fmla="*/ 0 w 10046043"/>
              <a:gd name="connsiteY0" fmla="*/ 2275642 h 2275642"/>
              <a:gd name="connsiteX1" fmla="*/ 1816443 w 10046043"/>
              <a:gd name="connsiteY1" fmla="*/ 2065577 h 2275642"/>
              <a:gd name="connsiteX2" fmla="*/ 3917092 w 10046043"/>
              <a:gd name="connsiteY2" fmla="*/ 1546593 h 2275642"/>
              <a:gd name="connsiteX3" fmla="*/ 6091881 w 10046043"/>
              <a:gd name="connsiteY3" fmla="*/ 1999 h 2275642"/>
              <a:gd name="connsiteX4" fmla="*/ 7438768 w 10046043"/>
              <a:gd name="connsiteY4" fmla="*/ 1237675 h 2275642"/>
              <a:gd name="connsiteX5" fmla="*/ 8637372 w 10046043"/>
              <a:gd name="connsiteY5" fmla="*/ 1979080 h 2275642"/>
              <a:gd name="connsiteX6" fmla="*/ 10046043 w 10046043"/>
              <a:gd name="connsiteY6" fmla="*/ 2250928 h 2275642"/>
              <a:gd name="connsiteX0" fmla="*/ 0 w 10046043"/>
              <a:gd name="connsiteY0" fmla="*/ 2287977 h 2287977"/>
              <a:gd name="connsiteX1" fmla="*/ 1816443 w 10046043"/>
              <a:gd name="connsiteY1" fmla="*/ 2077912 h 2287977"/>
              <a:gd name="connsiteX2" fmla="*/ 3917092 w 10046043"/>
              <a:gd name="connsiteY2" fmla="*/ 1558928 h 2287977"/>
              <a:gd name="connsiteX3" fmla="*/ 6203092 w 10046043"/>
              <a:gd name="connsiteY3" fmla="*/ 1977 h 2287977"/>
              <a:gd name="connsiteX4" fmla="*/ 7438768 w 10046043"/>
              <a:gd name="connsiteY4" fmla="*/ 1250010 h 2287977"/>
              <a:gd name="connsiteX5" fmla="*/ 8637372 w 10046043"/>
              <a:gd name="connsiteY5" fmla="*/ 1991415 h 2287977"/>
              <a:gd name="connsiteX6" fmla="*/ 10046043 w 10046043"/>
              <a:gd name="connsiteY6" fmla="*/ 2263263 h 2287977"/>
              <a:gd name="connsiteX0" fmla="*/ 0 w 10046043"/>
              <a:gd name="connsiteY0" fmla="*/ 2287303 h 2287303"/>
              <a:gd name="connsiteX1" fmla="*/ 1816443 w 10046043"/>
              <a:gd name="connsiteY1" fmla="*/ 2077238 h 2287303"/>
              <a:gd name="connsiteX2" fmla="*/ 3917092 w 10046043"/>
              <a:gd name="connsiteY2" fmla="*/ 1558254 h 2287303"/>
              <a:gd name="connsiteX3" fmla="*/ 6203092 w 10046043"/>
              <a:gd name="connsiteY3" fmla="*/ 1303 h 2287303"/>
              <a:gd name="connsiteX4" fmla="*/ 7438768 w 10046043"/>
              <a:gd name="connsiteY4" fmla="*/ 1249336 h 2287303"/>
              <a:gd name="connsiteX5" fmla="*/ 8637372 w 10046043"/>
              <a:gd name="connsiteY5" fmla="*/ 1990741 h 2287303"/>
              <a:gd name="connsiteX6" fmla="*/ 10046043 w 10046043"/>
              <a:gd name="connsiteY6" fmla="*/ 2262589 h 2287303"/>
              <a:gd name="connsiteX0" fmla="*/ 0 w 10046043"/>
              <a:gd name="connsiteY0" fmla="*/ 2435469 h 2435469"/>
              <a:gd name="connsiteX1" fmla="*/ 1816443 w 10046043"/>
              <a:gd name="connsiteY1" fmla="*/ 2225404 h 2435469"/>
              <a:gd name="connsiteX2" fmla="*/ 3917092 w 10046043"/>
              <a:gd name="connsiteY2" fmla="*/ 1706420 h 2435469"/>
              <a:gd name="connsiteX3" fmla="*/ 6227805 w 10046043"/>
              <a:gd name="connsiteY3" fmla="*/ 1188 h 2435469"/>
              <a:gd name="connsiteX4" fmla="*/ 7438768 w 10046043"/>
              <a:gd name="connsiteY4" fmla="*/ 1397502 h 2435469"/>
              <a:gd name="connsiteX5" fmla="*/ 8637372 w 10046043"/>
              <a:gd name="connsiteY5" fmla="*/ 2138907 h 2435469"/>
              <a:gd name="connsiteX6" fmla="*/ 10046043 w 10046043"/>
              <a:gd name="connsiteY6" fmla="*/ 2410755 h 2435469"/>
              <a:gd name="connsiteX0" fmla="*/ 0 w 10046043"/>
              <a:gd name="connsiteY0" fmla="*/ 2434340 h 2434340"/>
              <a:gd name="connsiteX1" fmla="*/ 1816443 w 10046043"/>
              <a:gd name="connsiteY1" fmla="*/ 2224275 h 2434340"/>
              <a:gd name="connsiteX2" fmla="*/ 3917092 w 10046043"/>
              <a:gd name="connsiteY2" fmla="*/ 1705291 h 2434340"/>
              <a:gd name="connsiteX3" fmla="*/ 6227805 w 10046043"/>
              <a:gd name="connsiteY3" fmla="*/ 59 h 2434340"/>
              <a:gd name="connsiteX4" fmla="*/ 7438768 w 10046043"/>
              <a:gd name="connsiteY4" fmla="*/ 1396373 h 2434340"/>
              <a:gd name="connsiteX5" fmla="*/ 8637372 w 10046043"/>
              <a:gd name="connsiteY5" fmla="*/ 2137778 h 2434340"/>
              <a:gd name="connsiteX6" fmla="*/ 10046043 w 10046043"/>
              <a:gd name="connsiteY6" fmla="*/ 2409626 h 2434340"/>
              <a:gd name="connsiteX0" fmla="*/ 0 w 10046043"/>
              <a:gd name="connsiteY0" fmla="*/ 2436042 h 2436042"/>
              <a:gd name="connsiteX1" fmla="*/ 1816443 w 10046043"/>
              <a:gd name="connsiteY1" fmla="*/ 2225977 h 2436042"/>
              <a:gd name="connsiteX2" fmla="*/ 4238368 w 10046043"/>
              <a:gd name="connsiteY2" fmla="*/ 1706993 h 2436042"/>
              <a:gd name="connsiteX3" fmla="*/ 6227805 w 10046043"/>
              <a:gd name="connsiteY3" fmla="*/ 1761 h 2436042"/>
              <a:gd name="connsiteX4" fmla="*/ 7438768 w 10046043"/>
              <a:gd name="connsiteY4" fmla="*/ 1398075 h 2436042"/>
              <a:gd name="connsiteX5" fmla="*/ 8637372 w 10046043"/>
              <a:gd name="connsiteY5" fmla="*/ 2139480 h 2436042"/>
              <a:gd name="connsiteX6" fmla="*/ 10046043 w 10046043"/>
              <a:gd name="connsiteY6" fmla="*/ 2411328 h 2436042"/>
              <a:gd name="connsiteX0" fmla="*/ 0 w 10046043"/>
              <a:gd name="connsiteY0" fmla="*/ 2440154 h 2440154"/>
              <a:gd name="connsiteX1" fmla="*/ 1816443 w 10046043"/>
              <a:gd name="connsiteY1" fmla="*/ 2230089 h 2440154"/>
              <a:gd name="connsiteX2" fmla="*/ 4238368 w 10046043"/>
              <a:gd name="connsiteY2" fmla="*/ 1711105 h 2440154"/>
              <a:gd name="connsiteX3" fmla="*/ 6227805 w 10046043"/>
              <a:gd name="connsiteY3" fmla="*/ 5873 h 2440154"/>
              <a:gd name="connsiteX4" fmla="*/ 7438768 w 10046043"/>
              <a:gd name="connsiteY4" fmla="*/ 1402187 h 2440154"/>
              <a:gd name="connsiteX5" fmla="*/ 8637372 w 10046043"/>
              <a:gd name="connsiteY5" fmla="*/ 2143592 h 2440154"/>
              <a:gd name="connsiteX6" fmla="*/ 10046043 w 10046043"/>
              <a:gd name="connsiteY6" fmla="*/ 2415440 h 2440154"/>
              <a:gd name="connsiteX0" fmla="*/ 0 w 10046043"/>
              <a:gd name="connsiteY0" fmla="*/ 2434340 h 2434340"/>
              <a:gd name="connsiteX1" fmla="*/ 1816443 w 10046043"/>
              <a:gd name="connsiteY1" fmla="*/ 2224275 h 2434340"/>
              <a:gd name="connsiteX2" fmla="*/ 4238368 w 10046043"/>
              <a:gd name="connsiteY2" fmla="*/ 1705291 h 2434340"/>
              <a:gd name="connsiteX3" fmla="*/ 6227805 w 10046043"/>
              <a:gd name="connsiteY3" fmla="*/ 59 h 2434340"/>
              <a:gd name="connsiteX4" fmla="*/ 7438768 w 10046043"/>
              <a:gd name="connsiteY4" fmla="*/ 1396373 h 2434340"/>
              <a:gd name="connsiteX5" fmla="*/ 8637372 w 10046043"/>
              <a:gd name="connsiteY5" fmla="*/ 2137778 h 2434340"/>
              <a:gd name="connsiteX6" fmla="*/ 10046043 w 10046043"/>
              <a:gd name="connsiteY6" fmla="*/ 2409626 h 2434340"/>
              <a:gd name="connsiteX0" fmla="*/ 0 w 10046043"/>
              <a:gd name="connsiteY0" fmla="*/ 2434340 h 2434340"/>
              <a:gd name="connsiteX1" fmla="*/ 1816443 w 10046043"/>
              <a:gd name="connsiteY1" fmla="*/ 2224275 h 2434340"/>
              <a:gd name="connsiteX2" fmla="*/ 4238368 w 10046043"/>
              <a:gd name="connsiteY2" fmla="*/ 1705291 h 2434340"/>
              <a:gd name="connsiteX3" fmla="*/ 6227805 w 10046043"/>
              <a:gd name="connsiteY3" fmla="*/ 59 h 2434340"/>
              <a:gd name="connsiteX4" fmla="*/ 7438768 w 10046043"/>
              <a:gd name="connsiteY4" fmla="*/ 1396373 h 2434340"/>
              <a:gd name="connsiteX5" fmla="*/ 8637372 w 10046043"/>
              <a:gd name="connsiteY5" fmla="*/ 2137778 h 2434340"/>
              <a:gd name="connsiteX6" fmla="*/ 10046043 w 10046043"/>
              <a:gd name="connsiteY6" fmla="*/ 2409626 h 2434340"/>
              <a:gd name="connsiteX0" fmla="*/ 0 w 10046043"/>
              <a:gd name="connsiteY0" fmla="*/ 2434340 h 2434340"/>
              <a:gd name="connsiteX1" fmla="*/ 1878227 w 10046043"/>
              <a:gd name="connsiteY1" fmla="*/ 2248989 h 2434340"/>
              <a:gd name="connsiteX2" fmla="*/ 4238368 w 10046043"/>
              <a:gd name="connsiteY2" fmla="*/ 1705291 h 2434340"/>
              <a:gd name="connsiteX3" fmla="*/ 6227805 w 10046043"/>
              <a:gd name="connsiteY3" fmla="*/ 59 h 2434340"/>
              <a:gd name="connsiteX4" fmla="*/ 7438768 w 10046043"/>
              <a:gd name="connsiteY4" fmla="*/ 1396373 h 2434340"/>
              <a:gd name="connsiteX5" fmla="*/ 8637372 w 10046043"/>
              <a:gd name="connsiteY5" fmla="*/ 2137778 h 2434340"/>
              <a:gd name="connsiteX6" fmla="*/ 10046043 w 10046043"/>
              <a:gd name="connsiteY6" fmla="*/ 2409626 h 2434340"/>
              <a:gd name="connsiteX0" fmla="*/ 0 w 10046043"/>
              <a:gd name="connsiteY0" fmla="*/ 2434340 h 2434340"/>
              <a:gd name="connsiteX1" fmla="*/ 2075935 w 10046043"/>
              <a:gd name="connsiteY1" fmla="*/ 2286060 h 2434340"/>
              <a:gd name="connsiteX2" fmla="*/ 4238368 w 10046043"/>
              <a:gd name="connsiteY2" fmla="*/ 1705291 h 2434340"/>
              <a:gd name="connsiteX3" fmla="*/ 6227805 w 10046043"/>
              <a:gd name="connsiteY3" fmla="*/ 59 h 2434340"/>
              <a:gd name="connsiteX4" fmla="*/ 7438768 w 10046043"/>
              <a:gd name="connsiteY4" fmla="*/ 1396373 h 2434340"/>
              <a:gd name="connsiteX5" fmla="*/ 8637372 w 10046043"/>
              <a:gd name="connsiteY5" fmla="*/ 2137778 h 2434340"/>
              <a:gd name="connsiteX6" fmla="*/ 10046043 w 10046043"/>
              <a:gd name="connsiteY6" fmla="*/ 2409626 h 2434340"/>
              <a:gd name="connsiteX0" fmla="*/ 0 w 10046043"/>
              <a:gd name="connsiteY0" fmla="*/ 2434340 h 2438017"/>
              <a:gd name="connsiteX1" fmla="*/ 2075935 w 10046043"/>
              <a:gd name="connsiteY1" fmla="*/ 2286060 h 2438017"/>
              <a:gd name="connsiteX2" fmla="*/ 4238368 w 10046043"/>
              <a:gd name="connsiteY2" fmla="*/ 1705291 h 2438017"/>
              <a:gd name="connsiteX3" fmla="*/ 6227805 w 10046043"/>
              <a:gd name="connsiteY3" fmla="*/ 59 h 2438017"/>
              <a:gd name="connsiteX4" fmla="*/ 7438768 w 10046043"/>
              <a:gd name="connsiteY4" fmla="*/ 1396373 h 2438017"/>
              <a:gd name="connsiteX5" fmla="*/ 8637372 w 10046043"/>
              <a:gd name="connsiteY5" fmla="*/ 2137778 h 2438017"/>
              <a:gd name="connsiteX6" fmla="*/ 10046043 w 10046043"/>
              <a:gd name="connsiteY6" fmla="*/ 2409626 h 2438017"/>
              <a:gd name="connsiteX0" fmla="*/ 0 w 10046043"/>
              <a:gd name="connsiteY0" fmla="*/ 2436042 h 2439719"/>
              <a:gd name="connsiteX1" fmla="*/ 2075935 w 10046043"/>
              <a:gd name="connsiteY1" fmla="*/ 2287762 h 2439719"/>
              <a:gd name="connsiteX2" fmla="*/ 4238368 w 10046043"/>
              <a:gd name="connsiteY2" fmla="*/ 1706993 h 2439719"/>
              <a:gd name="connsiteX3" fmla="*/ 6227805 w 10046043"/>
              <a:gd name="connsiteY3" fmla="*/ 1761 h 2439719"/>
              <a:gd name="connsiteX4" fmla="*/ 7467343 w 10046043"/>
              <a:gd name="connsiteY4" fmla="*/ 1398075 h 2439719"/>
              <a:gd name="connsiteX5" fmla="*/ 8637372 w 10046043"/>
              <a:gd name="connsiteY5" fmla="*/ 2139480 h 2439719"/>
              <a:gd name="connsiteX6" fmla="*/ 10046043 w 10046043"/>
              <a:gd name="connsiteY6" fmla="*/ 2411328 h 2439719"/>
              <a:gd name="connsiteX0" fmla="*/ 0 w 10046043"/>
              <a:gd name="connsiteY0" fmla="*/ 2436333 h 2440010"/>
              <a:gd name="connsiteX1" fmla="*/ 2075935 w 10046043"/>
              <a:gd name="connsiteY1" fmla="*/ 2288053 h 2440010"/>
              <a:gd name="connsiteX2" fmla="*/ 4238368 w 10046043"/>
              <a:gd name="connsiteY2" fmla="*/ 1707284 h 2440010"/>
              <a:gd name="connsiteX3" fmla="*/ 6227805 w 10046043"/>
              <a:gd name="connsiteY3" fmla="*/ 2052 h 2440010"/>
              <a:gd name="connsiteX4" fmla="*/ 7467343 w 10046043"/>
              <a:gd name="connsiteY4" fmla="*/ 1398366 h 2440010"/>
              <a:gd name="connsiteX5" fmla="*/ 8637372 w 10046043"/>
              <a:gd name="connsiteY5" fmla="*/ 2139771 h 2440010"/>
              <a:gd name="connsiteX6" fmla="*/ 10046043 w 10046043"/>
              <a:gd name="connsiteY6" fmla="*/ 2411619 h 2440010"/>
              <a:gd name="connsiteX0" fmla="*/ 0 w 10046043"/>
              <a:gd name="connsiteY0" fmla="*/ 2436065 h 2439742"/>
              <a:gd name="connsiteX1" fmla="*/ 2075935 w 10046043"/>
              <a:gd name="connsiteY1" fmla="*/ 2287785 h 2439742"/>
              <a:gd name="connsiteX2" fmla="*/ 4238368 w 10046043"/>
              <a:gd name="connsiteY2" fmla="*/ 1707016 h 2439742"/>
              <a:gd name="connsiteX3" fmla="*/ 6227805 w 10046043"/>
              <a:gd name="connsiteY3" fmla="*/ 1784 h 2439742"/>
              <a:gd name="connsiteX4" fmla="*/ 7467343 w 10046043"/>
              <a:gd name="connsiteY4" fmla="*/ 1398098 h 2439742"/>
              <a:gd name="connsiteX5" fmla="*/ 8646897 w 10046043"/>
              <a:gd name="connsiteY5" fmla="*/ 2225228 h 2439742"/>
              <a:gd name="connsiteX6" fmla="*/ 10046043 w 10046043"/>
              <a:gd name="connsiteY6" fmla="*/ 2411351 h 2439742"/>
              <a:gd name="connsiteX0" fmla="*/ 0 w 10046043"/>
              <a:gd name="connsiteY0" fmla="*/ 2436065 h 2439742"/>
              <a:gd name="connsiteX1" fmla="*/ 2075935 w 10046043"/>
              <a:gd name="connsiteY1" fmla="*/ 2287785 h 2439742"/>
              <a:gd name="connsiteX2" fmla="*/ 4238368 w 10046043"/>
              <a:gd name="connsiteY2" fmla="*/ 1707016 h 2439742"/>
              <a:gd name="connsiteX3" fmla="*/ 6227805 w 10046043"/>
              <a:gd name="connsiteY3" fmla="*/ 1784 h 2439742"/>
              <a:gd name="connsiteX4" fmla="*/ 7467343 w 10046043"/>
              <a:gd name="connsiteY4" fmla="*/ 1398098 h 2439742"/>
              <a:gd name="connsiteX5" fmla="*/ 8646897 w 10046043"/>
              <a:gd name="connsiteY5" fmla="*/ 2225228 h 2439742"/>
              <a:gd name="connsiteX6" fmla="*/ 10046043 w 10046043"/>
              <a:gd name="connsiteY6" fmla="*/ 2411351 h 2439742"/>
              <a:gd name="connsiteX0" fmla="*/ 0 w 10046043"/>
              <a:gd name="connsiteY0" fmla="*/ 2436065 h 2439742"/>
              <a:gd name="connsiteX1" fmla="*/ 2075935 w 10046043"/>
              <a:gd name="connsiteY1" fmla="*/ 2287785 h 2439742"/>
              <a:gd name="connsiteX2" fmla="*/ 4238368 w 10046043"/>
              <a:gd name="connsiteY2" fmla="*/ 1707016 h 2439742"/>
              <a:gd name="connsiteX3" fmla="*/ 6227805 w 10046043"/>
              <a:gd name="connsiteY3" fmla="*/ 1784 h 2439742"/>
              <a:gd name="connsiteX4" fmla="*/ 7467343 w 10046043"/>
              <a:gd name="connsiteY4" fmla="*/ 1398098 h 2439742"/>
              <a:gd name="connsiteX5" fmla="*/ 8646897 w 10046043"/>
              <a:gd name="connsiteY5" fmla="*/ 2225228 h 2439742"/>
              <a:gd name="connsiteX6" fmla="*/ 10046043 w 10046043"/>
              <a:gd name="connsiteY6" fmla="*/ 2411351 h 2439742"/>
              <a:gd name="connsiteX0" fmla="*/ 0 w 10046043"/>
              <a:gd name="connsiteY0" fmla="*/ 2436449 h 2440126"/>
              <a:gd name="connsiteX1" fmla="*/ 2075935 w 10046043"/>
              <a:gd name="connsiteY1" fmla="*/ 2288169 h 2440126"/>
              <a:gd name="connsiteX2" fmla="*/ 4238368 w 10046043"/>
              <a:gd name="connsiteY2" fmla="*/ 1707400 h 2440126"/>
              <a:gd name="connsiteX3" fmla="*/ 6227805 w 10046043"/>
              <a:gd name="connsiteY3" fmla="*/ 2168 h 2440126"/>
              <a:gd name="connsiteX4" fmla="*/ 7448293 w 10046043"/>
              <a:gd name="connsiteY4" fmla="*/ 1369907 h 2440126"/>
              <a:gd name="connsiteX5" fmla="*/ 8646897 w 10046043"/>
              <a:gd name="connsiteY5" fmla="*/ 2225612 h 2440126"/>
              <a:gd name="connsiteX6" fmla="*/ 10046043 w 10046043"/>
              <a:gd name="connsiteY6" fmla="*/ 2411735 h 2440126"/>
              <a:gd name="connsiteX0" fmla="*/ 0 w 10046043"/>
              <a:gd name="connsiteY0" fmla="*/ 2436675 h 2440352"/>
              <a:gd name="connsiteX1" fmla="*/ 2075935 w 10046043"/>
              <a:gd name="connsiteY1" fmla="*/ 2288395 h 2440352"/>
              <a:gd name="connsiteX2" fmla="*/ 4238368 w 10046043"/>
              <a:gd name="connsiteY2" fmla="*/ 1707626 h 2440352"/>
              <a:gd name="connsiteX3" fmla="*/ 6227805 w 10046043"/>
              <a:gd name="connsiteY3" fmla="*/ 2394 h 2440352"/>
              <a:gd name="connsiteX4" fmla="*/ 7448293 w 10046043"/>
              <a:gd name="connsiteY4" fmla="*/ 1370133 h 2440352"/>
              <a:gd name="connsiteX5" fmla="*/ 8646897 w 10046043"/>
              <a:gd name="connsiteY5" fmla="*/ 2225838 h 2440352"/>
              <a:gd name="connsiteX6" fmla="*/ 10046043 w 10046043"/>
              <a:gd name="connsiteY6" fmla="*/ 2411961 h 2440352"/>
              <a:gd name="connsiteX0" fmla="*/ 0 w 10046043"/>
              <a:gd name="connsiteY0" fmla="*/ 2464978 h 2468655"/>
              <a:gd name="connsiteX1" fmla="*/ 2075935 w 10046043"/>
              <a:gd name="connsiteY1" fmla="*/ 2316698 h 2468655"/>
              <a:gd name="connsiteX2" fmla="*/ 4238368 w 10046043"/>
              <a:gd name="connsiteY2" fmla="*/ 1735929 h 2468655"/>
              <a:gd name="connsiteX3" fmla="*/ 6189705 w 10046043"/>
              <a:gd name="connsiteY3" fmla="*/ 2122 h 2468655"/>
              <a:gd name="connsiteX4" fmla="*/ 7448293 w 10046043"/>
              <a:gd name="connsiteY4" fmla="*/ 1398436 h 2468655"/>
              <a:gd name="connsiteX5" fmla="*/ 8646897 w 10046043"/>
              <a:gd name="connsiteY5" fmla="*/ 2254141 h 2468655"/>
              <a:gd name="connsiteX6" fmla="*/ 10046043 w 10046043"/>
              <a:gd name="connsiteY6" fmla="*/ 2440264 h 2468655"/>
              <a:gd name="connsiteX0" fmla="*/ 0 w 10046043"/>
              <a:gd name="connsiteY0" fmla="*/ 2463091 h 2466768"/>
              <a:gd name="connsiteX1" fmla="*/ 2075935 w 10046043"/>
              <a:gd name="connsiteY1" fmla="*/ 2314811 h 2466768"/>
              <a:gd name="connsiteX2" fmla="*/ 4238368 w 10046043"/>
              <a:gd name="connsiteY2" fmla="*/ 1734042 h 2466768"/>
              <a:gd name="connsiteX3" fmla="*/ 6189705 w 10046043"/>
              <a:gd name="connsiteY3" fmla="*/ 235 h 2466768"/>
              <a:gd name="connsiteX4" fmla="*/ 7448293 w 10046043"/>
              <a:gd name="connsiteY4" fmla="*/ 1396549 h 2466768"/>
              <a:gd name="connsiteX5" fmla="*/ 8646897 w 10046043"/>
              <a:gd name="connsiteY5" fmla="*/ 2252254 h 2466768"/>
              <a:gd name="connsiteX6" fmla="*/ 10046043 w 10046043"/>
              <a:gd name="connsiteY6" fmla="*/ 2438377 h 2466768"/>
              <a:gd name="connsiteX0" fmla="*/ 0 w 10046043"/>
              <a:gd name="connsiteY0" fmla="*/ 2463095 h 2466772"/>
              <a:gd name="connsiteX1" fmla="*/ 2075935 w 10046043"/>
              <a:gd name="connsiteY1" fmla="*/ 2314815 h 2466772"/>
              <a:gd name="connsiteX2" fmla="*/ 4238368 w 10046043"/>
              <a:gd name="connsiteY2" fmla="*/ 1734046 h 2466772"/>
              <a:gd name="connsiteX3" fmla="*/ 6189705 w 10046043"/>
              <a:gd name="connsiteY3" fmla="*/ 239 h 2466772"/>
              <a:gd name="connsiteX4" fmla="*/ 7448293 w 10046043"/>
              <a:gd name="connsiteY4" fmla="*/ 1396553 h 2466772"/>
              <a:gd name="connsiteX5" fmla="*/ 8646897 w 10046043"/>
              <a:gd name="connsiteY5" fmla="*/ 2252258 h 2466772"/>
              <a:gd name="connsiteX6" fmla="*/ 10046043 w 10046043"/>
              <a:gd name="connsiteY6" fmla="*/ 2438381 h 246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46043" h="2466772">
                <a:moveTo>
                  <a:pt x="0" y="2463095"/>
                </a:moveTo>
                <a:cubicBezTo>
                  <a:pt x="705365" y="2480600"/>
                  <a:pt x="1369540" y="2436323"/>
                  <a:pt x="2075935" y="2314815"/>
                </a:cubicBezTo>
                <a:cubicBezTo>
                  <a:pt x="2782330" y="2193307"/>
                  <a:pt x="3552740" y="2119809"/>
                  <a:pt x="4238368" y="1734046"/>
                </a:cubicBezTo>
                <a:cubicBezTo>
                  <a:pt x="4923996" y="1348283"/>
                  <a:pt x="5473742" y="18388"/>
                  <a:pt x="6189705" y="239"/>
                </a:cubicBezTo>
                <a:cubicBezTo>
                  <a:pt x="6905668" y="-17910"/>
                  <a:pt x="7105436" y="1002167"/>
                  <a:pt x="7448293" y="1396553"/>
                </a:cubicBezTo>
                <a:cubicBezTo>
                  <a:pt x="7791150" y="1790939"/>
                  <a:pt x="8213939" y="2078620"/>
                  <a:pt x="8646897" y="2252258"/>
                </a:cubicBezTo>
                <a:cubicBezTo>
                  <a:pt x="9079855" y="2425896"/>
                  <a:pt x="9631061" y="2442500"/>
                  <a:pt x="10046043" y="2438381"/>
                </a:cubicBezTo>
              </a:path>
            </a:pathLst>
          </a:custGeom>
          <a:noFill/>
          <a:ln w="28575">
            <a:solidFill>
              <a:schemeClr val="bg1"/>
            </a:solidFill>
          </a:ln>
          <a:effectLst>
            <a:glow rad="1524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TextBox 67">
            <a:extLst>
              <a:ext uri="{FF2B5EF4-FFF2-40B4-BE49-F238E27FC236}">
                <a16:creationId xmlns:a16="http://schemas.microsoft.com/office/drawing/2014/main" id="{B38BFA6A-ACDD-4A83-80AF-BA249DE4F516}"/>
              </a:ext>
            </a:extLst>
          </p:cNvPr>
          <p:cNvSpPr txBox="1"/>
          <p:nvPr/>
        </p:nvSpPr>
        <p:spPr>
          <a:xfrm>
            <a:off x="985376" y="3109766"/>
            <a:ext cx="2106070" cy="1826141"/>
          </a:xfrm>
          <a:prstGeom prst="rect">
            <a:avLst/>
          </a:prstGeom>
          <a:noFill/>
        </p:spPr>
        <p:txBody>
          <a:bodyPr wrap="square" rtlCol="0" anchor="b">
            <a:spAutoFit/>
          </a:bodyPr>
          <a:lstStyle/>
          <a:p>
            <a:pPr algn="ctr">
              <a:spcBef>
                <a:spcPts val="240"/>
              </a:spcBef>
              <a:spcAft>
                <a:spcPts val="240"/>
              </a:spcAft>
            </a:pPr>
            <a:r>
              <a:rPr lang="en-GB" sz="1600" dirty="0">
                <a:latin typeface="Arial" panose="020B0604020202020204" pitchFamily="34" charset="0"/>
                <a:cs typeface="Arial" panose="020B0604020202020204" pitchFamily="34" charset="0"/>
              </a:rPr>
              <a:t>Fatigue</a:t>
            </a:r>
          </a:p>
          <a:p>
            <a:pPr algn="ctr">
              <a:spcBef>
                <a:spcPts val="240"/>
              </a:spcBef>
              <a:spcAft>
                <a:spcPts val="240"/>
              </a:spcAft>
            </a:pPr>
            <a:r>
              <a:rPr lang="en-GB" sz="1600" dirty="0">
                <a:latin typeface="Arial" panose="020B0604020202020204" pitchFamily="34" charset="0"/>
                <a:cs typeface="Arial" panose="020B0604020202020204" pitchFamily="34" charset="0"/>
              </a:rPr>
              <a:t>Cognitive difficulties</a:t>
            </a:r>
          </a:p>
          <a:p>
            <a:pPr algn="ctr">
              <a:spcBef>
                <a:spcPts val="240"/>
              </a:spcBef>
              <a:spcAft>
                <a:spcPts val="240"/>
              </a:spcAft>
            </a:pPr>
            <a:r>
              <a:rPr lang="en-GB" sz="1600" dirty="0">
                <a:latin typeface="Arial" panose="020B0604020202020204" pitchFamily="34" charset="0"/>
                <a:cs typeface="Arial" panose="020B0604020202020204" pitchFamily="34" charset="0"/>
              </a:rPr>
              <a:t>Mood changes</a:t>
            </a:r>
          </a:p>
          <a:p>
            <a:pPr algn="ctr">
              <a:spcBef>
                <a:spcPts val="240"/>
              </a:spcBef>
              <a:spcAft>
                <a:spcPts val="240"/>
              </a:spcAft>
            </a:pPr>
            <a:r>
              <a:rPr lang="en-GB" sz="1600" dirty="0">
                <a:latin typeface="Arial" panose="020B0604020202020204" pitchFamily="34" charset="0"/>
                <a:cs typeface="Arial" panose="020B0604020202020204" pitchFamily="34" charset="0"/>
              </a:rPr>
              <a:t>Food cravings</a:t>
            </a:r>
          </a:p>
          <a:p>
            <a:pPr algn="ctr">
              <a:spcBef>
                <a:spcPts val="240"/>
              </a:spcBef>
              <a:spcAft>
                <a:spcPts val="240"/>
              </a:spcAft>
            </a:pPr>
            <a:r>
              <a:rPr lang="en-GB" sz="1600" dirty="0">
                <a:latin typeface="Arial" panose="020B0604020202020204" pitchFamily="34" charset="0"/>
                <a:cs typeface="Arial" panose="020B0604020202020204" pitchFamily="34" charset="0"/>
              </a:rPr>
              <a:t>Neck pain</a:t>
            </a:r>
          </a:p>
          <a:p>
            <a:pPr algn="ctr">
              <a:spcBef>
                <a:spcPts val="240"/>
              </a:spcBef>
              <a:spcAft>
                <a:spcPts val="240"/>
              </a:spcAft>
            </a:pPr>
            <a:r>
              <a:rPr lang="en-GB" sz="1600" dirty="0">
                <a:latin typeface="Arial" panose="020B0604020202020204" pitchFamily="34" charset="0"/>
                <a:cs typeface="Arial" panose="020B0604020202020204" pitchFamily="34" charset="0"/>
              </a:rPr>
              <a:t>Yawning</a:t>
            </a:r>
          </a:p>
        </p:txBody>
      </p:sp>
      <p:cxnSp>
        <p:nvCxnSpPr>
          <p:cNvPr id="15" name="Straight Arrow Connector 14">
            <a:extLst>
              <a:ext uri="{FF2B5EF4-FFF2-40B4-BE49-F238E27FC236}">
                <a16:creationId xmlns:a16="http://schemas.microsoft.com/office/drawing/2014/main" id="{62590DE7-C07B-46C9-AC2A-E3B83C45A316}"/>
              </a:ext>
            </a:extLst>
          </p:cNvPr>
          <p:cNvCxnSpPr>
            <a:cxnSpLocks/>
          </p:cNvCxnSpPr>
          <p:nvPr/>
        </p:nvCxnSpPr>
        <p:spPr>
          <a:xfrm flipV="1">
            <a:off x="847393" y="2544863"/>
            <a:ext cx="0" cy="3207253"/>
          </a:xfrm>
          <a:prstGeom prst="straightConnector1">
            <a:avLst/>
          </a:prstGeom>
          <a:ln w="1905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9434E48-4D5A-4A94-A85E-96775935AE86}"/>
              </a:ext>
            </a:extLst>
          </p:cNvPr>
          <p:cNvCxnSpPr>
            <a:cxnSpLocks/>
          </p:cNvCxnSpPr>
          <p:nvPr/>
        </p:nvCxnSpPr>
        <p:spPr>
          <a:xfrm>
            <a:off x="709409" y="5650254"/>
            <a:ext cx="1025816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4FDF7A47-C1D9-4BDE-8D46-71DC5FB89EA6}"/>
              </a:ext>
            </a:extLst>
          </p:cNvPr>
          <p:cNvSpPr txBox="1"/>
          <p:nvPr/>
        </p:nvSpPr>
        <p:spPr>
          <a:xfrm>
            <a:off x="3350668" y="3109766"/>
            <a:ext cx="2152648" cy="1477328"/>
          </a:xfrm>
          <a:prstGeom prst="rect">
            <a:avLst/>
          </a:prstGeom>
          <a:noFill/>
        </p:spPr>
        <p:txBody>
          <a:bodyPr wrap="square" rtlCol="0">
            <a:spAutoFit/>
          </a:bodyPr>
          <a:lstStyle/>
          <a:p>
            <a:pPr algn="ctr">
              <a:spcBef>
                <a:spcPts val="240"/>
              </a:spcBef>
              <a:spcAft>
                <a:spcPts val="240"/>
              </a:spcAft>
            </a:pPr>
            <a:r>
              <a:rPr lang="en-GB" sz="1600" dirty="0">
                <a:latin typeface="Arial" panose="020B0604020202020204" pitchFamily="34" charset="0"/>
                <a:cs typeface="Arial" panose="020B0604020202020204" pitchFamily="34" charset="0"/>
              </a:rPr>
              <a:t>Visual aura (scotoma, fortification spectrum)</a:t>
            </a:r>
          </a:p>
          <a:p>
            <a:pPr algn="ctr">
              <a:spcBef>
                <a:spcPts val="240"/>
              </a:spcBef>
              <a:spcAft>
                <a:spcPts val="240"/>
              </a:spcAft>
            </a:pPr>
            <a:r>
              <a:rPr lang="en-GB" sz="1600" dirty="0">
                <a:latin typeface="Arial" panose="020B0604020202020204" pitchFamily="34" charset="0"/>
                <a:cs typeface="Arial" panose="020B0604020202020204" pitchFamily="34" charset="0"/>
              </a:rPr>
              <a:t>Sensory disturbance</a:t>
            </a:r>
          </a:p>
          <a:p>
            <a:pPr algn="ctr">
              <a:spcBef>
                <a:spcPts val="240"/>
              </a:spcBef>
              <a:spcAft>
                <a:spcPts val="240"/>
              </a:spcAft>
            </a:pPr>
            <a:r>
              <a:rPr lang="en-GB" sz="1600" dirty="0">
                <a:latin typeface="Arial" panose="020B0604020202020204" pitchFamily="34" charset="0"/>
                <a:cs typeface="Arial" panose="020B0604020202020204" pitchFamily="34" charset="0"/>
              </a:rPr>
              <a:t>Speech disturbance</a:t>
            </a:r>
          </a:p>
          <a:p>
            <a:pPr algn="ctr">
              <a:spcBef>
                <a:spcPts val="240"/>
              </a:spcBef>
              <a:spcAft>
                <a:spcPts val="240"/>
              </a:spcAft>
            </a:pPr>
            <a:r>
              <a:rPr lang="en-GB" sz="1600" dirty="0">
                <a:latin typeface="Arial" panose="020B0604020202020204" pitchFamily="34" charset="0"/>
                <a:cs typeface="Arial" panose="020B0604020202020204" pitchFamily="34" charset="0"/>
              </a:rPr>
              <a:t>Motor symptoms</a:t>
            </a:r>
          </a:p>
        </p:txBody>
      </p:sp>
      <p:sp>
        <p:nvSpPr>
          <p:cNvPr id="74" name="TextBox 73">
            <a:extLst>
              <a:ext uri="{FF2B5EF4-FFF2-40B4-BE49-F238E27FC236}">
                <a16:creationId xmlns:a16="http://schemas.microsoft.com/office/drawing/2014/main" id="{0FBF33A3-8D30-4C9D-83D7-374A53A3B2A7}"/>
              </a:ext>
            </a:extLst>
          </p:cNvPr>
          <p:cNvSpPr txBox="1"/>
          <p:nvPr/>
        </p:nvSpPr>
        <p:spPr>
          <a:xfrm>
            <a:off x="5904321" y="3588258"/>
            <a:ext cx="2056992" cy="1774845"/>
          </a:xfrm>
          <a:prstGeom prst="rect">
            <a:avLst/>
          </a:prstGeom>
          <a:noFill/>
        </p:spPr>
        <p:txBody>
          <a:bodyPr wrap="square" rtlCol="0">
            <a:spAutoFit/>
          </a:bodyPr>
          <a:lstStyle/>
          <a:p>
            <a:pPr algn="ctr">
              <a:spcBef>
                <a:spcPts val="240"/>
              </a:spcBef>
              <a:spcAft>
                <a:spcPts val="240"/>
              </a:spcAft>
            </a:pPr>
            <a:r>
              <a:rPr lang="en-GB" sz="1600" b="1" dirty="0">
                <a:latin typeface="Arial" panose="020B0604020202020204" pitchFamily="34" charset="0"/>
                <a:cs typeface="Arial" panose="020B0604020202020204" pitchFamily="34" charset="0"/>
              </a:rPr>
              <a:t>Headache</a:t>
            </a:r>
          </a:p>
          <a:p>
            <a:pPr algn="ctr">
              <a:spcBef>
                <a:spcPts val="240"/>
              </a:spcBef>
              <a:spcAft>
                <a:spcPts val="240"/>
              </a:spcAft>
            </a:pPr>
            <a:r>
              <a:rPr lang="en-GB" sz="1600" b="1" dirty="0">
                <a:latin typeface="Arial" panose="020B0604020202020204" pitchFamily="34" charset="0"/>
                <a:cs typeface="Arial" panose="020B0604020202020204" pitchFamily="34" charset="0"/>
              </a:rPr>
              <a:t>Nausea with or without vomiting</a:t>
            </a:r>
          </a:p>
          <a:p>
            <a:pPr algn="ctr">
              <a:spcBef>
                <a:spcPts val="240"/>
              </a:spcBef>
              <a:spcAft>
                <a:spcPts val="240"/>
              </a:spcAft>
            </a:pPr>
            <a:r>
              <a:rPr lang="en-GB" sz="1600" b="1" dirty="0">
                <a:latin typeface="Arial" panose="020B0604020202020204" pitchFamily="34" charset="0"/>
                <a:cs typeface="Arial" panose="020B0604020202020204" pitchFamily="34" charset="0"/>
              </a:rPr>
              <a:t>Photophobia</a:t>
            </a:r>
          </a:p>
          <a:p>
            <a:pPr algn="ctr">
              <a:spcBef>
                <a:spcPts val="240"/>
              </a:spcBef>
              <a:spcAft>
                <a:spcPts val="240"/>
              </a:spcAft>
            </a:pPr>
            <a:r>
              <a:rPr lang="en-GB" sz="1600" b="1" dirty="0">
                <a:latin typeface="Arial" panose="020B0604020202020204" pitchFamily="34" charset="0"/>
                <a:cs typeface="Arial" panose="020B0604020202020204" pitchFamily="34" charset="0"/>
              </a:rPr>
              <a:t>Phonophobia</a:t>
            </a:r>
          </a:p>
          <a:p>
            <a:pPr algn="ctr">
              <a:spcBef>
                <a:spcPts val="240"/>
              </a:spcBef>
              <a:spcAft>
                <a:spcPts val="240"/>
              </a:spcAft>
            </a:pPr>
            <a:r>
              <a:rPr lang="en-GB" sz="1600" dirty="0" err="1">
                <a:latin typeface="Arial" panose="020B0604020202020204" pitchFamily="34" charset="0"/>
                <a:cs typeface="Arial" panose="020B0604020202020204" pitchFamily="34" charset="0"/>
              </a:rPr>
              <a:t>Osmophobia</a:t>
            </a:r>
            <a:endParaRPr lang="en-GB" sz="1600" dirty="0">
              <a:latin typeface="Arial" panose="020B0604020202020204" pitchFamily="34" charset="0"/>
              <a:cs typeface="Arial" panose="020B0604020202020204" pitchFamily="34" charset="0"/>
            </a:endParaRPr>
          </a:p>
        </p:txBody>
      </p:sp>
      <p:sp>
        <p:nvSpPr>
          <p:cNvPr id="75" name="TextBox 74">
            <a:extLst>
              <a:ext uri="{FF2B5EF4-FFF2-40B4-BE49-F238E27FC236}">
                <a16:creationId xmlns:a16="http://schemas.microsoft.com/office/drawing/2014/main" id="{E0E006FD-8205-4039-B046-DF97000553E1}"/>
              </a:ext>
            </a:extLst>
          </p:cNvPr>
          <p:cNvSpPr txBox="1"/>
          <p:nvPr/>
        </p:nvSpPr>
        <p:spPr>
          <a:xfrm>
            <a:off x="8504470" y="3109766"/>
            <a:ext cx="2078628" cy="1426031"/>
          </a:xfrm>
          <a:prstGeom prst="rect">
            <a:avLst/>
          </a:prstGeom>
          <a:noFill/>
        </p:spPr>
        <p:txBody>
          <a:bodyPr wrap="square" rtlCol="0" anchor="b">
            <a:spAutoFit/>
          </a:bodyPr>
          <a:lstStyle/>
          <a:p>
            <a:pPr algn="ctr">
              <a:spcBef>
                <a:spcPts val="240"/>
              </a:spcBef>
              <a:spcAft>
                <a:spcPts val="240"/>
              </a:spcAft>
            </a:pPr>
            <a:r>
              <a:rPr lang="en-US" sz="1600" dirty="0">
                <a:solidFill>
                  <a:schemeClr val="bg1"/>
                </a:solidFill>
                <a:latin typeface="Arial" panose="020B0604020202020204" pitchFamily="34" charset="0"/>
                <a:cs typeface="Arial" panose="020B0604020202020204" pitchFamily="34" charset="0"/>
              </a:rPr>
              <a:t>Feeling tired </a:t>
            </a:r>
            <a:br>
              <a:rPr lang="en-US" sz="1600" dirty="0">
                <a:solidFill>
                  <a:schemeClr val="bg1"/>
                </a:solidFill>
                <a:latin typeface="Arial" panose="020B0604020202020204" pitchFamily="34" charset="0"/>
                <a:cs typeface="Arial" panose="020B0604020202020204" pitchFamily="34" charset="0"/>
              </a:rPr>
            </a:br>
            <a:r>
              <a:rPr lang="en-US" sz="1600" dirty="0">
                <a:solidFill>
                  <a:schemeClr val="bg1"/>
                </a:solidFill>
                <a:latin typeface="Arial" panose="020B0604020202020204" pitchFamily="34" charset="0"/>
                <a:cs typeface="Arial" panose="020B0604020202020204" pitchFamily="34" charset="0"/>
              </a:rPr>
              <a:t>or weary</a:t>
            </a:r>
          </a:p>
          <a:p>
            <a:pPr algn="ctr">
              <a:spcBef>
                <a:spcPts val="240"/>
              </a:spcBef>
              <a:spcAft>
                <a:spcPts val="240"/>
              </a:spcAft>
            </a:pPr>
            <a:r>
              <a:rPr lang="en-US" sz="1600" dirty="0">
                <a:solidFill>
                  <a:schemeClr val="bg1"/>
                </a:solidFill>
                <a:latin typeface="Arial" panose="020B0604020202020204" pitchFamily="34" charset="0"/>
                <a:cs typeface="Arial" panose="020B0604020202020204" pitchFamily="34" charset="0"/>
              </a:rPr>
              <a:t>Difficulty with concentration </a:t>
            </a:r>
          </a:p>
          <a:p>
            <a:pPr algn="ctr">
              <a:spcBef>
                <a:spcPts val="240"/>
              </a:spcBef>
              <a:spcAft>
                <a:spcPts val="240"/>
              </a:spcAft>
            </a:pPr>
            <a:r>
              <a:rPr lang="en-US" sz="1600" dirty="0">
                <a:solidFill>
                  <a:schemeClr val="bg1"/>
                </a:solidFill>
                <a:latin typeface="Arial" panose="020B0604020202020204" pitchFamily="34" charset="0"/>
                <a:cs typeface="Arial" panose="020B0604020202020204" pitchFamily="34" charset="0"/>
              </a:rPr>
              <a:t>Neck stiffness</a:t>
            </a:r>
          </a:p>
        </p:txBody>
      </p:sp>
      <p:sp>
        <p:nvSpPr>
          <p:cNvPr id="25" name="TextBox 24">
            <a:extLst>
              <a:ext uri="{FF2B5EF4-FFF2-40B4-BE49-F238E27FC236}">
                <a16:creationId xmlns:a16="http://schemas.microsoft.com/office/drawing/2014/main" id="{B0C5BACD-2EF4-4261-A17A-252DCCD4A6BD}"/>
              </a:ext>
            </a:extLst>
          </p:cNvPr>
          <p:cNvSpPr txBox="1"/>
          <p:nvPr/>
        </p:nvSpPr>
        <p:spPr>
          <a:xfrm rot="5400000" flipV="1">
            <a:off x="-962760" y="3928283"/>
            <a:ext cx="3105392" cy="338554"/>
          </a:xfrm>
          <a:prstGeom prst="rect">
            <a:avLst/>
          </a:prstGeom>
          <a:noFill/>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dirty="0">
                <a:ln>
                  <a:noFill/>
                </a:ln>
                <a:effectLst/>
                <a:uLnTx/>
                <a:uFillTx/>
                <a:latin typeface="Arial"/>
                <a:ea typeface="+mn-ea"/>
                <a:cs typeface="+mn-cs"/>
              </a:rPr>
              <a:t>Headache</a:t>
            </a:r>
          </a:p>
        </p:txBody>
      </p:sp>
      <p:sp>
        <p:nvSpPr>
          <p:cNvPr id="26" name="Left Bracket 25">
            <a:extLst>
              <a:ext uri="{FF2B5EF4-FFF2-40B4-BE49-F238E27FC236}">
                <a16:creationId xmlns:a16="http://schemas.microsoft.com/office/drawing/2014/main" id="{1ED188EF-64B1-4837-8364-061D990E8FB7}"/>
              </a:ext>
            </a:extLst>
          </p:cNvPr>
          <p:cNvSpPr/>
          <p:nvPr/>
        </p:nvSpPr>
        <p:spPr>
          <a:xfrm rot="5400000">
            <a:off x="6826175" y="1083151"/>
            <a:ext cx="148281" cy="2749550"/>
          </a:xfrm>
          <a:prstGeom prst="leftBracket">
            <a:avLst/>
          </a:prstGeom>
          <a:ln w="381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TextBox 26">
            <a:extLst>
              <a:ext uri="{FF2B5EF4-FFF2-40B4-BE49-F238E27FC236}">
                <a16:creationId xmlns:a16="http://schemas.microsoft.com/office/drawing/2014/main" id="{363DB2EC-4E67-446C-BC91-5603C214BC46}"/>
              </a:ext>
            </a:extLst>
          </p:cNvPr>
          <p:cNvSpPr txBox="1"/>
          <p:nvPr/>
        </p:nvSpPr>
        <p:spPr>
          <a:xfrm>
            <a:off x="6408835" y="2226234"/>
            <a:ext cx="982961" cy="338554"/>
          </a:xfrm>
          <a:prstGeom prst="rect">
            <a:avLst/>
          </a:prstGeom>
          <a:solidFill>
            <a:schemeClr val="bg1"/>
          </a:solidFill>
        </p:spPr>
        <p:txBody>
          <a:bodyPr wrap="none" rtlCol="0" anchor="ctr">
            <a:spAutoFit/>
          </a:bodyPr>
          <a:lstStyle/>
          <a:p>
            <a:pPr algn="ctr"/>
            <a:r>
              <a:rPr lang="en-GB" sz="1600">
                <a:latin typeface="Arial" panose="020B0604020202020204" pitchFamily="34" charset="0"/>
                <a:cs typeface="Arial" panose="020B0604020202020204" pitchFamily="34" charset="0"/>
              </a:rPr>
              <a:t>4–72 hrs</a:t>
            </a:r>
          </a:p>
        </p:txBody>
      </p:sp>
      <p:sp>
        <p:nvSpPr>
          <p:cNvPr id="28" name="Left Bracket 27">
            <a:extLst>
              <a:ext uri="{FF2B5EF4-FFF2-40B4-BE49-F238E27FC236}">
                <a16:creationId xmlns:a16="http://schemas.microsoft.com/office/drawing/2014/main" id="{62AA2C0F-B80E-4478-9A0F-9FAE3CB165EB}"/>
              </a:ext>
            </a:extLst>
          </p:cNvPr>
          <p:cNvSpPr/>
          <p:nvPr/>
        </p:nvSpPr>
        <p:spPr>
          <a:xfrm rot="5400000">
            <a:off x="9517268" y="1249185"/>
            <a:ext cx="148281" cy="2417480"/>
          </a:xfrm>
          <a:prstGeom prst="leftBracket">
            <a:avLst/>
          </a:prstGeom>
          <a:ln w="38100">
            <a:solidFill>
              <a:srgbClr val="33685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TextBox 28">
            <a:extLst>
              <a:ext uri="{FF2B5EF4-FFF2-40B4-BE49-F238E27FC236}">
                <a16:creationId xmlns:a16="http://schemas.microsoft.com/office/drawing/2014/main" id="{0E8B7FED-E70A-4F61-AD3B-8A106BAC0B1D}"/>
              </a:ext>
            </a:extLst>
          </p:cNvPr>
          <p:cNvSpPr txBox="1"/>
          <p:nvPr/>
        </p:nvSpPr>
        <p:spPr>
          <a:xfrm>
            <a:off x="8982908" y="2214025"/>
            <a:ext cx="1217000" cy="338554"/>
          </a:xfrm>
          <a:prstGeom prst="rect">
            <a:avLst/>
          </a:prstGeom>
          <a:solidFill>
            <a:schemeClr val="bg1"/>
          </a:solidFill>
        </p:spPr>
        <p:txBody>
          <a:bodyPr wrap="none" rtlCol="0" anchor="ctr">
            <a:spAutoFit/>
          </a:bodyPr>
          <a:lstStyle/>
          <a:p>
            <a:pPr algn="ctr"/>
            <a:r>
              <a:rPr lang="en-GB" sz="1600" dirty="0">
                <a:latin typeface="Arial" panose="020B0604020202020204" pitchFamily="34" charset="0"/>
                <a:cs typeface="Arial" panose="020B0604020202020204" pitchFamily="34" charset="0"/>
              </a:rPr>
              <a:t>&lt;12–24 hrs</a:t>
            </a:r>
          </a:p>
        </p:txBody>
      </p:sp>
      <p:sp>
        <p:nvSpPr>
          <p:cNvPr id="30" name="Left Bracket 29">
            <a:extLst>
              <a:ext uri="{FF2B5EF4-FFF2-40B4-BE49-F238E27FC236}">
                <a16:creationId xmlns:a16="http://schemas.microsoft.com/office/drawing/2014/main" id="{097B407A-6342-45E0-939B-574524D88632}"/>
              </a:ext>
            </a:extLst>
          </p:cNvPr>
          <p:cNvSpPr/>
          <p:nvPr/>
        </p:nvSpPr>
        <p:spPr>
          <a:xfrm rot="5400000">
            <a:off x="4336577" y="1446293"/>
            <a:ext cx="148281" cy="2023272"/>
          </a:xfrm>
          <a:prstGeom prst="leftBracket">
            <a:avLst/>
          </a:prstGeom>
          <a:ln w="381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TextBox 30">
            <a:extLst>
              <a:ext uri="{FF2B5EF4-FFF2-40B4-BE49-F238E27FC236}">
                <a16:creationId xmlns:a16="http://schemas.microsoft.com/office/drawing/2014/main" id="{E040D3FD-0DA9-4C3F-82D8-3876A845577D}"/>
              </a:ext>
            </a:extLst>
          </p:cNvPr>
          <p:cNvSpPr txBox="1"/>
          <p:nvPr/>
        </p:nvSpPr>
        <p:spPr>
          <a:xfrm>
            <a:off x="3947349" y="2104612"/>
            <a:ext cx="926736" cy="584775"/>
          </a:xfrm>
          <a:prstGeom prst="rect">
            <a:avLst/>
          </a:prstGeom>
          <a:solidFill>
            <a:schemeClr val="bg1"/>
          </a:solidFill>
        </p:spPr>
        <p:txBody>
          <a:bodyPr wrap="square" rtlCol="0" anchor="ctr">
            <a:spAutoFit/>
          </a:bodyPr>
          <a:lstStyle/>
          <a:p>
            <a:pPr algn="ctr"/>
            <a:r>
              <a:rPr lang="en-GB" sz="1600" dirty="0">
                <a:latin typeface="Arial" panose="020B0604020202020204" pitchFamily="34" charset="0"/>
                <a:cs typeface="Arial" panose="020B0604020202020204" pitchFamily="34" charset="0"/>
              </a:rPr>
              <a:t>5–60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minutes</a:t>
            </a:r>
          </a:p>
        </p:txBody>
      </p:sp>
      <p:sp>
        <p:nvSpPr>
          <p:cNvPr id="32" name="Left Bracket 31">
            <a:extLst>
              <a:ext uri="{FF2B5EF4-FFF2-40B4-BE49-F238E27FC236}">
                <a16:creationId xmlns:a16="http://schemas.microsoft.com/office/drawing/2014/main" id="{81C607CB-B71D-455B-ACAB-4560ECE7EA37}"/>
              </a:ext>
            </a:extLst>
          </p:cNvPr>
          <p:cNvSpPr/>
          <p:nvPr/>
        </p:nvSpPr>
        <p:spPr>
          <a:xfrm rot="5400000">
            <a:off x="2034085" y="1260873"/>
            <a:ext cx="148281" cy="2396646"/>
          </a:xfrm>
          <a:prstGeom prst="leftBracket">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3" name="TextBox 32">
            <a:extLst>
              <a:ext uri="{FF2B5EF4-FFF2-40B4-BE49-F238E27FC236}">
                <a16:creationId xmlns:a16="http://schemas.microsoft.com/office/drawing/2014/main" id="{831BF1C8-7149-4460-8EB1-00A01647D8BB}"/>
              </a:ext>
            </a:extLst>
          </p:cNvPr>
          <p:cNvSpPr txBox="1"/>
          <p:nvPr/>
        </p:nvSpPr>
        <p:spPr>
          <a:xfrm>
            <a:off x="1479751" y="2092666"/>
            <a:ext cx="1256947" cy="584775"/>
          </a:xfrm>
          <a:prstGeom prst="rect">
            <a:avLst/>
          </a:prstGeom>
          <a:solidFill>
            <a:schemeClr val="bg1"/>
          </a:solidFill>
        </p:spPr>
        <p:txBody>
          <a:bodyPr wrap="none" rtlCol="0" anchor="ctr">
            <a:spAutoFit/>
          </a:bodyPr>
          <a:lstStyle/>
          <a:p>
            <a:pPr algn="ctr"/>
            <a:r>
              <a:rPr lang="en-GB" sz="1600" dirty="0">
                <a:latin typeface="Arial" panose="020B0604020202020204" pitchFamily="34" charset="0"/>
                <a:cs typeface="Arial" panose="020B0604020202020204" pitchFamily="34" charset="0"/>
              </a:rPr>
              <a:t>A few hours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to days</a:t>
            </a:r>
          </a:p>
        </p:txBody>
      </p:sp>
    </p:spTree>
    <p:custDataLst/>
    <p:extLst>
      <p:ext uri="{BB962C8B-B14F-4D97-AF65-F5344CB8AC3E}">
        <p14:creationId xmlns:p14="http://schemas.microsoft.com/office/powerpoint/2010/main" val="2641329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animal&#10;&#10;Description automatically generated">
            <a:extLst>
              <a:ext uri="{FF2B5EF4-FFF2-40B4-BE49-F238E27FC236}">
                <a16:creationId xmlns:a16="http://schemas.microsoft.com/office/drawing/2014/main" id="{6D870F1E-C1C5-40A5-BC9C-57712F205EDE}"/>
              </a:ext>
            </a:extLst>
          </p:cNvPr>
          <p:cNvPicPr>
            <a:picLocks noChangeAspect="1"/>
          </p:cNvPicPr>
          <p:nvPr/>
        </p:nvPicPr>
        <p:blipFill rotWithShape="1">
          <a:blip r:embed="rId4">
            <a:duotone>
              <a:schemeClr val="accent2">
                <a:shade val="45000"/>
                <a:satMod val="135000"/>
              </a:schemeClr>
              <a:prstClr val="white"/>
            </a:duotone>
          </a:blip>
          <a:srcRect l="33437" t="23056" r="31875" b="30909"/>
          <a:stretch/>
        </p:blipFill>
        <p:spPr>
          <a:xfrm>
            <a:off x="3770304" y="1534036"/>
            <a:ext cx="4651392" cy="3472412"/>
          </a:xfrm>
          <a:prstGeom prst="rect">
            <a:avLst/>
          </a:prstGeom>
        </p:spPr>
      </p:pic>
      <p:sp>
        <p:nvSpPr>
          <p:cNvPr id="19" name="Rectangle 18">
            <a:extLst>
              <a:ext uri="{FF2B5EF4-FFF2-40B4-BE49-F238E27FC236}">
                <a16:creationId xmlns:a16="http://schemas.microsoft.com/office/drawing/2014/main" id="{A2EECC3A-47A4-4500-8CD8-1B3F02405B55}"/>
              </a:ext>
            </a:extLst>
          </p:cNvPr>
          <p:cNvSpPr/>
          <p:nvPr/>
        </p:nvSpPr>
        <p:spPr>
          <a:xfrm>
            <a:off x="8669623" y="3953631"/>
            <a:ext cx="2664000" cy="1285119"/>
          </a:xfrm>
          <a:prstGeom prst="rect">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GB" dirty="0">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07580523-2273-45B7-9BE8-EB8235EA7881}"/>
              </a:ext>
            </a:extLst>
          </p:cNvPr>
          <p:cNvSpPr/>
          <p:nvPr/>
        </p:nvSpPr>
        <p:spPr>
          <a:xfrm>
            <a:off x="939794" y="1702859"/>
            <a:ext cx="2664000" cy="1546726"/>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GB" dirty="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2EF65C7E-1CBD-40E7-A4AE-BAA8967C3939}"/>
              </a:ext>
            </a:extLst>
          </p:cNvPr>
          <p:cNvSpPr/>
          <p:nvPr/>
        </p:nvSpPr>
        <p:spPr>
          <a:xfrm>
            <a:off x="8669623" y="1723516"/>
            <a:ext cx="2664000" cy="1572134"/>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GB"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2F90F349-869B-49D2-8230-72EB15A58635}"/>
              </a:ext>
            </a:extLst>
          </p:cNvPr>
          <p:cNvSpPr/>
          <p:nvPr/>
        </p:nvSpPr>
        <p:spPr>
          <a:xfrm>
            <a:off x="939796" y="4491154"/>
            <a:ext cx="2664000" cy="752984"/>
          </a:xfrm>
          <a:prstGeom prst="rect">
            <a:avLst/>
          </a:prstGeom>
          <a:solidFill>
            <a:srgbClr val="A5A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GB"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64EBD69C-6470-4425-92EE-DFF242D672A3}"/>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52670FD1-41D0-4805-B38A-145BD2C3CFED}"/>
              </a:ext>
            </a:extLst>
          </p:cNvPr>
          <p:cNvSpPr>
            <a:spLocks noGrp="1"/>
          </p:cNvSpPr>
          <p:nvPr>
            <p:ph type="title"/>
          </p:nvPr>
        </p:nvSpPr>
        <p:spPr>
          <a:xfrm>
            <a:off x="539749" y="814386"/>
            <a:ext cx="10390521" cy="332399"/>
          </a:xfrm>
        </p:spPr>
        <p:txBody>
          <a:bodyPr/>
          <a:lstStyle/>
          <a:p>
            <a:r>
              <a:rPr lang="en-GB" dirty="0"/>
              <a:t>Migraine symptoms are complex and have specific neurologic origins</a:t>
            </a:r>
          </a:p>
        </p:txBody>
      </p:sp>
      <p:sp>
        <p:nvSpPr>
          <p:cNvPr id="3" name="Text Placeholder 2">
            <a:extLst>
              <a:ext uri="{FF2B5EF4-FFF2-40B4-BE49-F238E27FC236}">
                <a16:creationId xmlns:a16="http://schemas.microsoft.com/office/drawing/2014/main" id="{6015A39F-0193-476C-A1AF-C9C8BE1E4CA5}"/>
              </a:ext>
            </a:extLst>
          </p:cNvPr>
          <p:cNvSpPr>
            <a:spLocks noGrp="1"/>
          </p:cNvSpPr>
          <p:nvPr>
            <p:ph type="body" sz="quarter" idx="18"/>
          </p:nvPr>
        </p:nvSpPr>
        <p:spPr/>
        <p:txBody>
          <a:bodyPr/>
          <a:lstStyle/>
          <a:p>
            <a:pPr marL="0" indent="0">
              <a:buNone/>
            </a:pPr>
            <a:r>
              <a:rPr lang="en-GB" dirty="0"/>
              <a:t>Adapted from: Cady et al. Headache 2002;42(3):204–216; </a:t>
            </a:r>
            <a:r>
              <a:rPr lang="en-GB" dirty="0" err="1"/>
              <a:t>Goadsby</a:t>
            </a:r>
            <a:r>
              <a:rPr lang="en-GB" dirty="0"/>
              <a:t> et al. </a:t>
            </a:r>
            <a:r>
              <a:rPr lang="en-GB" dirty="0" err="1"/>
              <a:t>Physiol</a:t>
            </a:r>
            <a:r>
              <a:rPr lang="en-GB" dirty="0"/>
              <a:t> Rev 2017;97(2):553–622</a:t>
            </a:r>
          </a:p>
        </p:txBody>
      </p:sp>
      <p:sp>
        <p:nvSpPr>
          <p:cNvPr id="8" name="Rectangle: Rounded Corners 7">
            <a:extLst>
              <a:ext uri="{FF2B5EF4-FFF2-40B4-BE49-F238E27FC236}">
                <a16:creationId xmlns:a16="http://schemas.microsoft.com/office/drawing/2014/main" id="{748983C2-E9E5-43CC-AC1B-4D37CD548F78}"/>
              </a:ext>
            </a:extLst>
          </p:cNvPr>
          <p:cNvSpPr/>
          <p:nvPr/>
        </p:nvSpPr>
        <p:spPr>
          <a:xfrm>
            <a:off x="939798" y="4209279"/>
            <a:ext cx="2664000" cy="365125"/>
          </a:xfrm>
          <a:prstGeom prst="round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latin typeface="Arial" panose="020B0604020202020204" pitchFamily="34" charset="0"/>
                <a:cs typeface="Arial" panose="020B0604020202020204" pitchFamily="34" charset="0"/>
              </a:rPr>
              <a:t>Aura</a:t>
            </a:r>
          </a:p>
        </p:txBody>
      </p:sp>
      <p:sp>
        <p:nvSpPr>
          <p:cNvPr id="9" name="Rectangle: Rounded Corners 8">
            <a:extLst>
              <a:ext uri="{FF2B5EF4-FFF2-40B4-BE49-F238E27FC236}">
                <a16:creationId xmlns:a16="http://schemas.microsoft.com/office/drawing/2014/main" id="{E26BA0A8-BA10-46D7-8B09-D711993BE6AF}"/>
              </a:ext>
            </a:extLst>
          </p:cNvPr>
          <p:cNvSpPr/>
          <p:nvPr/>
        </p:nvSpPr>
        <p:spPr>
          <a:xfrm>
            <a:off x="939796" y="1439284"/>
            <a:ext cx="2664000" cy="365125"/>
          </a:xfrm>
          <a:prstGeom prst="round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latin typeface="Arial" panose="020B0604020202020204" pitchFamily="34" charset="0"/>
                <a:cs typeface="Arial" panose="020B0604020202020204" pitchFamily="34" charset="0"/>
              </a:rPr>
              <a:t>Premonitory</a:t>
            </a:r>
          </a:p>
        </p:txBody>
      </p:sp>
      <p:sp>
        <p:nvSpPr>
          <p:cNvPr id="10" name="Rectangle: Rounded Corners 9">
            <a:extLst>
              <a:ext uri="{FF2B5EF4-FFF2-40B4-BE49-F238E27FC236}">
                <a16:creationId xmlns:a16="http://schemas.microsoft.com/office/drawing/2014/main" id="{2064672A-B6E8-4E13-98F5-77DBDD420E1F}"/>
              </a:ext>
            </a:extLst>
          </p:cNvPr>
          <p:cNvSpPr/>
          <p:nvPr/>
        </p:nvSpPr>
        <p:spPr>
          <a:xfrm>
            <a:off x="8669625" y="1441642"/>
            <a:ext cx="2664000" cy="365125"/>
          </a:xfrm>
          <a:prstGeom prst="round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latin typeface="Arial" panose="020B0604020202020204" pitchFamily="34" charset="0"/>
                <a:cs typeface="Arial" panose="020B0604020202020204" pitchFamily="34" charset="0"/>
              </a:rPr>
              <a:t>Headache</a:t>
            </a:r>
          </a:p>
        </p:txBody>
      </p:sp>
      <p:sp>
        <p:nvSpPr>
          <p:cNvPr id="11" name="Rectangle: Rounded Corners 10">
            <a:extLst>
              <a:ext uri="{FF2B5EF4-FFF2-40B4-BE49-F238E27FC236}">
                <a16:creationId xmlns:a16="http://schemas.microsoft.com/office/drawing/2014/main" id="{4EC6F6D8-86BA-4246-9179-B0162A1DF6CF}"/>
              </a:ext>
            </a:extLst>
          </p:cNvPr>
          <p:cNvSpPr/>
          <p:nvPr/>
        </p:nvSpPr>
        <p:spPr>
          <a:xfrm>
            <a:off x="8669625" y="3690057"/>
            <a:ext cx="2664000" cy="365125"/>
          </a:xfrm>
          <a:prstGeom prst="roundRect">
            <a:avLst/>
          </a:prstGeom>
          <a:solidFill>
            <a:srgbClr val="3368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latin typeface="Arial" panose="020B0604020202020204" pitchFamily="34" charset="0"/>
                <a:cs typeface="Arial" panose="020B0604020202020204" pitchFamily="34" charset="0"/>
              </a:rPr>
              <a:t>Postdrome</a:t>
            </a:r>
          </a:p>
        </p:txBody>
      </p:sp>
      <p:sp>
        <p:nvSpPr>
          <p:cNvPr id="12" name="TextBox 11">
            <a:extLst>
              <a:ext uri="{FF2B5EF4-FFF2-40B4-BE49-F238E27FC236}">
                <a16:creationId xmlns:a16="http://schemas.microsoft.com/office/drawing/2014/main" id="{49E4284C-8A26-401E-B1B4-00AF4EABC7D9}"/>
              </a:ext>
            </a:extLst>
          </p:cNvPr>
          <p:cNvSpPr txBox="1"/>
          <p:nvPr/>
        </p:nvSpPr>
        <p:spPr>
          <a:xfrm>
            <a:off x="939798" y="4581834"/>
            <a:ext cx="2664000" cy="646331"/>
          </a:xfrm>
          <a:prstGeom prst="rect">
            <a:avLst/>
          </a:prstGeom>
          <a:solidFill>
            <a:schemeClr val="accent3">
              <a:lumMod val="40000"/>
              <a:lumOff val="60000"/>
            </a:schemeClr>
          </a:solidFill>
          <a:ln>
            <a:noFill/>
          </a:ln>
        </p:spPr>
        <p:txBody>
          <a:bodyPr wrap="square" rtlCol="0">
            <a:spAutoFit/>
          </a:bodyPr>
          <a:lstStyle/>
          <a:p>
            <a:pPr marL="216000" indent="-216000" algn="l">
              <a:buClr>
                <a:schemeClr val="accent2"/>
              </a:buClr>
              <a:buFont typeface="Arial" panose="020B0604020202020204" pitchFamily="34" charset="0"/>
              <a:buChar char="•"/>
            </a:pPr>
            <a:r>
              <a:rPr lang="en-GB" dirty="0">
                <a:latin typeface="Arial" panose="020B0604020202020204" pitchFamily="34" charset="0"/>
                <a:cs typeface="Arial" panose="020B0604020202020204" pitchFamily="34" charset="0"/>
              </a:rPr>
              <a:t>Scotoma</a:t>
            </a:r>
          </a:p>
          <a:p>
            <a:pPr marL="216000" indent="-216000" algn="l">
              <a:buClr>
                <a:schemeClr val="accent2"/>
              </a:buClr>
              <a:buFont typeface="Arial" panose="020B0604020202020204" pitchFamily="34" charset="0"/>
              <a:buChar char="•"/>
            </a:pPr>
            <a:r>
              <a:rPr lang="en-GB" dirty="0">
                <a:latin typeface="Arial" panose="020B0604020202020204" pitchFamily="34" charset="0"/>
                <a:cs typeface="Arial" panose="020B0604020202020204" pitchFamily="34" charset="0"/>
              </a:rPr>
              <a:t>Fortification spectrum</a:t>
            </a:r>
          </a:p>
        </p:txBody>
      </p:sp>
      <p:sp>
        <p:nvSpPr>
          <p:cNvPr id="13" name="TextBox 12">
            <a:extLst>
              <a:ext uri="{FF2B5EF4-FFF2-40B4-BE49-F238E27FC236}">
                <a16:creationId xmlns:a16="http://schemas.microsoft.com/office/drawing/2014/main" id="{79AE5B07-2871-409E-B4AE-9ECC4C82A3C4}"/>
              </a:ext>
            </a:extLst>
          </p:cNvPr>
          <p:cNvSpPr txBox="1"/>
          <p:nvPr/>
        </p:nvSpPr>
        <p:spPr>
          <a:xfrm>
            <a:off x="939796" y="1799570"/>
            <a:ext cx="2664000" cy="1477328"/>
          </a:xfrm>
          <a:prstGeom prst="rect">
            <a:avLst/>
          </a:prstGeom>
          <a:solidFill>
            <a:schemeClr val="accent2">
              <a:lumMod val="40000"/>
              <a:lumOff val="60000"/>
            </a:schemeClr>
          </a:solidFill>
        </p:spPr>
        <p:txBody>
          <a:bodyPr wrap="square" rtlCol="0">
            <a:spAutoFit/>
          </a:bodyPr>
          <a:lstStyle/>
          <a:p>
            <a:pPr marL="216000" indent="-216000" algn="l">
              <a:buClr>
                <a:schemeClr val="tx2"/>
              </a:buClr>
              <a:buFont typeface="Arial" panose="020B0604020202020204" pitchFamily="34" charset="0"/>
              <a:buChar char="•"/>
            </a:pPr>
            <a:r>
              <a:rPr lang="en-GB" dirty="0">
                <a:latin typeface="Arial" panose="020B0604020202020204" pitchFamily="34" charset="0"/>
                <a:cs typeface="Arial" panose="020B0604020202020204" pitchFamily="34" charset="0"/>
              </a:rPr>
              <a:t>Fatigue</a:t>
            </a:r>
          </a:p>
          <a:p>
            <a:pPr marL="216000" indent="-216000" algn="l">
              <a:buClr>
                <a:schemeClr val="tx2"/>
              </a:buClr>
              <a:buFont typeface="Arial" panose="020B0604020202020204" pitchFamily="34" charset="0"/>
              <a:buChar char="•"/>
            </a:pPr>
            <a:r>
              <a:rPr lang="en-GB" dirty="0">
                <a:latin typeface="Arial" panose="020B0604020202020204" pitchFamily="34" charset="0"/>
                <a:cs typeface="Arial" panose="020B0604020202020204" pitchFamily="34" charset="0"/>
              </a:rPr>
              <a:t>Cognitive difficulty</a:t>
            </a:r>
          </a:p>
          <a:p>
            <a:pPr marL="216000" indent="-216000" algn="l">
              <a:buClr>
                <a:schemeClr val="tx2"/>
              </a:buClr>
              <a:buFont typeface="Arial" panose="020B0604020202020204" pitchFamily="34" charset="0"/>
              <a:buChar char="•"/>
            </a:pPr>
            <a:r>
              <a:rPr lang="en-GB" dirty="0">
                <a:latin typeface="Arial" panose="020B0604020202020204" pitchFamily="34" charset="0"/>
                <a:cs typeface="Arial" panose="020B0604020202020204" pitchFamily="34" charset="0"/>
              </a:rPr>
              <a:t>Mood changes</a:t>
            </a:r>
          </a:p>
          <a:p>
            <a:pPr marL="216000" indent="-216000" algn="l">
              <a:buClr>
                <a:schemeClr val="tx2"/>
              </a:buClr>
              <a:buFont typeface="Arial" panose="020B0604020202020204" pitchFamily="34" charset="0"/>
              <a:buChar char="•"/>
            </a:pPr>
            <a:r>
              <a:rPr lang="en-GB" dirty="0">
                <a:latin typeface="Arial" panose="020B0604020202020204" pitchFamily="34" charset="0"/>
                <a:cs typeface="Arial" panose="020B0604020202020204" pitchFamily="34" charset="0"/>
              </a:rPr>
              <a:t>Food cravings</a:t>
            </a:r>
          </a:p>
          <a:p>
            <a:pPr marL="216000" indent="-216000" algn="l">
              <a:buClr>
                <a:schemeClr val="tx2"/>
              </a:buClr>
              <a:buFont typeface="Arial" panose="020B0604020202020204" pitchFamily="34" charset="0"/>
              <a:buChar char="•"/>
            </a:pPr>
            <a:r>
              <a:rPr lang="en-GB" dirty="0">
                <a:latin typeface="Arial" panose="020B0604020202020204" pitchFamily="34" charset="0"/>
                <a:cs typeface="Arial" panose="020B0604020202020204" pitchFamily="34" charset="0"/>
              </a:rPr>
              <a:t>Yawning</a:t>
            </a:r>
          </a:p>
        </p:txBody>
      </p:sp>
      <p:sp>
        <p:nvSpPr>
          <p:cNvPr id="14" name="TextBox 13">
            <a:extLst>
              <a:ext uri="{FF2B5EF4-FFF2-40B4-BE49-F238E27FC236}">
                <a16:creationId xmlns:a16="http://schemas.microsoft.com/office/drawing/2014/main" id="{DBFFE2F8-F802-4B6E-B87E-24856FC62FE9}"/>
              </a:ext>
            </a:extLst>
          </p:cNvPr>
          <p:cNvSpPr txBox="1"/>
          <p:nvPr/>
        </p:nvSpPr>
        <p:spPr>
          <a:xfrm>
            <a:off x="8669624" y="1814194"/>
            <a:ext cx="2664000" cy="1477328"/>
          </a:xfrm>
          <a:prstGeom prst="rect">
            <a:avLst/>
          </a:prstGeom>
          <a:solidFill>
            <a:schemeClr val="accent4">
              <a:lumMod val="40000"/>
              <a:lumOff val="60000"/>
            </a:schemeClr>
          </a:solidFill>
        </p:spPr>
        <p:txBody>
          <a:bodyPr wrap="square" rtlCol="0">
            <a:spAutoFit/>
          </a:bodyPr>
          <a:lstStyle/>
          <a:p>
            <a:pPr marL="216000" indent="-216000" algn="l">
              <a:buClr>
                <a:schemeClr val="accent1"/>
              </a:buClr>
              <a:buFont typeface="Arial" panose="020B0604020202020204" pitchFamily="34" charset="0"/>
              <a:buChar char="•"/>
            </a:pPr>
            <a:r>
              <a:rPr lang="en-GB" dirty="0">
                <a:latin typeface="Arial" panose="020B0604020202020204" pitchFamily="34" charset="0"/>
                <a:cs typeface="Arial" panose="020B0604020202020204" pitchFamily="34" charset="0"/>
              </a:rPr>
              <a:t>Headache</a:t>
            </a:r>
          </a:p>
          <a:p>
            <a:pPr marL="216000" indent="-216000" algn="l">
              <a:buClr>
                <a:schemeClr val="accent1"/>
              </a:buClr>
              <a:buFont typeface="Arial" panose="020B0604020202020204" pitchFamily="34" charset="0"/>
              <a:buChar char="•"/>
            </a:pPr>
            <a:r>
              <a:rPr lang="en-GB" dirty="0">
                <a:latin typeface="Arial" panose="020B0604020202020204" pitchFamily="34" charset="0"/>
                <a:cs typeface="Arial" panose="020B0604020202020204" pitchFamily="34" charset="0"/>
              </a:rPr>
              <a:t>Nausea and vomiting</a:t>
            </a:r>
          </a:p>
          <a:p>
            <a:pPr marL="216000" indent="-216000" algn="l">
              <a:buClr>
                <a:schemeClr val="accent1"/>
              </a:buClr>
              <a:buFont typeface="Arial" panose="020B0604020202020204" pitchFamily="34" charset="0"/>
              <a:buChar char="•"/>
            </a:pPr>
            <a:r>
              <a:rPr lang="en-GB" dirty="0">
                <a:latin typeface="Arial" panose="020B0604020202020204" pitchFamily="34" charset="0"/>
                <a:cs typeface="Arial" panose="020B0604020202020204" pitchFamily="34" charset="0"/>
              </a:rPr>
              <a:t>Photophobia</a:t>
            </a:r>
          </a:p>
          <a:p>
            <a:pPr marL="216000" indent="-216000" algn="l">
              <a:buClr>
                <a:schemeClr val="accent1"/>
              </a:buClr>
              <a:buFont typeface="Arial" panose="020B0604020202020204" pitchFamily="34" charset="0"/>
              <a:buChar char="•"/>
            </a:pPr>
            <a:r>
              <a:rPr lang="en-GB" dirty="0">
                <a:latin typeface="Arial" panose="020B0604020202020204" pitchFamily="34" charset="0"/>
                <a:cs typeface="Arial" panose="020B0604020202020204" pitchFamily="34" charset="0"/>
              </a:rPr>
              <a:t>Phonophobia</a:t>
            </a:r>
          </a:p>
          <a:p>
            <a:pPr marL="216000" indent="-216000" algn="l">
              <a:buClr>
                <a:schemeClr val="accent1"/>
              </a:buClr>
              <a:buFont typeface="Arial" panose="020B0604020202020204" pitchFamily="34" charset="0"/>
              <a:buChar char="•"/>
            </a:pPr>
            <a:r>
              <a:rPr lang="en-GB" dirty="0" err="1">
                <a:latin typeface="Arial" panose="020B0604020202020204" pitchFamily="34" charset="0"/>
                <a:cs typeface="Arial" panose="020B0604020202020204" pitchFamily="34" charset="0"/>
              </a:rPr>
              <a:t>Osmophobia</a:t>
            </a:r>
            <a:endParaRPr lang="en-GB"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84904E78-1126-462E-A2A5-F70E24A7C1C4}"/>
              </a:ext>
            </a:extLst>
          </p:cNvPr>
          <p:cNvSpPr txBox="1"/>
          <p:nvPr/>
        </p:nvSpPr>
        <p:spPr>
          <a:xfrm>
            <a:off x="8669623" y="4059134"/>
            <a:ext cx="2664000" cy="1200329"/>
          </a:xfrm>
          <a:prstGeom prst="rect">
            <a:avLst/>
          </a:prstGeom>
          <a:solidFill>
            <a:schemeClr val="accent3">
              <a:lumMod val="60000"/>
              <a:lumOff val="40000"/>
            </a:schemeClr>
          </a:solidFill>
        </p:spPr>
        <p:txBody>
          <a:bodyPr wrap="square" rtlCol="0">
            <a:spAutoFit/>
          </a:bodyPr>
          <a:lstStyle/>
          <a:p>
            <a:pPr marL="216000" indent="-216000" algn="l">
              <a:buClr>
                <a:schemeClr val="accent3"/>
              </a:buClr>
              <a:buFont typeface="Arial" panose="020B0604020202020204" pitchFamily="34" charset="0"/>
              <a:buChar char="•"/>
            </a:pPr>
            <a:r>
              <a:rPr lang="en-GB" dirty="0">
                <a:latin typeface="Arial" panose="020B0604020202020204" pitchFamily="34" charset="0"/>
                <a:cs typeface="Arial" panose="020B0604020202020204" pitchFamily="34" charset="0"/>
              </a:rPr>
              <a:t>Fatigue</a:t>
            </a:r>
          </a:p>
          <a:p>
            <a:pPr marL="216000" indent="-216000" algn="l">
              <a:buClr>
                <a:schemeClr val="accent3"/>
              </a:buClr>
              <a:buFont typeface="Arial" panose="020B0604020202020204" pitchFamily="34" charset="0"/>
              <a:buChar char="•"/>
            </a:pPr>
            <a:r>
              <a:rPr lang="en-GB" dirty="0">
                <a:latin typeface="Arial" panose="020B0604020202020204" pitchFamily="34" charset="0"/>
                <a:cs typeface="Arial" panose="020B0604020202020204" pitchFamily="34" charset="0"/>
              </a:rPr>
              <a:t>Cognitive difficulty</a:t>
            </a:r>
          </a:p>
          <a:p>
            <a:pPr marL="216000" indent="-216000" algn="l">
              <a:buClr>
                <a:schemeClr val="accent3"/>
              </a:buClr>
              <a:buFont typeface="Arial" panose="020B0604020202020204" pitchFamily="34" charset="0"/>
              <a:buChar char="•"/>
            </a:pPr>
            <a:r>
              <a:rPr lang="en-GB" dirty="0">
                <a:latin typeface="Arial" panose="020B0604020202020204" pitchFamily="34" charset="0"/>
                <a:cs typeface="Arial" panose="020B0604020202020204" pitchFamily="34" charset="0"/>
              </a:rPr>
              <a:t>Mood changes</a:t>
            </a:r>
          </a:p>
          <a:p>
            <a:pPr marL="216000" indent="-216000" algn="l">
              <a:buClr>
                <a:schemeClr val="accent3"/>
              </a:buClr>
              <a:buFont typeface="Arial" panose="020B0604020202020204" pitchFamily="34" charset="0"/>
              <a:buChar char="•"/>
            </a:pPr>
            <a:r>
              <a:rPr lang="en-GB" dirty="0">
                <a:latin typeface="Arial" panose="020B0604020202020204" pitchFamily="34" charset="0"/>
                <a:cs typeface="Arial" panose="020B0604020202020204" pitchFamily="34" charset="0"/>
              </a:rPr>
              <a:t>Food cravings</a:t>
            </a:r>
          </a:p>
        </p:txBody>
      </p:sp>
    </p:spTree>
    <p:custDataLst/>
    <p:extLst>
      <p:ext uri="{BB962C8B-B14F-4D97-AF65-F5344CB8AC3E}">
        <p14:creationId xmlns:p14="http://schemas.microsoft.com/office/powerpoint/2010/main" val="3305251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441F8D9-E5C4-452F-85D3-E7F0B76167D4}"/>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B31669E0-E7AE-44C0-83DC-E31FAC5BD55A}"/>
              </a:ext>
            </a:extLst>
          </p:cNvPr>
          <p:cNvSpPr>
            <a:spLocks noGrp="1"/>
          </p:cNvSpPr>
          <p:nvPr>
            <p:ph type="title"/>
          </p:nvPr>
        </p:nvSpPr>
        <p:spPr>
          <a:xfrm>
            <a:off x="539749" y="814386"/>
            <a:ext cx="10623551" cy="332399"/>
          </a:xfrm>
        </p:spPr>
        <p:txBody>
          <a:bodyPr/>
          <a:lstStyle/>
          <a:p>
            <a:r>
              <a:rPr lang="en-GB" dirty="0"/>
              <a:t>Migraine pathogenesis and the role of CGRP – trigeminal ganglion </a:t>
            </a:r>
          </a:p>
        </p:txBody>
      </p:sp>
      <p:sp>
        <p:nvSpPr>
          <p:cNvPr id="7" name="Content Placeholder 6">
            <a:extLst>
              <a:ext uri="{FF2B5EF4-FFF2-40B4-BE49-F238E27FC236}">
                <a16:creationId xmlns:a16="http://schemas.microsoft.com/office/drawing/2014/main" id="{2B6F76E2-53D1-4B3D-8BAB-893822A9A3F2}"/>
              </a:ext>
            </a:extLst>
          </p:cNvPr>
          <p:cNvSpPr>
            <a:spLocks noGrp="1"/>
          </p:cNvSpPr>
          <p:nvPr>
            <p:ph idx="21"/>
          </p:nvPr>
        </p:nvSpPr>
        <p:spPr>
          <a:xfrm>
            <a:off x="6230938" y="1428843"/>
            <a:ext cx="5419725" cy="4415215"/>
          </a:xfrm>
        </p:spPr>
        <p:txBody>
          <a:bodyPr/>
          <a:lstStyle/>
          <a:p>
            <a:pPr marL="0" indent="0">
              <a:buNone/>
            </a:pPr>
            <a:r>
              <a:rPr lang="en-GB" sz="1800" b="1" dirty="0">
                <a:solidFill>
                  <a:schemeClr val="accent1"/>
                </a:solidFill>
              </a:rPr>
              <a:t>Trigeminal ganglion (TG)</a:t>
            </a:r>
          </a:p>
          <a:p>
            <a:r>
              <a:rPr lang="en-GB" sz="1800" dirty="0"/>
              <a:t>Trigeminal nerves innervate portions of the face, and transmit information about pain</a:t>
            </a:r>
            <a:r>
              <a:rPr lang="en-GB" sz="1800" baseline="30000" dirty="0"/>
              <a:t>1</a:t>
            </a:r>
          </a:p>
          <a:p>
            <a:r>
              <a:rPr lang="en-GB" sz="1800" dirty="0"/>
              <a:t>Trigeminal nerves interact with cerebral blood vessels as part of the </a:t>
            </a:r>
            <a:r>
              <a:rPr lang="en-GB" sz="1800" dirty="0" err="1"/>
              <a:t>trigeminovascular</a:t>
            </a:r>
            <a:r>
              <a:rPr lang="en-GB" sz="1800" dirty="0"/>
              <a:t> system, and with the trigeminal nucleus </a:t>
            </a:r>
            <a:r>
              <a:rPr lang="en-GB" sz="1800" dirty="0" err="1"/>
              <a:t>caudalis</a:t>
            </a:r>
            <a:r>
              <a:rPr lang="en-GB" sz="1800" dirty="0"/>
              <a:t> (TNC) of the brainstem</a:t>
            </a:r>
            <a:r>
              <a:rPr lang="en-GB" sz="1800" baseline="30000" dirty="0"/>
              <a:t>2</a:t>
            </a:r>
            <a:endParaRPr lang="en-GB" sz="1800" dirty="0"/>
          </a:p>
          <a:p>
            <a:r>
              <a:rPr lang="en-GB" sz="1800" dirty="0"/>
              <a:t>Within the trigeminal ganglion, an abundant neuropeptide is CGRP, which is expressed in approximately 50% of neurons</a:t>
            </a:r>
            <a:r>
              <a:rPr lang="en-GB" sz="1800" baseline="30000" dirty="0"/>
              <a:t>3</a:t>
            </a:r>
          </a:p>
          <a:p>
            <a:r>
              <a:rPr lang="en-GB" sz="1800" dirty="0"/>
              <a:t>When released, CGRP causes vasodilation, neurogenic inflammation, and potentially a cascade of biochemical events leading to sensitisation</a:t>
            </a:r>
            <a:r>
              <a:rPr lang="en-GB" sz="1800" baseline="30000" dirty="0"/>
              <a:t>4</a:t>
            </a:r>
          </a:p>
        </p:txBody>
      </p:sp>
      <p:sp>
        <p:nvSpPr>
          <p:cNvPr id="3" name="Text Placeholder 2">
            <a:extLst>
              <a:ext uri="{FF2B5EF4-FFF2-40B4-BE49-F238E27FC236}">
                <a16:creationId xmlns:a16="http://schemas.microsoft.com/office/drawing/2014/main" id="{C5B7DBFD-4B19-47B3-938A-67FBB03097B4}"/>
              </a:ext>
            </a:extLst>
          </p:cNvPr>
          <p:cNvSpPr>
            <a:spLocks noGrp="1"/>
          </p:cNvSpPr>
          <p:nvPr>
            <p:ph type="body" sz="quarter" idx="18"/>
          </p:nvPr>
        </p:nvSpPr>
        <p:spPr/>
        <p:txBody>
          <a:bodyPr/>
          <a:lstStyle/>
          <a:p>
            <a:pPr marL="0" indent="0">
              <a:buNone/>
            </a:pPr>
            <a:r>
              <a:rPr lang="en-GB" dirty="0"/>
              <a:t>CGRP=calcitonin gene-related peptide; TG=trigeminal ganglion; TNC=trigeminal nucleus </a:t>
            </a:r>
            <a:r>
              <a:rPr lang="en-GB" dirty="0" err="1"/>
              <a:t>caudalis</a:t>
            </a:r>
            <a:endParaRPr lang="en-GB" dirty="0"/>
          </a:p>
          <a:p>
            <a:pPr marL="0" indent="0">
              <a:buNone/>
            </a:pPr>
            <a:endParaRPr lang="en-GB" dirty="0"/>
          </a:p>
          <a:p>
            <a:r>
              <a:rPr lang="en-GB" dirty="0"/>
              <a:t>Purves et al. Neuroscience. 6</a:t>
            </a:r>
            <a:r>
              <a:rPr lang="en-GB" baseline="30000" dirty="0"/>
              <a:t>th</a:t>
            </a:r>
            <a:r>
              <a:rPr lang="en-GB" dirty="0"/>
              <a:t> edition. 2018;</a:t>
            </a:r>
          </a:p>
          <a:p>
            <a:pPr marL="0" indent="0">
              <a:buNone/>
            </a:pPr>
            <a:r>
              <a:rPr lang="en-GB" dirty="0"/>
              <a:t>2. Russo. </a:t>
            </a:r>
            <a:r>
              <a:rPr lang="en-GB" dirty="0" err="1"/>
              <a:t>Annu</a:t>
            </a:r>
            <a:r>
              <a:rPr lang="en-GB" dirty="0"/>
              <a:t> Rev </a:t>
            </a:r>
            <a:r>
              <a:rPr lang="en-GB" dirty="0" err="1"/>
              <a:t>Pharmacol</a:t>
            </a:r>
            <a:r>
              <a:rPr lang="en-GB" dirty="0"/>
              <a:t> </a:t>
            </a:r>
            <a:r>
              <a:rPr lang="en-GB" dirty="0" err="1"/>
              <a:t>Toxicol</a:t>
            </a:r>
            <a:r>
              <a:rPr lang="en-GB" dirty="0"/>
              <a:t> 2015;55:533–552</a:t>
            </a:r>
            <a:br>
              <a:rPr lang="en-GB" dirty="0"/>
            </a:br>
            <a:r>
              <a:rPr lang="en-GB" dirty="0"/>
              <a:t>3. </a:t>
            </a:r>
            <a:r>
              <a:rPr lang="en-GB" dirty="0" err="1"/>
              <a:t>Eftekhari</a:t>
            </a:r>
            <a:r>
              <a:rPr lang="en-GB" dirty="0"/>
              <a:t> et al. Neuroscience 2010;169(2):683–696; 4. Levin et al. Headache 2018;58(10):1689–1696 </a:t>
            </a:r>
          </a:p>
        </p:txBody>
      </p:sp>
      <p:pic>
        <p:nvPicPr>
          <p:cNvPr id="16" name="Picture 15" descr="A close up of a logo&#10;&#10;Description automatically generated">
            <a:extLst>
              <a:ext uri="{FF2B5EF4-FFF2-40B4-BE49-F238E27FC236}">
                <a16:creationId xmlns:a16="http://schemas.microsoft.com/office/drawing/2014/main" id="{DCBDB2EC-628A-4193-A9C7-481BA5C5339A}"/>
              </a:ext>
            </a:extLst>
          </p:cNvPr>
          <p:cNvPicPr>
            <a:picLocks noChangeAspect="1"/>
          </p:cNvPicPr>
          <p:nvPr/>
        </p:nvPicPr>
        <p:blipFill rotWithShape="1">
          <a:blip r:embed="rId4"/>
          <a:srcRect l="21524" r="23493"/>
          <a:stretch/>
        </p:blipFill>
        <p:spPr>
          <a:xfrm>
            <a:off x="1161096" y="1192845"/>
            <a:ext cx="4254819" cy="4352400"/>
          </a:xfrm>
          <a:prstGeom prst="rect">
            <a:avLst/>
          </a:prstGeom>
        </p:spPr>
      </p:pic>
    </p:spTree>
    <p:custDataLst/>
    <p:extLst>
      <p:ext uri="{BB962C8B-B14F-4D97-AF65-F5344CB8AC3E}">
        <p14:creationId xmlns:p14="http://schemas.microsoft.com/office/powerpoint/2010/main" val="148265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427BFA8-F651-4D62-A52D-C1F49632F3AB}"/>
              </a:ext>
            </a:extLst>
          </p:cNvPr>
          <p:cNvSpPr>
            <a:spLocks noGrp="1"/>
          </p:cNvSpPr>
          <p:nvPr>
            <p:ph type="body" sz="quarter" idx="17"/>
          </p:nvPr>
        </p:nvSpPr>
        <p:spPr/>
        <p:txBody>
          <a:bodyPr/>
          <a:lstStyle/>
          <a:p>
            <a:r>
              <a:rPr lang="en-US" dirty="0"/>
              <a:t>Migraine</a:t>
            </a:r>
          </a:p>
        </p:txBody>
      </p:sp>
      <p:sp>
        <p:nvSpPr>
          <p:cNvPr id="2" name="Title 1">
            <a:extLst>
              <a:ext uri="{FF2B5EF4-FFF2-40B4-BE49-F238E27FC236}">
                <a16:creationId xmlns:a16="http://schemas.microsoft.com/office/drawing/2014/main" id="{BC848625-66C6-4879-9024-BEA2D9DF974B}"/>
              </a:ext>
            </a:extLst>
          </p:cNvPr>
          <p:cNvSpPr>
            <a:spLocks noGrp="1"/>
          </p:cNvSpPr>
          <p:nvPr>
            <p:ph type="title"/>
          </p:nvPr>
        </p:nvSpPr>
        <p:spPr>
          <a:xfrm>
            <a:off x="539749" y="814386"/>
            <a:ext cx="11004551" cy="332399"/>
          </a:xfrm>
        </p:spPr>
        <p:txBody>
          <a:bodyPr>
            <a:noAutofit/>
          </a:bodyPr>
          <a:lstStyle/>
          <a:p>
            <a:r>
              <a:rPr lang="en-US" dirty="0"/>
              <a:t>Migraine pathogenesis and the role of CGRP – trigeminal nucleus </a:t>
            </a:r>
            <a:r>
              <a:rPr lang="en-US" dirty="0" err="1"/>
              <a:t>caudalis</a:t>
            </a:r>
            <a:r>
              <a:rPr lang="en-US" dirty="0"/>
              <a:t> </a:t>
            </a:r>
            <a:endParaRPr lang="en-GB" dirty="0"/>
          </a:p>
        </p:txBody>
      </p:sp>
      <p:pic>
        <p:nvPicPr>
          <p:cNvPr id="11" name="Content Placeholder 10" descr="A close up of a logo&#10;&#10;Description automatically generated">
            <a:extLst>
              <a:ext uri="{FF2B5EF4-FFF2-40B4-BE49-F238E27FC236}">
                <a16:creationId xmlns:a16="http://schemas.microsoft.com/office/drawing/2014/main" id="{4FD51B5C-A30F-4491-91DC-2DFC07FF48AE}"/>
              </a:ext>
            </a:extLst>
          </p:cNvPr>
          <p:cNvPicPr>
            <a:picLocks noGrp="1" noChangeAspect="1"/>
          </p:cNvPicPr>
          <p:nvPr>
            <p:ph idx="20"/>
          </p:nvPr>
        </p:nvPicPr>
        <p:blipFill rotWithShape="1">
          <a:blip r:embed="rId4"/>
          <a:stretch/>
        </p:blipFill>
        <p:spPr>
          <a:xfrm>
            <a:off x="-457200" y="1206373"/>
            <a:ext cx="7677150" cy="4317857"/>
          </a:xfrm>
          <a:prstGeom prst="rect">
            <a:avLst/>
          </a:prstGeom>
        </p:spPr>
      </p:pic>
      <p:sp>
        <p:nvSpPr>
          <p:cNvPr id="5" name="Content Placeholder 4">
            <a:extLst>
              <a:ext uri="{FF2B5EF4-FFF2-40B4-BE49-F238E27FC236}">
                <a16:creationId xmlns:a16="http://schemas.microsoft.com/office/drawing/2014/main" id="{A213DED1-F810-4F57-A096-DF0E7A45BE9A}"/>
              </a:ext>
            </a:extLst>
          </p:cNvPr>
          <p:cNvSpPr>
            <a:spLocks noGrp="1"/>
          </p:cNvSpPr>
          <p:nvPr>
            <p:ph idx="21"/>
          </p:nvPr>
        </p:nvSpPr>
        <p:spPr/>
        <p:txBody>
          <a:bodyPr>
            <a:normAutofit/>
          </a:bodyPr>
          <a:lstStyle/>
          <a:p>
            <a:pPr marL="0" indent="0">
              <a:buNone/>
            </a:pPr>
            <a:r>
              <a:rPr lang="en-US" sz="1800" b="1" dirty="0">
                <a:solidFill>
                  <a:schemeClr val="accent1"/>
                </a:solidFill>
              </a:rPr>
              <a:t>Trigeminal nucleus </a:t>
            </a:r>
            <a:r>
              <a:rPr lang="en-US" sz="1800" b="1" dirty="0" err="1">
                <a:solidFill>
                  <a:schemeClr val="accent1"/>
                </a:solidFill>
              </a:rPr>
              <a:t>caudalis</a:t>
            </a:r>
            <a:r>
              <a:rPr lang="en-US" sz="1800" b="1" dirty="0">
                <a:solidFill>
                  <a:schemeClr val="accent1"/>
                </a:solidFill>
              </a:rPr>
              <a:t> (</a:t>
            </a:r>
            <a:r>
              <a:rPr lang="en-US" sz="1800" b="1" dirty="0" err="1">
                <a:solidFill>
                  <a:schemeClr val="accent1"/>
                </a:solidFill>
              </a:rPr>
              <a:t>TNC</a:t>
            </a:r>
            <a:r>
              <a:rPr lang="en-US" sz="1800" b="1" dirty="0">
                <a:solidFill>
                  <a:schemeClr val="accent1"/>
                </a:solidFill>
              </a:rPr>
              <a:t>)</a:t>
            </a:r>
          </a:p>
          <a:p>
            <a:r>
              <a:rPr lang="en-US" sz="1800" dirty="0"/>
              <a:t>Nerves from the trigeminal ganglion carry nociceptive information to the TNC</a:t>
            </a:r>
            <a:r>
              <a:rPr lang="en-US" sz="1800" baseline="30000" dirty="0"/>
              <a:t>1</a:t>
            </a:r>
          </a:p>
          <a:p>
            <a:r>
              <a:rPr lang="en-US" sz="1800" dirty="0"/>
              <a:t>Nerves from the </a:t>
            </a:r>
            <a:r>
              <a:rPr lang="en-US" sz="1800" dirty="0" err="1"/>
              <a:t>TNC</a:t>
            </a:r>
            <a:r>
              <a:rPr lang="en-US" sz="1800" dirty="0"/>
              <a:t> project to the thalamus</a:t>
            </a:r>
            <a:r>
              <a:rPr lang="en-US" sz="1800" baseline="30000" dirty="0"/>
              <a:t>1</a:t>
            </a:r>
          </a:p>
          <a:p>
            <a:r>
              <a:rPr lang="en-US" sz="1800" dirty="0"/>
              <a:t>Some experiments have shown that cells of the </a:t>
            </a:r>
            <a:r>
              <a:rPr lang="en-US" sz="1800" dirty="0" err="1"/>
              <a:t>TNC</a:t>
            </a:r>
            <a:r>
              <a:rPr lang="en-US" sz="1800" dirty="0"/>
              <a:t> can release CGRP in response to stimulation by PACAP-38 – a known inducer of migraines in individuals with migraine</a:t>
            </a:r>
            <a:r>
              <a:rPr lang="en-US" sz="1800" baseline="30000" dirty="0"/>
              <a:t>2,3</a:t>
            </a:r>
          </a:p>
          <a:p>
            <a:endParaRPr lang="en-US" sz="1800" dirty="0"/>
          </a:p>
        </p:txBody>
      </p:sp>
      <p:sp>
        <p:nvSpPr>
          <p:cNvPr id="7" name="Text Placeholder 6">
            <a:extLst>
              <a:ext uri="{FF2B5EF4-FFF2-40B4-BE49-F238E27FC236}">
                <a16:creationId xmlns:a16="http://schemas.microsoft.com/office/drawing/2014/main" id="{2BBFE9C2-0F24-4C5D-AE36-8E9BAF343101}"/>
              </a:ext>
            </a:extLst>
          </p:cNvPr>
          <p:cNvSpPr>
            <a:spLocks noGrp="1"/>
          </p:cNvSpPr>
          <p:nvPr>
            <p:ph type="body" sz="quarter" idx="18"/>
          </p:nvPr>
        </p:nvSpPr>
        <p:spPr/>
        <p:txBody>
          <a:bodyPr/>
          <a:lstStyle/>
          <a:p>
            <a:pPr marL="0" indent="0">
              <a:buNone/>
            </a:pPr>
            <a:r>
              <a:rPr lang="en-GB" dirty="0"/>
              <a:t>CGRP=calcitonin gene-related peptide; </a:t>
            </a:r>
            <a:r>
              <a:rPr lang="en-US" dirty="0"/>
              <a:t>PACAP-38=pituitary adenylate cyclase activating peptide-38;</a:t>
            </a:r>
            <a:r>
              <a:rPr lang="en-GB" dirty="0"/>
              <a:t> TNC=trigeminal nucleus </a:t>
            </a:r>
            <a:r>
              <a:rPr lang="en-GB" dirty="0" err="1"/>
              <a:t>caudalis</a:t>
            </a:r>
            <a:endParaRPr lang="en-GB" dirty="0"/>
          </a:p>
          <a:p>
            <a:pPr marL="0" indent="0">
              <a:buNone/>
            </a:pPr>
            <a:endParaRPr lang="en-US" dirty="0"/>
          </a:p>
          <a:p>
            <a:pPr marL="0" indent="0">
              <a:buNone/>
            </a:pPr>
            <a:r>
              <a:rPr lang="en-GB" dirty="0"/>
              <a:t>1. Russo. </a:t>
            </a:r>
            <a:r>
              <a:rPr lang="en-GB" dirty="0" err="1"/>
              <a:t>Annu</a:t>
            </a:r>
            <a:r>
              <a:rPr lang="en-GB" dirty="0"/>
              <a:t> Rev </a:t>
            </a:r>
            <a:r>
              <a:rPr lang="en-GB" dirty="0" err="1"/>
              <a:t>Pharmacol</a:t>
            </a:r>
            <a:r>
              <a:rPr lang="en-GB" dirty="0"/>
              <a:t> </a:t>
            </a:r>
            <a:r>
              <a:rPr lang="en-GB" dirty="0" err="1"/>
              <a:t>Toxicol</a:t>
            </a:r>
            <a:r>
              <a:rPr lang="en-GB" dirty="0"/>
              <a:t> 2015;55:533–552</a:t>
            </a:r>
          </a:p>
          <a:p>
            <a:pPr marL="0" indent="0">
              <a:buNone/>
            </a:pPr>
            <a:r>
              <a:rPr lang="en-US" dirty="0"/>
              <a:t>2. Jansen-Olesen et al. Neuropeptides 2014;48(2):53–64</a:t>
            </a:r>
          </a:p>
          <a:p>
            <a:pPr marL="0" indent="0">
              <a:buNone/>
            </a:pPr>
            <a:r>
              <a:rPr lang="en-US" dirty="0"/>
              <a:t>3. </a:t>
            </a:r>
            <a:r>
              <a:rPr lang="en-US" dirty="0" err="1"/>
              <a:t>Schytz</a:t>
            </a:r>
            <a:r>
              <a:rPr lang="en-US" dirty="0"/>
              <a:t> et al. Brain 2009;132(Pt 1):16–25</a:t>
            </a:r>
          </a:p>
        </p:txBody>
      </p:sp>
    </p:spTree>
    <p:custDataLst/>
    <p:extLst>
      <p:ext uri="{BB962C8B-B14F-4D97-AF65-F5344CB8AC3E}">
        <p14:creationId xmlns:p14="http://schemas.microsoft.com/office/powerpoint/2010/main" val="1201691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84EC7865-F209-4BFA-9F33-431578A40DC7}"/>
              </a:ext>
            </a:extLst>
          </p:cNvPr>
          <p:cNvPicPr>
            <a:picLocks noChangeAspect="1"/>
          </p:cNvPicPr>
          <p:nvPr/>
        </p:nvPicPr>
        <p:blipFill rotWithShape="1">
          <a:blip r:embed="rId4"/>
          <a:srcRect l="19759" r="23381"/>
          <a:stretch/>
        </p:blipFill>
        <p:spPr>
          <a:xfrm>
            <a:off x="1107198" y="1376363"/>
            <a:ext cx="4400157" cy="4352400"/>
          </a:xfrm>
          <a:prstGeom prst="rect">
            <a:avLst/>
          </a:prstGeom>
        </p:spPr>
      </p:pic>
      <p:sp>
        <p:nvSpPr>
          <p:cNvPr id="6" name="Text Placeholder 5">
            <a:extLst>
              <a:ext uri="{FF2B5EF4-FFF2-40B4-BE49-F238E27FC236}">
                <a16:creationId xmlns:a16="http://schemas.microsoft.com/office/drawing/2014/main" id="{2B4278C0-BF13-4D8C-8880-E4A4A72B538B}"/>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3B15B97C-0FE9-4F74-A623-149E8BEE2A3D}"/>
              </a:ext>
            </a:extLst>
          </p:cNvPr>
          <p:cNvSpPr>
            <a:spLocks noGrp="1"/>
          </p:cNvSpPr>
          <p:nvPr>
            <p:ph type="title"/>
          </p:nvPr>
        </p:nvSpPr>
        <p:spPr/>
        <p:txBody>
          <a:bodyPr/>
          <a:lstStyle/>
          <a:p>
            <a:r>
              <a:rPr lang="en-GB" dirty="0"/>
              <a:t>Migraine pathogenesis and the role of CGRP – thalamus</a:t>
            </a:r>
          </a:p>
        </p:txBody>
      </p:sp>
      <p:sp>
        <p:nvSpPr>
          <p:cNvPr id="8" name="Content Placeholder 7">
            <a:extLst>
              <a:ext uri="{FF2B5EF4-FFF2-40B4-BE49-F238E27FC236}">
                <a16:creationId xmlns:a16="http://schemas.microsoft.com/office/drawing/2014/main" id="{92751F0F-F136-4D3E-B832-7F239AD364DD}"/>
              </a:ext>
            </a:extLst>
          </p:cNvPr>
          <p:cNvSpPr>
            <a:spLocks noGrp="1"/>
          </p:cNvSpPr>
          <p:nvPr>
            <p:ph idx="21"/>
          </p:nvPr>
        </p:nvSpPr>
        <p:spPr/>
        <p:txBody>
          <a:bodyPr/>
          <a:lstStyle/>
          <a:p>
            <a:pPr marL="0" indent="0">
              <a:buNone/>
            </a:pPr>
            <a:r>
              <a:rPr lang="en-GB" sz="1800" b="1" dirty="0">
                <a:solidFill>
                  <a:schemeClr val="accent1"/>
                </a:solidFill>
              </a:rPr>
              <a:t>Thalamus</a:t>
            </a:r>
          </a:p>
          <a:p>
            <a:pPr lvl="0"/>
            <a:r>
              <a:rPr lang="en-GB" sz="1800" dirty="0"/>
              <a:t>Second-order neurons project from the TNC to third-order neurons in the thalamus</a:t>
            </a:r>
            <a:r>
              <a:rPr lang="en-GB" sz="1800" baseline="30000" dirty="0"/>
              <a:t>1,2</a:t>
            </a:r>
          </a:p>
          <a:p>
            <a:r>
              <a:rPr lang="en-GB" sz="1800" dirty="0"/>
              <a:t>From the thalamus, ascending inputs are integrated and relayed to the cortex</a:t>
            </a:r>
            <a:r>
              <a:rPr lang="en-GB" sz="1800" baseline="30000" dirty="0"/>
              <a:t>2</a:t>
            </a:r>
          </a:p>
          <a:p>
            <a:r>
              <a:rPr lang="en-GB" sz="1800" dirty="0"/>
              <a:t>The thalamus appears to be critical for several processes underlying migraine:</a:t>
            </a:r>
            <a:r>
              <a:rPr lang="en-GB" sz="1800" baseline="30000" dirty="0"/>
              <a:t>3</a:t>
            </a:r>
          </a:p>
          <a:p>
            <a:pPr lvl="1"/>
            <a:r>
              <a:rPr lang="en-GB" sz="1600" dirty="0"/>
              <a:t>Allodynia and central sensitisation – an increased neural response following normally non-painful stimulation</a:t>
            </a:r>
          </a:p>
          <a:p>
            <a:pPr lvl="1"/>
            <a:r>
              <a:rPr lang="en-GB" sz="1600" dirty="0"/>
              <a:t>Photophobia – experience of discomfort or pain on exposure to light</a:t>
            </a:r>
          </a:p>
          <a:p>
            <a:endParaRPr lang="en-GB" sz="1800" dirty="0"/>
          </a:p>
          <a:p>
            <a:pPr marL="0" indent="0">
              <a:buNone/>
            </a:pPr>
            <a:endParaRPr lang="da-DK" dirty="0"/>
          </a:p>
        </p:txBody>
      </p:sp>
      <p:sp>
        <p:nvSpPr>
          <p:cNvPr id="3" name="Text Placeholder 2">
            <a:extLst>
              <a:ext uri="{FF2B5EF4-FFF2-40B4-BE49-F238E27FC236}">
                <a16:creationId xmlns:a16="http://schemas.microsoft.com/office/drawing/2014/main" id="{02230235-66B4-40DC-8F2F-08F9C12B271C}"/>
              </a:ext>
            </a:extLst>
          </p:cNvPr>
          <p:cNvSpPr>
            <a:spLocks noGrp="1"/>
          </p:cNvSpPr>
          <p:nvPr>
            <p:ph type="body" sz="quarter" idx="18"/>
          </p:nvPr>
        </p:nvSpPr>
        <p:spPr/>
        <p:txBody>
          <a:bodyPr/>
          <a:lstStyle/>
          <a:p>
            <a:pPr marL="0" indent="0">
              <a:buNone/>
            </a:pPr>
            <a:r>
              <a:rPr lang="en-GB" dirty="0"/>
              <a:t>CGRP=calcitonin gene-related peptide; TNC=trigeminal nucleus </a:t>
            </a:r>
            <a:r>
              <a:rPr lang="en-GB" dirty="0" err="1"/>
              <a:t>caudalis</a:t>
            </a:r>
            <a:endParaRPr lang="en-GB" dirty="0"/>
          </a:p>
          <a:p>
            <a:pPr marL="0" indent="0">
              <a:buNone/>
            </a:pPr>
            <a:endParaRPr lang="en-GB" dirty="0"/>
          </a:p>
          <a:p>
            <a:pPr marL="0" indent="0">
              <a:buNone/>
            </a:pPr>
            <a:r>
              <a:rPr lang="en-GB" dirty="0"/>
              <a:t>1. Purves et al. Neuroscience. 6</a:t>
            </a:r>
            <a:r>
              <a:rPr lang="en-GB" baseline="30000" dirty="0"/>
              <a:t>th</a:t>
            </a:r>
            <a:r>
              <a:rPr lang="en-GB" dirty="0"/>
              <a:t> edition. 2018</a:t>
            </a:r>
          </a:p>
          <a:p>
            <a:pPr marL="0" indent="0">
              <a:buNone/>
            </a:pPr>
            <a:r>
              <a:rPr lang="en-GB" dirty="0"/>
              <a:t>2. Russo. </a:t>
            </a:r>
            <a:r>
              <a:rPr lang="en-GB" dirty="0" err="1"/>
              <a:t>Annu</a:t>
            </a:r>
            <a:r>
              <a:rPr lang="en-GB" dirty="0"/>
              <a:t> Rev </a:t>
            </a:r>
            <a:r>
              <a:rPr lang="en-GB" dirty="0" err="1"/>
              <a:t>Pharmacol</a:t>
            </a:r>
            <a:r>
              <a:rPr lang="en-GB" dirty="0"/>
              <a:t> </a:t>
            </a:r>
            <a:r>
              <a:rPr lang="en-GB" dirty="0" err="1"/>
              <a:t>Toxicol</a:t>
            </a:r>
            <a:r>
              <a:rPr lang="en-GB" dirty="0"/>
              <a:t> 2015;55:533–552</a:t>
            </a:r>
            <a:br>
              <a:rPr lang="en-GB" dirty="0"/>
            </a:br>
            <a:r>
              <a:rPr lang="en-GB" dirty="0"/>
              <a:t>3. </a:t>
            </a:r>
            <a:r>
              <a:rPr lang="en-US" dirty="0"/>
              <a:t>Younis </a:t>
            </a:r>
            <a:r>
              <a:rPr lang="en-GB" dirty="0"/>
              <a:t>et al. </a:t>
            </a:r>
            <a:r>
              <a:rPr lang="en-US" dirty="0"/>
              <a:t>Cephalalgia 2019;39(13):1675–1682</a:t>
            </a:r>
            <a:endParaRPr lang="en-GB" dirty="0"/>
          </a:p>
        </p:txBody>
      </p:sp>
    </p:spTree>
    <p:custDataLst/>
    <p:extLst>
      <p:ext uri="{BB962C8B-B14F-4D97-AF65-F5344CB8AC3E}">
        <p14:creationId xmlns:p14="http://schemas.microsoft.com/office/powerpoint/2010/main" val="2912433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9583BA8-96FF-40E9-BF38-66C9F750A00A}"/>
              </a:ext>
            </a:extLst>
          </p:cNvPr>
          <p:cNvSpPr>
            <a:spLocks noGrp="1"/>
          </p:cNvSpPr>
          <p:nvPr>
            <p:ph type="body" sz="quarter" idx="17"/>
          </p:nvPr>
        </p:nvSpPr>
        <p:spPr/>
        <p:txBody>
          <a:bodyPr/>
          <a:lstStyle/>
          <a:p>
            <a:r>
              <a:rPr lang="en-US" dirty="0"/>
              <a:t>Migraine</a:t>
            </a:r>
          </a:p>
        </p:txBody>
      </p:sp>
      <p:sp>
        <p:nvSpPr>
          <p:cNvPr id="2" name="Title 1">
            <a:extLst>
              <a:ext uri="{FF2B5EF4-FFF2-40B4-BE49-F238E27FC236}">
                <a16:creationId xmlns:a16="http://schemas.microsoft.com/office/drawing/2014/main" id="{273D6172-A83B-4F15-80E3-5B60B3FAAA69}"/>
              </a:ext>
            </a:extLst>
          </p:cNvPr>
          <p:cNvSpPr>
            <a:spLocks noGrp="1"/>
          </p:cNvSpPr>
          <p:nvPr>
            <p:ph type="title"/>
          </p:nvPr>
        </p:nvSpPr>
        <p:spPr/>
        <p:txBody>
          <a:bodyPr/>
          <a:lstStyle/>
          <a:p>
            <a:r>
              <a:rPr lang="en-US" dirty="0"/>
              <a:t>Migraine pathogenesis and the role of CGRP – hypothalamus</a:t>
            </a:r>
            <a:endParaRPr lang="en-GB" dirty="0"/>
          </a:p>
        </p:txBody>
      </p:sp>
      <p:pic>
        <p:nvPicPr>
          <p:cNvPr id="12" name="Content Placeholder 11" descr="A close up of a logo&#10;&#10;Description automatically generated">
            <a:extLst>
              <a:ext uri="{FF2B5EF4-FFF2-40B4-BE49-F238E27FC236}">
                <a16:creationId xmlns:a16="http://schemas.microsoft.com/office/drawing/2014/main" id="{AB7D1A03-3487-4B3A-A8E3-F45F4F70F724}"/>
              </a:ext>
            </a:extLst>
          </p:cNvPr>
          <p:cNvPicPr>
            <a:picLocks noGrp="1" noChangeAspect="1"/>
          </p:cNvPicPr>
          <p:nvPr>
            <p:ph idx="20"/>
          </p:nvPr>
        </p:nvPicPr>
        <p:blipFill rotWithShape="1">
          <a:blip r:embed="rId4"/>
          <a:stretch/>
        </p:blipFill>
        <p:spPr>
          <a:xfrm>
            <a:off x="-472524" y="1416785"/>
            <a:ext cx="7512610" cy="4225315"/>
          </a:xfrm>
          <a:prstGeom prst="rect">
            <a:avLst/>
          </a:prstGeom>
        </p:spPr>
      </p:pic>
      <p:sp>
        <p:nvSpPr>
          <p:cNvPr id="5" name="Content Placeholder 4">
            <a:extLst>
              <a:ext uri="{FF2B5EF4-FFF2-40B4-BE49-F238E27FC236}">
                <a16:creationId xmlns:a16="http://schemas.microsoft.com/office/drawing/2014/main" id="{B0BBBE5F-C460-4575-8088-7981F74EAEA7}"/>
              </a:ext>
            </a:extLst>
          </p:cNvPr>
          <p:cNvSpPr>
            <a:spLocks noGrp="1"/>
          </p:cNvSpPr>
          <p:nvPr>
            <p:ph idx="21"/>
          </p:nvPr>
        </p:nvSpPr>
        <p:spPr/>
        <p:txBody>
          <a:bodyPr>
            <a:normAutofit lnSpcReduction="10000"/>
          </a:bodyPr>
          <a:lstStyle/>
          <a:p>
            <a:pPr marL="0" indent="0">
              <a:buNone/>
            </a:pPr>
            <a:r>
              <a:rPr lang="en-US" sz="1800" b="1" dirty="0">
                <a:solidFill>
                  <a:schemeClr val="accent1"/>
                </a:solidFill>
              </a:rPr>
              <a:t>Hypothalamus</a:t>
            </a:r>
          </a:p>
          <a:p>
            <a:r>
              <a:rPr lang="en-US" sz="1800" dirty="0"/>
              <a:t>The role of the hypothalamus in the pathology of migraine is not yet clear</a:t>
            </a:r>
            <a:r>
              <a:rPr lang="en-US" sz="1800" baseline="30000" dirty="0"/>
              <a:t>1 </a:t>
            </a:r>
          </a:p>
          <a:p>
            <a:r>
              <a:rPr lang="en-US" sz="1800" dirty="0"/>
              <a:t>Changes in hypothalamic function precede migraine attacks and may generate some premonitory symptoms, e.g., polyuria, mood changes, and change in appetite</a:t>
            </a:r>
            <a:r>
              <a:rPr lang="en-US" sz="1800" baseline="30000" dirty="0"/>
              <a:t>1-3</a:t>
            </a:r>
          </a:p>
          <a:p>
            <a:r>
              <a:rPr lang="en-US" sz="1800" dirty="0"/>
              <a:t>Some evidence suggests that changes to hypothalamic volume may serve as a biomarker for chronic migraine</a:t>
            </a:r>
            <a:r>
              <a:rPr lang="en-US" sz="1800" baseline="30000" dirty="0"/>
              <a:t>3</a:t>
            </a:r>
          </a:p>
          <a:p>
            <a:r>
              <a:rPr lang="en-US" sz="1800" dirty="0"/>
              <a:t>One study found that individuals with migraine had decreased hypothalamic volume, and that the change in volume was associated with headache frequency</a:t>
            </a:r>
            <a:r>
              <a:rPr lang="en-US" sz="1800" baseline="30000" dirty="0"/>
              <a:t>3</a:t>
            </a:r>
          </a:p>
        </p:txBody>
      </p:sp>
      <p:sp>
        <p:nvSpPr>
          <p:cNvPr id="3" name="Text Placeholder 2">
            <a:extLst>
              <a:ext uri="{FF2B5EF4-FFF2-40B4-BE49-F238E27FC236}">
                <a16:creationId xmlns:a16="http://schemas.microsoft.com/office/drawing/2014/main" id="{E470BD39-FAFB-4BEF-B348-0B3386032C8F}"/>
              </a:ext>
            </a:extLst>
          </p:cNvPr>
          <p:cNvSpPr>
            <a:spLocks noGrp="1"/>
          </p:cNvSpPr>
          <p:nvPr>
            <p:ph type="body" sz="quarter" idx="18"/>
          </p:nvPr>
        </p:nvSpPr>
        <p:spPr/>
        <p:txBody>
          <a:bodyPr/>
          <a:lstStyle/>
          <a:p>
            <a:pPr marL="0" indent="0">
              <a:buNone/>
            </a:pPr>
            <a:r>
              <a:rPr lang="en-GB" dirty="0"/>
              <a:t>CGRP=calcitonin gene-related peptide</a:t>
            </a:r>
          </a:p>
          <a:p>
            <a:pPr marL="0" indent="0">
              <a:buNone/>
            </a:pPr>
            <a:endParaRPr lang="en-US" dirty="0"/>
          </a:p>
          <a:p>
            <a:pPr marL="0" indent="0">
              <a:buNone/>
            </a:pPr>
            <a:r>
              <a:rPr lang="en-US" dirty="0"/>
              <a:t>1. Charles. Lancet Neurol 2018;17(2):174–182</a:t>
            </a:r>
          </a:p>
          <a:p>
            <a:pPr marL="0" indent="0">
              <a:buNone/>
            </a:pPr>
            <a:r>
              <a:rPr lang="en-US" dirty="0"/>
              <a:t>2. </a:t>
            </a:r>
            <a:r>
              <a:rPr lang="en-GB" dirty="0" err="1"/>
              <a:t>Maniyar</a:t>
            </a:r>
            <a:r>
              <a:rPr lang="en-GB" dirty="0"/>
              <a:t> et al. Brain 2014;137(Pt 1):232–241</a:t>
            </a:r>
          </a:p>
          <a:p>
            <a:pPr marL="0" indent="0">
              <a:buNone/>
            </a:pPr>
            <a:r>
              <a:rPr lang="en-US" dirty="0"/>
              <a:t>3. Chen et al. Front Neurol 2019;10:606</a:t>
            </a:r>
          </a:p>
        </p:txBody>
      </p:sp>
    </p:spTree>
    <p:custDataLst/>
    <p:extLst>
      <p:ext uri="{BB962C8B-B14F-4D97-AF65-F5344CB8AC3E}">
        <p14:creationId xmlns:p14="http://schemas.microsoft.com/office/powerpoint/2010/main" val="37923940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Arrow: Right 25">
            <a:extLst>
              <a:ext uri="{FF2B5EF4-FFF2-40B4-BE49-F238E27FC236}">
                <a16:creationId xmlns:a16="http://schemas.microsoft.com/office/drawing/2014/main" id="{570937CB-6EF8-40AF-BE72-169D31041711}"/>
              </a:ext>
            </a:extLst>
          </p:cNvPr>
          <p:cNvSpPr/>
          <p:nvPr/>
        </p:nvSpPr>
        <p:spPr>
          <a:xfrm>
            <a:off x="1055126" y="1371144"/>
            <a:ext cx="8177774" cy="1475180"/>
          </a:xfrm>
          <a:prstGeom prst="rightArrow">
            <a:avLst/>
          </a:prstGeom>
          <a:solidFill>
            <a:srgbClr val="D2CFBD"/>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5">
            <a:extLst>
              <a:ext uri="{FF2B5EF4-FFF2-40B4-BE49-F238E27FC236}">
                <a16:creationId xmlns:a16="http://schemas.microsoft.com/office/drawing/2014/main" id="{A5CBDDE3-2181-4E15-AD4C-5467B68A3B49}"/>
              </a:ext>
            </a:extLst>
          </p:cNvPr>
          <p:cNvSpPr>
            <a:spLocks noGrp="1"/>
          </p:cNvSpPr>
          <p:nvPr>
            <p:ph type="body" sz="quarter" idx="17"/>
          </p:nvPr>
        </p:nvSpPr>
        <p:spPr/>
        <p:txBody>
          <a:bodyPr/>
          <a:lstStyle/>
          <a:p>
            <a:r>
              <a:rPr lang="en-US" dirty="0"/>
              <a:t>Migraine</a:t>
            </a:r>
          </a:p>
        </p:txBody>
      </p:sp>
      <p:sp>
        <p:nvSpPr>
          <p:cNvPr id="2" name="Title 1">
            <a:extLst>
              <a:ext uri="{FF2B5EF4-FFF2-40B4-BE49-F238E27FC236}">
                <a16:creationId xmlns:a16="http://schemas.microsoft.com/office/drawing/2014/main" id="{495E5AEA-9B0A-4CAC-B7C6-CBDA4FE18AFE}"/>
              </a:ext>
            </a:extLst>
          </p:cNvPr>
          <p:cNvSpPr>
            <a:spLocks noGrp="1"/>
          </p:cNvSpPr>
          <p:nvPr>
            <p:ph type="title"/>
          </p:nvPr>
        </p:nvSpPr>
        <p:spPr/>
        <p:txBody>
          <a:bodyPr/>
          <a:lstStyle/>
          <a:p>
            <a:r>
              <a:rPr lang="en-GB" dirty="0"/>
              <a:t>Various brain regions are activated during a migraine attack</a:t>
            </a:r>
          </a:p>
        </p:txBody>
      </p:sp>
      <p:sp>
        <p:nvSpPr>
          <p:cNvPr id="3" name="Text Placeholder 2">
            <a:extLst>
              <a:ext uri="{FF2B5EF4-FFF2-40B4-BE49-F238E27FC236}">
                <a16:creationId xmlns:a16="http://schemas.microsoft.com/office/drawing/2014/main" id="{2E34117F-51D2-403B-825B-C1F30B097FDB}"/>
              </a:ext>
            </a:extLst>
          </p:cNvPr>
          <p:cNvSpPr>
            <a:spLocks noGrp="1"/>
          </p:cNvSpPr>
          <p:nvPr>
            <p:ph type="body" sz="quarter" idx="18"/>
          </p:nvPr>
        </p:nvSpPr>
        <p:spPr/>
        <p:txBody>
          <a:bodyPr/>
          <a:lstStyle/>
          <a:p>
            <a:pPr marL="0" indent="0">
              <a:buNone/>
            </a:pPr>
            <a:r>
              <a:rPr lang="en-GB" dirty="0"/>
              <a:t>1. </a:t>
            </a:r>
            <a:r>
              <a:rPr lang="en-GB" dirty="0" err="1"/>
              <a:t>Maniyar</a:t>
            </a:r>
            <a:r>
              <a:rPr lang="en-GB" dirty="0"/>
              <a:t> et al. Brain 2014;137(Pt 1):232–241; </a:t>
            </a:r>
            <a:br>
              <a:rPr lang="en-GB" dirty="0"/>
            </a:br>
            <a:r>
              <a:rPr lang="en-GB" dirty="0"/>
              <a:t>2. </a:t>
            </a:r>
            <a:r>
              <a:rPr lang="en-GB" dirty="0" err="1"/>
              <a:t>Hadjikhani</a:t>
            </a:r>
            <a:r>
              <a:rPr lang="en-GB" dirty="0"/>
              <a:t> et al. Proc Natl </a:t>
            </a:r>
            <a:r>
              <a:rPr lang="en-GB" dirty="0" err="1"/>
              <a:t>Acad</a:t>
            </a:r>
            <a:r>
              <a:rPr lang="en-GB" dirty="0"/>
              <a:t> Sci USA 2001;98(8):4687–4692; </a:t>
            </a:r>
            <a:br>
              <a:rPr lang="en-GB" dirty="0"/>
            </a:br>
            <a:r>
              <a:rPr lang="en-GB" dirty="0"/>
              <a:t>3. </a:t>
            </a:r>
            <a:r>
              <a:rPr lang="en-US" dirty="0" err="1"/>
              <a:t>Weiller</a:t>
            </a:r>
            <a:r>
              <a:rPr lang="en-US" dirty="0"/>
              <a:t> et al. Nat Med 1995;1(7):658–660</a:t>
            </a:r>
          </a:p>
        </p:txBody>
      </p:sp>
      <p:sp>
        <p:nvSpPr>
          <p:cNvPr id="14" name="TextBox 13">
            <a:extLst>
              <a:ext uri="{FF2B5EF4-FFF2-40B4-BE49-F238E27FC236}">
                <a16:creationId xmlns:a16="http://schemas.microsoft.com/office/drawing/2014/main" id="{A7507DE1-2026-4137-AA5E-380158ABC6B5}"/>
              </a:ext>
            </a:extLst>
          </p:cNvPr>
          <p:cNvSpPr txBox="1"/>
          <p:nvPr/>
        </p:nvSpPr>
        <p:spPr>
          <a:xfrm>
            <a:off x="1419232" y="5568633"/>
            <a:ext cx="1428596" cy="369332"/>
          </a:xfrm>
          <a:prstGeom prst="rect">
            <a:avLst/>
          </a:prstGeom>
          <a:noFill/>
        </p:spPr>
        <p:txBody>
          <a:bodyPr wrap="none" rtlCol="0" anchor="ctr">
            <a:spAutoFit/>
          </a:bodyPr>
          <a:lstStyle/>
          <a:p>
            <a:pPr algn="ctr"/>
            <a:r>
              <a:rPr lang="en-GB" dirty="0">
                <a:latin typeface="Arial" panose="020B0604020202020204" pitchFamily="34" charset="0"/>
                <a:cs typeface="Arial" panose="020B0604020202020204" pitchFamily="34" charset="0"/>
              </a:rPr>
              <a:t>Premonitory</a:t>
            </a:r>
          </a:p>
        </p:txBody>
      </p:sp>
      <p:sp>
        <p:nvSpPr>
          <p:cNvPr id="15" name="TextBox 14">
            <a:extLst>
              <a:ext uri="{FF2B5EF4-FFF2-40B4-BE49-F238E27FC236}">
                <a16:creationId xmlns:a16="http://schemas.microsoft.com/office/drawing/2014/main" id="{F709D806-C736-4BF2-B2EF-D80FEE81AD58}"/>
              </a:ext>
            </a:extLst>
          </p:cNvPr>
          <p:cNvSpPr txBox="1"/>
          <p:nvPr/>
        </p:nvSpPr>
        <p:spPr>
          <a:xfrm>
            <a:off x="3357824" y="5568633"/>
            <a:ext cx="671979" cy="369332"/>
          </a:xfrm>
          <a:prstGeom prst="rect">
            <a:avLst/>
          </a:prstGeom>
          <a:noFill/>
        </p:spPr>
        <p:txBody>
          <a:bodyPr wrap="none" rtlCol="0" anchor="ctr">
            <a:spAutoFit/>
          </a:bodyPr>
          <a:lstStyle/>
          <a:p>
            <a:pPr algn="ctr"/>
            <a:r>
              <a:rPr lang="en-GB" dirty="0">
                <a:latin typeface="Arial" panose="020B0604020202020204" pitchFamily="34" charset="0"/>
                <a:cs typeface="Arial" panose="020B0604020202020204" pitchFamily="34" charset="0"/>
              </a:rPr>
              <a:t>Aura</a:t>
            </a:r>
          </a:p>
        </p:txBody>
      </p:sp>
      <p:sp>
        <p:nvSpPr>
          <p:cNvPr id="16" name="TextBox 15">
            <a:extLst>
              <a:ext uri="{FF2B5EF4-FFF2-40B4-BE49-F238E27FC236}">
                <a16:creationId xmlns:a16="http://schemas.microsoft.com/office/drawing/2014/main" id="{FD67B3D5-5B35-4C8D-BD97-4C3663AF40AB}"/>
              </a:ext>
            </a:extLst>
          </p:cNvPr>
          <p:cNvSpPr txBox="1"/>
          <p:nvPr/>
        </p:nvSpPr>
        <p:spPr>
          <a:xfrm>
            <a:off x="4334980" y="5568633"/>
            <a:ext cx="2370620" cy="369332"/>
          </a:xfrm>
          <a:prstGeom prst="rect">
            <a:avLst/>
          </a:prstGeom>
          <a:noFill/>
        </p:spPr>
        <p:txBody>
          <a:bodyPr wrap="square" rtlCol="0" anchor="ctr">
            <a:spAutoFit/>
          </a:bodyPr>
          <a:lstStyle/>
          <a:p>
            <a:pPr algn="ctr"/>
            <a:r>
              <a:rPr lang="en-GB" dirty="0">
                <a:latin typeface="Arial" panose="020B0604020202020204" pitchFamily="34" charset="0"/>
                <a:cs typeface="Arial" panose="020B0604020202020204" pitchFamily="34" charset="0"/>
              </a:rPr>
              <a:t>Headache</a:t>
            </a:r>
          </a:p>
        </p:txBody>
      </p:sp>
      <p:sp>
        <p:nvSpPr>
          <p:cNvPr id="17" name="TextBox 16">
            <a:extLst>
              <a:ext uri="{FF2B5EF4-FFF2-40B4-BE49-F238E27FC236}">
                <a16:creationId xmlns:a16="http://schemas.microsoft.com/office/drawing/2014/main" id="{FF37914A-9505-4F97-AF0B-BDD7CC87A9BC}"/>
              </a:ext>
            </a:extLst>
          </p:cNvPr>
          <p:cNvSpPr txBox="1"/>
          <p:nvPr/>
        </p:nvSpPr>
        <p:spPr>
          <a:xfrm>
            <a:off x="8386635" y="5568633"/>
            <a:ext cx="1300356" cy="369332"/>
          </a:xfrm>
          <a:prstGeom prst="rect">
            <a:avLst/>
          </a:prstGeom>
          <a:noFill/>
        </p:spPr>
        <p:txBody>
          <a:bodyPr wrap="none" rtlCol="0" anchor="ctr">
            <a:spAutoFit/>
          </a:bodyPr>
          <a:lstStyle/>
          <a:p>
            <a:pPr algn="ctr"/>
            <a:r>
              <a:rPr lang="en-GB" dirty="0">
                <a:latin typeface="Arial" panose="020B0604020202020204" pitchFamily="34" charset="0"/>
                <a:cs typeface="Arial" panose="020B0604020202020204" pitchFamily="34" charset="0"/>
              </a:rPr>
              <a:t>Postdrome</a:t>
            </a:r>
          </a:p>
        </p:txBody>
      </p:sp>
      <p:sp>
        <p:nvSpPr>
          <p:cNvPr id="21" name="Rectangle 20">
            <a:extLst>
              <a:ext uri="{FF2B5EF4-FFF2-40B4-BE49-F238E27FC236}">
                <a16:creationId xmlns:a16="http://schemas.microsoft.com/office/drawing/2014/main" id="{895D80FF-7649-4BA6-8BE4-EA77B1A7474A}"/>
              </a:ext>
            </a:extLst>
          </p:cNvPr>
          <p:cNvSpPr/>
          <p:nvPr/>
        </p:nvSpPr>
        <p:spPr>
          <a:xfrm>
            <a:off x="4334980" y="2527302"/>
            <a:ext cx="2370620" cy="2888489"/>
          </a:xfrm>
          <a:prstGeom prst="rect">
            <a:avLst/>
          </a:prstGeom>
          <a:solidFill>
            <a:schemeClr val="accent3">
              <a:lumMod val="20000"/>
              <a:lumOff val="80000"/>
            </a:schemeClr>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a:extLst>
              <a:ext uri="{FF2B5EF4-FFF2-40B4-BE49-F238E27FC236}">
                <a16:creationId xmlns:a16="http://schemas.microsoft.com/office/drawing/2014/main" id="{8ECAD5F0-33F0-4BE3-B31B-F813D7BEF757}"/>
              </a:ext>
            </a:extLst>
          </p:cNvPr>
          <p:cNvCxnSpPr>
            <a:cxnSpLocks/>
          </p:cNvCxnSpPr>
          <p:nvPr/>
        </p:nvCxnSpPr>
        <p:spPr>
          <a:xfrm flipV="1">
            <a:off x="1055126" y="2527301"/>
            <a:ext cx="0" cy="2888489"/>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70D7ABC0-72EA-4EFE-AB4A-14FE113F1D93}"/>
              </a:ext>
            </a:extLst>
          </p:cNvPr>
          <p:cNvCxnSpPr>
            <a:cxnSpLocks/>
          </p:cNvCxnSpPr>
          <p:nvPr/>
        </p:nvCxnSpPr>
        <p:spPr>
          <a:xfrm>
            <a:off x="1055126" y="5415790"/>
            <a:ext cx="10451074"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D5A865D4-2410-4EEB-BB83-E3CDF3FA6B0F}"/>
              </a:ext>
            </a:extLst>
          </p:cNvPr>
          <p:cNvSpPr/>
          <p:nvPr/>
        </p:nvSpPr>
        <p:spPr>
          <a:xfrm>
            <a:off x="1257300" y="2671765"/>
            <a:ext cx="10071100" cy="2696643"/>
          </a:xfrm>
          <a:custGeom>
            <a:avLst/>
            <a:gdLst>
              <a:gd name="connsiteX0" fmla="*/ 0 w 10185400"/>
              <a:gd name="connsiteY0" fmla="*/ 3655705 h 3715225"/>
              <a:gd name="connsiteX1" fmla="*/ 749300 w 10185400"/>
              <a:gd name="connsiteY1" fmla="*/ 3655705 h 3715225"/>
              <a:gd name="connsiteX2" fmla="*/ 1219200 w 10185400"/>
              <a:gd name="connsiteY2" fmla="*/ 3655705 h 3715225"/>
              <a:gd name="connsiteX3" fmla="*/ 1828800 w 10185400"/>
              <a:gd name="connsiteY3" fmla="*/ 3655705 h 3715225"/>
              <a:gd name="connsiteX4" fmla="*/ 2286000 w 10185400"/>
              <a:gd name="connsiteY4" fmla="*/ 3363605 h 3715225"/>
              <a:gd name="connsiteX5" fmla="*/ 2501900 w 10185400"/>
              <a:gd name="connsiteY5" fmla="*/ 3604905 h 3715225"/>
              <a:gd name="connsiteX6" fmla="*/ 2794000 w 10185400"/>
              <a:gd name="connsiteY6" fmla="*/ 3122305 h 3715225"/>
              <a:gd name="connsiteX7" fmla="*/ 3073400 w 10185400"/>
              <a:gd name="connsiteY7" fmla="*/ 3617605 h 3715225"/>
              <a:gd name="connsiteX8" fmla="*/ 3263900 w 10185400"/>
              <a:gd name="connsiteY8" fmla="*/ 2106305 h 3715225"/>
              <a:gd name="connsiteX9" fmla="*/ 3492500 w 10185400"/>
              <a:gd name="connsiteY9" fmla="*/ 125105 h 3715225"/>
              <a:gd name="connsiteX10" fmla="*/ 3746500 w 10185400"/>
              <a:gd name="connsiteY10" fmla="*/ 277505 h 3715225"/>
              <a:gd name="connsiteX11" fmla="*/ 3949700 w 10185400"/>
              <a:gd name="connsiteY11" fmla="*/ 874405 h 3715225"/>
              <a:gd name="connsiteX12" fmla="*/ 4178300 w 10185400"/>
              <a:gd name="connsiteY12" fmla="*/ 455305 h 3715225"/>
              <a:gd name="connsiteX13" fmla="*/ 4343400 w 10185400"/>
              <a:gd name="connsiteY13" fmla="*/ 87005 h 3715225"/>
              <a:gd name="connsiteX14" fmla="*/ 4432300 w 10185400"/>
              <a:gd name="connsiteY14" fmla="*/ 544205 h 3715225"/>
              <a:gd name="connsiteX15" fmla="*/ 4597400 w 10185400"/>
              <a:gd name="connsiteY15" fmla="*/ 887105 h 3715225"/>
              <a:gd name="connsiteX16" fmla="*/ 4749800 w 10185400"/>
              <a:gd name="connsiteY16" fmla="*/ 366405 h 3715225"/>
              <a:gd name="connsiteX17" fmla="*/ 4914900 w 10185400"/>
              <a:gd name="connsiteY17" fmla="*/ 137805 h 3715225"/>
              <a:gd name="connsiteX18" fmla="*/ 5092700 w 10185400"/>
              <a:gd name="connsiteY18" fmla="*/ 582305 h 3715225"/>
              <a:gd name="connsiteX19" fmla="*/ 5207000 w 10185400"/>
              <a:gd name="connsiteY19" fmla="*/ 1242705 h 3715225"/>
              <a:gd name="connsiteX20" fmla="*/ 5626100 w 10185400"/>
              <a:gd name="connsiteY20" fmla="*/ 2792105 h 3715225"/>
              <a:gd name="connsiteX21" fmla="*/ 6057900 w 10185400"/>
              <a:gd name="connsiteY21" fmla="*/ 3643005 h 3715225"/>
              <a:gd name="connsiteX22" fmla="*/ 6324600 w 10185400"/>
              <a:gd name="connsiteY22" fmla="*/ 3668405 h 3715225"/>
              <a:gd name="connsiteX23" fmla="*/ 6807200 w 10185400"/>
              <a:gd name="connsiteY23" fmla="*/ 3655705 h 3715225"/>
              <a:gd name="connsiteX24" fmla="*/ 7239000 w 10185400"/>
              <a:gd name="connsiteY24" fmla="*/ 3566805 h 3715225"/>
              <a:gd name="connsiteX25" fmla="*/ 7505700 w 10185400"/>
              <a:gd name="connsiteY25" fmla="*/ 3160405 h 3715225"/>
              <a:gd name="connsiteX26" fmla="*/ 7785100 w 10185400"/>
              <a:gd name="connsiteY26" fmla="*/ 3516005 h 3715225"/>
              <a:gd name="connsiteX27" fmla="*/ 7899400 w 10185400"/>
              <a:gd name="connsiteY27" fmla="*/ 3630305 h 3715225"/>
              <a:gd name="connsiteX28" fmla="*/ 8331200 w 10185400"/>
              <a:gd name="connsiteY28" fmla="*/ 3668405 h 3715225"/>
              <a:gd name="connsiteX29" fmla="*/ 9398000 w 10185400"/>
              <a:gd name="connsiteY29" fmla="*/ 3668405 h 3715225"/>
              <a:gd name="connsiteX30" fmla="*/ 10185400 w 10185400"/>
              <a:gd name="connsiteY30" fmla="*/ 3630305 h 3715225"/>
              <a:gd name="connsiteX0" fmla="*/ 0 w 10185400"/>
              <a:gd name="connsiteY0" fmla="*/ 3678565 h 3715225"/>
              <a:gd name="connsiteX1" fmla="*/ 749300 w 10185400"/>
              <a:gd name="connsiteY1" fmla="*/ 3655705 h 3715225"/>
              <a:gd name="connsiteX2" fmla="*/ 1219200 w 10185400"/>
              <a:gd name="connsiteY2" fmla="*/ 3655705 h 3715225"/>
              <a:gd name="connsiteX3" fmla="*/ 1828800 w 10185400"/>
              <a:gd name="connsiteY3" fmla="*/ 3655705 h 3715225"/>
              <a:gd name="connsiteX4" fmla="*/ 2286000 w 10185400"/>
              <a:gd name="connsiteY4" fmla="*/ 3363605 h 3715225"/>
              <a:gd name="connsiteX5" fmla="*/ 2501900 w 10185400"/>
              <a:gd name="connsiteY5" fmla="*/ 3604905 h 3715225"/>
              <a:gd name="connsiteX6" fmla="*/ 2794000 w 10185400"/>
              <a:gd name="connsiteY6" fmla="*/ 3122305 h 3715225"/>
              <a:gd name="connsiteX7" fmla="*/ 3073400 w 10185400"/>
              <a:gd name="connsiteY7" fmla="*/ 3617605 h 3715225"/>
              <a:gd name="connsiteX8" fmla="*/ 3263900 w 10185400"/>
              <a:gd name="connsiteY8" fmla="*/ 2106305 h 3715225"/>
              <a:gd name="connsiteX9" fmla="*/ 3492500 w 10185400"/>
              <a:gd name="connsiteY9" fmla="*/ 125105 h 3715225"/>
              <a:gd name="connsiteX10" fmla="*/ 3746500 w 10185400"/>
              <a:gd name="connsiteY10" fmla="*/ 277505 h 3715225"/>
              <a:gd name="connsiteX11" fmla="*/ 3949700 w 10185400"/>
              <a:gd name="connsiteY11" fmla="*/ 874405 h 3715225"/>
              <a:gd name="connsiteX12" fmla="*/ 4178300 w 10185400"/>
              <a:gd name="connsiteY12" fmla="*/ 455305 h 3715225"/>
              <a:gd name="connsiteX13" fmla="*/ 4343400 w 10185400"/>
              <a:gd name="connsiteY13" fmla="*/ 87005 h 3715225"/>
              <a:gd name="connsiteX14" fmla="*/ 4432300 w 10185400"/>
              <a:gd name="connsiteY14" fmla="*/ 544205 h 3715225"/>
              <a:gd name="connsiteX15" fmla="*/ 4597400 w 10185400"/>
              <a:gd name="connsiteY15" fmla="*/ 887105 h 3715225"/>
              <a:gd name="connsiteX16" fmla="*/ 4749800 w 10185400"/>
              <a:gd name="connsiteY16" fmla="*/ 366405 h 3715225"/>
              <a:gd name="connsiteX17" fmla="*/ 4914900 w 10185400"/>
              <a:gd name="connsiteY17" fmla="*/ 137805 h 3715225"/>
              <a:gd name="connsiteX18" fmla="*/ 5092700 w 10185400"/>
              <a:gd name="connsiteY18" fmla="*/ 582305 h 3715225"/>
              <a:gd name="connsiteX19" fmla="*/ 5207000 w 10185400"/>
              <a:gd name="connsiteY19" fmla="*/ 1242705 h 3715225"/>
              <a:gd name="connsiteX20" fmla="*/ 5626100 w 10185400"/>
              <a:gd name="connsiteY20" fmla="*/ 2792105 h 3715225"/>
              <a:gd name="connsiteX21" fmla="*/ 6057900 w 10185400"/>
              <a:gd name="connsiteY21" fmla="*/ 3643005 h 3715225"/>
              <a:gd name="connsiteX22" fmla="*/ 6324600 w 10185400"/>
              <a:gd name="connsiteY22" fmla="*/ 3668405 h 3715225"/>
              <a:gd name="connsiteX23" fmla="*/ 6807200 w 10185400"/>
              <a:gd name="connsiteY23" fmla="*/ 3655705 h 3715225"/>
              <a:gd name="connsiteX24" fmla="*/ 7239000 w 10185400"/>
              <a:gd name="connsiteY24" fmla="*/ 3566805 h 3715225"/>
              <a:gd name="connsiteX25" fmla="*/ 7505700 w 10185400"/>
              <a:gd name="connsiteY25" fmla="*/ 3160405 h 3715225"/>
              <a:gd name="connsiteX26" fmla="*/ 7785100 w 10185400"/>
              <a:gd name="connsiteY26" fmla="*/ 3516005 h 3715225"/>
              <a:gd name="connsiteX27" fmla="*/ 7899400 w 10185400"/>
              <a:gd name="connsiteY27" fmla="*/ 3630305 h 3715225"/>
              <a:gd name="connsiteX28" fmla="*/ 8331200 w 10185400"/>
              <a:gd name="connsiteY28" fmla="*/ 3668405 h 3715225"/>
              <a:gd name="connsiteX29" fmla="*/ 9398000 w 10185400"/>
              <a:gd name="connsiteY29" fmla="*/ 3668405 h 3715225"/>
              <a:gd name="connsiteX30" fmla="*/ 10185400 w 10185400"/>
              <a:gd name="connsiteY30" fmla="*/ 3630305 h 3715225"/>
              <a:gd name="connsiteX0" fmla="*/ 0 w 10185400"/>
              <a:gd name="connsiteY0" fmla="*/ 3678565 h 3715225"/>
              <a:gd name="connsiteX1" fmla="*/ 749300 w 10185400"/>
              <a:gd name="connsiteY1" fmla="*/ 3655705 h 3715225"/>
              <a:gd name="connsiteX2" fmla="*/ 1219200 w 10185400"/>
              <a:gd name="connsiteY2" fmla="*/ 3655705 h 3715225"/>
              <a:gd name="connsiteX3" fmla="*/ 1828800 w 10185400"/>
              <a:gd name="connsiteY3" fmla="*/ 3655705 h 3715225"/>
              <a:gd name="connsiteX4" fmla="*/ 2286000 w 10185400"/>
              <a:gd name="connsiteY4" fmla="*/ 3363605 h 3715225"/>
              <a:gd name="connsiteX5" fmla="*/ 2501900 w 10185400"/>
              <a:gd name="connsiteY5" fmla="*/ 3604905 h 3715225"/>
              <a:gd name="connsiteX6" fmla="*/ 2794000 w 10185400"/>
              <a:gd name="connsiteY6" fmla="*/ 3122305 h 3715225"/>
              <a:gd name="connsiteX7" fmla="*/ 3073400 w 10185400"/>
              <a:gd name="connsiteY7" fmla="*/ 3617605 h 3715225"/>
              <a:gd name="connsiteX8" fmla="*/ 3263900 w 10185400"/>
              <a:gd name="connsiteY8" fmla="*/ 2106305 h 3715225"/>
              <a:gd name="connsiteX9" fmla="*/ 3492500 w 10185400"/>
              <a:gd name="connsiteY9" fmla="*/ 125105 h 3715225"/>
              <a:gd name="connsiteX10" fmla="*/ 3746500 w 10185400"/>
              <a:gd name="connsiteY10" fmla="*/ 277505 h 3715225"/>
              <a:gd name="connsiteX11" fmla="*/ 3949700 w 10185400"/>
              <a:gd name="connsiteY11" fmla="*/ 874405 h 3715225"/>
              <a:gd name="connsiteX12" fmla="*/ 4178300 w 10185400"/>
              <a:gd name="connsiteY12" fmla="*/ 455305 h 3715225"/>
              <a:gd name="connsiteX13" fmla="*/ 4343400 w 10185400"/>
              <a:gd name="connsiteY13" fmla="*/ 87005 h 3715225"/>
              <a:gd name="connsiteX14" fmla="*/ 4432300 w 10185400"/>
              <a:gd name="connsiteY14" fmla="*/ 544205 h 3715225"/>
              <a:gd name="connsiteX15" fmla="*/ 4597400 w 10185400"/>
              <a:gd name="connsiteY15" fmla="*/ 887105 h 3715225"/>
              <a:gd name="connsiteX16" fmla="*/ 4749800 w 10185400"/>
              <a:gd name="connsiteY16" fmla="*/ 366405 h 3715225"/>
              <a:gd name="connsiteX17" fmla="*/ 4914900 w 10185400"/>
              <a:gd name="connsiteY17" fmla="*/ 137805 h 3715225"/>
              <a:gd name="connsiteX18" fmla="*/ 5092700 w 10185400"/>
              <a:gd name="connsiteY18" fmla="*/ 582305 h 3715225"/>
              <a:gd name="connsiteX19" fmla="*/ 5207000 w 10185400"/>
              <a:gd name="connsiteY19" fmla="*/ 1242705 h 3715225"/>
              <a:gd name="connsiteX20" fmla="*/ 5626100 w 10185400"/>
              <a:gd name="connsiteY20" fmla="*/ 2792105 h 3715225"/>
              <a:gd name="connsiteX21" fmla="*/ 6057900 w 10185400"/>
              <a:gd name="connsiteY21" fmla="*/ 3643005 h 3715225"/>
              <a:gd name="connsiteX22" fmla="*/ 6324600 w 10185400"/>
              <a:gd name="connsiteY22" fmla="*/ 3668405 h 3715225"/>
              <a:gd name="connsiteX23" fmla="*/ 6807200 w 10185400"/>
              <a:gd name="connsiteY23" fmla="*/ 3655705 h 3715225"/>
              <a:gd name="connsiteX24" fmla="*/ 7239000 w 10185400"/>
              <a:gd name="connsiteY24" fmla="*/ 3566805 h 3715225"/>
              <a:gd name="connsiteX25" fmla="*/ 7505700 w 10185400"/>
              <a:gd name="connsiteY25" fmla="*/ 3160405 h 3715225"/>
              <a:gd name="connsiteX26" fmla="*/ 7785100 w 10185400"/>
              <a:gd name="connsiteY26" fmla="*/ 3516005 h 3715225"/>
              <a:gd name="connsiteX27" fmla="*/ 7899400 w 10185400"/>
              <a:gd name="connsiteY27" fmla="*/ 3630305 h 3715225"/>
              <a:gd name="connsiteX28" fmla="*/ 8331200 w 10185400"/>
              <a:gd name="connsiteY28" fmla="*/ 3668405 h 3715225"/>
              <a:gd name="connsiteX29" fmla="*/ 9398000 w 10185400"/>
              <a:gd name="connsiteY29" fmla="*/ 3668405 h 3715225"/>
              <a:gd name="connsiteX30" fmla="*/ 10185400 w 10185400"/>
              <a:gd name="connsiteY30" fmla="*/ 3630305 h 3715225"/>
              <a:gd name="connsiteX0" fmla="*/ 0 w 10185400"/>
              <a:gd name="connsiteY0" fmla="*/ 3678565 h 3715225"/>
              <a:gd name="connsiteX1" fmla="*/ 749300 w 10185400"/>
              <a:gd name="connsiteY1" fmla="*/ 3655705 h 3715225"/>
              <a:gd name="connsiteX2" fmla="*/ 1219200 w 10185400"/>
              <a:gd name="connsiteY2" fmla="*/ 3655705 h 3715225"/>
              <a:gd name="connsiteX3" fmla="*/ 1828800 w 10185400"/>
              <a:gd name="connsiteY3" fmla="*/ 3655705 h 3715225"/>
              <a:gd name="connsiteX4" fmla="*/ 2286000 w 10185400"/>
              <a:gd name="connsiteY4" fmla="*/ 3363605 h 3715225"/>
              <a:gd name="connsiteX5" fmla="*/ 2501900 w 10185400"/>
              <a:gd name="connsiteY5" fmla="*/ 3604905 h 3715225"/>
              <a:gd name="connsiteX6" fmla="*/ 2794000 w 10185400"/>
              <a:gd name="connsiteY6" fmla="*/ 3122305 h 3715225"/>
              <a:gd name="connsiteX7" fmla="*/ 3073400 w 10185400"/>
              <a:gd name="connsiteY7" fmla="*/ 3617605 h 3715225"/>
              <a:gd name="connsiteX8" fmla="*/ 3263900 w 10185400"/>
              <a:gd name="connsiteY8" fmla="*/ 2106305 h 3715225"/>
              <a:gd name="connsiteX9" fmla="*/ 3492500 w 10185400"/>
              <a:gd name="connsiteY9" fmla="*/ 125105 h 3715225"/>
              <a:gd name="connsiteX10" fmla="*/ 3746500 w 10185400"/>
              <a:gd name="connsiteY10" fmla="*/ 277505 h 3715225"/>
              <a:gd name="connsiteX11" fmla="*/ 3949700 w 10185400"/>
              <a:gd name="connsiteY11" fmla="*/ 874405 h 3715225"/>
              <a:gd name="connsiteX12" fmla="*/ 4178300 w 10185400"/>
              <a:gd name="connsiteY12" fmla="*/ 455305 h 3715225"/>
              <a:gd name="connsiteX13" fmla="*/ 4343400 w 10185400"/>
              <a:gd name="connsiteY13" fmla="*/ 87005 h 3715225"/>
              <a:gd name="connsiteX14" fmla="*/ 4432300 w 10185400"/>
              <a:gd name="connsiteY14" fmla="*/ 544205 h 3715225"/>
              <a:gd name="connsiteX15" fmla="*/ 4597400 w 10185400"/>
              <a:gd name="connsiteY15" fmla="*/ 887105 h 3715225"/>
              <a:gd name="connsiteX16" fmla="*/ 4749800 w 10185400"/>
              <a:gd name="connsiteY16" fmla="*/ 366405 h 3715225"/>
              <a:gd name="connsiteX17" fmla="*/ 4914900 w 10185400"/>
              <a:gd name="connsiteY17" fmla="*/ 137805 h 3715225"/>
              <a:gd name="connsiteX18" fmla="*/ 5092700 w 10185400"/>
              <a:gd name="connsiteY18" fmla="*/ 582305 h 3715225"/>
              <a:gd name="connsiteX19" fmla="*/ 5207000 w 10185400"/>
              <a:gd name="connsiteY19" fmla="*/ 1242705 h 3715225"/>
              <a:gd name="connsiteX20" fmla="*/ 5626100 w 10185400"/>
              <a:gd name="connsiteY20" fmla="*/ 2792105 h 3715225"/>
              <a:gd name="connsiteX21" fmla="*/ 6057900 w 10185400"/>
              <a:gd name="connsiteY21" fmla="*/ 3643005 h 3715225"/>
              <a:gd name="connsiteX22" fmla="*/ 6324600 w 10185400"/>
              <a:gd name="connsiteY22" fmla="*/ 3668405 h 3715225"/>
              <a:gd name="connsiteX23" fmla="*/ 6807200 w 10185400"/>
              <a:gd name="connsiteY23" fmla="*/ 3655705 h 3715225"/>
              <a:gd name="connsiteX24" fmla="*/ 7239000 w 10185400"/>
              <a:gd name="connsiteY24" fmla="*/ 3566805 h 3715225"/>
              <a:gd name="connsiteX25" fmla="*/ 7505700 w 10185400"/>
              <a:gd name="connsiteY25" fmla="*/ 3160405 h 3715225"/>
              <a:gd name="connsiteX26" fmla="*/ 7785100 w 10185400"/>
              <a:gd name="connsiteY26" fmla="*/ 3516005 h 3715225"/>
              <a:gd name="connsiteX27" fmla="*/ 7899400 w 10185400"/>
              <a:gd name="connsiteY27" fmla="*/ 3630305 h 3715225"/>
              <a:gd name="connsiteX28" fmla="*/ 8331200 w 10185400"/>
              <a:gd name="connsiteY28" fmla="*/ 3668405 h 3715225"/>
              <a:gd name="connsiteX29" fmla="*/ 9398000 w 10185400"/>
              <a:gd name="connsiteY29" fmla="*/ 3668405 h 3715225"/>
              <a:gd name="connsiteX30" fmla="*/ 10185400 w 10185400"/>
              <a:gd name="connsiteY30" fmla="*/ 3630305 h 3715225"/>
              <a:gd name="connsiteX0" fmla="*/ 0 w 10185400"/>
              <a:gd name="connsiteY0" fmla="*/ 3678565 h 3715225"/>
              <a:gd name="connsiteX1" fmla="*/ 749300 w 10185400"/>
              <a:gd name="connsiteY1" fmla="*/ 3655705 h 3715225"/>
              <a:gd name="connsiteX2" fmla="*/ 1219200 w 10185400"/>
              <a:gd name="connsiteY2" fmla="*/ 3655705 h 3715225"/>
              <a:gd name="connsiteX3" fmla="*/ 1828800 w 10185400"/>
              <a:gd name="connsiteY3" fmla="*/ 3655705 h 3715225"/>
              <a:gd name="connsiteX4" fmla="*/ 2286000 w 10185400"/>
              <a:gd name="connsiteY4" fmla="*/ 3363605 h 3715225"/>
              <a:gd name="connsiteX5" fmla="*/ 2501900 w 10185400"/>
              <a:gd name="connsiteY5" fmla="*/ 3604905 h 3715225"/>
              <a:gd name="connsiteX6" fmla="*/ 2794000 w 10185400"/>
              <a:gd name="connsiteY6" fmla="*/ 3122305 h 3715225"/>
              <a:gd name="connsiteX7" fmla="*/ 3073400 w 10185400"/>
              <a:gd name="connsiteY7" fmla="*/ 3617605 h 3715225"/>
              <a:gd name="connsiteX8" fmla="*/ 3263900 w 10185400"/>
              <a:gd name="connsiteY8" fmla="*/ 2106305 h 3715225"/>
              <a:gd name="connsiteX9" fmla="*/ 3492500 w 10185400"/>
              <a:gd name="connsiteY9" fmla="*/ 125105 h 3715225"/>
              <a:gd name="connsiteX10" fmla="*/ 3746500 w 10185400"/>
              <a:gd name="connsiteY10" fmla="*/ 277505 h 3715225"/>
              <a:gd name="connsiteX11" fmla="*/ 3949700 w 10185400"/>
              <a:gd name="connsiteY11" fmla="*/ 874405 h 3715225"/>
              <a:gd name="connsiteX12" fmla="*/ 4178300 w 10185400"/>
              <a:gd name="connsiteY12" fmla="*/ 455305 h 3715225"/>
              <a:gd name="connsiteX13" fmla="*/ 4343400 w 10185400"/>
              <a:gd name="connsiteY13" fmla="*/ 87005 h 3715225"/>
              <a:gd name="connsiteX14" fmla="*/ 4432300 w 10185400"/>
              <a:gd name="connsiteY14" fmla="*/ 544205 h 3715225"/>
              <a:gd name="connsiteX15" fmla="*/ 4597400 w 10185400"/>
              <a:gd name="connsiteY15" fmla="*/ 887105 h 3715225"/>
              <a:gd name="connsiteX16" fmla="*/ 4749800 w 10185400"/>
              <a:gd name="connsiteY16" fmla="*/ 366405 h 3715225"/>
              <a:gd name="connsiteX17" fmla="*/ 4914900 w 10185400"/>
              <a:gd name="connsiteY17" fmla="*/ 137805 h 3715225"/>
              <a:gd name="connsiteX18" fmla="*/ 5092700 w 10185400"/>
              <a:gd name="connsiteY18" fmla="*/ 582305 h 3715225"/>
              <a:gd name="connsiteX19" fmla="*/ 5207000 w 10185400"/>
              <a:gd name="connsiteY19" fmla="*/ 1242705 h 3715225"/>
              <a:gd name="connsiteX20" fmla="*/ 5626100 w 10185400"/>
              <a:gd name="connsiteY20" fmla="*/ 2792105 h 3715225"/>
              <a:gd name="connsiteX21" fmla="*/ 6057900 w 10185400"/>
              <a:gd name="connsiteY21" fmla="*/ 3643005 h 3715225"/>
              <a:gd name="connsiteX22" fmla="*/ 6324600 w 10185400"/>
              <a:gd name="connsiteY22" fmla="*/ 3668405 h 3715225"/>
              <a:gd name="connsiteX23" fmla="*/ 6807200 w 10185400"/>
              <a:gd name="connsiteY23" fmla="*/ 3655705 h 3715225"/>
              <a:gd name="connsiteX24" fmla="*/ 7239000 w 10185400"/>
              <a:gd name="connsiteY24" fmla="*/ 3566805 h 3715225"/>
              <a:gd name="connsiteX25" fmla="*/ 7505700 w 10185400"/>
              <a:gd name="connsiteY25" fmla="*/ 3160405 h 3715225"/>
              <a:gd name="connsiteX26" fmla="*/ 7785100 w 10185400"/>
              <a:gd name="connsiteY26" fmla="*/ 3516005 h 3715225"/>
              <a:gd name="connsiteX27" fmla="*/ 7899400 w 10185400"/>
              <a:gd name="connsiteY27" fmla="*/ 3630305 h 3715225"/>
              <a:gd name="connsiteX28" fmla="*/ 8331200 w 10185400"/>
              <a:gd name="connsiteY28" fmla="*/ 3668405 h 3715225"/>
              <a:gd name="connsiteX29" fmla="*/ 9398000 w 10185400"/>
              <a:gd name="connsiteY29" fmla="*/ 3668405 h 3715225"/>
              <a:gd name="connsiteX30" fmla="*/ 10185400 w 10185400"/>
              <a:gd name="connsiteY30" fmla="*/ 3630305 h 3715225"/>
              <a:gd name="connsiteX0" fmla="*/ 0 w 10185400"/>
              <a:gd name="connsiteY0" fmla="*/ 3677447 h 3714107"/>
              <a:gd name="connsiteX1" fmla="*/ 749300 w 10185400"/>
              <a:gd name="connsiteY1" fmla="*/ 3654587 h 3714107"/>
              <a:gd name="connsiteX2" fmla="*/ 1219200 w 10185400"/>
              <a:gd name="connsiteY2" fmla="*/ 3654587 h 3714107"/>
              <a:gd name="connsiteX3" fmla="*/ 1828800 w 10185400"/>
              <a:gd name="connsiteY3" fmla="*/ 3654587 h 3714107"/>
              <a:gd name="connsiteX4" fmla="*/ 2286000 w 10185400"/>
              <a:gd name="connsiteY4" fmla="*/ 3362487 h 3714107"/>
              <a:gd name="connsiteX5" fmla="*/ 2501900 w 10185400"/>
              <a:gd name="connsiteY5" fmla="*/ 3603787 h 3714107"/>
              <a:gd name="connsiteX6" fmla="*/ 2794000 w 10185400"/>
              <a:gd name="connsiteY6" fmla="*/ 3121187 h 3714107"/>
              <a:gd name="connsiteX7" fmla="*/ 3073400 w 10185400"/>
              <a:gd name="connsiteY7" fmla="*/ 3616487 h 3714107"/>
              <a:gd name="connsiteX8" fmla="*/ 3286760 w 10185400"/>
              <a:gd name="connsiteY8" fmla="*/ 2089947 h 3714107"/>
              <a:gd name="connsiteX9" fmla="*/ 3492500 w 10185400"/>
              <a:gd name="connsiteY9" fmla="*/ 123987 h 3714107"/>
              <a:gd name="connsiteX10" fmla="*/ 3746500 w 10185400"/>
              <a:gd name="connsiteY10" fmla="*/ 276387 h 3714107"/>
              <a:gd name="connsiteX11" fmla="*/ 3949700 w 10185400"/>
              <a:gd name="connsiteY11" fmla="*/ 873287 h 3714107"/>
              <a:gd name="connsiteX12" fmla="*/ 4178300 w 10185400"/>
              <a:gd name="connsiteY12" fmla="*/ 454187 h 3714107"/>
              <a:gd name="connsiteX13" fmla="*/ 4343400 w 10185400"/>
              <a:gd name="connsiteY13" fmla="*/ 85887 h 3714107"/>
              <a:gd name="connsiteX14" fmla="*/ 4432300 w 10185400"/>
              <a:gd name="connsiteY14" fmla="*/ 543087 h 3714107"/>
              <a:gd name="connsiteX15" fmla="*/ 4597400 w 10185400"/>
              <a:gd name="connsiteY15" fmla="*/ 885987 h 3714107"/>
              <a:gd name="connsiteX16" fmla="*/ 4749800 w 10185400"/>
              <a:gd name="connsiteY16" fmla="*/ 365287 h 3714107"/>
              <a:gd name="connsiteX17" fmla="*/ 4914900 w 10185400"/>
              <a:gd name="connsiteY17" fmla="*/ 136687 h 3714107"/>
              <a:gd name="connsiteX18" fmla="*/ 5092700 w 10185400"/>
              <a:gd name="connsiteY18" fmla="*/ 581187 h 3714107"/>
              <a:gd name="connsiteX19" fmla="*/ 5207000 w 10185400"/>
              <a:gd name="connsiteY19" fmla="*/ 1241587 h 3714107"/>
              <a:gd name="connsiteX20" fmla="*/ 5626100 w 10185400"/>
              <a:gd name="connsiteY20" fmla="*/ 2790987 h 3714107"/>
              <a:gd name="connsiteX21" fmla="*/ 6057900 w 10185400"/>
              <a:gd name="connsiteY21" fmla="*/ 3641887 h 3714107"/>
              <a:gd name="connsiteX22" fmla="*/ 6324600 w 10185400"/>
              <a:gd name="connsiteY22" fmla="*/ 3667287 h 3714107"/>
              <a:gd name="connsiteX23" fmla="*/ 6807200 w 10185400"/>
              <a:gd name="connsiteY23" fmla="*/ 3654587 h 3714107"/>
              <a:gd name="connsiteX24" fmla="*/ 7239000 w 10185400"/>
              <a:gd name="connsiteY24" fmla="*/ 3565687 h 3714107"/>
              <a:gd name="connsiteX25" fmla="*/ 7505700 w 10185400"/>
              <a:gd name="connsiteY25" fmla="*/ 3159287 h 3714107"/>
              <a:gd name="connsiteX26" fmla="*/ 7785100 w 10185400"/>
              <a:gd name="connsiteY26" fmla="*/ 3514887 h 3714107"/>
              <a:gd name="connsiteX27" fmla="*/ 7899400 w 10185400"/>
              <a:gd name="connsiteY27" fmla="*/ 3629187 h 3714107"/>
              <a:gd name="connsiteX28" fmla="*/ 8331200 w 10185400"/>
              <a:gd name="connsiteY28" fmla="*/ 3667287 h 3714107"/>
              <a:gd name="connsiteX29" fmla="*/ 9398000 w 10185400"/>
              <a:gd name="connsiteY29" fmla="*/ 3667287 h 3714107"/>
              <a:gd name="connsiteX30" fmla="*/ 10185400 w 10185400"/>
              <a:gd name="connsiteY30" fmla="*/ 3629187 h 3714107"/>
              <a:gd name="connsiteX0" fmla="*/ 0 w 10185400"/>
              <a:gd name="connsiteY0" fmla="*/ 3677447 h 3714107"/>
              <a:gd name="connsiteX1" fmla="*/ 749300 w 10185400"/>
              <a:gd name="connsiteY1" fmla="*/ 3654587 h 3714107"/>
              <a:gd name="connsiteX2" fmla="*/ 1219200 w 10185400"/>
              <a:gd name="connsiteY2" fmla="*/ 3654587 h 3714107"/>
              <a:gd name="connsiteX3" fmla="*/ 1828800 w 10185400"/>
              <a:gd name="connsiteY3" fmla="*/ 3654587 h 3714107"/>
              <a:gd name="connsiteX4" fmla="*/ 2286000 w 10185400"/>
              <a:gd name="connsiteY4" fmla="*/ 3362487 h 3714107"/>
              <a:gd name="connsiteX5" fmla="*/ 2501900 w 10185400"/>
              <a:gd name="connsiteY5" fmla="*/ 3603787 h 3714107"/>
              <a:gd name="connsiteX6" fmla="*/ 2794000 w 10185400"/>
              <a:gd name="connsiteY6" fmla="*/ 3121187 h 3714107"/>
              <a:gd name="connsiteX7" fmla="*/ 3073400 w 10185400"/>
              <a:gd name="connsiteY7" fmla="*/ 3616487 h 3714107"/>
              <a:gd name="connsiteX8" fmla="*/ 3286760 w 10185400"/>
              <a:gd name="connsiteY8" fmla="*/ 2089947 h 3714107"/>
              <a:gd name="connsiteX9" fmla="*/ 3492500 w 10185400"/>
              <a:gd name="connsiteY9" fmla="*/ 123987 h 3714107"/>
              <a:gd name="connsiteX10" fmla="*/ 3746500 w 10185400"/>
              <a:gd name="connsiteY10" fmla="*/ 276387 h 3714107"/>
              <a:gd name="connsiteX11" fmla="*/ 3949700 w 10185400"/>
              <a:gd name="connsiteY11" fmla="*/ 873287 h 3714107"/>
              <a:gd name="connsiteX12" fmla="*/ 4178300 w 10185400"/>
              <a:gd name="connsiteY12" fmla="*/ 454187 h 3714107"/>
              <a:gd name="connsiteX13" fmla="*/ 4343400 w 10185400"/>
              <a:gd name="connsiteY13" fmla="*/ 85887 h 3714107"/>
              <a:gd name="connsiteX14" fmla="*/ 4432300 w 10185400"/>
              <a:gd name="connsiteY14" fmla="*/ 543087 h 3714107"/>
              <a:gd name="connsiteX15" fmla="*/ 4597400 w 10185400"/>
              <a:gd name="connsiteY15" fmla="*/ 885987 h 3714107"/>
              <a:gd name="connsiteX16" fmla="*/ 4749800 w 10185400"/>
              <a:gd name="connsiteY16" fmla="*/ 365287 h 3714107"/>
              <a:gd name="connsiteX17" fmla="*/ 4914900 w 10185400"/>
              <a:gd name="connsiteY17" fmla="*/ 136687 h 3714107"/>
              <a:gd name="connsiteX18" fmla="*/ 5092700 w 10185400"/>
              <a:gd name="connsiteY18" fmla="*/ 581187 h 3714107"/>
              <a:gd name="connsiteX19" fmla="*/ 5207000 w 10185400"/>
              <a:gd name="connsiteY19" fmla="*/ 1241587 h 3714107"/>
              <a:gd name="connsiteX20" fmla="*/ 5626100 w 10185400"/>
              <a:gd name="connsiteY20" fmla="*/ 2790987 h 3714107"/>
              <a:gd name="connsiteX21" fmla="*/ 6057900 w 10185400"/>
              <a:gd name="connsiteY21" fmla="*/ 3641887 h 3714107"/>
              <a:gd name="connsiteX22" fmla="*/ 6324600 w 10185400"/>
              <a:gd name="connsiteY22" fmla="*/ 3667287 h 3714107"/>
              <a:gd name="connsiteX23" fmla="*/ 6807200 w 10185400"/>
              <a:gd name="connsiteY23" fmla="*/ 3654587 h 3714107"/>
              <a:gd name="connsiteX24" fmla="*/ 7239000 w 10185400"/>
              <a:gd name="connsiteY24" fmla="*/ 3565687 h 3714107"/>
              <a:gd name="connsiteX25" fmla="*/ 7505700 w 10185400"/>
              <a:gd name="connsiteY25" fmla="*/ 3159287 h 3714107"/>
              <a:gd name="connsiteX26" fmla="*/ 7785100 w 10185400"/>
              <a:gd name="connsiteY26" fmla="*/ 3514887 h 3714107"/>
              <a:gd name="connsiteX27" fmla="*/ 7899400 w 10185400"/>
              <a:gd name="connsiteY27" fmla="*/ 3629187 h 3714107"/>
              <a:gd name="connsiteX28" fmla="*/ 8331200 w 10185400"/>
              <a:gd name="connsiteY28" fmla="*/ 3667287 h 3714107"/>
              <a:gd name="connsiteX29" fmla="*/ 9398000 w 10185400"/>
              <a:gd name="connsiteY29" fmla="*/ 3667287 h 3714107"/>
              <a:gd name="connsiteX30" fmla="*/ 10185400 w 10185400"/>
              <a:gd name="connsiteY30" fmla="*/ 3629187 h 3714107"/>
              <a:gd name="connsiteX0" fmla="*/ 0 w 10185400"/>
              <a:gd name="connsiteY0" fmla="*/ 3674091 h 3710751"/>
              <a:gd name="connsiteX1" fmla="*/ 749300 w 10185400"/>
              <a:gd name="connsiteY1" fmla="*/ 3651231 h 3710751"/>
              <a:gd name="connsiteX2" fmla="*/ 1219200 w 10185400"/>
              <a:gd name="connsiteY2" fmla="*/ 3651231 h 3710751"/>
              <a:gd name="connsiteX3" fmla="*/ 1828800 w 10185400"/>
              <a:gd name="connsiteY3" fmla="*/ 3651231 h 3710751"/>
              <a:gd name="connsiteX4" fmla="*/ 2286000 w 10185400"/>
              <a:gd name="connsiteY4" fmla="*/ 3359131 h 3710751"/>
              <a:gd name="connsiteX5" fmla="*/ 2501900 w 10185400"/>
              <a:gd name="connsiteY5" fmla="*/ 3600431 h 3710751"/>
              <a:gd name="connsiteX6" fmla="*/ 2794000 w 10185400"/>
              <a:gd name="connsiteY6" fmla="*/ 3117831 h 3710751"/>
              <a:gd name="connsiteX7" fmla="*/ 3073400 w 10185400"/>
              <a:gd name="connsiteY7" fmla="*/ 3613131 h 3710751"/>
              <a:gd name="connsiteX8" fmla="*/ 3225800 w 10185400"/>
              <a:gd name="connsiteY8" fmla="*/ 2040871 h 3710751"/>
              <a:gd name="connsiteX9" fmla="*/ 3492500 w 10185400"/>
              <a:gd name="connsiteY9" fmla="*/ 120631 h 3710751"/>
              <a:gd name="connsiteX10" fmla="*/ 3746500 w 10185400"/>
              <a:gd name="connsiteY10" fmla="*/ 273031 h 3710751"/>
              <a:gd name="connsiteX11" fmla="*/ 3949700 w 10185400"/>
              <a:gd name="connsiteY11" fmla="*/ 869931 h 3710751"/>
              <a:gd name="connsiteX12" fmla="*/ 4178300 w 10185400"/>
              <a:gd name="connsiteY12" fmla="*/ 450831 h 3710751"/>
              <a:gd name="connsiteX13" fmla="*/ 4343400 w 10185400"/>
              <a:gd name="connsiteY13" fmla="*/ 82531 h 3710751"/>
              <a:gd name="connsiteX14" fmla="*/ 4432300 w 10185400"/>
              <a:gd name="connsiteY14" fmla="*/ 539731 h 3710751"/>
              <a:gd name="connsiteX15" fmla="*/ 4597400 w 10185400"/>
              <a:gd name="connsiteY15" fmla="*/ 882631 h 3710751"/>
              <a:gd name="connsiteX16" fmla="*/ 4749800 w 10185400"/>
              <a:gd name="connsiteY16" fmla="*/ 361931 h 3710751"/>
              <a:gd name="connsiteX17" fmla="*/ 4914900 w 10185400"/>
              <a:gd name="connsiteY17" fmla="*/ 133331 h 3710751"/>
              <a:gd name="connsiteX18" fmla="*/ 5092700 w 10185400"/>
              <a:gd name="connsiteY18" fmla="*/ 577831 h 3710751"/>
              <a:gd name="connsiteX19" fmla="*/ 5207000 w 10185400"/>
              <a:gd name="connsiteY19" fmla="*/ 1238231 h 3710751"/>
              <a:gd name="connsiteX20" fmla="*/ 5626100 w 10185400"/>
              <a:gd name="connsiteY20" fmla="*/ 2787631 h 3710751"/>
              <a:gd name="connsiteX21" fmla="*/ 6057900 w 10185400"/>
              <a:gd name="connsiteY21" fmla="*/ 3638531 h 3710751"/>
              <a:gd name="connsiteX22" fmla="*/ 6324600 w 10185400"/>
              <a:gd name="connsiteY22" fmla="*/ 3663931 h 3710751"/>
              <a:gd name="connsiteX23" fmla="*/ 6807200 w 10185400"/>
              <a:gd name="connsiteY23" fmla="*/ 3651231 h 3710751"/>
              <a:gd name="connsiteX24" fmla="*/ 7239000 w 10185400"/>
              <a:gd name="connsiteY24" fmla="*/ 3562331 h 3710751"/>
              <a:gd name="connsiteX25" fmla="*/ 7505700 w 10185400"/>
              <a:gd name="connsiteY25" fmla="*/ 3155931 h 3710751"/>
              <a:gd name="connsiteX26" fmla="*/ 7785100 w 10185400"/>
              <a:gd name="connsiteY26" fmla="*/ 3511531 h 3710751"/>
              <a:gd name="connsiteX27" fmla="*/ 7899400 w 10185400"/>
              <a:gd name="connsiteY27" fmla="*/ 3625831 h 3710751"/>
              <a:gd name="connsiteX28" fmla="*/ 8331200 w 10185400"/>
              <a:gd name="connsiteY28" fmla="*/ 3663931 h 3710751"/>
              <a:gd name="connsiteX29" fmla="*/ 9398000 w 10185400"/>
              <a:gd name="connsiteY29" fmla="*/ 3663931 h 3710751"/>
              <a:gd name="connsiteX30" fmla="*/ 10185400 w 10185400"/>
              <a:gd name="connsiteY30" fmla="*/ 3625831 h 3710751"/>
              <a:gd name="connsiteX0" fmla="*/ 0 w 10185400"/>
              <a:gd name="connsiteY0" fmla="*/ 3663722 h 3700382"/>
              <a:gd name="connsiteX1" fmla="*/ 749300 w 10185400"/>
              <a:gd name="connsiteY1" fmla="*/ 3640862 h 3700382"/>
              <a:gd name="connsiteX2" fmla="*/ 1219200 w 10185400"/>
              <a:gd name="connsiteY2" fmla="*/ 3640862 h 3700382"/>
              <a:gd name="connsiteX3" fmla="*/ 1828800 w 10185400"/>
              <a:gd name="connsiteY3" fmla="*/ 3640862 h 3700382"/>
              <a:gd name="connsiteX4" fmla="*/ 2286000 w 10185400"/>
              <a:gd name="connsiteY4" fmla="*/ 3348762 h 3700382"/>
              <a:gd name="connsiteX5" fmla="*/ 2501900 w 10185400"/>
              <a:gd name="connsiteY5" fmla="*/ 3590062 h 3700382"/>
              <a:gd name="connsiteX6" fmla="*/ 2794000 w 10185400"/>
              <a:gd name="connsiteY6" fmla="*/ 3107462 h 3700382"/>
              <a:gd name="connsiteX7" fmla="*/ 3073400 w 10185400"/>
              <a:gd name="connsiteY7" fmla="*/ 3602762 h 3700382"/>
              <a:gd name="connsiteX8" fmla="*/ 3225800 w 10185400"/>
              <a:gd name="connsiteY8" fmla="*/ 2030502 h 3700382"/>
              <a:gd name="connsiteX9" fmla="*/ 3492500 w 10185400"/>
              <a:gd name="connsiteY9" fmla="*/ 110262 h 3700382"/>
              <a:gd name="connsiteX10" fmla="*/ 3784600 w 10185400"/>
              <a:gd name="connsiteY10" fmla="*/ 300762 h 3700382"/>
              <a:gd name="connsiteX11" fmla="*/ 3949700 w 10185400"/>
              <a:gd name="connsiteY11" fmla="*/ 859562 h 3700382"/>
              <a:gd name="connsiteX12" fmla="*/ 4178300 w 10185400"/>
              <a:gd name="connsiteY12" fmla="*/ 440462 h 3700382"/>
              <a:gd name="connsiteX13" fmla="*/ 4343400 w 10185400"/>
              <a:gd name="connsiteY13" fmla="*/ 72162 h 3700382"/>
              <a:gd name="connsiteX14" fmla="*/ 4432300 w 10185400"/>
              <a:gd name="connsiteY14" fmla="*/ 529362 h 3700382"/>
              <a:gd name="connsiteX15" fmla="*/ 4597400 w 10185400"/>
              <a:gd name="connsiteY15" fmla="*/ 872262 h 3700382"/>
              <a:gd name="connsiteX16" fmla="*/ 4749800 w 10185400"/>
              <a:gd name="connsiteY16" fmla="*/ 351562 h 3700382"/>
              <a:gd name="connsiteX17" fmla="*/ 4914900 w 10185400"/>
              <a:gd name="connsiteY17" fmla="*/ 122962 h 3700382"/>
              <a:gd name="connsiteX18" fmla="*/ 5092700 w 10185400"/>
              <a:gd name="connsiteY18" fmla="*/ 567462 h 3700382"/>
              <a:gd name="connsiteX19" fmla="*/ 5207000 w 10185400"/>
              <a:gd name="connsiteY19" fmla="*/ 1227862 h 3700382"/>
              <a:gd name="connsiteX20" fmla="*/ 5626100 w 10185400"/>
              <a:gd name="connsiteY20" fmla="*/ 2777262 h 3700382"/>
              <a:gd name="connsiteX21" fmla="*/ 6057900 w 10185400"/>
              <a:gd name="connsiteY21" fmla="*/ 3628162 h 3700382"/>
              <a:gd name="connsiteX22" fmla="*/ 6324600 w 10185400"/>
              <a:gd name="connsiteY22" fmla="*/ 3653562 h 3700382"/>
              <a:gd name="connsiteX23" fmla="*/ 6807200 w 10185400"/>
              <a:gd name="connsiteY23" fmla="*/ 3640862 h 3700382"/>
              <a:gd name="connsiteX24" fmla="*/ 7239000 w 10185400"/>
              <a:gd name="connsiteY24" fmla="*/ 3551962 h 3700382"/>
              <a:gd name="connsiteX25" fmla="*/ 7505700 w 10185400"/>
              <a:gd name="connsiteY25" fmla="*/ 3145562 h 3700382"/>
              <a:gd name="connsiteX26" fmla="*/ 7785100 w 10185400"/>
              <a:gd name="connsiteY26" fmla="*/ 3501162 h 3700382"/>
              <a:gd name="connsiteX27" fmla="*/ 7899400 w 10185400"/>
              <a:gd name="connsiteY27" fmla="*/ 3615462 h 3700382"/>
              <a:gd name="connsiteX28" fmla="*/ 8331200 w 10185400"/>
              <a:gd name="connsiteY28" fmla="*/ 3653562 h 3700382"/>
              <a:gd name="connsiteX29" fmla="*/ 9398000 w 10185400"/>
              <a:gd name="connsiteY29" fmla="*/ 3653562 h 3700382"/>
              <a:gd name="connsiteX30" fmla="*/ 10185400 w 10185400"/>
              <a:gd name="connsiteY30" fmla="*/ 3615462 h 3700382"/>
              <a:gd name="connsiteX0" fmla="*/ 0 w 10185400"/>
              <a:gd name="connsiteY0" fmla="*/ 3678532 h 3715192"/>
              <a:gd name="connsiteX1" fmla="*/ 749300 w 10185400"/>
              <a:gd name="connsiteY1" fmla="*/ 3655672 h 3715192"/>
              <a:gd name="connsiteX2" fmla="*/ 1219200 w 10185400"/>
              <a:gd name="connsiteY2" fmla="*/ 3655672 h 3715192"/>
              <a:gd name="connsiteX3" fmla="*/ 1828800 w 10185400"/>
              <a:gd name="connsiteY3" fmla="*/ 3655672 h 3715192"/>
              <a:gd name="connsiteX4" fmla="*/ 2286000 w 10185400"/>
              <a:gd name="connsiteY4" fmla="*/ 3363572 h 3715192"/>
              <a:gd name="connsiteX5" fmla="*/ 2501900 w 10185400"/>
              <a:gd name="connsiteY5" fmla="*/ 3604872 h 3715192"/>
              <a:gd name="connsiteX6" fmla="*/ 2794000 w 10185400"/>
              <a:gd name="connsiteY6" fmla="*/ 3122272 h 3715192"/>
              <a:gd name="connsiteX7" fmla="*/ 3073400 w 10185400"/>
              <a:gd name="connsiteY7" fmla="*/ 3617572 h 3715192"/>
              <a:gd name="connsiteX8" fmla="*/ 3225800 w 10185400"/>
              <a:gd name="connsiteY8" fmla="*/ 2045312 h 3715192"/>
              <a:gd name="connsiteX9" fmla="*/ 3492500 w 10185400"/>
              <a:gd name="connsiteY9" fmla="*/ 125072 h 3715192"/>
              <a:gd name="connsiteX10" fmla="*/ 3754120 w 10185400"/>
              <a:gd name="connsiteY10" fmla="*/ 262232 h 3715192"/>
              <a:gd name="connsiteX11" fmla="*/ 3949700 w 10185400"/>
              <a:gd name="connsiteY11" fmla="*/ 874372 h 3715192"/>
              <a:gd name="connsiteX12" fmla="*/ 4178300 w 10185400"/>
              <a:gd name="connsiteY12" fmla="*/ 455272 h 3715192"/>
              <a:gd name="connsiteX13" fmla="*/ 4343400 w 10185400"/>
              <a:gd name="connsiteY13" fmla="*/ 86972 h 3715192"/>
              <a:gd name="connsiteX14" fmla="*/ 4432300 w 10185400"/>
              <a:gd name="connsiteY14" fmla="*/ 544172 h 3715192"/>
              <a:gd name="connsiteX15" fmla="*/ 4597400 w 10185400"/>
              <a:gd name="connsiteY15" fmla="*/ 887072 h 3715192"/>
              <a:gd name="connsiteX16" fmla="*/ 4749800 w 10185400"/>
              <a:gd name="connsiteY16" fmla="*/ 366372 h 3715192"/>
              <a:gd name="connsiteX17" fmla="*/ 4914900 w 10185400"/>
              <a:gd name="connsiteY17" fmla="*/ 137772 h 3715192"/>
              <a:gd name="connsiteX18" fmla="*/ 5092700 w 10185400"/>
              <a:gd name="connsiteY18" fmla="*/ 582272 h 3715192"/>
              <a:gd name="connsiteX19" fmla="*/ 5207000 w 10185400"/>
              <a:gd name="connsiteY19" fmla="*/ 1242672 h 3715192"/>
              <a:gd name="connsiteX20" fmla="*/ 5626100 w 10185400"/>
              <a:gd name="connsiteY20" fmla="*/ 2792072 h 3715192"/>
              <a:gd name="connsiteX21" fmla="*/ 6057900 w 10185400"/>
              <a:gd name="connsiteY21" fmla="*/ 3642972 h 3715192"/>
              <a:gd name="connsiteX22" fmla="*/ 6324600 w 10185400"/>
              <a:gd name="connsiteY22" fmla="*/ 3668372 h 3715192"/>
              <a:gd name="connsiteX23" fmla="*/ 6807200 w 10185400"/>
              <a:gd name="connsiteY23" fmla="*/ 3655672 h 3715192"/>
              <a:gd name="connsiteX24" fmla="*/ 7239000 w 10185400"/>
              <a:gd name="connsiteY24" fmla="*/ 3566772 h 3715192"/>
              <a:gd name="connsiteX25" fmla="*/ 7505700 w 10185400"/>
              <a:gd name="connsiteY25" fmla="*/ 3160372 h 3715192"/>
              <a:gd name="connsiteX26" fmla="*/ 7785100 w 10185400"/>
              <a:gd name="connsiteY26" fmla="*/ 3515972 h 3715192"/>
              <a:gd name="connsiteX27" fmla="*/ 7899400 w 10185400"/>
              <a:gd name="connsiteY27" fmla="*/ 3630272 h 3715192"/>
              <a:gd name="connsiteX28" fmla="*/ 8331200 w 10185400"/>
              <a:gd name="connsiteY28" fmla="*/ 3668372 h 3715192"/>
              <a:gd name="connsiteX29" fmla="*/ 9398000 w 10185400"/>
              <a:gd name="connsiteY29" fmla="*/ 3668372 h 3715192"/>
              <a:gd name="connsiteX30" fmla="*/ 10185400 w 10185400"/>
              <a:gd name="connsiteY30" fmla="*/ 3630272 h 3715192"/>
              <a:gd name="connsiteX0" fmla="*/ 0 w 10185400"/>
              <a:gd name="connsiteY0" fmla="*/ 3697165 h 3733825"/>
              <a:gd name="connsiteX1" fmla="*/ 749300 w 10185400"/>
              <a:gd name="connsiteY1" fmla="*/ 3674305 h 3733825"/>
              <a:gd name="connsiteX2" fmla="*/ 1219200 w 10185400"/>
              <a:gd name="connsiteY2" fmla="*/ 3674305 h 3733825"/>
              <a:gd name="connsiteX3" fmla="*/ 1828800 w 10185400"/>
              <a:gd name="connsiteY3" fmla="*/ 3674305 h 3733825"/>
              <a:gd name="connsiteX4" fmla="*/ 2286000 w 10185400"/>
              <a:gd name="connsiteY4" fmla="*/ 3382205 h 3733825"/>
              <a:gd name="connsiteX5" fmla="*/ 2501900 w 10185400"/>
              <a:gd name="connsiteY5" fmla="*/ 3623505 h 3733825"/>
              <a:gd name="connsiteX6" fmla="*/ 2794000 w 10185400"/>
              <a:gd name="connsiteY6" fmla="*/ 3140905 h 3733825"/>
              <a:gd name="connsiteX7" fmla="*/ 3073400 w 10185400"/>
              <a:gd name="connsiteY7" fmla="*/ 3636205 h 3733825"/>
              <a:gd name="connsiteX8" fmla="*/ 3225800 w 10185400"/>
              <a:gd name="connsiteY8" fmla="*/ 2063945 h 3733825"/>
              <a:gd name="connsiteX9" fmla="*/ 3477260 w 10185400"/>
              <a:gd name="connsiteY9" fmla="*/ 120845 h 3733825"/>
              <a:gd name="connsiteX10" fmla="*/ 3754120 w 10185400"/>
              <a:gd name="connsiteY10" fmla="*/ 280865 h 3733825"/>
              <a:gd name="connsiteX11" fmla="*/ 3949700 w 10185400"/>
              <a:gd name="connsiteY11" fmla="*/ 893005 h 3733825"/>
              <a:gd name="connsiteX12" fmla="*/ 4178300 w 10185400"/>
              <a:gd name="connsiteY12" fmla="*/ 473905 h 3733825"/>
              <a:gd name="connsiteX13" fmla="*/ 4343400 w 10185400"/>
              <a:gd name="connsiteY13" fmla="*/ 105605 h 3733825"/>
              <a:gd name="connsiteX14" fmla="*/ 4432300 w 10185400"/>
              <a:gd name="connsiteY14" fmla="*/ 562805 h 3733825"/>
              <a:gd name="connsiteX15" fmla="*/ 4597400 w 10185400"/>
              <a:gd name="connsiteY15" fmla="*/ 905705 h 3733825"/>
              <a:gd name="connsiteX16" fmla="*/ 4749800 w 10185400"/>
              <a:gd name="connsiteY16" fmla="*/ 385005 h 3733825"/>
              <a:gd name="connsiteX17" fmla="*/ 4914900 w 10185400"/>
              <a:gd name="connsiteY17" fmla="*/ 156405 h 3733825"/>
              <a:gd name="connsiteX18" fmla="*/ 5092700 w 10185400"/>
              <a:gd name="connsiteY18" fmla="*/ 600905 h 3733825"/>
              <a:gd name="connsiteX19" fmla="*/ 5207000 w 10185400"/>
              <a:gd name="connsiteY19" fmla="*/ 1261305 h 3733825"/>
              <a:gd name="connsiteX20" fmla="*/ 5626100 w 10185400"/>
              <a:gd name="connsiteY20" fmla="*/ 2810705 h 3733825"/>
              <a:gd name="connsiteX21" fmla="*/ 6057900 w 10185400"/>
              <a:gd name="connsiteY21" fmla="*/ 3661605 h 3733825"/>
              <a:gd name="connsiteX22" fmla="*/ 6324600 w 10185400"/>
              <a:gd name="connsiteY22" fmla="*/ 3687005 h 3733825"/>
              <a:gd name="connsiteX23" fmla="*/ 6807200 w 10185400"/>
              <a:gd name="connsiteY23" fmla="*/ 3674305 h 3733825"/>
              <a:gd name="connsiteX24" fmla="*/ 7239000 w 10185400"/>
              <a:gd name="connsiteY24" fmla="*/ 3585405 h 3733825"/>
              <a:gd name="connsiteX25" fmla="*/ 7505700 w 10185400"/>
              <a:gd name="connsiteY25" fmla="*/ 3179005 h 3733825"/>
              <a:gd name="connsiteX26" fmla="*/ 7785100 w 10185400"/>
              <a:gd name="connsiteY26" fmla="*/ 3534605 h 3733825"/>
              <a:gd name="connsiteX27" fmla="*/ 7899400 w 10185400"/>
              <a:gd name="connsiteY27" fmla="*/ 3648905 h 3733825"/>
              <a:gd name="connsiteX28" fmla="*/ 8331200 w 10185400"/>
              <a:gd name="connsiteY28" fmla="*/ 3687005 h 3733825"/>
              <a:gd name="connsiteX29" fmla="*/ 9398000 w 10185400"/>
              <a:gd name="connsiteY29" fmla="*/ 3687005 h 3733825"/>
              <a:gd name="connsiteX30" fmla="*/ 10185400 w 10185400"/>
              <a:gd name="connsiteY30" fmla="*/ 3648905 h 3733825"/>
              <a:gd name="connsiteX0" fmla="*/ 0 w 10185400"/>
              <a:gd name="connsiteY0" fmla="*/ 3698105 h 3734765"/>
              <a:gd name="connsiteX1" fmla="*/ 749300 w 10185400"/>
              <a:gd name="connsiteY1" fmla="*/ 3675245 h 3734765"/>
              <a:gd name="connsiteX2" fmla="*/ 1219200 w 10185400"/>
              <a:gd name="connsiteY2" fmla="*/ 3675245 h 3734765"/>
              <a:gd name="connsiteX3" fmla="*/ 1828800 w 10185400"/>
              <a:gd name="connsiteY3" fmla="*/ 3675245 h 3734765"/>
              <a:gd name="connsiteX4" fmla="*/ 2286000 w 10185400"/>
              <a:gd name="connsiteY4" fmla="*/ 3383145 h 3734765"/>
              <a:gd name="connsiteX5" fmla="*/ 2501900 w 10185400"/>
              <a:gd name="connsiteY5" fmla="*/ 3624445 h 3734765"/>
              <a:gd name="connsiteX6" fmla="*/ 2794000 w 10185400"/>
              <a:gd name="connsiteY6" fmla="*/ 3141845 h 3734765"/>
              <a:gd name="connsiteX7" fmla="*/ 3073400 w 10185400"/>
              <a:gd name="connsiteY7" fmla="*/ 3637145 h 3734765"/>
              <a:gd name="connsiteX8" fmla="*/ 3225800 w 10185400"/>
              <a:gd name="connsiteY8" fmla="*/ 2064885 h 3734765"/>
              <a:gd name="connsiteX9" fmla="*/ 3477260 w 10185400"/>
              <a:gd name="connsiteY9" fmla="*/ 121785 h 3734765"/>
              <a:gd name="connsiteX10" fmla="*/ 3754120 w 10185400"/>
              <a:gd name="connsiteY10" fmla="*/ 281805 h 3734765"/>
              <a:gd name="connsiteX11" fmla="*/ 3911600 w 10185400"/>
              <a:gd name="connsiteY11" fmla="*/ 924425 h 3734765"/>
              <a:gd name="connsiteX12" fmla="*/ 4178300 w 10185400"/>
              <a:gd name="connsiteY12" fmla="*/ 474845 h 3734765"/>
              <a:gd name="connsiteX13" fmla="*/ 4343400 w 10185400"/>
              <a:gd name="connsiteY13" fmla="*/ 106545 h 3734765"/>
              <a:gd name="connsiteX14" fmla="*/ 4432300 w 10185400"/>
              <a:gd name="connsiteY14" fmla="*/ 563745 h 3734765"/>
              <a:gd name="connsiteX15" fmla="*/ 4597400 w 10185400"/>
              <a:gd name="connsiteY15" fmla="*/ 906645 h 3734765"/>
              <a:gd name="connsiteX16" fmla="*/ 4749800 w 10185400"/>
              <a:gd name="connsiteY16" fmla="*/ 385945 h 3734765"/>
              <a:gd name="connsiteX17" fmla="*/ 4914900 w 10185400"/>
              <a:gd name="connsiteY17" fmla="*/ 157345 h 3734765"/>
              <a:gd name="connsiteX18" fmla="*/ 5092700 w 10185400"/>
              <a:gd name="connsiteY18" fmla="*/ 601845 h 3734765"/>
              <a:gd name="connsiteX19" fmla="*/ 5207000 w 10185400"/>
              <a:gd name="connsiteY19" fmla="*/ 1262245 h 3734765"/>
              <a:gd name="connsiteX20" fmla="*/ 5626100 w 10185400"/>
              <a:gd name="connsiteY20" fmla="*/ 2811645 h 3734765"/>
              <a:gd name="connsiteX21" fmla="*/ 6057900 w 10185400"/>
              <a:gd name="connsiteY21" fmla="*/ 3662545 h 3734765"/>
              <a:gd name="connsiteX22" fmla="*/ 6324600 w 10185400"/>
              <a:gd name="connsiteY22" fmla="*/ 3687945 h 3734765"/>
              <a:gd name="connsiteX23" fmla="*/ 6807200 w 10185400"/>
              <a:gd name="connsiteY23" fmla="*/ 3675245 h 3734765"/>
              <a:gd name="connsiteX24" fmla="*/ 7239000 w 10185400"/>
              <a:gd name="connsiteY24" fmla="*/ 3586345 h 3734765"/>
              <a:gd name="connsiteX25" fmla="*/ 7505700 w 10185400"/>
              <a:gd name="connsiteY25" fmla="*/ 3179945 h 3734765"/>
              <a:gd name="connsiteX26" fmla="*/ 7785100 w 10185400"/>
              <a:gd name="connsiteY26" fmla="*/ 3535545 h 3734765"/>
              <a:gd name="connsiteX27" fmla="*/ 7899400 w 10185400"/>
              <a:gd name="connsiteY27" fmla="*/ 3649845 h 3734765"/>
              <a:gd name="connsiteX28" fmla="*/ 8331200 w 10185400"/>
              <a:gd name="connsiteY28" fmla="*/ 3687945 h 3734765"/>
              <a:gd name="connsiteX29" fmla="*/ 9398000 w 10185400"/>
              <a:gd name="connsiteY29" fmla="*/ 3687945 h 3734765"/>
              <a:gd name="connsiteX30" fmla="*/ 10185400 w 10185400"/>
              <a:gd name="connsiteY30" fmla="*/ 3649845 h 3734765"/>
              <a:gd name="connsiteX0" fmla="*/ 0 w 10185400"/>
              <a:gd name="connsiteY0" fmla="*/ 3697870 h 3734530"/>
              <a:gd name="connsiteX1" fmla="*/ 749300 w 10185400"/>
              <a:gd name="connsiteY1" fmla="*/ 3675010 h 3734530"/>
              <a:gd name="connsiteX2" fmla="*/ 1219200 w 10185400"/>
              <a:gd name="connsiteY2" fmla="*/ 3675010 h 3734530"/>
              <a:gd name="connsiteX3" fmla="*/ 1828800 w 10185400"/>
              <a:gd name="connsiteY3" fmla="*/ 3675010 h 3734530"/>
              <a:gd name="connsiteX4" fmla="*/ 2286000 w 10185400"/>
              <a:gd name="connsiteY4" fmla="*/ 3382910 h 3734530"/>
              <a:gd name="connsiteX5" fmla="*/ 2501900 w 10185400"/>
              <a:gd name="connsiteY5" fmla="*/ 3624210 h 3734530"/>
              <a:gd name="connsiteX6" fmla="*/ 2794000 w 10185400"/>
              <a:gd name="connsiteY6" fmla="*/ 3141610 h 3734530"/>
              <a:gd name="connsiteX7" fmla="*/ 3073400 w 10185400"/>
              <a:gd name="connsiteY7" fmla="*/ 3636910 h 3734530"/>
              <a:gd name="connsiteX8" fmla="*/ 3225800 w 10185400"/>
              <a:gd name="connsiteY8" fmla="*/ 2064650 h 3734530"/>
              <a:gd name="connsiteX9" fmla="*/ 3477260 w 10185400"/>
              <a:gd name="connsiteY9" fmla="*/ 121550 h 3734530"/>
              <a:gd name="connsiteX10" fmla="*/ 3754120 w 10185400"/>
              <a:gd name="connsiteY10" fmla="*/ 281570 h 3734530"/>
              <a:gd name="connsiteX11" fmla="*/ 4010660 w 10185400"/>
              <a:gd name="connsiteY11" fmla="*/ 916570 h 3734530"/>
              <a:gd name="connsiteX12" fmla="*/ 4178300 w 10185400"/>
              <a:gd name="connsiteY12" fmla="*/ 474610 h 3734530"/>
              <a:gd name="connsiteX13" fmla="*/ 4343400 w 10185400"/>
              <a:gd name="connsiteY13" fmla="*/ 106310 h 3734530"/>
              <a:gd name="connsiteX14" fmla="*/ 4432300 w 10185400"/>
              <a:gd name="connsiteY14" fmla="*/ 563510 h 3734530"/>
              <a:gd name="connsiteX15" fmla="*/ 4597400 w 10185400"/>
              <a:gd name="connsiteY15" fmla="*/ 906410 h 3734530"/>
              <a:gd name="connsiteX16" fmla="*/ 4749800 w 10185400"/>
              <a:gd name="connsiteY16" fmla="*/ 385710 h 3734530"/>
              <a:gd name="connsiteX17" fmla="*/ 4914900 w 10185400"/>
              <a:gd name="connsiteY17" fmla="*/ 157110 h 3734530"/>
              <a:gd name="connsiteX18" fmla="*/ 5092700 w 10185400"/>
              <a:gd name="connsiteY18" fmla="*/ 601610 h 3734530"/>
              <a:gd name="connsiteX19" fmla="*/ 5207000 w 10185400"/>
              <a:gd name="connsiteY19" fmla="*/ 1262010 h 3734530"/>
              <a:gd name="connsiteX20" fmla="*/ 5626100 w 10185400"/>
              <a:gd name="connsiteY20" fmla="*/ 2811410 h 3734530"/>
              <a:gd name="connsiteX21" fmla="*/ 6057900 w 10185400"/>
              <a:gd name="connsiteY21" fmla="*/ 3662310 h 3734530"/>
              <a:gd name="connsiteX22" fmla="*/ 6324600 w 10185400"/>
              <a:gd name="connsiteY22" fmla="*/ 3687710 h 3734530"/>
              <a:gd name="connsiteX23" fmla="*/ 6807200 w 10185400"/>
              <a:gd name="connsiteY23" fmla="*/ 3675010 h 3734530"/>
              <a:gd name="connsiteX24" fmla="*/ 7239000 w 10185400"/>
              <a:gd name="connsiteY24" fmla="*/ 3586110 h 3734530"/>
              <a:gd name="connsiteX25" fmla="*/ 7505700 w 10185400"/>
              <a:gd name="connsiteY25" fmla="*/ 3179710 h 3734530"/>
              <a:gd name="connsiteX26" fmla="*/ 7785100 w 10185400"/>
              <a:gd name="connsiteY26" fmla="*/ 3535310 h 3734530"/>
              <a:gd name="connsiteX27" fmla="*/ 7899400 w 10185400"/>
              <a:gd name="connsiteY27" fmla="*/ 3649610 h 3734530"/>
              <a:gd name="connsiteX28" fmla="*/ 8331200 w 10185400"/>
              <a:gd name="connsiteY28" fmla="*/ 3687710 h 3734530"/>
              <a:gd name="connsiteX29" fmla="*/ 9398000 w 10185400"/>
              <a:gd name="connsiteY29" fmla="*/ 3687710 h 3734530"/>
              <a:gd name="connsiteX30" fmla="*/ 10185400 w 10185400"/>
              <a:gd name="connsiteY30" fmla="*/ 3649610 h 3734530"/>
              <a:gd name="connsiteX0" fmla="*/ 0 w 10185400"/>
              <a:gd name="connsiteY0" fmla="*/ 3698341 h 3735001"/>
              <a:gd name="connsiteX1" fmla="*/ 749300 w 10185400"/>
              <a:gd name="connsiteY1" fmla="*/ 3675481 h 3735001"/>
              <a:gd name="connsiteX2" fmla="*/ 1219200 w 10185400"/>
              <a:gd name="connsiteY2" fmla="*/ 3675481 h 3735001"/>
              <a:gd name="connsiteX3" fmla="*/ 1828800 w 10185400"/>
              <a:gd name="connsiteY3" fmla="*/ 3675481 h 3735001"/>
              <a:gd name="connsiteX4" fmla="*/ 2286000 w 10185400"/>
              <a:gd name="connsiteY4" fmla="*/ 3383381 h 3735001"/>
              <a:gd name="connsiteX5" fmla="*/ 2501900 w 10185400"/>
              <a:gd name="connsiteY5" fmla="*/ 3624681 h 3735001"/>
              <a:gd name="connsiteX6" fmla="*/ 2794000 w 10185400"/>
              <a:gd name="connsiteY6" fmla="*/ 3142081 h 3735001"/>
              <a:gd name="connsiteX7" fmla="*/ 3073400 w 10185400"/>
              <a:gd name="connsiteY7" fmla="*/ 3637381 h 3735001"/>
              <a:gd name="connsiteX8" fmla="*/ 3225800 w 10185400"/>
              <a:gd name="connsiteY8" fmla="*/ 2065121 h 3735001"/>
              <a:gd name="connsiteX9" fmla="*/ 3477260 w 10185400"/>
              <a:gd name="connsiteY9" fmla="*/ 122021 h 3735001"/>
              <a:gd name="connsiteX10" fmla="*/ 3754120 w 10185400"/>
              <a:gd name="connsiteY10" fmla="*/ 282041 h 3735001"/>
              <a:gd name="connsiteX11" fmla="*/ 3995420 w 10185400"/>
              <a:gd name="connsiteY11" fmla="*/ 932281 h 3735001"/>
              <a:gd name="connsiteX12" fmla="*/ 4178300 w 10185400"/>
              <a:gd name="connsiteY12" fmla="*/ 475081 h 3735001"/>
              <a:gd name="connsiteX13" fmla="*/ 4343400 w 10185400"/>
              <a:gd name="connsiteY13" fmla="*/ 106781 h 3735001"/>
              <a:gd name="connsiteX14" fmla="*/ 4432300 w 10185400"/>
              <a:gd name="connsiteY14" fmla="*/ 563981 h 3735001"/>
              <a:gd name="connsiteX15" fmla="*/ 4597400 w 10185400"/>
              <a:gd name="connsiteY15" fmla="*/ 906881 h 3735001"/>
              <a:gd name="connsiteX16" fmla="*/ 4749800 w 10185400"/>
              <a:gd name="connsiteY16" fmla="*/ 386181 h 3735001"/>
              <a:gd name="connsiteX17" fmla="*/ 4914900 w 10185400"/>
              <a:gd name="connsiteY17" fmla="*/ 157581 h 3735001"/>
              <a:gd name="connsiteX18" fmla="*/ 5092700 w 10185400"/>
              <a:gd name="connsiteY18" fmla="*/ 602081 h 3735001"/>
              <a:gd name="connsiteX19" fmla="*/ 5207000 w 10185400"/>
              <a:gd name="connsiteY19" fmla="*/ 1262481 h 3735001"/>
              <a:gd name="connsiteX20" fmla="*/ 5626100 w 10185400"/>
              <a:gd name="connsiteY20" fmla="*/ 2811881 h 3735001"/>
              <a:gd name="connsiteX21" fmla="*/ 6057900 w 10185400"/>
              <a:gd name="connsiteY21" fmla="*/ 3662781 h 3735001"/>
              <a:gd name="connsiteX22" fmla="*/ 6324600 w 10185400"/>
              <a:gd name="connsiteY22" fmla="*/ 3688181 h 3735001"/>
              <a:gd name="connsiteX23" fmla="*/ 6807200 w 10185400"/>
              <a:gd name="connsiteY23" fmla="*/ 3675481 h 3735001"/>
              <a:gd name="connsiteX24" fmla="*/ 7239000 w 10185400"/>
              <a:gd name="connsiteY24" fmla="*/ 3586581 h 3735001"/>
              <a:gd name="connsiteX25" fmla="*/ 7505700 w 10185400"/>
              <a:gd name="connsiteY25" fmla="*/ 3180181 h 3735001"/>
              <a:gd name="connsiteX26" fmla="*/ 7785100 w 10185400"/>
              <a:gd name="connsiteY26" fmla="*/ 3535781 h 3735001"/>
              <a:gd name="connsiteX27" fmla="*/ 7899400 w 10185400"/>
              <a:gd name="connsiteY27" fmla="*/ 3650081 h 3735001"/>
              <a:gd name="connsiteX28" fmla="*/ 8331200 w 10185400"/>
              <a:gd name="connsiteY28" fmla="*/ 3688181 h 3735001"/>
              <a:gd name="connsiteX29" fmla="*/ 9398000 w 10185400"/>
              <a:gd name="connsiteY29" fmla="*/ 3688181 h 3735001"/>
              <a:gd name="connsiteX30" fmla="*/ 10185400 w 10185400"/>
              <a:gd name="connsiteY30" fmla="*/ 3650081 h 3735001"/>
              <a:gd name="connsiteX0" fmla="*/ 0 w 10185400"/>
              <a:gd name="connsiteY0" fmla="*/ 3698341 h 3735001"/>
              <a:gd name="connsiteX1" fmla="*/ 749300 w 10185400"/>
              <a:gd name="connsiteY1" fmla="*/ 3675481 h 3735001"/>
              <a:gd name="connsiteX2" fmla="*/ 1219200 w 10185400"/>
              <a:gd name="connsiteY2" fmla="*/ 3675481 h 3735001"/>
              <a:gd name="connsiteX3" fmla="*/ 1828800 w 10185400"/>
              <a:gd name="connsiteY3" fmla="*/ 3675481 h 3735001"/>
              <a:gd name="connsiteX4" fmla="*/ 2286000 w 10185400"/>
              <a:gd name="connsiteY4" fmla="*/ 3383381 h 3735001"/>
              <a:gd name="connsiteX5" fmla="*/ 2501900 w 10185400"/>
              <a:gd name="connsiteY5" fmla="*/ 3624681 h 3735001"/>
              <a:gd name="connsiteX6" fmla="*/ 2794000 w 10185400"/>
              <a:gd name="connsiteY6" fmla="*/ 3142081 h 3735001"/>
              <a:gd name="connsiteX7" fmla="*/ 3073400 w 10185400"/>
              <a:gd name="connsiteY7" fmla="*/ 3637381 h 3735001"/>
              <a:gd name="connsiteX8" fmla="*/ 3225800 w 10185400"/>
              <a:gd name="connsiteY8" fmla="*/ 2065121 h 3735001"/>
              <a:gd name="connsiteX9" fmla="*/ 3477260 w 10185400"/>
              <a:gd name="connsiteY9" fmla="*/ 122021 h 3735001"/>
              <a:gd name="connsiteX10" fmla="*/ 3754120 w 10185400"/>
              <a:gd name="connsiteY10" fmla="*/ 282041 h 3735001"/>
              <a:gd name="connsiteX11" fmla="*/ 3995420 w 10185400"/>
              <a:gd name="connsiteY11" fmla="*/ 932281 h 3735001"/>
              <a:gd name="connsiteX12" fmla="*/ 4178300 w 10185400"/>
              <a:gd name="connsiteY12" fmla="*/ 475081 h 3735001"/>
              <a:gd name="connsiteX13" fmla="*/ 4343400 w 10185400"/>
              <a:gd name="connsiteY13" fmla="*/ 106781 h 3735001"/>
              <a:gd name="connsiteX14" fmla="*/ 4432300 w 10185400"/>
              <a:gd name="connsiteY14" fmla="*/ 563981 h 3735001"/>
              <a:gd name="connsiteX15" fmla="*/ 4597400 w 10185400"/>
              <a:gd name="connsiteY15" fmla="*/ 906881 h 3735001"/>
              <a:gd name="connsiteX16" fmla="*/ 4749800 w 10185400"/>
              <a:gd name="connsiteY16" fmla="*/ 386181 h 3735001"/>
              <a:gd name="connsiteX17" fmla="*/ 4914900 w 10185400"/>
              <a:gd name="connsiteY17" fmla="*/ 157581 h 3735001"/>
              <a:gd name="connsiteX18" fmla="*/ 5092700 w 10185400"/>
              <a:gd name="connsiteY18" fmla="*/ 602081 h 3735001"/>
              <a:gd name="connsiteX19" fmla="*/ 5207000 w 10185400"/>
              <a:gd name="connsiteY19" fmla="*/ 1262481 h 3735001"/>
              <a:gd name="connsiteX20" fmla="*/ 5626100 w 10185400"/>
              <a:gd name="connsiteY20" fmla="*/ 2811881 h 3735001"/>
              <a:gd name="connsiteX21" fmla="*/ 6057900 w 10185400"/>
              <a:gd name="connsiteY21" fmla="*/ 3662781 h 3735001"/>
              <a:gd name="connsiteX22" fmla="*/ 6324600 w 10185400"/>
              <a:gd name="connsiteY22" fmla="*/ 3688181 h 3735001"/>
              <a:gd name="connsiteX23" fmla="*/ 6807200 w 10185400"/>
              <a:gd name="connsiteY23" fmla="*/ 3675481 h 3735001"/>
              <a:gd name="connsiteX24" fmla="*/ 7239000 w 10185400"/>
              <a:gd name="connsiteY24" fmla="*/ 3586581 h 3735001"/>
              <a:gd name="connsiteX25" fmla="*/ 7505700 w 10185400"/>
              <a:gd name="connsiteY25" fmla="*/ 3180181 h 3735001"/>
              <a:gd name="connsiteX26" fmla="*/ 7785100 w 10185400"/>
              <a:gd name="connsiteY26" fmla="*/ 3535781 h 3735001"/>
              <a:gd name="connsiteX27" fmla="*/ 7899400 w 10185400"/>
              <a:gd name="connsiteY27" fmla="*/ 3650081 h 3735001"/>
              <a:gd name="connsiteX28" fmla="*/ 8331200 w 10185400"/>
              <a:gd name="connsiteY28" fmla="*/ 3688181 h 3735001"/>
              <a:gd name="connsiteX29" fmla="*/ 9398000 w 10185400"/>
              <a:gd name="connsiteY29" fmla="*/ 3688181 h 3735001"/>
              <a:gd name="connsiteX30" fmla="*/ 10185400 w 10185400"/>
              <a:gd name="connsiteY30" fmla="*/ 3650081 h 3735001"/>
              <a:gd name="connsiteX0" fmla="*/ 0 w 10185400"/>
              <a:gd name="connsiteY0" fmla="*/ 3698341 h 3735001"/>
              <a:gd name="connsiteX1" fmla="*/ 749300 w 10185400"/>
              <a:gd name="connsiteY1" fmla="*/ 3675481 h 3735001"/>
              <a:gd name="connsiteX2" fmla="*/ 1219200 w 10185400"/>
              <a:gd name="connsiteY2" fmla="*/ 3675481 h 3735001"/>
              <a:gd name="connsiteX3" fmla="*/ 1828800 w 10185400"/>
              <a:gd name="connsiteY3" fmla="*/ 3675481 h 3735001"/>
              <a:gd name="connsiteX4" fmla="*/ 2286000 w 10185400"/>
              <a:gd name="connsiteY4" fmla="*/ 3383381 h 3735001"/>
              <a:gd name="connsiteX5" fmla="*/ 2501900 w 10185400"/>
              <a:gd name="connsiteY5" fmla="*/ 3624681 h 3735001"/>
              <a:gd name="connsiteX6" fmla="*/ 2794000 w 10185400"/>
              <a:gd name="connsiteY6" fmla="*/ 3142081 h 3735001"/>
              <a:gd name="connsiteX7" fmla="*/ 3073400 w 10185400"/>
              <a:gd name="connsiteY7" fmla="*/ 3637381 h 3735001"/>
              <a:gd name="connsiteX8" fmla="*/ 3225800 w 10185400"/>
              <a:gd name="connsiteY8" fmla="*/ 2065121 h 3735001"/>
              <a:gd name="connsiteX9" fmla="*/ 3477260 w 10185400"/>
              <a:gd name="connsiteY9" fmla="*/ 122021 h 3735001"/>
              <a:gd name="connsiteX10" fmla="*/ 3754120 w 10185400"/>
              <a:gd name="connsiteY10" fmla="*/ 282041 h 3735001"/>
              <a:gd name="connsiteX11" fmla="*/ 3995420 w 10185400"/>
              <a:gd name="connsiteY11" fmla="*/ 932281 h 3735001"/>
              <a:gd name="connsiteX12" fmla="*/ 4178300 w 10185400"/>
              <a:gd name="connsiteY12" fmla="*/ 475081 h 3735001"/>
              <a:gd name="connsiteX13" fmla="*/ 4343400 w 10185400"/>
              <a:gd name="connsiteY13" fmla="*/ 106781 h 3735001"/>
              <a:gd name="connsiteX14" fmla="*/ 4432300 w 10185400"/>
              <a:gd name="connsiteY14" fmla="*/ 563981 h 3735001"/>
              <a:gd name="connsiteX15" fmla="*/ 4597400 w 10185400"/>
              <a:gd name="connsiteY15" fmla="*/ 906881 h 3735001"/>
              <a:gd name="connsiteX16" fmla="*/ 4749800 w 10185400"/>
              <a:gd name="connsiteY16" fmla="*/ 386181 h 3735001"/>
              <a:gd name="connsiteX17" fmla="*/ 4914900 w 10185400"/>
              <a:gd name="connsiteY17" fmla="*/ 157581 h 3735001"/>
              <a:gd name="connsiteX18" fmla="*/ 5092700 w 10185400"/>
              <a:gd name="connsiteY18" fmla="*/ 602081 h 3735001"/>
              <a:gd name="connsiteX19" fmla="*/ 5207000 w 10185400"/>
              <a:gd name="connsiteY19" fmla="*/ 1262481 h 3735001"/>
              <a:gd name="connsiteX20" fmla="*/ 5626100 w 10185400"/>
              <a:gd name="connsiteY20" fmla="*/ 2811881 h 3735001"/>
              <a:gd name="connsiteX21" fmla="*/ 6057900 w 10185400"/>
              <a:gd name="connsiteY21" fmla="*/ 3662781 h 3735001"/>
              <a:gd name="connsiteX22" fmla="*/ 6324600 w 10185400"/>
              <a:gd name="connsiteY22" fmla="*/ 3688181 h 3735001"/>
              <a:gd name="connsiteX23" fmla="*/ 6807200 w 10185400"/>
              <a:gd name="connsiteY23" fmla="*/ 3675481 h 3735001"/>
              <a:gd name="connsiteX24" fmla="*/ 7239000 w 10185400"/>
              <a:gd name="connsiteY24" fmla="*/ 3586581 h 3735001"/>
              <a:gd name="connsiteX25" fmla="*/ 7505700 w 10185400"/>
              <a:gd name="connsiteY25" fmla="*/ 3180181 h 3735001"/>
              <a:gd name="connsiteX26" fmla="*/ 7785100 w 10185400"/>
              <a:gd name="connsiteY26" fmla="*/ 3535781 h 3735001"/>
              <a:gd name="connsiteX27" fmla="*/ 7899400 w 10185400"/>
              <a:gd name="connsiteY27" fmla="*/ 3650081 h 3735001"/>
              <a:gd name="connsiteX28" fmla="*/ 8331200 w 10185400"/>
              <a:gd name="connsiteY28" fmla="*/ 3688181 h 3735001"/>
              <a:gd name="connsiteX29" fmla="*/ 9398000 w 10185400"/>
              <a:gd name="connsiteY29" fmla="*/ 3688181 h 3735001"/>
              <a:gd name="connsiteX30" fmla="*/ 10185400 w 10185400"/>
              <a:gd name="connsiteY30" fmla="*/ 3650081 h 3735001"/>
              <a:gd name="connsiteX0" fmla="*/ 0 w 10185400"/>
              <a:gd name="connsiteY0" fmla="*/ 3698341 h 3735001"/>
              <a:gd name="connsiteX1" fmla="*/ 749300 w 10185400"/>
              <a:gd name="connsiteY1" fmla="*/ 3675481 h 3735001"/>
              <a:gd name="connsiteX2" fmla="*/ 1219200 w 10185400"/>
              <a:gd name="connsiteY2" fmla="*/ 3675481 h 3735001"/>
              <a:gd name="connsiteX3" fmla="*/ 1828800 w 10185400"/>
              <a:gd name="connsiteY3" fmla="*/ 3675481 h 3735001"/>
              <a:gd name="connsiteX4" fmla="*/ 2286000 w 10185400"/>
              <a:gd name="connsiteY4" fmla="*/ 3383381 h 3735001"/>
              <a:gd name="connsiteX5" fmla="*/ 2501900 w 10185400"/>
              <a:gd name="connsiteY5" fmla="*/ 3624681 h 3735001"/>
              <a:gd name="connsiteX6" fmla="*/ 2794000 w 10185400"/>
              <a:gd name="connsiteY6" fmla="*/ 3142081 h 3735001"/>
              <a:gd name="connsiteX7" fmla="*/ 3073400 w 10185400"/>
              <a:gd name="connsiteY7" fmla="*/ 3637381 h 3735001"/>
              <a:gd name="connsiteX8" fmla="*/ 3225800 w 10185400"/>
              <a:gd name="connsiteY8" fmla="*/ 2065121 h 3735001"/>
              <a:gd name="connsiteX9" fmla="*/ 3477260 w 10185400"/>
              <a:gd name="connsiteY9" fmla="*/ 122021 h 3735001"/>
              <a:gd name="connsiteX10" fmla="*/ 3754120 w 10185400"/>
              <a:gd name="connsiteY10" fmla="*/ 282041 h 3735001"/>
              <a:gd name="connsiteX11" fmla="*/ 3995420 w 10185400"/>
              <a:gd name="connsiteY11" fmla="*/ 932281 h 3735001"/>
              <a:gd name="connsiteX12" fmla="*/ 4178300 w 10185400"/>
              <a:gd name="connsiteY12" fmla="*/ 475081 h 3735001"/>
              <a:gd name="connsiteX13" fmla="*/ 4335780 w 10185400"/>
              <a:gd name="connsiteY13" fmla="*/ 61061 h 3735001"/>
              <a:gd name="connsiteX14" fmla="*/ 4432300 w 10185400"/>
              <a:gd name="connsiteY14" fmla="*/ 563981 h 3735001"/>
              <a:gd name="connsiteX15" fmla="*/ 4597400 w 10185400"/>
              <a:gd name="connsiteY15" fmla="*/ 906881 h 3735001"/>
              <a:gd name="connsiteX16" fmla="*/ 4749800 w 10185400"/>
              <a:gd name="connsiteY16" fmla="*/ 386181 h 3735001"/>
              <a:gd name="connsiteX17" fmla="*/ 4914900 w 10185400"/>
              <a:gd name="connsiteY17" fmla="*/ 157581 h 3735001"/>
              <a:gd name="connsiteX18" fmla="*/ 5092700 w 10185400"/>
              <a:gd name="connsiteY18" fmla="*/ 602081 h 3735001"/>
              <a:gd name="connsiteX19" fmla="*/ 5207000 w 10185400"/>
              <a:gd name="connsiteY19" fmla="*/ 1262481 h 3735001"/>
              <a:gd name="connsiteX20" fmla="*/ 5626100 w 10185400"/>
              <a:gd name="connsiteY20" fmla="*/ 2811881 h 3735001"/>
              <a:gd name="connsiteX21" fmla="*/ 6057900 w 10185400"/>
              <a:gd name="connsiteY21" fmla="*/ 3662781 h 3735001"/>
              <a:gd name="connsiteX22" fmla="*/ 6324600 w 10185400"/>
              <a:gd name="connsiteY22" fmla="*/ 3688181 h 3735001"/>
              <a:gd name="connsiteX23" fmla="*/ 6807200 w 10185400"/>
              <a:gd name="connsiteY23" fmla="*/ 3675481 h 3735001"/>
              <a:gd name="connsiteX24" fmla="*/ 7239000 w 10185400"/>
              <a:gd name="connsiteY24" fmla="*/ 3586581 h 3735001"/>
              <a:gd name="connsiteX25" fmla="*/ 7505700 w 10185400"/>
              <a:gd name="connsiteY25" fmla="*/ 3180181 h 3735001"/>
              <a:gd name="connsiteX26" fmla="*/ 7785100 w 10185400"/>
              <a:gd name="connsiteY26" fmla="*/ 3535781 h 3735001"/>
              <a:gd name="connsiteX27" fmla="*/ 7899400 w 10185400"/>
              <a:gd name="connsiteY27" fmla="*/ 3650081 h 3735001"/>
              <a:gd name="connsiteX28" fmla="*/ 8331200 w 10185400"/>
              <a:gd name="connsiteY28" fmla="*/ 3688181 h 3735001"/>
              <a:gd name="connsiteX29" fmla="*/ 9398000 w 10185400"/>
              <a:gd name="connsiteY29" fmla="*/ 3688181 h 3735001"/>
              <a:gd name="connsiteX30" fmla="*/ 10185400 w 10185400"/>
              <a:gd name="connsiteY30" fmla="*/ 3650081 h 3735001"/>
              <a:gd name="connsiteX0" fmla="*/ 0 w 10185400"/>
              <a:gd name="connsiteY0" fmla="*/ 3698341 h 3735001"/>
              <a:gd name="connsiteX1" fmla="*/ 749300 w 10185400"/>
              <a:gd name="connsiteY1" fmla="*/ 3675481 h 3735001"/>
              <a:gd name="connsiteX2" fmla="*/ 1219200 w 10185400"/>
              <a:gd name="connsiteY2" fmla="*/ 3675481 h 3735001"/>
              <a:gd name="connsiteX3" fmla="*/ 1828800 w 10185400"/>
              <a:gd name="connsiteY3" fmla="*/ 3675481 h 3735001"/>
              <a:gd name="connsiteX4" fmla="*/ 2286000 w 10185400"/>
              <a:gd name="connsiteY4" fmla="*/ 3383381 h 3735001"/>
              <a:gd name="connsiteX5" fmla="*/ 2501900 w 10185400"/>
              <a:gd name="connsiteY5" fmla="*/ 3624681 h 3735001"/>
              <a:gd name="connsiteX6" fmla="*/ 2794000 w 10185400"/>
              <a:gd name="connsiteY6" fmla="*/ 3142081 h 3735001"/>
              <a:gd name="connsiteX7" fmla="*/ 3073400 w 10185400"/>
              <a:gd name="connsiteY7" fmla="*/ 3637381 h 3735001"/>
              <a:gd name="connsiteX8" fmla="*/ 3225800 w 10185400"/>
              <a:gd name="connsiteY8" fmla="*/ 2065121 h 3735001"/>
              <a:gd name="connsiteX9" fmla="*/ 3477260 w 10185400"/>
              <a:gd name="connsiteY9" fmla="*/ 122021 h 3735001"/>
              <a:gd name="connsiteX10" fmla="*/ 3754120 w 10185400"/>
              <a:gd name="connsiteY10" fmla="*/ 282041 h 3735001"/>
              <a:gd name="connsiteX11" fmla="*/ 3995420 w 10185400"/>
              <a:gd name="connsiteY11" fmla="*/ 932281 h 3735001"/>
              <a:gd name="connsiteX12" fmla="*/ 4178300 w 10185400"/>
              <a:gd name="connsiteY12" fmla="*/ 475081 h 3735001"/>
              <a:gd name="connsiteX13" fmla="*/ 4335780 w 10185400"/>
              <a:gd name="connsiteY13" fmla="*/ 61061 h 3735001"/>
              <a:gd name="connsiteX14" fmla="*/ 4432300 w 10185400"/>
              <a:gd name="connsiteY14" fmla="*/ 563981 h 3735001"/>
              <a:gd name="connsiteX15" fmla="*/ 4597400 w 10185400"/>
              <a:gd name="connsiteY15" fmla="*/ 906881 h 3735001"/>
              <a:gd name="connsiteX16" fmla="*/ 4749800 w 10185400"/>
              <a:gd name="connsiteY16" fmla="*/ 386181 h 3735001"/>
              <a:gd name="connsiteX17" fmla="*/ 4914900 w 10185400"/>
              <a:gd name="connsiteY17" fmla="*/ 157581 h 3735001"/>
              <a:gd name="connsiteX18" fmla="*/ 5092700 w 10185400"/>
              <a:gd name="connsiteY18" fmla="*/ 602081 h 3735001"/>
              <a:gd name="connsiteX19" fmla="*/ 5207000 w 10185400"/>
              <a:gd name="connsiteY19" fmla="*/ 1262481 h 3735001"/>
              <a:gd name="connsiteX20" fmla="*/ 5626100 w 10185400"/>
              <a:gd name="connsiteY20" fmla="*/ 2811881 h 3735001"/>
              <a:gd name="connsiteX21" fmla="*/ 6057900 w 10185400"/>
              <a:gd name="connsiteY21" fmla="*/ 3662781 h 3735001"/>
              <a:gd name="connsiteX22" fmla="*/ 6324600 w 10185400"/>
              <a:gd name="connsiteY22" fmla="*/ 3688181 h 3735001"/>
              <a:gd name="connsiteX23" fmla="*/ 6807200 w 10185400"/>
              <a:gd name="connsiteY23" fmla="*/ 3675481 h 3735001"/>
              <a:gd name="connsiteX24" fmla="*/ 7239000 w 10185400"/>
              <a:gd name="connsiteY24" fmla="*/ 3586581 h 3735001"/>
              <a:gd name="connsiteX25" fmla="*/ 7505700 w 10185400"/>
              <a:gd name="connsiteY25" fmla="*/ 3180181 h 3735001"/>
              <a:gd name="connsiteX26" fmla="*/ 7785100 w 10185400"/>
              <a:gd name="connsiteY26" fmla="*/ 3535781 h 3735001"/>
              <a:gd name="connsiteX27" fmla="*/ 7899400 w 10185400"/>
              <a:gd name="connsiteY27" fmla="*/ 3650081 h 3735001"/>
              <a:gd name="connsiteX28" fmla="*/ 8331200 w 10185400"/>
              <a:gd name="connsiteY28" fmla="*/ 3688181 h 3735001"/>
              <a:gd name="connsiteX29" fmla="*/ 9398000 w 10185400"/>
              <a:gd name="connsiteY29" fmla="*/ 3688181 h 3735001"/>
              <a:gd name="connsiteX30" fmla="*/ 10185400 w 10185400"/>
              <a:gd name="connsiteY30" fmla="*/ 3650081 h 3735001"/>
              <a:gd name="connsiteX0" fmla="*/ 0 w 10185400"/>
              <a:gd name="connsiteY0" fmla="*/ 3698341 h 3735001"/>
              <a:gd name="connsiteX1" fmla="*/ 749300 w 10185400"/>
              <a:gd name="connsiteY1" fmla="*/ 3675481 h 3735001"/>
              <a:gd name="connsiteX2" fmla="*/ 1219200 w 10185400"/>
              <a:gd name="connsiteY2" fmla="*/ 3675481 h 3735001"/>
              <a:gd name="connsiteX3" fmla="*/ 1828800 w 10185400"/>
              <a:gd name="connsiteY3" fmla="*/ 3675481 h 3735001"/>
              <a:gd name="connsiteX4" fmla="*/ 2286000 w 10185400"/>
              <a:gd name="connsiteY4" fmla="*/ 3383381 h 3735001"/>
              <a:gd name="connsiteX5" fmla="*/ 2501900 w 10185400"/>
              <a:gd name="connsiteY5" fmla="*/ 3624681 h 3735001"/>
              <a:gd name="connsiteX6" fmla="*/ 2794000 w 10185400"/>
              <a:gd name="connsiteY6" fmla="*/ 3142081 h 3735001"/>
              <a:gd name="connsiteX7" fmla="*/ 3073400 w 10185400"/>
              <a:gd name="connsiteY7" fmla="*/ 3637381 h 3735001"/>
              <a:gd name="connsiteX8" fmla="*/ 3225800 w 10185400"/>
              <a:gd name="connsiteY8" fmla="*/ 2065121 h 3735001"/>
              <a:gd name="connsiteX9" fmla="*/ 3477260 w 10185400"/>
              <a:gd name="connsiteY9" fmla="*/ 122021 h 3735001"/>
              <a:gd name="connsiteX10" fmla="*/ 3754120 w 10185400"/>
              <a:gd name="connsiteY10" fmla="*/ 282041 h 3735001"/>
              <a:gd name="connsiteX11" fmla="*/ 3995420 w 10185400"/>
              <a:gd name="connsiteY11" fmla="*/ 932281 h 3735001"/>
              <a:gd name="connsiteX12" fmla="*/ 4170680 w 10185400"/>
              <a:gd name="connsiteY12" fmla="*/ 475081 h 3735001"/>
              <a:gd name="connsiteX13" fmla="*/ 4335780 w 10185400"/>
              <a:gd name="connsiteY13" fmla="*/ 61061 h 3735001"/>
              <a:gd name="connsiteX14" fmla="*/ 4432300 w 10185400"/>
              <a:gd name="connsiteY14" fmla="*/ 563981 h 3735001"/>
              <a:gd name="connsiteX15" fmla="*/ 4597400 w 10185400"/>
              <a:gd name="connsiteY15" fmla="*/ 906881 h 3735001"/>
              <a:gd name="connsiteX16" fmla="*/ 4749800 w 10185400"/>
              <a:gd name="connsiteY16" fmla="*/ 386181 h 3735001"/>
              <a:gd name="connsiteX17" fmla="*/ 4914900 w 10185400"/>
              <a:gd name="connsiteY17" fmla="*/ 157581 h 3735001"/>
              <a:gd name="connsiteX18" fmla="*/ 5092700 w 10185400"/>
              <a:gd name="connsiteY18" fmla="*/ 602081 h 3735001"/>
              <a:gd name="connsiteX19" fmla="*/ 5207000 w 10185400"/>
              <a:gd name="connsiteY19" fmla="*/ 1262481 h 3735001"/>
              <a:gd name="connsiteX20" fmla="*/ 5626100 w 10185400"/>
              <a:gd name="connsiteY20" fmla="*/ 2811881 h 3735001"/>
              <a:gd name="connsiteX21" fmla="*/ 6057900 w 10185400"/>
              <a:gd name="connsiteY21" fmla="*/ 3662781 h 3735001"/>
              <a:gd name="connsiteX22" fmla="*/ 6324600 w 10185400"/>
              <a:gd name="connsiteY22" fmla="*/ 3688181 h 3735001"/>
              <a:gd name="connsiteX23" fmla="*/ 6807200 w 10185400"/>
              <a:gd name="connsiteY23" fmla="*/ 3675481 h 3735001"/>
              <a:gd name="connsiteX24" fmla="*/ 7239000 w 10185400"/>
              <a:gd name="connsiteY24" fmla="*/ 3586581 h 3735001"/>
              <a:gd name="connsiteX25" fmla="*/ 7505700 w 10185400"/>
              <a:gd name="connsiteY25" fmla="*/ 3180181 h 3735001"/>
              <a:gd name="connsiteX26" fmla="*/ 7785100 w 10185400"/>
              <a:gd name="connsiteY26" fmla="*/ 3535781 h 3735001"/>
              <a:gd name="connsiteX27" fmla="*/ 7899400 w 10185400"/>
              <a:gd name="connsiteY27" fmla="*/ 3650081 h 3735001"/>
              <a:gd name="connsiteX28" fmla="*/ 8331200 w 10185400"/>
              <a:gd name="connsiteY28" fmla="*/ 3688181 h 3735001"/>
              <a:gd name="connsiteX29" fmla="*/ 9398000 w 10185400"/>
              <a:gd name="connsiteY29" fmla="*/ 3688181 h 3735001"/>
              <a:gd name="connsiteX30" fmla="*/ 10185400 w 10185400"/>
              <a:gd name="connsiteY30" fmla="*/ 3650081 h 3735001"/>
              <a:gd name="connsiteX0" fmla="*/ 0 w 10185400"/>
              <a:gd name="connsiteY0" fmla="*/ 3698341 h 3735001"/>
              <a:gd name="connsiteX1" fmla="*/ 749300 w 10185400"/>
              <a:gd name="connsiteY1" fmla="*/ 3675481 h 3735001"/>
              <a:gd name="connsiteX2" fmla="*/ 1219200 w 10185400"/>
              <a:gd name="connsiteY2" fmla="*/ 3675481 h 3735001"/>
              <a:gd name="connsiteX3" fmla="*/ 1828800 w 10185400"/>
              <a:gd name="connsiteY3" fmla="*/ 3675481 h 3735001"/>
              <a:gd name="connsiteX4" fmla="*/ 2286000 w 10185400"/>
              <a:gd name="connsiteY4" fmla="*/ 3383381 h 3735001"/>
              <a:gd name="connsiteX5" fmla="*/ 2501900 w 10185400"/>
              <a:gd name="connsiteY5" fmla="*/ 3624681 h 3735001"/>
              <a:gd name="connsiteX6" fmla="*/ 2794000 w 10185400"/>
              <a:gd name="connsiteY6" fmla="*/ 3142081 h 3735001"/>
              <a:gd name="connsiteX7" fmla="*/ 3073400 w 10185400"/>
              <a:gd name="connsiteY7" fmla="*/ 3637381 h 3735001"/>
              <a:gd name="connsiteX8" fmla="*/ 3225800 w 10185400"/>
              <a:gd name="connsiteY8" fmla="*/ 2065121 h 3735001"/>
              <a:gd name="connsiteX9" fmla="*/ 3477260 w 10185400"/>
              <a:gd name="connsiteY9" fmla="*/ 122021 h 3735001"/>
              <a:gd name="connsiteX10" fmla="*/ 3754120 w 10185400"/>
              <a:gd name="connsiteY10" fmla="*/ 282041 h 3735001"/>
              <a:gd name="connsiteX11" fmla="*/ 3995420 w 10185400"/>
              <a:gd name="connsiteY11" fmla="*/ 932281 h 3735001"/>
              <a:gd name="connsiteX12" fmla="*/ 4170680 w 10185400"/>
              <a:gd name="connsiteY12" fmla="*/ 475081 h 3735001"/>
              <a:gd name="connsiteX13" fmla="*/ 4335780 w 10185400"/>
              <a:gd name="connsiteY13" fmla="*/ 61061 h 3735001"/>
              <a:gd name="connsiteX14" fmla="*/ 4432300 w 10185400"/>
              <a:gd name="connsiteY14" fmla="*/ 563981 h 3735001"/>
              <a:gd name="connsiteX15" fmla="*/ 4597400 w 10185400"/>
              <a:gd name="connsiteY15" fmla="*/ 906881 h 3735001"/>
              <a:gd name="connsiteX16" fmla="*/ 4749800 w 10185400"/>
              <a:gd name="connsiteY16" fmla="*/ 386181 h 3735001"/>
              <a:gd name="connsiteX17" fmla="*/ 4914900 w 10185400"/>
              <a:gd name="connsiteY17" fmla="*/ 157581 h 3735001"/>
              <a:gd name="connsiteX18" fmla="*/ 5092700 w 10185400"/>
              <a:gd name="connsiteY18" fmla="*/ 602081 h 3735001"/>
              <a:gd name="connsiteX19" fmla="*/ 5207000 w 10185400"/>
              <a:gd name="connsiteY19" fmla="*/ 1262481 h 3735001"/>
              <a:gd name="connsiteX20" fmla="*/ 5626100 w 10185400"/>
              <a:gd name="connsiteY20" fmla="*/ 2811881 h 3735001"/>
              <a:gd name="connsiteX21" fmla="*/ 6057900 w 10185400"/>
              <a:gd name="connsiteY21" fmla="*/ 3662781 h 3735001"/>
              <a:gd name="connsiteX22" fmla="*/ 6324600 w 10185400"/>
              <a:gd name="connsiteY22" fmla="*/ 3688181 h 3735001"/>
              <a:gd name="connsiteX23" fmla="*/ 6807200 w 10185400"/>
              <a:gd name="connsiteY23" fmla="*/ 3675481 h 3735001"/>
              <a:gd name="connsiteX24" fmla="*/ 7239000 w 10185400"/>
              <a:gd name="connsiteY24" fmla="*/ 3586581 h 3735001"/>
              <a:gd name="connsiteX25" fmla="*/ 7505700 w 10185400"/>
              <a:gd name="connsiteY25" fmla="*/ 3180181 h 3735001"/>
              <a:gd name="connsiteX26" fmla="*/ 7785100 w 10185400"/>
              <a:gd name="connsiteY26" fmla="*/ 3535781 h 3735001"/>
              <a:gd name="connsiteX27" fmla="*/ 7899400 w 10185400"/>
              <a:gd name="connsiteY27" fmla="*/ 3650081 h 3735001"/>
              <a:gd name="connsiteX28" fmla="*/ 8331200 w 10185400"/>
              <a:gd name="connsiteY28" fmla="*/ 3688181 h 3735001"/>
              <a:gd name="connsiteX29" fmla="*/ 9398000 w 10185400"/>
              <a:gd name="connsiteY29" fmla="*/ 3688181 h 3735001"/>
              <a:gd name="connsiteX30" fmla="*/ 10185400 w 10185400"/>
              <a:gd name="connsiteY30" fmla="*/ 3650081 h 3735001"/>
              <a:gd name="connsiteX0" fmla="*/ 0 w 10185400"/>
              <a:gd name="connsiteY0" fmla="*/ 3698341 h 3735001"/>
              <a:gd name="connsiteX1" fmla="*/ 749300 w 10185400"/>
              <a:gd name="connsiteY1" fmla="*/ 3675481 h 3735001"/>
              <a:gd name="connsiteX2" fmla="*/ 1219200 w 10185400"/>
              <a:gd name="connsiteY2" fmla="*/ 3675481 h 3735001"/>
              <a:gd name="connsiteX3" fmla="*/ 1828800 w 10185400"/>
              <a:gd name="connsiteY3" fmla="*/ 3675481 h 3735001"/>
              <a:gd name="connsiteX4" fmla="*/ 2286000 w 10185400"/>
              <a:gd name="connsiteY4" fmla="*/ 3383381 h 3735001"/>
              <a:gd name="connsiteX5" fmla="*/ 2501900 w 10185400"/>
              <a:gd name="connsiteY5" fmla="*/ 3624681 h 3735001"/>
              <a:gd name="connsiteX6" fmla="*/ 2794000 w 10185400"/>
              <a:gd name="connsiteY6" fmla="*/ 3142081 h 3735001"/>
              <a:gd name="connsiteX7" fmla="*/ 3073400 w 10185400"/>
              <a:gd name="connsiteY7" fmla="*/ 3637381 h 3735001"/>
              <a:gd name="connsiteX8" fmla="*/ 3225800 w 10185400"/>
              <a:gd name="connsiteY8" fmla="*/ 2065121 h 3735001"/>
              <a:gd name="connsiteX9" fmla="*/ 3477260 w 10185400"/>
              <a:gd name="connsiteY9" fmla="*/ 122021 h 3735001"/>
              <a:gd name="connsiteX10" fmla="*/ 3754120 w 10185400"/>
              <a:gd name="connsiteY10" fmla="*/ 282041 h 3735001"/>
              <a:gd name="connsiteX11" fmla="*/ 3995420 w 10185400"/>
              <a:gd name="connsiteY11" fmla="*/ 932281 h 3735001"/>
              <a:gd name="connsiteX12" fmla="*/ 4170680 w 10185400"/>
              <a:gd name="connsiteY12" fmla="*/ 475081 h 3735001"/>
              <a:gd name="connsiteX13" fmla="*/ 4305300 w 10185400"/>
              <a:gd name="connsiteY13" fmla="*/ 7721 h 3735001"/>
              <a:gd name="connsiteX14" fmla="*/ 4432300 w 10185400"/>
              <a:gd name="connsiteY14" fmla="*/ 563981 h 3735001"/>
              <a:gd name="connsiteX15" fmla="*/ 4597400 w 10185400"/>
              <a:gd name="connsiteY15" fmla="*/ 906881 h 3735001"/>
              <a:gd name="connsiteX16" fmla="*/ 4749800 w 10185400"/>
              <a:gd name="connsiteY16" fmla="*/ 386181 h 3735001"/>
              <a:gd name="connsiteX17" fmla="*/ 4914900 w 10185400"/>
              <a:gd name="connsiteY17" fmla="*/ 157581 h 3735001"/>
              <a:gd name="connsiteX18" fmla="*/ 5092700 w 10185400"/>
              <a:gd name="connsiteY18" fmla="*/ 602081 h 3735001"/>
              <a:gd name="connsiteX19" fmla="*/ 5207000 w 10185400"/>
              <a:gd name="connsiteY19" fmla="*/ 1262481 h 3735001"/>
              <a:gd name="connsiteX20" fmla="*/ 5626100 w 10185400"/>
              <a:gd name="connsiteY20" fmla="*/ 2811881 h 3735001"/>
              <a:gd name="connsiteX21" fmla="*/ 6057900 w 10185400"/>
              <a:gd name="connsiteY21" fmla="*/ 3662781 h 3735001"/>
              <a:gd name="connsiteX22" fmla="*/ 6324600 w 10185400"/>
              <a:gd name="connsiteY22" fmla="*/ 3688181 h 3735001"/>
              <a:gd name="connsiteX23" fmla="*/ 6807200 w 10185400"/>
              <a:gd name="connsiteY23" fmla="*/ 3675481 h 3735001"/>
              <a:gd name="connsiteX24" fmla="*/ 7239000 w 10185400"/>
              <a:gd name="connsiteY24" fmla="*/ 3586581 h 3735001"/>
              <a:gd name="connsiteX25" fmla="*/ 7505700 w 10185400"/>
              <a:gd name="connsiteY25" fmla="*/ 3180181 h 3735001"/>
              <a:gd name="connsiteX26" fmla="*/ 7785100 w 10185400"/>
              <a:gd name="connsiteY26" fmla="*/ 3535781 h 3735001"/>
              <a:gd name="connsiteX27" fmla="*/ 7899400 w 10185400"/>
              <a:gd name="connsiteY27" fmla="*/ 3650081 h 3735001"/>
              <a:gd name="connsiteX28" fmla="*/ 8331200 w 10185400"/>
              <a:gd name="connsiteY28" fmla="*/ 3688181 h 3735001"/>
              <a:gd name="connsiteX29" fmla="*/ 9398000 w 10185400"/>
              <a:gd name="connsiteY29" fmla="*/ 3688181 h 3735001"/>
              <a:gd name="connsiteX30" fmla="*/ 10185400 w 10185400"/>
              <a:gd name="connsiteY30" fmla="*/ 3650081 h 3735001"/>
              <a:gd name="connsiteX0" fmla="*/ 0 w 10185400"/>
              <a:gd name="connsiteY0" fmla="*/ 3698341 h 3735001"/>
              <a:gd name="connsiteX1" fmla="*/ 749300 w 10185400"/>
              <a:gd name="connsiteY1" fmla="*/ 3675481 h 3735001"/>
              <a:gd name="connsiteX2" fmla="*/ 1219200 w 10185400"/>
              <a:gd name="connsiteY2" fmla="*/ 3675481 h 3735001"/>
              <a:gd name="connsiteX3" fmla="*/ 1828800 w 10185400"/>
              <a:gd name="connsiteY3" fmla="*/ 3675481 h 3735001"/>
              <a:gd name="connsiteX4" fmla="*/ 2286000 w 10185400"/>
              <a:gd name="connsiteY4" fmla="*/ 3383381 h 3735001"/>
              <a:gd name="connsiteX5" fmla="*/ 2501900 w 10185400"/>
              <a:gd name="connsiteY5" fmla="*/ 3624681 h 3735001"/>
              <a:gd name="connsiteX6" fmla="*/ 2794000 w 10185400"/>
              <a:gd name="connsiteY6" fmla="*/ 3142081 h 3735001"/>
              <a:gd name="connsiteX7" fmla="*/ 3073400 w 10185400"/>
              <a:gd name="connsiteY7" fmla="*/ 3637381 h 3735001"/>
              <a:gd name="connsiteX8" fmla="*/ 3225800 w 10185400"/>
              <a:gd name="connsiteY8" fmla="*/ 2065121 h 3735001"/>
              <a:gd name="connsiteX9" fmla="*/ 3477260 w 10185400"/>
              <a:gd name="connsiteY9" fmla="*/ 122021 h 3735001"/>
              <a:gd name="connsiteX10" fmla="*/ 3754120 w 10185400"/>
              <a:gd name="connsiteY10" fmla="*/ 282041 h 3735001"/>
              <a:gd name="connsiteX11" fmla="*/ 3995420 w 10185400"/>
              <a:gd name="connsiteY11" fmla="*/ 932281 h 3735001"/>
              <a:gd name="connsiteX12" fmla="*/ 4170680 w 10185400"/>
              <a:gd name="connsiteY12" fmla="*/ 475081 h 3735001"/>
              <a:gd name="connsiteX13" fmla="*/ 4305300 w 10185400"/>
              <a:gd name="connsiteY13" fmla="*/ 7721 h 3735001"/>
              <a:gd name="connsiteX14" fmla="*/ 4432300 w 10185400"/>
              <a:gd name="connsiteY14" fmla="*/ 563981 h 3735001"/>
              <a:gd name="connsiteX15" fmla="*/ 4597400 w 10185400"/>
              <a:gd name="connsiteY15" fmla="*/ 906881 h 3735001"/>
              <a:gd name="connsiteX16" fmla="*/ 4749800 w 10185400"/>
              <a:gd name="connsiteY16" fmla="*/ 386181 h 3735001"/>
              <a:gd name="connsiteX17" fmla="*/ 4914900 w 10185400"/>
              <a:gd name="connsiteY17" fmla="*/ 157581 h 3735001"/>
              <a:gd name="connsiteX18" fmla="*/ 5092700 w 10185400"/>
              <a:gd name="connsiteY18" fmla="*/ 602081 h 3735001"/>
              <a:gd name="connsiteX19" fmla="*/ 5207000 w 10185400"/>
              <a:gd name="connsiteY19" fmla="*/ 1262481 h 3735001"/>
              <a:gd name="connsiteX20" fmla="*/ 5626100 w 10185400"/>
              <a:gd name="connsiteY20" fmla="*/ 2811881 h 3735001"/>
              <a:gd name="connsiteX21" fmla="*/ 6057900 w 10185400"/>
              <a:gd name="connsiteY21" fmla="*/ 3662781 h 3735001"/>
              <a:gd name="connsiteX22" fmla="*/ 6324600 w 10185400"/>
              <a:gd name="connsiteY22" fmla="*/ 3688181 h 3735001"/>
              <a:gd name="connsiteX23" fmla="*/ 6807200 w 10185400"/>
              <a:gd name="connsiteY23" fmla="*/ 3675481 h 3735001"/>
              <a:gd name="connsiteX24" fmla="*/ 7239000 w 10185400"/>
              <a:gd name="connsiteY24" fmla="*/ 3586581 h 3735001"/>
              <a:gd name="connsiteX25" fmla="*/ 7505700 w 10185400"/>
              <a:gd name="connsiteY25" fmla="*/ 3180181 h 3735001"/>
              <a:gd name="connsiteX26" fmla="*/ 7785100 w 10185400"/>
              <a:gd name="connsiteY26" fmla="*/ 3535781 h 3735001"/>
              <a:gd name="connsiteX27" fmla="*/ 7899400 w 10185400"/>
              <a:gd name="connsiteY27" fmla="*/ 3650081 h 3735001"/>
              <a:gd name="connsiteX28" fmla="*/ 8331200 w 10185400"/>
              <a:gd name="connsiteY28" fmla="*/ 3688181 h 3735001"/>
              <a:gd name="connsiteX29" fmla="*/ 9398000 w 10185400"/>
              <a:gd name="connsiteY29" fmla="*/ 3688181 h 3735001"/>
              <a:gd name="connsiteX30" fmla="*/ 10185400 w 10185400"/>
              <a:gd name="connsiteY30" fmla="*/ 3650081 h 3735001"/>
              <a:gd name="connsiteX0" fmla="*/ 0 w 10185400"/>
              <a:gd name="connsiteY0" fmla="*/ 3698692 h 3735352"/>
              <a:gd name="connsiteX1" fmla="*/ 749300 w 10185400"/>
              <a:gd name="connsiteY1" fmla="*/ 3675832 h 3735352"/>
              <a:gd name="connsiteX2" fmla="*/ 1219200 w 10185400"/>
              <a:gd name="connsiteY2" fmla="*/ 3675832 h 3735352"/>
              <a:gd name="connsiteX3" fmla="*/ 1828800 w 10185400"/>
              <a:gd name="connsiteY3" fmla="*/ 3675832 h 3735352"/>
              <a:gd name="connsiteX4" fmla="*/ 2286000 w 10185400"/>
              <a:gd name="connsiteY4" fmla="*/ 3383732 h 3735352"/>
              <a:gd name="connsiteX5" fmla="*/ 2501900 w 10185400"/>
              <a:gd name="connsiteY5" fmla="*/ 3625032 h 3735352"/>
              <a:gd name="connsiteX6" fmla="*/ 2794000 w 10185400"/>
              <a:gd name="connsiteY6" fmla="*/ 3142432 h 3735352"/>
              <a:gd name="connsiteX7" fmla="*/ 3073400 w 10185400"/>
              <a:gd name="connsiteY7" fmla="*/ 3637732 h 3735352"/>
              <a:gd name="connsiteX8" fmla="*/ 3225800 w 10185400"/>
              <a:gd name="connsiteY8" fmla="*/ 2065472 h 3735352"/>
              <a:gd name="connsiteX9" fmla="*/ 3477260 w 10185400"/>
              <a:gd name="connsiteY9" fmla="*/ 122372 h 3735352"/>
              <a:gd name="connsiteX10" fmla="*/ 3754120 w 10185400"/>
              <a:gd name="connsiteY10" fmla="*/ 282392 h 3735352"/>
              <a:gd name="connsiteX11" fmla="*/ 3995420 w 10185400"/>
              <a:gd name="connsiteY11" fmla="*/ 932632 h 3735352"/>
              <a:gd name="connsiteX12" fmla="*/ 4170680 w 10185400"/>
              <a:gd name="connsiteY12" fmla="*/ 475432 h 3735352"/>
              <a:gd name="connsiteX13" fmla="*/ 4305300 w 10185400"/>
              <a:gd name="connsiteY13" fmla="*/ 8072 h 3735352"/>
              <a:gd name="connsiteX14" fmla="*/ 4432300 w 10185400"/>
              <a:gd name="connsiteY14" fmla="*/ 564332 h 3735352"/>
              <a:gd name="connsiteX15" fmla="*/ 4597400 w 10185400"/>
              <a:gd name="connsiteY15" fmla="*/ 907232 h 3735352"/>
              <a:gd name="connsiteX16" fmla="*/ 4749800 w 10185400"/>
              <a:gd name="connsiteY16" fmla="*/ 386532 h 3735352"/>
              <a:gd name="connsiteX17" fmla="*/ 4914900 w 10185400"/>
              <a:gd name="connsiteY17" fmla="*/ 157932 h 3735352"/>
              <a:gd name="connsiteX18" fmla="*/ 5092700 w 10185400"/>
              <a:gd name="connsiteY18" fmla="*/ 602432 h 3735352"/>
              <a:gd name="connsiteX19" fmla="*/ 5207000 w 10185400"/>
              <a:gd name="connsiteY19" fmla="*/ 1262832 h 3735352"/>
              <a:gd name="connsiteX20" fmla="*/ 5626100 w 10185400"/>
              <a:gd name="connsiteY20" fmla="*/ 2812232 h 3735352"/>
              <a:gd name="connsiteX21" fmla="*/ 6057900 w 10185400"/>
              <a:gd name="connsiteY21" fmla="*/ 3663132 h 3735352"/>
              <a:gd name="connsiteX22" fmla="*/ 6324600 w 10185400"/>
              <a:gd name="connsiteY22" fmla="*/ 3688532 h 3735352"/>
              <a:gd name="connsiteX23" fmla="*/ 6807200 w 10185400"/>
              <a:gd name="connsiteY23" fmla="*/ 3675832 h 3735352"/>
              <a:gd name="connsiteX24" fmla="*/ 7239000 w 10185400"/>
              <a:gd name="connsiteY24" fmla="*/ 3586932 h 3735352"/>
              <a:gd name="connsiteX25" fmla="*/ 7505700 w 10185400"/>
              <a:gd name="connsiteY25" fmla="*/ 3180532 h 3735352"/>
              <a:gd name="connsiteX26" fmla="*/ 7785100 w 10185400"/>
              <a:gd name="connsiteY26" fmla="*/ 3536132 h 3735352"/>
              <a:gd name="connsiteX27" fmla="*/ 7899400 w 10185400"/>
              <a:gd name="connsiteY27" fmla="*/ 3650432 h 3735352"/>
              <a:gd name="connsiteX28" fmla="*/ 8331200 w 10185400"/>
              <a:gd name="connsiteY28" fmla="*/ 3688532 h 3735352"/>
              <a:gd name="connsiteX29" fmla="*/ 9398000 w 10185400"/>
              <a:gd name="connsiteY29" fmla="*/ 3688532 h 3735352"/>
              <a:gd name="connsiteX30" fmla="*/ 10185400 w 10185400"/>
              <a:gd name="connsiteY30" fmla="*/ 3650432 h 3735352"/>
              <a:gd name="connsiteX0" fmla="*/ 0 w 10185400"/>
              <a:gd name="connsiteY0" fmla="*/ 3698342 h 3735002"/>
              <a:gd name="connsiteX1" fmla="*/ 749300 w 10185400"/>
              <a:gd name="connsiteY1" fmla="*/ 3675482 h 3735002"/>
              <a:gd name="connsiteX2" fmla="*/ 1219200 w 10185400"/>
              <a:gd name="connsiteY2" fmla="*/ 3675482 h 3735002"/>
              <a:gd name="connsiteX3" fmla="*/ 1828800 w 10185400"/>
              <a:gd name="connsiteY3" fmla="*/ 3675482 h 3735002"/>
              <a:gd name="connsiteX4" fmla="*/ 2286000 w 10185400"/>
              <a:gd name="connsiteY4" fmla="*/ 3383382 h 3735002"/>
              <a:gd name="connsiteX5" fmla="*/ 2501900 w 10185400"/>
              <a:gd name="connsiteY5" fmla="*/ 3624682 h 3735002"/>
              <a:gd name="connsiteX6" fmla="*/ 2794000 w 10185400"/>
              <a:gd name="connsiteY6" fmla="*/ 3142082 h 3735002"/>
              <a:gd name="connsiteX7" fmla="*/ 3073400 w 10185400"/>
              <a:gd name="connsiteY7" fmla="*/ 3637382 h 3735002"/>
              <a:gd name="connsiteX8" fmla="*/ 3225800 w 10185400"/>
              <a:gd name="connsiteY8" fmla="*/ 2065122 h 3735002"/>
              <a:gd name="connsiteX9" fmla="*/ 3477260 w 10185400"/>
              <a:gd name="connsiteY9" fmla="*/ 122022 h 3735002"/>
              <a:gd name="connsiteX10" fmla="*/ 3754120 w 10185400"/>
              <a:gd name="connsiteY10" fmla="*/ 282042 h 3735002"/>
              <a:gd name="connsiteX11" fmla="*/ 3995420 w 10185400"/>
              <a:gd name="connsiteY11" fmla="*/ 932282 h 3735002"/>
              <a:gd name="connsiteX12" fmla="*/ 4170680 w 10185400"/>
              <a:gd name="connsiteY12" fmla="*/ 475082 h 3735002"/>
              <a:gd name="connsiteX13" fmla="*/ 4305300 w 10185400"/>
              <a:gd name="connsiteY13" fmla="*/ 7722 h 3735002"/>
              <a:gd name="connsiteX14" fmla="*/ 4432300 w 10185400"/>
              <a:gd name="connsiteY14" fmla="*/ 563982 h 3735002"/>
              <a:gd name="connsiteX15" fmla="*/ 4597400 w 10185400"/>
              <a:gd name="connsiteY15" fmla="*/ 906882 h 3735002"/>
              <a:gd name="connsiteX16" fmla="*/ 4749800 w 10185400"/>
              <a:gd name="connsiteY16" fmla="*/ 386182 h 3735002"/>
              <a:gd name="connsiteX17" fmla="*/ 4914900 w 10185400"/>
              <a:gd name="connsiteY17" fmla="*/ 157582 h 3735002"/>
              <a:gd name="connsiteX18" fmla="*/ 5092700 w 10185400"/>
              <a:gd name="connsiteY18" fmla="*/ 602082 h 3735002"/>
              <a:gd name="connsiteX19" fmla="*/ 5207000 w 10185400"/>
              <a:gd name="connsiteY19" fmla="*/ 1262482 h 3735002"/>
              <a:gd name="connsiteX20" fmla="*/ 5626100 w 10185400"/>
              <a:gd name="connsiteY20" fmla="*/ 2811882 h 3735002"/>
              <a:gd name="connsiteX21" fmla="*/ 6057900 w 10185400"/>
              <a:gd name="connsiteY21" fmla="*/ 3662782 h 3735002"/>
              <a:gd name="connsiteX22" fmla="*/ 6324600 w 10185400"/>
              <a:gd name="connsiteY22" fmla="*/ 3688182 h 3735002"/>
              <a:gd name="connsiteX23" fmla="*/ 6807200 w 10185400"/>
              <a:gd name="connsiteY23" fmla="*/ 3675482 h 3735002"/>
              <a:gd name="connsiteX24" fmla="*/ 7239000 w 10185400"/>
              <a:gd name="connsiteY24" fmla="*/ 3586582 h 3735002"/>
              <a:gd name="connsiteX25" fmla="*/ 7505700 w 10185400"/>
              <a:gd name="connsiteY25" fmla="*/ 3180182 h 3735002"/>
              <a:gd name="connsiteX26" fmla="*/ 7785100 w 10185400"/>
              <a:gd name="connsiteY26" fmla="*/ 3535782 h 3735002"/>
              <a:gd name="connsiteX27" fmla="*/ 7899400 w 10185400"/>
              <a:gd name="connsiteY27" fmla="*/ 3650082 h 3735002"/>
              <a:gd name="connsiteX28" fmla="*/ 8331200 w 10185400"/>
              <a:gd name="connsiteY28" fmla="*/ 3688182 h 3735002"/>
              <a:gd name="connsiteX29" fmla="*/ 9398000 w 10185400"/>
              <a:gd name="connsiteY29" fmla="*/ 3688182 h 3735002"/>
              <a:gd name="connsiteX30" fmla="*/ 10185400 w 10185400"/>
              <a:gd name="connsiteY30" fmla="*/ 3650082 h 3735002"/>
              <a:gd name="connsiteX0" fmla="*/ 0 w 10185400"/>
              <a:gd name="connsiteY0" fmla="*/ 3698342 h 3735002"/>
              <a:gd name="connsiteX1" fmla="*/ 749300 w 10185400"/>
              <a:gd name="connsiteY1" fmla="*/ 3675482 h 3735002"/>
              <a:gd name="connsiteX2" fmla="*/ 1219200 w 10185400"/>
              <a:gd name="connsiteY2" fmla="*/ 3675482 h 3735002"/>
              <a:gd name="connsiteX3" fmla="*/ 1828800 w 10185400"/>
              <a:gd name="connsiteY3" fmla="*/ 3675482 h 3735002"/>
              <a:gd name="connsiteX4" fmla="*/ 2286000 w 10185400"/>
              <a:gd name="connsiteY4" fmla="*/ 3383382 h 3735002"/>
              <a:gd name="connsiteX5" fmla="*/ 2501900 w 10185400"/>
              <a:gd name="connsiteY5" fmla="*/ 3624682 h 3735002"/>
              <a:gd name="connsiteX6" fmla="*/ 2794000 w 10185400"/>
              <a:gd name="connsiteY6" fmla="*/ 3142082 h 3735002"/>
              <a:gd name="connsiteX7" fmla="*/ 3073400 w 10185400"/>
              <a:gd name="connsiteY7" fmla="*/ 3637382 h 3735002"/>
              <a:gd name="connsiteX8" fmla="*/ 3225800 w 10185400"/>
              <a:gd name="connsiteY8" fmla="*/ 2065122 h 3735002"/>
              <a:gd name="connsiteX9" fmla="*/ 3477260 w 10185400"/>
              <a:gd name="connsiteY9" fmla="*/ 122022 h 3735002"/>
              <a:gd name="connsiteX10" fmla="*/ 3754120 w 10185400"/>
              <a:gd name="connsiteY10" fmla="*/ 282042 h 3735002"/>
              <a:gd name="connsiteX11" fmla="*/ 3995420 w 10185400"/>
              <a:gd name="connsiteY11" fmla="*/ 932282 h 3735002"/>
              <a:gd name="connsiteX12" fmla="*/ 4124960 w 10185400"/>
              <a:gd name="connsiteY12" fmla="*/ 475082 h 3735002"/>
              <a:gd name="connsiteX13" fmla="*/ 4305300 w 10185400"/>
              <a:gd name="connsiteY13" fmla="*/ 7722 h 3735002"/>
              <a:gd name="connsiteX14" fmla="*/ 4432300 w 10185400"/>
              <a:gd name="connsiteY14" fmla="*/ 563982 h 3735002"/>
              <a:gd name="connsiteX15" fmla="*/ 4597400 w 10185400"/>
              <a:gd name="connsiteY15" fmla="*/ 906882 h 3735002"/>
              <a:gd name="connsiteX16" fmla="*/ 4749800 w 10185400"/>
              <a:gd name="connsiteY16" fmla="*/ 386182 h 3735002"/>
              <a:gd name="connsiteX17" fmla="*/ 4914900 w 10185400"/>
              <a:gd name="connsiteY17" fmla="*/ 157582 h 3735002"/>
              <a:gd name="connsiteX18" fmla="*/ 5092700 w 10185400"/>
              <a:gd name="connsiteY18" fmla="*/ 602082 h 3735002"/>
              <a:gd name="connsiteX19" fmla="*/ 5207000 w 10185400"/>
              <a:gd name="connsiteY19" fmla="*/ 1262482 h 3735002"/>
              <a:gd name="connsiteX20" fmla="*/ 5626100 w 10185400"/>
              <a:gd name="connsiteY20" fmla="*/ 2811882 h 3735002"/>
              <a:gd name="connsiteX21" fmla="*/ 6057900 w 10185400"/>
              <a:gd name="connsiteY21" fmla="*/ 3662782 h 3735002"/>
              <a:gd name="connsiteX22" fmla="*/ 6324600 w 10185400"/>
              <a:gd name="connsiteY22" fmla="*/ 3688182 h 3735002"/>
              <a:gd name="connsiteX23" fmla="*/ 6807200 w 10185400"/>
              <a:gd name="connsiteY23" fmla="*/ 3675482 h 3735002"/>
              <a:gd name="connsiteX24" fmla="*/ 7239000 w 10185400"/>
              <a:gd name="connsiteY24" fmla="*/ 3586582 h 3735002"/>
              <a:gd name="connsiteX25" fmla="*/ 7505700 w 10185400"/>
              <a:gd name="connsiteY25" fmla="*/ 3180182 h 3735002"/>
              <a:gd name="connsiteX26" fmla="*/ 7785100 w 10185400"/>
              <a:gd name="connsiteY26" fmla="*/ 3535782 h 3735002"/>
              <a:gd name="connsiteX27" fmla="*/ 7899400 w 10185400"/>
              <a:gd name="connsiteY27" fmla="*/ 3650082 h 3735002"/>
              <a:gd name="connsiteX28" fmla="*/ 8331200 w 10185400"/>
              <a:gd name="connsiteY28" fmla="*/ 3688182 h 3735002"/>
              <a:gd name="connsiteX29" fmla="*/ 9398000 w 10185400"/>
              <a:gd name="connsiteY29" fmla="*/ 3688182 h 3735002"/>
              <a:gd name="connsiteX30" fmla="*/ 10185400 w 10185400"/>
              <a:gd name="connsiteY30" fmla="*/ 3650082 h 3735002"/>
              <a:gd name="connsiteX0" fmla="*/ 0 w 10185400"/>
              <a:gd name="connsiteY0" fmla="*/ 3698342 h 3735002"/>
              <a:gd name="connsiteX1" fmla="*/ 749300 w 10185400"/>
              <a:gd name="connsiteY1" fmla="*/ 3675482 h 3735002"/>
              <a:gd name="connsiteX2" fmla="*/ 1219200 w 10185400"/>
              <a:gd name="connsiteY2" fmla="*/ 3675482 h 3735002"/>
              <a:gd name="connsiteX3" fmla="*/ 1828800 w 10185400"/>
              <a:gd name="connsiteY3" fmla="*/ 3675482 h 3735002"/>
              <a:gd name="connsiteX4" fmla="*/ 2286000 w 10185400"/>
              <a:gd name="connsiteY4" fmla="*/ 3383382 h 3735002"/>
              <a:gd name="connsiteX5" fmla="*/ 2501900 w 10185400"/>
              <a:gd name="connsiteY5" fmla="*/ 3624682 h 3735002"/>
              <a:gd name="connsiteX6" fmla="*/ 2794000 w 10185400"/>
              <a:gd name="connsiteY6" fmla="*/ 3142082 h 3735002"/>
              <a:gd name="connsiteX7" fmla="*/ 3073400 w 10185400"/>
              <a:gd name="connsiteY7" fmla="*/ 3637382 h 3735002"/>
              <a:gd name="connsiteX8" fmla="*/ 3225800 w 10185400"/>
              <a:gd name="connsiteY8" fmla="*/ 2065122 h 3735002"/>
              <a:gd name="connsiteX9" fmla="*/ 3477260 w 10185400"/>
              <a:gd name="connsiteY9" fmla="*/ 122022 h 3735002"/>
              <a:gd name="connsiteX10" fmla="*/ 3754120 w 10185400"/>
              <a:gd name="connsiteY10" fmla="*/ 282042 h 3735002"/>
              <a:gd name="connsiteX11" fmla="*/ 3995420 w 10185400"/>
              <a:gd name="connsiteY11" fmla="*/ 932282 h 3735002"/>
              <a:gd name="connsiteX12" fmla="*/ 4124960 w 10185400"/>
              <a:gd name="connsiteY12" fmla="*/ 475082 h 3735002"/>
              <a:gd name="connsiteX13" fmla="*/ 4305300 w 10185400"/>
              <a:gd name="connsiteY13" fmla="*/ 7722 h 3735002"/>
              <a:gd name="connsiteX14" fmla="*/ 4432300 w 10185400"/>
              <a:gd name="connsiteY14" fmla="*/ 563982 h 3735002"/>
              <a:gd name="connsiteX15" fmla="*/ 4597400 w 10185400"/>
              <a:gd name="connsiteY15" fmla="*/ 906882 h 3735002"/>
              <a:gd name="connsiteX16" fmla="*/ 4749800 w 10185400"/>
              <a:gd name="connsiteY16" fmla="*/ 386182 h 3735002"/>
              <a:gd name="connsiteX17" fmla="*/ 4914900 w 10185400"/>
              <a:gd name="connsiteY17" fmla="*/ 157582 h 3735002"/>
              <a:gd name="connsiteX18" fmla="*/ 5092700 w 10185400"/>
              <a:gd name="connsiteY18" fmla="*/ 602082 h 3735002"/>
              <a:gd name="connsiteX19" fmla="*/ 5207000 w 10185400"/>
              <a:gd name="connsiteY19" fmla="*/ 1262482 h 3735002"/>
              <a:gd name="connsiteX20" fmla="*/ 5626100 w 10185400"/>
              <a:gd name="connsiteY20" fmla="*/ 2811882 h 3735002"/>
              <a:gd name="connsiteX21" fmla="*/ 6057900 w 10185400"/>
              <a:gd name="connsiteY21" fmla="*/ 3662782 h 3735002"/>
              <a:gd name="connsiteX22" fmla="*/ 6324600 w 10185400"/>
              <a:gd name="connsiteY22" fmla="*/ 3688182 h 3735002"/>
              <a:gd name="connsiteX23" fmla="*/ 6807200 w 10185400"/>
              <a:gd name="connsiteY23" fmla="*/ 3675482 h 3735002"/>
              <a:gd name="connsiteX24" fmla="*/ 7239000 w 10185400"/>
              <a:gd name="connsiteY24" fmla="*/ 3586582 h 3735002"/>
              <a:gd name="connsiteX25" fmla="*/ 7505700 w 10185400"/>
              <a:gd name="connsiteY25" fmla="*/ 3180182 h 3735002"/>
              <a:gd name="connsiteX26" fmla="*/ 7785100 w 10185400"/>
              <a:gd name="connsiteY26" fmla="*/ 3535782 h 3735002"/>
              <a:gd name="connsiteX27" fmla="*/ 7899400 w 10185400"/>
              <a:gd name="connsiteY27" fmla="*/ 3650082 h 3735002"/>
              <a:gd name="connsiteX28" fmla="*/ 8331200 w 10185400"/>
              <a:gd name="connsiteY28" fmla="*/ 3688182 h 3735002"/>
              <a:gd name="connsiteX29" fmla="*/ 9398000 w 10185400"/>
              <a:gd name="connsiteY29" fmla="*/ 3688182 h 3735002"/>
              <a:gd name="connsiteX30" fmla="*/ 10185400 w 10185400"/>
              <a:gd name="connsiteY30" fmla="*/ 3650082 h 3735002"/>
              <a:gd name="connsiteX0" fmla="*/ 0 w 10185400"/>
              <a:gd name="connsiteY0" fmla="*/ 3698342 h 3735002"/>
              <a:gd name="connsiteX1" fmla="*/ 749300 w 10185400"/>
              <a:gd name="connsiteY1" fmla="*/ 3675482 h 3735002"/>
              <a:gd name="connsiteX2" fmla="*/ 1219200 w 10185400"/>
              <a:gd name="connsiteY2" fmla="*/ 3675482 h 3735002"/>
              <a:gd name="connsiteX3" fmla="*/ 1828800 w 10185400"/>
              <a:gd name="connsiteY3" fmla="*/ 3675482 h 3735002"/>
              <a:gd name="connsiteX4" fmla="*/ 2286000 w 10185400"/>
              <a:gd name="connsiteY4" fmla="*/ 3383382 h 3735002"/>
              <a:gd name="connsiteX5" fmla="*/ 2501900 w 10185400"/>
              <a:gd name="connsiteY5" fmla="*/ 3624682 h 3735002"/>
              <a:gd name="connsiteX6" fmla="*/ 2794000 w 10185400"/>
              <a:gd name="connsiteY6" fmla="*/ 3142082 h 3735002"/>
              <a:gd name="connsiteX7" fmla="*/ 3073400 w 10185400"/>
              <a:gd name="connsiteY7" fmla="*/ 3637382 h 3735002"/>
              <a:gd name="connsiteX8" fmla="*/ 3225800 w 10185400"/>
              <a:gd name="connsiteY8" fmla="*/ 2065122 h 3735002"/>
              <a:gd name="connsiteX9" fmla="*/ 3477260 w 10185400"/>
              <a:gd name="connsiteY9" fmla="*/ 122022 h 3735002"/>
              <a:gd name="connsiteX10" fmla="*/ 3754120 w 10185400"/>
              <a:gd name="connsiteY10" fmla="*/ 282042 h 3735002"/>
              <a:gd name="connsiteX11" fmla="*/ 3995420 w 10185400"/>
              <a:gd name="connsiteY11" fmla="*/ 932282 h 3735002"/>
              <a:gd name="connsiteX12" fmla="*/ 4124960 w 10185400"/>
              <a:gd name="connsiteY12" fmla="*/ 475082 h 3735002"/>
              <a:gd name="connsiteX13" fmla="*/ 4305300 w 10185400"/>
              <a:gd name="connsiteY13" fmla="*/ 7722 h 3735002"/>
              <a:gd name="connsiteX14" fmla="*/ 4432300 w 10185400"/>
              <a:gd name="connsiteY14" fmla="*/ 563982 h 3735002"/>
              <a:gd name="connsiteX15" fmla="*/ 4597400 w 10185400"/>
              <a:gd name="connsiteY15" fmla="*/ 906882 h 3735002"/>
              <a:gd name="connsiteX16" fmla="*/ 4749800 w 10185400"/>
              <a:gd name="connsiteY16" fmla="*/ 386182 h 3735002"/>
              <a:gd name="connsiteX17" fmla="*/ 4914900 w 10185400"/>
              <a:gd name="connsiteY17" fmla="*/ 157582 h 3735002"/>
              <a:gd name="connsiteX18" fmla="*/ 5092700 w 10185400"/>
              <a:gd name="connsiteY18" fmla="*/ 602082 h 3735002"/>
              <a:gd name="connsiteX19" fmla="*/ 5207000 w 10185400"/>
              <a:gd name="connsiteY19" fmla="*/ 1262482 h 3735002"/>
              <a:gd name="connsiteX20" fmla="*/ 5626100 w 10185400"/>
              <a:gd name="connsiteY20" fmla="*/ 2811882 h 3735002"/>
              <a:gd name="connsiteX21" fmla="*/ 6057900 w 10185400"/>
              <a:gd name="connsiteY21" fmla="*/ 3662782 h 3735002"/>
              <a:gd name="connsiteX22" fmla="*/ 6324600 w 10185400"/>
              <a:gd name="connsiteY22" fmla="*/ 3688182 h 3735002"/>
              <a:gd name="connsiteX23" fmla="*/ 6807200 w 10185400"/>
              <a:gd name="connsiteY23" fmla="*/ 3675482 h 3735002"/>
              <a:gd name="connsiteX24" fmla="*/ 7239000 w 10185400"/>
              <a:gd name="connsiteY24" fmla="*/ 3586582 h 3735002"/>
              <a:gd name="connsiteX25" fmla="*/ 7505700 w 10185400"/>
              <a:gd name="connsiteY25" fmla="*/ 3180182 h 3735002"/>
              <a:gd name="connsiteX26" fmla="*/ 7785100 w 10185400"/>
              <a:gd name="connsiteY26" fmla="*/ 3535782 h 3735002"/>
              <a:gd name="connsiteX27" fmla="*/ 7899400 w 10185400"/>
              <a:gd name="connsiteY27" fmla="*/ 3650082 h 3735002"/>
              <a:gd name="connsiteX28" fmla="*/ 8331200 w 10185400"/>
              <a:gd name="connsiteY28" fmla="*/ 3688182 h 3735002"/>
              <a:gd name="connsiteX29" fmla="*/ 9398000 w 10185400"/>
              <a:gd name="connsiteY29" fmla="*/ 3688182 h 3735002"/>
              <a:gd name="connsiteX30" fmla="*/ 10185400 w 10185400"/>
              <a:gd name="connsiteY30" fmla="*/ 3650082 h 3735002"/>
              <a:gd name="connsiteX0" fmla="*/ 0 w 10185400"/>
              <a:gd name="connsiteY0" fmla="*/ 3698342 h 3735002"/>
              <a:gd name="connsiteX1" fmla="*/ 749300 w 10185400"/>
              <a:gd name="connsiteY1" fmla="*/ 3675482 h 3735002"/>
              <a:gd name="connsiteX2" fmla="*/ 1219200 w 10185400"/>
              <a:gd name="connsiteY2" fmla="*/ 3675482 h 3735002"/>
              <a:gd name="connsiteX3" fmla="*/ 1828800 w 10185400"/>
              <a:gd name="connsiteY3" fmla="*/ 3675482 h 3735002"/>
              <a:gd name="connsiteX4" fmla="*/ 2286000 w 10185400"/>
              <a:gd name="connsiteY4" fmla="*/ 3383382 h 3735002"/>
              <a:gd name="connsiteX5" fmla="*/ 2501900 w 10185400"/>
              <a:gd name="connsiteY5" fmla="*/ 3624682 h 3735002"/>
              <a:gd name="connsiteX6" fmla="*/ 2794000 w 10185400"/>
              <a:gd name="connsiteY6" fmla="*/ 3142082 h 3735002"/>
              <a:gd name="connsiteX7" fmla="*/ 3073400 w 10185400"/>
              <a:gd name="connsiteY7" fmla="*/ 3637382 h 3735002"/>
              <a:gd name="connsiteX8" fmla="*/ 3225800 w 10185400"/>
              <a:gd name="connsiteY8" fmla="*/ 2065122 h 3735002"/>
              <a:gd name="connsiteX9" fmla="*/ 3477260 w 10185400"/>
              <a:gd name="connsiteY9" fmla="*/ 122022 h 3735002"/>
              <a:gd name="connsiteX10" fmla="*/ 3754120 w 10185400"/>
              <a:gd name="connsiteY10" fmla="*/ 282042 h 3735002"/>
              <a:gd name="connsiteX11" fmla="*/ 3995420 w 10185400"/>
              <a:gd name="connsiteY11" fmla="*/ 932282 h 3735002"/>
              <a:gd name="connsiteX12" fmla="*/ 4124960 w 10185400"/>
              <a:gd name="connsiteY12" fmla="*/ 475082 h 3735002"/>
              <a:gd name="connsiteX13" fmla="*/ 4305300 w 10185400"/>
              <a:gd name="connsiteY13" fmla="*/ 7722 h 3735002"/>
              <a:gd name="connsiteX14" fmla="*/ 4432300 w 10185400"/>
              <a:gd name="connsiteY14" fmla="*/ 563982 h 3735002"/>
              <a:gd name="connsiteX15" fmla="*/ 4597400 w 10185400"/>
              <a:gd name="connsiteY15" fmla="*/ 906882 h 3735002"/>
              <a:gd name="connsiteX16" fmla="*/ 4749800 w 10185400"/>
              <a:gd name="connsiteY16" fmla="*/ 386182 h 3735002"/>
              <a:gd name="connsiteX17" fmla="*/ 4914900 w 10185400"/>
              <a:gd name="connsiteY17" fmla="*/ 157582 h 3735002"/>
              <a:gd name="connsiteX18" fmla="*/ 5092700 w 10185400"/>
              <a:gd name="connsiteY18" fmla="*/ 602082 h 3735002"/>
              <a:gd name="connsiteX19" fmla="*/ 5207000 w 10185400"/>
              <a:gd name="connsiteY19" fmla="*/ 1262482 h 3735002"/>
              <a:gd name="connsiteX20" fmla="*/ 5626100 w 10185400"/>
              <a:gd name="connsiteY20" fmla="*/ 2811882 h 3735002"/>
              <a:gd name="connsiteX21" fmla="*/ 6057900 w 10185400"/>
              <a:gd name="connsiteY21" fmla="*/ 3662782 h 3735002"/>
              <a:gd name="connsiteX22" fmla="*/ 6324600 w 10185400"/>
              <a:gd name="connsiteY22" fmla="*/ 3688182 h 3735002"/>
              <a:gd name="connsiteX23" fmla="*/ 6807200 w 10185400"/>
              <a:gd name="connsiteY23" fmla="*/ 3675482 h 3735002"/>
              <a:gd name="connsiteX24" fmla="*/ 7239000 w 10185400"/>
              <a:gd name="connsiteY24" fmla="*/ 3586582 h 3735002"/>
              <a:gd name="connsiteX25" fmla="*/ 7505700 w 10185400"/>
              <a:gd name="connsiteY25" fmla="*/ 3180182 h 3735002"/>
              <a:gd name="connsiteX26" fmla="*/ 7785100 w 10185400"/>
              <a:gd name="connsiteY26" fmla="*/ 3535782 h 3735002"/>
              <a:gd name="connsiteX27" fmla="*/ 7899400 w 10185400"/>
              <a:gd name="connsiteY27" fmla="*/ 3650082 h 3735002"/>
              <a:gd name="connsiteX28" fmla="*/ 8331200 w 10185400"/>
              <a:gd name="connsiteY28" fmla="*/ 3688182 h 3735002"/>
              <a:gd name="connsiteX29" fmla="*/ 9398000 w 10185400"/>
              <a:gd name="connsiteY29" fmla="*/ 3688182 h 3735002"/>
              <a:gd name="connsiteX30" fmla="*/ 10185400 w 10185400"/>
              <a:gd name="connsiteY30" fmla="*/ 3650082 h 3735002"/>
              <a:gd name="connsiteX0" fmla="*/ 0 w 10185400"/>
              <a:gd name="connsiteY0" fmla="*/ 3698342 h 3735002"/>
              <a:gd name="connsiteX1" fmla="*/ 749300 w 10185400"/>
              <a:gd name="connsiteY1" fmla="*/ 3675482 h 3735002"/>
              <a:gd name="connsiteX2" fmla="*/ 1219200 w 10185400"/>
              <a:gd name="connsiteY2" fmla="*/ 3675482 h 3735002"/>
              <a:gd name="connsiteX3" fmla="*/ 1828800 w 10185400"/>
              <a:gd name="connsiteY3" fmla="*/ 3675482 h 3735002"/>
              <a:gd name="connsiteX4" fmla="*/ 2286000 w 10185400"/>
              <a:gd name="connsiteY4" fmla="*/ 3383382 h 3735002"/>
              <a:gd name="connsiteX5" fmla="*/ 2501900 w 10185400"/>
              <a:gd name="connsiteY5" fmla="*/ 3624682 h 3735002"/>
              <a:gd name="connsiteX6" fmla="*/ 2794000 w 10185400"/>
              <a:gd name="connsiteY6" fmla="*/ 3142082 h 3735002"/>
              <a:gd name="connsiteX7" fmla="*/ 3073400 w 10185400"/>
              <a:gd name="connsiteY7" fmla="*/ 3637382 h 3735002"/>
              <a:gd name="connsiteX8" fmla="*/ 3225800 w 10185400"/>
              <a:gd name="connsiteY8" fmla="*/ 2065122 h 3735002"/>
              <a:gd name="connsiteX9" fmla="*/ 3477260 w 10185400"/>
              <a:gd name="connsiteY9" fmla="*/ 122022 h 3735002"/>
              <a:gd name="connsiteX10" fmla="*/ 3754120 w 10185400"/>
              <a:gd name="connsiteY10" fmla="*/ 282042 h 3735002"/>
              <a:gd name="connsiteX11" fmla="*/ 3995420 w 10185400"/>
              <a:gd name="connsiteY11" fmla="*/ 932282 h 3735002"/>
              <a:gd name="connsiteX12" fmla="*/ 4124960 w 10185400"/>
              <a:gd name="connsiteY12" fmla="*/ 475082 h 3735002"/>
              <a:gd name="connsiteX13" fmla="*/ 4305300 w 10185400"/>
              <a:gd name="connsiteY13" fmla="*/ 7722 h 3735002"/>
              <a:gd name="connsiteX14" fmla="*/ 4432300 w 10185400"/>
              <a:gd name="connsiteY14" fmla="*/ 563982 h 3735002"/>
              <a:gd name="connsiteX15" fmla="*/ 4597400 w 10185400"/>
              <a:gd name="connsiteY15" fmla="*/ 906882 h 3735002"/>
              <a:gd name="connsiteX16" fmla="*/ 4749800 w 10185400"/>
              <a:gd name="connsiteY16" fmla="*/ 386182 h 3735002"/>
              <a:gd name="connsiteX17" fmla="*/ 4914900 w 10185400"/>
              <a:gd name="connsiteY17" fmla="*/ 157582 h 3735002"/>
              <a:gd name="connsiteX18" fmla="*/ 5092700 w 10185400"/>
              <a:gd name="connsiteY18" fmla="*/ 602082 h 3735002"/>
              <a:gd name="connsiteX19" fmla="*/ 5207000 w 10185400"/>
              <a:gd name="connsiteY19" fmla="*/ 1262482 h 3735002"/>
              <a:gd name="connsiteX20" fmla="*/ 5626100 w 10185400"/>
              <a:gd name="connsiteY20" fmla="*/ 2811882 h 3735002"/>
              <a:gd name="connsiteX21" fmla="*/ 6057900 w 10185400"/>
              <a:gd name="connsiteY21" fmla="*/ 3662782 h 3735002"/>
              <a:gd name="connsiteX22" fmla="*/ 6324600 w 10185400"/>
              <a:gd name="connsiteY22" fmla="*/ 3688182 h 3735002"/>
              <a:gd name="connsiteX23" fmla="*/ 6807200 w 10185400"/>
              <a:gd name="connsiteY23" fmla="*/ 3675482 h 3735002"/>
              <a:gd name="connsiteX24" fmla="*/ 7239000 w 10185400"/>
              <a:gd name="connsiteY24" fmla="*/ 3586582 h 3735002"/>
              <a:gd name="connsiteX25" fmla="*/ 7505700 w 10185400"/>
              <a:gd name="connsiteY25" fmla="*/ 3180182 h 3735002"/>
              <a:gd name="connsiteX26" fmla="*/ 7785100 w 10185400"/>
              <a:gd name="connsiteY26" fmla="*/ 3535782 h 3735002"/>
              <a:gd name="connsiteX27" fmla="*/ 7899400 w 10185400"/>
              <a:gd name="connsiteY27" fmla="*/ 3650082 h 3735002"/>
              <a:gd name="connsiteX28" fmla="*/ 8331200 w 10185400"/>
              <a:gd name="connsiteY28" fmla="*/ 3688182 h 3735002"/>
              <a:gd name="connsiteX29" fmla="*/ 9398000 w 10185400"/>
              <a:gd name="connsiteY29" fmla="*/ 3688182 h 3735002"/>
              <a:gd name="connsiteX30" fmla="*/ 10185400 w 10185400"/>
              <a:gd name="connsiteY30" fmla="*/ 3650082 h 3735002"/>
              <a:gd name="connsiteX0" fmla="*/ 0 w 10185400"/>
              <a:gd name="connsiteY0" fmla="*/ 3698342 h 3735002"/>
              <a:gd name="connsiteX1" fmla="*/ 749300 w 10185400"/>
              <a:gd name="connsiteY1" fmla="*/ 3675482 h 3735002"/>
              <a:gd name="connsiteX2" fmla="*/ 1219200 w 10185400"/>
              <a:gd name="connsiteY2" fmla="*/ 3675482 h 3735002"/>
              <a:gd name="connsiteX3" fmla="*/ 1828800 w 10185400"/>
              <a:gd name="connsiteY3" fmla="*/ 3675482 h 3735002"/>
              <a:gd name="connsiteX4" fmla="*/ 2286000 w 10185400"/>
              <a:gd name="connsiteY4" fmla="*/ 3383382 h 3735002"/>
              <a:gd name="connsiteX5" fmla="*/ 2501900 w 10185400"/>
              <a:gd name="connsiteY5" fmla="*/ 3624682 h 3735002"/>
              <a:gd name="connsiteX6" fmla="*/ 2794000 w 10185400"/>
              <a:gd name="connsiteY6" fmla="*/ 3142082 h 3735002"/>
              <a:gd name="connsiteX7" fmla="*/ 3073400 w 10185400"/>
              <a:gd name="connsiteY7" fmla="*/ 3637382 h 3735002"/>
              <a:gd name="connsiteX8" fmla="*/ 3225800 w 10185400"/>
              <a:gd name="connsiteY8" fmla="*/ 2065122 h 3735002"/>
              <a:gd name="connsiteX9" fmla="*/ 3477260 w 10185400"/>
              <a:gd name="connsiteY9" fmla="*/ 122022 h 3735002"/>
              <a:gd name="connsiteX10" fmla="*/ 3754120 w 10185400"/>
              <a:gd name="connsiteY10" fmla="*/ 282042 h 3735002"/>
              <a:gd name="connsiteX11" fmla="*/ 3995420 w 10185400"/>
              <a:gd name="connsiteY11" fmla="*/ 932282 h 3735002"/>
              <a:gd name="connsiteX12" fmla="*/ 4124960 w 10185400"/>
              <a:gd name="connsiteY12" fmla="*/ 475082 h 3735002"/>
              <a:gd name="connsiteX13" fmla="*/ 4305300 w 10185400"/>
              <a:gd name="connsiteY13" fmla="*/ 7722 h 3735002"/>
              <a:gd name="connsiteX14" fmla="*/ 4432300 w 10185400"/>
              <a:gd name="connsiteY14" fmla="*/ 563982 h 3735002"/>
              <a:gd name="connsiteX15" fmla="*/ 4597400 w 10185400"/>
              <a:gd name="connsiteY15" fmla="*/ 906882 h 3735002"/>
              <a:gd name="connsiteX16" fmla="*/ 4749800 w 10185400"/>
              <a:gd name="connsiteY16" fmla="*/ 386182 h 3735002"/>
              <a:gd name="connsiteX17" fmla="*/ 4914900 w 10185400"/>
              <a:gd name="connsiteY17" fmla="*/ 157582 h 3735002"/>
              <a:gd name="connsiteX18" fmla="*/ 5092700 w 10185400"/>
              <a:gd name="connsiteY18" fmla="*/ 602082 h 3735002"/>
              <a:gd name="connsiteX19" fmla="*/ 5207000 w 10185400"/>
              <a:gd name="connsiteY19" fmla="*/ 1262482 h 3735002"/>
              <a:gd name="connsiteX20" fmla="*/ 5626100 w 10185400"/>
              <a:gd name="connsiteY20" fmla="*/ 2811882 h 3735002"/>
              <a:gd name="connsiteX21" fmla="*/ 6057900 w 10185400"/>
              <a:gd name="connsiteY21" fmla="*/ 3662782 h 3735002"/>
              <a:gd name="connsiteX22" fmla="*/ 6324600 w 10185400"/>
              <a:gd name="connsiteY22" fmla="*/ 3688182 h 3735002"/>
              <a:gd name="connsiteX23" fmla="*/ 6807200 w 10185400"/>
              <a:gd name="connsiteY23" fmla="*/ 3675482 h 3735002"/>
              <a:gd name="connsiteX24" fmla="*/ 7239000 w 10185400"/>
              <a:gd name="connsiteY24" fmla="*/ 3586582 h 3735002"/>
              <a:gd name="connsiteX25" fmla="*/ 7505700 w 10185400"/>
              <a:gd name="connsiteY25" fmla="*/ 3180182 h 3735002"/>
              <a:gd name="connsiteX26" fmla="*/ 7785100 w 10185400"/>
              <a:gd name="connsiteY26" fmla="*/ 3535782 h 3735002"/>
              <a:gd name="connsiteX27" fmla="*/ 7899400 w 10185400"/>
              <a:gd name="connsiteY27" fmla="*/ 3650082 h 3735002"/>
              <a:gd name="connsiteX28" fmla="*/ 8331200 w 10185400"/>
              <a:gd name="connsiteY28" fmla="*/ 3688182 h 3735002"/>
              <a:gd name="connsiteX29" fmla="*/ 9398000 w 10185400"/>
              <a:gd name="connsiteY29" fmla="*/ 3688182 h 3735002"/>
              <a:gd name="connsiteX30" fmla="*/ 10185400 w 10185400"/>
              <a:gd name="connsiteY30" fmla="*/ 3650082 h 3735002"/>
              <a:gd name="connsiteX0" fmla="*/ 0 w 10185400"/>
              <a:gd name="connsiteY0" fmla="*/ 3698342 h 3735002"/>
              <a:gd name="connsiteX1" fmla="*/ 749300 w 10185400"/>
              <a:gd name="connsiteY1" fmla="*/ 3675482 h 3735002"/>
              <a:gd name="connsiteX2" fmla="*/ 1219200 w 10185400"/>
              <a:gd name="connsiteY2" fmla="*/ 3675482 h 3735002"/>
              <a:gd name="connsiteX3" fmla="*/ 1828800 w 10185400"/>
              <a:gd name="connsiteY3" fmla="*/ 3675482 h 3735002"/>
              <a:gd name="connsiteX4" fmla="*/ 2286000 w 10185400"/>
              <a:gd name="connsiteY4" fmla="*/ 3383382 h 3735002"/>
              <a:gd name="connsiteX5" fmla="*/ 2501900 w 10185400"/>
              <a:gd name="connsiteY5" fmla="*/ 3624682 h 3735002"/>
              <a:gd name="connsiteX6" fmla="*/ 2794000 w 10185400"/>
              <a:gd name="connsiteY6" fmla="*/ 3142082 h 3735002"/>
              <a:gd name="connsiteX7" fmla="*/ 3073400 w 10185400"/>
              <a:gd name="connsiteY7" fmla="*/ 3637382 h 3735002"/>
              <a:gd name="connsiteX8" fmla="*/ 3225800 w 10185400"/>
              <a:gd name="connsiteY8" fmla="*/ 2065122 h 3735002"/>
              <a:gd name="connsiteX9" fmla="*/ 3477260 w 10185400"/>
              <a:gd name="connsiteY9" fmla="*/ 122022 h 3735002"/>
              <a:gd name="connsiteX10" fmla="*/ 3754120 w 10185400"/>
              <a:gd name="connsiteY10" fmla="*/ 282042 h 3735002"/>
              <a:gd name="connsiteX11" fmla="*/ 3995420 w 10185400"/>
              <a:gd name="connsiteY11" fmla="*/ 932282 h 3735002"/>
              <a:gd name="connsiteX12" fmla="*/ 4124960 w 10185400"/>
              <a:gd name="connsiteY12" fmla="*/ 475082 h 3735002"/>
              <a:gd name="connsiteX13" fmla="*/ 4305300 w 10185400"/>
              <a:gd name="connsiteY13" fmla="*/ 7722 h 3735002"/>
              <a:gd name="connsiteX14" fmla="*/ 4432300 w 10185400"/>
              <a:gd name="connsiteY14" fmla="*/ 563982 h 3735002"/>
              <a:gd name="connsiteX15" fmla="*/ 4597400 w 10185400"/>
              <a:gd name="connsiteY15" fmla="*/ 906882 h 3735002"/>
              <a:gd name="connsiteX16" fmla="*/ 4749800 w 10185400"/>
              <a:gd name="connsiteY16" fmla="*/ 386182 h 3735002"/>
              <a:gd name="connsiteX17" fmla="*/ 4914900 w 10185400"/>
              <a:gd name="connsiteY17" fmla="*/ 73762 h 3735002"/>
              <a:gd name="connsiteX18" fmla="*/ 5092700 w 10185400"/>
              <a:gd name="connsiteY18" fmla="*/ 602082 h 3735002"/>
              <a:gd name="connsiteX19" fmla="*/ 5207000 w 10185400"/>
              <a:gd name="connsiteY19" fmla="*/ 1262482 h 3735002"/>
              <a:gd name="connsiteX20" fmla="*/ 5626100 w 10185400"/>
              <a:gd name="connsiteY20" fmla="*/ 2811882 h 3735002"/>
              <a:gd name="connsiteX21" fmla="*/ 6057900 w 10185400"/>
              <a:gd name="connsiteY21" fmla="*/ 3662782 h 3735002"/>
              <a:gd name="connsiteX22" fmla="*/ 6324600 w 10185400"/>
              <a:gd name="connsiteY22" fmla="*/ 3688182 h 3735002"/>
              <a:gd name="connsiteX23" fmla="*/ 6807200 w 10185400"/>
              <a:gd name="connsiteY23" fmla="*/ 3675482 h 3735002"/>
              <a:gd name="connsiteX24" fmla="*/ 7239000 w 10185400"/>
              <a:gd name="connsiteY24" fmla="*/ 3586582 h 3735002"/>
              <a:gd name="connsiteX25" fmla="*/ 7505700 w 10185400"/>
              <a:gd name="connsiteY25" fmla="*/ 3180182 h 3735002"/>
              <a:gd name="connsiteX26" fmla="*/ 7785100 w 10185400"/>
              <a:gd name="connsiteY26" fmla="*/ 3535782 h 3735002"/>
              <a:gd name="connsiteX27" fmla="*/ 7899400 w 10185400"/>
              <a:gd name="connsiteY27" fmla="*/ 3650082 h 3735002"/>
              <a:gd name="connsiteX28" fmla="*/ 8331200 w 10185400"/>
              <a:gd name="connsiteY28" fmla="*/ 3688182 h 3735002"/>
              <a:gd name="connsiteX29" fmla="*/ 9398000 w 10185400"/>
              <a:gd name="connsiteY29" fmla="*/ 3688182 h 3735002"/>
              <a:gd name="connsiteX30" fmla="*/ 10185400 w 10185400"/>
              <a:gd name="connsiteY30" fmla="*/ 3650082 h 3735002"/>
              <a:gd name="connsiteX0" fmla="*/ 0 w 10185400"/>
              <a:gd name="connsiteY0" fmla="*/ 3698342 h 3735002"/>
              <a:gd name="connsiteX1" fmla="*/ 749300 w 10185400"/>
              <a:gd name="connsiteY1" fmla="*/ 3675482 h 3735002"/>
              <a:gd name="connsiteX2" fmla="*/ 1219200 w 10185400"/>
              <a:gd name="connsiteY2" fmla="*/ 3675482 h 3735002"/>
              <a:gd name="connsiteX3" fmla="*/ 1828800 w 10185400"/>
              <a:gd name="connsiteY3" fmla="*/ 3675482 h 3735002"/>
              <a:gd name="connsiteX4" fmla="*/ 2286000 w 10185400"/>
              <a:gd name="connsiteY4" fmla="*/ 3383382 h 3735002"/>
              <a:gd name="connsiteX5" fmla="*/ 2501900 w 10185400"/>
              <a:gd name="connsiteY5" fmla="*/ 3624682 h 3735002"/>
              <a:gd name="connsiteX6" fmla="*/ 2794000 w 10185400"/>
              <a:gd name="connsiteY6" fmla="*/ 3142082 h 3735002"/>
              <a:gd name="connsiteX7" fmla="*/ 3073400 w 10185400"/>
              <a:gd name="connsiteY7" fmla="*/ 3637382 h 3735002"/>
              <a:gd name="connsiteX8" fmla="*/ 3225800 w 10185400"/>
              <a:gd name="connsiteY8" fmla="*/ 2065122 h 3735002"/>
              <a:gd name="connsiteX9" fmla="*/ 3477260 w 10185400"/>
              <a:gd name="connsiteY9" fmla="*/ 122022 h 3735002"/>
              <a:gd name="connsiteX10" fmla="*/ 3754120 w 10185400"/>
              <a:gd name="connsiteY10" fmla="*/ 282042 h 3735002"/>
              <a:gd name="connsiteX11" fmla="*/ 3995420 w 10185400"/>
              <a:gd name="connsiteY11" fmla="*/ 932282 h 3735002"/>
              <a:gd name="connsiteX12" fmla="*/ 4124960 w 10185400"/>
              <a:gd name="connsiteY12" fmla="*/ 475082 h 3735002"/>
              <a:gd name="connsiteX13" fmla="*/ 4305300 w 10185400"/>
              <a:gd name="connsiteY13" fmla="*/ 7722 h 3735002"/>
              <a:gd name="connsiteX14" fmla="*/ 4432300 w 10185400"/>
              <a:gd name="connsiteY14" fmla="*/ 563982 h 3735002"/>
              <a:gd name="connsiteX15" fmla="*/ 4597400 w 10185400"/>
              <a:gd name="connsiteY15" fmla="*/ 906882 h 3735002"/>
              <a:gd name="connsiteX16" fmla="*/ 4749800 w 10185400"/>
              <a:gd name="connsiteY16" fmla="*/ 386182 h 3735002"/>
              <a:gd name="connsiteX17" fmla="*/ 4914900 w 10185400"/>
              <a:gd name="connsiteY17" fmla="*/ 73762 h 3735002"/>
              <a:gd name="connsiteX18" fmla="*/ 5092700 w 10185400"/>
              <a:gd name="connsiteY18" fmla="*/ 602082 h 3735002"/>
              <a:gd name="connsiteX19" fmla="*/ 5207000 w 10185400"/>
              <a:gd name="connsiteY19" fmla="*/ 1262482 h 3735002"/>
              <a:gd name="connsiteX20" fmla="*/ 5626100 w 10185400"/>
              <a:gd name="connsiteY20" fmla="*/ 2811882 h 3735002"/>
              <a:gd name="connsiteX21" fmla="*/ 6057900 w 10185400"/>
              <a:gd name="connsiteY21" fmla="*/ 3662782 h 3735002"/>
              <a:gd name="connsiteX22" fmla="*/ 6324600 w 10185400"/>
              <a:gd name="connsiteY22" fmla="*/ 3688182 h 3735002"/>
              <a:gd name="connsiteX23" fmla="*/ 6807200 w 10185400"/>
              <a:gd name="connsiteY23" fmla="*/ 3675482 h 3735002"/>
              <a:gd name="connsiteX24" fmla="*/ 7239000 w 10185400"/>
              <a:gd name="connsiteY24" fmla="*/ 3586582 h 3735002"/>
              <a:gd name="connsiteX25" fmla="*/ 7505700 w 10185400"/>
              <a:gd name="connsiteY25" fmla="*/ 3180182 h 3735002"/>
              <a:gd name="connsiteX26" fmla="*/ 7785100 w 10185400"/>
              <a:gd name="connsiteY26" fmla="*/ 3535782 h 3735002"/>
              <a:gd name="connsiteX27" fmla="*/ 7899400 w 10185400"/>
              <a:gd name="connsiteY27" fmla="*/ 3650082 h 3735002"/>
              <a:gd name="connsiteX28" fmla="*/ 8331200 w 10185400"/>
              <a:gd name="connsiteY28" fmla="*/ 3688182 h 3735002"/>
              <a:gd name="connsiteX29" fmla="*/ 9398000 w 10185400"/>
              <a:gd name="connsiteY29" fmla="*/ 3688182 h 3735002"/>
              <a:gd name="connsiteX30" fmla="*/ 10185400 w 10185400"/>
              <a:gd name="connsiteY30" fmla="*/ 3650082 h 3735002"/>
              <a:gd name="connsiteX0" fmla="*/ 0 w 10185400"/>
              <a:gd name="connsiteY0" fmla="*/ 3698342 h 3735002"/>
              <a:gd name="connsiteX1" fmla="*/ 749300 w 10185400"/>
              <a:gd name="connsiteY1" fmla="*/ 3675482 h 3735002"/>
              <a:gd name="connsiteX2" fmla="*/ 1219200 w 10185400"/>
              <a:gd name="connsiteY2" fmla="*/ 3675482 h 3735002"/>
              <a:gd name="connsiteX3" fmla="*/ 1828800 w 10185400"/>
              <a:gd name="connsiteY3" fmla="*/ 3675482 h 3735002"/>
              <a:gd name="connsiteX4" fmla="*/ 2286000 w 10185400"/>
              <a:gd name="connsiteY4" fmla="*/ 3383382 h 3735002"/>
              <a:gd name="connsiteX5" fmla="*/ 2501900 w 10185400"/>
              <a:gd name="connsiteY5" fmla="*/ 3624682 h 3735002"/>
              <a:gd name="connsiteX6" fmla="*/ 2794000 w 10185400"/>
              <a:gd name="connsiteY6" fmla="*/ 3142082 h 3735002"/>
              <a:gd name="connsiteX7" fmla="*/ 3073400 w 10185400"/>
              <a:gd name="connsiteY7" fmla="*/ 3637382 h 3735002"/>
              <a:gd name="connsiteX8" fmla="*/ 3225800 w 10185400"/>
              <a:gd name="connsiteY8" fmla="*/ 2065122 h 3735002"/>
              <a:gd name="connsiteX9" fmla="*/ 3477260 w 10185400"/>
              <a:gd name="connsiteY9" fmla="*/ 122022 h 3735002"/>
              <a:gd name="connsiteX10" fmla="*/ 3754120 w 10185400"/>
              <a:gd name="connsiteY10" fmla="*/ 282042 h 3735002"/>
              <a:gd name="connsiteX11" fmla="*/ 3995420 w 10185400"/>
              <a:gd name="connsiteY11" fmla="*/ 932282 h 3735002"/>
              <a:gd name="connsiteX12" fmla="*/ 4124960 w 10185400"/>
              <a:gd name="connsiteY12" fmla="*/ 475082 h 3735002"/>
              <a:gd name="connsiteX13" fmla="*/ 4305300 w 10185400"/>
              <a:gd name="connsiteY13" fmla="*/ 7722 h 3735002"/>
              <a:gd name="connsiteX14" fmla="*/ 4432300 w 10185400"/>
              <a:gd name="connsiteY14" fmla="*/ 563982 h 3735002"/>
              <a:gd name="connsiteX15" fmla="*/ 4597400 w 10185400"/>
              <a:gd name="connsiteY15" fmla="*/ 906882 h 3735002"/>
              <a:gd name="connsiteX16" fmla="*/ 4749800 w 10185400"/>
              <a:gd name="connsiteY16" fmla="*/ 386182 h 3735002"/>
              <a:gd name="connsiteX17" fmla="*/ 4914900 w 10185400"/>
              <a:gd name="connsiteY17" fmla="*/ 73762 h 3735002"/>
              <a:gd name="connsiteX18" fmla="*/ 5092700 w 10185400"/>
              <a:gd name="connsiteY18" fmla="*/ 602082 h 3735002"/>
              <a:gd name="connsiteX19" fmla="*/ 5207000 w 10185400"/>
              <a:gd name="connsiteY19" fmla="*/ 1262482 h 3735002"/>
              <a:gd name="connsiteX20" fmla="*/ 5626100 w 10185400"/>
              <a:gd name="connsiteY20" fmla="*/ 2811882 h 3735002"/>
              <a:gd name="connsiteX21" fmla="*/ 6057900 w 10185400"/>
              <a:gd name="connsiteY21" fmla="*/ 3662782 h 3735002"/>
              <a:gd name="connsiteX22" fmla="*/ 6324600 w 10185400"/>
              <a:gd name="connsiteY22" fmla="*/ 3688182 h 3735002"/>
              <a:gd name="connsiteX23" fmla="*/ 6807200 w 10185400"/>
              <a:gd name="connsiteY23" fmla="*/ 3675482 h 3735002"/>
              <a:gd name="connsiteX24" fmla="*/ 7239000 w 10185400"/>
              <a:gd name="connsiteY24" fmla="*/ 3586582 h 3735002"/>
              <a:gd name="connsiteX25" fmla="*/ 7505700 w 10185400"/>
              <a:gd name="connsiteY25" fmla="*/ 3180182 h 3735002"/>
              <a:gd name="connsiteX26" fmla="*/ 7785100 w 10185400"/>
              <a:gd name="connsiteY26" fmla="*/ 3535782 h 3735002"/>
              <a:gd name="connsiteX27" fmla="*/ 7899400 w 10185400"/>
              <a:gd name="connsiteY27" fmla="*/ 3650082 h 3735002"/>
              <a:gd name="connsiteX28" fmla="*/ 8331200 w 10185400"/>
              <a:gd name="connsiteY28" fmla="*/ 3688182 h 3735002"/>
              <a:gd name="connsiteX29" fmla="*/ 9398000 w 10185400"/>
              <a:gd name="connsiteY29" fmla="*/ 3688182 h 3735002"/>
              <a:gd name="connsiteX30" fmla="*/ 10185400 w 10185400"/>
              <a:gd name="connsiteY30" fmla="*/ 3650082 h 3735002"/>
              <a:gd name="connsiteX0" fmla="*/ 0 w 10185400"/>
              <a:gd name="connsiteY0" fmla="*/ 3698342 h 3735002"/>
              <a:gd name="connsiteX1" fmla="*/ 749300 w 10185400"/>
              <a:gd name="connsiteY1" fmla="*/ 3675482 h 3735002"/>
              <a:gd name="connsiteX2" fmla="*/ 1219200 w 10185400"/>
              <a:gd name="connsiteY2" fmla="*/ 3675482 h 3735002"/>
              <a:gd name="connsiteX3" fmla="*/ 1828800 w 10185400"/>
              <a:gd name="connsiteY3" fmla="*/ 3675482 h 3735002"/>
              <a:gd name="connsiteX4" fmla="*/ 2286000 w 10185400"/>
              <a:gd name="connsiteY4" fmla="*/ 3383382 h 3735002"/>
              <a:gd name="connsiteX5" fmla="*/ 2501900 w 10185400"/>
              <a:gd name="connsiteY5" fmla="*/ 3624682 h 3735002"/>
              <a:gd name="connsiteX6" fmla="*/ 2794000 w 10185400"/>
              <a:gd name="connsiteY6" fmla="*/ 3142082 h 3735002"/>
              <a:gd name="connsiteX7" fmla="*/ 3073400 w 10185400"/>
              <a:gd name="connsiteY7" fmla="*/ 3637382 h 3735002"/>
              <a:gd name="connsiteX8" fmla="*/ 3225800 w 10185400"/>
              <a:gd name="connsiteY8" fmla="*/ 2065122 h 3735002"/>
              <a:gd name="connsiteX9" fmla="*/ 3477260 w 10185400"/>
              <a:gd name="connsiteY9" fmla="*/ 122022 h 3735002"/>
              <a:gd name="connsiteX10" fmla="*/ 3754120 w 10185400"/>
              <a:gd name="connsiteY10" fmla="*/ 282042 h 3735002"/>
              <a:gd name="connsiteX11" fmla="*/ 3995420 w 10185400"/>
              <a:gd name="connsiteY11" fmla="*/ 932282 h 3735002"/>
              <a:gd name="connsiteX12" fmla="*/ 4124960 w 10185400"/>
              <a:gd name="connsiteY12" fmla="*/ 475082 h 3735002"/>
              <a:gd name="connsiteX13" fmla="*/ 4305300 w 10185400"/>
              <a:gd name="connsiteY13" fmla="*/ 7722 h 3735002"/>
              <a:gd name="connsiteX14" fmla="*/ 4432300 w 10185400"/>
              <a:gd name="connsiteY14" fmla="*/ 563982 h 3735002"/>
              <a:gd name="connsiteX15" fmla="*/ 4597400 w 10185400"/>
              <a:gd name="connsiteY15" fmla="*/ 906882 h 3735002"/>
              <a:gd name="connsiteX16" fmla="*/ 4749800 w 10185400"/>
              <a:gd name="connsiteY16" fmla="*/ 386182 h 3735002"/>
              <a:gd name="connsiteX17" fmla="*/ 4914900 w 10185400"/>
              <a:gd name="connsiteY17" fmla="*/ 73762 h 3735002"/>
              <a:gd name="connsiteX18" fmla="*/ 5092700 w 10185400"/>
              <a:gd name="connsiteY18" fmla="*/ 602082 h 3735002"/>
              <a:gd name="connsiteX19" fmla="*/ 5245100 w 10185400"/>
              <a:gd name="connsiteY19" fmla="*/ 1315822 h 3735002"/>
              <a:gd name="connsiteX20" fmla="*/ 5626100 w 10185400"/>
              <a:gd name="connsiteY20" fmla="*/ 2811882 h 3735002"/>
              <a:gd name="connsiteX21" fmla="*/ 6057900 w 10185400"/>
              <a:gd name="connsiteY21" fmla="*/ 3662782 h 3735002"/>
              <a:gd name="connsiteX22" fmla="*/ 6324600 w 10185400"/>
              <a:gd name="connsiteY22" fmla="*/ 3688182 h 3735002"/>
              <a:gd name="connsiteX23" fmla="*/ 6807200 w 10185400"/>
              <a:gd name="connsiteY23" fmla="*/ 3675482 h 3735002"/>
              <a:gd name="connsiteX24" fmla="*/ 7239000 w 10185400"/>
              <a:gd name="connsiteY24" fmla="*/ 3586582 h 3735002"/>
              <a:gd name="connsiteX25" fmla="*/ 7505700 w 10185400"/>
              <a:gd name="connsiteY25" fmla="*/ 3180182 h 3735002"/>
              <a:gd name="connsiteX26" fmla="*/ 7785100 w 10185400"/>
              <a:gd name="connsiteY26" fmla="*/ 3535782 h 3735002"/>
              <a:gd name="connsiteX27" fmla="*/ 7899400 w 10185400"/>
              <a:gd name="connsiteY27" fmla="*/ 3650082 h 3735002"/>
              <a:gd name="connsiteX28" fmla="*/ 8331200 w 10185400"/>
              <a:gd name="connsiteY28" fmla="*/ 3688182 h 3735002"/>
              <a:gd name="connsiteX29" fmla="*/ 9398000 w 10185400"/>
              <a:gd name="connsiteY29" fmla="*/ 3688182 h 3735002"/>
              <a:gd name="connsiteX30" fmla="*/ 10185400 w 10185400"/>
              <a:gd name="connsiteY30" fmla="*/ 3650082 h 3735002"/>
              <a:gd name="connsiteX0" fmla="*/ 0 w 10185400"/>
              <a:gd name="connsiteY0" fmla="*/ 3698342 h 3735002"/>
              <a:gd name="connsiteX1" fmla="*/ 749300 w 10185400"/>
              <a:gd name="connsiteY1" fmla="*/ 3675482 h 3735002"/>
              <a:gd name="connsiteX2" fmla="*/ 1219200 w 10185400"/>
              <a:gd name="connsiteY2" fmla="*/ 3675482 h 3735002"/>
              <a:gd name="connsiteX3" fmla="*/ 1828800 w 10185400"/>
              <a:gd name="connsiteY3" fmla="*/ 3675482 h 3735002"/>
              <a:gd name="connsiteX4" fmla="*/ 2286000 w 10185400"/>
              <a:gd name="connsiteY4" fmla="*/ 3383382 h 3735002"/>
              <a:gd name="connsiteX5" fmla="*/ 2501900 w 10185400"/>
              <a:gd name="connsiteY5" fmla="*/ 3624682 h 3735002"/>
              <a:gd name="connsiteX6" fmla="*/ 2794000 w 10185400"/>
              <a:gd name="connsiteY6" fmla="*/ 3142082 h 3735002"/>
              <a:gd name="connsiteX7" fmla="*/ 3073400 w 10185400"/>
              <a:gd name="connsiteY7" fmla="*/ 3637382 h 3735002"/>
              <a:gd name="connsiteX8" fmla="*/ 3225800 w 10185400"/>
              <a:gd name="connsiteY8" fmla="*/ 2065122 h 3735002"/>
              <a:gd name="connsiteX9" fmla="*/ 3477260 w 10185400"/>
              <a:gd name="connsiteY9" fmla="*/ 122022 h 3735002"/>
              <a:gd name="connsiteX10" fmla="*/ 3754120 w 10185400"/>
              <a:gd name="connsiteY10" fmla="*/ 282042 h 3735002"/>
              <a:gd name="connsiteX11" fmla="*/ 3995420 w 10185400"/>
              <a:gd name="connsiteY11" fmla="*/ 932282 h 3735002"/>
              <a:gd name="connsiteX12" fmla="*/ 4124960 w 10185400"/>
              <a:gd name="connsiteY12" fmla="*/ 475082 h 3735002"/>
              <a:gd name="connsiteX13" fmla="*/ 4305300 w 10185400"/>
              <a:gd name="connsiteY13" fmla="*/ 7722 h 3735002"/>
              <a:gd name="connsiteX14" fmla="*/ 4432300 w 10185400"/>
              <a:gd name="connsiteY14" fmla="*/ 563982 h 3735002"/>
              <a:gd name="connsiteX15" fmla="*/ 4597400 w 10185400"/>
              <a:gd name="connsiteY15" fmla="*/ 906882 h 3735002"/>
              <a:gd name="connsiteX16" fmla="*/ 4749800 w 10185400"/>
              <a:gd name="connsiteY16" fmla="*/ 386182 h 3735002"/>
              <a:gd name="connsiteX17" fmla="*/ 4914900 w 10185400"/>
              <a:gd name="connsiteY17" fmla="*/ 73762 h 3735002"/>
              <a:gd name="connsiteX18" fmla="*/ 5092700 w 10185400"/>
              <a:gd name="connsiteY18" fmla="*/ 602082 h 3735002"/>
              <a:gd name="connsiteX19" fmla="*/ 5214620 w 10185400"/>
              <a:gd name="connsiteY19" fmla="*/ 1475842 h 3735002"/>
              <a:gd name="connsiteX20" fmla="*/ 5626100 w 10185400"/>
              <a:gd name="connsiteY20" fmla="*/ 2811882 h 3735002"/>
              <a:gd name="connsiteX21" fmla="*/ 6057900 w 10185400"/>
              <a:gd name="connsiteY21" fmla="*/ 3662782 h 3735002"/>
              <a:gd name="connsiteX22" fmla="*/ 6324600 w 10185400"/>
              <a:gd name="connsiteY22" fmla="*/ 3688182 h 3735002"/>
              <a:gd name="connsiteX23" fmla="*/ 6807200 w 10185400"/>
              <a:gd name="connsiteY23" fmla="*/ 3675482 h 3735002"/>
              <a:gd name="connsiteX24" fmla="*/ 7239000 w 10185400"/>
              <a:gd name="connsiteY24" fmla="*/ 3586582 h 3735002"/>
              <a:gd name="connsiteX25" fmla="*/ 7505700 w 10185400"/>
              <a:gd name="connsiteY25" fmla="*/ 3180182 h 3735002"/>
              <a:gd name="connsiteX26" fmla="*/ 7785100 w 10185400"/>
              <a:gd name="connsiteY26" fmla="*/ 3535782 h 3735002"/>
              <a:gd name="connsiteX27" fmla="*/ 7899400 w 10185400"/>
              <a:gd name="connsiteY27" fmla="*/ 3650082 h 3735002"/>
              <a:gd name="connsiteX28" fmla="*/ 8331200 w 10185400"/>
              <a:gd name="connsiteY28" fmla="*/ 3688182 h 3735002"/>
              <a:gd name="connsiteX29" fmla="*/ 9398000 w 10185400"/>
              <a:gd name="connsiteY29" fmla="*/ 3688182 h 3735002"/>
              <a:gd name="connsiteX30" fmla="*/ 10185400 w 10185400"/>
              <a:gd name="connsiteY30" fmla="*/ 3650082 h 3735002"/>
              <a:gd name="connsiteX0" fmla="*/ 0 w 10185400"/>
              <a:gd name="connsiteY0" fmla="*/ 3698342 h 3735002"/>
              <a:gd name="connsiteX1" fmla="*/ 749300 w 10185400"/>
              <a:gd name="connsiteY1" fmla="*/ 3675482 h 3735002"/>
              <a:gd name="connsiteX2" fmla="*/ 1219200 w 10185400"/>
              <a:gd name="connsiteY2" fmla="*/ 3675482 h 3735002"/>
              <a:gd name="connsiteX3" fmla="*/ 1828800 w 10185400"/>
              <a:gd name="connsiteY3" fmla="*/ 3675482 h 3735002"/>
              <a:gd name="connsiteX4" fmla="*/ 2286000 w 10185400"/>
              <a:gd name="connsiteY4" fmla="*/ 3383382 h 3735002"/>
              <a:gd name="connsiteX5" fmla="*/ 2501900 w 10185400"/>
              <a:gd name="connsiteY5" fmla="*/ 3624682 h 3735002"/>
              <a:gd name="connsiteX6" fmla="*/ 2794000 w 10185400"/>
              <a:gd name="connsiteY6" fmla="*/ 3142082 h 3735002"/>
              <a:gd name="connsiteX7" fmla="*/ 3073400 w 10185400"/>
              <a:gd name="connsiteY7" fmla="*/ 3637382 h 3735002"/>
              <a:gd name="connsiteX8" fmla="*/ 3225800 w 10185400"/>
              <a:gd name="connsiteY8" fmla="*/ 2065122 h 3735002"/>
              <a:gd name="connsiteX9" fmla="*/ 3477260 w 10185400"/>
              <a:gd name="connsiteY9" fmla="*/ 122022 h 3735002"/>
              <a:gd name="connsiteX10" fmla="*/ 3754120 w 10185400"/>
              <a:gd name="connsiteY10" fmla="*/ 282042 h 3735002"/>
              <a:gd name="connsiteX11" fmla="*/ 3995420 w 10185400"/>
              <a:gd name="connsiteY11" fmla="*/ 932282 h 3735002"/>
              <a:gd name="connsiteX12" fmla="*/ 4124960 w 10185400"/>
              <a:gd name="connsiteY12" fmla="*/ 475082 h 3735002"/>
              <a:gd name="connsiteX13" fmla="*/ 4305300 w 10185400"/>
              <a:gd name="connsiteY13" fmla="*/ 7722 h 3735002"/>
              <a:gd name="connsiteX14" fmla="*/ 4432300 w 10185400"/>
              <a:gd name="connsiteY14" fmla="*/ 563982 h 3735002"/>
              <a:gd name="connsiteX15" fmla="*/ 4597400 w 10185400"/>
              <a:gd name="connsiteY15" fmla="*/ 906882 h 3735002"/>
              <a:gd name="connsiteX16" fmla="*/ 4749800 w 10185400"/>
              <a:gd name="connsiteY16" fmla="*/ 386182 h 3735002"/>
              <a:gd name="connsiteX17" fmla="*/ 4914900 w 10185400"/>
              <a:gd name="connsiteY17" fmla="*/ 73762 h 3735002"/>
              <a:gd name="connsiteX18" fmla="*/ 5092700 w 10185400"/>
              <a:gd name="connsiteY18" fmla="*/ 602082 h 3735002"/>
              <a:gd name="connsiteX19" fmla="*/ 5237480 w 10185400"/>
              <a:gd name="connsiteY19" fmla="*/ 1574902 h 3735002"/>
              <a:gd name="connsiteX20" fmla="*/ 5626100 w 10185400"/>
              <a:gd name="connsiteY20" fmla="*/ 2811882 h 3735002"/>
              <a:gd name="connsiteX21" fmla="*/ 6057900 w 10185400"/>
              <a:gd name="connsiteY21" fmla="*/ 3662782 h 3735002"/>
              <a:gd name="connsiteX22" fmla="*/ 6324600 w 10185400"/>
              <a:gd name="connsiteY22" fmla="*/ 3688182 h 3735002"/>
              <a:gd name="connsiteX23" fmla="*/ 6807200 w 10185400"/>
              <a:gd name="connsiteY23" fmla="*/ 3675482 h 3735002"/>
              <a:gd name="connsiteX24" fmla="*/ 7239000 w 10185400"/>
              <a:gd name="connsiteY24" fmla="*/ 3586582 h 3735002"/>
              <a:gd name="connsiteX25" fmla="*/ 7505700 w 10185400"/>
              <a:gd name="connsiteY25" fmla="*/ 3180182 h 3735002"/>
              <a:gd name="connsiteX26" fmla="*/ 7785100 w 10185400"/>
              <a:gd name="connsiteY26" fmla="*/ 3535782 h 3735002"/>
              <a:gd name="connsiteX27" fmla="*/ 7899400 w 10185400"/>
              <a:gd name="connsiteY27" fmla="*/ 3650082 h 3735002"/>
              <a:gd name="connsiteX28" fmla="*/ 8331200 w 10185400"/>
              <a:gd name="connsiteY28" fmla="*/ 3688182 h 3735002"/>
              <a:gd name="connsiteX29" fmla="*/ 9398000 w 10185400"/>
              <a:gd name="connsiteY29" fmla="*/ 3688182 h 3735002"/>
              <a:gd name="connsiteX30" fmla="*/ 10185400 w 10185400"/>
              <a:gd name="connsiteY30" fmla="*/ 3650082 h 3735002"/>
              <a:gd name="connsiteX0" fmla="*/ 0 w 10185400"/>
              <a:gd name="connsiteY0" fmla="*/ 3698342 h 3698342"/>
              <a:gd name="connsiteX1" fmla="*/ 749300 w 10185400"/>
              <a:gd name="connsiteY1" fmla="*/ 3675482 h 3698342"/>
              <a:gd name="connsiteX2" fmla="*/ 1219200 w 10185400"/>
              <a:gd name="connsiteY2" fmla="*/ 3675482 h 3698342"/>
              <a:gd name="connsiteX3" fmla="*/ 1828800 w 10185400"/>
              <a:gd name="connsiteY3" fmla="*/ 3675482 h 3698342"/>
              <a:gd name="connsiteX4" fmla="*/ 2286000 w 10185400"/>
              <a:gd name="connsiteY4" fmla="*/ 3383382 h 3698342"/>
              <a:gd name="connsiteX5" fmla="*/ 2501900 w 10185400"/>
              <a:gd name="connsiteY5" fmla="*/ 3624682 h 3698342"/>
              <a:gd name="connsiteX6" fmla="*/ 2794000 w 10185400"/>
              <a:gd name="connsiteY6" fmla="*/ 3142082 h 3698342"/>
              <a:gd name="connsiteX7" fmla="*/ 3073400 w 10185400"/>
              <a:gd name="connsiteY7" fmla="*/ 3637382 h 3698342"/>
              <a:gd name="connsiteX8" fmla="*/ 3225800 w 10185400"/>
              <a:gd name="connsiteY8" fmla="*/ 2065122 h 3698342"/>
              <a:gd name="connsiteX9" fmla="*/ 3477260 w 10185400"/>
              <a:gd name="connsiteY9" fmla="*/ 122022 h 3698342"/>
              <a:gd name="connsiteX10" fmla="*/ 3754120 w 10185400"/>
              <a:gd name="connsiteY10" fmla="*/ 282042 h 3698342"/>
              <a:gd name="connsiteX11" fmla="*/ 3995420 w 10185400"/>
              <a:gd name="connsiteY11" fmla="*/ 932282 h 3698342"/>
              <a:gd name="connsiteX12" fmla="*/ 4124960 w 10185400"/>
              <a:gd name="connsiteY12" fmla="*/ 475082 h 3698342"/>
              <a:gd name="connsiteX13" fmla="*/ 4305300 w 10185400"/>
              <a:gd name="connsiteY13" fmla="*/ 7722 h 3698342"/>
              <a:gd name="connsiteX14" fmla="*/ 4432300 w 10185400"/>
              <a:gd name="connsiteY14" fmla="*/ 563982 h 3698342"/>
              <a:gd name="connsiteX15" fmla="*/ 4597400 w 10185400"/>
              <a:gd name="connsiteY15" fmla="*/ 906882 h 3698342"/>
              <a:gd name="connsiteX16" fmla="*/ 4749800 w 10185400"/>
              <a:gd name="connsiteY16" fmla="*/ 386182 h 3698342"/>
              <a:gd name="connsiteX17" fmla="*/ 4914900 w 10185400"/>
              <a:gd name="connsiteY17" fmla="*/ 73762 h 3698342"/>
              <a:gd name="connsiteX18" fmla="*/ 5092700 w 10185400"/>
              <a:gd name="connsiteY18" fmla="*/ 602082 h 3698342"/>
              <a:gd name="connsiteX19" fmla="*/ 5237480 w 10185400"/>
              <a:gd name="connsiteY19" fmla="*/ 1574902 h 3698342"/>
              <a:gd name="connsiteX20" fmla="*/ 5626100 w 10185400"/>
              <a:gd name="connsiteY20" fmla="*/ 2811882 h 3698342"/>
              <a:gd name="connsiteX21" fmla="*/ 6057900 w 10185400"/>
              <a:gd name="connsiteY21" fmla="*/ 3662782 h 3698342"/>
              <a:gd name="connsiteX22" fmla="*/ 6324600 w 10185400"/>
              <a:gd name="connsiteY22" fmla="*/ 3688182 h 3698342"/>
              <a:gd name="connsiteX23" fmla="*/ 6807200 w 10185400"/>
              <a:gd name="connsiteY23" fmla="*/ 3675482 h 3698342"/>
              <a:gd name="connsiteX24" fmla="*/ 7239000 w 10185400"/>
              <a:gd name="connsiteY24" fmla="*/ 3586582 h 3698342"/>
              <a:gd name="connsiteX25" fmla="*/ 7505700 w 10185400"/>
              <a:gd name="connsiteY25" fmla="*/ 3180182 h 3698342"/>
              <a:gd name="connsiteX26" fmla="*/ 7785100 w 10185400"/>
              <a:gd name="connsiteY26" fmla="*/ 3535782 h 3698342"/>
              <a:gd name="connsiteX27" fmla="*/ 7899400 w 10185400"/>
              <a:gd name="connsiteY27" fmla="*/ 3650082 h 3698342"/>
              <a:gd name="connsiteX28" fmla="*/ 8331200 w 10185400"/>
              <a:gd name="connsiteY28" fmla="*/ 3688182 h 3698342"/>
              <a:gd name="connsiteX29" fmla="*/ 9398000 w 10185400"/>
              <a:gd name="connsiteY29" fmla="*/ 3688182 h 3698342"/>
              <a:gd name="connsiteX30" fmla="*/ 10185400 w 10185400"/>
              <a:gd name="connsiteY30" fmla="*/ 3650082 h 3698342"/>
              <a:gd name="connsiteX0" fmla="*/ 0 w 10185400"/>
              <a:gd name="connsiteY0" fmla="*/ 3698342 h 3704231"/>
              <a:gd name="connsiteX1" fmla="*/ 749300 w 10185400"/>
              <a:gd name="connsiteY1" fmla="*/ 3675482 h 3704231"/>
              <a:gd name="connsiteX2" fmla="*/ 1219200 w 10185400"/>
              <a:gd name="connsiteY2" fmla="*/ 3675482 h 3704231"/>
              <a:gd name="connsiteX3" fmla="*/ 1828800 w 10185400"/>
              <a:gd name="connsiteY3" fmla="*/ 3675482 h 3704231"/>
              <a:gd name="connsiteX4" fmla="*/ 2286000 w 10185400"/>
              <a:gd name="connsiteY4" fmla="*/ 3383382 h 3704231"/>
              <a:gd name="connsiteX5" fmla="*/ 2501900 w 10185400"/>
              <a:gd name="connsiteY5" fmla="*/ 3624682 h 3704231"/>
              <a:gd name="connsiteX6" fmla="*/ 2794000 w 10185400"/>
              <a:gd name="connsiteY6" fmla="*/ 3142082 h 3704231"/>
              <a:gd name="connsiteX7" fmla="*/ 3073400 w 10185400"/>
              <a:gd name="connsiteY7" fmla="*/ 3637382 h 3704231"/>
              <a:gd name="connsiteX8" fmla="*/ 3225800 w 10185400"/>
              <a:gd name="connsiteY8" fmla="*/ 2065122 h 3704231"/>
              <a:gd name="connsiteX9" fmla="*/ 3477260 w 10185400"/>
              <a:gd name="connsiteY9" fmla="*/ 122022 h 3704231"/>
              <a:gd name="connsiteX10" fmla="*/ 3754120 w 10185400"/>
              <a:gd name="connsiteY10" fmla="*/ 282042 h 3704231"/>
              <a:gd name="connsiteX11" fmla="*/ 3995420 w 10185400"/>
              <a:gd name="connsiteY11" fmla="*/ 932282 h 3704231"/>
              <a:gd name="connsiteX12" fmla="*/ 4124960 w 10185400"/>
              <a:gd name="connsiteY12" fmla="*/ 475082 h 3704231"/>
              <a:gd name="connsiteX13" fmla="*/ 4305300 w 10185400"/>
              <a:gd name="connsiteY13" fmla="*/ 7722 h 3704231"/>
              <a:gd name="connsiteX14" fmla="*/ 4432300 w 10185400"/>
              <a:gd name="connsiteY14" fmla="*/ 563982 h 3704231"/>
              <a:gd name="connsiteX15" fmla="*/ 4597400 w 10185400"/>
              <a:gd name="connsiteY15" fmla="*/ 906882 h 3704231"/>
              <a:gd name="connsiteX16" fmla="*/ 4749800 w 10185400"/>
              <a:gd name="connsiteY16" fmla="*/ 386182 h 3704231"/>
              <a:gd name="connsiteX17" fmla="*/ 4914900 w 10185400"/>
              <a:gd name="connsiteY17" fmla="*/ 73762 h 3704231"/>
              <a:gd name="connsiteX18" fmla="*/ 5092700 w 10185400"/>
              <a:gd name="connsiteY18" fmla="*/ 602082 h 3704231"/>
              <a:gd name="connsiteX19" fmla="*/ 5237480 w 10185400"/>
              <a:gd name="connsiteY19" fmla="*/ 1574902 h 3704231"/>
              <a:gd name="connsiteX20" fmla="*/ 5626100 w 10185400"/>
              <a:gd name="connsiteY20" fmla="*/ 2811882 h 3704231"/>
              <a:gd name="connsiteX21" fmla="*/ 6080760 w 10185400"/>
              <a:gd name="connsiteY21" fmla="*/ 3685642 h 3704231"/>
              <a:gd name="connsiteX22" fmla="*/ 6324600 w 10185400"/>
              <a:gd name="connsiteY22" fmla="*/ 3688182 h 3704231"/>
              <a:gd name="connsiteX23" fmla="*/ 6807200 w 10185400"/>
              <a:gd name="connsiteY23" fmla="*/ 3675482 h 3704231"/>
              <a:gd name="connsiteX24" fmla="*/ 7239000 w 10185400"/>
              <a:gd name="connsiteY24" fmla="*/ 3586582 h 3704231"/>
              <a:gd name="connsiteX25" fmla="*/ 7505700 w 10185400"/>
              <a:gd name="connsiteY25" fmla="*/ 3180182 h 3704231"/>
              <a:gd name="connsiteX26" fmla="*/ 7785100 w 10185400"/>
              <a:gd name="connsiteY26" fmla="*/ 3535782 h 3704231"/>
              <a:gd name="connsiteX27" fmla="*/ 7899400 w 10185400"/>
              <a:gd name="connsiteY27" fmla="*/ 3650082 h 3704231"/>
              <a:gd name="connsiteX28" fmla="*/ 8331200 w 10185400"/>
              <a:gd name="connsiteY28" fmla="*/ 3688182 h 3704231"/>
              <a:gd name="connsiteX29" fmla="*/ 9398000 w 10185400"/>
              <a:gd name="connsiteY29" fmla="*/ 3688182 h 3704231"/>
              <a:gd name="connsiteX30" fmla="*/ 10185400 w 10185400"/>
              <a:gd name="connsiteY30" fmla="*/ 3650082 h 3704231"/>
              <a:gd name="connsiteX0" fmla="*/ 0 w 10185400"/>
              <a:gd name="connsiteY0" fmla="*/ 3698342 h 3749062"/>
              <a:gd name="connsiteX1" fmla="*/ 749300 w 10185400"/>
              <a:gd name="connsiteY1" fmla="*/ 3675482 h 3749062"/>
              <a:gd name="connsiteX2" fmla="*/ 1219200 w 10185400"/>
              <a:gd name="connsiteY2" fmla="*/ 3675482 h 3749062"/>
              <a:gd name="connsiteX3" fmla="*/ 1828800 w 10185400"/>
              <a:gd name="connsiteY3" fmla="*/ 3675482 h 3749062"/>
              <a:gd name="connsiteX4" fmla="*/ 2286000 w 10185400"/>
              <a:gd name="connsiteY4" fmla="*/ 3383382 h 3749062"/>
              <a:gd name="connsiteX5" fmla="*/ 2501900 w 10185400"/>
              <a:gd name="connsiteY5" fmla="*/ 3624682 h 3749062"/>
              <a:gd name="connsiteX6" fmla="*/ 2794000 w 10185400"/>
              <a:gd name="connsiteY6" fmla="*/ 3142082 h 3749062"/>
              <a:gd name="connsiteX7" fmla="*/ 3073400 w 10185400"/>
              <a:gd name="connsiteY7" fmla="*/ 3637382 h 3749062"/>
              <a:gd name="connsiteX8" fmla="*/ 3225800 w 10185400"/>
              <a:gd name="connsiteY8" fmla="*/ 2065122 h 3749062"/>
              <a:gd name="connsiteX9" fmla="*/ 3477260 w 10185400"/>
              <a:gd name="connsiteY9" fmla="*/ 122022 h 3749062"/>
              <a:gd name="connsiteX10" fmla="*/ 3754120 w 10185400"/>
              <a:gd name="connsiteY10" fmla="*/ 282042 h 3749062"/>
              <a:gd name="connsiteX11" fmla="*/ 3995420 w 10185400"/>
              <a:gd name="connsiteY11" fmla="*/ 932282 h 3749062"/>
              <a:gd name="connsiteX12" fmla="*/ 4124960 w 10185400"/>
              <a:gd name="connsiteY12" fmla="*/ 475082 h 3749062"/>
              <a:gd name="connsiteX13" fmla="*/ 4305300 w 10185400"/>
              <a:gd name="connsiteY13" fmla="*/ 7722 h 3749062"/>
              <a:gd name="connsiteX14" fmla="*/ 4432300 w 10185400"/>
              <a:gd name="connsiteY14" fmla="*/ 563982 h 3749062"/>
              <a:gd name="connsiteX15" fmla="*/ 4597400 w 10185400"/>
              <a:gd name="connsiteY15" fmla="*/ 906882 h 3749062"/>
              <a:gd name="connsiteX16" fmla="*/ 4749800 w 10185400"/>
              <a:gd name="connsiteY16" fmla="*/ 386182 h 3749062"/>
              <a:gd name="connsiteX17" fmla="*/ 4914900 w 10185400"/>
              <a:gd name="connsiteY17" fmla="*/ 73762 h 3749062"/>
              <a:gd name="connsiteX18" fmla="*/ 5092700 w 10185400"/>
              <a:gd name="connsiteY18" fmla="*/ 602082 h 3749062"/>
              <a:gd name="connsiteX19" fmla="*/ 5237480 w 10185400"/>
              <a:gd name="connsiteY19" fmla="*/ 1574902 h 3749062"/>
              <a:gd name="connsiteX20" fmla="*/ 5626100 w 10185400"/>
              <a:gd name="connsiteY20" fmla="*/ 2811882 h 3749062"/>
              <a:gd name="connsiteX21" fmla="*/ 6080760 w 10185400"/>
              <a:gd name="connsiteY21" fmla="*/ 3685642 h 3749062"/>
              <a:gd name="connsiteX22" fmla="*/ 6355080 w 10185400"/>
              <a:gd name="connsiteY22" fmla="*/ 3680562 h 3749062"/>
              <a:gd name="connsiteX23" fmla="*/ 6807200 w 10185400"/>
              <a:gd name="connsiteY23" fmla="*/ 3675482 h 3749062"/>
              <a:gd name="connsiteX24" fmla="*/ 7239000 w 10185400"/>
              <a:gd name="connsiteY24" fmla="*/ 3586582 h 3749062"/>
              <a:gd name="connsiteX25" fmla="*/ 7505700 w 10185400"/>
              <a:gd name="connsiteY25" fmla="*/ 3180182 h 3749062"/>
              <a:gd name="connsiteX26" fmla="*/ 7785100 w 10185400"/>
              <a:gd name="connsiteY26" fmla="*/ 3535782 h 3749062"/>
              <a:gd name="connsiteX27" fmla="*/ 7899400 w 10185400"/>
              <a:gd name="connsiteY27" fmla="*/ 3650082 h 3749062"/>
              <a:gd name="connsiteX28" fmla="*/ 8331200 w 10185400"/>
              <a:gd name="connsiteY28" fmla="*/ 3688182 h 3749062"/>
              <a:gd name="connsiteX29" fmla="*/ 9398000 w 10185400"/>
              <a:gd name="connsiteY29" fmla="*/ 3688182 h 3749062"/>
              <a:gd name="connsiteX30" fmla="*/ 10185400 w 10185400"/>
              <a:gd name="connsiteY30" fmla="*/ 3650082 h 3749062"/>
              <a:gd name="connsiteX0" fmla="*/ 0 w 10185400"/>
              <a:gd name="connsiteY0" fmla="*/ 3698342 h 3749062"/>
              <a:gd name="connsiteX1" fmla="*/ 749300 w 10185400"/>
              <a:gd name="connsiteY1" fmla="*/ 3675482 h 3749062"/>
              <a:gd name="connsiteX2" fmla="*/ 1219200 w 10185400"/>
              <a:gd name="connsiteY2" fmla="*/ 3675482 h 3749062"/>
              <a:gd name="connsiteX3" fmla="*/ 1828800 w 10185400"/>
              <a:gd name="connsiteY3" fmla="*/ 3675482 h 3749062"/>
              <a:gd name="connsiteX4" fmla="*/ 2286000 w 10185400"/>
              <a:gd name="connsiteY4" fmla="*/ 3383382 h 3749062"/>
              <a:gd name="connsiteX5" fmla="*/ 2501900 w 10185400"/>
              <a:gd name="connsiteY5" fmla="*/ 3624682 h 3749062"/>
              <a:gd name="connsiteX6" fmla="*/ 2794000 w 10185400"/>
              <a:gd name="connsiteY6" fmla="*/ 3142082 h 3749062"/>
              <a:gd name="connsiteX7" fmla="*/ 3073400 w 10185400"/>
              <a:gd name="connsiteY7" fmla="*/ 3637382 h 3749062"/>
              <a:gd name="connsiteX8" fmla="*/ 3225800 w 10185400"/>
              <a:gd name="connsiteY8" fmla="*/ 2065122 h 3749062"/>
              <a:gd name="connsiteX9" fmla="*/ 3477260 w 10185400"/>
              <a:gd name="connsiteY9" fmla="*/ 122022 h 3749062"/>
              <a:gd name="connsiteX10" fmla="*/ 3754120 w 10185400"/>
              <a:gd name="connsiteY10" fmla="*/ 282042 h 3749062"/>
              <a:gd name="connsiteX11" fmla="*/ 3995420 w 10185400"/>
              <a:gd name="connsiteY11" fmla="*/ 932282 h 3749062"/>
              <a:gd name="connsiteX12" fmla="*/ 4124960 w 10185400"/>
              <a:gd name="connsiteY12" fmla="*/ 475082 h 3749062"/>
              <a:gd name="connsiteX13" fmla="*/ 4305300 w 10185400"/>
              <a:gd name="connsiteY13" fmla="*/ 7722 h 3749062"/>
              <a:gd name="connsiteX14" fmla="*/ 4432300 w 10185400"/>
              <a:gd name="connsiteY14" fmla="*/ 563982 h 3749062"/>
              <a:gd name="connsiteX15" fmla="*/ 4597400 w 10185400"/>
              <a:gd name="connsiteY15" fmla="*/ 906882 h 3749062"/>
              <a:gd name="connsiteX16" fmla="*/ 4749800 w 10185400"/>
              <a:gd name="connsiteY16" fmla="*/ 386182 h 3749062"/>
              <a:gd name="connsiteX17" fmla="*/ 4914900 w 10185400"/>
              <a:gd name="connsiteY17" fmla="*/ 73762 h 3749062"/>
              <a:gd name="connsiteX18" fmla="*/ 5092700 w 10185400"/>
              <a:gd name="connsiteY18" fmla="*/ 602082 h 3749062"/>
              <a:gd name="connsiteX19" fmla="*/ 5237480 w 10185400"/>
              <a:gd name="connsiteY19" fmla="*/ 1574902 h 3749062"/>
              <a:gd name="connsiteX20" fmla="*/ 5626100 w 10185400"/>
              <a:gd name="connsiteY20" fmla="*/ 2811882 h 3749062"/>
              <a:gd name="connsiteX21" fmla="*/ 6080760 w 10185400"/>
              <a:gd name="connsiteY21" fmla="*/ 3685642 h 3749062"/>
              <a:gd name="connsiteX22" fmla="*/ 6454140 w 10185400"/>
              <a:gd name="connsiteY22" fmla="*/ 3680562 h 3749062"/>
              <a:gd name="connsiteX23" fmla="*/ 6807200 w 10185400"/>
              <a:gd name="connsiteY23" fmla="*/ 3675482 h 3749062"/>
              <a:gd name="connsiteX24" fmla="*/ 7239000 w 10185400"/>
              <a:gd name="connsiteY24" fmla="*/ 3586582 h 3749062"/>
              <a:gd name="connsiteX25" fmla="*/ 7505700 w 10185400"/>
              <a:gd name="connsiteY25" fmla="*/ 3180182 h 3749062"/>
              <a:gd name="connsiteX26" fmla="*/ 7785100 w 10185400"/>
              <a:gd name="connsiteY26" fmla="*/ 3535782 h 3749062"/>
              <a:gd name="connsiteX27" fmla="*/ 7899400 w 10185400"/>
              <a:gd name="connsiteY27" fmla="*/ 3650082 h 3749062"/>
              <a:gd name="connsiteX28" fmla="*/ 8331200 w 10185400"/>
              <a:gd name="connsiteY28" fmla="*/ 3688182 h 3749062"/>
              <a:gd name="connsiteX29" fmla="*/ 9398000 w 10185400"/>
              <a:gd name="connsiteY29" fmla="*/ 3688182 h 3749062"/>
              <a:gd name="connsiteX30" fmla="*/ 10185400 w 10185400"/>
              <a:gd name="connsiteY30" fmla="*/ 3650082 h 3749062"/>
              <a:gd name="connsiteX0" fmla="*/ 0 w 10185400"/>
              <a:gd name="connsiteY0" fmla="*/ 3698342 h 3698342"/>
              <a:gd name="connsiteX1" fmla="*/ 749300 w 10185400"/>
              <a:gd name="connsiteY1" fmla="*/ 3675482 h 3698342"/>
              <a:gd name="connsiteX2" fmla="*/ 1219200 w 10185400"/>
              <a:gd name="connsiteY2" fmla="*/ 3675482 h 3698342"/>
              <a:gd name="connsiteX3" fmla="*/ 1828800 w 10185400"/>
              <a:gd name="connsiteY3" fmla="*/ 3675482 h 3698342"/>
              <a:gd name="connsiteX4" fmla="*/ 2286000 w 10185400"/>
              <a:gd name="connsiteY4" fmla="*/ 3383382 h 3698342"/>
              <a:gd name="connsiteX5" fmla="*/ 2501900 w 10185400"/>
              <a:gd name="connsiteY5" fmla="*/ 3624682 h 3698342"/>
              <a:gd name="connsiteX6" fmla="*/ 2794000 w 10185400"/>
              <a:gd name="connsiteY6" fmla="*/ 3142082 h 3698342"/>
              <a:gd name="connsiteX7" fmla="*/ 3073400 w 10185400"/>
              <a:gd name="connsiteY7" fmla="*/ 3637382 h 3698342"/>
              <a:gd name="connsiteX8" fmla="*/ 3225800 w 10185400"/>
              <a:gd name="connsiteY8" fmla="*/ 2065122 h 3698342"/>
              <a:gd name="connsiteX9" fmla="*/ 3477260 w 10185400"/>
              <a:gd name="connsiteY9" fmla="*/ 122022 h 3698342"/>
              <a:gd name="connsiteX10" fmla="*/ 3754120 w 10185400"/>
              <a:gd name="connsiteY10" fmla="*/ 282042 h 3698342"/>
              <a:gd name="connsiteX11" fmla="*/ 3995420 w 10185400"/>
              <a:gd name="connsiteY11" fmla="*/ 932282 h 3698342"/>
              <a:gd name="connsiteX12" fmla="*/ 4124960 w 10185400"/>
              <a:gd name="connsiteY12" fmla="*/ 475082 h 3698342"/>
              <a:gd name="connsiteX13" fmla="*/ 4305300 w 10185400"/>
              <a:gd name="connsiteY13" fmla="*/ 7722 h 3698342"/>
              <a:gd name="connsiteX14" fmla="*/ 4432300 w 10185400"/>
              <a:gd name="connsiteY14" fmla="*/ 563982 h 3698342"/>
              <a:gd name="connsiteX15" fmla="*/ 4597400 w 10185400"/>
              <a:gd name="connsiteY15" fmla="*/ 906882 h 3698342"/>
              <a:gd name="connsiteX16" fmla="*/ 4749800 w 10185400"/>
              <a:gd name="connsiteY16" fmla="*/ 386182 h 3698342"/>
              <a:gd name="connsiteX17" fmla="*/ 4914900 w 10185400"/>
              <a:gd name="connsiteY17" fmla="*/ 73762 h 3698342"/>
              <a:gd name="connsiteX18" fmla="*/ 5092700 w 10185400"/>
              <a:gd name="connsiteY18" fmla="*/ 602082 h 3698342"/>
              <a:gd name="connsiteX19" fmla="*/ 5237480 w 10185400"/>
              <a:gd name="connsiteY19" fmla="*/ 1574902 h 3698342"/>
              <a:gd name="connsiteX20" fmla="*/ 5626100 w 10185400"/>
              <a:gd name="connsiteY20" fmla="*/ 2811882 h 3698342"/>
              <a:gd name="connsiteX21" fmla="*/ 6080760 w 10185400"/>
              <a:gd name="connsiteY21" fmla="*/ 3685642 h 3698342"/>
              <a:gd name="connsiteX22" fmla="*/ 6454140 w 10185400"/>
              <a:gd name="connsiteY22" fmla="*/ 3680562 h 3698342"/>
              <a:gd name="connsiteX23" fmla="*/ 6807200 w 10185400"/>
              <a:gd name="connsiteY23" fmla="*/ 3675482 h 3698342"/>
              <a:gd name="connsiteX24" fmla="*/ 7239000 w 10185400"/>
              <a:gd name="connsiteY24" fmla="*/ 3586582 h 3698342"/>
              <a:gd name="connsiteX25" fmla="*/ 7505700 w 10185400"/>
              <a:gd name="connsiteY25" fmla="*/ 3180182 h 3698342"/>
              <a:gd name="connsiteX26" fmla="*/ 7785100 w 10185400"/>
              <a:gd name="connsiteY26" fmla="*/ 3535782 h 3698342"/>
              <a:gd name="connsiteX27" fmla="*/ 7899400 w 10185400"/>
              <a:gd name="connsiteY27" fmla="*/ 3650082 h 3698342"/>
              <a:gd name="connsiteX28" fmla="*/ 8331200 w 10185400"/>
              <a:gd name="connsiteY28" fmla="*/ 3688182 h 3698342"/>
              <a:gd name="connsiteX29" fmla="*/ 9398000 w 10185400"/>
              <a:gd name="connsiteY29" fmla="*/ 3688182 h 3698342"/>
              <a:gd name="connsiteX30" fmla="*/ 10185400 w 10185400"/>
              <a:gd name="connsiteY30" fmla="*/ 3650082 h 3698342"/>
              <a:gd name="connsiteX0" fmla="*/ 0 w 10185400"/>
              <a:gd name="connsiteY0" fmla="*/ 3698342 h 3749062"/>
              <a:gd name="connsiteX1" fmla="*/ 749300 w 10185400"/>
              <a:gd name="connsiteY1" fmla="*/ 3675482 h 3749062"/>
              <a:gd name="connsiteX2" fmla="*/ 1219200 w 10185400"/>
              <a:gd name="connsiteY2" fmla="*/ 3675482 h 3749062"/>
              <a:gd name="connsiteX3" fmla="*/ 1828800 w 10185400"/>
              <a:gd name="connsiteY3" fmla="*/ 3675482 h 3749062"/>
              <a:gd name="connsiteX4" fmla="*/ 2286000 w 10185400"/>
              <a:gd name="connsiteY4" fmla="*/ 3383382 h 3749062"/>
              <a:gd name="connsiteX5" fmla="*/ 2501900 w 10185400"/>
              <a:gd name="connsiteY5" fmla="*/ 3624682 h 3749062"/>
              <a:gd name="connsiteX6" fmla="*/ 2794000 w 10185400"/>
              <a:gd name="connsiteY6" fmla="*/ 3142082 h 3749062"/>
              <a:gd name="connsiteX7" fmla="*/ 3073400 w 10185400"/>
              <a:gd name="connsiteY7" fmla="*/ 3637382 h 3749062"/>
              <a:gd name="connsiteX8" fmla="*/ 3225800 w 10185400"/>
              <a:gd name="connsiteY8" fmla="*/ 2065122 h 3749062"/>
              <a:gd name="connsiteX9" fmla="*/ 3477260 w 10185400"/>
              <a:gd name="connsiteY9" fmla="*/ 122022 h 3749062"/>
              <a:gd name="connsiteX10" fmla="*/ 3754120 w 10185400"/>
              <a:gd name="connsiteY10" fmla="*/ 282042 h 3749062"/>
              <a:gd name="connsiteX11" fmla="*/ 3995420 w 10185400"/>
              <a:gd name="connsiteY11" fmla="*/ 932282 h 3749062"/>
              <a:gd name="connsiteX12" fmla="*/ 4124960 w 10185400"/>
              <a:gd name="connsiteY12" fmla="*/ 475082 h 3749062"/>
              <a:gd name="connsiteX13" fmla="*/ 4305300 w 10185400"/>
              <a:gd name="connsiteY13" fmla="*/ 7722 h 3749062"/>
              <a:gd name="connsiteX14" fmla="*/ 4432300 w 10185400"/>
              <a:gd name="connsiteY14" fmla="*/ 563982 h 3749062"/>
              <a:gd name="connsiteX15" fmla="*/ 4597400 w 10185400"/>
              <a:gd name="connsiteY15" fmla="*/ 906882 h 3749062"/>
              <a:gd name="connsiteX16" fmla="*/ 4749800 w 10185400"/>
              <a:gd name="connsiteY16" fmla="*/ 386182 h 3749062"/>
              <a:gd name="connsiteX17" fmla="*/ 4914900 w 10185400"/>
              <a:gd name="connsiteY17" fmla="*/ 73762 h 3749062"/>
              <a:gd name="connsiteX18" fmla="*/ 5092700 w 10185400"/>
              <a:gd name="connsiteY18" fmla="*/ 602082 h 3749062"/>
              <a:gd name="connsiteX19" fmla="*/ 5237480 w 10185400"/>
              <a:gd name="connsiteY19" fmla="*/ 1574902 h 3749062"/>
              <a:gd name="connsiteX20" fmla="*/ 5626100 w 10185400"/>
              <a:gd name="connsiteY20" fmla="*/ 2811882 h 3749062"/>
              <a:gd name="connsiteX21" fmla="*/ 6080760 w 10185400"/>
              <a:gd name="connsiteY21" fmla="*/ 3685642 h 3749062"/>
              <a:gd name="connsiteX22" fmla="*/ 6294120 w 10185400"/>
              <a:gd name="connsiteY22" fmla="*/ 3680562 h 3749062"/>
              <a:gd name="connsiteX23" fmla="*/ 6807200 w 10185400"/>
              <a:gd name="connsiteY23" fmla="*/ 3675482 h 3749062"/>
              <a:gd name="connsiteX24" fmla="*/ 7239000 w 10185400"/>
              <a:gd name="connsiteY24" fmla="*/ 3586582 h 3749062"/>
              <a:gd name="connsiteX25" fmla="*/ 7505700 w 10185400"/>
              <a:gd name="connsiteY25" fmla="*/ 3180182 h 3749062"/>
              <a:gd name="connsiteX26" fmla="*/ 7785100 w 10185400"/>
              <a:gd name="connsiteY26" fmla="*/ 3535782 h 3749062"/>
              <a:gd name="connsiteX27" fmla="*/ 7899400 w 10185400"/>
              <a:gd name="connsiteY27" fmla="*/ 3650082 h 3749062"/>
              <a:gd name="connsiteX28" fmla="*/ 8331200 w 10185400"/>
              <a:gd name="connsiteY28" fmla="*/ 3688182 h 3749062"/>
              <a:gd name="connsiteX29" fmla="*/ 9398000 w 10185400"/>
              <a:gd name="connsiteY29" fmla="*/ 3688182 h 3749062"/>
              <a:gd name="connsiteX30" fmla="*/ 10185400 w 10185400"/>
              <a:gd name="connsiteY30" fmla="*/ 3650082 h 3749062"/>
              <a:gd name="connsiteX0" fmla="*/ 0 w 10185400"/>
              <a:gd name="connsiteY0" fmla="*/ 3698342 h 3750652"/>
              <a:gd name="connsiteX1" fmla="*/ 749300 w 10185400"/>
              <a:gd name="connsiteY1" fmla="*/ 3675482 h 3750652"/>
              <a:gd name="connsiteX2" fmla="*/ 1219200 w 10185400"/>
              <a:gd name="connsiteY2" fmla="*/ 3675482 h 3750652"/>
              <a:gd name="connsiteX3" fmla="*/ 1828800 w 10185400"/>
              <a:gd name="connsiteY3" fmla="*/ 3675482 h 3750652"/>
              <a:gd name="connsiteX4" fmla="*/ 2286000 w 10185400"/>
              <a:gd name="connsiteY4" fmla="*/ 3383382 h 3750652"/>
              <a:gd name="connsiteX5" fmla="*/ 2501900 w 10185400"/>
              <a:gd name="connsiteY5" fmla="*/ 3624682 h 3750652"/>
              <a:gd name="connsiteX6" fmla="*/ 2794000 w 10185400"/>
              <a:gd name="connsiteY6" fmla="*/ 3142082 h 3750652"/>
              <a:gd name="connsiteX7" fmla="*/ 3073400 w 10185400"/>
              <a:gd name="connsiteY7" fmla="*/ 3637382 h 3750652"/>
              <a:gd name="connsiteX8" fmla="*/ 3225800 w 10185400"/>
              <a:gd name="connsiteY8" fmla="*/ 2065122 h 3750652"/>
              <a:gd name="connsiteX9" fmla="*/ 3477260 w 10185400"/>
              <a:gd name="connsiteY9" fmla="*/ 122022 h 3750652"/>
              <a:gd name="connsiteX10" fmla="*/ 3754120 w 10185400"/>
              <a:gd name="connsiteY10" fmla="*/ 282042 h 3750652"/>
              <a:gd name="connsiteX11" fmla="*/ 3995420 w 10185400"/>
              <a:gd name="connsiteY11" fmla="*/ 932282 h 3750652"/>
              <a:gd name="connsiteX12" fmla="*/ 4124960 w 10185400"/>
              <a:gd name="connsiteY12" fmla="*/ 475082 h 3750652"/>
              <a:gd name="connsiteX13" fmla="*/ 4305300 w 10185400"/>
              <a:gd name="connsiteY13" fmla="*/ 7722 h 3750652"/>
              <a:gd name="connsiteX14" fmla="*/ 4432300 w 10185400"/>
              <a:gd name="connsiteY14" fmla="*/ 563982 h 3750652"/>
              <a:gd name="connsiteX15" fmla="*/ 4597400 w 10185400"/>
              <a:gd name="connsiteY15" fmla="*/ 906882 h 3750652"/>
              <a:gd name="connsiteX16" fmla="*/ 4749800 w 10185400"/>
              <a:gd name="connsiteY16" fmla="*/ 386182 h 3750652"/>
              <a:gd name="connsiteX17" fmla="*/ 4914900 w 10185400"/>
              <a:gd name="connsiteY17" fmla="*/ 73762 h 3750652"/>
              <a:gd name="connsiteX18" fmla="*/ 5092700 w 10185400"/>
              <a:gd name="connsiteY18" fmla="*/ 602082 h 3750652"/>
              <a:gd name="connsiteX19" fmla="*/ 5237480 w 10185400"/>
              <a:gd name="connsiteY19" fmla="*/ 1574902 h 3750652"/>
              <a:gd name="connsiteX20" fmla="*/ 5626100 w 10185400"/>
              <a:gd name="connsiteY20" fmla="*/ 2811882 h 3750652"/>
              <a:gd name="connsiteX21" fmla="*/ 6080760 w 10185400"/>
              <a:gd name="connsiteY21" fmla="*/ 3685642 h 3750652"/>
              <a:gd name="connsiteX22" fmla="*/ 6807200 w 10185400"/>
              <a:gd name="connsiteY22" fmla="*/ 3675482 h 3750652"/>
              <a:gd name="connsiteX23" fmla="*/ 7239000 w 10185400"/>
              <a:gd name="connsiteY23" fmla="*/ 3586582 h 3750652"/>
              <a:gd name="connsiteX24" fmla="*/ 7505700 w 10185400"/>
              <a:gd name="connsiteY24" fmla="*/ 3180182 h 3750652"/>
              <a:gd name="connsiteX25" fmla="*/ 7785100 w 10185400"/>
              <a:gd name="connsiteY25" fmla="*/ 3535782 h 3750652"/>
              <a:gd name="connsiteX26" fmla="*/ 7899400 w 10185400"/>
              <a:gd name="connsiteY26" fmla="*/ 3650082 h 3750652"/>
              <a:gd name="connsiteX27" fmla="*/ 8331200 w 10185400"/>
              <a:gd name="connsiteY27" fmla="*/ 3688182 h 3750652"/>
              <a:gd name="connsiteX28" fmla="*/ 9398000 w 10185400"/>
              <a:gd name="connsiteY28" fmla="*/ 3688182 h 3750652"/>
              <a:gd name="connsiteX29" fmla="*/ 10185400 w 10185400"/>
              <a:gd name="connsiteY29" fmla="*/ 3650082 h 3750652"/>
              <a:gd name="connsiteX0" fmla="*/ 0 w 10185400"/>
              <a:gd name="connsiteY0" fmla="*/ 3698342 h 3698342"/>
              <a:gd name="connsiteX1" fmla="*/ 749300 w 10185400"/>
              <a:gd name="connsiteY1" fmla="*/ 3675482 h 3698342"/>
              <a:gd name="connsiteX2" fmla="*/ 1219200 w 10185400"/>
              <a:gd name="connsiteY2" fmla="*/ 3675482 h 3698342"/>
              <a:gd name="connsiteX3" fmla="*/ 1828800 w 10185400"/>
              <a:gd name="connsiteY3" fmla="*/ 3675482 h 3698342"/>
              <a:gd name="connsiteX4" fmla="*/ 2286000 w 10185400"/>
              <a:gd name="connsiteY4" fmla="*/ 3383382 h 3698342"/>
              <a:gd name="connsiteX5" fmla="*/ 2501900 w 10185400"/>
              <a:gd name="connsiteY5" fmla="*/ 3624682 h 3698342"/>
              <a:gd name="connsiteX6" fmla="*/ 2794000 w 10185400"/>
              <a:gd name="connsiteY6" fmla="*/ 3142082 h 3698342"/>
              <a:gd name="connsiteX7" fmla="*/ 3073400 w 10185400"/>
              <a:gd name="connsiteY7" fmla="*/ 3637382 h 3698342"/>
              <a:gd name="connsiteX8" fmla="*/ 3225800 w 10185400"/>
              <a:gd name="connsiteY8" fmla="*/ 2065122 h 3698342"/>
              <a:gd name="connsiteX9" fmla="*/ 3477260 w 10185400"/>
              <a:gd name="connsiteY9" fmla="*/ 122022 h 3698342"/>
              <a:gd name="connsiteX10" fmla="*/ 3754120 w 10185400"/>
              <a:gd name="connsiteY10" fmla="*/ 282042 h 3698342"/>
              <a:gd name="connsiteX11" fmla="*/ 3995420 w 10185400"/>
              <a:gd name="connsiteY11" fmla="*/ 932282 h 3698342"/>
              <a:gd name="connsiteX12" fmla="*/ 4124960 w 10185400"/>
              <a:gd name="connsiteY12" fmla="*/ 475082 h 3698342"/>
              <a:gd name="connsiteX13" fmla="*/ 4305300 w 10185400"/>
              <a:gd name="connsiteY13" fmla="*/ 7722 h 3698342"/>
              <a:gd name="connsiteX14" fmla="*/ 4432300 w 10185400"/>
              <a:gd name="connsiteY14" fmla="*/ 563982 h 3698342"/>
              <a:gd name="connsiteX15" fmla="*/ 4597400 w 10185400"/>
              <a:gd name="connsiteY15" fmla="*/ 906882 h 3698342"/>
              <a:gd name="connsiteX16" fmla="*/ 4749800 w 10185400"/>
              <a:gd name="connsiteY16" fmla="*/ 386182 h 3698342"/>
              <a:gd name="connsiteX17" fmla="*/ 4914900 w 10185400"/>
              <a:gd name="connsiteY17" fmla="*/ 73762 h 3698342"/>
              <a:gd name="connsiteX18" fmla="*/ 5092700 w 10185400"/>
              <a:gd name="connsiteY18" fmla="*/ 602082 h 3698342"/>
              <a:gd name="connsiteX19" fmla="*/ 5237480 w 10185400"/>
              <a:gd name="connsiteY19" fmla="*/ 1574902 h 3698342"/>
              <a:gd name="connsiteX20" fmla="*/ 5626100 w 10185400"/>
              <a:gd name="connsiteY20" fmla="*/ 2811882 h 3698342"/>
              <a:gd name="connsiteX21" fmla="*/ 6080760 w 10185400"/>
              <a:gd name="connsiteY21" fmla="*/ 3685642 h 3698342"/>
              <a:gd name="connsiteX22" fmla="*/ 6807200 w 10185400"/>
              <a:gd name="connsiteY22" fmla="*/ 3675482 h 3698342"/>
              <a:gd name="connsiteX23" fmla="*/ 7239000 w 10185400"/>
              <a:gd name="connsiteY23" fmla="*/ 3586582 h 3698342"/>
              <a:gd name="connsiteX24" fmla="*/ 7505700 w 10185400"/>
              <a:gd name="connsiteY24" fmla="*/ 3180182 h 3698342"/>
              <a:gd name="connsiteX25" fmla="*/ 7785100 w 10185400"/>
              <a:gd name="connsiteY25" fmla="*/ 3535782 h 3698342"/>
              <a:gd name="connsiteX26" fmla="*/ 7899400 w 10185400"/>
              <a:gd name="connsiteY26" fmla="*/ 3650082 h 3698342"/>
              <a:gd name="connsiteX27" fmla="*/ 8331200 w 10185400"/>
              <a:gd name="connsiteY27" fmla="*/ 3688182 h 3698342"/>
              <a:gd name="connsiteX28" fmla="*/ 9398000 w 10185400"/>
              <a:gd name="connsiteY28" fmla="*/ 3688182 h 3698342"/>
              <a:gd name="connsiteX29" fmla="*/ 10185400 w 10185400"/>
              <a:gd name="connsiteY29" fmla="*/ 3650082 h 3698342"/>
              <a:gd name="connsiteX0" fmla="*/ 0 w 10185400"/>
              <a:gd name="connsiteY0" fmla="*/ 3698342 h 3698342"/>
              <a:gd name="connsiteX1" fmla="*/ 749300 w 10185400"/>
              <a:gd name="connsiteY1" fmla="*/ 3675482 h 3698342"/>
              <a:gd name="connsiteX2" fmla="*/ 1219200 w 10185400"/>
              <a:gd name="connsiteY2" fmla="*/ 3675482 h 3698342"/>
              <a:gd name="connsiteX3" fmla="*/ 1828800 w 10185400"/>
              <a:gd name="connsiteY3" fmla="*/ 3675482 h 3698342"/>
              <a:gd name="connsiteX4" fmla="*/ 2286000 w 10185400"/>
              <a:gd name="connsiteY4" fmla="*/ 3383382 h 3698342"/>
              <a:gd name="connsiteX5" fmla="*/ 2501900 w 10185400"/>
              <a:gd name="connsiteY5" fmla="*/ 3624682 h 3698342"/>
              <a:gd name="connsiteX6" fmla="*/ 2794000 w 10185400"/>
              <a:gd name="connsiteY6" fmla="*/ 3142082 h 3698342"/>
              <a:gd name="connsiteX7" fmla="*/ 3073400 w 10185400"/>
              <a:gd name="connsiteY7" fmla="*/ 3637382 h 3698342"/>
              <a:gd name="connsiteX8" fmla="*/ 3225800 w 10185400"/>
              <a:gd name="connsiteY8" fmla="*/ 2065122 h 3698342"/>
              <a:gd name="connsiteX9" fmla="*/ 3477260 w 10185400"/>
              <a:gd name="connsiteY9" fmla="*/ 122022 h 3698342"/>
              <a:gd name="connsiteX10" fmla="*/ 3754120 w 10185400"/>
              <a:gd name="connsiteY10" fmla="*/ 282042 h 3698342"/>
              <a:gd name="connsiteX11" fmla="*/ 3995420 w 10185400"/>
              <a:gd name="connsiteY11" fmla="*/ 932282 h 3698342"/>
              <a:gd name="connsiteX12" fmla="*/ 4124960 w 10185400"/>
              <a:gd name="connsiteY12" fmla="*/ 475082 h 3698342"/>
              <a:gd name="connsiteX13" fmla="*/ 4305300 w 10185400"/>
              <a:gd name="connsiteY13" fmla="*/ 7722 h 3698342"/>
              <a:gd name="connsiteX14" fmla="*/ 4432300 w 10185400"/>
              <a:gd name="connsiteY14" fmla="*/ 563982 h 3698342"/>
              <a:gd name="connsiteX15" fmla="*/ 4597400 w 10185400"/>
              <a:gd name="connsiteY15" fmla="*/ 906882 h 3698342"/>
              <a:gd name="connsiteX16" fmla="*/ 4749800 w 10185400"/>
              <a:gd name="connsiteY16" fmla="*/ 386182 h 3698342"/>
              <a:gd name="connsiteX17" fmla="*/ 4914900 w 10185400"/>
              <a:gd name="connsiteY17" fmla="*/ 73762 h 3698342"/>
              <a:gd name="connsiteX18" fmla="*/ 5092700 w 10185400"/>
              <a:gd name="connsiteY18" fmla="*/ 602082 h 3698342"/>
              <a:gd name="connsiteX19" fmla="*/ 5237480 w 10185400"/>
              <a:gd name="connsiteY19" fmla="*/ 1574902 h 3698342"/>
              <a:gd name="connsiteX20" fmla="*/ 5626100 w 10185400"/>
              <a:gd name="connsiteY20" fmla="*/ 2811882 h 3698342"/>
              <a:gd name="connsiteX21" fmla="*/ 6080760 w 10185400"/>
              <a:gd name="connsiteY21" fmla="*/ 3685642 h 3698342"/>
              <a:gd name="connsiteX22" fmla="*/ 6807200 w 10185400"/>
              <a:gd name="connsiteY22" fmla="*/ 3675482 h 3698342"/>
              <a:gd name="connsiteX23" fmla="*/ 7239000 w 10185400"/>
              <a:gd name="connsiteY23" fmla="*/ 3586582 h 3698342"/>
              <a:gd name="connsiteX24" fmla="*/ 7505700 w 10185400"/>
              <a:gd name="connsiteY24" fmla="*/ 3180182 h 3698342"/>
              <a:gd name="connsiteX25" fmla="*/ 7785100 w 10185400"/>
              <a:gd name="connsiteY25" fmla="*/ 3535782 h 3698342"/>
              <a:gd name="connsiteX26" fmla="*/ 7899400 w 10185400"/>
              <a:gd name="connsiteY26" fmla="*/ 3650082 h 3698342"/>
              <a:gd name="connsiteX27" fmla="*/ 8331200 w 10185400"/>
              <a:gd name="connsiteY27" fmla="*/ 3688182 h 3698342"/>
              <a:gd name="connsiteX28" fmla="*/ 9398000 w 10185400"/>
              <a:gd name="connsiteY28" fmla="*/ 3688182 h 3698342"/>
              <a:gd name="connsiteX29" fmla="*/ 10185400 w 10185400"/>
              <a:gd name="connsiteY29" fmla="*/ 3650082 h 3698342"/>
              <a:gd name="connsiteX0" fmla="*/ 0 w 10185400"/>
              <a:gd name="connsiteY0" fmla="*/ 3698342 h 3698342"/>
              <a:gd name="connsiteX1" fmla="*/ 749300 w 10185400"/>
              <a:gd name="connsiteY1" fmla="*/ 3675482 h 3698342"/>
              <a:gd name="connsiteX2" fmla="*/ 1219200 w 10185400"/>
              <a:gd name="connsiteY2" fmla="*/ 3675482 h 3698342"/>
              <a:gd name="connsiteX3" fmla="*/ 1828800 w 10185400"/>
              <a:gd name="connsiteY3" fmla="*/ 3675482 h 3698342"/>
              <a:gd name="connsiteX4" fmla="*/ 2286000 w 10185400"/>
              <a:gd name="connsiteY4" fmla="*/ 3383382 h 3698342"/>
              <a:gd name="connsiteX5" fmla="*/ 2501900 w 10185400"/>
              <a:gd name="connsiteY5" fmla="*/ 3624682 h 3698342"/>
              <a:gd name="connsiteX6" fmla="*/ 2794000 w 10185400"/>
              <a:gd name="connsiteY6" fmla="*/ 3142082 h 3698342"/>
              <a:gd name="connsiteX7" fmla="*/ 3073400 w 10185400"/>
              <a:gd name="connsiteY7" fmla="*/ 3637382 h 3698342"/>
              <a:gd name="connsiteX8" fmla="*/ 3225800 w 10185400"/>
              <a:gd name="connsiteY8" fmla="*/ 2065122 h 3698342"/>
              <a:gd name="connsiteX9" fmla="*/ 3477260 w 10185400"/>
              <a:gd name="connsiteY9" fmla="*/ 122022 h 3698342"/>
              <a:gd name="connsiteX10" fmla="*/ 3754120 w 10185400"/>
              <a:gd name="connsiteY10" fmla="*/ 282042 h 3698342"/>
              <a:gd name="connsiteX11" fmla="*/ 3995420 w 10185400"/>
              <a:gd name="connsiteY11" fmla="*/ 932282 h 3698342"/>
              <a:gd name="connsiteX12" fmla="*/ 4124960 w 10185400"/>
              <a:gd name="connsiteY12" fmla="*/ 475082 h 3698342"/>
              <a:gd name="connsiteX13" fmla="*/ 4305300 w 10185400"/>
              <a:gd name="connsiteY13" fmla="*/ 7722 h 3698342"/>
              <a:gd name="connsiteX14" fmla="*/ 4432300 w 10185400"/>
              <a:gd name="connsiteY14" fmla="*/ 563982 h 3698342"/>
              <a:gd name="connsiteX15" fmla="*/ 4597400 w 10185400"/>
              <a:gd name="connsiteY15" fmla="*/ 906882 h 3698342"/>
              <a:gd name="connsiteX16" fmla="*/ 4749800 w 10185400"/>
              <a:gd name="connsiteY16" fmla="*/ 386182 h 3698342"/>
              <a:gd name="connsiteX17" fmla="*/ 4914900 w 10185400"/>
              <a:gd name="connsiteY17" fmla="*/ 73762 h 3698342"/>
              <a:gd name="connsiteX18" fmla="*/ 5092700 w 10185400"/>
              <a:gd name="connsiteY18" fmla="*/ 602082 h 3698342"/>
              <a:gd name="connsiteX19" fmla="*/ 5237480 w 10185400"/>
              <a:gd name="connsiteY19" fmla="*/ 1574902 h 3698342"/>
              <a:gd name="connsiteX20" fmla="*/ 5626100 w 10185400"/>
              <a:gd name="connsiteY20" fmla="*/ 2811882 h 3698342"/>
              <a:gd name="connsiteX21" fmla="*/ 6080760 w 10185400"/>
              <a:gd name="connsiteY21" fmla="*/ 3685642 h 3698342"/>
              <a:gd name="connsiteX22" fmla="*/ 6807200 w 10185400"/>
              <a:gd name="connsiteY22" fmla="*/ 3675482 h 3698342"/>
              <a:gd name="connsiteX23" fmla="*/ 7239000 w 10185400"/>
              <a:gd name="connsiteY23" fmla="*/ 3586582 h 3698342"/>
              <a:gd name="connsiteX24" fmla="*/ 7444740 w 10185400"/>
              <a:gd name="connsiteY24" fmla="*/ 3195422 h 3698342"/>
              <a:gd name="connsiteX25" fmla="*/ 7785100 w 10185400"/>
              <a:gd name="connsiteY25" fmla="*/ 3535782 h 3698342"/>
              <a:gd name="connsiteX26" fmla="*/ 7899400 w 10185400"/>
              <a:gd name="connsiteY26" fmla="*/ 3650082 h 3698342"/>
              <a:gd name="connsiteX27" fmla="*/ 8331200 w 10185400"/>
              <a:gd name="connsiteY27" fmla="*/ 3688182 h 3698342"/>
              <a:gd name="connsiteX28" fmla="*/ 9398000 w 10185400"/>
              <a:gd name="connsiteY28" fmla="*/ 3688182 h 3698342"/>
              <a:gd name="connsiteX29" fmla="*/ 10185400 w 10185400"/>
              <a:gd name="connsiteY29" fmla="*/ 3650082 h 3698342"/>
              <a:gd name="connsiteX0" fmla="*/ 0 w 10185400"/>
              <a:gd name="connsiteY0" fmla="*/ 3698342 h 3698342"/>
              <a:gd name="connsiteX1" fmla="*/ 749300 w 10185400"/>
              <a:gd name="connsiteY1" fmla="*/ 3675482 h 3698342"/>
              <a:gd name="connsiteX2" fmla="*/ 1219200 w 10185400"/>
              <a:gd name="connsiteY2" fmla="*/ 3675482 h 3698342"/>
              <a:gd name="connsiteX3" fmla="*/ 1828800 w 10185400"/>
              <a:gd name="connsiteY3" fmla="*/ 3675482 h 3698342"/>
              <a:gd name="connsiteX4" fmla="*/ 2286000 w 10185400"/>
              <a:gd name="connsiteY4" fmla="*/ 3383382 h 3698342"/>
              <a:gd name="connsiteX5" fmla="*/ 2501900 w 10185400"/>
              <a:gd name="connsiteY5" fmla="*/ 3624682 h 3698342"/>
              <a:gd name="connsiteX6" fmla="*/ 2794000 w 10185400"/>
              <a:gd name="connsiteY6" fmla="*/ 3142082 h 3698342"/>
              <a:gd name="connsiteX7" fmla="*/ 3073400 w 10185400"/>
              <a:gd name="connsiteY7" fmla="*/ 3637382 h 3698342"/>
              <a:gd name="connsiteX8" fmla="*/ 3225800 w 10185400"/>
              <a:gd name="connsiteY8" fmla="*/ 2065122 h 3698342"/>
              <a:gd name="connsiteX9" fmla="*/ 3477260 w 10185400"/>
              <a:gd name="connsiteY9" fmla="*/ 122022 h 3698342"/>
              <a:gd name="connsiteX10" fmla="*/ 3754120 w 10185400"/>
              <a:gd name="connsiteY10" fmla="*/ 282042 h 3698342"/>
              <a:gd name="connsiteX11" fmla="*/ 3995420 w 10185400"/>
              <a:gd name="connsiteY11" fmla="*/ 932282 h 3698342"/>
              <a:gd name="connsiteX12" fmla="*/ 4124960 w 10185400"/>
              <a:gd name="connsiteY12" fmla="*/ 475082 h 3698342"/>
              <a:gd name="connsiteX13" fmla="*/ 4305300 w 10185400"/>
              <a:gd name="connsiteY13" fmla="*/ 7722 h 3698342"/>
              <a:gd name="connsiteX14" fmla="*/ 4432300 w 10185400"/>
              <a:gd name="connsiteY14" fmla="*/ 563982 h 3698342"/>
              <a:gd name="connsiteX15" fmla="*/ 4597400 w 10185400"/>
              <a:gd name="connsiteY15" fmla="*/ 906882 h 3698342"/>
              <a:gd name="connsiteX16" fmla="*/ 4749800 w 10185400"/>
              <a:gd name="connsiteY16" fmla="*/ 386182 h 3698342"/>
              <a:gd name="connsiteX17" fmla="*/ 4914900 w 10185400"/>
              <a:gd name="connsiteY17" fmla="*/ 73762 h 3698342"/>
              <a:gd name="connsiteX18" fmla="*/ 5092700 w 10185400"/>
              <a:gd name="connsiteY18" fmla="*/ 602082 h 3698342"/>
              <a:gd name="connsiteX19" fmla="*/ 5237480 w 10185400"/>
              <a:gd name="connsiteY19" fmla="*/ 1574902 h 3698342"/>
              <a:gd name="connsiteX20" fmla="*/ 5626100 w 10185400"/>
              <a:gd name="connsiteY20" fmla="*/ 2811882 h 3698342"/>
              <a:gd name="connsiteX21" fmla="*/ 6080760 w 10185400"/>
              <a:gd name="connsiteY21" fmla="*/ 3685642 h 3698342"/>
              <a:gd name="connsiteX22" fmla="*/ 6807200 w 10185400"/>
              <a:gd name="connsiteY22" fmla="*/ 3675482 h 3698342"/>
              <a:gd name="connsiteX23" fmla="*/ 7239000 w 10185400"/>
              <a:gd name="connsiteY23" fmla="*/ 3586582 h 3698342"/>
              <a:gd name="connsiteX24" fmla="*/ 7482840 w 10185400"/>
              <a:gd name="connsiteY24" fmla="*/ 3180182 h 3698342"/>
              <a:gd name="connsiteX25" fmla="*/ 7785100 w 10185400"/>
              <a:gd name="connsiteY25" fmla="*/ 3535782 h 3698342"/>
              <a:gd name="connsiteX26" fmla="*/ 7899400 w 10185400"/>
              <a:gd name="connsiteY26" fmla="*/ 3650082 h 3698342"/>
              <a:gd name="connsiteX27" fmla="*/ 8331200 w 10185400"/>
              <a:gd name="connsiteY27" fmla="*/ 3688182 h 3698342"/>
              <a:gd name="connsiteX28" fmla="*/ 9398000 w 10185400"/>
              <a:gd name="connsiteY28" fmla="*/ 3688182 h 3698342"/>
              <a:gd name="connsiteX29" fmla="*/ 10185400 w 10185400"/>
              <a:gd name="connsiteY29" fmla="*/ 3650082 h 3698342"/>
              <a:gd name="connsiteX0" fmla="*/ 0 w 10185400"/>
              <a:gd name="connsiteY0" fmla="*/ 3698342 h 3698342"/>
              <a:gd name="connsiteX1" fmla="*/ 749300 w 10185400"/>
              <a:gd name="connsiteY1" fmla="*/ 3675482 h 3698342"/>
              <a:gd name="connsiteX2" fmla="*/ 1219200 w 10185400"/>
              <a:gd name="connsiteY2" fmla="*/ 3675482 h 3698342"/>
              <a:gd name="connsiteX3" fmla="*/ 1828800 w 10185400"/>
              <a:gd name="connsiteY3" fmla="*/ 3675482 h 3698342"/>
              <a:gd name="connsiteX4" fmla="*/ 2286000 w 10185400"/>
              <a:gd name="connsiteY4" fmla="*/ 3383382 h 3698342"/>
              <a:gd name="connsiteX5" fmla="*/ 2501900 w 10185400"/>
              <a:gd name="connsiteY5" fmla="*/ 3624682 h 3698342"/>
              <a:gd name="connsiteX6" fmla="*/ 2794000 w 10185400"/>
              <a:gd name="connsiteY6" fmla="*/ 3142082 h 3698342"/>
              <a:gd name="connsiteX7" fmla="*/ 3073400 w 10185400"/>
              <a:gd name="connsiteY7" fmla="*/ 3637382 h 3698342"/>
              <a:gd name="connsiteX8" fmla="*/ 3225800 w 10185400"/>
              <a:gd name="connsiteY8" fmla="*/ 2065122 h 3698342"/>
              <a:gd name="connsiteX9" fmla="*/ 3477260 w 10185400"/>
              <a:gd name="connsiteY9" fmla="*/ 122022 h 3698342"/>
              <a:gd name="connsiteX10" fmla="*/ 3754120 w 10185400"/>
              <a:gd name="connsiteY10" fmla="*/ 282042 h 3698342"/>
              <a:gd name="connsiteX11" fmla="*/ 3995420 w 10185400"/>
              <a:gd name="connsiteY11" fmla="*/ 932282 h 3698342"/>
              <a:gd name="connsiteX12" fmla="*/ 4124960 w 10185400"/>
              <a:gd name="connsiteY12" fmla="*/ 475082 h 3698342"/>
              <a:gd name="connsiteX13" fmla="*/ 4305300 w 10185400"/>
              <a:gd name="connsiteY13" fmla="*/ 7722 h 3698342"/>
              <a:gd name="connsiteX14" fmla="*/ 4432300 w 10185400"/>
              <a:gd name="connsiteY14" fmla="*/ 563982 h 3698342"/>
              <a:gd name="connsiteX15" fmla="*/ 4597400 w 10185400"/>
              <a:gd name="connsiteY15" fmla="*/ 906882 h 3698342"/>
              <a:gd name="connsiteX16" fmla="*/ 4749800 w 10185400"/>
              <a:gd name="connsiteY16" fmla="*/ 386182 h 3698342"/>
              <a:gd name="connsiteX17" fmla="*/ 4914900 w 10185400"/>
              <a:gd name="connsiteY17" fmla="*/ 73762 h 3698342"/>
              <a:gd name="connsiteX18" fmla="*/ 5092700 w 10185400"/>
              <a:gd name="connsiteY18" fmla="*/ 602082 h 3698342"/>
              <a:gd name="connsiteX19" fmla="*/ 5237480 w 10185400"/>
              <a:gd name="connsiteY19" fmla="*/ 1574902 h 3698342"/>
              <a:gd name="connsiteX20" fmla="*/ 5626100 w 10185400"/>
              <a:gd name="connsiteY20" fmla="*/ 2811882 h 3698342"/>
              <a:gd name="connsiteX21" fmla="*/ 6080760 w 10185400"/>
              <a:gd name="connsiteY21" fmla="*/ 3685642 h 3698342"/>
              <a:gd name="connsiteX22" fmla="*/ 6807200 w 10185400"/>
              <a:gd name="connsiteY22" fmla="*/ 3675482 h 3698342"/>
              <a:gd name="connsiteX23" fmla="*/ 7239000 w 10185400"/>
              <a:gd name="connsiteY23" fmla="*/ 3586582 h 3698342"/>
              <a:gd name="connsiteX24" fmla="*/ 7482840 w 10185400"/>
              <a:gd name="connsiteY24" fmla="*/ 3180182 h 3698342"/>
              <a:gd name="connsiteX25" fmla="*/ 7785100 w 10185400"/>
              <a:gd name="connsiteY25" fmla="*/ 3535782 h 3698342"/>
              <a:gd name="connsiteX26" fmla="*/ 7899400 w 10185400"/>
              <a:gd name="connsiteY26" fmla="*/ 3650082 h 3698342"/>
              <a:gd name="connsiteX27" fmla="*/ 8331200 w 10185400"/>
              <a:gd name="connsiteY27" fmla="*/ 3688182 h 3698342"/>
              <a:gd name="connsiteX28" fmla="*/ 9398000 w 10185400"/>
              <a:gd name="connsiteY28" fmla="*/ 3688182 h 3698342"/>
              <a:gd name="connsiteX29" fmla="*/ 10185400 w 10185400"/>
              <a:gd name="connsiteY29" fmla="*/ 3650082 h 3698342"/>
              <a:gd name="connsiteX0" fmla="*/ 0 w 10185400"/>
              <a:gd name="connsiteY0" fmla="*/ 3698342 h 3698342"/>
              <a:gd name="connsiteX1" fmla="*/ 749300 w 10185400"/>
              <a:gd name="connsiteY1" fmla="*/ 3675482 h 3698342"/>
              <a:gd name="connsiteX2" fmla="*/ 1219200 w 10185400"/>
              <a:gd name="connsiteY2" fmla="*/ 3675482 h 3698342"/>
              <a:gd name="connsiteX3" fmla="*/ 1828800 w 10185400"/>
              <a:gd name="connsiteY3" fmla="*/ 3675482 h 3698342"/>
              <a:gd name="connsiteX4" fmla="*/ 2286000 w 10185400"/>
              <a:gd name="connsiteY4" fmla="*/ 3383382 h 3698342"/>
              <a:gd name="connsiteX5" fmla="*/ 2501900 w 10185400"/>
              <a:gd name="connsiteY5" fmla="*/ 3624682 h 3698342"/>
              <a:gd name="connsiteX6" fmla="*/ 2794000 w 10185400"/>
              <a:gd name="connsiteY6" fmla="*/ 3142082 h 3698342"/>
              <a:gd name="connsiteX7" fmla="*/ 3073400 w 10185400"/>
              <a:gd name="connsiteY7" fmla="*/ 3637382 h 3698342"/>
              <a:gd name="connsiteX8" fmla="*/ 3225800 w 10185400"/>
              <a:gd name="connsiteY8" fmla="*/ 2065122 h 3698342"/>
              <a:gd name="connsiteX9" fmla="*/ 3477260 w 10185400"/>
              <a:gd name="connsiteY9" fmla="*/ 122022 h 3698342"/>
              <a:gd name="connsiteX10" fmla="*/ 3754120 w 10185400"/>
              <a:gd name="connsiteY10" fmla="*/ 282042 h 3698342"/>
              <a:gd name="connsiteX11" fmla="*/ 3995420 w 10185400"/>
              <a:gd name="connsiteY11" fmla="*/ 932282 h 3698342"/>
              <a:gd name="connsiteX12" fmla="*/ 4124960 w 10185400"/>
              <a:gd name="connsiteY12" fmla="*/ 475082 h 3698342"/>
              <a:gd name="connsiteX13" fmla="*/ 4305300 w 10185400"/>
              <a:gd name="connsiteY13" fmla="*/ 7722 h 3698342"/>
              <a:gd name="connsiteX14" fmla="*/ 4432300 w 10185400"/>
              <a:gd name="connsiteY14" fmla="*/ 563982 h 3698342"/>
              <a:gd name="connsiteX15" fmla="*/ 4597400 w 10185400"/>
              <a:gd name="connsiteY15" fmla="*/ 906882 h 3698342"/>
              <a:gd name="connsiteX16" fmla="*/ 4749800 w 10185400"/>
              <a:gd name="connsiteY16" fmla="*/ 386182 h 3698342"/>
              <a:gd name="connsiteX17" fmla="*/ 4914900 w 10185400"/>
              <a:gd name="connsiteY17" fmla="*/ 73762 h 3698342"/>
              <a:gd name="connsiteX18" fmla="*/ 5092700 w 10185400"/>
              <a:gd name="connsiteY18" fmla="*/ 602082 h 3698342"/>
              <a:gd name="connsiteX19" fmla="*/ 5237480 w 10185400"/>
              <a:gd name="connsiteY19" fmla="*/ 1574902 h 3698342"/>
              <a:gd name="connsiteX20" fmla="*/ 5626100 w 10185400"/>
              <a:gd name="connsiteY20" fmla="*/ 2811882 h 3698342"/>
              <a:gd name="connsiteX21" fmla="*/ 6080760 w 10185400"/>
              <a:gd name="connsiteY21" fmla="*/ 3685642 h 3698342"/>
              <a:gd name="connsiteX22" fmla="*/ 6807200 w 10185400"/>
              <a:gd name="connsiteY22" fmla="*/ 3675482 h 3698342"/>
              <a:gd name="connsiteX23" fmla="*/ 7239000 w 10185400"/>
              <a:gd name="connsiteY23" fmla="*/ 3586582 h 3698342"/>
              <a:gd name="connsiteX24" fmla="*/ 7482840 w 10185400"/>
              <a:gd name="connsiteY24" fmla="*/ 3180182 h 3698342"/>
              <a:gd name="connsiteX25" fmla="*/ 7785100 w 10185400"/>
              <a:gd name="connsiteY25" fmla="*/ 3535782 h 3698342"/>
              <a:gd name="connsiteX26" fmla="*/ 7960360 w 10185400"/>
              <a:gd name="connsiteY26" fmla="*/ 3672942 h 3698342"/>
              <a:gd name="connsiteX27" fmla="*/ 8331200 w 10185400"/>
              <a:gd name="connsiteY27" fmla="*/ 3688182 h 3698342"/>
              <a:gd name="connsiteX28" fmla="*/ 9398000 w 10185400"/>
              <a:gd name="connsiteY28" fmla="*/ 3688182 h 3698342"/>
              <a:gd name="connsiteX29" fmla="*/ 10185400 w 10185400"/>
              <a:gd name="connsiteY29" fmla="*/ 3650082 h 3698342"/>
              <a:gd name="connsiteX0" fmla="*/ 0 w 10185400"/>
              <a:gd name="connsiteY0" fmla="*/ 3698342 h 3698342"/>
              <a:gd name="connsiteX1" fmla="*/ 749300 w 10185400"/>
              <a:gd name="connsiteY1" fmla="*/ 3675482 h 3698342"/>
              <a:gd name="connsiteX2" fmla="*/ 1219200 w 10185400"/>
              <a:gd name="connsiteY2" fmla="*/ 3675482 h 3698342"/>
              <a:gd name="connsiteX3" fmla="*/ 1828800 w 10185400"/>
              <a:gd name="connsiteY3" fmla="*/ 3675482 h 3698342"/>
              <a:gd name="connsiteX4" fmla="*/ 2286000 w 10185400"/>
              <a:gd name="connsiteY4" fmla="*/ 3383382 h 3698342"/>
              <a:gd name="connsiteX5" fmla="*/ 2501900 w 10185400"/>
              <a:gd name="connsiteY5" fmla="*/ 3624682 h 3698342"/>
              <a:gd name="connsiteX6" fmla="*/ 2794000 w 10185400"/>
              <a:gd name="connsiteY6" fmla="*/ 3142082 h 3698342"/>
              <a:gd name="connsiteX7" fmla="*/ 3073400 w 10185400"/>
              <a:gd name="connsiteY7" fmla="*/ 3637382 h 3698342"/>
              <a:gd name="connsiteX8" fmla="*/ 3225800 w 10185400"/>
              <a:gd name="connsiteY8" fmla="*/ 2065122 h 3698342"/>
              <a:gd name="connsiteX9" fmla="*/ 3477260 w 10185400"/>
              <a:gd name="connsiteY9" fmla="*/ 122022 h 3698342"/>
              <a:gd name="connsiteX10" fmla="*/ 3754120 w 10185400"/>
              <a:gd name="connsiteY10" fmla="*/ 282042 h 3698342"/>
              <a:gd name="connsiteX11" fmla="*/ 3995420 w 10185400"/>
              <a:gd name="connsiteY11" fmla="*/ 932282 h 3698342"/>
              <a:gd name="connsiteX12" fmla="*/ 4124960 w 10185400"/>
              <a:gd name="connsiteY12" fmla="*/ 475082 h 3698342"/>
              <a:gd name="connsiteX13" fmla="*/ 4305300 w 10185400"/>
              <a:gd name="connsiteY13" fmla="*/ 7722 h 3698342"/>
              <a:gd name="connsiteX14" fmla="*/ 4432300 w 10185400"/>
              <a:gd name="connsiteY14" fmla="*/ 563982 h 3698342"/>
              <a:gd name="connsiteX15" fmla="*/ 4597400 w 10185400"/>
              <a:gd name="connsiteY15" fmla="*/ 906882 h 3698342"/>
              <a:gd name="connsiteX16" fmla="*/ 4749800 w 10185400"/>
              <a:gd name="connsiteY16" fmla="*/ 386182 h 3698342"/>
              <a:gd name="connsiteX17" fmla="*/ 4914900 w 10185400"/>
              <a:gd name="connsiteY17" fmla="*/ 73762 h 3698342"/>
              <a:gd name="connsiteX18" fmla="*/ 5092700 w 10185400"/>
              <a:gd name="connsiteY18" fmla="*/ 602082 h 3698342"/>
              <a:gd name="connsiteX19" fmla="*/ 5237480 w 10185400"/>
              <a:gd name="connsiteY19" fmla="*/ 1574902 h 3698342"/>
              <a:gd name="connsiteX20" fmla="*/ 5626100 w 10185400"/>
              <a:gd name="connsiteY20" fmla="*/ 2811882 h 3698342"/>
              <a:gd name="connsiteX21" fmla="*/ 6080760 w 10185400"/>
              <a:gd name="connsiteY21" fmla="*/ 3685642 h 3698342"/>
              <a:gd name="connsiteX22" fmla="*/ 6807200 w 10185400"/>
              <a:gd name="connsiteY22" fmla="*/ 3675482 h 3698342"/>
              <a:gd name="connsiteX23" fmla="*/ 7239000 w 10185400"/>
              <a:gd name="connsiteY23" fmla="*/ 3586582 h 3698342"/>
              <a:gd name="connsiteX24" fmla="*/ 7482840 w 10185400"/>
              <a:gd name="connsiteY24" fmla="*/ 3180182 h 3698342"/>
              <a:gd name="connsiteX25" fmla="*/ 7785100 w 10185400"/>
              <a:gd name="connsiteY25" fmla="*/ 3535782 h 3698342"/>
              <a:gd name="connsiteX26" fmla="*/ 7960360 w 10185400"/>
              <a:gd name="connsiteY26" fmla="*/ 3672942 h 3698342"/>
              <a:gd name="connsiteX27" fmla="*/ 8331200 w 10185400"/>
              <a:gd name="connsiteY27" fmla="*/ 3688182 h 3698342"/>
              <a:gd name="connsiteX28" fmla="*/ 9398000 w 10185400"/>
              <a:gd name="connsiteY28" fmla="*/ 3688182 h 3698342"/>
              <a:gd name="connsiteX29" fmla="*/ 10185400 w 10185400"/>
              <a:gd name="connsiteY29" fmla="*/ 3650082 h 3698342"/>
              <a:gd name="connsiteX0" fmla="*/ 0 w 10185400"/>
              <a:gd name="connsiteY0" fmla="*/ 3698342 h 3698342"/>
              <a:gd name="connsiteX1" fmla="*/ 749300 w 10185400"/>
              <a:gd name="connsiteY1" fmla="*/ 3675482 h 3698342"/>
              <a:gd name="connsiteX2" fmla="*/ 1219200 w 10185400"/>
              <a:gd name="connsiteY2" fmla="*/ 3675482 h 3698342"/>
              <a:gd name="connsiteX3" fmla="*/ 1828800 w 10185400"/>
              <a:gd name="connsiteY3" fmla="*/ 3675482 h 3698342"/>
              <a:gd name="connsiteX4" fmla="*/ 2286000 w 10185400"/>
              <a:gd name="connsiteY4" fmla="*/ 3383382 h 3698342"/>
              <a:gd name="connsiteX5" fmla="*/ 2501900 w 10185400"/>
              <a:gd name="connsiteY5" fmla="*/ 3624682 h 3698342"/>
              <a:gd name="connsiteX6" fmla="*/ 2794000 w 10185400"/>
              <a:gd name="connsiteY6" fmla="*/ 3142082 h 3698342"/>
              <a:gd name="connsiteX7" fmla="*/ 3073400 w 10185400"/>
              <a:gd name="connsiteY7" fmla="*/ 3637382 h 3698342"/>
              <a:gd name="connsiteX8" fmla="*/ 3225800 w 10185400"/>
              <a:gd name="connsiteY8" fmla="*/ 2065122 h 3698342"/>
              <a:gd name="connsiteX9" fmla="*/ 3477260 w 10185400"/>
              <a:gd name="connsiteY9" fmla="*/ 122022 h 3698342"/>
              <a:gd name="connsiteX10" fmla="*/ 3754120 w 10185400"/>
              <a:gd name="connsiteY10" fmla="*/ 282042 h 3698342"/>
              <a:gd name="connsiteX11" fmla="*/ 3995420 w 10185400"/>
              <a:gd name="connsiteY11" fmla="*/ 932282 h 3698342"/>
              <a:gd name="connsiteX12" fmla="*/ 4124960 w 10185400"/>
              <a:gd name="connsiteY12" fmla="*/ 475082 h 3698342"/>
              <a:gd name="connsiteX13" fmla="*/ 4305300 w 10185400"/>
              <a:gd name="connsiteY13" fmla="*/ 7722 h 3698342"/>
              <a:gd name="connsiteX14" fmla="*/ 4432300 w 10185400"/>
              <a:gd name="connsiteY14" fmla="*/ 563982 h 3698342"/>
              <a:gd name="connsiteX15" fmla="*/ 4597400 w 10185400"/>
              <a:gd name="connsiteY15" fmla="*/ 906882 h 3698342"/>
              <a:gd name="connsiteX16" fmla="*/ 4749800 w 10185400"/>
              <a:gd name="connsiteY16" fmla="*/ 386182 h 3698342"/>
              <a:gd name="connsiteX17" fmla="*/ 4914900 w 10185400"/>
              <a:gd name="connsiteY17" fmla="*/ 73762 h 3698342"/>
              <a:gd name="connsiteX18" fmla="*/ 5092700 w 10185400"/>
              <a:gd name="connsiteY18" fmla="*/ 602082 h 3698342"/>
              <a:gd name="connsiteX19" fmla="*/ 5237480 w 10185400"/>
              <a:gd name="connsiteY19" fmla="*/ 1574902 h 3698342"/>
              <a:gd name="connsiteX20" fmla="*/ 5626100 w 10185400"/>
              <a:gd name="connsiteY20" fmla="*/ 2811882 h 3698342"/>
              <a:gd name="connsiteX21" fmla="*/ 6080760 w 10185400"/>
              <a:gd name="connsiteY21" fmla="*/ 3685642 h 3698342"/>
              <a:gd name="connsiteX22" fmla="*/ 6807200 w 10185400"/>
              <a:gd name="connsiteY22" fmla="*/ 3675482 h 3698342"/>
              <a:gd name="connsiteX23" fmla="*/ 7239000 w 10185400"/>
              <a:gd name="connsiteY23" fmla="*/ 3586582 h 3698342"/>
              <a:gd name="connsiteX24" fmla="*/ 7482840 w 10185400"/>
              <a:gd name="connsiteY24" fmla="*/ 3180182 h 3698342"/>
              <a:gd name="connsiteX25" fmla="*/ 7739380 w 10185400"/>
              <a:gd name="connsiteY25" fmla="*/ 3413862 h 3698342"/>
              <a:gd name="connsiteX26" fmla="*/ 7960360 w 10185400"/>
              <a:gd name="connsiteY26" fmla="*/ 3672942 h 3698342"/>
              <a:gd name="connsiteX27" fmla="*/ 8331200 w 10185400"/>
              <a:gd name="connsiteY27" fmla="*/ 3688182 h 3698342"/>
              <a:gd name="connsiteX28" fmla="*/ 9398000 w 10185400"/>
              <a:gd name="connsiteY28" fmla="*/ 3688182 h 3698342"/>
              <a:gd name="connsiteX29" fmla="*/ 10185400 w 10185400"/>
              <a:gd name="connsiteY29" fmla="*/ 3650082 h 3698342"/>
              <a:gd name="connsiteX0" fmla="*/ 0 w 10185400"/>
              <a:gd name="connsiteY0" fmla="*/ 3698342 h 3698342"/>
              <a:gd name="connsiteX1" fmla="*/ 749300 w 10185400"/>
              <a:gd name="connsiteY1" fmla="*/ 3675482 h 3698342"/>
              <a:gd name="connsiteX2" fmla="*/ 1219200 w 10185400"/>
              <a:gd name="connsiteY2" fmla="*/ 3675482 h 3698342"/>
              <a:gd name="connsiteX3" fmla="*/ 1828800 w 10185400"/>
              <a:gd name="connsiteY3" fmla="*/ 3675482 h 3698342"/>
              <a:gd name="connsiteX4" fmla="*/ 2286000 w 10185400"/>
              <a:gd name="connsiteY4" fmla="*/ 3383382 h 3698342"/>
              <a:gd name="connsiteX5" fmla="*/ 2501900 w 10185400"/>
              <a:gd name="connsiteY5" fmla="*/ 3624682 h 3698342"/>
              <a:gd name="connsiteX6" fmla="*/ 2794000 w 10185400"/>
              <a:gd name="connsiteY6" fmla="*/ 3142082 h 3698342"/>
              <a:gd name="connsiteX7" fmla="*/ 3073400 w 10185400"/>
              <a:gd name="connsiteY7" fmla="*/ 3637382 h 3698342"/>
              <a:gd name="connsiteX8" fmla="*/ 3225800 w 10185400"/>
              <a:gd name="connsiteY8" fmla="*/ 2065122 h 3698342"/>
              <a:gd name="connsiteX9" fmla="*/ 3477260 w 10185400"/>
              <a:gd name="connsiteY9" fmla="*/ 122022 h 3698342"/>
              <a:gd name="connsiteX10" fmla="*/ 3754120 w 10185400"/>
              <a:gd name="connsiteY10" fmla="*/ 282042 h 3698342"/>
              <a:gd name="connsiteX11" fmla="*/ 3995420 w 10185400"/>
              <a:gd name="connsiteY11" fmla="*/ 932282 h 3698342"/>
              <a:gd name="connsiteX12" fmla="*/ 4124960 w 10185400"/>
              <a:gd name="connsiteY12" fmla="*/ 475082 h 3698342"/>
              <a:gd name="connsiteX13" fmla="*/ 4305300 w 10185400"/>
              <a:gd name="connsiteY13" fmla="*/ 7722 h 3698342"/>
              <a:gd name="connsiteX14" fmla="*/ 4432300 w 10185400"/>
              <a:gd name="connsiteY14" fmla="*/ 563982 h 3698342"/>
              <a:gd name="connsiteX15" fmla="*/ 4597400 w 10185400"/>
              <a:gd name="connsiteY15" fmla="*/ 906882 h 3698342"/>
              <a:gd name="connsiteX16" fmla="*/ 4749800 w 10185400"/>
              <a:gd name="connsiteY16" fmla="*/ 386182 h 3698342"/>
              <a:gd name="connsiteX17" fmla="*/ 4914900 w 10185400"/>
              <a:gd name="connsiteY17" fmla="*/ 73762 h 3698342"/>
              <a:gd name="connsiteX18" fmla="*/ 5092700 w 10185400"/>
              <a:gd name="connsiteY18" fmla="*/ 602082 h 3698342"/>
              <a:gd name="connsiteX19" fmla="*/ 5237480 w 10185400"/>
              <a:gd name="connsiteY19" fmla="*/ 1574902 h 3698342"/>
              <a:gd name="connsiteX20" fmla="*/ 5626100 w 10185400"/>
              <a:gd name="connsiteY20" fmla="*/ 2811882 h 3698342"/>
              <a:gd name="connsiteX21" fmla="*/ 6080760 w 10185400"/>
              <a:gd name="connsiteY21" fmla="*/ 3685642 h 3698342"/>
              <a:gd name="connsiteX22" fmla="*/ 6807200 w 10185400"/>
              <a:gd name="connsiteY22" fmla="*/ 3675482 h 3698342"/>
              <a:gd name="connsiteX23" fmla="*/ 7239000 w 10185400"/>
              <a:gd name="connsiteY23" fmla="*/ 3586582 h 3698342"/>
              <a:gd name="connsiteX24" fmla="*/ 7482840 w 10185400"/>
              <a:gd name="connsiteY24" fmla="*/ 3180182 h 3698342"/>
              <a:gd name="connsiteX25" fmla="*/ 7739380 w 10185400"/>
              <a:gd name="connsiteY25" fmla="*/ 3413862 h 3698342"/>
              <a:gd name="connsiteX26" fmla="*/ 7960360 w 10185400"/>
              <a:gd name="connsiteY26" fmla="*/ 3672942 h 3698342"/>
              <a:gd name="connsiteX27" fmla="*/ 8331200 w 10185400"/>
              <a:gd name="connsiteY27" fmla="*/ 3688182 h 3698342"/>
              <a:gd name="connsiteX28" fmla="*/ 9398000 w 10185400"/>
              <a:gd name="connsiteY28" fmla="*/ 3688182 h 3698342"/>
              <a:gd name="connsiteX29" fmla="*/ 10185400 w 10185400"/>
              <a:gd name="connsiteY29" fmla="*/ 3650082 h 3698342"/>
              <a:gd name="connsiteX0" fmla="*/ 0 w 10185400"/>
              <a:gd name="connsiteY0" fmla="*/ 3698342 h 3698342"/>
              <a:gd name="connsiteX1" fmla="*/ 749300 w 10185400"/>
              <a:gd name="connsiteY1" fmla="*/ 3675482 h 3698342"/>
              <a:gd name="connsiteX2" fmla="*/ 1219200 w 10185400"/>
              <a:gd name="connsiteY2" fmla="*/ 3675482 h 3698342"/>
              <a:gd name="connsiteX3" fmla="*/ 1828800 w 10185400"/>
              <a:gd name="connsiteY3" fmla="*/ 3675482 h 3698342"/>
              <a:gd name="connsiteX4" fmla="*/ 2286000 w 10185400"/>
              <a:gd name="connsiteY4" fmla="*/ 3383382 h 3698342"/>
              <a:gd name="connsiteX5" fmla="*/ 2501900 w 10185400"/>
              <a:gd name="connsiteY5" fmla="*/ 3624682 h 3698342"/>
              <a:gd name="connsiteX6" fmla="*/ 2794000 w 10185400"/>
              <a:gd name="connsiteY6" fmla="*/ 3142082 h 3698342"/>
              <a:gd name="connsiteX7" fmla="*/ 3073400 w 10185400"/>
              <a:gd name="connsiteY7" fmla="*/ 3637382 h 3698342"/>
              <a:gd name="connsiteX8" fmla="*/ 3225800 w 10185400"/>
              <a:gd name="connsiteY8" fmla="*/ 2065122 h 3698342"/>
              <a:gd name="connsiteX9" fmla="*/ 3477260 w 10185400"/>
              <a:gd name="connsiteY9" fmla="*/ 122022 h 3698342"/>
              <a:gd name="connsiteX10" fmla="*/ 3754120 w 10185400"/>
              <a:gd name="connsiteY10" fmla="*/ 282042 h 3698342"/>
              <a:gd name="connsiteX11" fmla="*/ 3995420 w 10185400"/>
              <a:gd name="connsiteY11" fmla="*/ 932282 h 3698342"/>
              <a:gd name="connsiteX12" fmla="*/ 4124960 w 10185400"/>
              <a:gd name="connsiteY12" fmla="*/ 475082 h 3698342"/>
              <a:gd name="connsiteX13" fmla="*/ 4305300 w 10185400"/>
              <a:gd name="connsiteY13" fmla="*/ 7722 h 3698342"/>
              <a:gd name="connsiteX14" fmla="*/ 4432300 w 10185400"/>
              <a:gd name="connsiteY14" fmla="*/ 563982 h 3698342"/>
              <a:gd name="connsiteX15" fmla="*/ 4597400 w 10185400"/>
              <a:gd name="connsiteY15" fmla="*/ 906882 h 3698342"/>
              <a:gd name="connsiteX16" fmla="*/ 4749800 w 10185400"/>
              <a:gd name="connsiteY16" fmla="*/ 386182 h 3698342"/>
              <a:gd name="connsiteX17" fmla="*/ 4914900 w 10185400"/>
              <a:gd name="connsiteY17" fmla="*/ 73762 h 3698342"/>
              <a:gd name="connsiteX18" fmla="*/ 5092700 w 10185400"/>
              <a:gd name="connsiteY18" fmla="*/ 602082 h 3698342"/>
              <a:gd name="connsiteX19" fmla="*/ 5237480 w 10185400"/>
              <a:gd name="connsiteY19" fmla="*/ 1574902 h 3698342"/>
              <a:gd name="connsiteX20" fmla="*/ 5626100 w 10185400"/>
              <a:gd name="connsiteY20" fmla="*/ 2811882 h 3698342"/>
              <a:gd name="connsiteX21" fmla="*/ 6080760 w 10185400"/>
              <a:gd name="connsiteY21" fmla="*/ 3685642 h 3698342"/>
              <a:gd name="connsiteX22" fmla="*/ 6807200 w 10185400"/>
              <a:gd name="connsiteY22" fmla="*/ 3675482 h 3698342"/>
              <a:gd name="connsiteX23" fmla="*/ 7239000 w 10185400"/>
              <a:gd name="connsiteY23" fmla="*/ 3586582 h 3698342"/>
              <a:gd name="connsiteX24" fmla="*/ 7482840 w 10185400"/>
              <a:gd name="connsiteY24" fmla="*/ 3180182 h 3698342"/>
              <a:gd name="connsiteX25" fmla="*/ 7739380 w 10185400"/>
              <a:gd name="connsiteY25" fmla="*/ 3413862 h 3698342"/>
              <a:gd name="connsiteX26" fmla="*/ 7960360 w 10185400"/>
              <a:gd name="connsiteY26" fmla="*/ 3672942 h 3698342"/>
              <a:gd name="connsiteX27" fmla="*/ 8331200 w 10185400"/>
              <a:gd name="connsiteY27" fmla="*/ 3688182 h 3698342"/>
              <a:gd name="connsiteX28" fmla="*/ 9398000 w 10185400"/>
              <a:gd name="connsiteY28" fmla="*/ 3688182 h 3698342"/>
              <a:gd name="connsiteX29" fmla="*/ 10185400 w 10185400"/>
              <a:gd name="connsiteY29" fmla="*/ 3650082 h 3698342"/>
              <a:gd name="connsiteX0" fmla="*/ 0 w 10124440"/>
              <a:gd name="connsiteY0" fmla="*/ 3698342 h 3698342"/>
              <a:gd name="connsiteX1" fmla="*/ 749300 w 10124440"/>
              <a:gd name="connsiteY1" fmla="*/ 3675482 h 3698342"/>
              <a:gd name="connsiteX2" fmla="*/ 1219200 w 10124440"/>
              <a:gd name="connsiteY2" fmla="*/ 3675482 h 3698342"/>
              <a:gd name="connsiteX3" fmla="*/ 1828800 w 10124440"/>
              <a:gd name="connsiteY3" fmla="*/ 3675482 h 3698342"/>
              <a:gd name="connsiteX4" fmla="*/ 2286000 w 10124440"/>
              <a:gd name="connsiteY4" fmla="*/ 3383382 h 3698342"/>
              <a:gd name="connsiteX5" fmla="*/ 2501900 w 10124440"/>
              <a:gd name="connsiteY5" fmla="*/ 3624682 h 3698342"/>
              <a:gd name="connsiteX6" fmla="*/ 2794000 w 10124440"/>
              <a:gd name="connsiteY6" fmla="*/ 3142082 h 3698342"/>
              <a:gd name="connsiteX7" fmla="*/ 3073400 w 10124440"/>
              <a:gd name="connsiteY7" fmla="*/ 3637382 h 3698342"/>
              <a:gd name="connsiteX8" fmla="*/ 3225800 w 10124440"/>
              <a:gd name="connsiteY8" fmla="*/ 2065122 h 3698342"/>
              <a:gd name="connsiteX9" fmla="*/ 3477260 w 10124440"/>
              <a:gd name="connsiteY9" fmla="*/ 122022 h 3698342"/>
              <a:gd name="connsiteX10" fmla="*/ 3754120 w 10124440"/>
              <a:gd name="connsiteY10" fmla="*/ 282042 h 3698342"/>
              <a:gd name="connsiteX11" fmla="*/ 3995420 w 10124440"/>
              <a:gd name="connsiteY11" fmla="*/ 932282 h 3698342"/>
              <a:gd name="connsiteX12" fmla="*/ 4124960 w 10124440"/>
              <a:gd name="connsiteY12" fmla="*/ 475082 h 3698342"/>
              <a:gd name="connsiteX13" fmla="*/ 4305300 w 10124440"/>
              <a:gd name="connsiteY13" fmla="*/ 7722 h 3698342"/>
              <a:gd name="connsiteX14" fmla="*/ 4432300 w 10124440"/>
              <a:gd name="connsiteY14" fmla="*/ 563982 h 3698342"/>
              <a:gd name="connsiteX15" fmla="*/ 4597400 w 10124440"/>
              <a:gd name="connsiteY15" fmla="*/ 906882 h 3698342"/>
              <a:gd name="connsiteX16" fmla="*/ 4749800 w 10124440"/>
              <a:gd name="connsiteY16" fmla="*/ 386182 h 3698342"/>
              <a:gd name="connsiteX17" fmla="*/ 4914900 w 10124440"/>
              <a:gd name="connsiteY17" fmla="*/ 73762 h 3698342"/>
              <a:gd name="connsiteX18" fmla="*/ 5092700 w 10124440"/>
              <a:gd name="connsiteY18" fmla="*/ 602082 h 3698342"/>
              <a:gd name="connsiteX19" fmla="*/ 5237480 w 10124440"/>
              <a:gd name="connsiteY19" fmla="*/ 1574902 h 3698342"/>
              <a:gd name="connsiteX20" fmla="*/ 5626100 w 10124440"/>
              <a:gd name="connsiteY20" fmla="*/ 2811882 h 3698342"/>
              <a:gd name="connsiteX21" fmla="*/ 6080760 w 10124440"/>
              <a:gd name="connsiteY21" fmla="*/ 3685642 h 3698342"/>
              <a:gd name="connsiteX22" fmla="*/ 6807200 w 10124440"/>
              <a:gd name="connsiteY22" fmla="*/ 3675482 h 3698342"/>
              <a:gd name="connsiteX23" fmla="*/ 7239000 w 10124440"/>
              <a:gd name="connsiteY23" fmla="*/ 3586582 h 3698342"/>
              <a:gd name="connsiteX24" fmla="*/ 7482840 w 10124440"/>
              <a:gd name="connsiteY24" fmla="*/ 3180182 h 3698342"/>
              <a:gd name="connsiteX25" fmla="*/ 7739380 w 10124440"/>
              <a:gd name="connsiteY25" fmla="*/ 3413862 h 3698342"/>
              <a:gd name="connsiteX26" fmla="*/ 7960360 w 10124440"/>
              <a:gd name="connsiteY26" fmla="*/ 3672942 h 3698342"/>
              <a:gd name="connsiteX27" fmla="*/ 8331200 w 10124440"/>
              <a:gd name="connsiteY27" fmla="*/ 3688182 h 3698342"/>
              <a:gd name="connsiteX28" fmla="*/ 9398000 w 10124440"/>
              <a:gd name="connsiteY28" fmla="*/ 3688182 h 3698342"/>
              <a:gd name="connsiteX29" fmla="*/ 10124440 w 10124440"/>
              <a:gd name="connsiteY29" fmla="*/ 3680562 h 3698342"/>
              <a:gd name="connsiteX0" fmla="*/ 0 w 10086340"/>
              <a:gd name="connsiteY0" fmla="*/ 3698342 h 3718662"/>
              <a:gd name="connsiteX1" fmla="*/ 749300 w 10086340"/>
              <a:gd name="connsiteY1" fmla="*/ 3675482 h 3718662"/>
              <a:gd name="connsiteX2" fmla="*/ 1219200 w 10086340"/>
              <a:gd name="connsiteY2" fmla="*/ 3675482 h 3718662"/>
              <a:gd name="connsiteX3" fmla="*/ 1828800 w 10086340"/>
              <a:gd name="connsiteY3" fmla="*/ 3675482 h 3718662"/>
              <a:gd name="connsiteX4" fmla="*/ 2286000 w 10086340"/>
              <a:gd name="connsiteY4" fmla="*/ 3383382 h 3718662"/>
              <a:gd name="connsiteX5" fmla="*/ 2501900 w 10086340"/>
              <a:gd name="connsiteY5" fmla="*/ 3624682 h 3718662"/>
              <a:gd name="connsiteX6" fmla="*/ 2794000 w 10086340"/>
              <a:gd name="connsiteY6" fmla="*/ 3142082 h 3718662"/>
              <a:gd name="connsiteX7" fmla="*/ 3073400 w 10086340"/>
              <a:gd name="connsiteY7" fmla="*/ 3637382 h 3718662"/>
              <a:gd name="connsiteX8" fmla="*/ 3225800 w 10086340"/>
              <a:gd name="connsiteY8" fmla="*/ 2065122 h 3718662"/>
              <a:gd name="connsiteX9" fmla="*/ 3477260 w 10086340"/>
              <a:gd name="connsiteY9" fmla="*/ 122022 h 3718662"/>
              <a:gd name="connsiteX10" fmla="*/ 3754120 w 10086340"/>
              <a:gd name="connsiteY10" fmla="*/ 282042 h 3718662"/>
              <a:gd name="connsiteX11" fmla="*/ 3995420 w 10086340"/>
              <a:gd name="connsiteY11" fmla="*/ 932282 h 3718662"/>
              <a:gd name="connsiteX12" fmla="*/ 4124960 w 10086340"/>
              <a:gd name="connsiteY12" fmla="*/ 475082 h 3718662"/>
              <a:gd name="connsiteX13" fmla="*/ 4305300 w 10086340"/>
              <a:gd name="connsiteY13" fmla="*/ 7722 h 3718662"/>
              <a:gd name="connsiteX14" fmla="*/ 4432300 w 10086340"/>
              <a:gd name="connsiteY14" fmla="*/ 563982 h 3718662"/>
              <a:gd name="connsiteX15" fmla="*/ 4597400 w 10086340"/>
              <a:gd name="connsiteY15" fmla="*/ 906882 h 3718662"/>
              <a:gd name="connsiteX16" fmla="*/ 4749800 w 10086340"/>
              <a:gd name="connsiteY16" fmla="*/ 386182 h 3718662"/>
              <a:gd name="connsiteX17" fmla="*/ 4914900 w 10086340"/>
              <a:gd name="connsiteY17" fmla="*/ 73762 h 3718662"/>
              <a:gd name="connsiteX18" fmla="*/ 5092700 w 10086340"/>
              <a:gd name="connsiteY18" fmla="*/ 602082 h 3718662"/>
              <a:gd name="connsiteX19" fmla="*/ 5237480 w 10086340"/>
              <a:gd name="connsiteY19" fmla="*/ 1574902 h 3718662"/>
              <a:gd name="connsiteX20" fmla="*/ 5626100 w 10086340"/>
              <a:gd name="connsiteY20" fmla="*/ 2811882 h 3718662"/>
              <a:gd name="connsiteX21" fmla="*/ 6080760 w 10086340"/>
              <a:gd name="connsiteY21" fmla="*/ 3685642 h 3718662"/>
              <a:gd name="connsiteX22" fmla="*/ 6807200 w 10086340"/>
              <a:gd name="connsiteY22" fmla="*/ 3675482 h 3718662"/>
              <a:gd name="connsiteX23" fmla="*/ 7239000 w 10086340"/>
              <a:gd name="connsiteY23" fmla="*/ 3586582 h 3718662"/>
              <a:gd name="connsiteX24" fmla="*/ 7482840 w 10086340"/>
              <a:gd name="connsiteY24" fmla="*/ 3180182 h 3718662"/>
              <a:gd name="connsiteX25" fmla="*/ 7739380 w 10086340"/>
              <a:gd name="connsiteY25" fmla="*/ 3413862 h 3718662"/>
              <a:gd name="connsiteX26" fmla="*/ 7960360 w 10086340"/>
              <a:gd name="connsiteY26" fmla="*/ 3672942 h 3718662"/>
              <a:gd name="connsiteX27" fmla="*/ 8331200 w 10086340"/>
              <a:gd name="connsiteY27" fmla="*/ 3688182 h 3718662"/>
              <a:gd name="connsiteX28" fmla="*/ 9398000 w 10086340"/>
              <a:gd name="connsiteY28" fmla="*/ 3688182 h 3718662"/>
              <a:gd name="connsiteX29" fmla="*/ 10086340 w 10086340"/>
              <a:gd name="connsiteY29" fmla="*/ 3718662 h 3718662"/>
              <a:gd name="connsiteX0" fmla="*/ 0 w 10078720"/>
              <a:gd name="connsiteY0" fmla="*/ 3698342 h 3698342"/>
              <a:gd name="connsiteX1" fmla="*/ 749300 w 10078720"/>
              <a:gd name="connsiteY1" fmla="*/ 3675482 h 3698342"/>
              <a:gd name="connsiteX2" fmla="*/ 1219200 w 10078720"/>
              <a:gd name="connsiteY2" fmla="*/ 3675482 h 3698342"/>
              <a:gd name="connsiteX3" fmla="*/ 1828800 w 10078720"/>
              <a:gd name="connsiteY3" fmla="*/ 3675482 h 3698342"/>
              <a:gd name="connsiteX4" fmla="*/ 2286000 w 10078720"/>
              <a:gd name="connsiteY4" fmla="*/ 3383382 h 3698342"/>
              <a:gd name="connsiteX5" fmla="*/ 2501900 w 10078720"/>
              <a:gd name="connsiteY5" fmla="*/ 3624682 h 3698342"/>
              <a:gd name="connsiteX6" fmla="*/ 2794000 w 10078720"/>
              <a:gd name="connsiteY6" fmla="*/ 3142082 h 3698342"/>
              <a:gd name="connsiteX7" fmla="*/ 3073400 w 10078720"/>
              <a:gd name="connsiteY7" fmla="*/ 3637382 h 3698342"/>
              <a:gd name="connsiteX8" fmla="*/ 3225800 w 10078720"/>
              <a:gd name="connsiteY8" fmla="*/ 2065122 h 3698342"/>
              <a:gd name="connsiteX9" fmla="*/ 3477260 w 10078720"/>
              <a:gd name="connsiteY9" fmla="*/ 122022 h 3698342"/>
              <a:gd name="connsiteX10" fmla="*/ 3754120 w 10078720"/>
              <a:gd name="connsiteY10" fmla="*/ 282042 h 3698342"/>
              <a:gd name="connsiteX11" fmla="*/ 3995420 w 10078720"/>
              <a:gd name="connsiteY11" fmla="*/ 932282 h 3698342"/>
              <a:gd name="connsiteX12" fmla="*/ 4124960 w 10078720"/>
              <a:gd name="connsiteY12" fmla="*/ 475082 h 3698342"/>
              <a:gd name="connsiteX13" fmla="*/ 4305300 w 10078720"/>
              <a:gd name="connsiteY13" fmla="*/ 7722 h 3698342"/>
              <a:gd name="connsiteX14" fmla="*/ 4432300 w 10078720"/>
              <a:gd name="connsiteY14" fmla="*/ 563982 h 3698342"/>
              <a:gd name="connsiteX15" fmla="*/ 4597400 w 10078720"/>
              <a:gd name="connsiteY15" fmla="*/ 906882 h 3698342"/>
              <a:gd name="connsiteX16" fmla="*/ 4749800 w 10078720"/>
              <a:gd name="connsiteY16" fmla="*/ 386182 h 3698342"/>
              <a:gd name="connsiteX17" fmla="*/ 4914900 w 10078720"/>
              <a:gd name="connsiteY17" fmla="*/ 73762 h 3698342"/>
              <a:gd name="connsiteX18" fmla="*/ 5092700 w 10078720"/>
              <a:gd name="connsiteY18" fmla="*/ 602082 h 3698342"/>
              <a:gd name="connsiteX19" fmla="*/ 5237480 w 10078720"/>
              <a:gd name="connsiteY19" fmla="*/ 1574902 h 3698342"/>
              <a:gd name="connsiteX20" fmla="*/ 5626100 w 10078720"/>
              <a:gd name="connsiteY20" fmla="*/ 2811882 h 3698342"/>
              <a:gd name="connsiteX21" fmla="*/ 6080760 w 10078720"/>
              <a:gd name="connsiteY21" fmla="*/ 3685642 h 3698342"/>
              <a:gd name="connsiteX22" fmla="*/ 6807200 w 10078720"/>
              <a:gd name="connsiteY22" fmla="*/ 3675482 h 3698342"/>
              <a:gd name="connsiteX23" fmla="*/ 7239000 w 10078720"/>
              <a:gd name="connsiteY23" fmla="*/ 3586582 h 3698342"/>
              <a:gd name="connsiteX24" fmla="*/ 7482840 w 10078720"/>
              <a:gd name="connsiteY24" fmla="*/ 3180182 h 3698342"/>
              <a:gd name="connsiteX25" fmla="*/ 7739380 w 10078720"/>
              <a:gd name="connsiteY25" fmla="*/ 3413862 h 3698342"/>
              <a:gd name="connsiteX26" fmla="*/ 7960360 w 10078720"/>
              <a:gd name="connsiteY26" fmla="*/ 3672942 h 3698342"/>
              <a:gd name="connsiteX27" fmla="*/ 8331200 w 10078720"/>
              <a:gd name="connsiteY27" fmla="*/ 3688182 h 3698342"/>
              <a:gd name="connsiteX28" fmla="*/ 9398000 w 10078720"/>
              <a:gd name="connsiteY28" fmla="*/ 3688182 h 3698342"/>
              <a:gd name="connsiteX29" fmla="*/ 10078720 w 10078720"/>
              <a:gd name="connsiteY29" fmla="*/ 3688182 h 3698342"/>
              <a:gd name="connsiteX0" fmla="*/ 0 w 10078720"/>
              <a:gd name="connsiteY0" fmla="*/ 3698342 h 3711042"/>
              <a:gd name="connsiteX1" fmla="*/ 749300 w 10078720"/>
              <a:gd name="connsiteY1" fmla="*/ 3675482 h 3711042"/>
              <a:gd name="connsiteX2" fmla="*/ 1219200 w 10078720"/>
              <a:gd name="connsiteY2" fmla="*/ 3675482 h 3711042"/>
              <a:gd name="connsiteX3" fmla="*/ 1828800 w 10078720"/>
              <a:gd name="connsiteY3" fmla="*/ 3675482 h 3711042"/>
              <a:gd name="connsiteX4" fmla="*/ 2286000 w 10078720"/>
              <a:gd name="connsiteY4" fmla="*/ 3383382 h 3711042"/>
              <a:gd name="connsiteX5" fmla="*/ 2501900 w 10078720"/>
              <a:gd name="connsiteY5" fmla="*/ 3624682 h 3711042"/>
              <a:gd name="connsiteX6" fmla="*/ 2794000 w 10078720"/>
              <a:gd name="connsiteY6" fmla="*/ 3142082 h 3711042"/>
              <a:gd name="connsiteX7" fmla="*/ 3073400 w 10078720"/>
              <a:gd name="connsiteY7" fmla="*/ 3637382 h 3711042"/>
              <a:gd name="connsiteX8" fmla="*/ 3225800 w 10078720"/>
              <a:gd name="connsiteY8" fmla="*/ 2065122 h 3711042"/>
              <a:gd name="connsiteX9" fmla="*/ 3477260 w 10078720"/>
              <a:gd name="connsiteY9" fmla="*/ 122022 h 3711042"/>
              <a:gd name="connsiteX10" fmla="*/ 3754120 w 10078720"/>
              <a:gd name="connsiteY10" fmla="*/ 282042 h 3711042"/>
              <a:gd name="connsiteX11" fmla="*/ 3995420 w 10078720"/>
              <a:gd name="connsiteY11" fmla="*/ 932282 h 3711042"/>
              <a:gd name="connsiteX12" fmla="*/ 4124960 w 10078720"/>
              <a:gd name="connsiteY12" fmla="*/ 475082 h 3711042"/>
              <a:gd name="connsiteX13" fmla="*/ 4305300 w 10078720"/>
              <a:gd name="connsiteY13" fmla="*/ 7722 h 3711042"/>
              <a:gd name="connsiteX14" fmla="*/ 4432300 w 10078720"/>
              <a:gd name="connsiteY14" fmla="*/ 563982 h 3711042"/>
              <a:gd name="connsiteX15" fmla="*/ 4597400 w 10078720"/>
              <a:gd name="connsiteY15" fmla="*/ 906882 h 3711042"/>
              <a:gd name="connsiteX16" fmla="*/ 4749800 w 10078720"/>
              <a:gd name="connsiteY16" fmla="*/ 386182 h 3711042"/>
              <a:gd name="connsiteX17" fmla="*/ 4914900 w 10078720"/>
              <a:gd name="connsiteY17" fmla="*/ 73762 h 3711042"/>
              <a:gd name="connsiteX18" fmla="*/ 5092700 w 10078720"/>
              <a:gd name="connsiteY18" fmla="*/ 602082 h 3711042"/>
              <a:gd name="connsiteX19" fmla="*/ 5237480 w 10078720"/>
              <a:gd name="connsiteY19" fmla="*/ 1574902 h 3711042"/>
              <a:gd name="connsiteX20" fmla="*/ 5626100 w 10078720"/>
              <a:gd name="connsiteY20" fmla="*/ 2811882 h 3711042"/>
              <a:gd name="connsiteX21" fmla="*/ 6080760 w 10078720"/>
              <a:gd name="connsiteY21" fmla="*/ 3685642 h 3711042"/>
              <a:gd name="connsiteX22" fmla="*/ 6807200 w 10078720"/>
              <a:gd name="connsiteY22" fmla="*/ 3675482 h 3711042"/>
              <a:gd name="connsiteX23" fmla="*/ 7239000 w 10078720"/>
              <a:gd name="connsiteY23" fmla="*/ 3586582 h 3711042"/>
              <a:gd name="connsiteX24" fmla="*/ 7482840 w 10078720"/>
              <a:gd name="connsiteY24" fmla="*/ 3180182 h 3711042"/>
              <a:gd name="connsiteX25" fmla="*/ 7739380 w 10078720"/>
              <a:gd name="connsiteY25" fmla="*/ 3413862 h 3711042"/>
              <a:gd name="connsiteX26" fmla="*/ 7960360 w 10078720"/>
              <a:gd name="connsiteY26" fmla="*/ 3672942 h 3711042"/>
              <a:gd name="connsiteX27" fmla="*/ 8331200 w 10078720"/>
              <a:gd name="connsiteY27" fmla="*/ 3688182 h 3711042"/>
              <a:gd name="connsiteX28" fmla="*/ 9398000 w 10078720"/>
              <a:gd name="connsiteY28" fmla="*/ 3688182 h 3711042"/>
              <a:gd name="connsiteX29" fmla="*/ 10078720 w 10078720"/>
              <a:gd name="connsiteY29" fmla="*/ 3711042 h 3711042"/>
              <a:gd name="connsiteX0" fmla="*/ 0 w 10078720"/>
              <a:gd name="connsiteY0" fmla="*/ 3698342 h 3711042"/>
              <a:gd name="connsiteX1" fmla="*/ 749300 w 10078720"/>
              <a:gd name="connsiteY1" fmla="*/ 3675482 h 3711042"/>
              <a:gd name="connsiteX2" fmla="*/ 1219200 w 10078720"/>
              <a:gd name="connsiteY2" fmla="*/ 3675482 h 3711042"/>
              <a:gd name="connsiteX3" fmla="*/ 1828800 w 10078720"/>
              <a:gd name="connsiteY3" fmla="*/ 3675482 h 3711042"/>
              <a:gd name="connsiteX4" fmla="*/ 2286000 w 10078720"/>
              <a:gd name="connsiteY4" fmla="*/ 3383382 h 3711042"/>
              <a:gd name="connsiteX5" fmla="*/ 2501900 w 10078720"/>
              <a:gd name="connsiteY5" fmla="*/ 3624682 h 3711042"/>
              <a:gd name="connsiteX6" fmla="*/ 2794000 w 10078720"/>
              <a:gd name="connsiteY6" fmla="*/ 3142082 h 3711042"/>
              <a:gd name="connsiteX7" fmla="*/ 3073400 w 10078720"/>
              <a:gd name="connsiteY7" fmla="*/ 3637382 h 3711042"/>
              <a:gd name="connsiteX8" fmla="*/ 3225800 w 10078720"/>
              <a:gd name="connsiteY8" fmla="*/ 2065122 h 3711042"/>
              <a:gd name="connsiteX9" fmla="*/ 3477260 w 10078720"/>
              <a:gd name="connsiteY9" fmla="*/ 122022 h 3711042"/>
              <a:gd name="connsiteX10" fmla="*/ 3754120 w 10078720"/>
              <a:gd name="connsiteY10" fmla="*/ 282042 h 3711042"/>
              <a:gd name="connsiteX11" fmla="*/ 3995420 w 10078720"/>
              <a:gd name="connsiteY11" fmla="*/ 932282 h 3711042"/>
              <a:gd name="connsiteX12" fmla="*/ 4124960 w 10078720"/>
              <a:gd name="connsiteY12" fmla="*/ 475082 h 3711042"/>
              <a:gd name="connsiteX13" fmla="*/ 4305300 w 10078720"/>
              <a:gd name="connsiteY13" fmla="*/ 7722 h 3711042"/>
              <a:gd name="connsiteX14" fmla="*/ 4432300 w 10078720"/>
              <a:gd name="connsiteY14" fmla="*/ 563982 h 3711042"/>
              <a:gd name="connsiteX15" fmla="*/ 4597400 w 10078720"/>
              <a:gd name="connsiteY15" fmla="*/ 906882 h 3711042"/>
              <a:gd name="connsiteX16" fmla="*/ 4749800 w 10078720"/>
              <a:gd name="connsiteY16" fmla="*/ 386182 h 3711042"/>
              <a:gd name="connsiteX17" fmla="*/ 4914900 w 10078720"/>
              <a:gd name="connsiteY17" fmla="*/ 73762 h 3711042"/>
              <a:gd name="connsiteX18" fmla="*/ 5092700 w 10078720"/>
              <a:gd name="connsiteY18" fmla="*/ 602082 h 3711042"/>
              <a:gd name="connsiteX19" fmla="*/ 5237480 w 10078720"/>
              <a:gd name="connsiteY19" fmla="*/ 1574902 h 3711042"/>
              <a:gd name="connsiteX20" fmla="*/ 5626100 w 10078720"/>
              <a:gd name="connsiteY20" fmla="*/ 2811882 h 3711042"/>
              <a:gd name="connsiteX21" fmla="*/ 6080760 w 10078720"/>
              <a:gd name="connsiteY21" fmla="*/ 3685642 h 3711042"/>
              <a:gd name="connsiteX22" fmla="*/ 6807200 w 10078720"/>
              <a:gd name="connsiteY22" fmla="*/ 3675482 h 3711042"/>
              <a:gd name="connsiteX23" fmla="*/ 7239000 w 10078720"/>
              <a:gd name="connsiteY23" fmla="*/ 3586582 h 3711042"/>
              <a:gd name="connsiteX24" fmla="*/ 7482840 w 10078720"/>
              <a:gd name="connsiteY24" fmla="*/ 3180182 h 3711042"/>
              <a:gd name="connsiteX25" fmla="*/ 7739380 w 10078720"/>
              <a:gd name="connsiteY25" fmla="*/ 3413862 h 3711042"/>
              <a:gd name="connsiteX26" fmla="*/ 7960360 w 10078720"/>
              <a:gd name="connsiteY26" fmla="*/ 3672942 h 3711042"/>
              <a:gd name="connsiteX27" fmla="*/ 8331200 w 10078720"/>
              <a:gd name="connsiteY27" fmla="*/ 3688182 h 3711042"/>
              <a:gd name="connsiteX28" fmla="*/ 9398000 w 10078720"/>
              <a:gd name="connsiteY28" fmla="*/ 3688182 h 3711042"/>
              <a:gd name="connsiteX29" fmla="*/ 10078720 w 10078720"/>
              <a:gd name="connsiteY29" fmla="*/ 3711042 h 3711042"/>
              <a:gd name="connsiteX0" fmla="*/ 0 w 10071100"/>
              <a:gd name="connsiteY0" fmla="*/ 3698342 h 3698342"/>
              <a:gd name="connsiteX1" fmla="*/ 749300 w 10071100"/>
              <a:gd name="connsiteY1" fmla="*/ 3675482 h 3698342"/>
              <a:gd name="connsiteX2" fmla="*/ 1219200 w 10071100"/>
              <a:gd name="connsiteY2" fmla="*/ 3675482 h 3698342"/>
              <a:gd name="connsiteX3" fmla="*/ 1828800 w 10071100"/>
              <a:gd name="connsiteY3" fmla="*/ 3675482 h 3698342"/>
              <a:gd name="connsiteX4" fmla="*/ 2286000 w 10071100"/>
              <a:gd name="connsiteY4" fmla="*/ 3383382 h 3698342"/>
              <a:gd name="connsiteX5" fmla="*/ 2501900 w 10071100"/>
              <a:gd name="connsiteY5" fmla="*/ 3624682 h 3698342"/>
              <a:gd name="connsiteX6" fmla="*/ 2794000 w 10071100"/>
              <a:gd name="connsiteY6" fmla="*/ 3142082 h 3698342"/>
              <a:gd name="connsiteX7" fmla="*/ 3073400 w 10071100"/>
              <a:gd name="connsiteY7" fmla="*/ 3637382 h 3698342"/>
              <a:gd name="connsiteX8" fmla="*/ 3225800 w 10071100"/>
              <a:gd name="connsiteY8" fmla="*/ 2065122 h 3698342"/>
              <a:gd name="connsiteX9" fmla="*/ 3477260 w 10071100"/>
              <a:gd name="connsiteY9" fmla="*/ 122022 h 3698342"/>
              <a:gd name="connsiteX10" fmla="*/ 3754120 w 10071100"/>
              <a:gd name="connsiteY10" fmla="*/ 282042 h 3698342"/>
              <a:gd name="connsiteX11" fmla="*/ 3995420 w 10071100"/>
              <a:gd name="connsiteY11" fmla="*/ 932282 h 3698342"/>
              <a:gd name="connsiteX12" fmla="*/ 4124960 w 10071100"/>
              <a:gd name="connsiteY12" fmla="*/ 475082 h 3698342"/>
              <a:gd name="connsiteX13" fmla="*/ 4305300 w 10071100"/>
              <a:gd name="connsiteY13" fmla="*/ 7722 h 3698342"/>
              <a:gd name="connsiteX14" fmla="*/ 4432300 w 10071100"/>
              <a:gd name="connsiteY14" fmla="*/ 563982 h 3698342"/>
              <a:gd name="connsiteX15" fmla="*/ 4597400 w 10071100"/>
              <a:gd name="connsiteY15" fmla="*/ 906882 h 3698342"/>
              <a:gd name="connsiteX16" fmla="*/ 4749800 w 10071100"/>
              <a:gd name="connsiteY16" fmla="*/ 386182 h 3698342"/>
              <a:gd name="connsiteX17" fmla="*/ 4914900 w 10071100"/>
              <a:gd name="connsiteY17" fmla="*/ 73762 h 3698342"/>
              <a:gd name="connsiteX18" fmla="*/ 5092700 w 10071100"/>
              <a:gd name="connsiteY18" fmla="*/ 602082 h 3698342"/>
              <a:gd name="connsiteX19" fmla="*/ 5237480 w 10071100"/>
              <a:gd name="connsiteY19" fmla="*/ 1574902 h 3698342"/>
              <a:gd name="connsiteX20" fmla="*/ 5626100 w 10071100"/>
              <a:gd name="connsiteY20" fmla="*/ 2811882 h 3698342"/>
              <a:gd name="connsiteX21" fmla="*/ 6080760 w 10071100"/>
              <a:gd name="connsiteY21" fmla="*/ 3685642 h 3698342"/>
              <a:gd name="connsiteX22" fmla="*/ 6807200 w 10071100"/>
              <a:gd name="connsiteY22" fmla="*/ 3675482 h 3698342"/>
              <a:gd name="connsiteX23" fmla="*/ 7239000 w 10071100"/>
              <a:gd name="connsiteY23" fmla="*/ 3586582 h 3698342"/>
              <a:gd name="connsiteX24" fmla="*/ 7482840 w 10071100"/>
              <a:gd name="connsiteY24" fmla="*/ 3180182 h 3698342"/>
              <a:gd name="connsiteX25" fmla="*/ 7739380 w 10071100"/>
              <a:gd name="connsiteY25" fmla="*/ 3413862 h 3698342"/>
              <a:gd name="connsiteX26" fmla="*/ 7960360 w 10071100"/>
              <a:gd name="connsiteY26" fmla="*/ 3672942 h 3698342"/>
              <a:gd name="connsiteX27" fmla="*/ 8331200 w 10071100"/>
              <a:gd name="connsiteY27" fmla="*/ 3688182 h 3698342"/>
              <a:gd name="connsiteX28" fmla="*/ 9398000 w 10071100"/>
              <a:gd name="connsiteY28" fmla="*/ 3688182 h 3698342"/>
              <a:gd name="connsiteX29" fmla="*/ 10071100 w 10071100"/>
              <a:gd name="connsiteY29" fmla="*/ 3695802 h 3698342"/>
              <a:gd name="connsiteX0" fmla="*/ 0 w 10071100"/>
              <a:gd name="connsiteY0" fmla="*/ 3698342 h 3698342"/>
              <a:gd name="connsiteX1" fmla="*/ 749300 w 10071100"/>
              <a:gd name="connsiteY1" fmla="*/ 3675482 h 3698342"/>
              <a:gd name="connsiteX2" fmla="*/ 1219200 w 10071100"/>
              <a:gd name="connsiteY2" fmla="*/ 3675482 h 3698342"/>
              <a:gd name="connsiteX3" fmla="*/ 1828800 w 10071100"/>
              <a:gd name="connsiteY3" fmla="*/ 3675482 h 3698342"/>
              <a:gd name="connsiteX4" fmla="*/ 2286000 w 10071100"/>
              <a:gd name="connsiteY4" fmla="*/ 3383382 h 3698342"/>
              <a:gd name="connsiteX5" fmla="*/ 2501900 w 10071100"/>
              <a:gd name="connsiteY5" fmla="*/ 3624682 h 3698342"/>
              <a:gd name="connsiteX6" fmla="*/ 2794000 w 10071100"/>
              <a:gd name="connsiteY6" fmla="*/ 3142082 h 3698342"/>
              <a:gd name="connsiteX7" fmla="*/ 3073400 w 10071100"/>
              <a:gd name="connsiteY7" fmla="*/ 3637382 h 3698342"/>
              <a:gd name="connsiteX8" fmla="*/ 3225800 w 10071100"/>
              <a:gd name="connsiteY8" fmla="*/ 2065122 h 3698342"/>
              <a:gd name="connsiteX9" fmla="*/ 3477260 w 10071100"/>
              <a:gd name="connsiteY9" fmla="*/ 122022 h 3698342"/>
              <a:gd name="connsiteX10" fmla="*/ 3754120 w 10071100"/>
              <a:gd name="connsiteY10" fmla="*/ 282042 h 3698342"/>
              <a:gd name="connsiteX11" fmla="*/ 3995420 w 10071100"/>
              <a:gd name="connsiteY11" fmla="*/ 932282 h 3698342"/>
              <a:gd name="connsiteX12" fmla="*/ 4124960 w 10071100"/>
              <a:gd name="connsiteY12" fmla="*/ 475082 h 3698342"/>
              <a:gd name="connsiteX13" fmla="*/ 4305300 w 10071100"/>
              <a:gd name="connsiteY13" fmla="*/ 7722 h 3698342"/>
              <a:gd name="connsiteX14" fmla="*/ 4432300 w 10071100"/>
              <a:gd name="connsiteY14" fmla="*/ 563982 h 3698342"/>
              <a:gd name="connsiteX15" fmla="*/ 4597400 w 10071100"/>
              <a:gd name="connsiteY15" fmla="*/ 906882 h 3698342"/>
              <a:gd name="connsiteX16" fmla="*/ 4749800 w 10071100"/>
              <a:gd name="connsiteY16" fmla="*/ 386182 h 3698342"/>
              <a:gd name="connsiteX17" fmla="*/ 4914900 w 10071100"/>
              <a:gd name="connsiteY17" fmla="*/ 73762 h 3698342"/>
              <a:gd name="connsiteX18" fmla="*/ 5092700 w 10071100"/>
              <a:gd name="connsiteY18" fmla="*/ 602082 h 3698342"/>
              <a:gd name="connsiteX19" fmla="*/ 5237480 w 10071100"/>
              <a:gd name="connsiteY19" fmla="*/ 1574902 h 3698342"/>
              <a:gd name="connsiteX20" fmla="*/ 5626100 w 10071100"/>
              <a:gd name="connsiteY20" fmla="*/ 2811882 h 3698342"/>
              <a:gd name="connsiteX21" fmla="*/ 6080760 w 10071100"/>
              <a:gd name="connsiteY21" fmla="*/ 3685642 h 3698342"/>
              <a:gd name="connsiteX22" fmla="*/ 6807200 w 10071100"/>
              <a:gd name="connsiteY22" fmla="*/ 3675482 h 3698342"/>
              <a:gd name="connsiteX23" fmla="*/ 7239000 w 10071100"/>
              <a:gd name="connsiteY23" fmla="*/ 3586582 h 3698342"/>
              <a:gd name="connsiteX24" fmla="*/ 7482840 w 10071100"/>
              <a:gd name="connsiteY24" fmla="*/ 3180182 h 3698342"/>
              <a:gd name="connsiteX25" fmla="*/ 7739380 w 10071100"/>
              <a:gd name="connsiteY25" fmla="*/ 3413862 h 3698342"/>
              <a:gd name="connsiteX26" fmla="*/ 7960360 w 10071100"/>
              <a:gd name="connsiteY26" fmla="*/ 3672942 h 3698342"/>
              <a:gd name="connsiteX27" fmla="*/ 8331200 w 10071100"/>
              <a:gd name="connsiteY27" fmla="*/ 3688182 h 3698342"/>
              <a:gd name="connsiteX28" fmla="*/ 9398000 w 10071100"/>
              <a:gd name="connsiteY28" fmla="*/ 3688182 h 3698342"/>
              <a:gd name="connsiteX29" fmla="*/ 10071100 w 10071100"/>
              <a:gd name="connsiteY29" fmla="*/ 3695802 h 3698342"/>
              <a:gd name="connsiteX0" fmla="*/ 0 w 10071100"/>
              <a:gd name="connsiteY0" fmla="*/ 3758510 h 3758510"/>
              <a:gd name="connsiteX1" fmla="*/ 749300 w 10071100"/>
              <a:gd name="connsiteY1" fmla="*/ 3735650 h 3758510"/>
              <a:gd name="connsiteX2" fmla="*/ 1219200 w 10071100"/>
              <a:gd name="connsiteY2" fmla="*/ 3735650 h 3758510"/>
              <a:gd name="connsiteX3" fmla="*/ 1828800 w 10071100"/>
              <a:gd name="connsiteY3" fmla="*/ 3735650 h 3758510"/>
              <a:gd name="connsiteX4" fmla="*/ 2286000 w 10071100"/>
              <a:gd name="connsiteY4" fmla="*/ 3443550 h 3758510"/>
              <a:gd name="connsiteX5" fmla="*/ 2501900 w 10071100"/>
              <a:gd name="connsiteY5" fmla="*/ 3684850 h 3758510"/>
              <a:gd name="connsiteX6" fmla="*/ 2794000 w 10071100"/>
              <a:gd name="connsiteY6" fmla="*/ 3202250 h 3758510"/>
              <a:gd name="connsiteX7" fmla="*/ 3073400 w 10071100"/>
              <a:gd name="connsiteY7" fmla="*/ 3697550 h 3758510"/>
              <a:gd name="connsiteX8" fmla="*/ 3225800 w 10071100"/>
              <a:gd name="connsiteY8" fmla="*/ 2125290 h 3758510"/>
              <a:gd name="connsiteX9" fmla="*/ 3477260 w 10071100"/>
              <a:gd name="connsiteY9" fmla="*/ 182190 h 3758510"/>
              <a:gd name="connsiteX10" fmla="*/ 3731260 w 10071100"/>
              <a:gd name="connsiteY10" fmla="*/ 174570 h 3758510"/>
              <a:gd name="connsiteX11" fmla="*/ 3995420 w 10071100"/>
              <a:gd name="connsiteY11" fmla="*/ 992450 h 3758510"/>
              <a:gd name="connsiteX12" fmla="*/ 4124960 w 10071100"/>
              <a:gd name="connsiteY12" fmla="*/ 535250 h 3758510"/>
              <a:gd name="connsiteX13" fmla="*/ 4305300 w 10071100"/>
              <a:gd name="connsiteY13" fmla="*/ 67890 h 3758510"/>
              <a:gd name="connsiteX14" fmla="*/ 4432300 w 10071100"/>
              <a:gd name="connsiteY14" fmla="*/ 624150 h 3758510"/>
              <a:gd name="connsiteX15" fmla="*/ 4597400 w 10071100"/>
              <a:gd name="connsiteY15" fmla="*/ 967050 h 3758510"/>
              <a:gd name="connsiteX16" fmla="*/ 4749800 w 10071100"/>
              <a:gd name="connsiteY16" fmla="*/ 446350 h 3758510"/>
              <a:gd name="connsiteX17" fmla="*/ 4914900 w 10071100"/>
              <a:gd name="connsiteY17" fmla="*/ 133930 h 3758510"/>
              <a:gd name="connsiteX18" fmla="*/ 5092700 w 10071100"/>
              <a:gd name="connsiteY18" fmla="*/ 662250 h 3758510"/>
              <a:gd name="connsiteX19" fmla="*/ 5237480 w 10071100"/>
              <a:gd name="connsiteY19" fmla="*/ 1635070 h 3758510"/>
              <a:gd name="connsiteX20" fmla="*/ 5626100 w 10071100"/>
              <a:gd name="connsiteY20" fmla="*/ 2872050 h 3758510"/>
              <a:gd name="connsiteX21" fmla="*/ 6080760 w 10071100"/>
              <a:gd name="connsiteY21" fmla="*/ 3745810 h 3758510"/>
              <a:gd name="connsiteX22" fmla="*/ 6807200 w 10071100"/>
              <a:gd name="connsiteY22" fmla="*/ 3735650 h 3758510"/>
              <a:gd name="connsiteX23" fmla="*/ 7239000 w 10071100"/>
              <a:gd name="connsiteY23" fmla="*/ 3646750 h 3758510"/>
              <a:gd name="connsiteX24" fmla="*/ 7482840 w 10071100"/>
              <a:gd name="connsiteY24" fmla="*/ 3240350 h 3758510"/>
              <a:gd name="connsiteX25" fmla="*/ 7739380 w 10071100"/>
              <a:gd name="connsiteY25" fmla="*/ 3474030 h 3758510"/>
              <a:gd name="connsiteX26" fmla="*/ 7960360 w 10071100"/>
              <a:gd name="connsiteY26" fmla="*/ 3733110 h 3758510"/>
              <a:gd name="connsiteX27" fmla="*/ 8331200 w 10071100"/>
              <a:gd name="connsiteY27" fmla="*/ 3748350 h 3758510"/>
              <a:gd name="connsiteX28" fmla="*/ 9398000 w 10071100"/>
              <a:gd name="connsiteY28" fmla="*/ 3748350 h 3758510"/>
              <a:gd name="connsiteX29" fmla="*/ 10071100 w 10071100"/>
              <a:gd name="connsiteY29" fmla="*/ 3755970 h 3758510"/>
              <a:gd name="connsiteX0" fmla="*/ 0 w 10071100"/>
              <a:gd name="connsiteY0" fmla="*/ 3758510 h 3758510"/>
              <a:gd name="connsiteX1" fmla="*/ 749300 w 10071100"/>
              <a:gd name="connsiteY1" fmla="*/ 3735650 h 3758510"/>
              <a:gd name="connsiteX2" fmla="*/ 1219200 w 10071100"/>
              <a:gd name="connsiteY2" fmla="*/ 3735650 h 3758510"/>
              <a:gd name="connsiteX3" fmla="*/ 1828800 w 10071100"/>
              <a:gd name="connsiteY3" fmla="*/ 3735650 h 3758510"/>
              <a:gd name="connsiteX4" fmla="*/ 2286000 w 10071100"/>
              <a:gd name="connsiteY4" fmla="*/ 3443550 h 3758510"/>
              <a:gd name="connsiteX5" fmla="*/ 2501900 w 10071100"/>
              <a:gd name="connsiteY5" fmla="*/ 3684850 h 3758510"/>
              <a:gd name="connsiteX6" fmla="*/ 2794000 w 10071100"/>
              <a:gd name="connsiteY6" fmla="*/ 3202250 h 3758510"/>
              <a:gd name="connsiteX7" fmla="*/ 3073400 w 10071100"/>
              <a:gd name="connsiteY7" fmla="*/ 3697550 h 3758510"/>
              <a:gd name="connsiteX8" fmla="*/ 3225800 w 10071100"/>
              <a:gd name="connsiteY8" fmla="*/ 2125290 h 3758510"/>
              <a:gd name="connsiteX9" fmla="*/ 3477260 w 10071100"/>
              <a:gd name="connsiteY9" fmla="*/ 182190 h 3758510"/>
              <a:gd name="connsiteX10" fmla="*/ 3731260 w 10071100"/>
              <a:gd name="connsiteY10" fmla="*/ 174570 h 3758510"/>
              <a:gd name="connsiteX11" fmla="*/ 3995420 w 10071100"/>
              <a:gd name="connsiteY11" fmla="*/ 992450 h 3758510"/>
              <a:gd name="connsiteX12" fmla="*/ 4124960 w 10071100"/>
              <a:gd name="connsiteY12" fmla="*/ 535250 h 3758510"/>
              <a:gd name="connsiteX13" fmla="*/ 4305300 w 10071100"/>
              <a:gd name="connsiteY13" fmla="*/ 67890 h 3758510"/>
              <a:gd name="connsiteX14" fmla="*/ 4432300 w 10071100"/>
              <a:gd name="connsiteY14" fmla="*/ 624150 h 3758510"/>
              <a:gd name="connsiteX15" fmla="*/ 4597400 w 10071100"/>
              <a:gd name="connsiteY15" fmla="*/ 967050 h 3758510"/>
              <a:gd name="connsiteX16" fmla="*/ 4749800 w 10071100"/>
              <a:gd name="connsiteY16" fmla="*/ 446350 h 3758510"/>
              <a:gd name="connsiteX17" fmla="*/ 4914900 w 10071100"/>
              <a:gd name="connsiteY17" fmla="*/ 133930 h 3758510"/>
              <a:gd name="connsiteX18" fmla="*/ 5092700 w 10071100"/>
              <a:gd name="connsiteY18" fmla="*/ 662250 h 3758510"/>
              <a:gd name="connsiteX19" fmla="*/ 5237480 w 10071100"/>
              <a:gd name="connsiteY19" fmla="*/ 1635070 h 3758510"/>
              <a:gd name="connsiteX20" fmla="*/ 5626100 w 10071100"/>
              <a:gd name="connsiteY20" fmla="*/ 2872050 h 3758510"/>
              <a:gd name="connsiteX21" fmla="*/ 6080760 w 10071100"/>
              <a:gd name="connsiteY21" fmla="*/ 3745810 h 3758510"/>
              <a:gd name="connsiteX22" fmla="*/ 6807200 w 10071100"/>
              <a:gd name="connsiteY22" fmla="*/ 3735650 h 3758510"/>
              <a:gd name="connsiteX23" fmla="*/ 7239000 w 10071100"/>
              <a:gd name="connsiteY23" fmla="*/ 3646750 h 3758510"/>
              <a:gd name="connsiteX24" fmla="*/ 7482840 w 10071100"/>
              <a:gd name="connsiteY24" fmla="*/ 3240350 h 3758510"/>
              <a:gd name="connsiteX25" fmla="*/ 7739380 w 10071100"/>
              <a:gd name="connsiteY25" fmla="*/ 3474030 h 3758510"/>
              <a:gd name="connsiteX26" fmla="*/ 7960360 w 10071100"/>
              <a:gd name="connsiteY26" fmla="*/ 3733110 h 3758510"/>
              <a:gd name="connsiteX27" fmla="*/ 8331200 w 10071100"/>
              <a:gd name="connsiteY27" fmla="*/ 3748350 h 3758510"/>
              <a:gd name="connsiteX28" fmla="*/ 9398000 w 10071100"/>
              <a:gd name="connsiteY28" fmla="*/ 3748350 h 3758510"/>
              <a:gd name="connsiteX29" fmla="*/ 10071100 w 10071100"/>
              <a:gd name="connsiteY29" fmla="*/ 3755970 h 3758510"/>
              <a:gd name="connsiteX0" fmla="*/ 0 w 10071100"/>
              <a:gd name="connsiteY0" fmla="*/ 3758510 h 3801378"/>
              <a:gd name="connsiteX1" fmla="*/ 749300 w 10071100"/>
              <a:gd name="connsiteY1" fmla="*/ 3735650 h 3801378"/>
              <a:gd name="connsiteX2" fmla="*/ 1219200 w 10071100"/>
              <a:gd name="connsiteY2" fmla="*/ 3735650 h 3801378"/>
              <a:gd name="connsiteX3" fmla="*/ 1828800 w 10071100"/>
              <a:gd name="connsiteY3" fmla="*/ 3735650 h 3801378"/>
              <a:gd name="connsiteX4" fmla="*/ 2286000 w 10071100"/>
              <a:gd name="connsiteY4" fmla="*/ 3443550 h 3801378"/>
              <a:gd name="connsiteX5" fmla="*/ 2501900 w 10071100"/>
              <a:gd name="connsiteY5" fmla="*/ 3684850 h 3801378"/>
              <a:gd name="connsiteX6" fmla="*/ 2794000 w 10071100"/>
              <a:gd name="connsiteY6" fmla="*/ 3202250 h 3801378"/>
              <a:gd name="connsiteX7" fmla="*/ 3073400 w 10071100"/>
              <a:gd name="connsiteY7" fmla="*/ 3697550 h 3801378"/>
              <a:gd name="connsiteX8" fmla="*/ 3225800 w 10071100"/>
              <a:gd name="connsiteY8" fmla="*/ 2125290 h 3801378"/>
              <a:gd name="connsiteX9" fmla="*/ 3477260 w 10071100"/>
              <a:gd name="connsiteY9" fmla="*/ 182190 h 3801378"/>
              <a:gd name="connsiteX10" fmla="*/ 3731260 w 10071100"/>
              <a:gd name="connsiteY10" fmla="*/ 174570 h 3801378"/>
              <a:gd name="connsiteX11" fmla="*/ 3995420 w 10071100"/>
              <a:gd name="connsiteY11" fmla="*/ 992450 h 3801378"/>
              <a:gd name="connsiteX12" fmla="*/ 4124960 w 10071100"/>
              <a:gd name="connsiteY12" fmla="*/ 535250 h 3801378"/>
              <a:gd name="connsiteX13" fmla="*/ 4305300 w 10071100"/>
              <a:gd name="connsiteY13" fmla="*/ 67890 h 3801378"/>
              <a:gd name="connsiteX14" fmla="*/ 4432300 w 10071100"/>
              <a:gd name="connsiteY14" fmla="*/ 624150 h 3801378"/>
              <a:gd name="connsiteX15" fmla="*/ 4597400 w 10071100"/>
              <a:gd name="connsiteY15" fmla="*/ 967050 h 3801378"/>
              <a:gd name="connsiteX16" fmla="*/ 4749800 w 10071100"/>
              <a:gd name="connsiteY16" fmla="*/ 446350 h 3801378"/>
              <a:gd name="connsiteX17" fmla="*/ 4914900 w 10071100"/>
              <a:gd name="connsiteY17" fmla="*/ 133930 h 3801378"/>
              <a:gd name="connsiteX18" fmla="*/ 5092700 w 10071100"/>
              <a:gd name="connsiteY18" fmla="*/ 662250 h 3801378"/>
              <a:gd name="connsiteX19" fmla="*/ 5237480 w 10071100"/>
              <a:gd name="connsiteY19" fmla="*/ 1635070 h 3801378"/>
              <a:gd name="connsiteX20" fmla="*/ 5499100 w 10071100"/>
              <a:gd name="connsiteY20" fmla="*/ 2960950 h 3801378"/>
              <a:gd name="connsiteX21" fmla="*/ 6080760 w 10071100"/>
              <a:gd name="connsiteY21" fmla="*/ 3745810 h 3801378"/>
              <a:gd name="connsiteX22" fmla="*/ 6807200 w 10071100"/>
              <a:gd name="connsiteY22" fmla="*/ 3735650 h 3801378"/>
              <a:gd name="connsiteX23" fmla="*/ 7239000 w 10071100"/>
              <a:gd name="connsiteY23" fmla="*/ 3646750 h 3801378"/>
              <a:gd name="connsiteX24" fmla="*/ 7482840 w 10071100"/>
              <a:gd name="connsiteY24" fmla="*/ 3240350 h 3801378"/>
              <a:gd name="connsiteX25" fmla="*/ 7739380 w 10071100"/>
              <a:gd name="connsiteY25" fmla="*/ 3474030 h 3801378"/>
              <a:gd name="connsiteX26" fmla="*/ 7960360 w 10071100"/>
              <a:gd name="connsiteY26" fmla="*/ 3733110 h 3801378"/>
              <a:gd name="connsiteX27" fmla="*/ 8331200 w 10071100"/>
              <a:gd name="connsiteY27" fmla="*/ 3748350 h 3801378"/>
              <a:gd name="connsiteX28" fmla="*/ 9398000 w 10071100"/>
              <a:gd name="connsiteY28" fmla="*/ 3748350 h 3801378"/>
              <a:gd name="connsiteX29" fmla="*/ 10071100 w 10071100"/>
              <a:gd name="connsiteY29" fmla="*/ 3755970 h 3801378"/>
              <a:gd name="connsiteX0" fmla="*/ 0 w 10071100"/>
              <a:gd name="connsiteY0" fmla="*/ 3758510 h 3761993"/>
              <a:gd name="connsiteX1" fmla="*/ 749300 w 10071100"/>
              <a:gd name="connsiteY1" fmla="*/ 3735650 h 3761993"/>
              <a:gd name="connsiteX2" fmla="*/ 1219200 w 10071100"/>
              <a:gd name="connsiteY2" fmla="*/ 3735650 h 3761993"/>
              <a:gd name="connsiteX3" fmla="*/ 1828800 w 10071100"/>
              <a:gd name="connsiteY3" fmla="*/ 3735650 h 3761993"/>
              <a:gd name="connsiteX4" fmla="*/ 2286000 w 10071100"/>
              <a:gd name="connsiteY4" fmla="*/ 3443550 h 3761993"/>
              <a:gd name="connsiteX5" fmla="*/ 2501900 w 10071100"/>
              <a:gd name="connsiteY5" fmla="*/ 3684850 h 3761993"/>
              <a:gd name="connsiteX6" fmla="*/ 2794000 w 10071100"/>
              <a:gd name="connsiteY6" fmla="*/ 3202250 h 3761993"/>
              <a:gd name="connsiteX7" fmla="*/ 3073400 w 10071100"/>
              <a:gd name="connsiteY7" fmla="*/ 3697550 h 3761993"/>
              <a:gd name="connsiteX8" fmla="*/ 3225800 w 10071100"/>
              <a:gd name="connsiteY8" fmla="*/ 2125290 h 3761993"/>
              <a:gd name="connsiteX9" fmla="*/ 3477260 w 10071100"/>
              <a:gd name="connsiteY9" fmla="*/ 182190 h 3761993"/>
              <a:gd name="connsiteX10" fmla="*/ 3731260 w 10071100"/>
              <a:gd name="connsiteY10" fmla="*/ 174570 h 3761993"/>
              <a:gd name="connsiteX11" fmla="*/ 3995420 w 10071100"/>
              <a:gd name="connsiteY11" fmla="*/ 992450 h 3761993"/>
              <a:gd name="connsiteX12" fmla="*/ 4124960 w 10071100"/>
              <a:gd name="connsiteY12" fmla="*/ 535250 h 3761993"/>
              <a:gd name="connsiteX13" fmla="*/ 4305300 w 10071100"/>
              <a:gd name="connsiteY13" fmla="*/ 67890 h 3761993"/>
              <a:gd name="connsiteX14" fmla="*/ 4432300 w 10071100"/>
              <a:gd name="connsiteY14" fmla="*/ 624150 h 3761993"/>
              <a:gd name="connsiteX15" fmla="*/ 4597400 w 10071100"/>
              <a:gd name="connsiteY15" fmla="*/ 967050 h 3761993"/>
              <a:gd name="connsiteX16" fmla="*/ 4749800 w 10071100"/>
              <a:gd name="connsiteY16" fmla="*/ 446350 h 3761993"/>
              <a:gd name="connsiteX17" fmla="*/ 4914900 w 10071100"/>
              <a:gd name="connsiteY17" fmla="*/ 133930 h 3761993"/>
              <a:gd name="connsiteX18" fmla="*/ 5092700 w 10071100"/>
              <a:gd name="connsiteY18" fmla="*/ 662250 h 3761993"/>
              <a:gd name="connsiteX19" fmla="*/ 5237480 w 10071100"/>
              <a:gd name="connsiteY19" fmla="*/ 1635070 h 3761993"/>
              <a:gd name="connsiteX20" fmla="*/ 5499100 w 10071100"/>
              <a:gd name="connsiteY20" fmla="*/ 2960950 h 3761993"/>
              <a:gd name="connsiteX21" fmla="*/ 6080760 w 10071100"/>
              <a:gd name="connsiteY21" fmla="*/ 3745810 h 3761993"/>
              <a:gd name="connsiteX22" fmla="*/ 6807200 w 10071100"/>
              <a:gd name="connsiteY22" fmla="*/ 3735650 h 3761993"/>
              <a:gd name="connsiteX23" fmla="*/ 7239000 w 10071100"/>
              <a:gd name="connsiteY23" fmla="*/ 3646750 h 3761993"/>
              <a:gd name="connsiteX24" fmla="*/ 7482840 w 10071100"/>
              <a:gd name="connsiteY24" fmla="*/ 3240350 h 3761993"/>
              <a:gd name="connsiteX25" fmla="*/ 7739380 w 10071100"/>
              <a:gd name="connsiteY25" fmla="*/ 3474030 h 3761993"/>
              <a:gd name="connsiteX26" fmla="*/ 7960360 w 10071100"/>
              <a:gd name="connsiteY26" fmla="*/ 3733110 h 3761993"/>
              <a:gd name="connsiteX27" fmla="*/ 8331200 w 10071100"/>
              <a:gd name="connsiteY27" fmla="*/ 3748350 h 3761993"/>
              <a:gd name="connsiteX28" fmla="*/ 9398000 w 10071100"/>
              <a:gd name="connsiteY28" fmla="*/ 3748350 h 3761993"/>
              <a:gd name="connsiteX29" fmla="*/ 10071100 w 10071100"/>
              <a:gd name="connsiteY29" fmla="*/ 3755970 h 3761993"/>
              <a:gd name="connsiteX0" fmla="*/ 0 w 10071100"/>
              <a:gd name="connsiteY0" fmla="*/ 3758510 h 3758510"/>
              <a:gd name="connsiteX1" fmla="*/ 749300 w 10071100"/>
              <a:gd name="connsiteY1" fmla="*/ 3735650 h 3758510"/>
              <a:gd name="connsiteX2" fmla="*/ 1219200 w 10071100"/>
              <a:gd name="connsiteY2" fmla="*/ 3735650 h 3758510"/>
              <a:gd name="connsiteX3" fmla="*/ 1828800 w 10071100"/>
              <a:gd name="connsiteY3" fmla="*/ 3735650 h 3758510"/>
              <a:gd name="connsiteX4" fmla="*/ 2286000 w 10071100"/>
              <a:gd name="connsiteY4" fmla="*/ 3443550 h 3758510"/>
              <a:gd name="connsiteX5" fmla="*/ 2501900 w 10071100"/>
              <a:gd name="connsiteY5" fmla="*/ 3684850 h 3758510"/>
              <a:gd name="connsiteX6" fmla="*/ 2794000 w 10071100"/>
              <a:gd name="connsiteY6" fmla="*/ 3202250 h 3758510"/>
              <a:gd name="connsiteX7" fmla="*/ 3073400 w 10071100"/>
              <a:gd name="connsiteY7" fmla="*/ 3697550 h 3758510"/>
              <a:gd name="connsiteX8" fmla="*/ 3225800 w 10071100"/>
              <a:gd name="connsiteY8" fmla="*/ 2125290 h 3758510"/>
              <a:gd name="connsiteX9" fmla="*/ 3477260 w 10071100"/>
              <a:gd name="connsiteY9" fmla="*/ 182190 h 3758510"/>
              <a:gd name="connsiteX10" fmla="*/ 3731260 w 10071100"/>
              <a:gd name="connsiteY10" fmla="*/ 174570 h 3758510"/>
              <a:gd name="connsiteX11" fmla="*/ 3995420 w 10071100"/>
              <a:gd name="connsiteY11" fmla="*/ 992450 h 3758510"/>
              <a:gd name="connsiteX12" fmla="*/ 4124960 w 10071100"/>
              <a:gd name="connsiteY12" fmla="*/ 535250 h 3758510"/>
              <a:gd name="connsiteX13" fmla="*/ 4305300 w 10071100"/>
              <a:gd name="connsiteY13" fmla="*/ 67890 h 3758510"/>
              <a:gd name="connsiteX14" fmla="*/ 4432300 w 10071100"/>
              <a:gd name="connsiteY14" fmla="*/ 624150 h 3758510"/>
              <a:gd name="connsiteX15" fmla="*/ 4597400 w 10071100"/>
              <a:gd name="connsiteY15" fmla="*/ 967050 h 3758510"/>
              <a:gd name="connsiteX16" fmla="*/ 4749800 w 10071100"/>
              <a:gd name="connsiteY16" fmla="*/ 446350 h 3758510"/>
              <a:gd name="connsiteX17" fmla="*/ 4914900 w 10071100"/>
              <a:gd name="connsiteY17" fmla="*/ 133930 h 3758510"/>
              <a:gd name="connsiteX18" fmla="*/ 5092700 w 10071100"/>
              <a:gd name="connsiteY18" fmla="*/ 662250 h 3758510"/>
              <a:gd name="connsiteX19" fmla="*/ 5237480 w 10071100"/>
              <a:gd name="connsiteY19" fmla="*/ 1635070 h 3758510"/>
              <a:gd name="connsiteX20" fmla="*/ 5499100 w 10071100"/>
              <a:gd name="connsiteY20" fmla="*/ 2960950 h 3758510"/>
              <a:gd name="connsiteX21" fmla="*/ 6080760 w 10071100"/>
              <a:gd name="connsiteY21" fmla="*/ 3745810 h 3758510"/>
              <a:gd name="connsiteX22" fmla="*/ 6807200 w 10071100"/>
              <a:gd name="connsiteY22" fmla="*/ 3735650 h 3758510"/>
              <a:gd name="connsiteX23" fmla="*/ 7239000 w 10071100"/>
              <a:gd name="connsiteY23" fmla="*/ 3646750 h 3758510"/>
              <a:gd name="connsiteX24" fmla="*/ 7482840 w 10071100"/>
              <a:gd name="connsiteY24" fmla="*/ 3240350 h 3758510"/>
              <a:gd name="connsiteX25" fmla="*/ 7739380 w 10071100"/>
              <a:gd name="connsiteY25" fmla="*/ 3474030 h 3758510"/>
              <a:gd name="connsiteX26" fmla="*/ 7960360 w 10071100"/>
              <a:gd name="connsiteY26" fmla="*/ 3733110 h 3758510"/>
              <a:gd name="connsiteX27" fmla="*/ 8331200 w 10071100"/>
              <a:gd name="connsiteY27" fmla="*/ 3748350 h 3758510"/>
              <a:gd name="connsiteX28" fmla="*/ 9398000 w 10071100"/>
              <a:gd name="connsiteY28" fmla="*/ 3748350 h 3758510"/>
              <a:gd name="connsiteX29" fmla="*/ 10071100 w 10071100"/>
              <a:gd name="connsiteY29" fmla="*/ 3755970 h 3758510"/>
              <a:gd name="connsiteX0" fmla="*/ 0 w 10071100"/>
              <a:gd name="connsiteY0" fmla="*/ 3758510 h 3758510"/>
              <a:gd name="connsiteX1" fmla="*/ 749300 w 10071100"/>
              <a:gd name="connsiteY1" fmla="*/ 3735650 h 3758510"/>
              <a:gd name="connsiteX2" fmla="*/ 1219200 w 10071100"/>
              <a:gd name="connsiteY2" fmla="*/ 3735650 h 3758510"/>
              <a:gd name="connsiteX3" fmla="*/ 1828800 w 10071100"/>
              <a:gd name="connsiteY3" fmla="*/ 3735650 h 3758510"/>
              <a:gd name="connsiteX4" fmla="*/ 2286000 w 10071100"/>
              <a:gd name="connsiteY4" fmla="*/ 3443550 h 3758510"/>
              <a:gd name="connsiteX5" fmla="*/ 2501900 w 10071100"/>
              <a:gd name="connsiteY5" fmla="*/ 3684850 h 3758510"/>
              <a:gd name="connsiteX6" fmla="*/ 2794000 w 10071100"/>
              <a:gd name="connsiteY6" fmla="*/ 3202250 h 3758510"/>
              <a:gd name="connsiteX7" fmla="*/ 3073400 w 10071100"/>
              <a:gd name="connsiteY7" fmla="*/ 3697550 h 3758510"/>
              <a:gd name="connsiteX8" fmla="*/ 3225800 w 10071100"/>
              <a:gd name="connsiteY8" fmla="*/ 2125290 h 3758510"/>
              <a:gd name="connsiteX9" fmla="*/ 3477260 w 10071100"/>
              <a:gd name="connsiteY9" fmla="*/ 182190 h 3758510"/>
              <a:gd name="connsiteX10" fmla="*/ 3731260 w 10071100"/>
              <a:gd name="connsiteY10" fmla="*/ 174570 h 3758510"/>
              <a:gd name="connsiteX11" fmla="*/ 3995420 w 10071100"/>
              <a:gd name="connsiteY11" fmla="*/ 992450 h 3758510"/>
              <a:gd name="connsiteX12" fmla="*/ 4124960 w 10071100"/>
              <a:gd name="connsiteY12" fmla="*/ 535250 h 3758510"/>
              <a:gd name="connsiteX13" fmla="*/ 4305300 w 10071100"/>
              <a:gd name="connsiteY13" fmla="*/ 67890 h 3758510"/>
              <a:gd name="connsiteX14" fmla="*/ 4432300 w 10071100"/>
              <a:gd name="connsiteY14" fmla="*/ 624150 h 3758510"/>
              <a:gd name="connsiteX15" fmla="*/ 4597400 w 10071100"/>
              <a:gd name="connsiteY15" fmla="*/ 967050 h 3758510"/>
              <a:gd name="connsiteX16" fmla="*/ 4749800 w 10071100"/>
              <a:gd name="connsiteY16" fmla="*/ 446350 h 3758510"/>
              <a:gd name="connsiteX17" fmla="*/ 4914900 w 10071100"/>
              <a:gd name="connsiteY17" fmla="*/ 133930 h 3758510"/>
              <a:gd name="connsiteX18" fmla="*/ 5092700 w 10071100"/>
              <a:gd name="connsiteY18" fmla="*/ 662250 h 3758510"/>
              <a:gd name="connsiteX19" fmla="*/ 5237480 w 10071100"/>
              <a:gd name="connsiteY19" fmla="*/ 1635070 h 3758510"/>
              <a:gd name="connsiteX20" fmla="*/ 5499100 w 10071100"/>
              <a:gd name="connsiteY20" fmla="*/ 2960950 h 3758510"/>
              <a:gd name="connsiteX21" fmla="*/ 6055360 w 10071100"/>
              <a:gd name="connsiteY21" fmla="*/ 3733110 h 3758510"/>
              <a:gd name="connsiteX22" fmla="*/ 6807200 w 10071100"/>
              <a:gd name="connsiteY22" fmla="*/ 3735650 h 3758510"/>
              <a:gd name="connsiteX23" fmla="*/ 7239000 w 10071100"/>
              <a:gd name="connsiteY23" fmla="*/ 3646750 h 3758510"/>
              <a:gd name="connsiteX24" fmla="*/ 7482840 w 10071100"/>
              <a:gd name="connsiteY24" fmla="*/ 3240350 h 3758510"/>
              <a:gd name="connsiteX25" fmla="*/ 7739380 w 10071100"/>
              <a:gd name="connsiteY25" fmla="*/ 3474030 h 3758510"/>
              <a:gd name="connsiteX26" fmla="*/ 7960360 w 10071100"/>
              <a:gd name="connsiteY26" fmla="*/ 3733110 h 3758510"/>
              <a:gd name="connsiteX27" fmla="*/ 8331200 w 10071100"/>
              <a:gd name="connsiteY27" fmla="*/ 3748350 h 3758510"/>
              <a:gd name="connsiteX28" fmla="*/ 9398000 w 10071100"/>
              <a:gd name="connsiteY28" fmla="*/ 3748350 h 3758510"/>
              <a:gd name="connsiteX29" fmla="*/ 10071100 w 10071100"/>
              <a:gd name="connsiteY29" fmla="*/ 3755970 h 3758510"/>
              <a:gd name="connsiteX0" fmla="*/ 0 w 10071100"/>
              <a:gd name="connsiteY0" fmla="*/ 3758510 h 3758510"/>
              <a:gd name="connsiteX1" fmla="*/ 749300 w 10071100"/>
              <a:gd name="connsiteY1" fmla="*/ 3735650 h 3758510"/>
              <a:gd name="connsiteX2" fmla="*/ 1219200 w 10071100"/>
              <a:gd name="connsiteY2" fmla="*/ 3735650 h 3758510"/>
              <a:gd name="connsiteX3" fmla="*/ 1828800 w 10071100"/>
              <a:gd name="connsiteY3" fmla="*/ 3735650 h 3758510"/>
              <a:gd name="connsiteX4" fmla="*/ 2286000 w 10071100"/>
              <a:gd name="connsiteY4" fmla="*/ 3443550 h 3758510"/>
              <a:gd name="connsiteX5" fmla="*/ 2501900 w 10071100"/>
              <a:gd name="connsiteY5" fmla="*/ 3684850 h 3758510"/>
              <a:gd name="connsiteX6" fmla="*/ 2794000 w 10071100"/>
              <a:gd name="connsiteY6" fmla="*/ 3202250 h 3758510"/>
              <a:gd name="connsiteX7" fmla="*/ 3073400 w 10071100"/>
              <a:gd name="connsiteY7" fmla="*/ 3697550 h 3758510"/>
              <a:gd name="connsiteX8" fmla="*/ 3225800 w 10071100"/>
              <a:gd name="connsiteY8" fmla="*/ 2125290 h 3758510"/>
              <a:gd name="connsiteX9" fmla="*/ 3477260 w 10071100"/>
              <a:gd name="connsiteY9" fmla="*/ 182190 h 3758510"/>
              <a:gd name="connsiteX10" fmla="*/ 3731260 w 10071100"/>
              <a:gd name="connsiteY10" fmla="*/ 174570 h 3758510"/>
              <a:gd name="connsiteX11" fmla="*/ 3995420 w 10071100"/>
              <a:gd name="connsiteY11" fmla="*/ 992450 h 3758510"/>
              <a:gd name="connsiteX12" fmla="*/ 4124960 w 10071100"/>
              <a:gd name="connsiteY12" fmla="*/ 535250 h 3758510"/>
              <a:gd name="connsiteX13" fmla="*/ 4305300 w 10071100"/>
              <a:gd name="connsiteY13" fmla="*/ 67890 h 3758510"/>
              <a:gd name="connsiteX14" fmla="*/ 4432300 w 10071100"/>
              <a:gd name="connsiteY14" fmla="*/ 624150 h 3758510"/>
              <a:gd name="connsiteX15" fmla="*/ 4597400 w 10071100"/>
              <a:gd name="connsiteY15" fmla="*/ 967050 h 3758510"/>
              <a:gd name="connsiteX16" fmla="*/ 4749800 w 10071100"/>
              <a:gd name="connsiteY16" fmla="*/ 446350 h 3758510"/>
              <a:gd name="connsiteX17" fmla="*/ 4914900 w 10071100"/>
              <a:gd name="connsiteY17" fmla="*/ 133930 h 3758510"/>
              <a:gd name="connsiteX18" fmla="*/ 5092700 w 10071100"/>
              <a:gd name="connsiteY18" fmla="*/ 662250 h 3758510"/>
              <a:gd name="connsiteX19" fmla="*/ 5237480 w 10071100"/>
              <a:gd name="connsiteY19" fmla="*/ 1635070 h 3758510"/>
              <a:gd name="connsiteX20" fmla="*/ 5499100 w 10071100"/>
              <a:gd name="connsiteY20" fmla="*/ 2960950 h 3758510"/>
              <a:gd name="connsiteX21" fmla="*/ 6055360 w 10071100"/>
              <a:gd name="connsiteY21" fmla="*/ 3733110 h 3758510"/>
              <a:gd name="connsiteX22" fmla="*/ 6807200 w 10071100"/>
              <a:gd name="connsiteY22" fmla="*/ 3735650 h 3758510"/>
              <a:gd name="connsiteX23" fmla="*/ 7239000 w 10071100"/>
              <a:gd name="connsiteY23" fmla="*/ 3646750 h 3758510"/>
              <a:gd name="connsiteX24" fmla="*/ 7482840 w 10071100"/>
              <a:gd name="connsiteY24" fmla="*/ 3240350 h 3758510"/>
              <a:gd name="connsiteX25" fmla="*/ 7739380 w 10071100"/>
              <a:gd name="connsiteY25" fmla="*/ 3474030 h 3758510"/>
              <a:gd name="connsiteX26" fmla="*/ 7960360 w 10071100"/>
              <a:gd name="connsiteY26" fmla="*/ 3733110 h 3758510"/>
              <a:gd name="connsiteX27" fmla="*/ 8331200 w 10071100"/>
              <a:gd name="connsiteY27" fmla="*/ 3748350 h 3758510"/>
              <a:gd name="connsiteX28" fmla="*/ 9398000 w 10071100"/>
              <a:gd name="connsiteY28" fmla="*/ 3748350 h 3758510"/>
              <a:gd name="connsiteX29" fmla="*/ 10071100 w 10071100"/>
              <a:gd name="connsiteY29" fmla="*/ 3755970 h 3758510"/>
              <a:gd name="connsiteX0" fmla="*/ 0 w 10071100"/>
              <a:gd name="connsiteY0" fmla="*/ 3758510 h 3758510"/>
              <a:gd name="connsiteX1" fmla="*/ 749300 w 10071100"/>
              <a:gd name="connsiteY1" fmla="*/ 3735650 h 3758510"/>
              <a:gd name="connsiteX2" fmla="*/ 1219200 w 10071100"/>
              <a:gd name="connsiteY2" fmla="*/ 3735650 h 3758510"/>
              <a:gd name="connsiteX3" fmla="*/ 1828800 w 10071100"/>
              <a:gd name="connsiteY3" fmla="*/ 3735650 h 3758510"/>
              <a:gd name="connsiteX4" fmla="*/ 2286000 w 10071100"/>
              <a:gd name="connsiteY4" fmla="*/ 3443550 h 3758510"/>
              <a:gd name="connsiteX5" fmla="*/ 2501900 w 10071100"/>
              <a:gd name="connsiteY5" fmla="*/ 3684850 h 3758510"/>
              <a:gd name="connsiteX6" fmla="*/ 2794000 w 10071100"/>
              <a:gd name="connsiteY6" fmla="*/ 3202250 h 3758510"/>
              <a:gd name="connsiteX7" fmla="*/ 3073400 w 10071100"/>
              <a:gd name="connsiteY7" fmla="*/ 3697550 h 3758510"/>
              <a:gd name="connsiteX8" fmla="*/ 3225800 w 10071100"/>
              <a:gd name="connsiteY8" fmla="*/ 2125290 h 3758510"/>
              <a:gd name="connsiteX9" fmla="*/ 3477260 w 10071100"/>
              <a:gd name="connsiteY9" fmla="*/ 182190 h 3758510"/>
              <a:gd name="connsiteX10" fmla="*/ 3731260 w 10071100"/>
              <a:gd name="connsiteY10" fmla="*/ 174570 h 3758510"/>
              <a:gd name="connsiteX11" fmla="*/ 3995420 w 10071100"/>
              <a:gd name="connsiteY11" fmla="*/ 992450 h 3758510"/>
              <a:gd name="connsiteX12" fmla="*/ 4124960 w 10071100"/>
              <a:gd name="connsiteY12" fmla="*/ 535250 h 3758510"/>
              <a:gd name="connsiteX13" fmla="*/ 4305300 w 10071100"/>
              <a:gd name="connsiteY13" fmla="*/ 67890 h 3758510"/>
              <a:gd name="connsiteX14" fmla="*/ 4432300 w 10071100"/>
              <a:gd name="connsiteY14" fmla="*/ 624150 h 3758510"/>
              <a:gd name="connsiteX15" fmla="*/ 4597400 w 10071100"/>
              <a:gd name="connsiteY15" fmla="*/ 967050 h 3758510"/>
              <a:gd name="connsiteX16" fmla="*/ 4749800 w 10071100"/>
              <a:gd name="connsiteY16" fmla="*/ 446350 h 3758510"/>
              <a:gd name="connsiteX17" fmla="*/ 4914900 w 10071100"/>
              <a:gd name="connsiteY17" fmla="*/ 133930 h 3758510"/>
              <a:gd name="connsiteX18" fmla="*/ 5092700 w 10071100"/>
              <a:gd name="connsiteY18" fmla="*/ 662250 h 3758510"/>
              <a:gd name="connsiteX19" fmla="*/ 5237480 w 10071100"/>
              <a:gd name="connsiteY19" fmla="*/ 1635070 h 3758510"/>
              <a:gd name="connsiteX20" fmla="*/ 5499100 w 10071100"/>
              <a:gd name="connsiteY20" fmla="*/ 2960950 h 3758510"/>
              <a:gd name="connsiteX21" fmla="*/ 6055360 w 10071100"/>
              <a:gd name="connsiteY21" fmla="*/ 3733110 h 3758510"/>
              <a:gd name="connsiteX22" fmla="*/ 6807200 w 10071100"/>
              <a:gd name="connsiteY22" fmla="*/ 3735650 h 3758510"/>
              <a:gd name="connsiteX23" fmla="*/ 7239000 w 10071100"/>
              <a:gd name="connsiteY23" fmla="*/ 3646750 h 3758510"/>
              <a:gd name="connsiteX24" fmla="*/ 7482840 w 10071100"/>
              <a:gd name="connsiteY24" fmla="*/ 3240350 h 3758510"/>
              <a:gd name="connsiteX25" fmla="*/ 7739380 w 10071100"/>
              <a:gd name="connsiteY25" fmla="*/ 3474030 h 3758510"/>
              <a:gd name="connsiteX26" fmla="*/ 7960360 w 10071100"/>
              <a:gd name="connsiteY26" fmla="*/ 3733110 h 3758510"/>
              <a:gd name="connsiteX27" fmla="*/ 8331200 w 10071100"/>
              <a:gd name="connsiteY27" fmla="*/ 3748350 h 3758510"/>
              <a:gd name="connsiteX28" fmla="*/ 9398000 w 10071100"/>
              <a:gd name="connsiteY28" fmla="*/ 3748350 h 3758510"/>
              <a:gd name="connsiteX29" fmla="*/ 10071100 w 10071100"/>
              <a:gd name="connsiteY29" fmla="*/ 3755970 h 3758510"/>
              <a:gd name="connsiteX0" fmla="*/ 0 w 10071100"/>
              <a:gd name="connsiteY0" fmla="*/ 3758510 h 3774470"/>
              <a:gd name="connsiteX1" fmla="*/ 749300 w 10071100"/>
              <a:gd name="connsiteY1" fmla="*/ 3735650 h 3774470"/>
              <a:gd name="connsiteX2" fmla="*/ 1219200 w 10071100"/>
              <a:gd name="connsiteY2" fmla="*/ 3735650 h 3774470"/>
              <a:gd name="connsiteX3" fmla="*/ 1828800 w 10071100"/>
              <a:gd name="connsiteY3" fmla="*/ 3735650 h 3774470"/>
              <a:gd name="connsiteX4" fmla="*/ 2286000 w 10071100"/>
              <a:gd name="connsiteY4" fmla="*/ 3443550 h 3774470"/>
              <a:gd name="connsiteX5" fmla="*/ 2501900 w 10071100"/>
              <a:gd name="connsiteY5" fmla="*/ 3684850 h 3774470"/>
              <a:gd name="connsiteX6" fmla="*/ 2794000 w 10071100"/>
              <a:gd name="connsiteY6" fmla="*/ 3202250 h 3774470"/>
              <a:gd name="connsiteX7" fmla="*/ 3073400 w 10071100"/>
              <a:gd name="connsiteY7" fmla="*/ 3697550 h 3774470"/>
              <a:gd name="connsiteX8" fmla="*/ 3225800 w 10071100"/>
              <a:gd name="connsiteY8" fmla="*/ 2125290 h 3774470"/>
              <a:gd name="connsiteX9" fmla="*/ 3477260 w 10071100"/>
              <a:gd name="connsiteY9" fmla="*/ 182190 h 3774470"/>
              <a:gd name="connsiteX10" fmla="*/ 3731260 w 10071100"/>
              <a:gd name="connsiteY10" fmla="*/ 174570 h 3774470"/>
              <a:gd name="connsiteX11" fmla="*/ 3995420 w 10071100"/>
              <a:gd name="connsiteY11" fmla="*/ 992450 h 3774470"/>
              <a:gd name="connsiteX12" fmla="*/ 4124960 w 10071100"/>
              <a:gd name="connsiteY12" fmla="*/ 535250 h 3774470"/>
              <a:gd name="connsiteX13" fmla="*/ 4305300 w 10071100"/>
              <a:gd name="connsiteY13" fmla="*/ 67890 h 3774470"/>
              <a:gd name="connsiteX14" fmla="*/ 4432300 w 10071100"/>
              <a:gd name="connsiteY14" fmla="*/ 624150 h 3774470"/>
              <a:gd name="connsiteX15" fmla="*/ 4597400 w 10071100"/>
              <a:gd name="connsiteY15" fmla="*/ 967050 h 3774470"/>
              <a:gd name="connsiteX16" fmla="*/ 4749800 w 10071100"/>
              <a:gd name="connsiteY16" fmla="*/ 446350 h 3774470"/>
              <a:gd name="connsiteX17" fmla="*/ 4914900 w 10071100"/>
              <a:gd name="connsiteY17" fmla="*/ 133930 h 3774470"/>
              <a:gd name="connsiteX18" fmla="*/ 5092700 w 10071100"/>
              <a:gd name="connsiteY18" fmla="*/ 662250 h 3774470"/>
              <a:gd name="connsiteX19" fmla="*/ 5237480 w 10071100"/>
              <a:gd name="connsiteY19" fmla="*/ 1635070 h 3774470"/>
              <a:gd name="connsiteX20" fmla="*/ 5499100 w 10071100"/>
              <a:gd name="connsiteY20" fmla="*/ 2960950 h 3774470"/>
              <a:gd name="connsiteX21" fmla="*/ 6055360 w 10071100"/>
              <a:gd name="connsiteY21" fmla="*/ 3733110 h 3774470"/>
              <a:gd name="connsiteX22" fmla="*/ 6807200 w 10071100"/>
              <a:gd name="connsiteY22" fmla="*/ 3735650 h 3774470"/>
              <a:gd name="connsiteX23" fmla="*/ 7239000 w 10071100"/>
              <a:gd name="connsiteY23" fmla="*/ 3646750 h 3774470"/>
              <a:gd name="connsiteX24" fmla="*/ 7482840 w 10071100"/>
              <a:gd name="connsiteY24" fmla="*/ 3240350 h 3774470"/>
              <a:gd name="connsiteX25" fmla="*/ 7960360 w 10071100"/>
              <a:gd name="connsiteY25" fmla="*/ 3733110 h 3774470"/>
              <a:gd name="connsiteX26" fmla="*/ 8331200 w 10071100"/>
              <a:gd name="connsiteY26" fmla="*/ 3748350 h 3774470"/>
              <a:gd name="connsiteX27" fmla="*/ 9398000 w 10071100"/>
              <a:gd name="connsiteY27" fmla="*/ 3748350 h 3774470"/>
              <a:gd name="connsiteX28" fmla="*/ 10071100 w 10071100"/>
              <a:gd name="connsiteY28" fmla="*/ 3755970 h 3774470"/>
              <a:gd name="connsiteX0" fmla="*/ 0 w 10071100"/>
              <a:gd name="connsiteY0" fmla="*/ 3758510 h 3778432"/>
              <a:gd name="connsiteX1" fmla="*/ 749300 w 10071100"/>
              <a:gd name="connsiteY1" fmla="*/ 3735650 h 3778432"/>
              <a:gd name="connsiteX2" fmla="*/ 1219200 w 10071100"/>
              <a:gd name="connsiteY2" fmla="*/ 3735650 h 3778432"/>
              <a:gd name="connsiteX3" fmla="*/ 1828800 w 10071100"/>
              <a:gd name="connsiteY3" fmla="*/ 3735650 h 3778432"/>
              <a:gd name="connsiteX4" fmla="*/ 2286000 w 10071100"/>
              <a:gd name="connsiteY4" fmla="*/ 3443550 h 3778432"/>
              <a:gd name="connsiteX5" fmla="*/ 2501900 w 10071100"/>
              <a:gd name="connsiteY5" fmla="*/ 3684850 h 3778432"/>
              <a:gd name="connsiteX6" fmla="*/ 2794000 w 10071100"/>
              <a:gd name="connsiteY6" fmla="*/ 3202250 h 3778432"/>
              <a:gd name="connsiteX7" fmla="*/ 3073400 w 10071100"/>
              <a:gd name="connsiteY7" fmla="*/ 3697550 h 3778432"/>
              <a:gd name="connsiteX8" fmla="*/ 3225800 w 10071100"/>
              <a:gd name="connsiteY8" fmla="*/ 2125290 h 3778432"/>
              <a:gd name="connsiteX9" fmla="*/ 3477260 w 10071100"/>
              <a:gd name="connsiteY9" fmla="*/ 182190 h 3778432"/>
              <a:gd name="connsiteX10" fmla="*/ 3731260 w 10071100"/>
              <a:gd name="connsiteY10" fmla="*/ 174570 h 3778432"/>
              <a:gd name="connsiteX11" fmla="*/ 3995420 w 10071100"/>
              <a:gd name="connsiteY11" fmla="*/ 992450 h 3778432"/>
              <a:gd name="connsiteX12" fmla="*/ 4124960 w 10071100"/>
              <a:gd name="connsiteY12" fmla="*/ 535250 h 3778432"/>
              <a:gd name="connsiteX13" fmla="*/ 4305300 w 10071100"/>
              <a:gd name="connsiteY13" fmla="*/ 67890 h 3778432"/>
              <a:gd name="connsiteX14" fmla="*/ 4432300 w 10071100"/>
              <a:gd name="connsiteY14" fmla="*/ 624150 h 3778432"/>
              <a:gd name="connsiteX15" fmla="*/ 4597400 w 10071100"/>
              <a:gd name="connsiteY15" fmla="*/ 967050 h 3778432"/>
              <a:gd name="connsiteX16" fmla="*/ 4749800 w 10071100"/>
              <a:gd name="connsiteY16" fmla="*/ 446350 h 3778432"/>
              <a:gd name="connsiteX17" fmla="*/ 4914900 w 10071100"/>
              <a:gd name="connsiteY17" fmla="*/ 133930 h 3778432"/>
              <a:gd name="connsiteX18" fmla="*/ 5092700 w 10071100"/>
              <a:gd name="connsiteY18" fmla="*/ 662250 h 3778432"/>
              <a:gd name="connsiteX19" fmla="*/ 5237480 w 10071100"/>
              <a:gd name="connsiteY19" fmla="*/ 1635070 h 3778432"/>
              <a:gd name="connsiteX20" fmla="*/ 5499100 w 10071100"/>
              <a:gd name="connsiteY20" fmla="*/ 2960950 h 3778432"/>
              <a:gd name="connsiteX21" fmla="*/ 6055360 w 10071100"/>
              <a:gd name="connsiteY21" fmla="*/ 3733110 h 3778432"/>
              <a:gd name="connsiteX22" fmla="*/ 6807200 w 10071100"/>
              <a:gd name="connsiteY22" fmla="*/ 3735650 h 3778432"/>
              <a:gd name="connsiteX23" fmla="*/ 7239000 w 10071100"/>
              <a:gd name="connsiteY23" fmla="*/ 3646750 h 3778432"/>
              <a:gd name="connsiteX24" fmla="*/ 7641590 w 10071100"/>
              <a:gd name="connsiteY24" fmla="*/ 3186375 h 3778432"/>
              <a:gd name="connsiteX25" fmla="*/ 7960360 w 10071100"/>
              <a:gd name="connsiteY25" fmla="*/ 3733110 h 3778432"/>
              <a:gd name="connsiteX26" fmla="*/ 8331200 w 10071100"/>
              <a:gd name="connsiteY26" fmla="*/ 3748350 h 3778432"/>
              <a:gd name="connsiteX27" fmla="*/ 9398000 w 10071100"/>
              <a:gd name="connsiteY27" fmla="*/ 3748350 h 3778432"/>
              <a:gd name="connsiteX28" fmla="*/ 10071100 w 10071100"/>
              <a:gd name="connsiteY28" fmla="*/ 3755970 h 3778432"/>
              <a:gd name="connsiteX0" fmla="*/ 0 w 10071100"/>
              <a:gd name="connsiteY0" fmla="*/ 3758510 h 3778432"/>
              <a:gd name="connsiteX1" fmla="*/ 749300 w 10071100"/>
              <a:gd name="connsiteY1" fmla="*/ 3735650 h 3778432"/>
              <a:gd name="connsiteX2" fmla="*/ 1219200 w 10071100"/>
              <a:gd name="connsiteY2" fmla="*/ 3735650 h 3778432"/>
              <a:gd name="connsiteX3" fmla="*/ 1828800 w 10071100"/>
              <a:gd name="connsiteY3" fmla="*/ 3735650 h 3778432"/>
              <a:gd name="connsiteX4" fmla="*/ 2286000 w 10071100"/>
              <a:gd name="connsiteY4" fmla="*/ 3443550 h 3778432"/>
              <a:gd name="connsiteX5" fmla="*/ 2501900 w 10071100"/>
              <a:gd name="connsiteY5" fmla="*/ 3684850 h 3778432"/>
              <a:gd name="connsiteX6" fmla="*/ 2794000 w 10071100"/>
              <a:gd name="connsiteY6" fmla="*/ 3202250 h 3778432"/>
              <a:gd name="connsiteX7" fmla="*/ 3073400 w 10071100"/>
              <a:gd name="connsiteY7" fmla="*/ 3697550 h 3778432"/>
              <a:gd name="connsiteX8" fmla="*/ 3225800 w 10071100"/>
              <a:gd name="connsiteY8" fmla="*/ 2125290 h 3778432"/>
              <a:gd name="connsiteX9" fmla="*/ 3477260 w 10071100"/>
              <a:gd name="connsiteY9" fmla="*/ 182190 h 3778432"/>
              <a:gd name="connsiteX10" fmla="*/ 3731260 w 10071100"/>
              <a:gd name="connsiteY10" fmla="*/ 174570 h 3778432"/>
              <a:gd name="connsiteX11" fmla="*/ 3995420 w 10071100"/>
              <a:gd name="connsiteY11" fmla="*/ 992450 h 3778432"/>
              <a:gd name="connsiteX12" fmla="*/ 4124960 w 10071100"/>
              <a:gd name="connsiteY12" fmla="*/ 535250 h 3778432"/>
              <a:gd name="connsiteX13" fmla="*/ 4305300 w 10071100"/>
              <a:gd name="connsiteY13" fmla="*/ 67890 h 3778432"/>
              <a:gd name="connsiteX14" fmla="*/ 4432300 w 10071100"/>
              <a:gd name="connsiteY14" fmla="*/ 624150 h 3778432"/>
              <a:gd name="connsiteX15" fmla="*/ 4597400 w 10071100"/>
              <a:gd name="connsiteY15" fmla="*/ 967050 h 3778432"/>
              <a:gd name="connsiteX16" fmla="*/ 4749800 w 10071100"/>
              <a:gd name="connsiteY16" fmla="*/ 446350 h 3778432"/>
              <a:gd name="connsiteX17" fmla="*/ 4914900 w 10071100"/>
              <a:gd name="connsiteY17" fmla="*/ 133930 h 3778432"/>
              <a:gd name="connsiteX18" fmla="*/ 5092700 w 10071100"/>
              <a:gd name="connsiteY18" fmla="*/ 662250 h 3778432"/>
              <a:gd name="connsiteX19" fmla="*/ 5237480 w 10071100"/>
              <a:gd name="connsiteY19" fmla="*/ 1635070 h 3778432"/>
              <a:gd name="connsiteX20" fmla="*/ 5499100 w 10071100"/>
              <a:gd name="connsiteY20" fmla="*/ 2960950 h 3778432"/>
              <a:gd name="connsiteX21" fmla="*/ 6055360 w 10071100"/>
              <a:gd name="connsiteY21" fmla="*/ 3733110 h 3778432"/>
              <a:gd name="connsiteX22" fmla="*/ 6807200 w 10071100"/>
              <a:gd name="connsiteY22" fmla="*/ 3735650 h 3778432"/>
              <a:gd name="connsiteX23" fmla="*/ 7239000 w 10071100"/>
              <a:gd name="connsiteY23" fmla="*/ 3646750 h 3778432"/>
              <a:gd name="connsiteX24" fmla="*/ 7644765 w 10071100"/>
              <a:gd name="connsiteY24" fmla="*/ 3186375 h 3778432"/>
              <a:gd name="connsiteX25" fmla="*/ 7960360 w 10071100"/>
              <a:gd name="connsiteY25" fmla="*/ 3733110 h 3778432"/>
              <a:gd name="connsiteX26" fmla="*/ 8331200 w 10071100"/>
              <a:gd name="connsiteY26" fmla="*/ 3748350 h 3778432"/>
              <a:gd name="connsiteX27" fmla="*/ 9398000 w 10071100"/>
              <a:gd name="connsiteY27" fmla="*/ 3748350 h 3778432"/>
              <a:gd name="connsiteX28" fmla="*/ 10071100 w 10071100"/>
              <a:gd name="connsiteY28" fmla="*/ 3755970 h 3778432"/>
              <a:gd name="connsiteX0" fmla="*/ 0 w 10071100"/>
              <a:gd name="connsiteY0" fmla="*/ 3758510 h 3758510"/>
              <a:gd name="connsiteX1" fmla="*/ 749300 w 10071100"/>
              <a:gd name="connsiteY1" fmla="*/ 3735650 h 3758510"/>
              <a:gd name="connsiteX2" fmla="*/ 1219200 w 10071100"/>
              <a:gd name="connsiteY2" fmla="*/ 3735650 h 3758510"/>
              <a:gd name="connsiteX3" fmla="*/ 1828800 w 10071100"/>
              <a:gd name="connsiteY3" fmla="*/ 3735650 h 3758510"/>
              <a:gd name="connsiteX4" fmla="*/ 2286000 w 10071100"/>
              <a:gd name="connsiteY4" fmla="*/ 3443550 h 3758510"/>
              <a:gd name="connsiteX5" fmla="*/ 2501900 w 10071100"/>
              <a:gd name="connsiteY5" fmla="*/ 3684850 h 3758510"/>
              <a:gd name="connsiteX6" fmla="*/ 2794000 w 10071100"/>
              <a:gd name="connsiteY6" fmla="*/ 3202250 h 3758510"/>
              <a:gd name="connsiteX7" fmla="*/ 3073400 w 10071100"/>
              <a:gd name="connsiteY7" fmla="*/ 3697550 h 3758510"/>
              <a:gd name="connsiteX8" fmla="*/ 3225800 w 10071100"/>
              <a:gd name="connsiteY8" fmla="*/ 2125290 h 3758510"/>
              <a:gd name="connsiteX9" fmla="*/ 3477260 w 10071100"/>
              <a:gd name="connsiteY9" fmla="*/ 182190 h 3758510"/>
              <a:gd name="connsiteX10" fmla="*/ 3731260 w 10071100"/>
              <a:gd name="connsiteY10" fmla="*/ 174570 h 3758510"/>
              <a:gd name="connsiteX11" fmla="*/ 3995420 w 10071100"/>
              <a:gd name="connsiteY11" fmla="*/ 992450 h 3758510"/>
              <a:gd name="connsiteX12" fmla="*/ 4124960 w 10071100"/>
              <a:gd name="connsiteY12" fmla="*/ 535250 h 3758510"/>
              <a:gd name="connsiteX13" fmla="*/ 4305300 w 10071100"/>
              <a:gd name="connsiteY13" fmla="*/ 67890 h 3758510"/>
              <a:gd name="connsiteX14" fmla="*/ 4432300 w 10071100"/>
              <a:gd name="connsiteY14" fmla="*/ 624150 h 3758510"/>
              <a:gd name="connsiteX15" fmla="*/ 4597400 w 10071100"/>
              <a:gd name="connsiteY15" fmla="*/ 967050 h 3758510"/>
              <a:gd name="connsiteX16" fmla="*/ 4749800 w 10071100"/>
              <a:gd name="connsiteY16" fmla="*/ 446350 h 3758510"/>
              <a:gd name="connsiteX17" fmla="*/ 4914900 w 10071100"/>
              <a:gd name="connsiteY17" fmla="*/ 133930 h 3758510"/>
              <a:gd name="connsiteX18" fmla="*/ 5092700 w 10071100"/>
              <a:gd name="connsiteY18" fmla="*/ 662250 h 3758510"/>
              <a:gd name="connsiteX19" fmla="*/ 5237480 w 10071100"/>
              <a:gd name="connsiteY19" fmla="*/ 1635070 h 3758510"/>
              <a:gd name="connsiteX20" fmla="*/ 5499100 w 10071100"/>
              <a:gd name="connsiteY20" fmla="*/ 2960950 h 3758510"/>
              <a:gd name="connsiteX21" fmla="*/ 6055360 w 10071100"/>
              <a:gd name="connsiteY21" fmla="*/ 3733110 h 3758510"/>
              <a:gd name="connsiteX22" fmla="*/ 6807200 w 10071100"/>
              <a:gd name="connsiteY22" fmla="*/ 3735650 h 3758510"/>
              <a:gd name="connsiteX23" fmla="*/ 7239000 w 10071100"/>
              <a:gd name="connsiteY23" fmla="*/ 3646750 h 3758510"/>
              <a:gd name="connsiteX24" fmla="*/ 7644765 w 10071100"/>
              <a:gd name="connsiteY24" fmla="*/ 3186375 h 3758510"/>
              <a:gd name="connsiteX25" fmla="*/ 7960360 w 10071100"/>
              <a:gd name="connsiteY25" fmla="*/ 3733110 h 3758510"/>
              <a:gd name="connsiteX26" fmla="*/ 8331200 w 10071100"/>
              <a:gd name="connsiteY26" fmla="*/ 3748350 h 3758510"/>
              <a:gd name="connsiteX27" fmla="*/ 9398000 w 10071100"/>
              <a:gd name="connsiteY27" fmla="*/ 3748350 h 3758510"/>
              <a:gd name="connsiteX28" fmla="*/ 10071100 w 10071100"/>
              <a:gd name="connsiteY28" fmla="*/ 3755970 h 3758510"/>
              <a:gd name="connsiteX0" fmla="*/ 0 w 10071100"/>
              <a:gd name="connsiteY0" fmla="*/ 3758510 h 3758510"/>
              <a:gd name="connsiteX1" fmla="*/ 749300 w 10071100"/>
              <a:gd name="connsiteY1" fmla="*/ 3735650 h 3758510"/>
              <a:gd name="connsiteX2" fmla="*/ 1219200 w 10071100"/>
              <a:gd name="connsiteY2" fmla="*/ 3735650 h 3758510"/>
              <a:gd name="connsiteX3" fmla="*/ 1828800 w 10071100"/>
              <a:gd name="connsiteY3" fmla="*/ 3735650 h 3758510"/>
              <a:gd name="connsiteX4" fmla="*/ 2286000 w 10071100"/>
              <a:gd name="connsiteY4" fmla="*/ 3443550 h 3758510"/>
              <a:gd name="connsiteX5" fmla="*/ 2501900 w 10071100"/>
              <a:gd name="connsiteY5" fmla="*/ 3684850 h 3758510"/>
              <a:gd name="connsiteX6" fmla="*/ 2794000 w 10071100"/>
              <a:gd name="connsiteY6" fmla="*/ 3202250 h 3758510"/>
              <a:gd name="connsiteX7" fmla="*/ 3073400 w 10071100"/>
              <a:gd name="connsiteY7" fmla="*/ 3697550 h 3758510"/>
              <a:gd name="connsiteX8" fmla="*/ 3225800 w 10071100"/>
              <a:gd name="connsiteY8" fmla="*/ 2125290 h 3758510"/>
              <a:gd name="connsiteX9" fmla="*/ 3477260 w 10071100"/>
              <a:gd name="connsiteY9" fmla="*/ 182190 h 3758510"/>
              <a:gd name="connsiteX10" fmla="*/ 3731260 w 10071100"/>
              <a:gd name="connsiteY10" fmla="*/ 174570 h 3758510"/>
              <a:gd name="connsiteX11" fmla="*/ 3995420 w 10071100"/>
              <a:gd name="connsiteY11" fmla="*/ 992450 h 3758510"/>
              <a:gd name="connsiteX12" fmla="*/ 4124960 w 10071100"/>
              <a:gd name="connsiteY12" fmla="*/ 535250 h 3758510"/>
              <a:gd name="connsiteX13" fmla="*/ 4305300 w 10071100"/>
              <a:gd name="connsiteY13" fmla="*/ 67890 h 3758510"/>
              <a:gd name="connsiteX14" fmla="*/ 4432300 w 10071100"/>
              <a:gd name="connsiteY14" fmla="*/ 624150 h 3758510"/>
              <a:gd name="connsiteX15" fmla="*/ 4597400 w 10071100"/>
              <a:gd name="connsiteY15" fmla="*/ 967050 h 3758510"/>
              <a:gd name="connsiteX16" fmla="*/ 4749800 w 10071100"/>
              <a:gd name="connsiteY16" fmla="*/ 446350 h 3758510"/>
              <a:gd name="connsiteX17" fmla="*/ 4914900 w 10071100"/>
              <a:gd name="connsiteY17" fmla="*/ 133930 h 3758510"/>
              <a:gd name="connsiteX18" fmla="*/ 5092700 w 10071100"/>
              <a:gd name="connsiteY18" fmla="*/ 662250 h 3758510"/>
              <a:gd name="connsiteX19" fmla="*/ 5237480 w 10071100"/>
              <a:gd name="connsiteY19" fmla="*/ 1635070 h 3758510"/>
              <a:gd name="connsiteX20" fmla="*/ 5499100 w 10071100"/>
              <a:gd name="connsiteY20" fmla="*/ 2960950 h 3758510"/>
              <a:gd name="connsiteX21" fmla="*/ 6055360 w 10071100"/>
              <a:gd name="connsiteY21" fmla="*/ 3733110 h 3758510"/>
              <a:gd name="connsiteX22" fmla="*/ 6807200 w 10071100"/>
              <a:gd name="connsiteY22" fmla="*/ 3735650 h 3758510"/>
              <a:gd name="connsiteX23" fmla="*/ 7239000 w 10071100"/>
              <a:gd name="connsiteY23" fmla="*/ 3646750 h 3758510"/>
              <a:gd name="connsiteX24" fmla="*/ 7644765 w 10071100"/>
              <a:gd name="connsiteY24" fmla="*/ 3186375 h 3758510"/>
              <a:gd name="connsiteX25" fmla="*/ 7966710 w 10071100"/>
              <a:gd name="connsiteY25" fmla="*/ 3742635 h 3758510"/>
              <a:gd name="connsiteX26" fmla="*/ 8331200 w 10071100"/>
              <a:gd name="connsiteY26" fmla="*/ 3748350 h 3758510"/>
              <a:gd name="connsiteX27" fmla="*/ 9398000 w 10071100"/>
              <a:gd name="connsiteY27" fmla="*/ 3748350 h 3758510"/>
              <a:gd name="connsiteX28" fmla="*/ 10071100 w 10071100"/>
              <a:gd name="connsiteY28" fmla="*/ 3755970 h 3758510"/>
              <a:gd name="connsiteX0" fmla="*/ 0 w 10071100"/>
              <a:gd name="connsiteY0" fmla="*/ 3758510 h 3785573"/>
              <a:gd name="connsiteX1" fmla="*/ 749300 w 10071100"/>
              <a:gd name="connsiteY1" fmla="*/ 3735650 h 3785573"/>
              <a:gd name="connsiteX2" fmla="*/ 1219200 w 10071100"/>
              <a:gd name="connsiteY2" fmla="*/ 3735650 h 3785573"/>
              <a:gd name="connsiteX3" fmla="*/ 1828800 w 10071100"/>
              <a:gd name="connsiteY3" fmla="*/ 3735650 h 3785573"/>
              <a:gd name="connsiteX4" fmla="*/ 2286000 w 10071100"/>
              <a:gd name="connsiteY4" fmla="*/ 3443550 h 3785573"/>
              <a:gd name="connsiteX5" fmla="*/ 2501900 w 10071100"/>
              <a:gd name="connsiteY5" fmla="*/ 3684850 h 3785573"/>
              <a:gd name="connsiteX6" fmla="*/ 2794000 w 10071100"/>
              <a:gd name="connsiteY6" fmla="*/ 3202250 h 3785573"/>
              <a:gd name="connsiteX7" fmla="*/ 3073400 w 10071100"/>
              <a:gd name="connsiteY7" fmla="*/ 3697550 h 3785573"/>
              <a:gd name="connsiteX8" fmla="*/ 3225800 w 10071100"/>
              <a:gd name="connsiteY8" fmla="*/ 2125290 h 3785573"/>
              <a:gd name="connsiteX9" fmla="*/ 3477260 w 10071100"/>
              <a:gd name="connsiteY9" fmla="*/ 182190 h 3785573"/>
              <a:gd name="connsiteX10" fmla="*/ 3731260 w 10071100"/>
              <a:gd name="connsiteY10" fmla="*/ 174570 h 3785573"/>
              <a:gd name="connsiteX11" fmla="*/ 3995420 w 10071100"/>
              <a:gd name="connsiteY11" fmla="*/ 992450 h 3785573"/>
              <a:gd name="connsiteX12" fmla="*/ 4124960 w 10071100"/>
              <a:gd name="connsiteY12" fmla="*/ 535250 h 3785573"/>
              <a:gd name="connsiteX13" fmla="*/ 4305300 w 10071100"/>
              <a:gd name="connsiteY13" fmla="*/ 67890 h 3785573"/>
              <a:gd name="connsiteX14" fmla="*/ 4432300 w 10071100"/>
              <a:gd name="connsiteY14" fmla="*/ 624150 h 3785573"/>
              <a:gd name="connsiteX15" fmla="*/ 4597400 w 10071100"/>
              <a:gd name="connsiteY15" fmla="*/ 967050 h 3785573"/>
              <a:gd name="connsiteX16" fmla="*/ 4749800 w 10071100"/>
              <a:gd name="connsiteY16" fmla="*/ 446350 h 3785573"/>
              <a:gd name="connsiteX17" fmla="*/ 4914900 w 10071100"/>
              <a:gd name="connsiteY17" fmla="*/ 133930 h 3785573"/>
              <a:gd name="connsiteX18" fmla="*/ 5092700 w 10071100"/>
              <a:gd name="connsiteY18" fmla="*/ 662250 h 3785573"/>
              <a:gd name="connsiteX19" fmla="*/ 5237480 w 10071100"/>
              <a:gd name="connsiteY19" fmla="*/ 1635070 h 3785573"/>
              <a:gd name="connsiteX20" fmla="*/ 5499100 w 10071100"/>
              <a:gd name="connsiteY20" fmla="*/ 2960950 h 3785573"/>
              <a:gd name="connsiteX21" fmla="*/ 6055360 w 10071100"/>
              <a:gd name="connsiteY21" fmla="*/ 3733110 h 3785573"/>
              <a:gd name="connsiteX22" fmla="*/ 6807200 w 10071100"/>
              <a:gd name="connsiteY22" fmla="*/ 3735650 h 3785573"/>
              <a:gd name="connsiteX23" fmla="*/ 7239000 w 10071100"/>
              <a:gd name="connsiteY23" fmla="*/ 3646750 h 3785573"/>
              <a:gd name="connsiteX24" fmla="*/ 7578090 w 10071100"/>
              <a:gd name="connsiteY24" fmla="*/ 3186375 h 3785573"/>
              <a:gd name="connsiteX25" fmla="*/ 7966710 w 10071100"/>
              <a:gd name="connsiteY25" fmla="*/ 3742635 h 3785573"/>
              <a:gd name="connsiteX26" fmla="*/ 8331200 w 10071100"/>
              <a:gd name="connsiteY26" fmla="*/ 3748350 h 3785573"/>
              <a:gd name="connsiteX27" fmla="*/ 9398000 w 10071100"/>
              <a:gd name="connsiteY27" fmla="*/ 3748350 h 3785573"/>
              <a:gd name="connsiteX28" fmla="*/ 10071100 w 10071100"/>
              <a:gd name="connsiteY28" fmla="*/ 3755970 h 3785573"/>
              <a:gd name="connsiteX0" fmla="*/ 0 w 10071100"/>
              <a:gd name="connsiteY0" fmla="*/ 3758510 h 3785573"/>
              <a:gd name="connsiteX1" fmla="*/ 749300 w 10071100"/>
              <a:gd name="connsiteY1" fmla="*/ 3735650 h 3785573"/>
              <a:gd name="connsiteX2" fmla="*/ 1219200 w 10071100"/>
              <a:gd name="connsiteY2" fmla="*/ 3735650 h 3785573"/>
              <a:gd name="connsiteX3" fmla="*/ 1828800 w 10071100"/>
              <a:gd name="connsiteY3" fmla="*/ 3735650 h 3785573"/>
              <a:gd name="connsiteX4" fmla="*/ 2286000 w 10071100"/>
              <a:gd name="connsiteY4" fmla="*/ 3443550 h 3785573"/>
              <a:gd name="connsiteX5" fmla="*/ 2501900 w 10071100"/>
              <a:gd name="connsiteY5" fmla="*/ 3684850 h 3785573"/>
              <a:gd name="connsiteX6" fmla="*/ 2794000 w 10071100"/>
              <a:gd name="connsiteY6" fmla="*/ 3202250 h 3785573"/>
              <a:gd name="connsiteX7" fmla="*/ 3073400 w 10071100"/>
              <a:gd name="connsiteY7" fmla="*/ 3697550 h 3785573"/>
              <a:gd name="connsiteX8" fmla="*/ 3225800 w 10071100"/>
              <a:gd name="connsiteY8" fmla="*/ 2125290 h 3785573"/>
              <a:gd name="connsiteX9" fmla="*/ 3477260 w 10071100"/>
              <a:gd name="connsiteY9" fmla="*/ 182190 h 3785573"/>
              <a:gd name="connsiteX10" fmla="*/ 3731260 w 10071100"/>
              <a:gd name="connsiteY10" fmla="*/ 174570 h 3785573"/>
              <a:gd name="connsiteX11" fmla="*/ 3995420 w 10071100"/>
              <a:gd name="connsiteY11" fmla="*/ 992450 h 3785573"/>
              <a:gd name="connsiteX12" fmla="*/ 4124960 w 10071100"/>
              <a:gd name="connsiteY12" fmla="*/ 535250 h 3785573"/>
              <a:gd name="connsiteX13" fmla="*/ 4305300 w 10071100"/>
              <a:gd name="connsiteY13" fmla="*/ 67890 h 3785573"/>
              <a:gd name="connsiteX14" fmla="*/ 4432300 w 10071100"/>
              <a:gd name="connsiteY14" fmla="*/ 624150 h 3785573"/>
              <a:gd name="connsiteX15" fmla="*/ 4597400 w 10071100"/>
              <a:gd name="connsiteY15" fmla="*/ 967050 h 3785573"/>
              <a:gd name="connsiteX16" fmla="*/ 4749800 w 10071100"/>
              <a:gd name="connsiteY16" fmla="*/ 446350 h 3785573"/>
              <a:gd name="connsiteX17" fmla="*/ 4914900 w 10071100"/>
              <a:gd name="connsiteY17" fmla="*/ 133930 h 3785573"/>
              <a:gd name="connsiteX18" fmla="*/ 5092700 w 10071100"/>
              <a:gd name="connsiteY18" fmla="*/ 662250 h 3785573"/>
              <a:gd name="connsiteX19" fmla="*/ 5237480 w 10071100"/>
              <a:gd name="connsiteY19" fmla="*/ 1635070 h 3785573"/>
              <a:gd name="connsiteX20" fmla="*/ 5499100 w 10071100"/>
              <a:gd name="connsiteY20" fmla="*/ 2960950 h 3785573"/>
              <a:gd name="connsiteX21" fmla="*/ 6055360 w 10071100"/>
              <a:gd name="connsiteY21" fmla="*/ 3733110 h 3785573"/>
              <a:gd name="connsiteX22" fmla="*/ 6807200 w 10071100"/>
              <a:gd name="connsiteY22" fmla="*/ 3735650 h 3785573"/>
              <a:gd name="connsiteX23" fmla="*/ 7239000 w 10071100"/>
              <a:gd name="connsiteY23" fmla="*/ 3646750 h 3785573"/>
              <a:gd name="connsiteX24" fmla="*/ 7600315 w 10071100"/>
              <a:gd name="connsiteY24" fmla="*/ 3186375 h 3785573"/>
              <a:gd name="connsiteX25" fmla="*/ 7966710 w 10071100"/>
              <a:gd name="connsiteY25" fmla="*/ 3742635 h 3785573"/>
              <a:gd name="connsiteX26" fmla="*/ 8331200 w 10071100"/>
              <a:gd name="connsiteY26" fmla="*/ 3748350 h 3785573"/>
              <a:gd name="connsiteX27" fmla="*/ 9398000 w 10071100"/>
              <a:gd name="connsiteY27" fmla="*/ 3748350 h 3785573"/>
              <a:gd name="connsiteX28" fmla="*/ 10071100 w 10071100"/>
              <a:gd name="connsiteY28" fmla="*/ 3755970 h 3785573"/>
              <a:gd name="connsiteX0" fmla="*/ 0 w 10071100"/>
              <a:gd name="connsiteY0" fmla="*/ 3758510 h 3785573"/>
              <a:gd name="connsiteX1" fmla="*/ 749300 w 10071100"/>
              <a:gd name="connsiteY1" fmla="*/ 3735650 h 3785573"/>
              <a:gd name="connsiteX2" fmla="*/ 1219200 w 10071100"/>
              <a:gd name="connsiteY2" fmla="*/ 3735650 h 3785573"/>
              <a:gd name="connsiteX3" fmla="*/ 1828800 w 10071100"/>
              <a:gd name="connsiteY3" fmla="*/ 3735650 h 3785573"/>
              <a:gd name="connsiteX4" fmla="*/ 2286000 w 10071100"/>
              <a:gd name="connsiteY4" fmla="*/ 3443550 h 3785573"/>
              <a:gd name="connsiteX5" fmla="*/ 2501900 w 10071100"/>
              <a:gd name="connsiteY5" fmla="*/ 3684850 h 3785573"/>
              <a:gd name="connsiteX6" fmla="*/ 2794000 w 10071100"/>
              <a:gd name="connsiteY6" fmla="*/ 3202250 h 3785573"/>
              <a:gd name="connsiteX7" fmla="*/ 3073400 w 10071100"/>
              <a:gd name="connsiteY7" fmla="*/ 3697550 h 3785573"/>
              <a:gd name="connsiteX8" fmla="*/ 3225800 w 10071100"/>
              <a:gd name="connsiteY8" fmla="*/ 2125290 h 3785573"/>
              <a:gd name="connsiteX9" fmla="*/ 3477260 w 10071100"/>
              <a:gd name="connsiteY9" fmla="*/ 182190 h 3785573"/>
              <a:gd name="connsiteX10" fmla="*/ 3731260 w 10071100"/>
              <a:gd name="connsiteY10" fmla="*/ 174570 h 3785573"/>
              <a:gd name="connsiteX11" fmla="*/ 3995420 w 10071100"/>
              <a:gd name="connsiteY11" fmla="*/ 992450 h 3785573"/>
              <a:gd name="connsiteX12" fmla="*/ 4124960 w 10071100"/>
              <a:gd name="connsiteY12" fmla="*/ 535250 h 3785573"/>
              <a:gd name="connsiteX13" fmla="*/ 4305300 w 10071100"/>
              <a:gd name="connsiteY13" fmla="*/ 67890 h 3785573"/>
              <a:gd name="connsiteX14" fmla="*/ 4432300 w 10071100"/>
              <a:gd name="connsiteY14" fmla="*/ 624150 h 3785573"/>
              <a:gd name="connsiteX15" fmla="*/ 4597400 w 10071100"/>
              <a:gd name="connsiteY15" fmla="*/ 967050 h 3785573"/>
              <a:gd name="connsiteX16" fmla="*/ 4749800 w 10071100"/>
              <a:gd name="connsiteY16" fmla="*/ 446350 h 3785573"/>
              <a:gd name="connsiteX17" fmla="*/ 4914900 w 10071100"/>
              <a:gd name="connsiteY17" fmla="*/ 133930 h 3785573"/>
              <a:gd name="connsiteX18" fmla="*/ 5092700 w 10071100"/>
              <a:gd name="connsiteY18" fmla="*/ 662250 h 3785573"/>
              <a:gd name="connsiteX19" fmla="*/ 5237480 w 10071100"/>
              <a:gd name="connsiteY19" fmla="*/ 1635070 h 3785573"/>
              <a:gd name="connsiteX20" fmla="*/ 5499100 w 10071100"/>
              <a:gd name="connsiteY20" fmla="*/ 2960950 h 3785573"/>
              <a:gd name="connsiteX21" fmla="*/ 6055360 w 10071100"/>
              <a:gd name="connsiteY21" fmla="*/ 3733110 h 3785573"/>
              <a:gd name="connsiteX22" fmla="*/ 6807200 w 10071100"/>
              <a:gd name="connsiteY22" fmla="*/ 3735650 h 3785573"/>
              <a:gd name="connsiteX23" fmla="*/ 7239000 w 10071100"/>
              <a:gd name="connsiteY23" fmla="*/ 3646750 h 3785573"/>
              <a:gd name="connsiteX24" fmla="*/ 7600315 w 10071100"/>
              <a:gd name="connsiteY24" fmla="*/ 3186375 h 3785573"/>
              <a:gd name="connsiteX25" fmla="*/ 7966710 w 10071100"/>
              <a:gd name="connsiteY25" fmla="*/ 3742635 h 3785573"/>
              <a:gd name="connsiteX26" fmla="*/ 8331200 w 10071100"/>
              <a:gd name="connsiteY26" fmla="*/ 3748350 h 3785573"/>
              <a:gd name="connsiteX27" fmla="*/ 9398000 w 10071100"/>
              <a:gd name="connsiteY27" fmla="*/ 3748350 h 3785573"/>
              <a:gd name="connsiteX28" fmla="*/ 10071100 w 10071100"/>
              <a:gd name="connsiteY28" fmla="*/ 3755970 h 3785573"/>
              <a:gd name="connsiteX0" fmla="*/ 0 w 10071100"/>
              <a:gd name="connsiteY0" fmla="*/ 3758510 h 3758510"/>
              <a:gd name="connsiteX1" fmla="*/ 749300 w 10071100"/>
              <a:gd name="connsiteY1" fmla="*/ 3735650 h 3758510"/>
              <a:gd name="connsiteX2" fmla="*/ 1219200 w 10071100"/>
              <a:gd name="connsiteY2" fmla="*/ 3735650 h 3758510"/>
              <a:gd name="connsiteX3" fmla="*/ 1828800 w 10071100"/>
              <a:gd name="connsiteY3" fmla="*/ 3735650 h 3758510"/>
              <a:gd name="connsiteX4" fmla="*/ 2286000 w 10071100"/>
              <a:gd name="connsiteY4" fmla="*/ 3443550 h 3758510"/>
              <a:gd name="connsiteX5" fmla="*/ 2501900 w 10071100"/>
              <a:gd name="connsiteY5" fmla="*/ 3684850 h 3758510"/>
              <a:gd name="connsiteX6" fmla="*/ 2794000 w 10071100"/>
              <a:gd name="connsiteY6" fmla="*/ 3202250 h 3758510"/>
              <a:gd name="connsiteX7" fmla="*/ 3073400 w 10071100"/>
              <a:gd name="connsiteY7" fmla="*/ 3697550 h 3758510"/>
              <a:gd name="connsiteX8" fmla="*/ 3225800 w 10071100"/>
              <a:gd name="connsiteY8" fmla="*/ 2125290 h 3758510"/>
              <a:gd name="connsiteX9" fmla="*/ 3477260 w 10071100"/>
              <a:gd name="connsiteY9" fmla="*/ 182190 h 3758510"/>
              <a:gd name="connsiteX10" fmla="*/ 3731260 w 10071100"/>
              <a:gd name="connsiteY10" fmla="*/ 174570 h 3758510"/>
              <a:gd name="connsiteX11" fmla="*/ 3995420 w 10071100"/>
              <a:gd name="connsiteY11" fmla="*/ 992450 h 3758510"/>
              <a:gd name="connsiteX12" fmla="*/ 4124960 w 10071100"/>
              <a:gd name="connsiteY12" fmla="*/ 535250 h 3758510"/>
              <a:gd name="connsiteX13" fmla="*/ 4305300 w 10071100"/>
              <a:gd name="connsiteY13" fmla="*/ 67890 h 3758510"/>
              <a:gd name="connsiteX14" fmla="*/ 4432300 w 10071100"/>
              <a:gd name="connsiteY14" fmla="*/ 624150 h 3758510"/>
              <a:gd name="connsiteX15" fmla="*/ 4597400 w 10071100"/>
              <a:gd name="connsiteY15" fmla="*/ 967050 h 3758510"/>
              <a:gd name="connsiteX16" fmla="*/ 4749800 w 10071100"/>
              <a:gd name="connsiteY16" fmla="*/ 446350 h 3758510"/>
              <a:gd name="connsiteX17" fmla="*/ 4914900 w 10071100"/>
              <a:gd name="connsiteY17" fmla="*/ 133930 h 3758510"/>
              <a:gd name="connsiteX18" fmla="*/ 5092700 w 10071100"/>
              <a:gd name="connsiteY18" fmla="*/ 662250 h 3758510"/>
              <a:gd name="connsiteX19" fmla="*/ 5237480 w 10071100"/>
              <a:gd name="connsiteY19" fmla="*/ 1635070 h 3758510"/>
              <a:gd name="connsiteX20" fmla="*/ 5499100 w 10071100"/>
              <a:gd name="connsiteY20" fmla="*/ 2960950 h 3758510"/>
              <a:gd name="connsiteX21" fmla="*/ 6055360 w 10071100"/>
              <a:gd name="connsiteY21" fmla="*/ 3733110 h 3758510"/>
              <a:gd name="connsiteX22" fmla="*/ 6807200 w 10071100"/>
              <a:gd name="connsiteY22" fmla="*/ 3735650 h 3758510"/>
              <a:gd name="connsiteX23" fmla="*/ 7239000 w 10071100"/>
              <a:gd name="connsiteY23" fmla="*/ 3646750 h 3758510"/>
              <a:gd name="connsiteX24" fmla="*/ 7600315 w 10071100"/>
              <a:gd name="connsiteY24" fmla="*/ 3186375 h 3758510"/>
              <a:gd name="connsiteX25" fmla="*/ 7966710 w 10071100"/>
              <a:gd name="connsiteY25" fmla="*/ 3742635 h 3758510"/>
              <a:gd name="connsiteX26" fmla="*/ 8331200 w 10071100"/>
              <a:gd name="connsiteY26" fmla="*/ 3748350 h 3758510"/>
              <a:gd name="connsiteX27" fmla="*/ 9398000 w 10071100"/>
              <a:gd name="connsiteY27" fmla="*/ 3748350 h 3758510"/>
              <a:gd name="connsiteX28" fmla="*/ 10071100 w 10071100"/>
              <a:gd name="connsiteY28" fmla="*/ 3755970 h 3758510"/>
              <a:gd name="connsiteX0" fmla="*/ 0 w 10071100"/>
              <a:gd name="connsiteY0" fmla="*/ 3758510 h 3785573"/>
              <a:gd name="connsiteX1" fmla="*/ 749300 w 10071100"/>
              <a:gd name="connsiteY1" fmla="*/ 3735650 h 3785573"/>
              <a:gd name="connsiteX2" fmla="*/ 1219200 w 10071100"/>
              <a:gd name="connsiteY2" fmla="*/ 3735650 h 3785573"/>
              <a:gd name="connsiteX3" fmla="*/ 1828800 w 10071100"/>
              <a:gd name="connsiteY3" fmla="*/ 3735650 h 3785573"/>
              <a:gd name="connsiteX4" fmla="*/ 2286000 w 10071100"/>
              <a:gd name="connsiteY4" fmla="*/ 3443550 h 3785573"/>
              <a:gd name="connsiteX5" fmla="*/ 2501900 w 10071100"/>
              <a:gd name="connsiteY5" fmla="*/ 3684850 h 3785573"/>
              <a:gd name="connsiteX6" fmla="*/ 2794000 w 10071100"/>
              <a:gd name="connsiteY6" fmla="*/ 3202250 h 3785573"/>
              <a:gd name="connsiteX7" fmla="*/ 3073400 w 10071100"/>
              <a:gd name="connsiteY7" fmla="*/ 3697550 h 3785573"/>
              <a:gd name="connsiteX8" fmla="*/ 3225800 w 10071100"/>
              <a:gd name="connsiteY8" fmla="*/ 2125290 h 3785573"/>
              <a:gd name="connsiteX9" fmla="*/ 3477260 w 10071100"/>
              <a:gd name="connsiteY9" fmla="*/ 182190 h 3785573"/>
              <a:gd name="connsiteX10" fmla="*/ 3731260 w 10071100"/>
              <a:gd name="connsiteY10" fmla="*/ 174570 h 3785573"/>
              <a:gd name="connsiteX11" fmla="*/ 3995420 w 10071100"/>
              <a:gd name="connsiteY11" fmla="*/ 992450 h 3785573"/>
              <a:gd name="connsiteX12" fmla="*/ 4124960 w 10071100"/>
              <a:gd name="connsiteY12" fmla="*/ 535250 h 3785573"/>
              <a:gd name="connsiteX13" fmla="*/ 4305300 w 10071100"/>
              <a:gd name="connsiteY13" fmla="*/ 67890 h 3785573"/>
              <a:gd name="connsiteX14" fmla="*/ 4432300 w 10071100"/>
              <a:gd name="connsiteY14" fmla="*/ 624150 h 3785573"/>
              <a:gd name="connsiteX15" fmla="*/ 4597400 w 10071100"/>
              <a:gd name="connsiteY15" fmla="*/ 967050 h 3785573"/>
              <a:gd name="connsiteX16" fmla="*/ 4749800 w 10071100"/>
              <a:gd name="connsiteY16" fmla="*/ 446350 h 3785573"/>
              <a:gd name="connsiteX17" fmla="*/ 4914900 w 10071100"/>
              <a:gd name="connsiteY17" fmla="*/ 133930 h 3785573"/>
              <a:gd name="connsiteX18" fmla="*/ 5092700 w 10071100"/>
              <a:gd name="connsiteY18" fmla="*/ 662250 h 3785573"/>
              <a:gd name="connsiteX19" fmla="*/ 5237480 w 10071100"/>
              <a:gd name="connsiteY19" fmla="*/ 1635070 h 3785573"/>
              <a:gd name="connsiteX20" fmla="*/ 5499100 w 10071100"/>
              <a:gd name="connsiteY20" fmla="*/ 2960950 h 3785573"/>
              <a:gd name="connsiteX21" fmla="*/ 6055360 w 10071100"/>
              <a:gd name="connsiteY21" fmla="*/ 3733110 h 3785573"/>
              <a:gd name="connsiteX22" fmla="*/ 6807200 w 10071100"/>
              <a:gd name="connsiteY22" fmla="*/ 3735650 h 3785573"/>
              <a:gd name="connsiteX23" fmla="*/ 7239000 w 10071100"/>
              <a:gd name="connsiteY23" fmla="*/ 3646750 h 3785573"/>
              <a:gd name="connsiteX24" fmla="*/ 7574915 w 10071100"/>
              <a:gd name="connsiteY24" fmla="*/ 3186375 h 3785573"/>
              <a:gd name="connsiteX25" fmla="*/ 7966710 w 10071100"/>
              <a:gd name="connsiteY25" fmla="*/ 3742635 h 3785573"/>
              <a:gd name="connsiteX26" fmla="*/ 8331200 w 10071100"/>
              <a:gd name="connsiteY26" fmla="*/ 3748350 h 3785573"/>
              <a:gd name="connsiteX27" fmla="*/ 9398000 w 10071100"/>
              <a:gd name="connsiteY27" fmla="*/ 3748350 h 3785573"/>
              <a:gd name="connsiteX28" fmla="*/ 10071100 w 10071100"/>
              <a:gd name="connsiteY28" fmla="*/ 3755970 h 3785573"/>
              <a:gd name="connsiteX0" fmla="*/ 0 w 10071100"/>
              <a:gd name="connsiteY0" fmla="*/ 3758510 h 3758510"/>
              <a:gd name="connsiteX1" fmla="*/ 749300 w 10071100"/>
              <a:gd name="connsiteY1" fmla="*/ 3735650 h 3758510"/>
              <a:gd name="connsiteX2" fmla="*/ 1219200 w 10071100"/>
              <a:gd name="connsiteY2" fmla="*/ 3735650 h 3758510"/>
              <a:gd name="connsiteX3" fmla="*/ 1828800 w 10071100"/>
              <a:gd name="connsiteY3" fmla="*/ 3735650 h 3758510"/>
              <a:gd name="connsiteX4" fmla="*/ 2286000 w 10071100"/>
              <a:gd name="connsiteY4" fmla="*/ 3443550 h 3758510"/>
              <a:gd name="connsiteX5" fmla="*/ 2501900 w 10071100"/>
              <a:gd name="connsiteY5" fmla="*/ 3684850 h 3758510"/>
              <a:gd name="connsiteX6" fmla="*/ 2794000 w 10071100"/>
              <a:gd name="connsiteY6" fmla="*/ 3202250 h 3758510"/>
              <a:gd name="connsiteX7" fmla="*/ 3073400 w 10071100"/>
              <a:gd name="connsiteY7" fmla="*/ 3697550 h 3758510"/>
              <a:gd name="connsiteX8" fmla="*/ 3225800 w 10071100"/>
              <a:gd name="connsiteY8" fmla="*/ 2125290 h 3758510"/>
              <a:gd name="connsiteX9" fmla="*/ 3477260 w 10071100"/>
              <a:gd name="connsiteY9" fmla="*/ 182190 h 3758510"/>
              <a:gd name="connsiteX10" fmla="*/ 3731260 w 10071100"/>
              <a:gd name="connsiteY10" fmla="*/ 174570 h 3758510"/>
              <a:gd name="connsiteX11" fmla="*/ 3995420 w 10071100"/>
              <a:gd name="connsiteY11" fmla="*/ 992450 h 3758510"/>
              <a:gd name="connsiteX12" fmla="*/ 4124960 w 10071100"/>
              <a:gd name="connsiteY12" fmla="*/ 535250 h 3758510"/>
              <a:gd name="connsiteX13" fmla="*/ 4305300 w 10071100"/>
              <a:gd name="connsiteY13" fmla="*/ 67890 h 3758510"/>
              <a:gd name="connsiteX14" fmla="*/ 4432300 w 10071100"/>
              <a:gd name="connsiteY14" fmla="*/ 624150 h 3758510"/>
              <a:gd name="connsiteX15" fmla="*/ 4597400 w 10071100"/>
              <a:gd name="connsiteY15" fmla="*/ 967050 h 3758510"/>
              <a:gd name="connsiteX16" fmla="*/ 4749800 w 10071100"/>
              <a:gd name="connsiteY16" fmla="*/ 446350 h 3758510"/>
              <a:gd name="connsiteX17" fmla="*/ 4914900 w 10071100"/>
              <a:gd name="connsiteY17" fmla="*/ 133930 h 3758510"/>
              <a:gd name="connsiteX18" fmla="*/ 5092700 w 10071100"/>
              <a:gd name="connsiteY18" fmla="*/ 662250 h 3758510"/>
              <a:gd name="connsiteX19" fmla="*/ 5237480 w 10071100"/>
              <a:gd name="connsiteY19" fmla="*/ 1635070 h 3758510"/>
              <a:gd name="connsiteX20" fmla="*/ 5499100 w 10071100"/>
              <a:gd name="connsiteY20" fmla="*/ 2960950 h 3758510"/>
              <a:gd name="connsiteX21" fmla="*/ 6055360 w 10071100"/>
              <a:gd name="connsiteY21" fmla="*/ 3733110 h 3758510"/>
              <a:gd name="connsiteX22" fmla="*/ 6807200 w 10071100"/>
              <a:gd name="connsiteY22" fmla="*/ 3735650 h 3758510"/>
              <a:gd name="connsiteX23" fmla="*/ 7239000 w 10071100"/>
              <a:gd name="connsiteY23" fmla="*/ 3646750 h 3758510"/>
              <a:gd name="connsiteX24" fmla="*/ 7574915 w 10071100"/>
              <a:gd name="connsiteY24" fmla="*/ 3186375 h 3758510"/>
              <a:gd name="connsiteX25" fmla="*/ 7966710 w 10071100"/>
              <a:gd name="connsiteY25" fmla="*/ 3742635 h 3758510"/>
              <a:gd name="connsiteX26" fmla="*/ 8331200 w 10071100"/>
              <a:gd name="connsiteY26" fmla="*/ 3748350 h 3758510"/>
              <a:gd name="connsiteX27" fmla="*/ 9398000 w 10071100"/>
              <a:gd name="connsiteY27" fmla="*/ 3748350 h 3758510"/>
              <a:gd name="connsiteX28" fmla="*/ 10071100 w 10071100"/>
              <a:gd name="connsiteY28" fmla="*/ 3755970 h 375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71100" h="3758510">
                <a:moveTo>
                  <a:pt x="0" y="3758510"/>
                </a:moveTo>
                <a:lnTo>
                  <a:pt x="749300" y="3735650"/>
                </a:lnTo>
                <a:cubicBezTo>
                  <a:pt x="952500" y="3731840"/>
                  <a:pt x="1062567" y="3735650"/>
                  <a:pt x="1219200" y="3735650"/>
                </a:cubicBezTo>
                <a:lnTo>
                  <a:pt x="1828800" y="3735650"/>
                </a:lnTo>
                <a:cubicBezTo>
                  <a:pt x="1983740" y="3732687"/>
                  <a:pt x="2173817" y="3452017"/>
                  <a:pt x="2286000" y="3443550"/>
                </a:cubicBezTo>
                <a:cubicBezTo>
                  <a:pt x="2398183" y="3435083"/>
                  <a:pt x="2417233" y="3725067"/>
                  <a:pt x="2501900" y="3684850"/>
                </a:cubicBezTo>
                <a:cubicBezTo>
                  <a:pt x="2586567" y="3644633"/>
                  <a:pt x="2698750" y="3200133"/>
                  <a:pt x="2794000" y="3202250"/>
                </a:cubicBezTo>
                <a:cubicBezTo>
                  <a:pt x="2889250" y="3204367"/>
                  <a:pt x="3001433" y="3877043"/>
                  <a:pt x="3073400" y="3697550"/>
                </a:cubicBezTo>
                <a:cubicBezTo>
                  <a:pt x="3145367" y="3518057"/>
                  <a:pt x="3158490" y="2711183"/>
                  <a:pt x="3225800" y="2125290"/>
                </a:cubicBezTo>
                <a:cubicBezTo>
                  <a:pt x="3293110" y="1539397"/>
                  <a:pt x="3393017" y="507310"/>
                  <a:pt x="3477260" y="182190"/>
                </a:cubicBezTo>
                <a:cubicBezTo>
                  <a:pt x="3561503" y="-142930"/>
                  <a:pt x="3644900" y="39527"/>
                  <a:pt x="3731260" y="174570"/>
                </a:cubicBezTo>
                <a:cubicBezTo>
                  <a:pt x="3817620" y="309613"/>
                  <a:pt x="3929803" y="932337"/>
                  <a:pt x="3995420" y="992450"/>
                </a:cubicBezTo>
                <a:cubicBezTo>
                  <a:pt x="4061037" y="1052563"/>
                  <a:pt x="4103793" y="712203"/>
                  <a:pt x="4124960" y="535250"/>
                </a:cubicBezTo>
                <a:cubicBezTo>
                  <a:pt x="4146127" y="358297"/>
                  <a:pt x="4208357" y="53073"/>
                  <a:pt x="4305300" y="67890"/>
                </a:cubicBezTo>
                <a:cubicBezTo>
                  <a:pt x="4402243" y="82707"/>
                  <a:pt x="4383617" y="474290"/>
                  <a:pt x="4432300" y="624150"/>
                </a:cubicBezTo>
                <a:cubicBezTo>
                  <a:pt x="4480983" y="774010"/>
                  <a:pt x="4506383" y="996683"/>
                  <a:pt x="4597400" y="967050"/>
                </a:cubicBezTo>
                <a:cubicBezTo>
                  <a:pt x="4688417" y="937417"/>
                  <a:pt x="4696883" y="585203"/>
                  <a:pt x="4749800" y="446350"/>
                </a:cubicBezTo>
                <a:cubicBezTo>
                  <a:pt x="4802717" y="307497"/>
                  <a:pt x="4796790" y="136047"/>
                  <a:pt x="4914900" y="133930"/>
                </a:cubicBezTo>
                <a:cubicBezTo>
                  <a:pt x="5033010" y="131813"/>
                  <a:pt x="5038937" y="412060"/>
                  <a:pt x="5092700" y="662250"/>
                </a:cubicBezTo>
                <a:cubicBezTo>
                  <a:pt x="5146463" y="912440"/>
                  <a:pt x="5169747" y="1251953"/>
                  <a:pt x="5237480" y="1635070"/>
                </a:cubicBezTo>
                <a:cubicBezTo>
                  <a:pt x="5305213" y="2018187"/>
                  <a:pt x="5413587" y="2598577"/>
                  <a:pt x="5499100" y="2960950"/>
                </a:cubicBezTo>
                <a:cubicBezTo>
                  <a:pt x="5584613" y="3323323"/>
                  <a:pt x="5659543" y="3705593"/>
                  <a:pt x="6055360" y="3733110"/>
                </a:cubicBezTo>
                <a:cubicBezTo>
                  <a:pt x="6451177" y="3760627"/>
                  <a:pt x="6609927" y="3750043"/>
                  <a:pt x="6807200" y="3735650"/>
                </a:cubicBezTo>
                <a:cubicBezTo>
                  <a:pt x="7004473" y="3721257"/>
                  <a:pt x="7111048" y="3738296"/>
                  <a:pt x="7239000" y="3646750"/>
                </a:cubicBezTo>
                <a:cubicBezTo>
                  <a:pt x="7366952" y="3555204"/>
                  <a:pt x="7437755" y="3205319"/>
                  <a:pt x="7574915" y="3186375"/>
                </a:cubicBezTo>
                <a:cubicBezTo>
                  <a:pt x="7712075" y="3167431"/>
                  <a:pt x="7827962" y="3737872"/>
                  <a:pt x="7966710" y="3742635"/>
                </a:cubicBezTo>
                <a:cubicBezTo>
                  <a:pt x="8105458" y="3747398"/>
                  <a:pt x="8092652" y="3747398"/>
                  <a:pt x="8331200" y="3748350"/>
                </a:cubicBezTo>
                <a:lnTo>
                  <a:pt x="9398000" y="3748350"/>
                </a:lnTo>
                <a:cubicBezTo>
                  <a:pt x="9622367" y="3750890"/>
                  <a:pt x="9884833" y="3761050"/>
                  <a:pt x="10071100" y="3755970"/>
                </a:cubicBezTo>
              </a:path>
            </a:pathLst>
          </a:custGeom>
          <a:noFill/>
          <a:ln w="57150" cap="rnd">
            <a:solidFill>
              <a:srgbClr val="336851"/>
            </a:solidFill>
            <a:tailEnd type="none"/>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1F031D32-6E1A-410F-82E4-55A94E8661E3}"/>
              </a:ext>
            </a:extLst>
          </p:cNvPr>
          <p:cNvSpPr txBox="1"/>
          <p:nvPr/>
        </p:nvSpPr>
        <p:spPr>
          <a:xfrm>
            <a:off x="1115772" y="1924068"/>
            <a:ext cx="1859805" cy="369332"/>
          </a:xfrm>
          <a:prstGeom prst="rect">
            <a:avLst/>
          </a:prstGeom>
          <a:noFill/>
        </p:spPr>
        <p:txBody>
          <a:bodyPr wrap="none" rtlCol="0" anchor="ctr">
            <a:spAutoFit/>
          </a:bodyPr>
          <a:lstStyle/>
          <a:p>
            <a:pPr algn="ctr"/>
            <a:r>
              <a:rPr lang="en-GB" b="1" dirty="0">
                <a:latin typeface="Arial" panose="020B0604020202020204" pitchFamily="34" charset="0"/>
                <a:cs typeface="Arial" panose="020B0604020202020204" pitchFamily="34" charset="0"/>
              </a:rPr>
              <a:t>Hypothalamus</a:t>
            </a:r>
            <a:r>
              <a:rPr lang="en-GB" b="1" baseline="30000" dirty="0">
                <a:latin typeface="Arial" panose="020B0604020202020204" pitchFamily="34" charset="0"/>
                <a:cs typeface="Arial" panose="020B0604020202020204" pitchFamily="34" charset="0"/>
              </a:rPr>
              <a:t>1</a:t>
            </a:r>
            <a:endParaRPr lang="en-GB" b="1"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5A3C461B-F0DB-404B-B81B-86AFA2A47587}"/>
              </a:ext>
            </a:extLst>
          </p:cNvPr>
          <p:cNvSpPr txBox="1"/>
          <p:nvPr/>
        </p:nvSpPr>
        <p:spPr>
          <a:xfrm>
            <a:off x="2995515" y="1785569"/>
            <a:ext cx="1220886" cy="646331"/>
          </a:xfrm>
          <a:prstGeom prst="rect">
            <a:avLst/>
          </a:prstGeom>
          <a:noFill/>
        </p:spPr>
        <p:txBody>
          <a:bodyPr wrap="square" rtlCol="0" anchor="ctr">
            <a:spAutoFit/>
          </a:bodyPr>
          <a:lstStyle/>
          <a:p>
            <a:pPr algn="ctr"/>
            <a:r>
              <a:rPr lang="en-GB" b="1" dirty="0">
                <a:latin typeface="Arial" panose="020B0604020202020204" pitchFamily="34" charset="0"/>
                <a:cs typeface="Arial" panose="020B0604020202020204" pitchFamily="34" charset="0"/>
              </a:rPr>
              <a:t>Visual cortex</a:t>
            </a:r>
            <a:r>
              <a:rPr lang="en-GB" b="1" baseline="30000" dirty="0">
                <a:latin typeface="Arial" panose="020B0604020202020204" pitchFamily="34" charset="0"/>
                <a:cs typeface="Arial" panose="020B0604020202020204" pitchFamily="34" charset="0"/>
              </a:rPr>
              <a:t>2</a:t>
            </a:r>
            <a:endParaRPr lang="en-GB"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2C06E05B-4BFD-4D9A-BF80-A21DF4DDAA94}"/>
              </a:ext>
            </a:extLst>
          </p:cNvPr>
          <p:cNvSpPr txBox="1"/>
          <p:nvPr/>
        </p:nvSpPr>
        <p:spPr>
          <a:xfrm>
            <a:off x="4922807" y="1924068"/>
            <a:ext cx="1398140" cy="369332"/>
          </a:xfrm>
          <a:prstGeom prst="rect">
            <a:avLst/>
          </a:prstGeom>
          <a:noFill/>
        </p:spPr>
        <p:txBody>
          <a:bodyPr wrap="none" rtlCol="0" anchor="ctr">
            <a:spAutoFit/>
          </a:bodyPr>
          <a:lstStyle/>
          <a:p>
            <a:pPr algn="ctr"/>
            <a:r>
              <a:rPr lang="en-GB" b="1" dirty="0">
                <a:latin typeface="Arial" panose="020B0604020202020204" pitchFamily="34" charset="0"/>
                <a:cs typeface="Arial" panose="020B0604020202020204" pitchFamily="34" charset="0"/>
              </a:rPr>
              <a:t>Brainstem</a:t>
            </a:r>
            <a:r>
              <a:rPr lang="en-GB" b="1" baseline="30000" dirty="0">
                <a:latin typeface="Arial" panose="020B0604020202020204" pitchFamily="34" charset="0"/>
                <a:cs typeface="Arial" panose="020B0604020202020204" pitchFamily="34" charset="0"/>
              </a:rPr>
              <a:t>3</a:t>
            </a:r>
            <a:endParaRPr lang="en-GB" b="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FFA337BE-336D-4EEB-9E1A-DE69CB5CF8EC}"/>
              </a:ext>
            </a:extLst>
          </p:cNvPr>
          <p:cNvSpPr txBox="1"/>
          <p:nvPr/>
        </p:nvSpPr>
        <p:spPr>
          <a:xfrm rot="16200000">
            <a:off x="-533469" y="3835420"/>
            <a:ext cx="2696643" cy="369332"/>
          </a:xfrm>
          <a:prstGeom prst="rect">
            <a:avLst/>
          </a:prstGeom>
          <a:noFill/>
        </p:spPr>
        <p:txBody>
          <a:bodyPr wrap="square" rtlCol="0" anchor="ctr">
            <a:spAutoFit/>
          </a:bodyPr>
          <a:lstStyle/>
          <a:p>
            <a:pPr algn="ctr"/>
            <a:r>
              <a:rPr lang="en-GB" dirty="0">
                <a:latin typeface="Arial" panose="020B0604020202020204" pitchFamily="34" charset="0"/>
                <a:cs typeface="Arial" panose="020B0604020202020204" pitchFamily="34" charset="0"/>
              </a:rPr>
              <a:t>Migraine symptoms</a:t>
            </a:r>
          </a:p>
        </p:txBody>
      </p:sp>
    </p:spTree>
    <p:custDataLst/>
    <p:extLst>
      <p:ext uri="{BB962C8B-B14F-4D97-AF65-F5344CB8AC3E}">
        <p14:creationId xmlns:p14="http://schemas.microsoft.com/office/powerpoint/2010/main" val="40016045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783890B-DDDE-4C50-B64B-81609B807EE6}"/>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E4E4C1B5-8A8C-47AC-8226-3598442EDC0A}"/>
              </a:ext>
            </a:extLst>
          </p:cNvPr>
          <p:cNvSpPr>
            <a:spLocks noGrp="1"/>
          </p:cNvSpPr>
          <p:nvPr>
            <p:ph type="title"/>
          </p:nvPr>
        </p:nvSpPr>
        <p:spPr/>
        <p:txBody>
          <a:bodyPr/>
          <a:lstStyle/>
          <a:p>
            <a:r>
              <a:rPr lang="en-US" dirty="0"/>
              <a:t>Cortical and brainstem activation alone or in combination?</a:t>
            </a:r>
          </a:p>
        </p:txBody>
      </p:sp>
      <p:sp>
        <p:nvSpPr>
          <p:cNvPr id="7" name="Text Placeholder 6">
            <a:extLst>
              <a:ext uri="{FF2B5EF4-FFF2-40B4-BE49-F238E27FC236}">
                <a16:creationId xmlns:a16="http://schemas.microsoft.com/office/drawing/2014/main" id="{A2B2F9F7-3210-4822-9B76-6A0FB7FF5C13}"/>
              </a:ext>
            </a:extLst>
          </p:cNvPr>
          <p:cNvSpPr>
            <a:spLocks noGrp="1"/>
          </p:cNvSpPr>
          <p:nvPr>
            <p:ph type="body" sz="quarter" idx="18"/>
          </p:nvPr>
        </p:nvSpPr>
        <p:spPr/>
        <p:txBody>
          <a:bodyPr/>
          <a:lstStyle/>
          <a:p>
            <a:pPr marL="0" indent="0">
              <a:buNone/>
            </a:pPr>
            <a:r>
              <a:rPr lang="en-GB" dirty="0"/>
              <a:t>CSD=cortical spreading depression (or depolarisation); TNC=trigeminal nucleus </a:t>
            </a:r>
            <a:r>
              <a:rPr lang="en-GB" dirty="0" err="1"/>
              <a:t>caudalis</a:t>
            </a:r>
            <a:endParaRPr lang="en-GB" dirty="0"/>
          </a:p>
          <a:p>
            <a:pPr marL="0" indent="0">
              <a:buNone/>
            </a:pPr>
            <a:endParaRPr lang="en-GB" dirty="0"/>
          </a:p>
          <a:p>
            <a:pPr marL="0" indent="0">
              <a:buNone/>
            </a:pPr>
            <a:r>
              <a:rPr lang="en-GB" dirty="0"/>
              <a:t>Adapted from: Charles &amp; Brennan. </a:t>
            </a:r>
            <a:r>
              <a:rPr lang="en-GB" dirty="0" err="1"/>
              <a:t>Handb</a:t>
            </a:r>
            <a:r>
              <a:rPr lang="en-GB" dirty="0"/>
              <a:t> Clin </a:t>
            </a:r>
            <a:r>
              <a:rPr lang="en-GB" dirty="0" err="1"/>
              <a:t>Neurol</a:t>
            </a:r>
            <a:r>
              <a:rPr lang="en-GB" dirty="0"/>
              <a:t> 2010;97:99–108</a:t>
            </a:r>
          </a:p>
        </p:txBody>
      </p:sp>
      <p:sp>
        <p:nvSpPr>
          <p:cNvPr id="8" name="Rectangle 7">
            <a:extLst>
              <a:ext uri="{FF2B5EF4-FFF2-40B4-BE49-F238E27FC236}">
                <a16:creationId xmlns:a16="http://schemas.microsoft.com/office/drawing/2014/main" id="{900CE052-848B-4937-88A2-7AB8B3754EC3}"/>
              </a:ext>
            </a:extLst>
          </p:cNvPr>
          <p:cNvSpPr/>
          <p:nvPr/>
        </p:nvSpPr>
        <p:spPr>
          <a:xfrm>
            <a:off x="842478" y="2530465"/>
            <a:ext cx="3023844" cy="688744"/>
          </a:xfrm>
          <a:prstGeom prst="rect">
            <a:avLst/>
          </a:prstGeom>
        </p:spPr>
        <p:txBody>
          <a:bodyPr wrap="square">
            <a:noAutofit/>
          </a:bodyPr>
          <a:lstStyle/>
          <a:p>
            <a:pPr algn="ctr"/>
            <a:r>
              <a:rPr lang="en-GB" sz="1600" b="1" dirty="0">
                <a:solidFill>
                  <a:srgbClr val="336851"/>
                </a:solidFill>
                <a:latin typeface="Arial" panose="020B0604020202020204" pitchFamily="34" charset="0"/>
                <a:cs typeface="Arial" panose="020B0604020202020204" pitchFamily="34" charset="0"/>
              </a:rPr>
              <a:t>Cortical activation precedes brainstem activation</a:t>
            </a:r>
            <a:endParaRPr lang="en-GB" sz="1600" dirty="0">
              <a:solidFill>
                <a:srgbClr val="33685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B1278FB1-9485-4B57-9038-CBCB4817133B}"/>
              </a:ext>
            </a:extLst>
          </p:cNvPr>
          <p:cNvSpPr/>
          <p:nvPr/>
        </p:nvSpPr>
        <p:spPr>
          <a:xfrm>
            <a:off x="914400" y="3171583"/>
            <a:ext cx="2880000" cy="1486142"/>
          </a:xfrm>
          <a:prstGeom prst="rect">
            <a:avLst/>
          </a:prstGeom>
        </p:spPr>
        <p:txBody>
          <a:bodyPr wrap="square">
            <a:noAutofit/>
          </a:bodyPr>
          <a:lstStyle/>
          <a:p>
            <a:pPr algn="ctr"/>
            <a:r>
              <a:rPr lang="en-GB" sz="1600" dirty="0">
                <a:latin typeface="Arial" panose="020B0604020202020204" pitchFamily="34" charset="0"/>
                <a:cs typeface="Arial" panose="020B0604020202020204" pitchFamily="34" charset="0"/>
              </a:rPr>
              <a:t>Supported by the typical occurrence of aura before headache, and experiments showing that </a:t>
            </a:r>
            <a:r>
              <a:rPr lang="en-GB" sz="1600" dirty="0" err="1">
                <a:latin typeface="Arial" panose="020B0604020202020204" pitchFamily="34" charset="0"/>
                <a:cs typeface="Arial" panose="020B0604020202020204" pitchFamily="34" charset="0"/>
              </a:rPr>
              <a:t>CSD</a:t>
            </a:r>
            <a:r>
              <a:rPr lang="en-GB" sz="1600" dirty="0">
                <a:latin typeface="Arial" panose="020B0604020202020204" pitchFamily="34" charset="0"/>
                <a:cs typeface="Arial" panose="020B0604020202020204" pitchFamily="34" charset="0"/>
              </a:rPr>
              <a:t> can activate neurons of the </a:t>
            </a:r>
            <a:r>
              <a:rPr lang="en-GB" sz="1600" dirty="0" err="1">
                <a:latin typeface="Arial" panose="020B0604020202020204" pitchFamily="34" charset="0"/>
                <a:cs typeface="Arial" panose="020B0604020202020204" pitchFamily="34" charset="0"/>
              </a:rPr>
              <a:t>TNC</a:t>
            </a:r>
            <a:endParaRPr lang="en-GB" sz="160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CBEA8BCA-E401-4043-A6E6-B307136F9D08}"/>
              </a:ext>
            </a:extLst>
          </p:cNvPr>
          <p:cNvSpPr/>
          <p:nvPr/>
        </p:nvSpPr>
        <p:spPr>
          <a:xfrm>
            <a:off x="4698863" y="3463915"/>
            <a:ext cx="2880000" cy="688744"/>
          </a:xfrm>
          <a:prstGeom prst="rect">
            <a:avLst/>
          </a:prstGeom>
        </p:spPr>
        <p:txBody>
          <a:bodyPr wrap="square">
            <a:noAutofit/>
          </a:bodyPr>
          <a:lstStyle/>
          <a:p>
            <a:pPr algn="ctr"/>
            <a:r>
              <a:rPr lang="en-GB" sz="1600" b="1" dirty="0">
                <a:solidFill>
                  <a:srgbClr val="336851"/>
                </a:solidFill>
                <a:latin typeface="Arial" panose="020B0604020202020204" pitchFamily="34" charset="0"/>
                <a:cs typeface="Arial" panose="020B0604020202020204" pitchFamily="34" charset="0"/>
              </a:rPr>
              <a:t>Brainstem activation precedes cortex activation</a:t>
            </a:r>
            <a:endParaRPr lang="en-GB" sz="1600" dirty="0">
              <a:solidFill>
                <a:srgbClr val="33685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28B50C1E-4DD1-470C-A131-DA88173F7BE5}"/>
              </a:ext>
            </a:extLst>
          </p:cNvPr>
          <p:cNvSpPr/>
          <p:nvPr/>
        </p:nvSpPr>
        <p:spPr>
          <a:xfrm>
            <a:off x="4698863" y="4105033"/>
            <a:ext cx="2880000" cy="1486142"/>
          </a:xfrm>
          <a:prstGeom prst="rect">
            <a:avLst/>
          </a:prstGeom>
        </p:spPr>
        <p:txBody>
          <a:bodyPr wrap="square">
            <a:noAutofit/>
          </a:bodyPr>
          <a:lstStyle/>
          <a:p>
            <a:pPr algn="ctr"/>
            <a:r>
              <a:rPr lang="en-GB" sz="1600" dirty="0">
                <a:latin typeface="Arial" panose="020B0604020202020204" pitchFamily="34" charset="0"/>
                <a:cs typeface="Arial" panose="020B0604020202020204" pitchFamily="34" charset="0"/>
              </a:rPr>
              <a:t>Supported by experiments showing that brainstem activation can alter cortical blood flow </a:t>
            </a:r>
          </a:p>
        </p:txBody>
      </p:sp>
      <p:sp>
        <p:nvSpPr>
          <p:cNvPr id="3" name="Rectangle 2">
            <a:extLst>
              <a:ext uri="{FF2B5EF4-FFF2-40B4-BE49-F238E27FC236}">
                <a16:creationId xmlns:a16="http://schemas.microsoft.com/office/drawing/2014/main" id="{4DAE1193-B9EA-46B2-AC7B-F093BB650A09}"/>
              </a:ext>
            </a:extLst>
          </p:cNvPr>
          <p:cNvSpPr/>
          <p:nvPr/>
        </p:nvSpPr>
        <p:spPr>
          <a:xfrm>
            <a:off x="8483325" y="3400183"/>
            <a:ext cx="2880000" cy="1486142"/>
          </a:xfrm>
          <a:prstGeom prst="rect">
            <a:avLst/>
          </a:prstGeom>
        </p:spPr>
        <p:txBody>
          <a:bodyPr wrap="square">
            <a:noAutofit/>
          </a:bodyPr>
          <a:lstStyle/>
          <a:p>
            <a:pPr algn="ctr"/>
            <a:r>
              <a:rPr lang="en-GB" sz="1600" dirty="0">
                <a:latin typeface="Arial" panose="020B0604020202020204" pitchFamily="34" charset="0"/>
                <a:cs typeface="Arial" panose="020B0604020202020204" pitchFamily="34" charset="0"/>
              </a:rPr>
              <a:t>Supported by clinical observations in some people who experience migraine symptoms without any clear sequence</a:t>
            </a:r>
          </a:p>
        </p:txBody>
      </p:sp>
      <p:sp>
        <p:nvSpPr>
          <p:cNvPr id="12" name="Rectangle 11">
            <a:extLst>
              <a:ext uri="{FF2B5EF4-FFF2-40B4-BE49-F238E27FC236}">
                <a16:creationId xmlns:a16="http://schemas.microsoft.com/office/drawing/2014/main" id="{677B8F9D-B36D-47E3-965B-AB5A10BB3A61}"/>
              </a:ext>
            </a:extLst>
          </p:cNvPr>
          <p:cNvSpPr/>
          <p:nvPr/>
        </p:nvSpPr>
        <p:spPr>
          <a:xfrm>
            <a:off x="8483325" y="2530465"/>
            <a:ext cx="2880000" cy="688744"/>
          </a:xfrm>
          <a:prstGeom prst="rect">
            <a:avLst/>
          </a:prstGeom>
        </p:spPr>
        <p:txBody>
          <a:bodyPr wrap="square">
            <a:noAutofit/>
          </a:bodyPr>
          <a:lstStyle/>
          <a:p>
            <a:pPr algn="ctr"/>
            <a:r>
              <a:rPr lang="en-GB" sz="1600" b="1" dirty="0">
                <a:solidFill>
                  <a:srgbClr val="336851"/>
                </a:solidFill>
                <a:latin typeface="Arial" panose="020B0604020202020204" pitchFamily="34" charset="0"/>
                <a:cs typeface="Arial" panose="020B0604020202020204" pitchFamily="34" charset="0"/>
              </a:rPr>
              <a:t>Both the cortex and brainstem are activated simultaneously</a:t>
            </a:r>
            <a:endParaRPr lang="en-GB" sz="1600" dirty="0">
              <a:solidFill>
                <a:srgbClr val="336851"/>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A371DC1F-12D9-4D21-ABD8-357DAEEB9F98}"/>
              </a:ext>
            </a:extLst>
          </p:cNvPr>
          <p:cNvSpPr/>
          <p:nvPr/>
        </p:nvSpPr>
        <p:spPr>
          <a:xfrm>
            <a:off x="4714875" y="1444558"/>
            <a:ext cx="2762250" cy="688744"/>
          </a:xfrm>
          <a:prstGeom prst="rect">
            <a:avLst/>
          </a:prstGeom>
          <a:solidFill>
            <a:schemeClr val="bg1"/>
          </a:solidFill>
        </p:spPr>
        <p:txBody>
          <a:bodyPr wrap="square">
            <a:noAutofit/>
          </a:bodyPr>
          <a:lstStyle/>
          <a:p>
            <a:pPr algn="ctr"/>
            <a:r>
              <a:rPr lang="en-GB" b="1" dirty="0">
                <a:latin typeface="Arial" panose="020B0604020202020204" pitchFamily="34" charset="0"/>
                <a:cs typeface="Arial" panose="020B0604020202020204" pitchFamily="34" charset="0"/>
              </a:rPr>
              <a:t>Is there an anatomic sequence to migraine? </a:t>
            </a:r>
          </a:p>
        </p:txBody>
      </p:sp>
      <p:cxnSp>
        <p:nvCxnSpPr>
          <p:cNvPr id="13" name="Straight Arrow Connector 12">
            <a:extLst>
              <a:ext uri="{FF2B5EF4-FFF2-40B4-BE49-F238E27FC236}">
                <a16:creationId xmlns:a16="http://schemas.microsoft.com/office/drawing/2014/main" id="{0A716A41-BF76-4220-A241-F892DCD8D8C2}"/>
              </a:ext>
            </a:extLst>
          </p:cNvPr>
          <p:cNvCxnSpPr>
            <a:cxnSpLocks/>
          </p:cNvCxnSpPr>
          <p:nvPr/>
        </p:nvCxnSpPr>
        <p:spPr>
          <a:xfrm>
            <a:off x="6096000" y="2342666"/>
            <a:ext cx="0" cy="82891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71FD410-5FDD-4FA7-9E78-6B6C702C2205}"/>
              </a:ext>
            </a:extLst>
          </p:cNvPr>
          <p:cNvCxnSpPr>
            <a:cxnSpLocks/>
          </p:cNvCxnSpPr>
          <p:nvPr/>
        </p:nvCxnSpPr>
        <p:spPr>
          <a:xfrm rot="3900000">
            <a:off x="4084302" y="1795447"/>
            <a:ext cx="0" cy="82891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6B10D6B-6BDA-4E72-998A-FD8081325F4C}"/>
              </a:ext>
            </a:extLst>
          </p:cNvPr>
          <p:cNvCxnSpPr>
            <a:cxnSpLocks/>
          </p:cNvCxnSpPr>
          <p:nvPr/>
        </p:nvCxnSpPr>
        <p:spPr>
          <a:xfrm rot="-3900000">
            <a:off x="8107698" y="1795448"/>
            <a:ext cx="0" cy="82891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ustDataLst/>
    <p:extLst>
      <p:ext uri="{BB962C8B-B14F-4D97-AF65-F5344CB8AC3E}">
        <p14:creationId xmlns:p14="http://schemas.microsoft.com/office/powerpoint/2010/main" val="16141387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06DEB43-6516-49BB-867B-63265DEE3BE2}"/>
              </a:ext>
            </a:extLst>
          </p:cNvPr>
          <p:cNvSpPr>
            <a:spLocks noGrp="1"/>
          </p:cNvSpPr>
          <p:nvPr>
            <p:ph type="title"/>
          </p:nvPr>
        </p:nvSpPr>
        <p:spPr/>
        <p:txBody>
          <a:bodyPr/>
          <a:lstStyle/>
          <a:p>
            <a:r>
              <a:rPr lang="en-GB" dirty="0"/>
              <a:t>The genetics of migraine</a:t>
            </a:r>
          </a:p>
        </p:txBody>
      </p:sp>
      <p:sp>
        <p:nvSpPr>
          <p:cNvPr id="2" name="Text Placeholder 1">
            <a:extLst>
              <a:ext uri="{FF2B5EF4-FFF2-40B4-BE49-F238E27FC236}">
                <a16:creationId xmlns:a16="http://schemas.microsoft.com/office/drawing/2014/main" id="{CCEDA019-9A8E-4E16-BBD9-51BB081B2DAA}"/>
              </a:ext>
            </a:extLst>
          </p:cNvPr>
          <p:cNvSpPr>
            <a:spLocks noGrp="1"/>
          </p:cNvSpPr>
          <p:nvPr>
            <p:ph type="body" idx="1"/>
          </p:nvPr>
        </p:nvSpPr>
        <p:spPr/>
        <p:txBody>
          <a:bodyPr/>
          <a:lstStyle/>
          <a:p>
            <a:r>
              <a:rPr lang="en-US" dirty="0"/>
              <a:t>Migraine</a:t>
            </a:r>
            <a:endParaRPr lang="da-DK" dirty="0"/>
          </a:p>
        </p:txBody>
      </p:sp>
    </p:spTree>
    <p:custDataLst/>
    <p:extLst>
      <p:ext uri="{BB962C8B-B14F-4D97-AF65-F5344CB8AC3E}">
        <p14:creationId xmlns:p14="http://schemas.microsoft.com/office/powerpoint/2010/main" val="2410682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4CF1901-6B47-42DD-88DF-6AE515B6B56D}"/>
              </a:ext>
            </a:extLst>
          </p:cNvPr>
          <p:cNvSpPr>
            <a:spLocks noGrp="1"/>
          </p:cNvSpPr>
          <p:nvPr>
            <p:ph type="body" sz="quarter" idx="17"/>
          </p:nvPr>
        </p:nvSpPr>
        <p:spPr/>
        <p:txBody>
          <a:bodyPr/>
          <a:lstStyle/>
          <a:p>
            <a:r>
              <a:rPr lang="en-US" dirty="0"/>
              <a:t>Migraine</a:t>
            </a:r>
          </a:p>
        </p:txBody>
      </p:sp>
      <p:sp>
        <p:nvSpPr>
          <p:cNvPr id="2" name="Title 1">
            <a:extLst>
              <a:ext uri="{FF2B5EF4-FFF2-40B4-BE49-F238E27FC236}">
                <a16:creationId xmlns:a16="http://schemas.microsoft.com/office/drawing/2014/main" id="{47662DF1-B506-492E-B283-CA3A6CE4F4A6}"/>
              </a:ext>
            </a:extLst>
          </p:cNvPr>
          <p:cNvSpPr>
            <a:spLocks noGrp="1"/>
          </p:cNvSpPr>
          <p:nvPr>
            <p:ph type="title"/>
          </p:nvPr>
        </p:nvSpPr>
        <p:spPr/>
        <p:txBody>
          <a:bodyPr/>
          <a:lstStyle/>
          <a:p>
            <a:r>
              <a:rPr lang="en-GB" dirty="0"/>
              <a:t>The heritability of headaches and migraine</a:t>
            </a:r>
          </a:p>
        </p:txBody>
      </p:sp>
      <p:sp>
        <p:nvSpPr>
          <p:cNvPr id="3" name="Content Placeholder 2">
            <a:extLst>
              <a:ext uri="{FF2B5EF4-FFF2-40B4-BE49-F238E27FC236}">
                <a16:creationId xmlns:a16="http://schemas.microsoft.com/office/drawing/2014/main" id="{5A7B41C7-B957-40BB-8356-749FB836A12E}"/>
              </a:ext>
            </a:extLst>
          </p:cNvPr>
          <p:cNvSpPr>
            <a:spLocks noGrp="1"/>
          </p:cNvSpPr>
          <p:nvPr>
            <p:ph idx="19"/>
          </p:nvPr>
        </p:nvSpPr>
        <p:spPr/>
        <p:txBody>
          <a:bodyPr>
            <a:normAutofit/>
          </a:bodyPr>
          <a:lstStyle/>
          <a:p>
            <a:r>
              <a:rPr lang="en-GB" dirty="0"/>
              <a:t>Data from family and twin studies have demonstrated that an individual’s susceptibility to headaches and migraine has a heritable, genetic, component</a:t>
            </a:r>
            <a:r>
              <a:rPr lang="en-GB" baseline="30000" dirty="0"/>
              <a:t>1,2</a:t>
            </a:r>
            <a:endParaRPr lang="en-GB" dirty="0"/>
          </a:p>
          <a:p>
            <a:r>
              <a:rPr lang="en-GB" dirty="0"/>
              <a:t>There are autosomal dominant forms of migraine, including familial hemiplegic migraine – a rare subtype of migraine with aura – which is known to be a directly inheritable form of migraine</a:t>
            </a:r>
            <a:r>
              <a:rPr lang="en-GB" baseline="30000" dirty="0"/>
              <a:t>1,2</a:t>
            </a:r>
            <a:endParaRPr lang="en-GB" dirty="0"/>
          </a:p>
          <a:p>
            <a:r>
              <a:rPr lang="en-GB" dirty="0"/>
              <a:t>Common migraine is thought to be a polygenic condition, meaning that many different genes are believed to interact with the environment in the disease process</a:t>
            </a:r>
            <a:r>
              <a:rPr lang="en-GB" baseline="30000" dirty="0"/>
              <a:t>2</a:t>
            </a:r>
            <a:endParaRPr lang="en-GB" dirty="0"/>
          </a:p>
          <a:p>
            <a:r>
              <a:rPr lang="en-GB" dirty="0"/>
              <a:t>The heritability of common migraine is estimated to be </a:t>
            </a:r>
            <a:r>
              <a:rPr lang="en-GB" b="1" dirty="0">
                <a:solidFill>
                  <a:schemeClr val="accent1"/>
                </a:solidFill>
              </a:rPr>
              <a:t>30–60%</a:t>
            </a:r>
            <a:r>
              <a:rPr lang="en-GB" baseline="30000" dirty="0"/>
              <a:t>2</a:t>
            </a:r>
            <a:endParaRPr lang="en-GB" dirty="0"/>
          </a:p>
          <a:p>
            <a:r>
              <a:rPr lang="en-GB" dirty="0"/>
              <a:t>Identifying the genes involved in migraine susceptibility has been aided by the advent of high-throughput technologies such as GWAS</a:t>
            </a:r>
            <a:r>
              <a:rPr lang="en-GB" baseline="30000" dirty="0"/>
              <a:t>2</a:t>
            </a:r>
            <a:endParaRPr lang="en-GB" dirty="0"/>
          </a:p>
          <a:p>
            <a:endParaRPr lang="en-GB" sz="1800" dirty="0"/>
          </a:p>
          <a:p>
            <a:endParaRPr lang="en-GB" sz="1800" dirty="0"/>
          </a:p>
        </p:txBody>
      </p:sp>
      <p:sp>
        <p:nvSpPr>
          <p:cNvPr id="5" name="Text Placeholder 4">
            <a:extLst>
              <a:ext uri="{FF2B5EF4-FFF2-40B4-BE49-F238E27FC236}">
                <a16:creationId xmlns:a16="http://schemas.microsoft.com/office/drawing/2014/main" id="{F4476C30-5095-4BFC-B3D1-6BA3698FFDFC}"/>
              </a:ext>
            </a:extLst>
          </p:cNvPr>
          <p:cNvSpPr>
            <a:spLocks noGrp="1"/>
          </p:cNvSpPr>
          <p:nvPr>
            <p:ph type="body" sz="quarter" idx="18"/>
          </p:nvPr>
        </p:nvSpPr>
        <p:spPr/>
        <p:txBody>
          <a:bodyPr/>
          <a:lstStyle/>
          <a:p>
            <a:pPr marL="0" indent="0">
              <a:buNone/>
            </a:pPr>
            <a:r>
              <a:rPr lang="en-GB" dirty="0"/>
              <a:t>GWAS=genome-wide association studies</a:t>
            </a:r>
          </a:p>
          <a:p>
            <a:pPr marL="0" indent="0">
              <a:buNone/>
            </a:pPr>
            <a:endParaRPr lang="en-US" dirty="0"/>
          </a:p>
          <a:p>
            <a:pPr marL="0" indent="0">
              <a:buNone/>
            </a:pPr>
            <a:r>
              <a:rPr lang="en-US" dirty="0"/>
              <a:t>1. Pelzer et al. </a:t>
            </a:r>
            <a:r>
              <a:rPr lang="en-US" dirty="0" err="1"/>
              <a:t>Curr</a:t>
            </a:r>
            <a:r>
              <a:rPr lang="en-US" dirty="0"/>
              <a:t> Treat Options Neurol 2013;15(1):13–27</a:t>
            </a:r>
          </a:p>
          <a:p>
            <a:pPr marL="0" indent="0">
              <a:buNone/>
            </a:pPr>
            <a:r>
              <a:rPr lang="en-US" dirty="0"/>
              <a:t>2. Sutherland et al. J Headache Pain 2019;20(1):72</a:t>
            </a:r>
          </a:p>
        </p:txBody>
      </p:sp>
      <p:sp>
        <p:nvSpPr>
          <p:cNvPr id="10" name="TextBox 9">
            <a:extLst>
              <a:ext uri="{FF2B5EF4-FFF2-40B4-BE49-F238E27FC236}">
                <a16:creationId xmlns:a16="http://schemas.microsoft.com/office/drawing/2014/main" id="{2A0E9838-E0C5-419F-9A92-978ABBDE7F24}"/>
              </a:ext>
            </a:extLst>
          </p:cNvPr>
          <p:cNvSpPr txBox="1"/>
          <p:nvPr/>
        </p:nvSpPr>
        <p:spPr>
          <a:xfrm>
            <a:off x="715661" y="4898497"/>
            <a:ext cx="9828514" cy="863144"/>
          </a:xfrm>
          <a:prstGeom prst="roundRect">
            <a:avLst>
              <a:gd name="adj" fmla="val 7794"/>
            </a:avLst>
          </a:prstGeom>
          <a:noFill/>
          <a:ln w="19050">
            <a:solidFill>
              <a:schemeClr val="accent1"/>
            </a:solidFill>
          </a:ln>
        </p:spPr>
        <p:txBody>
          <a:bodyPr wrap="square">
            <a:spAutoFit/>
          </a:bodyPr>
          <a:lstStyle/>
          <a:p>
            <a:pPr algn="ctr"/>
            <a:r>
              <a:rPr lang="en-US" sz="1600" dirty="0">
                <a:latin typeface="Arial" panose="020B0604020202020204" pitchFamily="34" charset="0"/>
                <a:cs typeface="Arial" panose="020B0604020202020204" pitchFamily="34" charset="0"/>
              </a:rPr>
              <a:t>More research is needed to fully understand the genetic component of headaches and migraine, and to translate this deeper understanding of the genes and molecular pathways involved in migraine pathology into treatments for patients</a:t>
            </a:r>
            <a:r>
              <a:rPr lang="en-US" sz="1600" baseline="30000" dirty="0">
                <a:latin typeface="Arial" panose="020B0604020202020204" pitchFamily="34" charset="0"/>
                <a:cs typeface="Arial" panose="020B0604020202020204" pitchFamily="34" charset="0"/>
              </a:rPr>
              <a:t>2</a:t>
            </a:r>
            <a:endParaRPr lang="en-GB" sz="1600" baseline="30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48744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15C634E-6631-47C3-9F27-BF1DDDBA2CE1}"/>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BEA5F6FF-7F7D-4E31-B53E-44B52ADE2A8D}"/>
              </a:ext>
            </a:extLst>
          </p:cNvPr>
          <p:cNvSpPr>
            <a:spLocks noGrp="1"/>
          </p:cNvSpPr>
          <p:nvPr>
            <p:ph type="title"/>
          </p:nvPr>
        </p:nvSpPr>
        <p:spPr/>
        <p:txBody>
          <a:bodyPr/>
          <a:lstStyle/>
          <a:p>
            <a:r>
              <a:rPr lang="en-GB" dirty="0"/>
              <a:t>The genetics of migraine</a:t>
            </a:r>
          </a:p>
        </p:txBody>
      </p:sp>
      <p:sp>
        <p:nvSpPr>
          <p:cNvPr id="3" name="Content Placeholder 2">
            <a:extLst>
              <a:ext uri="{FF2B5EF4-FFF2-40B4-BE49-F238E27FC236}">
                <a16:creationId xmlns:a16="http://schemas.microsoft.com/office/drawing/2014/main" id="{AF435141-55CB-40D6-9E76-06853171B15A}"/>
              </a:ext>
            </a:extLst>
          </p:cNvPr>
          <p:cNvSpPr>
            <a:spLocks noGrp="1"/>
          </p:cNvSpPr>
          <p:nvPr>
            <p:ph idx="20"/>
          </p:nvPr>
        </p:nvSpPr>
        <p:spPr/>
        <p:txBody>
          <a:bodyPr>
            <a:normAutofit/>
          </a:bodyPr>
          <a:lstStyle/>
          <a:p>
            <a:r>
              <a:rPr lang="en-GB" sz="1800" dirty="0"/>
              <a:t>The genetic basis of migraine is complex, however, there are some known monogenetic causes of certain types of migraine</a:t>
            </a:r>
            <a:r>
              <a:rPr lang="en-GB" sz="1800" baseline="30000" dirty="0"/>
              <a:t>1</a:t>
            </a:r>
            <a:endParaRPr lang="en-GB" sz="1800" dirty="0"/>
          </a:p>
          <a:p>
            <a:r>
              <a:rPr lang="en-GB" sz="1800" dirty="0"/>
              <a:t>Three genes have been associated with </a:t>
            </a:r>
            <a:r>
              <a:rPr lang="en-GB" sz="1800" dirty="0" err="1"/>
              <a:t>hemiplegic</a:t>
            </a:r>
            <a:r>
              <a:rPr lang="en-GB" sz="1800" baseline="30000" dirty="0" err="1"/>
              <a:t>a</a:t>
            </a:r>
            <a:r>
              <a:rPr lang="en-GB" sz="1800" dirty="0"/>
              <a:t> migraine:</a:t>
            </a:r>
            <a:r>
              <a:rPr lang="en-GB" sz="1800" baseline="30000" dirty="0"/>
              <a:t>1-3</a:t>
            </a:r>
            <a:endParaRPr lang="en-GB" sz="1800" dirty="0"/>
          </a:p>
          <a:p>
            <a:pPr lvl="1"/>
            <a:r>
              <a:rPr lang="en-GB" sz="1500" b="1" i="1" dirty="0"/>
              <a:t>CACNA1A</a:t>
            </a:r>
            <a:r>
              <a:rPr lang="en-GB" sz="1500" dirty="0"/>
              <a:t> (</a:t>
            </a:r>
            <a:r>
              <a:rPr lang="en-US" sz="1500" dirty="0"/>
              <a:t>Ca</a:t>
            </a:r>
            <a:r>
              <a:rPr lang="en-US" sz="1500" baseline="30000" dirty="0"/>
              <a:t>2+</a:t>
            </a:r>
            <a:r>
              <a:rPr lang="en-US" sz="1500" dirty="0"/>
              <a:t> voltage-gated channel subunit alpha 1A)</a:t>
            </a:r>
            <a:endParaRPr lang="en-GB" sz="1500" dirty="0"/>
          </a:p>
          <a:p>
            <a:pPr lvl="1"/>
            <a:r>
              <a:rPr lang="en-GB" sz="1500" b="1" i="1" dirty="0"/>
              <a:t>ATP1A2</a:t>
            </a:r>
            <a:r>
              <a:rPr lang="en-GB" sz="1500" b="1" dirty="0"/>
              <a:t> </a:t>
            </a:r>
            <a:r>
              <a:rPr lang="en-GB" sz="1500" dirty="0"/>
              <a:t>(ATPase Na</a:t>
            </a:r>
            <a:r>
              <a:rPr lang="en-GB" sz="1500" baseline="30000" dirty="0"/>
              <a:t>+</a:t>
            </a:r>
            <a:r>
              <a:rPr lang="en-GB" sz="1500" dirty="0"/>
              <a:t>/K</a:t>
            </a:r>
            <a:r>
              <a:rPr lang="en-GB" sz="1500" baseline="30000" dirty="0"/>
              <a:t>+</a:t>
            </a:r>
            <a:r>
              <a:rPr lang="en-GB" sz="1500" dirty="0"/>
              <a:t> transporting subunit alpha 2)</a:t>
            </a:r>
          </a:p>
          <a:p>
            <a:pPr lvl="1"/>
            <a:r>
              <a:rPr lang="en-GB" sz="1500" b="1" i="1" dirty="0"/>
              <a:t>SCN1A</a:t>
            </a:r>
            <a:r>
              <a:rPr lang="en-GB" sz="1500" b="1" dirty="0"/>
              <a:t> </a:t>
            </a:r>
            <a:r>
              <a:rPr lang="en-GB" sz="1500" dirty="0"/>
              <a:t>(</a:t>
            </a:r>
            <a:r>
              <a:rPr lang="en-US" sz="1500" dirty="0"/>
              <a:t>Na</a:t>
            </a:r>
            <a:r>
              <a:rPr lang="en-US" sz="1500" baseline="30000" dirty="0"/>
              <a:t>+</a:t>
            </a:r>
            <a:r>
              <a:rPr lang="en-US" sz="1500" dirty="0"/>
              <a:t> voltage-gated channel alpha subunit 1</a:t>
            </a:r>
            <a:r>
              <a:rPr lang="en-GB" sz="1500" dirty="0"/>
              <a:t>)</a:t>
            </a:r>
          </a:p>
          <a:p>
            <a:r>
              <a:rPr lang="en-GB" sz="1800" dirty="0"/>
              <a:t>Additionally, the gene </a:t>
            </a:r>
            <a:r>
              <a:rPr lang="en-GB" sz="1800" i="1" dirty="0"/>
              <a:t>KCNK18</a:t>
            </a:r>
            <a:r>
              <a:rPr lang="en-GB" sz="1800" dirty="0"/>
              <a:t>, encoding a K</a:t>
            </a:r>
            <a:r>
              <a:rPr lang="en-GB" sz="1800" baseline="30000" dirty="0"/>
              <a:t>+</a:t>
            </a:r>
            <a:r>
              <a:rPr lang="en-GB" sz="1800" dirty="0"/>
              <a:t> channel, has been linked to another inheritable form of migraine</a:t>
            </a:r>
            <a:r>
              <a:rPr lang="en-GB" sz="1800" baseline="30000" dirty="0"/>
              <a:t>1</a:t>
            </a:r>
            <a:endParaRPr lang="en-GB" dirty="0"/>
          </a:p>
        </p:txBody>
      </p:sp>
      <p:sp>
        <p:nvSpPr>
          <p:cNvPr id="5" name="Content Placeholder 4">
            <a:extLst>
              <a:ext uri="{FF2B5EF4-FFF2-40B4-BE49-F238E27FC236}">
                <a16:creationId xmlns:a16="http://schemas.microsoft.com/office/drawing/2014/main" id="{1CF943ED-06B2-4134-810E-7FD66558F3D5}"/>
              </a:ext>
            </a:extLst>
          </p:cNvPr>
          <p:cNvSpPr>
            <a:spLocks noGrp="1"/>
          </p:cNvSpPr>
          <p:nvPr>
            <p:ph idx="21"/>
          </p:nvPr>
        </p:nvSpPr>
        <p:spPr/>
        <p:txBody>
          <a:bodyPr/>
          <a:lstStyle/>
          <a:p>
            <a:r>
              <a:rPr lang="en-GB" sz="1800" dirty="0"/>
              <a:t>Some specific clinical features of migraine appear to be determined by genetic factors, e.g., a greater family history of migraine is associated with:</a:t>
            </a:r>
            <a:r>
              <a:rPr lang="en-GB" sz="1800" baseline="30000" dirty="0"/>
              <a:t>2</a:t>
            </a:r>
            <a:endParaRPr lang="en-GB" sz="1800" dirty="0"/>
          </a:p>
          <a:p>
            <a:pPr lvl="1"/>
            <a:r>
              <a:rPr lang="en-GB" sz="1600" dirty="0"/>
              <a:t>Lower age at symptom onset</a:t>
            </a:r>
          </a:p>
          <a:p>
            <a:pPr lvl="1"/>
            <a:r>
              <a:rPr lang="en-GB" sz="1600" dirty="0"/>
              <a:t>Higher frequency of migraine </a:t>
            </a:r>
          </a:p>
          <a:p>
            <a:pPr lvl="1"/>
            <a:r>
              <a:rPr lang="en-GB" sz="1600" dirty="0"/>
              <a:t>Number of medication days</a:t>
            </a:r>
          </a:p>
          <a:p>
            <a:pPr lvl="1"/>
            <a:r>
              <a:rPr lang="en-GB" sz="1600" dirty="0"/>
              <a:t>Migraine with aura subtype</a:t>
            </a:r>
          </a:p>
          <a:p>
            <a:r>
              <a:rPr lang="en-GB" sz="1800" dirty="0"/>
              <a:t>Migraine shares some genetic risks with psychiatric diseases, including depression</a:t>
            </a:r>
            <a:r>
              <a:rPr lang="en-GB" sz="1800" baseline="30000" dirty="0"/>
              <a:t>2</a:t>
            </a:r>
            <a:endParaRPr lang="en-GB" sz="1800" dirty="0"/>
          </a:p>
        </p:txBody>
      </p:sp>
      <p:sp>
        <p:nvSpPr>
          <p:cNvPr id="7" name="Text Placeholder 6">
            <a:extLst>
              <a:ext uri="{FF2B5EF4-FFF2-40B4-BE49-F238E27FC236}">
                <a16:creationId xmlns:a16="http://schemas.microsoft.com/office/drawing/2014/main" id="{30D3C2F7-C231-48D2-A7EF-96EBF4244326}"/>
              </a:ext>
            </a:extLst>
          </p:cNvPr>
          <p:cNvSpPr>
            <a:spLocks noGrp="1"/>
          </p:cNvSpPr>
          <p:nvPr>
            <p:ph type="body" sz="quarter" idx="18"/>
          </p:nvPr>
        </p:nvSpPr>
        <p:spPr/>
        <p:txBody>
          <a:bodyPr/>
          <a:lstStyle/>
          <a:p>
            <a:pPr marL="0" indent="0">
              <a:buNone/>
            </a:pPr>
            <a:r>
              <a:rPr lang="en-US" baseline="30000" dirty="0" err="1"/>
              <a:t>a</a:t>
            </a:r>
            <a:r>
              <a:rPr lang="en-US" dirty="0" err="1"/>
              <a:t>A</a:t>
            </a:r>
            <a:r>
              <a:rPr lang="en-US" dirty="0"/>
              <a:t> rare subtype of migraine with aura</a:t>
            </a:r>
            <a:endParaRPr lang="en-US" baseline="30000" dirty="0"/>
          </a:p>
          <a:p>
            <a:pPr marL="0" indent="0">
              <a:buNone/>
            </a:pPr>
            <a:r>
              <a:rPr lang="en-US" dirty="0"/>
              <a:t>1. Sutherland </a:t>
            </a:r>
            <a:r>
              <a:rPr lang="en-GB" dirty="0"/>
              <a:t>et al. </a:t>
            </a:r>
            <a:r>
              <a:rPr lang="en-US" dirty="0"/>
              <a:t>J Headache Pain 2019;20(1):72</a:t>
            </a:r>
            <a:br>
              <a:rPr lang="en-US" dirty="0"/>
            </a:br>
            <a:r>
              <a:rPr lang="en-US" dirty="0"/>
              <a:t>2. </a:t>
            </a:r>
            <a:r>
              <a:rPr lang="en-GB" dirty="0"/>
              <a:t>de Boer et al. </a:t>
            </a:r>
            <a:r>
              <a:rPr lang="en-GB" dirty="0" err="1"/>
              <a:t>Curr</a:t>
            </a:r>
            <a:r>
              <a:rPr lang="en-GB" dirty="0"/>
              <a:t> </a:t>
            </a:r>
            <a:r>
              <a:rPr lang="en-GB" dirty="0" err="1"/>
              <a:t>Opin</a:t>
            </a:r>
            <a:r>
              <a:rPr lang="en-GB" dirty="0"/>
              <a:t> </a:t>
            </a:r>
            <a:r>
              <a:rPr lang="en-GB" dirty="0" err="1"/>
              <a:t>Neurol</a:t>
            </a:r>
            <a:r>
              <a:rPr lang="en-GB" dirty="0"/>
              <a:t> 2019;32(3):413–421</a:t>
            </a:r>
            <a:br>
              <a:rPr lang="en-GB" dirty="0"/>
            </a:br>
            <a:r>
              <a:rPr lang="en-GB" dirty="0"/>
              <a:t>3. </a:t>
            </a:r>
            <a:r>
              <a:rPr lang="en-GB" dirty="0" err="1"/>
              <a:t>GeneCards</a:t>
            </a:r>
            <a:r>
              <a:rPr lang="en-GB" dirty="0"/>
              <a:t> website. https://www.genecards.org. Accessed Jan 2020</a:t>
            </a:r>
          </a:p>
        </p:txBody>
      </p:sp>
      <p:sp>
        <p:nvSpPr>
          <p:cNvPr id="8" name="Rectangle: Rounded Corners 7">
            <a:extLst>
              <a:ext uri="{FF2B5EF4-FFF2-40B4-BE49-F238E27FC236}">
                <a16:creationId xmlns:a16="http://schemas.microsoft.com/office/drawing/2014/main" id="{BDD59EED-BA73-4849-B2B7-6536BAD26EA2}"/>
              </a:ext>
            </a:extLst>
          </p:cNvPr>
          <p:cNvSpPr/>
          <p:nvPr/>
        </p:nvSpPr>
        <p:spPr>
          <a:xfrm>
            <a:off x="1212846" y="5148165"/>
            <a:ext cx="9630460" cy="683835"/>
          </a:xfrm>
          <a:prstGeom prst="roundRect">
            <a:avLst>
              <a:gd name="adj" fmla="val 9581"/>
            </a:avLst>
          </a:prstGeom>
          <a:ln w="19050">
            <a:solidFill>
              <a:schemeClr val="accent1"/>
            </a:solidFill>
          </a:ln>
        </p:spPr>
        <p:txBody>
          <a:bodyPr wrap="square">
            <a:spAutoFit/>
          </a:bodyPr>
          <a:lstStyle/>
          <a:p>
            <a:pPr algn="ctr"/>
            <a:r>
              <a:rPr lang="en-US" dirty="0">
                <a:latin typeface="Arial" panose="020B0604020202020204" pitchFamily="34" charset="0"/>
                <a:cs typeface="Arial" panose="020B0604020202020204" pitchFamily="34" charset="0"/>
              </a:rPr>
              <a:t>Migraine is clearly a multifaceted disease, one in which genetics plays an important role in the susceptibility of an individual and in the symptomatology that they experience</a:t>
            </a:r>
            <a:r>
              <a:rPr lang="en-US" baseline="30000" dirty="0">
                <a:latin typeface="Arial" panose="020B0604020202020204" pitchFamily="34" charset="0"/>
                <a:cs typeface="Arial" panose="020B0604020202020204" pitchFamily="34" charset="0"/>
              </a:rPr>
              <a:t>1</a:t>
            </a:r>
          </a:p>
        </p:txBody>
      </p:sp>
    </p:spTree>
    <p:custDataLst/>
    <p:extLst>
      <p:ext uri="{BB962C8B-B14F-4D97-AF65-F5344CB8AC3E}">
        <p14:creationId xmlns:p14="http://schemas.microsoft.com/office/powerpoint/2010/main" val="15383269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1DD1A95-E081-4596-BCDB-BE552CFC5DC8}"/>
              </a:ext>
            </a:extLst>
          </p:cNvPr>
          <p:cNvSpPr/>
          <p:nvPr/>
        </p:nvSpPr>
        <p:spPr>
          <a:xfrm>
            <a:off x="7018020" y="3452813"/>
            <a:ext cx="4202430" cy="1393508"/>
          </a:xfrm>
          <a:prstGeom prst="rect">
            <a:avLst/>
          </a:prstGeom>
          <a:solidFill>
            <a:srgbClr val="DADDE1"/>
          </a:solidFill>
          <a:ln w="19050" cap="rnd">
            <a:noFill/>
            <a:tailEnd type="none"/>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Text Placeholder 5">
            <a:extLst>
              <a:ext uri="{FF2B5EF4-FFF2-40B4-BE49-F238E27FC236}">
                <a16:creationId xmlns:a16="http://schemas.microsoft.com/office/drawing/2014/main" id="{9FCE51F8-53A4-45E5-8170-6DAD4B834730}"/>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B40DE203-870B-4D21-9C0A-F4F4E09E60E4}"/>
              </a:ext>
            </a:extLst>
          </p:cNvPr>
          <p:cNvSpPr>
            <a:spLocks noGrp="1"/>
          </p:cNvSpPr>
          <p:nvPr>
            <p:ph type="title"/>
          </p:nvPr>
        </p:nvSpPr>
        <p:spPr/>
        <p:txBody>
          <a:bodyPr/>
          <a:lstStyle/>
          <a:p>
            <a:r>
              <a:rPr lang="en-GB" dirty="0"/>
              <a:t>Migraine polygenic risk score</a:t>
            </a:r>
          </a:p>
        </p:txBody>
      </p:sp>
      <p:sp>
        <p:nvSpPr>
          <p:cNvPr id="3" name="Content Placeholder 2">
            <a:extLst>
              <a:ext uri="{FF2B5EF4-FFF2-40B4-BE49-F238E27FC236}">
                <a16:creationId xmlns:a16="http://schemas.microsoft.com/office/drawing/2014/main" id="{E8711C75-B97E-46A1-9BCA-5F5627E828B3}"/>
              </a:ext>
            </a:extLst>
          </p:cNvPr>
          <p:cNvSpPr>
            <a:spLocks noGrp="1"/>
          </p:cNvSpPr>
          <p:nvPr>
            <p:ph idx="20"/>
          </p:nvPr>
        </p:nvSpPr>
        <p:spPr/>
        <p:txBody>
          <a:bodyPr>
            <a:normAutofit/>
          </a:bodyPr>
          <a:lstStyle/>
          <a:p>
            <a:r>
              <a:rPr lang="en-GB" dirty="0"/>
              <a:t>A Danish study established a polygenic risk score (PRS) by analysing the genomes of 2,219 individuals with migraine, alongside clinical assessment</a:t>
            </a:r>
            <a:r>
              <a:rPr lang="en-GB" baseline="30000" dirty="0"/>
              <a:t>1</a:t>
            </a:r>
            <a:endParaRPr lang="en-GB" dirty="0"/>
          </a:p>
          <a:p>
            <a:r>
              <a:rPr lang="en-GB" dirty="0"/>
              <a:t>This genetic information was then compared with Danish controls</a:t>
            </a:r>
            <a:r>
              <a:rPr lang="en-GB" baseline="30000" dirty="0"/>
              <a:t>1</a:t>
            </a:r>
            <a:endParaRPr lang="en-GB" dirty="0"/>
          </a:p>
          <a:p>
            <a:r>
              <a:rPr lang="en-GB" dirty="0"/>
              <a:t>A two-fold increase in PRS was associated with a positive response to migraine-specific therapy:</a:t>
            </a:r>
            <a:r>
              <a:rPr lang="en-GB" baseline="30000" dirty="0"/>
              <a:t>1</a:t>
            </a:r>
            <a:r>
              <a:rPr lang="en-GB" dirty="0"/>
              <a:t> </a:t>
            </a:r>
          </a:p>
          <a:p>
            <a:pPr lvl="1"/>
            <a:r>
              <a:rPr lang="en-GB" sz="1600" b="1" dirty="0">
                <a:solidFill>
                  <a:srgbClr val="336851"/>
                </a:solidFill>
              </a:rPr>
              <a:t>OR: 1.25 (95% CI: 1.05, 1.49)</a:t>
            </a:r>
            <a:endParaRPr lang="en-GB" sz="1600" b="1" baseline="30000" dirty="0">
              <a:solidFill>
                <a:srgbClr val="336851"/>
              </a:solidFill>
            </a:endParaRPr>
          </a:p>
          <a:p>
            <a:r>
              <a:rPr lang="en-GB" dirty="0"/>
              <a:t>…but not a positive response to non-migraine-specific analgesics</a:t>
            </a:r>
            <a:r>
              <a:rPr lang="en-GB" baseline="30000" dirty="0"/>
              <a:t>1</a:t>
            </a:r>
          </a:p>
        </p:txBody>
      </p:sp>
      <p:graphicFrame>
        <p:nvGraphicFramePr>
          <p:cNvPr id="10" name="Content Placeholder 9">
            <a:extLst>
              <a:ext uri="{FF2B5EF4-FFF2-40B4-BE49-F238E27FC236}">
                <a16:creationId xmlns:a16="http://schemas.microsoft.com/office/drawing/2014/main" id="{D48A2648-2B21-44F5-873F-4CDFDE27B254}"/>
              </a:ext>
            </a:extLst>
          </p:cNvPr>
          <p:cNvGraphicFramePr>
            <a:graphicFrameLocks noGrp="1"/>
          </p:cNvGraphicFramePr>
          <p:nvPr>
            <p:ph idx="21"/>
            <p:extLst>
              <p:ext uri="{D42A27DB-BD31-4B8C-83A1-F6EECF244321}">
                <p14:modId xmlns:p14="http://schemas.microsoft.com/office/powerpoint/2010/main" val="2874168308"/>
              </p:ext>
            </p:extLst>
          </p:nvPr>
        </p:nvGraphicFramePr>
        <p:xfrm>
          <a:off x="6096000" y="1415575"/>
          <a:ext cx="5419725" cy="4416425"/>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 Placeholder 4">
            <a:extLst>
              <a:ext uri="{FF2B5EF4-FFF2-40B4-BE49-F238E27FC236}">
                <a16:creationId xmlns:a16="http://schemas.microsoft.com/office/drawing/2014/main" id="{DE962D5F-FF7B-4FCB-953F-1BEAE002E540}"/>
              </a:ext>
            </a:extLst>
          </p:cNvPr>
          <p:cNvSpPr>
            <a:spLocks noGrp="1"/>
          </p:cNvSpPr>
          <p:nvPr>
            <p:ph type="body" sz="quarter" idx="18"/>
          </p:nvPr>
        </p:nvSpPr>
        <p:spPr/>
        <p:txBody>
          <a:bodyPr/>
          <a:lstStyle/>
          <a:p>
            <a:pPr marL="0" indent="0">
              <a:buNone/>
            </a:pPr>
            <a:r>
              <a:rPr lang="en-GB" dirty="0"/>
              <a:t>CI=confidence interval; OR=odds ratio; PRS=polygenic risk score</a:t>
            </a:r>
          </a:p>
          <a:p>
            <a:pPr marL="0" indent="0">
              <a:buNone/>
            </a:pPr>
            <a:endParaRPr lang="en-GB" dirty="0"/>
          </a:p>
          <a:p>
            <a:pPr marL="0" indent="0">
              <a:buNone/>
            </a:pPr>
            <a:r>
              <a:rPr lang="en-GB" dirty="0"/>
              <a:t>1. </a:t>
            </a:r>
            <a:r>
              <a:rPr lang="en-GB" dirty="0" err="1"/>
              <a:t>Kogelman</a:t>
            </a:r>
            <a:r>
              <a:rPr lang="en-GB" dirty="0"/>
              <a:t> et al. </a:t>
            </a:r>
            <a:r>
              <a:rPr lang="en-GB" dirty="0" err="1"/>
              <a:t>Neurol</a:t>
            </a:r>
            <a:r>
              <a:rPr lang="en-GB" dirty="0"/>
              <a:t> Genet 2019;5(6):e364</a:t>
            </a:r>
          </a:p>
        </p:txBody>
      </p:sp>
      <p:sp>
        <p:nvSpPr>
          <p:cNvPr id="12" name="TextBox 11">
            <a:extLst>
              <a:ext uri="{FF2B5EF4-FFF2-40B4-BE49-F238E27FC236}">
                <a16:creationId xmlns:a16="http://schemas.microsoft.com/office/drawing/2014/main" id="{584FD7E6-2F6A-4534-BE3A-43A0D47DB727}"/>
              </a:ext>
            </a:extLst>
          </p:cNvPr>
          <p:cNvSpPr txBox="1"/>
          <p:nvPr/>
        </p:nvSpPr>
        <p:spPr>
          <a:xfrm>
            <a:off x="7566024" y="1375720"/>
            <a:ext cx="3165476" cy="584775"/>
          </a:xfrm>
          <a:prstGeom prst="rect">
            <a:avLst/>
          </a:prstGeom>
          <a:noFill/>
        </p:spPr>
        <p:txBody>
          <a:bodyPr wrap="square" rtlCol="0">
            <a:spAutoFit/>
          </a:bodyPr>
          <a:lstStyle/>
          <a:p>
            <a:pPr algn="ctr"/>
            <a:r>
              <a:rPr lang="en-GB" sz="1600" b="1" dirty="0">
                <a:solidFill>
                  <a:srgbClr val="336851"/>
                </a:solidFill>
                <a:latin typeface="Arial" panose="020B0604020202020204" pitchFamily="34" charset="0"/>
                <a:cs typeface="Arial" panose="020B0604020202020204" pitchFamily="34" charset="0"/>
              </a:rPr>
              <a:t>Association of PRS with response to acute treatment</a:t>
            </a:r>
            <a:r>
              <a:rPr lang="en-GB" sz="1600" b="1" baseline="30000" dirty="0">
                <a:solidFill>
                  <a:srgbClr val="336851"/>
                </a:solidFill>
                <a:latin typeface="Arial" panose="020B0604020202020204" pitchFamily="34" charset="0"/>
                <a:cs typeface="Arial" panose="020B0604020202020204" pitchFamily="34" charset="0"/>
              </a:rPr>
              <a:t>1</a:t>
            </a:r>
            <a:endParaRPr lang="en-GB" sz="1600" b="1" dirty="0">
              <a:solidFill>
                <a:srgbClr val="33685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A91996A1-1829-45F0-BC76-3D43DCDF443B}"/>
              </a:ext>
            </a:extLst>
          </p:cNvPr>
          <p:cNvSpPr txBox="1"/>
          <p:nvPr/>
        </p:nvSpPr>
        <p:spPr>
          <a:xfrm>
            <a:off x="6698543" y="4907281"/>
            <a:ext cx="1685436" cy="523220"/>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Any migraine-specific therapy</a:t>
            </a:r>
          </a:p>
        </p:txBody>
      </p:sp>
      <p:sp>
        <p:nvSpPr>
          <p:cNvPr id="14" name="TextBox 13">
            <a:extLst>
              <a:ext uri="{FF2B5EF4-FFF2-40B4-BE49-F238E27FC236}">
                <a16:creationId xmlns:a16="http://schemas.microsoft.com/office/drawing/2014/main" id="{25A0A701-5DE7-49C7-B1A0-A5770C651B8C}"/>
              </a:ext>
            </a:extLst>
          </p:cNvPr>
          <p:cNvSpPr txBox="1"/>
          <p:nvPr/>
        </p:nvSpPr>
        <p:spPr>
          <a:xfrm>
            <a:off x="8064501" y="4907281"/>
            <a:ext cx="1046480" cy="307777"/>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Triptans</a:t>
            </a:r>
          </a:p>
        </p:txBody>
      </p:sp>
      <p:sp>
        <p:nvSpPr>
          <p:cNvPr id="15" name="TextBox 14">
            <a:extLst>
              <a:ext uri="{FF2B5EF4-FFF2-40B4-BE49-F238E27FC236}">
                <a16:creationId xmlns:a16="http://schemas.microsoft.com/office/drawing/2014/main" id="{ACBA2A91-0B69-4447-BE0E-D26FC1F2C88C}"/>
              </a:ext>
            </a:extLst>
          </p:cNvPr>
          <p:cNvSpPr txBox="1"/>
          <p:nvPr/>
        </p:nvSpPr>
        <p:spPr>
          <a:xfrm>
            <a:off x="9119235" y="4907281"/>
            <a:ext cx="1046480" cy="307777"/>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Ergot</a:t>
            </a:r>
          </a:p>
        </p:txBody>
      </p:sp>
      <p:sp>
        <p:nvSpPr>
          <p:cNvPr id="18" name="TextBox 17">
            <a:extLst>
              <a:ext uri="{FF2B5EF4-FFF2-40B4-BE49-F238E27FC236}">
                <a16:creationId xmlns:a16="http://schemas.microsoft.com/office/drawing/2014/main" id="{E011C963-966C-48BB-91E6-B498B0A45501}"/>
              </a:ext>
            </a:extLst>
          </p:cNvPr>
          <p:cNvSpPr txBox="1"/>
          <p:nvPr/>
        </p:nvSpPr>
        <p:spPr>
          <a:xfrm>
            <a:off x="9836668" y="4907281"/>
            <a:ext cx="1718024" cy="523220"/>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Non-migraine-specific analgesics</a:t>
            </a:r>
          </a:p>
        </p:txBody>
      </p:sp>
      <p:cxnSp>
        <p:nvCxnSpPr>
          <p:cNvPr id="20" name="Straight Arrow Connector 19">
            <a:extLst>
              <a:ext uri="{FF2B5EF4-FFF2-40B4-BE49-F238E27FC236}">
                <a16:creationId xmlns:a16="http://schemas.microsoft.com/office/drawing/2014/main" id="{610C66AC-7798-44C9-9E0F-AD235C903256}"/>
              </a:ext>
            </a:extLst>
          </p:cNvPr>
          <p:cNvCxnSpPr>
            <a:cxnSpLocks/>
          </p:cNvCxnSpPr>
          <p:nvPr/>
        </p:nvCxnSpPr>
        <p:spPr>
          <a:xfrm>
            <a:off x="3695700" y="3838409"/>
            <a:ext cx="3438431" cy="172277"/>
          </a:xfrm>
          <a:prstGeom prst="straightConnector1">
            <a:avLst/>
          </a:prstGeom>
          <a:ln w="19050">
            <a:solidFill>
              <a:srgbClr val="336851"/>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373F1D22-EC24-40EF-9DC0-A9E9FB767238}"/>
              </a:ext>
            </a:extLst>
          </p:cNvPr>
          <p:cNvSpPr/>
          <p:nvPr/>
        </p:nvSpPr>
        <p:spPr>
          <a:xfrm>
            <a:off x="7153867" y="2639080"/>
            <a:ext cx="795076" cy="2304112"/>
          </a:xfrm>
          <a:prstGeom prst="roundRect">
            <a:avLst/>
          </a:prstGeom>
          <a:noFill/>
          <a:ln w="19050" cap="rnd">
            <a:solidFill>
              <a:srgbClr val="336851"/>
            </a:solidFill>
            <a:tailEnd type="none"/>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36" name="Straight Arrow Connector 35">
            <a:extLst>
              <a:ext uri="{FF2B5EF4-FFF2-40B4-BE49-F238E27FC236}">
                <a16:creationId xmlns:a16="http://schemas.microsoft.com/office/drawing/2014/main" id="{00A9E542-6A05-44A5-AF6E-7EF44EB26AE7}"/>
              </a:ext>
            </a:extLst>
          </p:cNvPr>
          <p:cNvCxnSpPr>
            <a:cxnSpLocks/>
          </p:cNvCxnSpPr>
          <p:nvPr/>
        </p:nvCxnSpPr>
        <p:spPr>
          <a:xfrm>
            <a:off x="1857375" y="4520308"/>
            <a:ext cx="8538434" cy="51693"/>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Rounded Corners 36">
            <a:extLst>
              <a:ext uri="{FF2B5EF4-FFF2-40B4-BE49-F238E27FC236}">
                <a16:creationId xmlns:a16="http://schemas.microsoft.com/office/drawing/2014/main" id="{74113D9A-D570-4A47-B531-428BEAA1EC3E}"/>
              </a:ext>
            </a:extLst>
          </p:cNvPr>
          <p:cNvSpPr/>
          <p:nvPr/>
        </p:nvSpPr>
        <p:spPr>
          <a:xfrm>
            <a:off x="10434776" y="3132498"/>
            <a:ext cx="795076" cy="1808863"/>
          </a:xfrm>
          <a:prstGeom prst="roundRect">
            <a:avLst/>
          </a:prstGeom>
          <a:noFill/>
          <a:ln w="19050" cap="rnd">
            <a:solidFill>
              <a:schemeClr val="tx2"/>
            </a:solidFill>
            <a:tailEnd type="none"/>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0" name="Rectangle: Rounded Corners 39">
            <a:extLst>
              <a:ext uri="{FF2B5EF4-FFF2-40B4-BE49-F238E27FC236}">
                <a16:creationId xmlns:a16="http://schemas.microsoft.com/office/drawing/2014/main" id="{1A0364F4-176F-4993-A03F-1CA6EEAA942B}"/>
              </a:ext>
            </a:extLst>
          </p:cNvPr>
          <p:cNvSpPr/>
          <p:nvPr/>
        </p:nvSpPr>
        <p:spPr>
          <a:xfrm>
            <a:off x="959141" y="4875181"/>
            <a:ext cx="5008588" cy="1238250"/>
          </a:xfrm>
          <a:prstGeom prst="roundRect">
            <a:avLst>
              <a:gd name="adj" fmla="val 8589"/>
            </a:avLst>
          </a:prstGeom>
          <a:noFill/>
          <a:ln w="19050" cap="rnd">
            <a:solidFill>
              <a:schemeClr val="accent1"/>
            </a:solidFill>
            <a:tailEnd type="none"/>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a:solidFill>
                  <a:schemeClr val="tx1"/>
                </a:solidFill>
                <a:latin typeface="Arial" panose="020B0604020202020204" pitchFamily="34" charset="0"/>
                <a:cs typeface="Arial" panose="020B0604020202020204" pitchFamily="34" charset="0"/>
              </a:rPr>
              <a:t>This suggests that there is possibly a genetic component to migraine – and that the PRS can identify patients with a higher-than-average chance of responding to triptans</a:t>
            </a:r>
            <a:r>
              <a:rPr lang="en-US" sz="1600" baseline="30000" dirty="0">
                <a:solidFill>
                  <a:schemeClr val="tx1"/>
                </a:solidFill>
                <a:latin typeface="Arial" panose="020B0604020202020204" pitchFamily="34" charset="0"/>
                <a:cs typeface="Arial" panose="020B0604020202020204" pitchFamily="34" charset="0"/>
              </a:rPr>
              <a:t>1</a:t>
            </a:r>
            <a:endParaRPr lang="en-GB" sz="1600" dirty="0">
              <a:solidFill>
                <a:schemeClr val="tx1"/>
              </a:solidFill>
              <a:latin typeface="Arial" panose="020B0604020202020204" pitchFamily="34" charset="0"/>
              <a:cs typeface="Arial" panose="020B0604020202020204" pitchFamily="34" charset="0"/>
            </a:endParaRPr>
          </a:p>
        </p:txBody>
      </p:sp>
    </p:spTree>
    <p:custDataLst/>
    <p:extLst>
      <p:ext uri="{BB962C8B-B14F-4D97-AF65-F5344CB8AC3E}">
        <p14:creationId xmlns:p14="http://schemas.microsoft.com/office/powerpoint/2010/main" val="16421520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FF40738-0944-4540-ACA4-15B15F13A71E}"/>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8AC6A408-28F1-4377-850E-DEE22DB86D29}"/>
              </a:ext>
            </a:extLst>
          </p:cNvPr>
          <p:cNvSpPr>
            <a:spLocks noGrp="1"/>
          </p:cNvSpPr>
          <p:nvPr>
            <p:ph type="title"/>
          </p:nvPr>
        </p:nvSpPr>
        <p:spPr/>
        <p:txBody>
          <a:bodyPr/>
          <a:lstStyle/>
          <a:p>
            <a:r>
              <a:rPr lang="en-GB" dirty="0"/>
              <a:t>Migraine GWAS </a:t>
            </a:r>
          </a:p>
        </p:txBody>
      </p:sp>
      <p:sp>
        <p:nvSpPr>
          <p:cNvPr id="3" name="Content Placeholder 2">
            <a:extLst>
              <a:ext uri="{FF2B5EF4-FFF2-40B4-BE49-F238E27FC236}">
                <a16:creationId xmlns:a16="http://schemas.microsoft.com/office/drawing/2014/main" id="{2A67224D-4B0D-4BAF-8FAE-C71CCF398122}"/>
              </a:ext>
            </a:extLst>
          </p:cNvPr>
          <p:cNvSpPr>
            <a:spLocks noGrp="1"/>
          </p:cNvSpPr>
          <p:nvPr>
            <p:ph idx="20"/>
          </p:nvPr>
        </p:nvSpPr>
        <p:spPr/>
        <p:txBody>
          <a:bodyPr>
            <a:normAutofit lnSpcReduction="10000"/>
          </a:bodyPr>
          <a:lstStyle/>
          <a:p>
            <a:r>
              <a:rPr lang="en-GB" sz="1800" dirty="0"/>
              <a:t>Several GWAS of migraine have compared the genomes of hundreds of thousands of individuals with migraine with those of controls</a:t>
            </a:r>
            <a:r>
              <a:rPr lang="en-GB" sz="1800" baseline="30000" dirty="0"/>
              <a:t>1,2</a:t>
            </a:r>
            <a:endParaRPr lang="en-GB" sz="1800" dirty="0"/>
          </a:p>
          <a:p>
            <a:r>
              <a:rPr lang="en-GB" sz="1800" dirty="0"/>
              <a:t>SNPs identified from these GWAS have highlighted some possible common themes:</a:t>
            </a:r>
            <a:r>
              <a:rPr lang="en-GB" sz="1800" baseline="30000" dirty="0"/>
              <a:t>1</a:t>
            </a:r>
            <a:r>
              <a:rPr lang="en-GB" sz="1800" dirty="0"/>
              <a:t> </a:t>
            </a:r>
          </a:p>
          <a:p>
            <a:pPr lvl="1"/>
            <a:r>
              <a:rPr lang="en-GB" b="1" dirty="0">
                <a:solidFill>
                  <a:srgbClr val="336851"/>
                </a:solidFill>
              </a:rPr>
              <a:t>Vascular function</a:t>
            </a:r>
          </a:p>
          <a:p>
            <a:pPr lvl="1"/>
            <a:r>
              <a:rPr lang="en-GB" b="1" dirty="0">
                <a:solidFill>
                  <a:schemeClr val="accent2"/>
                </a:solidFill>
              </a:rPr>
              <a:t>Metal ion homeostasis</a:t>
            </a:r>
          </a:p>
          <a:p>
            <a:pPr lvl="1"/>
            <a:r>
              <a:rPr lang="en-GB" b="1" dirty="0">
                <a:solidFill>
                  <a:schemeClr val="tx2"/>
                </a:solidFill>
              </a:rPr>
              <a:t>Ion channel activity</a:t>
            </a:r>
          </a:p>
          <a:p>
            <a:r>
              <a:rPr lang="en-GB" sz="1800" dirty="0"/>
              <a:t>Other identified genes have neural functions, further fuelling the vascular versus neurological debate</a:t>
            </a:r>
            <a:r>
              <a:rPr lang="en-GB" sz="1800" baseline="30000" dirty="0"/>
              <a:t>1</a:t>
            </a:r>
            <a:endParaRPr lang="en-GB" sz="1800" dirty="0"/>
          </a:p>
          <a:p>
            <a:r>
              <a:rPr lang="en-GB" sz="1800" dirty="0"/>
              <a:t>GWAS have identified several potential genes and systems involved in migraine – the task that remains is to verify these findings</a:t>
            </a:r>
            <a:r>
              <a:rPr lang="en-GB" sz="1800" baseline="30000" dirty="0"/>
              <a:t>1,2</a:t>
            </a:r>
            <a:endParaRPr lang="en-GB" sz="1800" dirty="0"/>
          </a:p>
        </p:txBody>
      </p:sp>
      <p:sp>
        <p:nvSpPr>
          <p:cNvPr id="7" name="Text Placeholder 6">
            <a:extLst>
              <a:ext uri="{FF2B5EF4-FFF2-40B4-BE49-F238E27FC236}">
                <a16:creationId xmlns:a16="http://schemas.microsoft.com/office/drawing/2014/main" id="{955F1760-12C3-4A44-A0F5-629F03071B15}"/>
              </a:ext>
            </a:extLst>
          </p:cNvPr>
          <p:cNvSpPr>
            <a:spLocks noGrp="1"/>
          </p:cNvSpPr>
          <p:nvPr>
            <p:ph type="body" sz="quarter" idx="18"/>
          </p:nvPr>
        </p:nvSpPr>
        <p:spPr/>
        <p:txBody>
          <a:bodyPr/>
          <a:lstStyle/>
          <a:p>
            <a:pPr marL="0" indent="0">
              <a:buNone/>
            </a:pPr>
            <a:r>
              <a:rPr lang="en-GB" dirty="0"/>
              <a:t>GWAS=genome-wide association studies; SNP=single nucleotide polymorphism</a:t>
            </a:r>
          </a:p>
          <a:p>
            <a:pPr marL="0" indent="0">
              <a:buNone/>
            </a:pPr>
            <a:endParaRPr lang="en-GB" dirty="0"/>
          </a:p>
          <a:p>
            <a:pPr marL="0" indent="0">
              <a:buNone/>
            </a:pPr>
            <a:r>
              <a:rPr lang="en-GB" dirty="0"/>
              <a:t>1. van den </a:t>
            </a:r>
            <a:r>
              <a:rPr lang="en-GB" dirty="0" err="1"/>
              <a:t>Maagdenberg</a:t>
            </a:r>
            <a:r>
              <a:rPr lang="en-GB" dirty="0"/>
              <a:t> et al. J Headache Pain 2019;20(1):5;</a:t>
            </a:r>
            <a:br>
              <a:rPr lang="en-GB" dirty="0"/>
            </a:br>
            <a:r>
              <a:rPr lang="en-GB" dirty="0"/>
              <a:t>2. </a:t>
            </a:r>
            <a:r>
              <a:rPr lang="en-GB" dirty="0" err="1"/>
              <a:t>Nyholt</a:t>
            </a:r>
            <a:r>
              <a:rPr lang="en-GB" dirty="0"/>
              <a:t> &amp; van den </a:t>
            </a:r>
            <a:r>
              <a:rPr lang="en-GB" dirty="0" err="1"/>
              <a:t>Maagdenberg</a:t>
            </a:r>
            <a:r>
              <a:rPr lang="en-GB" dirty="0"/>
              <a:t>. </a:t>
            </a:r>
            <a:r>
              <a:rPr lang="en-GB" dirty="0" err="1"/>
              <a:t>Curr</a:t>
            </a:r>
            <a:r>
              <a:rPr lang="en-GB" dirty="0"/>
              <a:t> </a:t>
            </a:r>
            <a:r>
              <a:rPr lang="en-GB" dirty="0" err="1"/>
              <a:t>Opin</a:t>
            </a:r>
            <a:r>
              <a:rPr lang="en-GB" dirty="0"/>
              <a:t> </a:t>
            </a:r>
            <a:r>
              <a:rPr lang="en-GB" dirty="0" err="1"/>
              <a:t>Neurol</a:t>
            </a:r>
            <a:r>
              <a:rPr lang="en-GB" dirty="0"/>
              <a:t> 2016;29(3):302–308</a:t>
            </a:r>
          </a:p>
        </p:txBody>
      </p:sp>
      <p:sp>
        <p:nvSpPr>
          <p:cNvPr id="5" name="Oval 4">
            <a:extLst>
              <a:ext uri="{FF2B5EF4-FFF2-40B4-BE49-F238E27FC236}">
                <a16:creationId xmlns:a16="http://schemas.microsoft.com/office/drawing/2014/main" id="{4AE469DC-96F7-4E97-A20A-2A282B442706}"/>
              </a:ext>
            </a:extLst>
          </p:cNvPr>
          <p:cNvSpPr/>
          <p:nvPr/>
        </p:nvSpPr>
        <p:spPr>
          <a:xfrm>
            <a:off x="6248400" y="2284692"/>
            <a:ext cx="2778126" cy="3561911"/>
          </a:xfrm>
          <a:prstGeom prst="ellipse">
            <a:avLst/>
          </a:prstGeom>
          <a:solidFill>
            <a:srgbClr val="CCD9D3">
              <a:alpha val="50196"/>
            </a:srgbClr>
          </a:solidFill>
          <a:ln w="38100" cap="rnd">
            <a:solidFill>
              <a:schemeClr val="bg1"/>
            </a:solidFill>
            <a:tailEnd type="none"/>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GB" b="1" dirty="0">
                <a:solidFill>
                  <a:srgbClr val="336851"/>
                </a:solidFill>
                <a:latin typeface="Arial" panose="020B0604020202020204" pitchFamily="34" charset="0"/>
                <a:cs typeface="Arial" panose="020B0604020202020204" pitchFamily="34" charset="0"/>
              </a:rPr>
              <a:t>Vascular function</a:t>
            </a:r>
          </a:p>
          <a:p>
            <a:pPr algn="ctr"/>
            <a:endParaRPr lang="en-GB" sz="1100" dirty="0">
              <a:latin typeface="Arial" panose="020B0604020202020204" pitchFamily="34" charset="0"/>
              <a:cs typeface="Arial" panose="020B0604020202020204" pitchFamily="34" charset="0"/>
            </a:endParaRPr>
          </a:p>
          <a:p>
            <a:pPr algn="ctr"/>
            <a:r>
              <a:rPr lang="en-GB" sz="1050" dirty="0">
                <a:solidFill>
                  <a:schemeClr val="tx1"/>
                </a:solidFill>
                <a:latin typeface="Arial" panose="020B0604020202020204" pitchFamily="34" charset="0"/>
                <a:cs typeface="Arial" panose="020B0604020202020204" pitchFamily="34" charset="0"/>
              </a:rPr>
              <a:t>rs10218452; rs6693567; rs1925950; rs6791480; rs13078967; rs7684253; rs9349379; rs67338227; rs28455731; rs1268083; rs2506142; rs10786156; rs2223089; rs10895275; rs1024905; rs11172113; rs4081947; rs111404218; rs144017103</a:t>
            </a:r>
            <a:endParaRPr lang="en-GB" sz="1050" dirty="0">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9F51BFB9-5EE7-4B91-9AD2-DDF99E72386F}"/>
              </a:ext>
            </a:extLst>
          </p:cNvPr>
          <p:cNvSpPr/>
          <p:nvPr/>
        </p:nvSpPr>
        <p:spPr>
          <a:xfrm>
            <a:off x="8771890" y="2132757"/>
            <a:ext cx="2680449" cy="2262216"/>
          </a:xfrm>
          <a:prstGeom prst="ellipse">
            <a:avLst/>
          </a:prstGeom>
          <a:solidFill>
            <a:srgbClr val="A5A07B">
              <a:alpha val="50196"/>
            </a:srgbClr>
          </a:solidFill>
          <a:ln w="38100" cap="rnd">
            <a:solidFill>
              <a:schemeClr val="bg1"/>
            </a:solidFill>
            <a:tailEnd type="none"/>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GB" b="1" dirty="0">
                <a:solidFill>
                  <a:schemeClr val="accent2">
                    <a:lumMod val="75000"/>
                  </a:schemeClr>
                </a:solidFill>
                <a:latin typeface="Arial" panose="020B0604020202020204" pitchFamily="34" charset="0"/>
                <a:cs typeface="Arial" panose="020B0604020202020204" pitchFamily="34" charset="0"/>
              </a:rPr>
              <a:t>Metal ion homeostasis</a:t>
            </a:r>
          </a:p>
          <a:p>
            <a:pPr algn="ctr"/>
            <a:endParaRPr lang="en-GB" sz="1100" dirty="0">
              <a:latin typeface="Arial" panose="020B0604020202020204" pitchFamily="34" charset="0"/>
              <a:cs typeface="Arial" panose="020B0604020202020204" pitchFamily="34" charset="0"/>
            </a:endParaRPr>
          </a:p>
          <a:p>
            <a:pPr algn="ctr"/>
            <a:r>
              <a:rPr lang="en-GB" sz="1050" dirty="0">
                <a:solidFill>
                  <a:schemeClr val="tx1"/>
                </a:solidFill>
                <a:latin typeface="Arial" panose="020B0604020202020204" pitchFamily="34" charset="0"/>
                <a:cs typeface="Arial" panose="020B0604020202020204" pitchFamily="34" charset="0"/>
              </a:rPr>
              <a:t>rs10218452; rs6791480; rs7684253; rs2506142; rs11172113; rs4081947; rs17857135; rs111404218</a:t>
            </a:r>
            <a:endParaRPr lang="en-GB" sz="1050" dirty="0">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B5FE7FA4-291C-4B05-8C90-9CBC60FF58D4}"/>
              </a:ext>
            </a:extLst>
          </p:cNvPr>
          <p:cNvSpPr/>
          <p:nvPr/>
        </p:nvSpPr>
        <p:spPr>
          <a:xfrm>
            <a:off x="8652107" y="4217121"/>
            <a:ext cx="2448442" cy="1555925"/>
          </a:xfrm>
          <a:prstGeom prst="ellipse">
            <a:avLst/>
          </a:prstGeom>
          <a:solidFill>
            <a:srgbClr val="44546A">
              <a:alpha val="50196"/>
            </a:srgbClr>
          </a:solidFill>
          <a:ln w="38100" cap="rnd">
            <a:solidFill>
              <a:schemeClr val="bg1"/>
            </a:solidFill>
            <a:tailEnd type="none"/>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GB" b="1" dirty="0">
                <a:solidFill>
                  <a:schemeClr val="tx2"/>
                </a:solidFill>
                <a:latin typeface="Arial" panose="020B0604020202020204" pitchFamily="34" charset="0"/>
                <a:cs typeface="Arial" panose="020B0604020202020204" pitchFamily="34" charset="0"/>
              </a:rPr>
              <a:t>Ion channel activity</a:t>
            </a:r>
          </a:p>
          <a:p>
            <a:pPr algn="ctr"/>
            <a:endParaRPr lang="en-GB" sz="1100" dirty="0">
              <a:latin typeface="Arial" panose="020B0604020202020204" pitchFamily="34" charset="0"/>
              <a:cs typeface="Arial" panose="020B0604020202020204" pitchFamily="34" charset="0"/>
            </a:endParaRPr>
          </a:p>
          <a:p>
            <a:pPr algn="ctr"/>
            <a:r>
              <a:rPr lang="en-GB" sz="1050" dirty="0">
                <a:solidFill>
                  <a:schemeClr val="tx1"/>
                </a:solidFill>
                <a:latin typeface="Arial" panose="020B0604020202020204" pitchFamily="34" charset="0"/>
                <a:cs typeface="Arial" panose="020B0604020202020204" pitchFamily="34" charset="0"/>
              </a:rPr>
              <a:t>rs10166942; rs7684253; rs10456100; rs4814864</a:t>
            </a:r>
          </a:p>
        </p:txBody>
      </p:sp>
      <p:sp>
        <p:nvSpPr>
          <p:cNvPr id="12" name="TextBox 11">
            <a:extLst>
              <a:ext uri="{FF2B5EF4-FFF2-40B4-BE49-F238E27FC236}">
                <a16:creationId xmlns:a16="http://schemas.microsoft.com/office/drawing/2014/main" id="{04F421F2-A6E1-42A9-89A8-A7D8A78A4980}"/>
              </a:ext>
            </a:extLst>
          </p:cNvPr>
          <p:cNvSpPr txBox="1"/>
          <p:nvPr/>
        </p:nvSpPr>
        <p:spPr>
          <a:xfrm>
            <a:off x="6845185" y="1375720"/>
            <a:ext cx="4607154" cy="584775"/>
          </a:xfrm>
          <a:prstGeom prst="rect">
            <a:avLst/>
          </a:prstGeom>
          <a:noFill/>
        </p:spPr>
        <p:txBody>
          <a:bodyPr wrap="square" rtlCol="0">
            <a:spAutoFit/>
          </a:bodyPr>
          <a:lstStyle/>
          <a:p>
            <a:pPr algn="ctr"/>
            <a:r>
              <a:rPr lang="en-US" sz="1600" b="1" dirty="0">
                <a:solidFill>
                  <a:srgbClr val="336851"/>
                </a:solidFill>
                <a:latin typeface="Arial" panose="020B0604020202020204" pitchFamily="34" charset="0"/>
                <a:cs typeface="Arial" panose="020B0604020202020204" pitchFamily="34" charset="0"/>
              </a:rPr>
              <a:t>Migraine-associated SNPs putatively associated with similar biological functions</a:t>
            </a:r>
            <a:r>
              <a:rPr lang="en-US" sz="1600" b="1" baseline="30000" dirty="0">
                <a:solidFill>
                  <a:srgbClr val="336851"/>
                </a:solidFill>
                <a:latin typeface="Arial" panose="020B0604020202020204" pitchFamily="34" charset="0"/>
                <a:cs typeface="Arial" panose="020B0604020202020204" pitchFamily="34" charset="0"/>
              </a:rPr>
              <a:t>1</a:t>
            </a:r>
          </a:p>
        </p:txBody>
      </p:sp>
    </p:spTree>
    <p:custDataLst/>
    <p:extLst>
      <p:ext uri="{BB962C8B-B14F-4D97-AF65-F5344CB8AC3E}">
        <p14:creationId xmlns:p14="http://schemas.microsoft.com/office/powerpoint/2010/main" val="30834269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fXQcB0C6"/>
  <p:tag name="ARTICULATE_SLIDE_COUNT" val="3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FF911B4432C6D64884FB6CBFD9A86A88" ma:contentTypeVersion="8" ma:contentTypeDescription="Opret et nyt dokument." ma:contentTypeScope="" ma:versionID="828e5ccf7f62d0298d3024a81b4de5d3">
  <xsd:schema xmlns:xsd="http://www.w3.org/2001/XMLSchema" xmlns:xs="http://www.w3.org/2001/XMLSchema" xmlns:p="http://schemas.microsoft.com/office/2006/metadata/properties" xmlns:ns2="6694566d-81f9-40eb-a629-7e03769744e1" xmlns:ns3="06cb444e-a3d9-4a5f-913d-6fa9f620ac5e" targetNamespace="http://schemas.microsoft.com/office/2006/metadata/properties" ma:root="true" ma:fieldsID="3c294a8e76d75721e19b78cd49f82e95" ns2:_="" ns3:_="">
    <xsd:import namespace="6694566d-81f9-40eb-a629-7e03769744e1"/>
    <xsd:import namespace="06cb444e-a3d9-4a5f-913d-6fa9f620ac5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94566d-81f9-40eb-a629-7e03769744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cb444e-a3d9-4a5f-913d-6fa9f620ac5e"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091100-0E2B-4D32-8C4B-AD6EC7DEE045}">
  <ds:schemaRefs>
    <ds:schemaRef ds:uri="http://purl.org/dc/terms/"/>
    <ds:schemaRef ds:uri="http://schemas.microsoft.com/office/2006/metadata/properties"/>
    <ds:schemaRef ds:uri="http://schemas.microsoft.com/office/2006/documentManagement/types"/>
    <ds:schemaRef ds:uri="6694566d-81f9-40eb-a629-7e03769744e1"/>
    <ds:schemaRef ds:uri="http://purl.org/dc/elements/1.1/"/>
    <ds:schemaRef ds:uri="06cb444e-a3d9-4a5f-913d-6fa9f620ac5e"/>
    <ds:schemaRef ds:uri="http://www.w3.org/XML/1998/namespace"/>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B111E7B9-B830-428C-96FF-E99A6602FC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94566d-81f9-40eb-a629-7e03769744e1"/>
    <ds:schemaRef ds:uri="06cb444e-a3d9-4a5f-913d-6fa9f620ac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592452-44C6-4F51-BB56-47BEEA4995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19492</TotalTime>
  <Words>12412</Words>
  <Application>Microsoft Office PowerPoint</Application>
  <PresentationFormat>Widescreen</PresentationFormat>
  <Paragraphs>908</Paragraphs>
  <Slides>37</Slides>
  <Notes>37</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Plain-Medium</vt:lpstr>
      <vt:lpstr>Times New Roman</vt:lpstr>
      <vt:lpstr>Neurotorium - PowerPoint-Skabelon - 2022-01-28</vt:lpstr>
      <vt:lpstr>PowerPoint Presentation</vt:lpstr>
      <vt:lpstr>Pain and nociception </vt:lpstr>
      <vt:lpstr>Pain</vt:lpstr>
      <vt:lpstr>Regulation of pain</vt:lpstr>
      <vt:lpstr>Regulation of pain – the ascending pathway</vt:lpstr>
      <vt:lpstr>Regulation of pain – the descending pathway</vt:lpstr>
      <vt:lpstr>The spinal cord</vt:lpstr>
      <vt:lpstr>Nociception </vt:lpstr>
      <vt:lpstr>The pathology of migraine</vt:lpstr>
      <vt:lpstr>The pathophysiology of migraine has emerged from a historical consideration of the “humors” through mid-20th century distraction of the now defunct vascular theory to a clear place as a neurological disorder</vt:lpstr>
      <vt:lpstr>Timeline of migraine research</vt:lpstr>
      <vt:lpstr>Cortical spreading depression, aura and migraine</vt:lpstr>
      <vt:lpstr>Cortical spreading depression</vt:lpstr>
      <vt:lpstr>Evolving theories of migraine pathogenesis</vt:lpstr>
      <vt:lpstr>The vascular theory of migraine</vt:lpstr>
      <vt:lpstr>The vasculature and migraine symptoms</vt:lpstr>
      <vt:lpstr>Inflammation and the role of the immune system</vt:lpstr>
      <vt:lpstr>CGRP (calcitonin gene-related peptide)</vt:lpstr>
      <vt:lpstr>The role of CGRP in migraine</vt:lpstr>
      <vt:lpstr>The role of CGRP in migraine</vt:lpstr>
      <vt:lpstr>Pharmacological targets for CGRP inhibition</vt:lpstr>
      <vt:lpstr>Structural changes from migraine attacks</vt:lpstr>
      <vt:lpstr>Brain regions involved in migraine</vt:lpstr>
      <vt:lpstr>A model of migraine pathophysiology</vt:lpstr>
      <vt:lpstr>Proposed phases of a migraine attack</vt:lpstr>
      <vt:lpstr>Migraine symptoms are complex and have specific neurologic origins</vt:lpstr>
      <vt:lpstr>Migraine pathogenesis and the role of CGRP – trigeminal ganglion </vt:lpstr>
      <vt:lpstr>Migraine pathogenesis and the role of CGRP – trigeminal nucleus caudalis </vt:lpstr>
      <vt:lpstr>Migraine pathogenesis and the role of CGRP – thalamus</vt:lpstr>
      <vt:lpstr>Migraine pathogenesis and the role of CGRP – hypothalamus</vt:lpstr>
      <vt:lpstr>Various brain regions are activated during a migraine attack</vt:lpstr>
      <vt:lpstr>Cortical and brainstem activation alone or in combination?</vt:lpstr>
      <vt:lpstr>The genetics of migraine</vt:lpstr>
      <vt:lpstr>The heritability of headaches and migraine</vt:lpstr>
      <vt:lpstr>The genetics of migraine</vt:lpstr>
      <vt:lpstr>Migraine polygenic risk score</vt:lpstr>
      <vt:lpstr>Migraine GWAS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Michelle Dait</cp:lastModifiedBy>
  <cp:revision>2237</cp:revision>
  <cp:lastPrinted>2020-05-22T11:01:35Z</cp:lastPrinted>
  <dcterms:created xsi:type="dcterms:W3CDTF">2017-01-23T14:24:15Z</dcterms:created>
  <dcterms:modified xsi:type="dcterms:W3CDTF">2022-07-12T08:28:26Z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46037A0A-8216-4196-8276-A9048178043C</vt:lpwstr>
  </property>
  <property fmtid="{D5CDD505-2E9C-101B-9397-08002B2CF9AE}" pid="3" name="ArticulatePath">
    <vt:lpwstr>6 - Treatment principles 15-Aug-18</vt:lpwstr>
  </property>
  <property fmtid="{D5CDD505-2E9C-101B-9397-08002B2CF9AE}" pid="4" name="ContentTypeId">
    <vt:lpwstr>0x010100FF911B4432C6D64884FB6CBFD9A86A88</vt:lpwstr>
  </property>
</Properties>
</file>