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333" r:id="rId2"/>
  </p:sldIdLst>
  <p:sldSz cx="12192000" cy="6858000"/>
  <p:notesSz cx="7010400" cy="9296400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335" clrIdx="0"/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2" name="Chris Edge" initials="CE" lastIdx="9" clrIdx="1"/>
  <p:cmAuthor id="9" name="Bjarke Ebert" initials="BE [2]" lastIdx="18" clrIdx="8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3" name="Audrey Dufour" initials="AD" lastIdx="86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851"/>
    <a:srgbClr val="99B3A8"/>
    <a:srgbClr val="CCD9D3"/>
    <a:srgbClr val="DADDE1"/>
    <a:srgbClr val="3F1A01"/>
    <a:srgbClr val="A5A07B"/>
    <a:srgbClr val="DA8D88"/>
    <a:srgbClr val="000000"/>
    <a:srgbClr val="EDECE5"/>
    <a:srgbClr val="D2C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99" autoAdjust="0"/>
    <p:restoredTop sz="96224" autoAdjust="0"/>
  </p:normalViewPr>
  <p:slideViewPr>
    <p:cSldViewPr snapToGrid="0" snapToObjects="1">
      <p:cViewPr varScale="1">
        <p:scale>
          <a:sx n="112" d="100"/>
          <a:sy n="112" d="100"/>
        </p:scale>
        <p:origin x="50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972" y="65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5"/>
          </a:xfrm>
          <a:prstGeom prst="rect">
            <a:avLst/>
          </a:prstGeom>
        </p:spPr>
        <p:txBody>
          <a:bodyPr vert="horz" lIns="104132" tIns="52066" rIns="104132" bIns="52066" rtlCol="0"/>
          <a:lstStyle>
            <a:lvl1pPr algn="l">
              <a:defRPr sz="14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104132" tIns="52066" rIns="104132" bIns="52066" rtlCol="0"/>
          <a:lstStyle>
            <a:lvl1pPr algn="r">
              <a:defRPr sz="1400"/>
            </a:lvl1pPr>
          </a:lstStyle>
          <a:p>
            <a:fld id="{3B6579D3-62B4-4809-8D0C-4876020E209D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6"/>
            <a:ext cx="3037840" cy="466434"/>
          </a:xfrm>
          <a:prstGeom prst="rect">
            <a:avLst/>
          </a:prstGeom>
        </p:spPr>
        <p:txBody>
          <a:bodyPr vert="horz" lIns="104132" tIns="52066" rIns="104132" bIns="52066" rtlCol="0" anchor="b"/>
          <a:lstStyle>
            <a:lvl1pPr algn="l">
              <a:defRPr sz="14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6"/>
            <a:ext cx="3037840" cy="466434"/>
          </a:xfrm>
          <a:prstGeom prst="rect">
            <a:avLst/>
          </a:prstGeom>
        </p:spPr>
        <p:txBody>
          <a:bodyPr vert="horz" lIns="104132" tIns="52066" rIns="104132" bIns="52066" rtlCol="0" anchor="b"/>
          <a:lstStyle>
            <a:lvl1pPr algn="r">
              <a:defRPr sz="14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5"/>
          </a:xfrm>
          <a:prstGeom prst="rect">
            <a:avLst/>
          </a:prstGeom>
        </p:spPr>
        <p:txBody>
          <a:bodyPr vert="horz" lIns="104132" tIns="52066" rIns="104132" bIns="52066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104132" tIns="52066" rIns="104132" bIns="52066" rtlCol="0"/>
          <a:lstStyle>
            <a:lvl1pPr algn="r">
              <a:defRPr sz="1400"/>
            </a:lvl1pPr>
          </a:lstStyle>
          <a:p>
            <a:fld id="{799FA8D8-D74F-5A4A-BB10-7F88E22CEF6D}" type="datetimeFigureOut">
              <a:rPr lang="en-US"/>
              <a:t>7/18/2022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1200" y="1242000"/>
            <a:ext cx="5953320" cy="3351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4132" tIns="52066" rIns="104132" bIns="5206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400" y="4777200"/>
            <a:ext cx="5439600" cy="3909600"/>
          </a:xfrm>
          <a:prstGeom prst="rect">
            <a:avLst/>
          </a:prstGeom>
        </p:spPr>
        <p:txBody>
          <a:bodyPr vert="horz" lIns="104132" tIns="52066" rIns="104132" bIns="52066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6"/>
            <a:ext cx="3037840" cy="466434"/>
          </a:xfrm>
          <a:prstGeom prst="rect">
            <a:avLst/>
          </a:prstGeom>
        </p:spPr>
        <p:txBody>
          <a:bodyPr vert="horz" lIns="104132" tIns="52066" rIns="104132" bIns="52066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6"/>
            <a:ext cx="3037840" cy="466434"/>
          </a:xfrm>
          <a:prstGeom prst="rect">
            <a:avLst/>
          </a:prstGeom>
        </p:spPr>
        <p:txBody>
          <a:bodyPr vert="horz" lIns="104132" tIns="52066" rIns="104132" bIns="52066" rtlCol="0" anchor="b"/>
          <a:lstStyle>
            <a:lvl1pPr algn="r">
              <a:defRPr sz="14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9475" cy="3352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2"/>
            <a:ext cx="5505450" cy="4011023"/>
          </a:xfrm>
        </p:spPr>
        <p:txBody>
          <a:bodyPr/>
          <a:lstStyle/>
          <a:p>
            <a:r>
              <a:rPr lang="en-US" b="1" dirty="0"/>
              <a:t>8.2 Medication-overuse headache:</a:t>
            </a:r>
            <a:r>
              <a:rPr lang="en-US" b="1" baseline="30000" dirty="0"/>
              <a:t>[</a:t>
            </a:r>
            <a:r>
              <a:rPr lang="en-US" b="1" baseline="30000" dirty="0" err="1"/>
              <a:t>IHS</a:t>
            </a:r>
            <a:r>
              <a:rPr lang="en-US" b="1" baseline="30000" dirty="0"/>
              <a:t>, 2018]</a:t>
            </a:r>
            <a:endParaRPr lang="en-US" b="1" dirty="0"/>
          </a:p>
          <a:p>
            <a:r>
              <a:rPr lang="en-US" dirty="0"/>
              <a:t>A. Headache occurring on ≥15 days/month in a patient with a pre-existing headache disorder.</a:t>
            </a:r>
          </a:p>
          <a:p>
            <a:r>
              <a:rPr lang="en-US" dirty="0"/>
              <a:t>B. Regular overuse for &gt;3 months of one or more drugs that can be taken for acute and/or symptomatic </a:t>
            </a:r>
            <a:r>
              <a:rPr lang="en-GB" dirty="0"/>
              <a:t>treatment of </a:t>
            </a:r>
            <a:r>
              <a:rPr lang="en-GB" dirty="0" err="1"/>
              <a:t>headache.</a:t>
            </a:r>
            <a:r>
              <a:rPr lang="en-GB" baseline="30000" dirty="0" err="1"/>
              <a:t>a</a:t>
            </a:r>
            <a:r>
              <a:rPr lang="en-GB" baseline="30000" dirty="0"/>
              <a:t>-c</a:t>
            </a:r>
          </a:p>
          <a:p>
            <a:r>
              <a:rPr lang="en-US" dirty="0"/>
              <a:t>C. Not better accounted for by another ICHD-3 </a:t>
            </a:r>
            <a:r>
              <a:rPr lang="en-GB" dirty="0"/>
              <a:t>diagnosis.</a:t>
            </a:r>
          </a:p>
          <a:p>
            <a:r>
              <a:rPr lang="en-US" sz="800" baseline="30000" dirty="0" err="1"/>
              <a:t>a</a:t>
            </a:r>
            <a:r>
              <a:rPr lang="en-US" sz="800" dirty="0" err="1"/>
              <a:t>Patients</a:t>
            </a:r>
            <a:r>
              <a:rPr lang="en-US" sz="800" dirty="0"/>
              <a:t> should be coded for one or more subtypes of ‘8.2 Medication-overuse headache’ according to the specific medication(s) overused and the criteria for each below. For example, a patient who fulfils the criteria for ‘8.2.2 Triptan-overuse headache’ and the criteria for one of the </a:t>
            </a:r>
            <a:r>
              <a:rPr lang="en-US" sz="800" dirty="0" err="1"/>
              <a:t>subforms</a:t>
            </a:r>
            <a:r>
              <a:rPr lang="en-US" sz="800" dirty="0"/>
              <a:t> of ‘8.2.3 Non-opioid analgesic-overuse headache’ should receive both these codes. The exception occurs </a:t>
            </a:r>
            <a:r>
              <a:rPr lang="en-GB" sz="800" dirty="0"/>
              <a:t>when patients overuse combination-analgesic </a:t>
            </a:r>
            <a:r>
              <a:rPr lang="en-US" sz="800" dirty="0"/>
              <a:t>medications, who are coded ‘8.2.5 Combination analgesic-overuse headache’ and not according to each constituent of the combination-analgesic </a:t>
            </a:r>
            <a:r>
              <a:rPr lang="en-GB" sz="800" dirty="0"/>
              <a:t>medication.</a:t>
            </a:r>
          </a:p>
          <a:p>
            <a:r>
              <a:rPr lang="en-US" sz="800" baseline="30000" dirty="0" err="1"/>
              <a:t>b</a:t>
            </a:r>
            <a:r>
              <a:rPr lang="en-US" sz="800" dirty="0" err="1"/>
              <a:t>Patients</a:t>
            </a:r>
            <a:r>
              <a:rPr lang="en-US" sz="800" dirty="0"/>
              <a:t> who use multiple drugs for acute or symptomatic treatment of headache may do so in a manner that constitutes overuse even though no individual drug or class of drug is overused; such patients should be coded ‘8.2.6 Medication-overuse headache’ attributed to multiple drug classes not individually </a:t>
            </a:r>
            <a:r>
              <a:rPr lang="en-GB" sz="800" dirty="0"/>
              <a:t>overused.</a:t>
            </a:r>
          </a:p>
          <a:p>
            <a:r>
              <a:rPr lang="en-US" sz="800" baseline="30000" dirty="0" err="1"/>
              <a:t>c</a:t>
            </a:r>
            <a:r>
              <a:rPr lang="en-US" sz="800" dirty="0" err="1"/>
              <a:t>Patients</a:t>
            </a:r>
            <a:r>
              <a:rPr lang="en-US" sz="800" dirty="0"/>
              <a:t> who are clearly overusing multiple drugs for acute or symptomatic treatment of headache but cannot give an adequate account of their names and/or quantities are coded ‘8.2.7 Medication-overuse headache’ attributed to unspecified or unverified overuse of multiple drug classes until better information is available. In almost all cases, this necessitates diary follow-up.</a:t>
            </a:r>
          </a:p>
          <a:p>
            <a:endParaRPr lang="en-US" sz="800" dirty="0"/>
          </a:p>
          <a:p>
            <a:r>
              <a:rPr lang="en-GB" dirty="0"/>
              <a:t>Reference:</a:t>
            </a:r>
          </a:p>
          <a:p>
            <a:pPr lvl="0">
              <a:defRPr/>
            </a:pPr>
            <a:r>
              <a:rPr lang="en-US" dirty="0"/>
              <a:t>Headache Classification Committee of the International Headache Society (</a:t>
            </a:r>
            <a:r>
              <a:rPr lang="en-US" dirty="0" err="1"/>
              <a:t>IHS</a:t>
            </a:r>
            <a:r>
              <a:rPr lang="en-US" dirty="0"/>
              <a:t>). The International Classification of Headache Disorders, 3</a:t>
            </a:r>
            <a:r>
              <a:rPr lang="en-US" baseline="30000" dirty="0"/>
              <a:t>rd</a:t>
            </a:r>
            <a:r>
              <a:rPr lang="en-US" dirty="0"/>
              <a:t> edition. Cephalalgia 2018; 38 (1): 1–211.</a:t>
            </a:r>
            <a:endParaRPr lang="en-GB" dirty="0"/>
          </a:p>
          <a:p>
            <a:endParaRPr lang="en-GB" dirty="0"/>
          </a:p>
          <a:p>
            <a:r>
              <a:rPr lang="en-GB" dirty="0"/>
              <a:t>Other reference used on slide:</a:t>
            </a:r>
          </a:p>
          <a:p>
            <a:r>
              <a:rPr lang="en-GB" dirty="0" err="1"/>
              <a:t>Kristoffersen</a:t>
            </a:r>
            <a:r>
              <a:rPr lang="en-GB" dirty="0"/>
              <a:t> ES, Lundqvist C. Medication-overuse headache: epidemiology, diagnosis and treatment. </a:t>
            </a:r>
            <a:r>
              <a:rPr lang="en-GB" dirty="0" err="1"/>
              <a:t>Ther</a:t>
            </a:r>
            <a:r>
              <a:rPr lang="en-GB" dirty="0"/>
              <a:t> Adv Drug </a:t>
            </a:r>
            <a:r>
              <a:rPr lang="en-GB" dirty="0" err="1"/>
              <a:t>Saf</a:t>
            </a:r>
            <a:r>
              <a:rPr lang="en-GB" dirty="0"/>
              <a:t> 2014; 5 (2): 87–99.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67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37164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4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38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01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82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00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0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31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8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8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70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93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97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6854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00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27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86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491206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2157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12691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08619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475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87822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404669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67758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94745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233913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874485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603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83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99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591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05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890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4452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6304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97771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40009075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0670206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35029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462696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541934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11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08" r:id="rId38"/>
    <p:sldLayoutId id="2147483709" r:id="rId39"/>
    <p:sldLayoutId id="2147483710" r:id="rId40"/>
    <p:sldLayoutId id="2147483711" r:id="rId41"/>
    <p:sldLayoutId id="2147483661" r:id="rId42"/>
    <p:sldLayoutId id="2147483664" r:id="rId43"/>
    <p:sldLayoutId id="2147483669" r:id="rId44"/>
    <p:sldLayoutId id="2147483652" r:id="rId45"/>
    <p:sldLayoutId id="2147483654" r:id="rId46"/>
    <p:sldLayoutId id="2147483666" r:id="rId47"/>
    <p:sldLayoutId id="2147483665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2D9BC-A380-4FC2-B046-EAB022418D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Migraine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21F6A1-5A08-491D-811E-99C56D37C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GB" dirty="0"/>
              <a:t>ICHD-3 differential diagnosis – medication-associated headache</a:t>
            </a:r>
            <a:endParaRPr lang="en-GB" strike="sngStrik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F094A-5B3B-4F07-B1BB-5155AD940D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049438"/>
            <a:ext cx="9213851" cy="6192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ICHD-3=International Classification of Headache Disorders, 3</a:t>
            </a:r>
            <a:r>
              <a:rPr lang="en-GB" baseline="30000" dirty="0"/>
              <a:t>rd</a:t>
            </a:r>
            <a:r>
              <a:rPr lang="en-GB" dirty="0"/>
              <a:t> edition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1. Headache Classification Committee of the International Headache Society (IHS). Cephalalgia 2018;38(1):1–211;</a:t>
            </a:r>
            <a:endParaRPr lang="en-GB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64C4E319-529B-4A63-A6D9-AA2088F18CA0}"/>
              </a:ext>
            </a:extLst>
          </p:cNvPr>
          <p:cNvSpPr/>
          <p:nvPr/>
        </p:nvSpPr>
        <p:spPr>
          <a:xfrm rot="16200000">
            <a:off x="3574181" y="2924888"/>
            <a:ext cx="4524313" cy="1713127"/>
          </a:xfrm>
          <a:prstGeom prst="triangle">
            <a:avLst>
              <a:gd name="adj" fmla="val 6284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CEE11D-9685-41E6-9348-748F4DA32925}"/>
              </a:ext>
            </a:extLst>
          </p:cNvPr>
          <p:cNvSpPr/>
          <p:nvPr/>
        </p:nvSpPr>
        <p:spPr>
          <a:xfrm>
            <a:off x="6692901" y="1519299"/>
            <a:ext cx="4660900" cy="452431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a. Patients should be coded for one or more subtypes of ‘8.2 Medication-overuse headache’ according to the specific medication(s) overused and the criteria for each below. For example, a patient who fulfils the criteria for ‘8.2.2 Triptan-overuse headache’ and the criteria for one of the sub-forms of ‘8.2.3 Non-opioid analgesic-overuse headache’ should receive both these codes. The exception occurs when patients overuse combination-analgesic medications, who are coded ‘8.2.5 Combination analgesic-overuse headache’ and not according to each constituent of the combination analgesic medication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b. Patients who use multiple drugs for acute or symptomatic treatment of headache may do so in a manner that constitutes overuse even though no individual drug or class of drug is overused; such patients should be coded ‘8.2.6 Medication-overuse headache attributed to multiple drug classes not individually overused’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 Patients who are clearly overusing multiple drugs for acute or symptomatic treatment of headache but cannot give an adequate account of their names and/or quantities are coded ‘8.2.7 Medication-overuse headache attributed to unspecified or unverified overuse of multiple drug classes’ until better information is available. In almost all cases, this necessitates diary follow-up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628B96C-1D86-4C72-B287-BC539F8B81FF}"/>
              </a:ext>
            </a:extLst>
          </p:cNvPr>
          <p:cNvSpPr/>
          <p:nvPr/>
        </p:nvSpPr>
        <p:spPr>
          <a:xfrm>
            <a:off x="4487919" y="3073590"/>
            <a:ext cx="418283" cy="22071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DEB01BF4-EB89-4648-B3F0-2696B3C9A7B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631562"/>
            <a:ext cx="5419725" cy="2464272"/>
          </a:xfrm>
          <a:prstGeom prst="roundRect">
            <a:avLst>
              <a:gd name="adj" fmla="val 3240"/>
            </a:avLst>
          </a:prstGeom>
          <a:solidFill>
            <a:srgbClr val="FFFFFF">
              <a:alpha val="50196"/>
            </a:srgbClr>
          </a:solidFill>
          <a:ln w="19050">
            <a:solidFill>
              <a:srgbClr val="336851"/>
            </a:solidFill>
          </a:ln>
        </p:spPr>
        <p:txBody>
          <a:bodyPr>
            <a:normAutofit/>
          </a:bodyPr>
          <a:lstStyle/>
          <a:p>
            <a:pPr marL="206375" lvl="0" indent="-206375" eaLnBrk="0" hangingPunct="0">
              <a:lnSpc>
                <a:spcPct val="95000"/>
              </a:lnSpc>
              <a:spcBef>
                <a:spcPts val="600"/>
              </a:spcBef>
              <a:buClr>
                <a:srgbClr val="1C1C4C"/>
              </a:buClr>
              <a:buFont typeface="+mj-lt"/>
              <a:buAutoNum type="alphaUcPeriod"/>
              <a:defRPr/>
            </a:pPr>
            <a:endParaRPr lang="en-US" sz="1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hangingPunct="0">
              <a:lnSpc>
                <a:spcPct val="95000"/>
              </a:lnSpc>
              <a:spcBef>
                <a:spcPts val="600"/>
              </a:spcBef>
              <a:buClr>
                <a:srgbClr val="1C1C4C"/>
              </a:buClr>
              <a:buFont typeface="+mj-lt"/>
              <a:buAutoNum type="alphaUcPeriod"/>
              <a:defRPr/>
            </a:pPr>
            <a:r>
              <a:rPr lang="en-US" sz="1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Headache occurring on ≥15 days/month in a patient with a pre-existing headache disorder</a:t>
            </a:r>
          </a:p>
          <a:p>
            <a:pPr marL="342900" lvl="0" indent="-342900" eaLnBrk="0" hangingPunct="0">
              <a:lnSpc>
                <a:spcPct val="95000"/>
              </a:lnSpc>
              <a:spcBef>
                <a:spcPts val="600"/>
              </a:spcBef>
              <a:buClr>
                <a:srgbClr val="1C1C4C"/>
              </a:buClr>
              <a:buFont typeface="+mj-lt"/>
              <a:buAutoNum type="alphaUcPeriod"/>
              <a:defRPr/>
            </a:pPr>
            <a:r>
              <a:rPr lang="en-US" sz="1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overuse for &gt;3 months of one or more drugs that can be taken for acute and/or symptomatic treatment of </a:t>
            </a:r>
            <a:r>
              <a:rPr lang="en-US" sz="1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headache</a:t>
            </a:r>
            <a:r>
              <a:rPr lang="en-US" sz="1800" kern="0" baseline="30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800" kern="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</a:t>
            </a:r>
          </a:p>
          <a:p>
            <a:pPr marL="342900" lvl="0" indent="-342900" eaLnBrk="0" hangingPunct="0">
              <a:lnSpc>
                <a:spcPct val="95000"/>
              </a:lnSpc>
              <a:spcBef>
                <a:spcPts val="600"/>
              </a:spcBef>
              <a:buClr>
                <a:srgbClr val="1C1C4C"/>
              </a:buClr>
              <a:buFont typeface="+mj-lt"/>
              <a:buAutoNum type="alphaUcPeriod"/>
              <a:defRPr/>
            </a:pPr>
            <a:r>
              <a:rPr lang="en-US" sz="1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better accounted for by another ICHD-3 diagnosis</a:t>
            </a:r>
          </a:p>
        </p:txBody>
      </p:sp>
      <p:sp>
        <p:nvSpPr>
          <p:cNvPr id="21" name="Rectangle: Rounded Corners 17">
            <a:extLst>
              <a:ext uri="{FF2B5EF4-FFF2-40B4-BE49-F238E27FC236}">
                <a16:creationId xmlns:a16="http://schemas.microsoft.com/office/drawing/2014/main" id="{1CBB98AE-CDFD-4A1A-9058-1CE5C493BC6B}"/>
              </a:ext>
            </a:extLst>
          </p:cNvPr>
          <p:cNvSpPr/>
          <p:nvPr/>
        </p:nvSpPr>
        <p:spPr bwMode="auto">
          <a:xfrm>
            <a:off x="1463699" y="1382051"/>
            <a:ext cx="3973276" cy="417600"/>
          </a:xfrm>
          <a:prstGeom prst="rect">
            <a:avLst/>
          </a:prstGeom>
          <a:solidFill>
            <a:srgbClr val="336851"/>
          </a:solidFill>
          <a:ln w="12700" cap="flat" cmpd="sng" algn="ctr">
            <a:solidFill>
              <a:srgbClr val="33685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algn="ctr" eaLnBrk="0" hangingPunct="0">
              <a:spcBef>
                <a:spcPts val="900"/>
              </a:spcBef>
              <a:buClr>
                <a:srgbClr val="1C1C4C"/>
              </a:buClr>
              <a:defRPr/>
            </a:pPr>
            <a:r>
              <a:rPr lang="en-US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8.2 Medication-overuse headache</a:t>
            </a:r>
            <a:r>
              <a:rPr lang="en-US" b="1" kern="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/>
    <p:extLst>
      <p:ext uri="{BB962C8B-B14F-4D97-AF65-F5344CB8AC3E}">
        <p14:creationId xmlns:p14="http://schemas.microsoft.com/office/powerpoint/2010/main" val="10779953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PROJECT_OPEN" val="0"/>
  <p:tag name="ARTICULATE_SLIDE_COUNT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2689</TotalTime>
  <Words>638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ICHD-3 differential diagnosis – medication-associated headache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Michelle Dait</cp:lastModifiedBy>
  <cp:revision>2040</cp:revision>
  <cp:lastPrinted>2020-08-12T09:15:09Z</cp:lastPrinted>
  <dcterms:created xsi:type="dcterms:W3CDTF">2017-01-23T14:24:15Z</dcterms:created>
  <dcterms:modified xsi:type="dcterms:W3CDTF">2022-07-18T11:46:13Z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