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351" r:id="rId2"/>
  </p:sldIdLst>
  <p:sldSz cx="12192000" cy="6858000"/>
  <p:notesSz cx="6797675" cy="9929813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37" clrIdx="0"/>
  <p:cmAuthor id="2" name="Chris Edge" initials="CE" lastIdx="41" clrIdx="1"/>
  <p:cmAuthor id="3" name="Audrey Dufour" initials="AD" lastIdx="8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9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29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Liz Kelly" initials="LK" lastIdx="3" clrIdx="10">
    <p:extLst>
      <p:ext uri="{19B8F6BF-5375-455C-9EA6-DF929625EA0E}">
        <p15:presenceInfo xmlns:p15="http://schemas.microsoft.com/office/powerpoint/2012/main" userId="S::liz.kelly@cambridgemedical.com::3e51dfe4-6c31-457e-a0b0-891272b478d7" providerId="AD"/>
      </p:ext>
    </p:extLst>
  </p:cmAuthor>
  <p:cmAuthor id="12" name="Dawn Buse" initials="DB" lastIdx="27" clrIdx="11">
    <p:extLst>
      <p:ext uri="{19B8F6BF-5375-455C-9EA6-DF929625EA0E}">
        <p15:presenceInfo xmlns:p15="http://schemas.microsoft.com/office/powerpoint/2012/main" userId="Dawn Buse" providerId="None"/>
      </p:ext>
    </p:extLst>
  </p:cmAuthor>
  <p:cmAuthor id="13" name="Liz Kelly" initials="LK [2]" lastIdx="1" clrIdx="12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851"/>
    <a:srgbClr val="386A54"/>
    <a:srgbClr val="DBD9CA"/>
    <a:srgbClr val="C0BCA2"/>
    <a:srgbClr val="DA8D88"/>
    <a:srgbClr val="ECC6C4"/>
    <a:srgbClr val="697688"/>
    <a:srgbClr val="F7E8E7"/>
    <a:srgbClr val="FDF5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69" autoAdjust="0"/>
    <p:restoredTop sz="77143" autoAdjust="0"/>
  </p:normalViewPr>
  <p:slideViewPr>
    <p:cSldViewPr snapToGrid="0" snapToObjects="1">
      <p:cViewPr varScale="1">
        <p:scale>
          <a:sx n="79" d="100"/>
          <a:sy n="79" d="100"/>
        </p:scale>
        <p:origin x="23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1350" y="-403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migraine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9CA-4FE4-A2B4-E89ECB9605A4}"/>
              </c:ext>
            </c:extLst>
          </c:dPt>
          <c:cat>
            <c:strRef>
              <c:f>Sheet1!$A$2</c:f>
              <c:strCache>
                <c:ptCount val="1"/>
                <c:pt idx="0">
                  <c:v>Sleep disturbance scale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5E-4C00-8E40-47AC93E811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Episodic migraine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Sleep disturbance scale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5E-4C00-8E40-47AC93E811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Chronic migraine</c:v>
                </c:pt>
              </c:strCache>
            </c:strRef>
          </c:tx>
          <c:spPr>
            <a:solidFill>
              <a:srgbClr val="386A5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Sleep disturbance scale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5E-4C00-8E40-47AC93E81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681194064"/>
        <c:axId val="681198656"/>
      </c:barChart>
      <c:catAx>
        <c:axId val="68119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681198656"/>
        <c:crosses val="autoZero"/>
        <c:auto val="1"/>
        <c:lblAlgn val="ctr"/>
        <c:lblOffset val="100"/>
        <c:noMultiLvlLbl val="0"/>
      </c:catAx>
      <c:valAx>
        <c:axId val="68119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/>
                  <a:t>MOS score</a:t>
                </a:r>
              </a:p>
            </c:rich>
          </c:tx>
          <c:layout>
            <c:manualLayout>
              <c:xMode val="edge"/>
              <c:yMode val="edge"/>
              <c:x val="5.131313131313131E-2"/>
              <c:y val="0.285788556593835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a-DK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68119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83282828282829"/>
          <c:y val="4.5975397561281869E-2"/>
          <c:w val="0.58961161616161617"/>
          <c:h val="0.738156975855911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migraine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'High risk' of sleep apnoea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D3-47EE-AEAF-6C88F3A4F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Episodic migraine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'High risk' of sleep apnoea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D3-47EE-AEAF-6C88F3A4FB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Chronic migraine</c:v>
                </c:pt>
              </c:strCache>
            </c:strRef>
          </c:tx>
          <c:spPr>
            <a:solidFill>
              <a:srgbClr val="386A5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'High risk' of sleep apnoea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D3-47EE-AEAF-6C88F3A4F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681194064"/>
        <c:axId val="681198656"/>
      </c:barChart>
      <c:catAx>
        <c:axId val="68119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681198656"/>
        <c:crosses val="autoZero"/>
        <c:auto val="1"/>
        <c:lblAlgn val="ctr"/>
        <c:lblOffset val="100"/>
        <c:noMultiLvlLbl val="0"/>
      </c:catAx>
      <c:valAx>
        <c:axId val="68119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/>
                  <a:t>People (%)</a:t>
                </a:r>
              </a:p>
            </c:rich>
          </c:tx>
          <c:layout>
            <c:manualLayout>
              <c:xMode val="edge"/>
              <c:yMode val="edge"/>
              <c:x val="4.4898989898989897E-2"/>
              <c:y val="0.278836607864689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a-DK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68119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22424242424245"/>
          <c:y val="2.6336250648710403E-2"/>
          <c:w val="0.56822020202020207"/>
          <c:h val="0.74208480523842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migraine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Average nightly sleep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5E-4C00-8E40-47AC93E811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Episodic migraine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Average nightly sleep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5E-4C00-8E40-47AC93E811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Chronic migraine</c:v>
                </c:pt>
              </c:strCache>
            </c:strRef>
          </c:tx>
          <c:spPr>
            <a:solidFill>
              <a:srgbClr val="386A5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Average nightly sleep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5E-4C00-8E40-47AC93E81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681194064"/>
        <c:axId val="681198656"/>
      </c:barChart>
      <c:catAx>
        <c:axId val="68119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681198656"/>
        <c:crosses val="autoZero"/>
        <c:auto val="1"/>
        <c:lblAlgn val="ctr"/>
        <c:lblOffset val="100"/>
        <c:noMultiLvlLbl val="0"/>
      </c:catAx>
      <c:valAx>
        <c:axId val="681198656"/>
        <c:scaling>
          <c:orientation val="minMax"/>
          <c:max val="7"/>
          <c:min val="6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/>
                  <a:t>Hours of sleep per night</a:t>
                </a:r>
              </a:p>
            </c:rich>
          </c:tx>
          <c:layout>
            <c:manualLayout>
              <c:xMode val="edge"/>
              <c:yMode val="edge"/>
              <c:x val="4.4898989898989897E-2"/>
              <c:y val="0.135353000521442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a-DK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68119406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21/07/2022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en-US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8721"/>
            <a:ext cx="5438140" cy="4652877"/>
          </a:xfrm>
        </p:spPr>
        <p:txBody>
          <a:bodyPr/>
          <a:lstStyle/>
          <a:p>
            <a:r>
              <a:rPr lang="en-GB" dirty="0"/>
              <a:t>The Chronic Migraine Epidemiology and Outcomes (</a:t>
            </a:r>
            <a:r>
              <a:rPr lang="en-GB" dirty="0" err="1"/>
              <a:t>CaMEO</a:t>
            </a:r>
            <a:r>
              <a:rPr lang="en-GB" dirty="0"/>
              <a:t>) study was a web-based survey in the USA, analysing migraine symptoms, disease burden, and the impact of migraine on healthcare resource use.</a:t>
            </a:r>
            <a:r>
              <a:rPr lang="en-GB" baseline="30000" dirty="0"/>
              <a:t>[Buse et al., 2019]</a:t>
            </a:r>
            <a:r>
              <a:rPr lang="en-GB" dirty="0"/>
              <a:t> Data from the </a:t>
            </a:r>
            <a:r>
              <a:rPr lang="en-GB" dirty="0" err="1"/>
              <a:t>CaMEO</a:t>
            </a:r>
            <a:r>
              <a:rPr lang="en-GB" dirty="0"/>
              <a:t> study were used to assess the prevalence of sleep disorders among people with migraine, using self-report metrics such as the Medical Outcomes Study (MOS) scale.</a:t>
            </a:r>
            <a:r>
              <a:rPr lang="en-GB" baseline="30000" dirty="0"/>
              <a:t>[Buse et al., 2019]</a:t>
            </a:r>
            <a:endParaRPr lang="en-GB" dirty="0"/>
          </a:p>
          <a:p>
            <a:r>
              <a:rPr lang="en-GB" dirty="0"/>
              <a:t>The MOS scale consists of 12 items to measure 6 sleep dimensions: initiation (time to fall asleep), quantity (hours of sleep each night), maintenance, respiratory problems, perceived adequacy, and somnolence (the last 4 items are reported using a 6-item Likert scale ranging from ‘all of the time’ to ‘none of the time’).</a:t>
            </a:r>
            <a:r>
              <a:rPr lang="en-GB" baseline="30000" dirty="0"/>
              <a:t>[</a:t>
            </a:r>
            <a:r>
              <a:rPr lang="en-GB" baseline="30000" dirty="0" err="1"/>
              <a:t>Buse</a:t>
            </a:r>
            <a:r>
              <a:rPr lang="en-GB" baseline="30000" dirty="0"/>
              <a:t> et al., 2019; Hays et al., 2005]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r>
              <a:rPr lang="en-GB" dirty="0" err="1"/>
              <a:t>Buse</a:t>
            </a:r>
            <a:r>
              <a:rPr lang="en-GB" dirty="0"/>
              <a:t> DC, Rains JC, Pavlovic JM, et al. Sleep disorders among people with migraine: results from the Chronic Migraine Epidemiology and Outcomes (</a:t>
            </a:r>
            <a:r>
              <a:rPr lang="en-GB" dirty="0" err="1"/>
              <a:t>CaMEO</a:t>
            </a:r>
            <a:r>
              <a:rPr lang="en-GB" dirty="0"/>
              <a:t>) study. Headache 2019; 59 (1): 32–45.</a:t>
            </a:r>
          </a:p>
          <a:p>
            <a:pPr lvl="0"/>
            <a:r>
              <a:rPr lang="en-US" dirty="0"/>
              <a:t>Hays RD, Martin SA, </a:t>
            </a:r>
            <a:r>
              <a:rPr lang="en-US" dirty="0" err="1"/>
              <a:t>Sesti</a:t>
            </a:r>
            <a:r>
              <a:rPr lang="en-US" dirty="0"/>
              <a:t> AM, Spritzer KL. Psychometric properties of the Medical Outcomes Study sleep measure. Sleep Med 2005; 6 (1): 41–44. </a:t>
            </a:r>
          </a:p>
          <a:p>
            <a:pPr lvl="0"/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Other references used on slide:</a:t>
            </a:r>
          </a:p>
          <a:p>
            <a:pPr>
              <a:defRPr/>
            </a:pPr>
            <a:r>
              <a:rPr lang="en-US" dirty="0" err="1"/>
              <a:t>Buse</a:t>
            </a:r>
            <a:r>
              <a:rPr lang="en-US" dirty="0"/>
              <a:t> DC, Reed ML, Fanning KM, et al. Comorbid and co-occurring conditions in migraine and associated risk of increasing headache pain intensity and headache frequency: results of the Migraine in America Symptoms and Treatment (MAST) study. J Headache Pain 2020; 21 (1): 23.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Chu MK. Sleep apnoea and poor sleep quality in patients with chronic migraine. Nat Rev </a:t>
            </a:r>
            <a:r>
              <a:rPr lang="en-GB" dirty="0" err="1"/>
              <a:t>Neurol</a:t>
            </a:r>
            <a:r>
              <a:rPr lang="en-GB" dirty="0"/>
              <a:t> 2019; 15 (3): 130–131. </a:t>
            </a:r>
          </a:p>
          <a:p>
            <a:r>
              <a:rPr lang="en-GB" dirty="0"/>
              <a:t>Kim J, Cho </a:t>
            </a:r>
            <a:r>
              <a:rPr lang="en-GB" dirty="0" err="1"/>
              <a:t>SJ</a:t>
            </a:r>
            <a:r>
              <a:rPr lang="en-GB" dirty="0"/>
              <a:t>, Kim </a:t>
            </a:r>
            <a:r>
              <a:rPr lang="en-GB" dirty="0" err="1"/>
              <a:t>WJ</a:t>
            </a:r>
            <a:r>
              <a:rPr lang="en-GB" dirty="0"/>
              <a:t>, et al. Insufficient sleep is prevalent among migraineurs: a population-based study. J Headache Pain 2017; 18 (1): 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202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3161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6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2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1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1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2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4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4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0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8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70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82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33347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85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97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52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50497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28390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30939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9058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37810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1442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146015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7026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5850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848205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1327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129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420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461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276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69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62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878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2146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259427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2365848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164784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839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10" r:id="rId38"/>
    <p:sldLayoutId id="2147483711" r:id="rId39"/>
    <p:sldLayoutId id="2147483661" r:id="rId40"/>
    <p:sldLayoutId id="2147483664" r:id="rId41"/>
    <p:sldLayoutId id="2147483669" r:id="rId42"/>
    <p:sldLayoutId id="2147483652" r:id="rId43"/>
    <p:sldLayoutId id="2147483654" r:id="rId44"/>
    <p:sldLayoutId id="2147483666" r:id="rId45"/>
    <p:sldLayoutId id="2147483665" r:id="rId4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1B4CFF-3A70-442C-BD24-5168FA44491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CA366D-EE00-4C65-9B84-651630FDF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Sleep disorders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156A2A-466F-4C62-9A69-A879E53E6A94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75032" cy="4626829"/>
          </a:xfrm>
        </p:spPr>
        <p:txBody>
          <a:bodyPr>
            <a:normAutofit lnSpcReduction="10000"/>
          </a:bodyPr>
          <a:lstStyle/>
          <a:p>
            <a:r>
              <a:rPr lang="en-GB" sz="1400" dirty="0"/>
              <a:t>Individuals with migraine can have problems with sleep, including poor quality sleep, insomnia, sleep-related breathing disorders, and somnolence</a:t>
            </a:r>
            <a:r>
              <a:rPr lang="en-GB" sz="1400" baseline="30000" dirty="0"/>
              <a:t>1</a:t>
            </a:r>
            <a:r>
              <a:rPr lang="en-GB" sz="1400" dirty="0"/>
              <a:t> </a:t>
            </a:r>
          </a:p>
          <a:p>
            <a:r>
              <a:rPr lang="en-GB" sz="1400" dirty="0"/>
              <a:t>A Korean study (the KHSS; n=2,695) found that insufficient sleep was more common among people with migraine than among control individuals:</a:t>
            </a:r>
            <a:r>
              <a:rPr lang="en-GB" sz="1400" baseline="30000" dirty="0"/>
              <a:t>2</a:t>
            </a:r>
            <a:r>
              <a:rPr lang="en-GB" sz="1400" dirty="0"/>
              <a:t> </a:t>
            </a:r>
          </a:p>
          <a:p>
            <a:pPr lvl="1"/>
            <a:r>
              <a:rPr lang="en-GB" sz="1200" dirty="0"/>
              <a:t>People with migraine: 45.5%</a:t>
            </a:r>
          </a:p>
          <a:p>
            <a:pPr lvl="1"/>
            <a:r>
              <a:rPr lang="en-GB" sz="1200" dirty="0"/>
              <a:t>People with non-migraine headache: 32.9% (p&lt;0.01 versus people with migraine)</a:t>
            </a:r>
          </a:p>
          <a:p>
            <a:pPr lvl="1"/>
            <a:r>
              <a:rPr lang="en-GB" sz="1200" dirty="0"/>
              <a:t>Control individuals: 20.4% (p&lt;0.001 versus people with migraine)</a:t>
            </a:r>
          </a:p>
          <a:p>
            <a:r>
              <a:rPr lang="en-GB" sz="1400" dirty="0"/>
              <a:t>In the MAST study, people with </a:t>
            </a:r>
            <a:r>
              <a:rPr lang="pt-BR" sz="1400" dirty="0"/>
              <a:t>migraine (n=15,133) were </a:t>
            </a:r>
            <a:r>
              <a:rPr lang="pt-BR" sz="1400" b="1" dirty="0">
                <a:solidFill>
                  <a:schemeClr val="accent1"/>
                </a:solidFill>
              </a:rPr>
              <a:t>3.8 times more likely </a:t>
            </a:r>
            <a:r>
              <a:rPr lang="pt-BR" sz="1400" dirty="0"/>
              <a:t>to have insomnia than control individuals (n=77,453)</a:t>
            </a:r>
            <a:r>
              <a:rPr lang="pt-BR" sz="1400" baseline="30000" dirty="0"/>
              <a:t>3</a:t>
            </a:r>
            <a:endParaRPr lang="en-GB" sz="1400" dirty="0"/>
          </a:p>
          <a:p>
            <a:r>
              <a:rPr lang="en-GB" sz="1400" dirty="0"/>
              <a:t>The results of the </a:t>
            </a:r>
            <a:r>
              <a:rPr lang="en-GB" sz="1400" dirty="0" err="1"/>
              <a:t>CaMEO</a:t>
            </a:r>
            <a:r>
              <a:rPr lang="en-GB" sz="1400" dirty="0"/>
              <a:t> study demonstrated that individuals with migraine have a range of sleep complaints</a:t>
            </a:r>
            <a:r>
              <a:rPr lang="en-GB" sz="1400" baseline="30000" dirty="0"/>
              <a:t>4</a:t>
            </a:r>
            <a:endParaRPr lang="en-GB" sz="1200" baseline="30000" dirty="0"/>
          </a:p>
          <a:p>
            <a:r>
              <a:rPr lang="en-GB" sz="1400" dirty="0"/>
              <a:t>Sleep disorders, and poor quality sleep, appear to be more common in people with chronic migraine compared with episodic migraine</a:t>
            </a:r>
            <a:r>
              <a:rPr lang="en-GB" sz="1400" baseline="30000" dirty="0"/>
              <a:t>4</a:t>
            </a:r>
            <a:endParaRPr lang="en-GB" sz="1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B82422-1CFF-4018-BF13-AF2150D46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***p&lt;0.001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CaMEO</a:t>
            </a:r>
            <a:r>
              <a:rPr lang="en-GB" dirty="0"/>
              <a:t>=Chronic Migraine Epidemiology and Outcomes; KHSS=Korean Headache–Sleep Study;  MAST=Migraine in America Symptoms and Treatment; MOS=Medical Outcomes Study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Chu. Nat Rev </a:t>
            </a:r>
            <a:r>
              <a:rPr lang="en-GB" dirty="0" err="1"/>
              <a:t>Neurol</a:t>
            </a:r>
            <a:r>
              <a:rPr lang="en-GB" dirty="0"/>
              <a:t> 2019;15(3):130–131; 2. Kim et al. J Headache Pain 2017;18(1):50; 3. Buse et al. J Headache Pain 2020;21(1):23; 4. Buse et al. Headache 2019;59(1):32–45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86016F-7050-442B-BB92-6ADD373F5B61}"/>
              </a:ext>
            </a:extLst>
          </p:cNvPr>
          <p:cNvSpPr/>
          <p:nvPr/>
        </p:nvSpPr>
        <p:spPr>
          <a:xfrm>
            <a:off x="6129527" y="1422284"/>
            <a:ext cx="545362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40" b="0" i="0" u="none" strike="noStrike" kern="1200" spc="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b="1" dirty="0">
                <a:solidFill>
                  <a:schemeClr val="accent1"/>
                </a:solidFill>
              </a:rPr>
              <a:t>Sleep results from the </a:t>
            </a:r>
            <a:r>
              <a:rPr lang="en-GB" b="1" dirty="0" err="1">
                <a:solidFill>
                  <a:schemeClr val="accent1"/>
                </a:solidFill>
              </a:rPr>
              <a:t>CaMEO</a:t>
            </a:r>
            <a:r>
              <a:rPr lang="en-GB" b="1" dirty="0">
                <a:solidFill>
                  <a:schemeClr val="accent1"/>
                </a:solidFill>
              </a:rPr>
              <a:t> study</a:t>
            </a:r>
            <a:r>
              <a:rPr lang="en-GB" b="1" baseline="30000" dirty="0">
                <a:solidFill>
                  <a:schemeClr val="accent1"/>
                </a:solidFill>
              </a:rPr>
              <a:t>4</a:t>
            </a:r>
            <a:endParaRPr lang="en-GB" b="1" dirty="0">
              <a:solidFill>
                <a:schemeClr val="accent1"/>
              </a:solidFill>
            </a:endParaRPr>
          </a:p>
        </p:txBody>
      </p:sp>
      <p:graphicFrame>
        <p:nvGraphicFramePr>
          <p:cNvPr id="8" name="Content Placeholder 11">
            <a:extLst>
              <a:ext uri="{FF2B5EF4-FFF2-40B4-BE49-F238E27FC236}">
                <a16:creationId xmlns:a16="http://schemas.microsoft.com/office/drawing/2014/main" id="{5F2CB809-A040-4B9B-B72F-8253676B15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97652"/>
              </p:ext>
            </p:extLst>
          </p:nvPr>
        </p:nvGraphicFramePr>
        <p:xfrm>
          <a:off x="7769046" y="1865084"/>
          <a:ext cx="1980000" cy="323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ontent Placeholder 11">
            <a:extLst>
              <a:ext uri="{FF2B5EF4-FFF2-40B4-BE49-F238E27FC236}">
                <a16:creationId xmlns:a16="http://schemas.microsoft.com/office/drawing/2014/main" id="{7B551BBE-64AE-48FE-A2EF-ADD1C76F89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242320"/>
              </p:ext>
            </p:extLst>
          </p:nvPr>
        </p:nvGraphicFramePr>
        <p:xfrm>
          <a:off x="5943598" y="1865084"/>
          <a:ext cx="1980000" cy="323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ontent Placeholder 11">
            <a:extLst>
              <a:ext uri="{FF2B5EF4-FFF2-40B4-BE49-F238E27FC236}">
                <a16:creationId xmlns:a16="http://schemas.microsoft.com/office/drawing/2014/main" id="{1C93950C-413E-4FEC-9AC9-D20573BD40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219714"/>
              </p:ext>
            </p:extLst>
          </p:nvPr>
        </p:nvGraphicFramePr>
        <p:xfrm>
          <a:off x="9659028" y="1934720"/>
          <a:ext cx="1980000" cy="323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A4C5C617-A1E4-48D8-8AB3-D91C6FD802E4}"/>
              </a:ext>
            </a:extLst>
          </p:cNvPr>
          <p:cNvGrpSpPr/>
          <p:nvPr/>
        </p:nvGrpSpPr>
        <p:grpSpPr>
          <a:xfrm>
            <a:off x="6823284" y="5087105"/>
            <a:ext cx="1136330" cy="461665"/>
            <a:chOff x="9261686" y="5432334"/>
            <a:chExt cx="1136330" cy="46166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7EA84D-0F5B-41D2-BC1C-F74084712CD6}"/>
                </a:ext>
              </a:extLst>
            </p:cNvPr>
            <p:cNvSpPr/>
            <p:nvPr/>
          </p:nvSpPr>
          <p:spPr>
            <a:xfrm>
              <a:off x="9261686" y="5494951"/>
              <a:ext cx="151765" cy="151765"/>
            </a:xfrm>
            <a:prstGeom prst="rect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047CB2-B9F3-4C61-B738-45ACC0467165}"/>
                </a:ext>
              </a:extLst>
            </p:cNvPr>
            <p:cNvSpPr txBox="1"/>
            <p:nvPr/>
          </p:nvSpPr>
          <p:spPr>
            <a:xfrm>
              <a:off x="9413451" y="5432334"/>
              <a:ext cx="9845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All migraine</a:t>
              </a:r>
              <a:b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(n=12,810)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0C4E73-7F5B-4D9E-A416-0CCA8E0687D7}"/>
              </a:ext>
            </a:extLst>
          </p:cNvPr>
          <p:cNvGrpSpPr/>
          <p:nvPr/>
        </p:nvGrpSpPr>
        <p:grpSpPr>
          <a:xfrm>
            <a:off x="8191332" y="5087105"/>
            <a:ext cx="1545095" cy="461665"/>
            <a:chOff x="10629734" y="5432334"/>
            <a:chExt cx="1545095" cy="46166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7A4D471-2C11-4B79-9F8A-DA2B01064C57}"/>
                </a:ext>
              </a:extLst>
            </p:cNvPr>
            <p:cNvSpPr/>
            <p:nvPr/>
          </p:nvSpPr>
          <p:spPr>
            <a:xfrm>
              <a:off x="10629734" y="5494951"/>
              <a:ext cx="151765" cy="151765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3D3CC75-DA36-4BCF-831D-7E15F9A69DCE}"/>
                </a:ext>
              </a:extLst>
            </p:cNvPr>
            <p:cNvSpPr txBox="1"/>
            <p:nvPr/>
          </p:nvSpPr>
          <p:spPr>
            <a:xfrm>
              <a:off x="10781499" y="5432334"/>
              <a:ext cx="13933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Episodic migraine</a:t>
              </a:r>
              <a:b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(n=11,699)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ACF2CAE-81E3-4909-8B29-8EF63ABDF686}"/>
              </a:ext>
            </a:extLst>
          </p:cNvPr>
          <p:cNvGrpSpPr/>
          <p:nvPr/>
        </p:nvGrpSpPr>
        <p:grpSpPr>
          <a:xfrm>
            <a:off x="9968145" y="5087105"/>
            <a:ext cx="1493799" cy="461665"/>
            <a:chOff x="12406547" y="5432334"/>
            <a:chExt cx="1493799" cy="46166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E6F8E1B-7B74-4F99-8001-2A7C95FCCF4F}"/>
                </a:ext>
              </a:extLst>
            </p:cNvPr>
            <p:cNvSpPr/>
            <p:nvPr/>
          </p:nvSpPr>
          <p:spPr>
            <a:xfrm>
              <a:off x="12406547" y="5494951"/>
              <a:ext cx="151765" cy="151765"/>
            </a:xfrm>
            <a:prstGeom prst="rect">
              <a:avLst/>
            </a:prstGeom>
            <a:solidFill>
              <a:srgbClr val="386A54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7ED370A-DA0E-4BBC-AF34-A1FEFE7B87DB}"/>
                </a:ext>
              </a:extLst>
            </p:cNvPr>
            <p:cNvSpPr txBox="1"/>
            <p:nvPr/>
          </p:nvSpPr>
          <p:spPr>
            <a:xfrm>
              <a:off x="12558312" y="5432334"/>
              <a:ext cx="13420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Chronic migraine</a:t>
              </a:r>
              <a:b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(n=1,111)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96ACB1-1B0D-48EF-B2FF-B22FA6890D53}"/>
              </a:ext>
            </a:extLst>
          </p:cNvPr>
          <p:cNvSpPr txBox="1"/>
          <p:nvPr/>
        </p:nvSpPr>
        <p:spPr>
          <a:xfrm>
            <a:off x="9029655" y="1884418"/>
            <a:ext cx="36260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8BEFE32-5F69-4392-93E1-87F2E9886B9B}"/>
              </a:ext>
            </a:extLst>
          </p:cNvPr>
          <p:cNvSpPr txBox="1"/>
          <p:nvPr/>
        </p:nvSpPr>
        <p:spPr>
          <a:xfrm>
            <a:off x="7181224" y="1930300"/>
            <a:ext cx="36260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5B0ECE-8599-4782-AD61-75D6493B5735}"/>
              </a:ext>
            </a:extLst>
          </p:cNvPr>
          <p:cNvSpPr txBox="1"/>
          <p:nvPr/>
        </p:nvSpPr>
        <p:spPr>
          <a:xfrm>
            <a:off x="10915488" y="2056526"/>
            <a:ext cx="36260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3F305C-8F6D-45D2-B28B-7A4C478A28F6}"/>
              </a:ext>
            </a:extLst>
          </p:cNvPr>
          <p:cNvCxnSpPr>
            <a:cxnSpLocks/>
          </p:cNvCxnSpPr>
          <p:nvPr/>
        </p:nvCxnSpPr>
        <p:spPr>
          <a:xfrm>
            <a:off x="7200901" y="2174875"/>
            <a:ext cx="0" cy="7302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1094C9-4574-4368-A484-3BA08363A54E}"/>
              </a:ext>
            </a:extLst>
          </p:cNvPr>
          <p:cNvCxnSpPr>
            <a:cxnSpLocks/>
          </p:cNvCxnSpPr>
          <p:nvPr/>
        </p:nvCxnSpPr>
        <p:spPr>
          <a:xfrm>
            <a:off x="7510706" y="2176620"/>
            <a:ext cx="0" cy="9977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8AE2B94-695A-403C-BF5B-6D7861F03BF2}"/>
              </a:ext>
            </a:extLst>
          </p:cNvPr>
          <p:cNvCxnSpPr>
            <a:cxnSpLocks/>
          </p:cNvCxnSpPr>
          <p:nvPr/>
        </p:nvCxnSpPr>
        <p:spPr>
          <a:xfrm>
            <a:off x="9055379" y="2127250"/>
            <a:ext cx="0" cy="6858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58ED39-37BE-4B65-81E9-2DDCC5C4AD01}"/>
              </a:ext>
            </a:extLst>
          </p:cNvPr>
          <p:cNvCxnSpPr>
            <a:cxnSpLocks/>
          </p:cNvCxnSpPr>
          <p:nvPr/>
        </p:nvCxnSpPr>
        <p:spPr>
          <a:xfrm>
            <a:off x="9365184" y="2130425"/>
            <a:ext cx="0" cy="1047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F4AF316-F12F-48F7-B224-40AB2827228B}"/>
              </a:ext>
            </a:extLst>
          </p:cNvPr>
          <p:cNvCxnSpPr>
            <a:cxnSpLocks/>
          </p:cNvCxnSpPr>
          <p:nvPr/>
        </p:nvCxnSpPr>
        <p:spPr>
          <a:xfrm>
            <a:off x="10934979" y="2289175"/>
            <a:ext cx="0" cy="1301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42CB33D-1951-4A87-9EB2-9EC376A1F91D}"/>
              </a:ext>
            </a:extLst>
          </p:cNvPr>
          <p:cNvCxnSpPr>
            <a:cxnSpLocks/>
          </p:cNvCxnSpPr>
          <p:nvPr/>
        </p:nvCxnSpPr>
        <p:spPr>
          <a:xfrm>
            <a:off x="11244784" y="2289175"/>
            <a:ext cx="0" cy="11080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C772E42-1E60-44BA-A583-8DEC5AAF6F03}"/>
              </a:ext>
            </a:extLst>
          </p:cNvPr>
          <p:cNvCxnSpPr>
            <a:cxnSpLocks/>
          </p:cNvCxnSpPr>
          <p:nvPr/>
        </p:nvCxnSpPr>
        <p:spPr>
          <a:xfrm flipH="1">
            <a:off x="7200901" y="2174875"/>
            <a:ext cx="3111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B6B4D8F-5C13-4333-9A4D-647C07D3A0B3}"/>
              </a:ext>
            </a:extLst>
          </p:cNvPr>
          <p:cNvCxnSpPr>
            <a:cxnSpLocks/>
          </p:cNvCxnSpPr>
          <p:nvPr/>
        </p:nvCxnSpPr>
        <p:spPr>
          <a:xfrm flipH="1">
            <a:off x="9055379" y="2128231"/>
            <a:ext cx="3111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52AA8BB-FE89-47E2-A354-1BCB16084716}"/>
              </a:ext>
            </a:extLst>
          </p:cNvPr>
          <p:cNvCxnSpPr>
            <a:cxnSpLocks/>
          </p:cNvCxnSpPr>
          <p:nvPr/>
        </p:nvCxnSpPr>
        <p:spPr>
          <a:xfrm flipH="1">
            <a:off x="10934979" y="2289175"/>
            <a:ext cx="3111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/>
    <p:extLst>
      <p:ext uri="{BB962C8B-B14F-4D97-AF65-F5344CB8AC3E}">
        <p14:creationId xmlns:p14="http://schemas.microsoft.com/office/powerpoint/2010/main" val="42399672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2965</TotalTime>
  <Words>633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Sleep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Michelle Dait</cp:lastModifiedBy>
  <cp:revision>2038</cp:revision>
  <cp:lastPrinted>2020-08-10T16:01:24Z</cp:lastPrinted>
  <dcterms:created xsi:type="dcterms:W3CDTF">2017-01-23T14:24:15Z</dcterms:created>
  <dcterms:modified xsi:type="dcterms:W3CDTF">2022-07-21T09:54:53Z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