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332" r:id="rId2"/>
  </p:sldIdLst>
  <p:sldSz cx="12192000" cy="6858000"/>
  <p:notesSz cx="6797675" cy="9929813"/>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Edge" initials="CE" lastIdx="337" clrIdx="0"/>
  <p:cmAuthor id="2" name="Chris Edge" initials="CE" lastIdx="41" clrIdx="1"/>
  <p:cmAuthor id="3" name="Audrey Dufour" initials="AD" lastIdx="84" clrIdx="2"/>
  <p:cmAuthor id="4" name="Shen Yang Lim" initials="SYL" lastIdx="12" clrIdx="3">
    <p:extLst>
      <p:ext uri="{19B8F6BF-5375-455C-9EA6-DF929625EA0E}">
        <p15:presenceInfo xmlns:p15="http://schemas.microsoft.com/office/powerpoint/2012/main" userId="9812e3e6622eaa0d" providerId="Windows Live"/>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 id="7" name="User" initials="U" lastIdx="68" clrIdx="6">
    <p:extLst>
      <p:ext uri="{19B8F6BF-5375-455C-9EA6-DF929625EA0E}">
        <p15:presenceInfo xmlns:p15="http://schemas.microsoft.com/office/powerpoint/2012/main" userId="User" providerId="None"/>
      </p:ext>
    </p:extLst>
  </p:cmAuthor>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9" name="Bjarke Ebert" initials="BE" lastIdx="29" clrIdx="8">
    <p:extLst>
      <p:ext uri="{19B8F6BF-5375-455C-9EA6-DF929625EA0E}">
        <p15:presenceInfo xmlns:p15="http://schemas.microsoft.com/office/powerpoint/2012/main" userId="S-1-5-21-1839211835-619659539-556599288-6688" providerId="AD"/>
      </p:ext>
    </p:extLst>
  </p:cmAuthor>
  <p:cmAuthor id="10" name="Bjarke Ebert" initials="BE [2]" lastIdx="29" clrIdx="9">
    <p:extLst>
      <p:ext uri="{19B8F6BF-5375-455C-9EA6-DF929625EA0E}">
        <p15:presenceInfo xmlns:p15="http://schemas.microsoft.com/office/powerpoint/2012/main" userId="S::BJEB@lundbeck.com::72445cbb-e532-4bcc-a294-080a1e48009d" providerId="AD"/>
      </p:ext>
    </p:extLst>
  </p:cmAuthor>
  <p:cmAuthor id="11" name="Liz Kelly" initials="LK" lastIdx="3" clrIdx="10">
    <p:extLst>
      <p:ext uri="{19B8F6BF-5375-455C-9EA6-DF929625EA0E}">
        <p15:presenceInfo xmlns:p15="http://schemas.microsoft.com/office/powerpoint/2012/main" userId="S::liz.kelly@cambridgemedical.com::3e51dfe4-6c31-457e-a0b0-891272b478d7" providerId="AD"/>
      </p:ext>
    </p:extLst>
  </p:cmAuthor>
  <p:cmAuthor id="12" name="Dawn Buse" initials="DB" lastIdx="27" clrIdx="11">
    <p:extLst>
      <p:ext uri="{19B8F6BF-5375-455C-9EA6-DF929625EA0E}">
        <p15:presenceInfo xmlns:p15="http://schemas.microsoft.com/office/powerpoint/2012/main" userId="Dawn Buse" providerId="None"/>
      </p:ext>
    </p:extLst>
  </p:cmAuthor>
  <p:cmAuthor id="13" name="Liz Kelly" initials="LK [2]" lastIdx="1" clrIdx="12">
    <p:extLst>
      <p:ext uri="{19B8F6BF-5375-455C-9EA6-DF929625EA0E}">
        <p15:presenceInfo xmlns:p15="http://schemas.microsoft.com/office/powerpoint/2012/main" userId="S::Liz.Kelly@primeglobalpeople.com::1665768a-a9f2-46a1-98e1-9ec4752cde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386A54"/>
    <a:srgbClr val="DBD9CA"/>
    <a:srgbClr val="C0BCA2"/>
    <a:srgbClr val="DA8D88"/>
    <a:srgbClr val="ECC6C4"/>
    <a:srgbClr val="697688"/>
    <a:srgbClr val="F7E8E7"/>
    <a:srgbClr val="FDF5E5"/>
    <a:srgbClr val="EF9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69" autoAdjust="0"/>
    <p:restoredTop sz="77143" autoAdjust="0"/>
  </p:normalViewPr>
  <p:slideViewPr>
    <p:cSldViewPr snapToGrid="0" snapToObjects="1">
      <p:cViewPr varScale="1">
        <p:scale>
          <a:sx n="79" d="100"/>
          <a:sy n="79" d="100"/>
        </p:scale>
        <p:origin x="234"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200" d="100"/>
          <a:sy n="200" d="100"/>
        </p:scale>
        <p:origin x="1350" y="-403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215"/>
          </a:xfrm>
          <a:prstGeom prst="rect">
            <a:avLst/>
          </a:prstGeom>
        </p:spPr>
        <p:txBody>
          <a:bodyPr vert="horz" lIns="91440" tIns="45720" rIns="91440" bIns="45720" rtlCol="0"/>
          <a:lstStyle>
            <a:lvl1pPr algn="r">
              <a:defRPr sz="1200"/>
            </a:lvl1pPr>
          </a:lstStyle>
          <a:p>
            <a:fld id="{3B6579D3-62B4-4809-8D0C-4876020E209D}" type="datetimeFigureOut">
              <a:rPr lang="en-GB" smtClean="0"/>
              <a:t>21/07/2022</a:t>
            </a:fld>
            <a:endParaRPr lang="en-GB"/>
          </a:p>
        </p:txBody>
      </p:sp>
      <p:sp>
        <p:nvSpPr>
          <p:cNvPr id="4" name="Footer Placeholder 3"/>
          <p:cNvSpPr>
            <a:spLocks noGrp="1"/>
          </p:cNvSpPr>
          <p:nvPr>
            <p:ph type="ftr" sz="quarter" idx="2"/>
          </p:nvPr>
        </p:nvSpPr>
        <p:spPr>
          <a:xfrm>
            <a:off x="1" y="9431599"/>
            <a:ext cx="2945659" cy="49821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1599"/>
            <a:ext cx="2945659" cy="49821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799FA8D8-D74F-5A4A-BB10-7F88E22CEF6D}" type="datetimeFigureOut">
              <a:rPr lang="en-US"/>
              <a:t>7/21/2022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3"/>
            <a:ext cx="5438140" cy="390986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9431599"/>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31599"/>
            <a:ext cx="2945659" cy="498214"/>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652877"/>
          </a:xfrm>
        </p:spPr>
        <p:txBody>
          <a:bodyPr/>
          <a:lstStyle/>
          <a:p>
            <a:r>
              <a:rPr lang="en-GB" dirty="0"/>
              <a:t>Part of the difficulty associated with the diagnosis and management of restless legs syndrome is that patients can sometimes struggle to articulate the condition.</a:t>
            </a:r>
            <a:r>
              <a:rPr lang="en-GB" baseline="30000" dirty="0"/>
              <a:t>[</a:t>
            </a:r>
            <a:r>
              <a:rPr lang="en-GB" baseline="30000" dirty="0" err="1"/>
              <a:t>Wijemanne</a:t>
            </a:r>
            <a:r>
              <a:rPr lang="en-GB" baseline="30000" dirty="0"/>
              <a:t> &amp; Ondo, 2017]</a:t>
            </a:r>
            <a:r>
              <a:rPr lang="en-GB" dirty="0"/>
              <a:t> Patients use a variety of different words to describe paraesthesia (an abnormal sensation often caused by pressure or damage to nerves), and may not immediately recognise the urge to move the legs, which is sometimes experienced as anxiety or inner restlessness.</a:t>
            </a:r>
            <a:r>
              <a:rPr lang="en-GB" baseline="30000" dirty="0"/>
              <a:t>[</a:t>
            </a:r>
            <a:r>
              <a:rPr lang="en-GB" baseline="30000" dirty="0" err="1"/>
              <a:t>Wijemanne</a:t>
            </a:r>
            <a:r>
              <a:rPr lang="en-GB" baseline="30000" dirty="0"/>
              <a:t> &amp; Ondo, 2017]</a:t>
            </a:r>
            <a:r>
              <a:rPr lang="en-GB" dirty="0"/>
              <a:t> </a:t>
            </a:r>
          </a:p>
          <a:p>
            <a:r>
              <a:rPr lang="en-GB" dirty="0"/>
              <a:t>The connection of migraine and restless legs syndrome is a good example of the interconnectedness of comorbidities: migraine and restless legs syndrome are thought to be comorbid, as shown on the slide; migraine is also commonly comorbid with sleep disorders; restless legs syndrome reduces the quality of sleep; and, finally, poor sleep is thought to be a migraine trigger in some people.</a:t>
            </a:r>
            <a:r>
              <a:rPr lang="en-GB" baseline="30000" dirty="0"/>
              <a:t>[Kurt, 2019]</a:t>
            </a:r>
            <a:r>
              <a:rPr lang="en-GB" dirty="0"/>
              <a:t> Unravelling this web of causality is not straightforward.</a:t>
            </a:r>
          </a:p>
          <a:p>
            <a:endParaRPr lang="en-GB" dirty="0"/>
          </a:p>
          <a:p>
            <a:r>
              <a:rPr lang="en-GB" dirty="0"/>
              <a:t>References:</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Kurt S. The comorbidity of migraine and restless legs syndrome. </a:t>
            </a:r>
            <a:r>
              <a:rPr lang="en-GB" dirty="0" err="1"/>
              <a:t>Curr</a:t>
            </a:r>
            <a:r>
              <a:rPr lang="en-GB" dirty="0"/>
              <a:t> </a:t>
            </a:r>
            <a:r>
              <a:rPr lang="en-GB" dirty="0" err="1"/>
              <a:t>Neurol</a:t>
            </a:r>
            <a:r>
              <a:rPr lang="en-GB" dirty="0"/>
              <a:t> </a:t>
            </a:r>
            <a:r>
              <a:rPr lang="en-GB" dirty="0" err="1"/>
              <a:t>Neurosci</a:t>
            </a:r>
            <a:r>
              <a:rPr lang="en-GB" dirty="0"/>
              <a:t> Rep 2019; 19 (9): 60. </a:t>
            </a:r>
          </a:p>
          <a:p>
            <a:r>
              <a:rPr lang="en-US" dirty="0" err="1"/>
              <a:t>Wijemanne</a:t>
            </a:r>
            <a:r>
              <a:rPr lang="en-US" dirty="0"/>
              <a:t> S, Ondo W. Restless legs syndrome: clinical features, diagnosis and a practical approach to management. </a:t>
            </a:r>
            <a:r>
              <a:rPr lang="en-US" dirty="0" err="1"/>
              <a:t>Pract</a:t>
            </a:r>
            <a:r>
              <a:rPr lang="en-US" dirty="0"/>
              <a:t> Neurol 2017; 17 (6): 444–452.</a:t>
            </a:r>
          </a:p>
          <a:p>
            <a:endParaRPr lang="en-US" dirty="0"/>
          </a:p>
          <a:p>
            <a:r>
              <a:rPr lang="en-US" dirty="0"/>
              <a:t>Other references used on slide:</a:t>
            </a:r>
            <a:endParaRPr lang="en-GB"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Schürks</a:t>
            </a:r>
            <a:r>
              <a:rPr lang="en-GB" dirty="0"/>
              <a:t> M, Winter A, Berger K, </a:t>
            </a:r>
            <a:r>
              <a:rPr lang="en-GB" dirty="0" err="1"/>
              <a:t>Kurth</a:t>
            </a:r>
            <a:r>
              <a:rPr lang="en-GB" dirty="0"/>
              <a:t> T. Migraine and restless legs syndrome: a systematic review. Cephalalgia 2014; 34 (10): 777–794.</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Suzuki K, Suzuki S, </a:t>
            </a:r>
            <a:r>
              <a:rPr lang="en-GB" dirty="0" err="1"/>
              <a:t>Haruyama</a:t>
            </a:r>
            <a:r>
              <a:rPr lang="en-GB" dirty="0"/>
              <a:t> Y, et al. Restless legs syndrome is associated with headache-related disabilities in patients with migraine: a prospective 7-year follow-up study. Eur J </a:t>
            </a:r>
            <a:r>
              <a:rPr lang="en-GB" dirty="0" err="1"/>
              <a:t>Neurol</a:t>
            </a:r>
            <a:r>
              <a:rPr lang="en-GB" dirty="0"/>
              <a:t> 2019; 26 (2): 238–245. </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Wang J, Gao Y, Liu L, et al. The association between migraine and restless legs syndrome: an updated systematic review and meta-analysis. Sleep Med 2019; 57: 21–29. </a:t>
            </a:r>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456386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3161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14165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51022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01518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2603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05610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2622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94440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98645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4808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9281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949704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9782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33347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90785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697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86552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50497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28390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30939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469058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37810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14423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14601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17026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558509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848205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13274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825129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16420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729461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447276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1669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880628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999878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22146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2259427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extLst>
      <p:ext uri="{BB962C8B-B14F-4D97-AF65-F5344CB8AC3E}">
        <p14:creationId xmlns:p14="http://schemas.microsoft.com/office/powerpoint/2010/main" val="12365848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164784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5197541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2020053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5541934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8">
            <a:extLst>
              <a:ext uri="{96DAC541-7B7A-43D3-8B79-37D633B846F1}">
                <asvg:svgBlip xmlns:asvg="http://schemas.microsoft.com/office/drawing/2016/SVG/main" r:embed="rId4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283967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10" r:id="rId38"/>
    <p:sldLayoutId id="2147483711" r:id="rId39"/>
    <p:sldLayoutId id="2147483661" r:id="rId40"/>
    <p:sldLayoutId id="2147483664" r:id="rId41"/>
    <p:sldLayoutId id="2147483669" r:id="rId42"/>
    <p:sldLayoutId id="2147483652" r:id="rId43"/>
    <p:sldLayoutId id="2147483654" r:id="rId44"/>
    <p:sldLayoutId id="2147483666" r:id="rId45"/>
    <p:sldLayoutId id="2147483665" r:id="rId4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BDAFA0F-CBBF-4304-80C9-8A98365D73E4}"/>
              </a:ext>
            </a:extLst>
          </p:cNvPr>
          <p:cNvSpPr>
            <a:spLocks noGrp="1"/>
          </p:cNvSpPr>
          <p:nvPr>
            <p:ph type="body" sz="quarter" idx="17"/>
          </p:nvPr>
        </p:nvSpPr>
        <p:spPr/>
        <p:txBody>
          <a:bodyPr/>
          <a:lstStyle/>
          <a:p>
            <a:r>
              <a:rPr lang="en-GB" dirty="0"/>
              <a:t>Migraine</a:t>
            </a:r>
          </a:p>
        </p:txBody>
      </p:sp>
      <p:sp>
        <p:nvSpPr>
          <p:cNvPr id="5" name="Title 4">
            <a:extLst>
              <a:ext uri="{FF2B5EF4-FFF2-40B4-BE49-F238E27FC236}">
                <a16:creationId xmlns:a16="http://schemas.microsoft.com/office/drawing/2014/main" id="{B791379B-BA08-4FF8-AD31-FF242FC3AFC4}"/>
              </a:ext>
            </a:extLst>
          </p:cNvPr>
          <p:cNvSpPr>
            <a:spLocks noGrp="1"/>
          </p:cNvSpPr>
          <p:nvPr>
            <p:ph type="title"/>
          </p:nvPr>
        </p:nvSpPr>
        <p:spPr/>
        <p:txBody>
          <a:bodyPr/>
          <a:lstStyle/>
          <a:p>
            <a:r>
              <a:rPr lang="en-GB" dirty="0"/>
              <a:t>Restless legs syndrome</a:t>
            </a:r>
          </a:p>
        </p:txBody>
      </p:sp>
      <p:sp>
        <p:nvSpPr>
          <p:cNvPr id="2" name="Content Placeholder 1">
            <a:extLst>
              <a:ext uri="{FF2B5EF4-FFF2-40B4-BE49-F238E27FC236}">
                <a16:creationId xmlns:a16="http://schemas.microsoft.com/office/drawing/2014/main" id="{3C18B8D2-7116-495B-BE34-D8A85F9B561D}"/>
              </a:ext>
            </a:extLst>
          </p:cNvPr>
          <p:cNvSpPr>
            <a:spLocks noGrp="1"/>
          </p:cNvSpPr>
          <p:nvPr>
            <p:ph idx="20"/>
          </p:nvPr>
        </p:nvSpPr>
        <p:spPr/>
        <p:txBody>
          <a:bodyPr>
            <a:noAutofit/>
          </a:bodyPr>
          <a:lstStyle/>
          <a:p>
            <a:r>
              <a:rPr lang="en-GB" sz="1600" dirty="0"/>
              <a:t>Restless legs syndrome is a circadian disorder, usually developing in the evening, which is characterised by an irresistible urge to move the legs, sometimes in response to uncomfortable paraesthesia</a:t>
            </a:r>
            <a:r>
              <a:rPr lang="en-GB" sz="1600" baseline="30000" dirty="0"/>
              <a:t>1</a:t>
            </a:r>
            <a:r>
              <a:rPr lang="en-GB" sz="1600" dirty="0"/>
              <a:t> </a:t>
            </a:r>
          </a:p>
          <a:p>
            <a:r>
              <a:rPr lang="en-GB" sz="1600" dirty="0"/>
              <a:t>Restless legs syndrome can be comorbid with migraine</a:t>
            </a:r>
            <a:r>
              <a:rPr lang="en-GB" sz="1600" baseline="30000" dirty="0"/>
              <a:t>2</a:t>
            </a:r>
            <a:endParaRPr lang="en-GB" sz="1600" dirty="0"/>
          </a:p>
          <a:p>
            <a:r>
              <a:rPr lang="en-GB" sz="1600" dirty="0"/>
              <a:t>A systematic review and meta-analysis found an increased risk of restless legs syndrome among people with migraine from 6 case–control studies: </a:t>
            </a:r>
            <a:r>
              <a:rPr lang="en-GB" sz="1600" b="1" dirty="0">
                <a:solidFill>
                  <a:schemeClr val="accent1"/>
                </a:solidFill>
              </a:rPr>
              <a:t>OR: 4.19 </a:t>
            </a:r>
            <a:r>
              <a:rPr lang="en-GB" sz="1600" dirty="0"/>
              <a:t>(95% CI: 3.07, 5.71)</a:t>
            </a:r>
            <a:r>
              <a:rPr lang="en-GB" sz="1600" baseline="30000" dirty="0"/>
              <a:t>3</a:t>
            </a:r>
            <a:endParaRPr lang="en-GB" sz="1600" dirty="0"/>
          </a:p>
          <a:p>
            <a:r>
              <a:rPr lang="en-GB" sz="1600" dirty="0"/>
              <a:t>A prospective study followed 101 people with migraine over 7 years:</a:t>
            </a:r>
            <a:r>
              <a:rPr lang="en-GB" sz="1600" baseline="30000" dirty="0"/>
              <a:t>4</a:t>
            </a:r>
            <a:endParaRPr lang="en-GB" sz="1600" dirty="0"/>
          </a:p>
          <a:p>
            <a:pPr lvl="1"/>
            <a:r>
              <a:rPr lang="en-GB" sz="1400" dirty="0"/>
              <a:t>Restless legs syndrome was present in 16.8% of patients at baseline, and 20.8% at follow-up </a:t>
            </a:r>
          </a:p>
          <a:p>
            <a:pPr lvl="1"/>
            <a:r>
              <a:rPr lang="en-GB" sz="1400" dirty="0"/>
              <a:t>The presence of restless legs syndrome was associated with poorer clinical outcomes, as measured by the MIDAS, BDI-II, and PSQI </a:t>
            </a:r>
          </a:p>
          <a:p>
            <a:endParaRPr lang="en-GB" dirty="0"/>
          </a:p>
        </p:txBody>
      </p:sp>
      <p:sp>
        <p:nvSpPr>
          <p:cNvPr id="4" name="Content Placeholder 3">
            <a:extLst>
              <a:ext uri="{FF2B5EF4-FFF2-40B4-BE49-F238E27FC236}">
                <a16:creationId xmlns:a16="http://schemas.microsoft.com/office/drawing/2014/main" id="{4F3C70DC-A039-48F7-971D-05162253A299}"/>
              </a:ext>
            </a:extLst>
          </p:cNvPr>
          <p:cNvSpPr>
            <a:spLocks noGrp="1"/>
          </p:cNvSpPr>
          <p:nvPr>
            <p:ph idx="21"/>
          </p:nvPr>
        </p:nvSpPr>
        <p:spPr/>
        <p:txBody>
          <a:bodyPr>
            <a:normAutofit/>
          </a:bodyPr>
          <a:lstStyle/>
          <a:p>
            <a:r>
              <a:rPr lang="en-GB" sz="1600" dirty="0"/>
              <a:t>A second meta-analysis, including &gt;60,000 people, found a greater prevalence of restless legs syndrome among people with migraine than the general population: </a:t>
            </a:r>
            <a:r>
              <a:rPr lang="en-GB" sz="1600" b="1" dirty="0">
                <a:solidFill>
                  <a:schemeClr val="accent1"/>
                </a:solidFill>
              </a:rPr>
              <a:t>17.0% versus 7.0%</a:t>
            </a:r>
            <a:r>
              <a:rPr lang="en-GB" sz="1600" baseline="30000" dirty="0"/>
              <a:t>5</a:t>
            </a:r>
          </a:p>
          <a:p>
            <a:pPr lvl="1"/>
            <a:r>
              <a:rPr lang="en-GB" sz="1400" dirty="0"/>
              <a:t>Considering just case–control studies, there was a greater risk of restless legs syndrome in people with migraine compared with control individuals: </a:t>
            </a:r>
            <a:r>
              <a:rPr lang="en-GB" sz="1400" b="1" dirty="0">
                <a:solidFill>
                  <a:schemeClr val="accent1"/>
                </a:solidFill>
              </a:rPr>
              <a:t>OR: 3.77 </a:t>
            </a:r>
            <a:r>
              <a:rPr lang="en-GB" sz="1400" dirty="0"/>
              <a:t>(95% CI: 2.73, 5.21)</a:t>
            </a:r>
            <a:r>
              <a:rPr lang="en-GB" sz="1400" baseline="30000" dirty="0"/>
              <a:t>5</a:t>
            </a:r>
            <a:endParaRPr lang="en-GB" sz="1400" dirty="0"/>
          </a:p>
          <a:p>
            <a:pPr lvl="1"/>
            <a:r>
              <a:rPr lang="en-GB" sz="1400" dirty="0"/>
              <a:t>This association was more marked in adolescents with migraine: </a:t>
            </a:r>
            <a:r>
              <a:rPr lang="en-GB" sz="1400" b="1" dirty="0">
                <a:solidFill>
                  <a:schemeClr val="accent1"/>
                </a:solidFill>
              </a:rPr>
              <a:t>OR: 7.46 </a:t>
            </a:r>
            <a:r>
              <a:rPr lang="en-GB" sz="1400" dirty="0"/>
              <a:t>(95% CI: 3.35, 16.61)</a:t>
            </a:r>
            <a:r>
              <a:rPr lang="en-GB" sz="1400" baseline="30000" dirty="0"/>
              <a:t>5</a:t>
            </a:r>
            <a:endParaRPr lang="en-GB" sz="1400" dirty="0"/>
          </a:p>
          <a:p>
            <a:r>
              <a:rPr lang="en-GB" sz="1600" dirty="0"/>
              <a:t>Restless legs syndrome can negatively impact sleep, with a resulting impact on quality of life</a:t>
            </a:r>
            <a:r>
              <a:rPr lang="en-GB" sz="1600" baseline="30000" dirty="0"/>
              <a:t>2</a:t>
            </a:r>
            <a:endParaRPr lang="en-GB" sz="1600" dirty="0"/>
          </a:p>
          <a:p>
            <a:r>
              <a:rPr lang="en-GB" sz="1600" dirty="0"/>
              <a:t>Symptomatic pharmacological therapies that are used to treat restless legs syndrome include some dopaminergic agents that are also used in the treatment of Parkinson’s disease</a:t>
            </a:r>
            <a:r>
              <a:rPr lang="en-GB" sz="1600" baseline="30000" dirty="0"/>
              <a:t>1,2</a:t>
            </a:r>
          </a:p>
        </p:txBody>
      </p:sp>
      <p:sp>
        <p:nvSpPr>
          <p:cNvPr id="6" name="Text Placeholder 5">
            <a:extLst>
              <a:ext uri="{FF2B5EF4-FFF2-40B4-BE49-F238E27FC236}">
                <a16:creationId xmlns:a16="http://schemas.microsoft.com/office/drawing/2014/main" id="{8A28D2B2-584A-4E27-8CCB-3B817CCB655D}"/>
              </a:ext>
            </a:extLst>
          </p:cNvPr>
          <p:cNvSpPr>
            <a:spLocks noGrp="1"/>
          </p:cNvSpPr>
          <p:nvPr>
            <p:ph type="body" sz="quarter" idx="18"/>
          </p:nvPr>
        </p:nvSpPr>
        <p:spPr/>
        <p:txBody>
          <a:bodyPr/>
          <a:lstStyle/>
          <a:p>
            <a:pPr marL="0" indent="0">
              <a:buNone/>
            </a:pPr>
            <a:r>
              <a:rPr lang="en-US" dirty="0"/>
              <a:t>BDI-II=Beck Depression Inventory II; CI=confidence interval; MIDAS=Migraine Disability Assessment; OR=odds ratio; PSQI=Pittsburgh Sleep Quality Index</a:t>
            </a:r>
          </a:p>
          <a:p>
            <a:pPr marL="0" indent="0">
              <a:buNone/>
            </a:pPr>
            <a:endParaRPr lang="en-US" dirty="0"/>
          </a:p>
          <a:p>
            <a:pPr marL="0" indent="0">
              <a:buNone/>
            </a:pPr>
            <a:r>
              <a:rPr lang="en-US" dirty="0"/>
              <a:t>1. </a:t>
            </a:r>
            <a:r>
              <a:rPr lang="en-US" dirty="0" err="1"/>
              <a:t>Wijemanne</a:t>
            </a:r>
            <a:r>
              <a:rPr lang="en-US" dirty="0"/>
              <a:t> &amp; Ondo. </a:t>
            </a:r>
            <a:r>
              <a:rPr lang="en-US" dirty="0" err="1"/>
              <a:t>Pract</a:t>
            </a:r>
            <a:r>
              <a:rPr lang="en-US" dirty="0"/>
              <a:t> Neurol 2017;17(6):444–452; </a:t>
            </a:r>
            <a:br>
              <a:rPr lang="en-US" dirty="0"/>
            </a:br>
            <a:r>
              <a:rPr lang="en-GB" dirty="0"/>
              <a:t>2. Kurt. </a:t>
            </a:r>
            <a:r>
              <a:rPr lang="en-GB" dirty="0" err="1"/>
              <a:t>Curr</a:t>
            </a:r>
            <a:r>
              <a:rPr lang="en-GB" dirty="0"/>
              <a:t> </a:t>
            </a:r>
            <a:r>
              <a:rPr lang="en-GB" dirty="0" err="1"/>
              <a:t>Neurol</a:t>
            </a:r>
            <a:r>
              <a:rPr lang="en-GB" dirty="0"/>
              <a:t> </a:t>
            </a:r>
            <a:r>
              <a:rPr lang="en-GB" dirty="0" err="1"/>
              <a:t>Neurosci</a:t>
            </a:r>
            <a:r>
              <a:rPr lang="en-GB" dirty="0"/>
              <a:t> Rep 2019;19(9):60; 3. </a:t>
            </a:r>
            <a:r>
              <a:rPr lang="en-GB" dirty="0" err="1"/>
              <a:t>Schürks</a:t>
            </a:r>
            <a:r>
              <a:rPr lang="en-GB" dirty="0"/>
              <a:t> et al. Cephalalgia 2014;34(10):777–794; </a:t>
            </a:r>
            <a:br>
              <a:rPr lang="en-GB" dirty="0"/>
            </a:br>
            <a:r>
              <a:rPr lang="en-GB" dirty="0"/>
              <a:t>4. Suzuki et al. Eur J </a:t>
            </a:r>
            <a:r>
              <a:rPr lang="en-GB" dirty="0" err="1"/>
              <a:t>Neurol</a:t>
            </a:r>
            <a:r>
              <a:rPr lang="en-GB" dirty="0"/>
              <a:t> 2019;26(2):238–245; 5. Wang et al. Sleep Med 2019;57:21–29</a:t>
            </a:r>
          </a:p>
        </p:txBody>
      </p:sp>
    </p:spTree>
    <p:custDataLst/>
    <p:extLst>
      <p:ext uri="{BB962C8B-B14F-4D97-AF65-F5344CB8AC3E}">
        <p14:creationId xmlns:p14="http://schemas.microsoft.com/office/powerpoint/2010/main" val="3523506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3086</TotalTime>
  <Words>687</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Restless legs syndrome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2039</cp:revision>
  <cp:lastPrinted>2020-08-10T16:01:24Z</cp:lastPrinted>
  <dcterms:created xsi:type="dcterms:W3CDTF">2017-01-23T14:24:15Z</dcterms:created>
  <dcterms:modified xsi:type="dcterms:W3CDTF">2022-07-21T11:56:23Z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ies>
</file>