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352" r:id="rId2"/>
  </p:sldIdLst>
  <p:sldSz cx="12192000" cy="6858000"/>
  <p:notesSz cx="6797675" cy="9929813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7" clrIdx="0"/>
  <p:cmAuthor id="2" name="Chris Edge" initials="CE" lastIdx="41" clrIdx="1"/>
  <p:cmAuthor id="3" name="Audrey Dufour" initials="AD" lastIdx="8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9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9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3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27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386A54"/>
    <a:srgbClr val="DBD9CA"/>
    <a:srgbClr val="C0BCA2"/>
    <a:srgbClr val="DA8D88"/>
    <a:srgbClr val="ECC6C4"/>
    <a:srgbClr val="697688"/>
    <a:srgbClr val="F7E8E7"/>
    <a:srgbClr val="FDF5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69" autoAdjust="0"/>
    <p:restoredTop sz="77143" autoAdjust="0"/>
  </p:normalViewPr>
  <p:slideViewPr>
    <p:cSldViewPr snapToGrid="0" snapToObjects="1">
      <p:cViewPr varScale="1">
        <p:scale>
          <a:sx n="79" d="100"/>
          <a:sy n="79" d="100"/>
        </p:scale>
        <p:origin x="23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1350" y="-403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21/07/2022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outlined on the slide, there are conflicting data about whether diabetes might increase or decrease the risk of migraine, and </a:t>
            </a:r>
            <a:r>
              <a:rPr lang="en-GB" i="0" dirty="0"/>
              <a:t>vice versa</a:t>
            </a:r>
            <a:r>
              <a:rPr lang="en-GB" dirty="0"/>
              <a:t>.</a:t>
            </a:r>
            <a:r>
              <a:rPr lang="en-GB" baseline="30000" dirty="0"/>
              <a:t>[</a:t>
            </a:r>
            <a:r>
              <a:rPr lang="en-GB" baseline="30000" dirty="0" err="1"/>
              <a:t>Aamodt</a:t>
            </a:r>
            <a:r>
              <a:rPr lang="en-GB" baseline="30000" dirty="0"/>
              <a:t> et al., 2007; </a:t>
            </a:r>
            <a:r>
              <a:rPr lang="en-GB" baseline="30000" dirty="0" err="1"/>
              <a:t>Antonazzo</a:t>
            </a:r>
            <a:r>
              <a:rPr lang="en-GB" baseline="30000" dirty="0"/>
              <a:t> et al., 2018; Buse et al., 2020; </a:t>
            </a:r>
            <a:r>
              <a:rPr lang="en-GB" baseline="30000" dirty="0" err="1"/>
              <a:t>Haghighi</a:t>
            </a:r>
            <a:r>
              <a:rPr lang="en-GB" baseline="30000" dirty="0"/>
              <a:t> et al., 2016]</a:t>
            </a:r>
            <a:r>
              <a:rPr lang="en-GB" dirty="0"/>
              <a:t> Because hypoglycaemia is thought to be able to trigger migraine, it is important for individuals with migraine to consider their blood sugars.</a:t>
            </a:r>
            <a:r>
              <a:rPr lang="en-GB" baseline="30000" dirty="0"/>
              <a:t>[Migraine Trust]</a:t>
            </a:r>
            <a:r>
              <a:rPr lang="en-GB" dirty="0"/>
              <a:t> Dieting, skipping meals, and eating high-sugar foods are all thought to act as migraine triggers.</a:t>
            </a:r>
            <a:r>
              <a:rPr lang="en-GB" baseline="30000" dirty="0"/>
              <a:t>[Migraine Trust]</a:t>
            </a:r>
            <a:r>
              <a:rPr lang="en-GB" dirty="0"/>
              <a:t> In people for whom blood sugar levels appear to trigger migraines, management of diet may be a useful tool for controlling migraines, e.g., eating low-sugar meals, and a well-balanced diet.</a:t>
            </a:r>
            <a:r>
              <a:rPr lang="en-GB" baseline="30000" dirty="0"/>
              <a:t>[Migraine Trust]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US" dirty="0" err="1"/>
              <a:t>Aamodt</a:t>
            </a:r>
            <a:r>
              <a:rPr lang="en-US" dirty="0"/>
              <a:t> AH, </a:t>
            </a:r>
            <a:r>
              <a:rPr lang="en-US" dirty="0" err="1"/>
              <a:t>Stovner</a:t>
            </a:r>
            <a:r>
              <a:rPr lang="en-US" dirty="0"/>
              <a:t> LJ, </a:t>
            </a:r>
            <a:r>
              <a:rPr lang="en-US" dirty="0" err="1"/>
              <a:t>Midthjell</a:t>
            </a:r>
            <a:r>
              <a:rPr lang="en-US" dirty="0"/>
              <a:t> K, et al. Headache prevalence related to diabetes mellitus. The Head-HUNT study. Eur J Neurol 2007; 14 (7): 738–744. </a:t>
            </a:r>
          </a:p>
          <a:p>
            <a:r>
              <a:rPr lang="en-US" dirty="0" err="1"/>
              <a:t>Antonazzo</a:t>
            </a:r>
            <a:r>
              <a:rPr lang="en-US" dirty="0"/>
              <a:t> IC, </a:t>
            </a:r>
            <a:r>
              <a:rPr lang="en-US" dirty="0" err="1"/>
              <a:t>Riise</a:t>
            </a:r>
            <a:r>
              <a:rPr lang="en-US" dirty="0"/>
              <a:t> T, Cortese M, et al. Diabetes is associated with decreased migraine risk: a nationwide cohort study. Cephalalgia 2018; 38 (11): 1759–1764. </a:t>
            </a:r>
          </a:p>
          <a:p>
            <a:r>
              <a:rPr lang="en-US" dirty="0" err="1"/>
              <a:t>Buse</a:t>
            </a:r>
            <a:r>
              <a:rPr lang="en-US" dirty="0"/>
              <a:t> DC, Reed ML, Fanning KM, et al. Comorbid and co-occurring conditions in migraine and associated risk of increasing headache pain intensity and headache frequency: results of the migraine in America symptoms and treatment (MAST) study. J Headache Pain 2020; 21 (1): 23.</a:t>
            </a:r>
          </a:p>
          <a:p>
            <a:r>
              <a:rPr lang="en-GB" dirty="0" err="1"/>
              <a:t>Haghighi</a:t>
            </a:r>
            <a:r>
              <a:rPr lang="en-GB" dirty="0"/>
              <a:t> FS, Rahmanian M, </a:t>
            </a:r>
            <a:r>
              <a:rPr lang="en-GB" dirty="0" err="1"/>
              <a:t>Namiranian</a:t>
            </a:r>
            <a:r>
              <a:rPr lang="en-GB" dirty="0"/>
              <a:t> N, et al. Migraine and type 2 diabetes; is there any association? J Diabetes </a:t>
            </a:r>
            <a:r>
              <a:rPr lang="en-GB" dirty="0" err="1"/>
              <a:t>Metab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2016; 15 (1): 37.</a:t>
            </a:r>
          </a:p>
          <a:p>
            <a:r>
              <a:rPr lang="en-GB" dirty="0"/>
              <a:t>Migraine Trust website. https://migrainetrust.org/live-with-migraine/self-management/common-triggers/. Accessed Feb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43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3161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6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2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1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2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4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4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0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8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70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82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33347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85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97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52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50497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28390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30939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9058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781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1442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14601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7026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5850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84820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1327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12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420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46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27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69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62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87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14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25942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2365848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16478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839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10" r:id="rId38"/>
    <p:sldLayoutId id="2147483711" r:id="rId39"/>
    <p:sldLayoutId id="2147483661" r:id="rId40"/>
    <p:sldLayoutId id="2147483664" r:id="rId41"/>
    <p:sldLayoutId id="2147483669" r:id="rId42"/>
    <p:sldLayoutId id="2147483652" r:id="rId43"/>
    <p:sldLayoutId id="2147483654" r:id="rId44"/>
    <p:sldLayoutId id="2147483666" r:id="rId45"/>
    <p:sldLayoutId id="2147483665" r:id="rId4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1">
            <a:extLst>
              <a:ext uri="{FF2B5EF4-FFF2-40B4-BE49-F238E27FC236}">
                <a16:creationId xmlns:a16="http://schemas.microsoft.com/office/drawing/2014/main" id="{25985313-F0E0-45E8-BA9A-A122FFBD51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990880"/>
              </p:ext>
            </p:extLst>
          </p:nvPr>
        </p:nvGraphicFramePr>
        <p:xfrm>
          <a:off x="838713" y="1796826"/>
          <a:ext cx="5231890" cy="216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03772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3428118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Headache days/month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67746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5–9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19004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10–14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2684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15–20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7389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≥21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756731"/>
                  </a:ext>
                </a:extLst>
              </a:tr>
            </a:tbl>
          </a:graphicData>
        </a:graphic>
      </p:graphicFrame>
      <p:sp>
        <p:nvSpPr>
          <p:cNvPr id="227" name="Text Placeholder 226">
            <a:extLst>
              <a:ext uri="{FF2B5EF4-FFF2-40B4-BE49-F238E27FC236}">
                <a16:creationId xmlns:a16="http://schemas.microsoft.com/office/drawing/2014/main" id="{E93EC857-2328-4486-A5E8-9D99972F3C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B0264-6851-44FB-B2C0-626D8F77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Diabetes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F5CB5B-1D86-47BA-B347-4B107A5AD1D4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sz="1600" dirty="0"/>
              <a:t>There is much conflicting data on the association of migraine and diabetes, with some studies finding a negative association – i.e., a </a:t>
            </a:r>
            <a:r>
              <a:rPr lang="en-GB" sz="1600" i="1" dirty="0"/>
              <a:t>decreased</a:t>
            </a:r>
            <a:r>
              <a:rPr lang="en-GB" sz="1600" dirty="0"/>
              <a:t> risk of migraine in people with diabetes</a:t>
            </a:r>
            <a:r>
              <a:rPr lang="en-GB" sz="1600" baseline="30000" dirty="0"/>
              <a:t>2,3</a:t>
            </a:r>
            <a:endParaRPr lang="en-GB" sz="1600" dirty="0"/>
          </a:p>
          <a:p>
            <a:r>
              <a:rPr lang="en-GB" sz="1600" dirty="0"/>
              <a:t>A study comparing rates of migraine in people with type 2 diabetes (n=147) with control individuals (n=150) found no significant difference: 27.9% versus 26.0%, respectively</a:t>
            </a:r>
            <a:r>
              <a:rPr lang="en-GB" sz="1600" baseline="30000" dirty="0"/>
              <a:t>4</a:t>
            </a:r>
            <a:endParaRPr lang="en-GB" sz="1600" dirty="0"/>
          </a:p>
          <a:p>
            <a:r>
              <a:rPr lang="en-GB" sz="1600" dirty="0"/>
              <a:t>However, the prevalence of migraine was associated with diabetes duration – people with type 2 diabetes of 6–10 years’ duration were significantly more likely to report migraine than those with &lt;6 years’ duration (p&lt;0.05)</a:t>
            </a:r>
            <a:r>
              <a:rPr lang="en-GB" sz="1600" baseline="30000" dirty="0"/>
              <a:t>4</a:t>
            </a:r>
            <a:endParaRPr lang="en-GB" sz="1600" dirty="0"/>
          </a:p>
          <a:p>
            <a:r>
              <a:rPr lang="en-GB" sz="1600" dirty="0"/>
              <a:t>Additionally, hypoglycaemia is thought to be able to trigger migraine</a:t>
            </a:r>
            <a:r>
              <a:rPr lang="en-GB" sz="1600" baseline="30000" dirty="0"/>
              <a:t>5</a:t>
            </a:r>
            <a:endParaRPr lang="en-GB" sz="1600" dirty="0"/>
          </a:p>
          <a:p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FED81-A1B2-48D4-940B-7AF3E220E1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328276" cy="61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CI=confidence interval; MAST=Migraine in America Symptoms and Treatment; OR=odds ratio</a:t>
            </a:r>
          </a:p>
          <a:p>
            <a:pPr marL="0" indent="0">
              <a:buNone/>
            </a:pPr>
            <a:r>
              <a:rPr lang="en-GB" dirty="0"/>
              <a:t>1. Buse et al. J Headache Pain 2020;21(1):23; 2. </a:t>
            </a:r>
            <a:r>
              <a:rPr lang="en-GB" dirty="0" err="1"/>
              <a:t>Antonazzo</a:t>
            </a:r>
            <a:r>
              <a:rPr lang="en-GB" dirty="0"/>
              <a:t> et al. Cephalalgia 2018;38(11):1759–1764; 3. </a:t>
            </a:r>
            <a:r>
              <a:rPr lang="en-GB" dirty="0" err="1"/>
              <a:t>Aamodt</a:t>
            </a:r>
            <a:r>
              <a:rPr lang="en-GB" dirty="0"/>
              <a:t> et al. Eur J </a:t>
            </a:r>
            <a:r>
              <a:rPr lang="en-GB" dirty="0" err="1"/>
              <a:t>Neurol</a:t>
            </a:r>
            <a:r>
              <a:rPr lang="en-GB" dirty="0"/>
              <a:t> 2007;14(7):738–744; 4. </a:t>
            </a:r>
            <a:r>
              <a:rPr lang="en-GB" dirty="0" err="1"/>
              <a:t>Haghighi</a:t>
            </a:r>
            <a:r>
              <a:rPr lang="en-GB" dirty="0"/>
              <a:t> et al. J Diabetes </a:t>
            </a:r>
            <a:r>
              <a:rPr lang="en-GB" dirty="0" err="1"/>
              <a:t>Metab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2016;15(1):37;</a:t>
            </a:r>
            <a:br>
              <a:rPr lang="en-GB" dirty="0"/>
            </a:br>
            <a:r>
              <a:rPr lang="en-GB" dirty="0"/>
              <a:t>5. Migraine Trust website. https://www.migrainetrust.org/about-migraine/trigger-factors/hypoglycaemia/. Accessed Jul 2020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E699027-E0FA-443A-954E-CA4BC4414536}"/>
              </a:ext>
            </a:extLst>
          </p:cNvPr>
          <p:cNvGrpSpPr/>
          <p:nvPr/>
        </p:nvGrpSpPr>
        <p:grpSpPr>
          <a:xfrm>
            <a:off x="2634107" y="2234186"/>
            <a:ext cx="3435859" cy="1729664"/>
            <a:chOff x="7688580" y="2255520"/>
            <a:chExt cx="2447292" cy="34213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0FD444E-A635-45D1-9201-AD152987CA6D}"/>
                </a:ext>
              </a:extLst>
            </p:cNvPr>
            <p:cNvCxnSpPr>
              <a:cxnSpLocks/>
            </p:cNvCxnSpPr>
            <p:nvPr/>
          </p:nvCxnSpPr>
          <p:spPr>
            <a:xfrm>
              <a:off x="7688580" y="2255520"/>
              <a:ext cx="0" cy="342138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EDFC5D2-5A29-40BF-BEA8-0800245D5FE9}"/>
                </a:ext>
              </a:extLst>
            </p:cNvPr>
            <p:cNvCxnSpPr>
              <a:cxnSpLocks/>
            </p:cNvCxnSpPr>
            <p:nvPr/>
          </p:nvCxnSpPr>
          <p:spPr>
            <a:xfrm>
              <a:off x="8300403" y="2255520"/>
              <a:ext cx="0" cy="342138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5B715A2-B4FE-4516-AAEA-725B0E17890C}"/>
                </a:ext>
              </a:extLst>
            </p:cNvPr>
            <p:cNvCxnSpPr>
              <a:cxnSpLocks/>
            </p:cNvCxnSpPr>
            <p:nvPr/>
          </p:nvCxnSpPr>
          <p:spPr>
            <a:xfrm>
              <a:off x="8912226" y="2255520"/>
              <a:ext cx="0" cy="342138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E60947B-AF27-47C5-AF58-62999BBDB0AF}"/>
                </a:ext>
              </a:extLst>
            </p:cNvPr>
            <p:cNvCxnSpPr>
              <a:cxnSpLocks/>
            </p:cNvCxnSpPr>
            <p:nvPr/>
          </p:nvCxnSpPr>
          <p:spPr>
            <a:xfrm>
              <a:off x="9524049" y="2255520"/>
              <a:ext cx="0" cy="342138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CD1B927-A560-4B4A-BDAD-933D651895A3}"/>
                </a:ext>
              </a:extLst>
            </p:cNvPr>
            <p:cNvCxnSpPr>
              <a:cxnSpLocks/>
            </p:cNvCxnSpPr>
            <p:nvPr/>
          </p:nvCxnSpPr>
          <p:spPr>
            <a:xfrm>
              <a:off x="10135872" y="2255520"/>
              <a:ext cx="0" cy="342138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16A62932-789B-487D-8773-D12A59B7BF92}"/>
              </a:ext>
            </a:extLst>
          </p:cNvPr>
          <p:cNvCxnSpPr>
            <a:cxnSpLocks/>
          </p:cNvCxnSpPr>
          <p:nvPr/>
        </p:nvCxnSpPr>
        <p:spPr>
          <a:xfrm flipH="1">
            <a:off x="2637158" y="3958667"/>
            <a:ext cx="3438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FDECD5B0-92EC-47DE-8903-EA20BA3E73E5}"/>
              </a:ext>
            </a:extLst>
          </p:cNvPr>
          <p:cNvCxnSpPr>
            <a:cxnSpLocks/>
          </p:cNvCxnSpPr>
          <p:nvPr/>
        </p:nvCxnSpPr>
        <p:spPr>
          <a:xfrm>
            <a:off x="2639212" y="3958667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8E9E460A-7CF8-4BB2-9BC8-3EA1226E05BC}"/>
              </a:ext>
            </a:extLst>
          </p:cNvPr>
          <p:cNvCxnSpPr>
            <a:cxnSpLocks/>
          </p:cNvCxnSpPr>
          <p:nvPr/>
        </p:nvCxnSpPr>
        <p:spPr>
          <a:xfrm>
            <a:off x="3495155" y="3958667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71D0E40-9508-47FD-99DE-AC884007E10D}"/>
              </a:ext>
            </a:extLst>
          </p:cNvPr>
          <p:cNvCxnSpPr>
            <a:cxnSpLocks/>
          </p:cNvCxnSpPr>
          <p:nvPr/>
        </p:nvCxnSpPr>
        <p:spPr>
          <a:xfrm>
            <a:off x="4354273" y="3958667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AD4E3128-77B0-4F9F-B611-D618CA9EE9ED}"/>
              </a:ext>
            </a:extLst>
          </p:cNvPr>
          <p:cNvCxnSpPr>
            <a:cxnSpLocks/>
          </p:cNvCxnSpPr>
          <p:nvPr/>
        </p:nvCxnSpPr>
        <p:spPr>
          <a:xfrm>
            <a:off x="6075683" y="3958667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BA5E608C-698B-4D34-9659-E23E960E9ADF}"/>
              </a:ext>
            </a:extLst>
          </p:cNvPr>
          <p:cNvSpPr txBox="1"/>
          <p:nvPr/>
        </p:nvSpPr>
        <p:spPr>
          <a:xfrm>
            <a:off x="2504399" y="4036979"/>
            <a:ext cx="26962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80D21BB-A634-44C4-B5F4-989A23FEDC8F}"/>
              </a:ext>
            </a:extLst>
          </p:cNvPr>
          <p:cNvSpPr txBox="1"/>
          <p:nvPr/>
        </p:nvSpPr>
        <p:spPr>
          <a:xfrm>
            <a:off x="4225068" y="4036979"/>
            <a:ext cx="26962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6B56A8EF-BDC5-468C-9F50-696AB8D8CF21}"/>
              </a:ext>
            </a:extLst>
          </p:cNvPr>
          <p:cNvSpPr txBox="1"/>
          <p:nvPr/>
        </p:nvSpPr>
        <p:spPr>
          <a:xfrm>
            <a:off x="5086736" y="4036979"/>
            <a:ext cx="26962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5F8D24A-2F60-4D57-B690-89CE072FEF81}"/>
              </a:ext>
            </a:extLst>
          </p:cNvPr>
          <p:cNvSpPr txBox="1"/>
          <p:nvPr/>
        </p:nvSpPr>
        <p:spPr>
          <a:xfrm>
            <a:off x="5960170" y="4036979"/>
            <a:ext cx="26962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F304C985-65FB-4C39-BF11-88FB8012F43E}"/>
              </a:ext>
            </a:extLst>
          </p:cNvPr>
          <p:cNvCxnSpPr>
            <a:cxnSpLocks/>
          </p:cNvCxnSpPr>
          <p:nvPr/>
        </p:nvCxnSpPr>
        <p:spPr>
          <a:xfrm>
            <a:off x="3495195" y="2239648"/>
            <a:ext cx="0" cy="171450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2C1ADAC2-AAB4-4B5B-B471-1CB89FD53BFD}"/>
              </a:ext>
            </a:extLst>
          </p:cNvPr>
          <p:cNvSpPr txBox="1"/>
          <p:nvPr/>
        </p:nvSpPr>
        <p:spPr>
          <a:xfrm>
            <a:off x="3505203" y="4421494"/>
            <a:ext cx="1661160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Increased risk for people with migraine</a:t>
            </a: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7CC2F95C-99A6-4910-B241-74BB7927D926}"/>
              </a:ext>
            </a:extLst>
          </p:cNvPr>
          <p:cNvCxnSpPr>
            <a:cxnSpLocks/>
          </p:cNvCxnSpPr>
          <p:nvPr/>
        </p:nvCxnSpPr>
        <p:spPr>
          <a:xfrm>
            <a:off x="3598269" y="4387519"/>
            <a:ext cx="720000" cy="0"/>
          </a:xfrm>
          <a:prstGeom prst="line">
            <a:avLst/>
          </a:prstGeom>
          <a:ln w="28575">
            <a:solidFill>
              <a:schemeClr val="accent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835CF2FA-FACD-47DE-8A36-782311B8A787}"/>
              </a:ext>
            </a:extLst>
          </p:cNvPr>
          <p:cNvCxnSpPr>
            <a:cxnSpLocks/>
          </p:cNvCxnSpPr>
          <p:nvPr/>
        </p:nvCxnSpPr>
        <p:spPr>
          <a:xfrm flipH="1">
            <a:off x="2656906" y="4387519"/>
            <a:ext cx="720000" cy="0"/>
          </a:xfrm>
          <a:prstGeom prst="line">
            <a:avLst/>
          </a:prstGeom>
          <a:ln w="28575">
            <a:solidFill>
              <a:schemeClr val="accent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A204B208-0102-4247-848D-99A5746FAD96}"/>
              </a:ext>
            </a:extLst>
          </p:cNvPr>
          <p:cNvSpPr txBox="1"/>
          <p:nvPr/>
        </p:nvSpPr>
        <p:spPr>
          <a:xfrm>
            <a:off x="1723869" y="4421494"/>
            <a:ext cx="1747424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Decreased risk for people with migraine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981F472-2DEA-4300-BA38-E5051F14DF45}"/>
              </a:ext>
            </a:extLst>
          </p:cNvPr>
          <p:cNvSpPr/>
          <p:nvPr/>
        </p:nvSpPr>
        <p:spPr>
          <a:xfrm>
            <a:off x="838713" y="1456095"/>
            <a:ext cx="52371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 frequency and risk of diabetes in the MAST study</a:t>
            </a:r>
            <a:r>
              <a:rPr lang="en-GB" sz="1200" b="1" baseline="30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2BECCA80-5AB5-4F83-A1E0-71F8BD071B34}"/>
              </a:ext>
            </a:extLst>
          </p:cNvPr>
          <p:cNvCxnSpPr>
            <a:cxnSpLocks/>
          </p:cNvCxnSpPr>
          <p:nvPr/>
        </p:nvCxnSpPr>
        <p:spPr>
          <a:xfrm>
            <a:off x="5216566" y="3958667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A4E51522-B102-4270-BC4E-7FDD60D19A3E}"/>
              </a:ext>
            </a:extLst>
          </p:cNvPr>
          <p:cNvSpPr txBox="1"/>
          <p:nvPr/>
        </p:nvSpPr>
        <p:spPr>
          <a:xfrm>
            <a:off x="3358097" y="4036979"/>
            <a:ext cx="26962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056EB27-5299-43BD-A4B1-D3BD0B9588FC}"/>
              </a:ext>
            </a:extLst>
          </p:cNvPr>
          <p:cNvGrpSpPr/>
          <p:nvPr/>
        </p:nvGrpSpPr>
        <p:grpSpPr>
          <a:xfrm>
            <a:off x="3526543" y="2389599"/>
            <a:ext cx="305209" cy="61200"/>
            <a:chOff x="12857190" y="5499813"/>
            <a:chExt cx="218527" cy="6120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25936F8-9FA7-4BD5-B0D1-2ADE91DFE208}"/>
                </a:ext>
              </a:extLst>
            </p:cNvPr>
            <p:cNvCxnSpPr/>
            <p:nvPr/>
          </p:nvCxnSpPr>
          <p:spPr>
            <a:xfrm>
              <a:off x="12857190" y="5530413"/>
              <a:ext cx="2185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6774AADC-A559-4119-90D6-7AA6895176E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045117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E9F718DD-1D99-4E37-9D6D-C523F83B6B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826590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4165EA7-3010-438B-9449-468163003FC8}"/>
              </a:ext>
            </a:extLst>
          </p:cNvPr>
          <p:cNvGrpSpPr/>
          <p:nvPr/>
        </p:nvGrpSpPr>
        <p:grpSpPr>
          <a:xfrm>
            <a:off x="3643224" y="2846799"/>
            <a:ext cx="512378" cy="61200"/>
            <a:chOff x="12857190" y="5499813"/>
            <a:chExt cx="218527" cy="61200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14E83DC-2081-4425-A6A6-1112389B1A89}"/>
                </a:ext>
              </a:extLst>
            </p:cNvPr>
            <p:cNvCxnSpPr/>
            <p:nvPr/>
          </p:nvCxnSpPr>
          <p:spPr>
            <a:xfrm>
              <a:off x="12857190" y="5530413"/>
              <a:ext cx="2185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B0A62E8-D31B-405B-9264-86751D2A8EC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045117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1AA40BE3-26F1-43F0-B2E8-4E54846B1E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826590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BCF736BB-6510-44C6-87B2-AAE5EDB3FB8E}"/>
              </a:ext>
            </a:extLst>
          </p:cNvPr>
          <p:cNvGrpSpPr/>
          <p:nvPr/>
        </p:nvGrpSpPr>
        <p:grpSpPr>
          <a:xfrm>
            <a:off x="3574167" y="3253993"/>
            <a:ext cx="564765" cy="61200"/>
            <a:chOff x="12857190" y="5499813"/>
            <a:chExt cx="218527" cy="61200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B42E9A6-7530-4E8A-928E-837C2BB6E29C}"/>
                </a:ext>
              </a:extLst>
            </p:cNvPr>
            <p:cNvCxnSpPr/>
            <p:nvPr/>
          </p:nvCxnSpPr>
          <p:spPr>
            <a:xfrm>
              <a:off x="12857190" y="5530413"/>
              <a:ext cx="2185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491E1D68-365B-4A2C-81F4-519B70D9537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045117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937A983-173A-4A42-9549-D4FB63B1016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826590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DB323A6C-423E-4C70-B40B-CBFA9FF67DE4}"/>
              </a:ext>
            </a:extLst>
          </p:cNvPr>
          <p:cNvGrpSpPr/>
          <p:nvPr/>
        </p:nvGrpSpPr>
        <p:grpSpPr>
          <a:xfrm>
            <a:off x="3988504" y="3692143"/>
            <a:ext cx="805273" cy="61200"/>
            <a:chOff x="12857190" y="5499813"/>
            <a:chExt cx="218527" cy="61200"/>
          </a:xfrm>
        </p:grpSpPr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CDDB2260-7A0D-4976-95C1-CA7B2D8EB34B}"/>
                </a:ext>
              </a:extLst>
            </p:cNvPr>
            <p:cNvCxnSpPr/>
            <p:nvPr/>
          </p:nvCxnSpPr>
          <p:spPr>
            <a:xfrm>
              <a:off x="12857190" y="5530413"/>
              <a:ext cx="2185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A98E6FD-3B0D-407C-8AAE-55CDACFFD5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045117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F3BEE6D4-4120-4E58-8C6A-D422F499490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826590" y="5530413"/>
              <a:ext cx="61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E349F5B-76A1-47D7-B148-190E2AF6D41B}"/>
              </a:ext>
            </a:extLst>
          </p:cNvPr>
          <p:cNvSpPr/>
          <p:nvPr/>
        </p:nvSpPr>
        <p:spPr>
          <a:xfrm>
            <a:off x="3599699" y="2327588"/>
            <a:ext cx="185222" cy="18522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D4E05632-817D-4F53-86DF-AA4CC16F8893}"/>
              </a:ext>
            </a:extLst>
          </p:cNvPr>
          <p:cNvSpPr/>
          <p:nvPr/>
        </p:nvSpPr>
        <p:spPr>
          <a:xfrm>
            <a:off x="3816392" y="2784788"/>
            <a:ext cx="185222" cy="18522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E78CED0F-AC7C-4B96-BAF7-5BE88B93BDC1}"/>
              </a:ext>
            </a:extLst>
          </p:cNvPr>
          <p:cNvSpPr/>
          <p:nvPr/>
        </p:nvSpPr>
        <p:spPr>
          <a:xfrm>
            <a:off x="3759242" y="3191982"/>
            <a:ext cx="185222" cy="18522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EFAB7371-07F4-4B3D-8454-BFDA119C9917}"/>
              </a:ext>
            </a:extLst>
          </p:cNvPr>
          <p:cNvSpPr/>
          <p:nvPr/>
        </p:nvSpPr>
        <p:spPr>
          <a:xfrm>
            <a:off x="4290261" y="3630132"/>
            <a:ext cx="185222" cy="18522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5131B1D7-F06B-4256-8D75-FD75156FB4A9}"/>
              </a:ext>
            </a:extLst>
          </p:cNvPr>
          <p:cNvSpPr/>
          <p:nvPr/>
        </p:nvSpPr>
        <p:spPr>
          <a:xfrm>
            <a:off x="797238" y="4922550"/>
            <a:ext cx="5306196" cy="874488"/>
          </a:xfrm>
          <a:prstGeom prst="roundRect">
            <a:avLst>
              <a:gd name="adj" fmla="val 1042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MAST study (n=15,133 people with migraine) the prevalence of diabetes was associated with increasing headache frequency, as well as greater headache pain intensity</a:t>
            </a:r>
            <a:r>
              <a:rPr lang="en-GB" sz="1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42740679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3088</TotalTime>
  <Words>608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Diabetes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2043</cp:revision>
  <cp:lastPrinted>2020-08-10T16:01:24Z</cp:lastPrinted>
  <dcterms:created xsi:type="dcterms:W3CDTF">2017-01-23T14:24:15Z</dcterms:created>
  <dcterms:modified xsi:type="dcterms:W3CDTF">2022-07-21T11:58:13Z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