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1"/>
  </p:sldMasterIdLst>
  <p:notesMasterIdLst>
    <p:notesMasterId r:id="rId3"/>
  </p:notesMasterIdLst>
  <p:handoutMasterIdLst>
    <p:handoutMasterId r:id="rId4"/>
  </p:handoutMasterIdLst>
  <p:sldIdLst>
    <p:sldId id="327" r:id="rId2"/>
  </p:sldIdLst>
  <p:sldSz cx="12192000" cy="6858000"/>
  <p:notesSz cx="6797675" cy="9929813"/>
  <p:custDataLst>
    <p:tags r:id="rId5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opher Edge" initials="CE" lastIdx="337" clrIdx="0"/>
  <p:cmAuthor id="2" name="Chris Edge" initials="CE" lastIdx="41" clrIdx="1"/>
  <p:cmAuthor id="3" name="Audrey Dufour" initials="AD" lastIdx="84" clrIdx="2"/>
  <p:cmAuthor id="4" name="Shen Yang Lim" initials="SYL" lastIdx="12" clrIdx="3">
    <p:extLst>
      <p:ext uri="{19B8F6BF-5375-455C-9EA6-DF929625EA0E}">
        <p15:presenceInfo xmlns:p15="http://schemas.microsoft.com/office/powerpoint/2012/main" userId="9812e3e6622eaa0d" providerId="Windows Live"/>
      </p:ext>
    </p:extLst>
  </p:cmAuthor>
  <p:cmAuthor id="5" name="Ebru Karakoc Madsen" initials="EKM" lastIdx="5" clrIdx="4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  <p:cmAuthor id="6" name="Mikko Kuoppamäki" initials="MK" lastIdx="49" clrIdx="5">
    <p:extLst>
      <p:ext uri="{19B8F6BF-5375-455C-9EA6-DF929625EA0E}">
        <p15:presenceInfo xmlns:p15="http://schemas.microsoft.com/office/powerpoint/2012/main" userId="S-1-5-21-1839211835-619659539-556599288-223665" providerId="AD"/>
      </p:ext>
    </p:extLst>
  </p:cmAuthor>
  <p:cmAuthor id="7" name="User" initials="U" lastIdx="68" clrIdx="6">
    <p:extLst>
      <p:ext uri="{19B8F6BF-5375-455C-9EA6-DF929625EA0E}">
        <p15:presenceInfo xmlns:p15="http://schemas.microsoft.com/office/powerpoint/2012/main" userId="User" providerId="None"/>
      </p:ext>
    </p:extLst>
  </p:cmAuthor>
  <p:cmAuthor id="8" name="Jenny Muiry" initials="JM" lastIdx="3" clrIdx="7">
    <p:extLst>
      <p:ext uri="{19B8F6BF-5375-455C-9EA6-DF929625EA0E}">
        <p15:presenceInfo xmlns:p15="http://schemas.microsoft.com/office/powerpoint/2012/main" userId="S::jenny.muiry@cambridgemedical.com::095d8a26-e1f4-4671-92b1-bc556f886371" providerId="AD"/>
      </p:ext>
    </p:extLst>
  </p:cmAuthor>
  <p:cmAuthor id="9" name="Bjarke Ebert" initials="BE" lastIdx="29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10" name="Bjarke Ebert" initials="BE [2]" lastIdx="29" clrIdx="9">
    <p:extLst>
      <p:ext uri="{19B8F6BF-5375-455C-9EA6-DF929625EA0E}">
        <p15:presenceInfo xmlns:p15="http://schemas.microsoft.com/office/powerpoint/2012/main" userId="S::BJEB@lundbeck.com::72445cbb-e532-4bcc-a294-080a1e48009d" providerId="AD"/>
      </p:ext>
    </p:extLst>
  </p:cmAuthor>
  <p:cmAuthor id="11" name="Liz Kelly" initials="LK" lastIdx="3" clrIdx="10">
    <p:extLst>
      <p:ext uri="{19B8F6BF-5375-455C-9EA6-DF929625EA0E}">
        <p15:presenceInfo xmlns:p15="http://schemas.microsoft.com/office/powerpoint/2012/main" userId="S::liz.kelly@cambridgemedical.com::3e51dfe4-6c31-457e-a0b0-891272b478d7" providerId="AD"/>
      </p:ext>
    </p:extLst>
  </p:cmAuthor>
  <p:cmAuthor id="12" name="Dawn Buse" initials="DB" lastIdx="27" clrIdx="11">
    <p:extLst>
      <p:ext uri="{19B8F6BF-5375-455C-9EA6-DF929625EA0E}">
        <p15:presenceInfo xmlns:p15="http://schemas.microsoft.com/office/powerpoint/2012/main" userId="Dawn Buse" providerId="None"/>
      </p:ext>
    </p:extLst>
  </p:cmAuthor>
  <p:cmAuthor id="13" name="Liz Kelly" initials="LK [2]" lastIdx="1" clrIdx="12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851"/>
    <a:srgbClr val="386A54"/>
    <a:srgbClr val="DBD9CA"/>
    <a:srgbClr val="C0BCA2"/>
    <a:srgbClr val="DA8D88"/>
    <a:srgbClr val="ECC6C4"/>
    <a:srgbClr val="697688"/>
    <a:srgbClr val="F7E8E7"/>
    <a:srgbClr val="FDF5E5"/>
    <a:srgbClr val="EF9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69" autoAdjust="0"/>
    <p:restoredTop sz="77143" autoAdjust="0"/>
  </p:normalViewPr>
  <p:slideViewPr>
    <p:cSldViewPr snapToGrid="0" snapToObjects="1">
      <p:cViewPr varScale="1">
        <p:scale>
          <a:sx n="79" d="100"/>
          <a:sy n="79" d="100"/>
        </p:scale>
        <p:origin x="23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>
        <p:scale>
          <a:sx n="200" d="100"/>
          <a:sy n="200" d="100"/>
        </p:scale>
        <p:origin x="1350" y="-4032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tags" Target="tags/tag1.xml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21/07/2022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1599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31599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rPr lang="en-US"/>
              <a:t>7/21/2022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8723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1599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31599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r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8722"/>
            <a:ext cx="5438140" cy="4017434"/>
          </a:xfrm>
        </p:spPr>
        <p:txBody>
          <a:bodyPr/>
          <a:lstStyle/>
          <a:p>
            <a:r>
              <a:rPr lang="en-GB" dirty="0"/>
              <a:t>When considering treatment for a person with migraine and comorbid conditions, there are several risks to consider:</a:t>
            </a:r>
            <a:r>
              <a:rPr lang="en-GB" baseline="30000" dirty="0"/>
              <a:t>[Silberstein et al., 2007]</a:t>
            </a: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that only one of the conditions will be adequately treated – if a single medication is chosen to treat both conditions, as discussed on the slide, the doses required for each condition may be different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that a suboptimal medication will be chosen, in an effort to use a single pharmacotherapy, overlooking a more optimal approach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that pharmacotherapy will be poorly tolerated because of a third comorbid illness, or a pre-existing condition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that the migraine and the comorbidity will respond to therapy at a substantially different speed. This requires different timelines to be considered when gauging the efficacy of an intervention on both the migraine and the comorbidity.</a:t>
            </a:r>
          </a:p>
          <a:p>
            <a:endParaRPr lang="en-GB" dirty="0"/>
          </a:p>
          <a:p>
            <a:r>
              <a:rPr lang="en-GB" dirty="0"/>
              <a:t>Reference:</a:t>
            </a:r>
          </a:p>
          <a:p>
            <a:r>
              <a:rPr lang="en-GB" dirty="0"/>
              <a:t>Silberstein SD, </a:t>
            </a:r>
            <a:r>
              <a:rPr lang="en-GB" dirty="0" err="1"/>
              <a:t>Dodick</a:t>
            </a:r>
            <a:r>
              <a:rPr lang="en-GB" dirty="0"/>
              <a:t> D, Freitag F, et al. Pharmacological approaches to managing migraine and associated comorbidities – clinical considerations for monotherapy versus polytherapy. Headache 2007; 47 (4): 585–599.</a:t>
            </a:r>
          </a:p>
          <a:p>
            <a:endParaRPr lang="en-GB" dirty="0"/>
          </a:p>
          <a:p>
            <a:r>
              <a:rPr lang="en-GB" dirty="0"/>
              <a:t>Other references used on slide:</a:t>
            </a:r>
          </a:p>
          <a:p>
            <a:r>
              <a:rPr lang="en-GB" dirty="0" err="1"/>
              <a:t>Buse</a:t>
            </a:r>
            <a:r>
              <a:rPr lang="en-GB" dirty="0"/>
              <a:t> DC, </a:t>
            </a:r>
            <a:r>
              <a:rPr lang="en-GB" dirty="0" err="1"/>
              <a:t>Rupnow</a:t>
            </a:r>
            <a:r>
              <a:rPr lang="en-GB" dirty="0"/>
              <a:t> </a:t>
            </a:r>
            <a:r>
              <a:rPr lang="en-GB" dirty="0" err="1"/>
              <a:t>MFT</a:t>
            </a:r>
            <a:r>
              <a:rPr lang="en-GB" dirty="0"/>
              <a:t>, Lipton RB. Assessing and managing all aspects of migraine: migraine attacks, migraine-related functional impairment, common comorbidities, and quality of life. Mayo Clin Proc 2009; 84 (5): 422–435.</a:t>
            </a:r>
          </a:p>
          <a:p>
            <a:r>
              <a:rPr lang="en-US" dirty="0" err="1"/>
              <a:t>Dodick</a:t>
            </a:r>
            <a:r>
              <a:rPr lang="en-US" dirty="0"/>
              <a:t> D, Lipton RB, Martin V, et al. Consensus statement: cardiovascular safety profile of triptans (5-HT</a:t>
            </a:r>
            <a:r>
              <a:rPr lang="en-US" baseline="-25000" dirty="0"/>
              <a:t>1B/1D</a:t>
            </a:r>
            <a:r>
              <a:rPr lang="en-US" dirty="0"/>
              <a:t> agonists) in the acute treatment of migraine. Headache 2004; 44 (5): 414–425.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/>
              <a:t>Dresler</a:t>
            </a:r>
            <a:r>
              <a:rPr lang="en-GB" dirty="0"/>
              <a:t> T, </a:t>
            </a:r>
            <a:r>
              <a:rPr lang="en-GB" dirty="0" err="1"/>
              <a:t>Caratozzolo</a:t>
            </a:r>
            <a:r>
              <a:rPr lang="en-GB" dirty="0"/>
              <a:t> S, </a:t>
            </a:r>
            <a:r>
              <a:rPr lang="en-GB" dirty="0" err="1"/>
              <a:t>Guldolf</a:t>
            </a:r>
            <a:r>
              <a:rPr lang="en-GB" dirty="0"/>
              <a:t> K, et al.; European Headache Federation School of Advanced Studies (EHF-SAS). Understanding the nature of psychiatric comorbidity in migraine: a systematic review focused on interactions and treatment implications. J Headache Pain 2019; 20 (1): 51.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González-Hernández A, </a:t>
            </a:r>
            <a:r>
              <a:rPr lang="en-GB" dirty="0" err="1"/>
              <a:t>Marichal-Cancino</a:t>
            </a:r>
            <a:r>
              <a:rPr lang="en-GB" dirty="0"/>
              <a:t> BA, </a:t>
            </a:r>
            <a:r>
              <a:rPr lang="en-GB" dirty="0" err="1"/>
              <a:t>Maassen</a:t>
            </a:r>
            <a:r>
              <a:rPr lang="en-GB" dirty="0"/>
              <a:t> Van Den Brink A, </a:t>
            </a:r>
            <a:r>
              <a:rPr lang="en-GB" dirty="0" err="1"/>
              <a:t>Villalón</a:t>
            </a:r>
            <a:r>
              <a:rPr lang="en-GB" dirty="0"/>
              <a:t> CM. Side effects associated with current and prospective antimigraine pharmacotherapies. Expert </a:t>
            </a:r>
            <a:r>
              <a:rPr lang="en-GB" dirty="0" err="1"/>
              <a:t>Opin</a:t>
            </a:r>
            <a:r>
              <a:rPr lang="en-GB" dirty="0"/>
              <a:t> Drug </a:t>
            </a:r>
            <a:r>
              <a:rPr lang="en-GB" dirty="0" err="1"/>
              <a:t>Metab</a:t>
            </a:r>
            <a:r>
              <a:rPr lang="en-GB" dirty="0"/>
              <a:t> </a:t>
            </a:r>
            <a:r>
              <a:rPr lang="en-GB" dirty="0" err="1"/>
              <a:t>Toxicol</a:t>
            </a:r>
            <a:r>
              <a:rPr lang="en-GB" dirty="0"/>
              <a:t> 2018; 14 (1): 25–41.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Seng EK, Holroyd KA. Psychiatric comorbidity and response to preventative therapy in the treatment of severe migraine trial. Cephalalgia 2012; 32 (5): 390–400.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9322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14.pn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3161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165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022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518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03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610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622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440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64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808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2814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9704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782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333472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7854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6974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5524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504975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283903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309395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690588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378107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14423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146015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170266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558509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848205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13274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5129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6420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9461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7276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6692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0628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9878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2146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Front p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5128617"/>
            <a:ext cx="7260771" cy="1091208"/>
          </a:xfrm>
        </p:spPr>
        <p:txBody>
          <a:bodyPr>
            <a:normAutofit/>
          </a:bodyPr>
          <a:lstStyle>
            <a:lvl1pPr marL="0" indent="0" algn="l">
              <a:buNone/>
              <a:defRPr sz="18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add presentation subtitle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2259427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25850"/>
            <a:ext cx="10515600" cy="1127731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5129213"/>
            <a:ext cx="10515600" cy="1100671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</p:spTree>
    <p:extLst>
      <p:ext uri="{BB962C8B-B14F-4D97-AF65-F5344CB8AC3E}">
        <p14:creationId xmlns:p14="http://schemas.microsoft.com/office/powerpoint/2010/main" val="12365848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tem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”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8164784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0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911407"/>
            <a:ext cx="12192000" cy="59465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839638" y="5129213"/>
            <a:ext cx="7261225" cy="1090612"/>
          </a:xfrm>
        </p:spPr>
        <p:txBody>
          <a:bodyPr>
            <a:noAutofit/>
          </a:bodyPr>
          <a:lstStyle>
            <a:lvl1pPr marL="0" indent="0">
              <a:buNone/>
              <a:defRPr sz="18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800" b="1">
                <a:solidFill>
                  <a:schemeClr val="accent2"/>
                </a:solidFill>
              </a:defRPr>
            </a:lvl2pPr>
            <a:lvl3pPr marL="914400" indent="0">
              <a:buNone/>
              <a:defRPr sz="1800" b="1">
                <a:solidFill>
                  <a:schemeClr val="accent2"/>
                </a:solidFill>
              </a:defRPr>
            </a:lvl3pPr>
            <a:lvl4pPr marL="1371600" indent="0">
              <a:buNone/>
              <a:defRPr sz="1800" b="1">
                <a:solidFill>
                  <a:schemeClr val="accent2"/>
                </a:solidFill>
              </a:defRPr>
            </a:lvl4pPr>
            <a:lvl5pPr marL="1828800" indent="0">
              <a:buNone/>
              <a:defRPr sz="1800" b="1">
                <a:solidFill>
                  <a:schemeClr val="accent2"/>
                </a:solidFill>
              </a:defRPr>
            </a:lvl5pPr>
          </a:lstStyle>
          <a:p>
            <a:pPr lvl="0"/>
            <a:r>
              <a:rPr lang="da-DK"/>
              <a:t>Click to add presentation subtitle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5815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bullet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4988065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4988065" cy="4766254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9907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51975417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5004250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5004250" cy="475222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82594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20200533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 row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457835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002347"/>
            <a:ext cx="10515600" cy="1958626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2960973"/>
            <a:ext cx="10515600" cy="2660493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155419343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“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147726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to add a picture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59752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thank you statement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07809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28396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  <p:sldLayoutId id="2147483690" r:id="rId20"/>
    <p:sldLayoutId id="2147483691" r:id="rId21"/>
    <p:sldLayoutId id="2147483692" r:id="rId22"/>
    <p:sldLayoutId id="2147483693" r:id="rId23"/>
    <p:sldLayoutId id="2147483694" r:id="rId24"/>
    <p:sldLayoutId id="2147483695" r:id="rId25"/>
    <p:sldLayoutId id="2147483696" r:id="rId26"/>
    <p:sldLayoutId id="2147483697" r:id="rId27"/>
    <p:sldLayoutId id="2147483698" r:id="rId28"/>
    <p:sldLayoutId id="2147483699" r:id="rId29"/>
    <p:sldLayoutId id="2147483700" r:id="rId30"/>
    <p:sldLayoutId id="2147483701" r:id="rId31"/>
    <p:sldLayoutId id="2147483702" r:id="rId32"/>
    <p:sldLayoutId id="2147483703" r:id="rId33"/>
    <p:sldLayoutId id="2147483704" r:id="rId34"/>
    <p:sldLayoutId id="2147483705" r:id="rId35"/>
    <p:sldLayoutId id="2147483706" r:id="rId36"/>
    <p:sldLayoutId id="2147483707" r:id="rId37"/>
    <p:sldLayoutId id="2147483710" r:id="rId38"/>
    <p:sldLayoutId id="2147483711" r:id="rId39"/>
    <p:sldLayoutId id="2147483661" r:id="rId40"/>
    <p:sldLayoutId id="2147483664" r:id="rId41"/>
    <p:sldLayoutId id="2147483669" r:id="rId42"/>
    <p:sldLayoutId id="2147483652" r:id="rId43"/>
    <p:sldLayoutId id="2147483654" r:id="rId44"/>
    <p:sldLayoutId id="2147483666" r:id="rId45"/>
    <p:sldLayoutId id="2147483665" r:id="rId4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361069-E818-4A49-8C3D-C1AADC546AE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Migraine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8DD80-F4F1-479F-B9EF-40E1ECFDE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Migraine treatment and the implications of comorbidities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8FC9125-F53B-432B-944C-2E4F1FB86EA9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>
            <a:noAutofit/>
          </a:bodyPr>
          <a:lstStyle/>
          <a:p>
            <a:r>
              <a:rPr lang="en-US" sz="1600" dirty="0"/>
              <a:t>Migraine is frequently comorbid with depression, anxiety, stroke, epilepsy, sleep disorders, and pain disorders</a:t>
            </a:r>
            <a:r>
              <a:rPr lang="en-US" sz="1600" baseline="30000" dirty="0"/>
              <a:t>1,2</a:t>
            </a:r>
            <a:endParaRPr lang="en-US" sz="1600" dirty="0"/>
          </a:p>
          <a:p>
            <a:r>
              <a:rPr lang="en-US" sz="1600" dirty="0"/>
              <a:t>The presence of comorbidities may influence the choice of treatment, and can make migraine prevention more complicated than it otherwise would have been</a:t>
            </a:r>
            <a:r>
              <a:rPr lang="en-US" sz="1600" baseline="30000" dirty="0"/>
              <a:t>2</a:t>
            </a:r>
            <a:endParaRPr lang="en-US" sz="1600" dirty="0"/>
          </a:p>
          <a:p>
            <a:r>
              <a:rPr lang="en-US" sz="1600" dirty="0"/>
              <a:t>Many migraine therapies </a:t>
            </a:r>
            <a:r>
              <a:rPr lang="en-GB" sz="1600" dirty="0"/>
              <a:t>have powerful vasoconstrictor effects (e.g., triptans) and must be used cautiously in patients with cardiovascular pathologies</a:t>
            </a:r>
            <a:r>
              <a:rPr lang="en-GB" sz="1600" baseline="30000" dirty="0"/>
              <a:t>3,4</a:t>
            </a:r>
          </a:p>
          <a:p>
            <a:r>
              <a:rPr lang="en-GB" sz="1600" dirty="0"/>
              <a:t>Triptans are contraindicated in patients with any of the following conditions:</a:t>
            </a:r>
            <a:r>
              <a:rPr lang="en-GB" sz="1600" baseline="30000" dirty="0"/>
              <a:t>3</a:t>
            </a:r>
            <a:endParaRPr lang="en-GB" sz="1600" dirty="0"/>
          </a:p>
          <a:p>
            <a:pPr lvl="1">
              <a:spcBef>
                <a:spcPts val="250"/>
              </a:spcBef>
            </a:pPr>
            <a:r>
              <a:rPr lang="en-GB" sz="1400" dirty="0"/>
              <a:t>Arterial hypertension</a:t>
            </a:r>
          </a:p>
          <a:p>
            <a:pPr lvl="1">
              <a:spcBef>
                <a:spcPts val="250"/>
              </a:spcBef>
            </a:pPr>
            <a:r>
              <a:rPr lang="en-GB" sz="1400" dirty="0"/>
              <a:t>Coronary heart disease</a:t>
            </a:r>
          </a:p>
          <a:p>
            <a:pPr lvl="1">
              <a:spcBef>
                <a:spcPts val="250"/>
              </a:spcBef>
            </a:pPr>
            <a:r>
              <a:rPr lang="en-GB" sz="1400" dirty="0"/>
              <a:t>Raynaud’s disease</a:t>
            </a:r>
          </a:p>
          <a:p>
            <a:pPr lvl="1">
              <a:spcBef>
                <a:spcPts val="250"/>
              </a:spcBef>
            </a:pPr>
            <a:r>
              <a:rPr lang="en-GB" sz="1400" dirty="0"/>
              <a:t>History of ischaemic stroke</a:t>
            </a:r>
          </a:p>
          <a:p>
            <a:pPr lvl="1">
              <a:spcBef>
                <a:spcPts val="250"/>
              </a:spcBef>
            </a:pPr>
            <a:r>
              <a:rPr lang="en-GB" sz="1400" dirty="0"/>
              <a:t>Pregnant or lactating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1270232-D83C-49E2-91B5-95D4F41485F8}"/>
              </a:ext>
            </a:extLst>
          </p:cNvPr>
          <p:cNvSpPr>
            <a:spLocks noGrp="1"/>
          </p:cNvSpPr>
          <p:nvPr>
            <p:ph idx="2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600" b="1" dirty="0">
                <a:solidFill>
                  <a:schemeClr val="accent1"/>
                </a:solidFill>
              </a:rPr>
              <a:t>Two approaches to treating comorbid conditions</a:t>
            </a:r>
            <a:r>
              <a:rPr lang="en-GB" sz="1600" b="1" baseline="30000" dirty="0">
                <a:solidFill>
                  <a:schemeClr val="accent1"/>
                </a:solidFill>
              </a:rPr>
              <a:t>2</a:t>
            </a:r>
            <a:endParaRPr lang="en-GB" sz="1600" b="1" dirty="0">
              <a:solidFill>
                <a:schemeClr val="accent1"/>
              </a:solidFill>
            </a:endParaRPr>
          </a:p>
          <a:p>
            <a:pPr marL="230400" indent="-230400">
              <a:buFont typeface="+mj-lt"/>
              <a:buAutoNum type="arabicPeriod"/>
            </a:pPr>
            <a:r>
              <a:rPr lang="en-GB" sz="1600" dirty="0"/>
              <a:t>A ‘2-for-1’ approach, where 2 conditions may be treated with a single treatment, such as:</a:t>
            </a:r>
          </a:p>
          <a:p>
            <a:pPr lvl="1"/>
            <a:r>
              <a:rPr lang="en-GB" sz="1400" dirty="0"/>
              <a:t>Antidepressants for migraine and depression</a:t>
            </a:r>
          </a:p>
          <a:p>
            <a:pPr lvl="1"/>
            <a:r>
              <a:rPr lang="en-GB" sz="1400" dirty="0"/>
              <a:t>Ca</a:t>
            </a:r>
            <a:r>
              <a:rPr lang="en-GB" sz="1400" baseline="30000" dirty="0"/>
              <a:t>2+</a:t>
            </a:r>
            <a:r>
              <a:rPr lang="en-GB" sz="1400" dirty="0"/>
              <a:t> channel blockers for migraine and hypertension</a:t>
            </a:r>
          </a:p>
          <a:p>
            <a:pPr lvl="1"/>
            <a:r>
              <a:rPr lang="en-GB" sz="1400" dirty="0"/>
              <a:t>An antiepileptic for migraine and epilepsy</a:t>
            </a:r>
            <a:endParaRPr lang="en-GB" sz="1400" strike="sngStrike" dirty="0"/>
          </a:p>
          <a:p>
            <a:pPr marL="230400" indent="-230400">
              <a:buFont typeface="+mj-lt"/>
              <a:buAutoNum type="arabicPeriod" startAt="2"/>
            </a:pPr>
            <a:r>
              <a:rPr lang="en-GB" sz="1600" dirty="0"/>
              <a:t>Therapeutic independence, where 2 conditions are treated separately</a:t>
            </a:r>
          </a:p>
          <a:p>
            <a:pPr lvl="1"/>
            <a:r>
              <a:rPr lang="en-GB" sz="1400" dirty="0"/>
              <a:t>Medication interactions must be considered, and </a:t>
            </a:r>
            <a:br>
              <a:rPr lang="en-GB" sz="1400" dirty="0"/>
            </a:br>
            <a:r>
              <a:rPr lang="en-GB" sz="1400" dirty="0"/>
              <a:t>drug–drug interactions avoided, but some medications can work synergistically</a:t>
            </a:r>
            <a:r>
              <a:rPr lang="en-GB" sz="1400" baseline="30000" dirty="0"/>
              <a:t>5</a:t>
            </a:r>
            <a:endParaRPr lang="en-GB" sz="1400" dirty="0"/>
          </a:p>
          <a:p>
            <a:r>
              <a:rPr lang="en-GB" sz="1600" dirty="0"/>
              <a:t>Whilst there are challenges, some research shows that people with migraine and psychiatric comorbidity respond well to preventive treatment</a:t>
            </a:r>
            <a:r>
              <a:rPr lang="en-GB" sz="1600" baseline="30000" dirty="0"/>
              <a:t>6</a:t>
            </a:r>
            <a:endParaRPr lang="en-GB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6FF28A-3C5B-4037-8C50-677FBA8DE33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1. Buse et al. Mayo Clin Proc 2009;84(5):422–435; 2. Silberstein et al. Headache 2007;47(4):585–599; </a:t>
            </a:r>
            <a:br>
              <a:rPr lang="en-GB" dirty="0"/>
            </a:br>
            <a:r>
              <a:rPr lang="en-GB" dirty="0"/>
              <a:t>3. González-Hernández et al. Expert </a:t>
            </a:r>
            <a:r>
              <a:rPr lang="en-GB" dirty="0" err="1"/>
              <a:t>Opin</a:t>
            </a:r>
            <a:r>
              <a:rPr lang="en-GB" dirty="0"/>
              <a:t> Drug </a:t>
            </a:r>
            <a:r>
              <a:rPr lang="en-GB" dirty="0" err="1"/>
              <a:t>Metab</a:t>
            </a:r>
            <a:r>
              <a:rPr lang="en-GB" dirty="0"/>
              <a:t> </a:t>
            </a:r>
            <a:r>
              <a:rPr lang="en-GB" dirty="0" err="1"/>
              <a:t>Toxicol</a:t>
            </a:r>
            <a:r>
              <a:rPr lang="en-GB" dirty="0"/>
              <a:t> 2018;14(1):25–41; 4. </a:t>
            </a:r>
            <a:r>
              <a:rPr lang="en-GB" dirty="0" err="1"/>
              <a:t>Dodick</a:t>
            </a:r>
            <a:r>
              <a:rPr lang="en-GB" dirty="0"/>
              <a:t> et al. Headache 2004;44(5):414–425; </a:t>
            </a:r>
            <a:br>
              <a:rPr lang="en-GB" dirty="0"/>
            </a:br>
            <a:r>
              <a:rPr lang="en-GB" dirty="0"/>
              <a:t>5. </a:t>
            </a:r>
            <a:r>
              <a:rPr lang="en-GB" dirty="0" err="1"/>
              <a:t>Dresler</a:t>
            </a:r>
            <a:r>
              <a:rPr lang="en-GB" dirty="0"/>
              <a:t> et al. J Headache Pain 2019;20(1):51; 6. Seng &amp; Holroyd. Cephalalgia 2012;32(5):390–400</a:t>
            </a:r>
            <a:endParaRPr lang="en-GB" dirty="0">
              <a:highlight>
                <a:srgbClr val="FFFF00"/>
              </a:highlight>
            </a:endParaRPr>
          </a:p>
        </p:txBody>
      </p:sp>
    </p:spTree>
    <p:custDataLst/>
    <p:extLst>
      <p:ext uri="{BB962C8B-B14F-4D97-AF65-F5344CB8AC3E}">
        <p14:creationId xmlns:p14="http://schemas.microsoft.com/office/powerpoint/2010/main" val="51100631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fXQcB0C6"/>
  <p:tag name="ARTICULATE_SLIDE_COUNT" val="27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3090</TotalTime>
  <Words>661</Words>
  <Application>Microsoft Office PowerPoint</Application>
  <PresentationFormat>Widescreen</PresentationFormat>
  <Paragraphs>36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Migraine treatment and the implications of comorbidities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Michelle Dait</cp:lastModifiedBy>
  <cp:revision>2049</cp:revision>
  <cp:lastPrinted>2020-08-10T16:01:24Z</cp:lastPrinted>
  <dcterms:created xsi:type="dcterms:W3CDTF">2017-01-23T14:24:15Z</dcterms:created>
  <dcterms:modified xsi:type="dcterms:W3CDTF">2022-07-21T12:00:14Z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46037A0A-8216-4196-8276-A9048178043C</vt:lpwstr>
  </property>
  <property fmtid="{D5CDD505-2E9C-101B-9397-08002B2CF9AE}" pid="3" name="ArticulatePath">
    <vt:lpwstr>6 - Treatment principles 15-Aug-18</vt:lpwstr>
  </property>
</Properties>
</file>