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5914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7" d="100"/>
          <a:sy n="67" d="100"/>
        </p:scale>
        <p:origin x="5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96F500-9063-408F-BFB7-936495C01995}" type="datetimeFigureOut">
              <a:rPr lang="en-GB" smtClean="0"/>
              <a:t>07/10/2022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B0E9AD-62FF-412C-8D84-EAE958FA7E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506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Treatment guidelines for migraine rank the evidence supporting triptan therapy in the highest tier – that is, established as effective for acute migraine treatment based on available evidence.</a:t>
            </a:r>
            <a:r>
              <a:rPr kumimoji="0" lang="en-GB" sz="1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en-GB" sz="1000" b="0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Marmura</a:t>
            </a:r>
            <a:r>
              <a:rPr kumimoji="0" lang="en-GB" sz="1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al., 2015; Worthington et al., 2013]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Individual triptan therapies have been tested in rigorous clinical development programmes, with efficacy and safety assayed against placebo or comparators.</a:t>
            </a:r>
            <a:r>
              <a:rPr kumimoji="0" lang="en-GB" sz="1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en-GB" sz="1000" b="0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Marmura</a:t>
            </a:r>
            <a:r>
              <a:rPr kumimoji="0" lang="en-GB" sz="1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al., 2015]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References: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Marmura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MJ, Silberstein SD, Schwedt TJ. The acute treatment of migraine in adults: the American Headache Society evidence assessment of migraine pharmacotherapies. Headache 2015; 55 (1): 3–20.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Worthington I, </a:t>
            </a: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Pringsheim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T, </a:t>
            </a: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Gawel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MJ, et al. Canadian Headache Society Guideline: acute drug therapy for migraine headache. Can J </a:t>
            </a: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Neurol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Sci 2013; 40 (5 </a:t>
            </a: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Suppl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3): S1–S80.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Other references used on slide: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Antonaci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F, </a:t>
            </a: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Ghiotto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N, Wu S, et al. Recent advances in migraine therapy. </a:t>
            </a: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Springerplus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2016; 5: 637.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Eigenbrodt</a:t>
            </a:r>
            <a:r>
              <a:rPr lang="da-DK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AK, </a:t>
            </a:r>
            <a:r>
              <a:rPr lang="da-DK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Ashina</a:t>
            </a:r>
            <a:r>
              <a:rPr lang="da-DK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H, Khan S, </a:t>
            </a:r>
            <a:r>
              <a:rPr lang="da-DK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Diener</a:t>
            </a:r>
            <a:r>
              <a:rPr lang="da-DK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HC, </a:t>
            </a:r>
            <a:r>
              <a:rPr lang="da-DK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Mitsikostas</a:t>
            </a:r>
            <a:r>
              <a:rPr lang="da-DK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D, Sinclair AJ, ... &amp; </a:t>
            </a:r>
            <a:r>
              <a:rPr lang="da-DK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Ashina</a:t>
            </a:r>
            <a:r>
              <a:rPr lang="da-DK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M. </a:t>
            </a:r>
            <a:r>
              <a:rPr lang="da-DK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Diagnosis</a:t>
            </a:r>
            <a:r>
              <a:rPr lang="da-DK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and management of </a:t>
            </a:r>
            <a:r>
              <a:rPr lang="da-DK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migraine</a:t>
            </a:r>
            <a:r>
              <a:rPr lang="da-DK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in ten steps. Nat Rev </a:t>
            </a:r>
            <a:r>
              <a:rPr lang="da-DK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Neurol</a:t>
            </a:r>
            <a:r>
              <a:rPr lang="da-DK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2021, 17(8): 501-514.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Tepper SJ, Rapoport AM, </a:t>
            </a: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Sheftell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FD. Mechanisms of action of the 5-HT</a:t>
            </a:r>
            <a:r>
              <a:rPr kumimoji="0" lang="en-GB" sz="10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1B/1D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receptor agonists. Arch </a:t>
            </a: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Neurol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2002; 59 (7): 1084–1088.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7C2873-EBE5-CF42-9E30-7832FC02D1D9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lide Image Placeholder 21">
            <a:extLst>
              <a:ext uri="{FF2B5EF4-FFF2-40B4-BE49-F238E27FC236}">
                <a16:creationId xmlns:a16="http://schemas.microsoft.com/office/drawing/2014/main" id="{3C25DD05-7F91-4155-8DE3-998CA7326F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2713" y="1325563"/>
            <a:ext cx="6361112" cy="3579812"/>
          </a:xfrm>
        </p:spPr>
      </p:sp>
    </p:spTree>
    <p:extLst>
      <p:ext uri="{BB962C8B-B14F-4D97-AF65-F5344CB8AC3E}">
        <p14:creationId xmlns:p14="http://schemas.microsoft.com/office/powerpoint/2010/main" val="2223058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68965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717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01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2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3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250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289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199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369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722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458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9790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1993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3341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4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8088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5889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743606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472893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13090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56393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836827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069362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290618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088537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371157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1464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65671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7286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9182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9965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0636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0928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2416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9329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6032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Front p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5128617"/>
            <a:ext cx="7260771" cy="1091208"/>
          </a:xfrm>
        </p:spPr>
        <p:txBody>
          <a:bodyPr>
            <a:normAutofit/>
          </a:bodyPr>
          <a:lstStyle>
            <a:lvl1pPr marL="0" indent="0" algn="l">
              <a:buNone/>
              <a:defRPr sz="18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add presentation subtitle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9212913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15426948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30853879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25850"/>
            <a:ext cx="10515600" cy="1127731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129213"/>
            <a:ext cx="10515600" cy="1100671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</p:spTree>
    <p:extLst>
      <p:ext uri="{BB962C8B-B14F-4D97-AF65-F5344CB8AC3E}">
        <p14:creationId xmlns:p14="http://schemas.microsoft.com/office/powerpoint/2010/main" val="8125080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tem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4380864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0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911407"/>
            <a:ext cx="12192000" cy="59465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839638" y="5129213"/>
            <a:ext cx="7261225" cy="1090612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800" b="1">
                <a:solidFill>
                  <a:schemeClr val="accent2"/>
                </a:solidFill>
              </a:defRPr>
            </a:lvl2pPr>
            <a:lvl3pPr marL="914400" indent="0">
              <a:buNone/>
              <a:defRPr sz="1800" b="1">
                <a:solidFill>
                  <a:schemeClr val="accent2"/>
                </a:solidFill>
              </a:defRPr>
            </a:lvl3pPr>
            <a:lvl4pPr marL="1371600" indent="0">
              <a:buNone/>
              <a:defRPr sz="1800" b="1">
                <a:solidFill>
                  <a:schemeClr val="accent2"/>
                </a:solidFill>
              </a:defRPr>
            </a:lvl4pPr>
            <a:lvl5pPr marL="1828800" indent="0">
              <a:buNone/>
              <a:defRPr sz="1800" b="1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/>
              <a:t>Click to add presentation 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5655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988065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4988065" cy="4766254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9907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4510431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004250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5004250" cy="475222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82594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18701617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 row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457835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02347"/>
            <a:ext cx="10515600" cy="1958626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2960973"/>
            <a:ext cx="10515600" cy="2660493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166048496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“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52243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add a picture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740674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thank you statement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315691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3390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9AE8AF-42E8-41A2-A045-37FC585A472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Migraine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BB0A5A-DD5F-42DC-A808-4EBF5D22A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Triptan therapy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806C7-42AB-4A38-A339-84C9DBE793A4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1900" dirty="0"/>
              <a:t>Triptans are recommended for the acute treatment of migraine for patients for whom over-the counter analgesics do not adequately relieve pain</a:t>
            </a:r>
            <a:r>
              <a:rPr lang="en-GB" sz="1900" baseline="30000" dirty="0"/>
              <a:t>1-3</a:t>
            </a:r>
            <a:r>
              <a:rPr lang="en-GB" sz="2000" dirty="0">
                <a:solidFill>
                  <a:schemeClr val="tx1"/>
                </a:solidFill>
              </a:rPr>
              <a:t>.</a:t>
            </a:r>
            <a:endParaRPr lang="en-GB" sz="1900" dirty="0"/>
          </a:p>
          <a:p>
            <a:r>
              <a:rPr lang="en-GB" sz="1900" dirty="0"/>
              <a:t>Triptans are agonists at </a:t>
            </a:r>
            <a:r>
              <a:rPr lang="en-GB" sz="1900" dirty="0">
                <a:solidFill>
                  <a:schemeClr val="tx1"/>
                </a:solidFill>
              </a:rPr>
              <a:t>5-HT</a:t>
            </a:r>
            <a:r>
              <a:rPr lang="en-GB" sz="1900" baseline="-25000" dirty="0">
                <a:solidFill>
                  <a:schemeClr val="tx1"/>
                </a:solidFill>
              </a:rPr>
              <a:t>1B </a:t>
            </a:r>
            <a:r>
              <a:rPr lang="en-GB" sz="1900" dirty="0">
                <a:solidFill>
                  <a:schemeClr val="tx1"/>
                </a:solidFill>
              </a:rPr>
              <a:t>and 5-HT</a:t>
            </a:r>
            <a:r>
              <a:rPr lang="en-GB" sz="1900" baseline="-25000" dirty="0">
                <a:solidFill>
                  <a:schemeClr val="tx1"/>
                </a:solidFill>
              </a:rPr>
              <a:t>1D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/>
              <a:t>receptors, decreasing trigeminal neuron activity, and causing</a:t>
            </a:r>
            <a:r>
              <a:rPr lang="en-GB" sz="1900" baseline="30000" dirty="0"/>
              <a:t>4</a:t>
            </a:r>
            <a:r>
              <a:rPr lang="en-GB" sz="1900" dirty="0"/>
              <a:t>: </a:t>
            </a:r>
          </a:p>
          <a:p>
            <a:pPr lvl="1"/>
            <a:r>
              <a:rPr lang="en-GB" sz="1700" dirty="0"/>
              <a:t>Vasoconstriction of cerebral blood vessels</a:t>
            </a:r>
          </a:p>
          <a:p>
            <a:pPr lvl="1"/>
            <a:r>
              <a:rPr lang="en-GB" sz="1700" dirty="0"/>
              <a:t>Inhibition of vasoactive peptide release by trigeminal neurons</a:t>
            </a:r>
          </a:p>
          <a:p>
            <a:pPr lvl="1"/>
            <a:r>
              <a:rPr lang="en-GB" sz="1700" dirty="0"/>
              <a:t>Inhibition of nociception</a:t>
            </a:r>
          </a:p>
          <a:p>
            <a:r>
              <a:rPr lang="en-GB" sz="1900" dirty="0"/>
              <a:t>The 5-HT</a:t>
            </a:r>
            <a:r>
              <a:rPr lang="en-GB" sz="1900" baseline="-25000" dirty="0"/>
              <a:t>1</a:t>
            </a:r>
            <a:r>
              <a:rPr lang="en-GB" sz="1900" dirty="0"/>
              <a:t> </a:t>
            </a:r>
            <a:r>
              <a:rPr lang="en-GB" sz="1900" dirty="0">
                <a:solidFill>
                  <a:schemeClr val="tx1"/>
                </a:solidFill>
              </a:rPr>
              <a:t>receptor class contains five human subtypes 5-HT</a:t>
            </a:r>
            <a:r>
              <a:rPr lang="en-GB" sz="1900" baseline="-25000" dirty="0">
                <a:solidFill>
                  <a:schemeClr val="tx1"/>
                </a:solidFill>
              </a:rPr>
              <a:t>1A,B,D,E,F</a:t>
            </a:r>
            <a:r>
              <a:rPr lang="en-GB" sz="1900" dirty="0">
                <a:solidFill>
                  <a:schemeClr val="tx1"/>
                </a:solidFill>
              </a:rPr>
              <a:t>.</a:t>
            </a:r>
            <a:endParaRPr lang="en-GB" sz="1900" strike="sngStrike" dirty="0"/>
          </a:p>
          <a:p>
            <a:r>
              <a:rPr lang="en-GB" sz="1900" dirty="0"/>
              <a:t>Some 5-HT</a:t>
            </a:r>
            <a:r>
              <a:rPr lang="en-GB" sz="1900" baseline="-25000" dirty="0"/>
              <a:t>1</a:t>
            </a:r>
            <a:r>
              <a:rPr lang="en-GB" sz="1900" dirty="0"/>
              <a:t> receptor subtypes are localised to regions of the brain that are important in migraine physiology, including the meningeal blood vessels, as well as on trigeminal neurons</a:t>
            </a:r>
            <a:r>
              <a:rPr lang="en-GB" sz="1900" baseline="30000" dirty="0"/>
              <a:t>4</a:t>
            </a:r>
            <a:r>
              <a:rPr lang="en-GB" sz="1900" dirty="0"/>
              <a:t>.</a:t>
            </a:r>
            <a:endParaRPr lang="en-GB" sz="1900" dirty="0">
              <a:solidFill>
                <a:schemeClr val="tx1"/>
              </a:solidFill>
            </a:endParaRPr>
          </a:p>
          <a:p>
            <a:r>
              <a:rPr lang="en-GB" sz="1900" dirty="0">
                <a:solidFill>
                  <a:schemeClr val="tx1"/>
                </a:solidFill>
              </a:rPr>
              <a:t>As a class, the triptans have largely replaced the ergot alkaloids, due to a better side effect profile</a:t>
            </a:r>
            <a:r>
              <a:rPr lang="en-GB" sz="1900" baseline="30000" dirty="0">
                <a:solidFill>
                  <a:schemeClr val="tx1"/>
                </a:solidFill>
              </a:rPr>
              <a:t>5</a:t>
            </a:r>
            <a:r>
              <a:rPr lang="en-GB" sz="1900" dirty="0">
                <a:solidFill>
                  <a:schemeClr val="tx1"/>
                </a:solidFill>
              </a:rPr>
              <a:t>.</a:t>
            </a:r>
            <a:endParaRPr lang="en-GB" sz="1900" strike="sngStrike" baseline="30000" dirty="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E199A-6CCD-24C1-DC4E-A5E72726E18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5-HT=5-hydroxytryptamine (serotonin)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1. </a:t>
            </a:r>
            <a:r>
              <a:rPr lang="en-GB" dirty="0" err="1"/>
              <a:t>Marmura</a:t>
            </a:r>
            <a:r>
              <a:rPr lang="en-GB" dirty="0"/>
              <a:t> et al. Headache 2015;55(1):3–20; 2. Worthington et al. Can J </a:t>
            </a:r>
            <a:r>
              <a:rPr lang="en-GB" dirty="0" err="1"/>
              <a:t>Neurol</a:t>
            </a:r>
            <a:r>
              <a:rPr lang="en-GB" dirty="0"/>
              <a:t> Sci 2013;40(5 </a:t>
            </a:r>
            <a:r>
              <a:rPr lang="en-GB" dirty="0" err="1"/>
              <a:t>Suppl</a:t>
            </a:r>
            <a:r>
              <a:rPr lang="en-GB" dirty="0"/>
              <a:t> 3):S1–S80; 3. </a:t>
            </a:r>
            <a:r>
              <a:rPr lang="en-GB" dirty="0" err="1"/>
              <a:t>Eigenbrodt</a:t>
            </a:r>
            <a:r>
              <a:rPr lang="en-GB" dirty="0"/>
              <a:t> et al. Nat Rev Neurol. 2021; 17(8): 501-514; 4. Tepper et al. Arch </a:t>
            </a:r>
            <a:r>
              <a:rPr lang="en-GB" dirty="0" err="1"/>
              <a:t>Neurol</a:t>
            </a:r>
            <a:r>
              <a:rPr lang="en-GB" dirty="0"/>
              <a:t> 2002;59(7):1084–1088; 5. </a:t>
            </a:r>
            <a:r>
              <a:rPr lang="en-GB" dirty="0" err="1"/>
              <a:t>Antonaci</a:t>
            </a:r>
            <a:r>
              <a:rPr lang="en-GB" dirty="0"/>
              <a:t> et al. </a:t>
            </a:r>
            <a:r>
              <a:rPr lang="en-GB" dirty="0" err="1"/>
              <a:t>Springerplus</a:t>
            </a:r>
            <a:r>
              <a:rPr lang="en-GB" dirty="0"/>
              <a:t> 2016;5:637;</a:t>
            </a:r>
          </a:p>
        </p:txBody>
      </p:sp>
    </p:spTree>
    <p:custDataLst/>
    <p:extLst>
      <p:ext uri="{BB962C8B-B14F-4D97-AF65-F5344CB8AC3E}">
        <p14:creationId xmlns:p14="http://schemas.microsoft.com/office/powerpoint/2010/main" val="33883370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452</Words>
  <Application>Microsoft Office PowerPoint</Application>
  <PresentationFormat>Widescreen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Triptan therapy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12</cp:revision>
  <dcterms:created xsi:type="dcterms:W3CDTF">2022-10-07T11:49:15Z</dcterms:created>
  <dcterms:modified xsi:type="dcterms:W3CDTF">2022-10-07T12:43:53Z</dcterms:modified>
</cp:coreProperties>
</file>