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5903" r:id="rId2"/>
  </p:sldIdLst>
  <p:sldSz cx="12192000" cy="6858000"/>
  <p:notesSz cx="6797675" cy="9926638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343" clrIdx="0"/>
  <p:cmAuthor id="2" name="Chris Edge" initials="CE" lastIdx="9" clrIdx="1"/>
  <p:cmAuthor id="3" name="Audrey Dufour" initials="AD" lastIdx="86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9" name="Bjarke Ebert" initials="BE" lastIdx="29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0" name="Bjarke Ebert" initials="BE [2]" lastIdx="38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11" name="Henrik Winther Schytz" initials="HWS" lastIdx="10" clrIdx="10">
    <p:extLst>
      <p:ext uri="{19B8F6BF-5375-455C-9EA6-DF929625EA0E}">
        <p15:presenceInfo xmlns:p15="http://schemas.microsoft.com/office/powerpoint/2012/main" userId="6bf39b73825e9ec3" providerId="Windows Live"/>
      </p:ext>
    </p:extLst>
  </p:cmAuthor>
  <p:cmAuthor id="12" name="Maria Nordfang" initials="MN" lastIdx="5" clrIdx="1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13" name="Jan Egebjerg" initials="JE" lastIdx="15" clrIdx="12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36851"/>
    <a:srgbClr val="44546A"/>
    <a:srgbClr val="717171"/>
    <a:srgbClr val="D9D1CC"/>
    <a:srgbClr val="DADDE1"/>
    <a:srgbClr val="FF33CC"/>
    <a:srgbClr val="ECEEF0"/>
    <a:srgbClr val="F7E8E7"/>
    <a:srgbClr val="F0D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67" autoAdjust="0"/>
    <p:restoredTop sz="75558" autoAdjust="0"/>
  </p:normalViewPr>
  <p:slideViewPr>
    <p:cSldViewPr snapToGrid="0" snapToObjects="1">
      <p:cViewPr varScale="1">
        <p:scale>
          <a:sx n="83" d="100"/>
          <a:sy n="83" d="100"/>
        </p:scale>
        <p:origin x="127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5682"/>
    </p:cViewPr>
  </p:sorterViewPr>
  <p:notesViewPr>
    <p:cSldViewPr snapToGrid="0" snapToObjects="1">
      <p:cViewPr varScale="1">
        <p:scale>
          <a:sx n="108" d="100"/>
          <a:sy n="108" d="100"/>
        </p:scale>
        <p:origin x="1848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400"/>
            </a:lvl1pPr>
          </a:lstStyle>
          <a:p>
            <a:fld id="{799FA8D8-D74F-5A4A-BB10-7F88E22CEF6D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713" y="1325563"/>
            <a:ext cx="6362700" cy="357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59754" y="5101065"/>
            <a:ext cx="5274540" cy="417464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400"/>
            </a:lvl1pPr>
          </a:lstStyle>
          <a:p>
            <a:fld id="{037C2873-EBE5-CF42-9E30-7832FC02D1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Therapies that target the actions of CGRP have been shown to be effective in preventing migraine – including small molecule antagonists (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gepants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), and antibody therapies targeting CGRP or its receptor.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en-GB" sz="10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Karsan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Goadsby, 2015]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systematic review collected data from high-quality RCTs assaying the efficacy and safety of anti-CGRP antibody therapies for the preventative treatment of episodic migraine.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[Deng et al., 2020]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 A smaller review of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gepants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prevention of migraine concluded that the investigated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gepants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were effective and safe for the prevention of migraine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[Dos Santos &amp; Da Silva, 2022]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All the anti-CGRP treatments are relatively new; consequently, real-world data and data on long-term effects are needed. </a:t>
            </a:r>
            <a:endParaRPr kumimoji="0" lang="en-GB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Deng H, Li GG,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Nie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H, et al. Efficacy and safety of calcitonin-gene-related peptide binding monoclonal antibodies for the preventive treatment of episodic migraine – an updated systematic review and meta-analysis. BMC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Neurol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2020; 20 (1): 57.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Dos Santos JBR, da Silva MRR. Small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molecule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 CGRP receptor antagonists for the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preventive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treatment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 of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migraine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: A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review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.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Eur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 J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Pharmacol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. 2022 May 5;922:174902.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: 10.1016/j.ejphar.2022.174902. </a:t>
            </a:r>
            <a:r>
              <a:rPr lang="da-DK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da-DK" b="0" i="0" dirty="0">
                <a:solidFill>
                  <a:srgbClr val="212121"/>
                </a:solidFill>
                <a:effectLst/>
                <a:latin typeface="BlinkMacSystemFont"/>
              </a:rPr>
              <a:t> 2022 Mar 28. PMID: 35358493.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Karsan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N, Goadsby PJ. CGRP mechanism antagonists and migraine management.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Neurol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Neurosci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Rep 2015; 15 (5): 25.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reference used on slide: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Ailani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J, Lipton RB, Goadsby PJ, et al.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Atogepant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the preventive treatment of migraine. N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 Med. 2021;385(8):695-706.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European Medicines Agency, Medicines. https://www.ema.europa.eu/en/medicines/human/EPAR/vydura. Accessed Oct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Food and Drug Administration (FDA). </a:t>
            </a:r>
            <a:r>
              <a:rPr lang="da-DK" sz="1000" b="0" i="0" u="none" strike="noStrike" baseline="0" dirty="0" err="1">
                <a:solidFill>
                  <a:srgbClr val="000000"/>
                </a:solidFill>
                <a:latin typeface="Charis SIL"/>
              </a:rPr>
              <a:t>Drugs@FDA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: FDA-</a:t>
            </a:r>
            <a:r>
              <a:rPr lang="da-DK" sz="1000" b="0" i="0" u="none" strike="noStrike" baseline="0" dirty="0" err="1">
                <a:solidFill>
                  <a:srgbClr val="000000"/>
                </a:solidFill>
                <a:latin typeface="Charis SIL"/>
              </a:rPr>
              <a:t>approved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 drugs: </a:t>
            </a:r>
            <a:r>
              <a:rPr lang="da-DK" sz="1000" b="0" i="0" u="none" strike="noStrike" baseline="0" dirty="0" err="1">
                <a:solidFill>
                  <a:srgbClr val="000000"/>
                </a:solidFill>
                <a:latin typeface="Charis SIL"/>
              </a:rPr>
              <a:t>atogepant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. </a:t>
            </a:r>
            <a:r>
              <a:rPr lang="da-DK" sz="1000" b="0" i="0" u="none" strike="noStrike" baseline="0" dirty="0" err="1">
                <a:solidFill>
                  <a:srgbClr val="2196D1"/>
                </a:solidFill>
                <a:latin typeface="Charis SIL"/>
              </a:rPr>
              <a:t>htt</a:t>
            </a:r>
            <a:r>
              <a:rPr lang="da-DK" sz="1000" b="0" i="0" u="none" strike="noStrike" baseline="0" dirty="0">
                <a:solidFill>
                  <a:srgbClr val="2196D1"/>
                </a:solidFill>
                <a:latin typeface="Charis SIL"/>
              </a:rPr>
              <a:t> ps://www.accessdata.fda.gov/drugsatfda_docs/label/2021/215206Orig1s000lbl. pdf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. (</a:t>
            </a:r>
            <a:r>
              <a:rPr lang="da-DK" sz="1000" b="0" i="0" u="none" strike="noStrike" baseline="0" dirty="0" err="1">
                <a:solidFill>
                  <a:srgbClr val="000000"/>
                </a:solidFill>
                <a:latin typeface="Charis SIL"/>
              </a:rPr>
              <a:t>Accessed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 21 September 2022).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Food and Drug Administration (FDA). </a:t>
            </a:r>
            <a:r>
              <a:rPr lang="da-DK" sz="1000" b="0" i="0" u="none" strike="noStrike" baseline="0" dirty="0" err="1">
                <a:solidFill>
                  <a:srgbClr val="000000"/>
                </a:solidFill>
                <a:latin typeface="Charis SIL"/>
              </a:rPr>
              <a:t>Drugs@FDA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: FDA-</a:t>
            </a:r>
            <a:r>
              <a:rPr lang="da-DK" sz="1000" b="0" i="0" u="none" strike="noStrike" baseline="0" dirty="0" err="1">
                <a:solidFill>
                  <a:srgbClr val="000000"/>
                </a:solidFill>
                <a:latin typeface="Charis SIL"/>
              </a:rPr>
              <a:t>approved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 drugs: </a:t>
            </a:r>
            <a:r>
              <a:rPr lang="da-DK" sz="1000" b="0" i="0" u="none" strike="noStrike" baseline="0" dirty="0" err="1">
                <a:solidFill>
                  <a:srgbClr val="000000"/>
                </a:solidFill>
                <a:latin typeface="Charis SIL"/>
              </a:rPr>
              <a:t>rimegepant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. </a:t>
            </a:r>
            <a:r>
              <a:rPr lang="da-DK" sz="1000" b="0" i="0" u="none" strike="noStrike" baseline="0" dirty="0">
                <a:solidFill>
                  <a:srgbClr val="2196D1"/>
                </a:solidFill>
                <a:latin typeface="Charis SIL"/>
              </a:rPr>
              <a:t>https://www.accessdata.fda.gov/drugsatfda_docs/label/2021/212728s012lbl.pdf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. (</a:t>
            </a:r>
            <a:r>
              <a:rPr lang="da-DK" sz="1000" b="0" i="0" u="none" strike="noStrike" baseline="0" dirty="0" err="1">
                <a:solidFill>
                  <a:srgbClr val="000000"/>
                </a:solidFill>
                <a:latin typeface="Charis SIL"/>
              </a:rPr>
              <a:t>Accessed</a:t>
            </a:r>
            <a:r>
              <a:rPr lang="da-DK" sz="1000" b="0" i="0" u="none" strike="noStrike" baseline="0" dirty="0">
                <a:solidFill>
                  <a:srgbClr val="000000"/>
                </a:solidFill>
                <a:latin typeface="Charis SIL"/>
              </a:rPr>
              <a:t> 21 September 2022). 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Sacco S,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Bendtsen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L,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Ashina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M, et al. European Headache Federation guideline on the use of monoclonal antibodies acting on the calcitonin gene related peptide or its receptor for migraine prevention. J Headache Pain 2019; 20 (1): 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30" name="Slide Image Placeholder 29">
            <a:extLst>
              <a:ext uri="{FF2B5EF4-FFF2-40B4-BE49-F238E27FC236}">
                <a16:creationId xmlns:a16="http://schemas.microsoft.com/office/drawing/2014/main" id="{04C18DFD-68DD-412E-B492-1E9A0E73E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2713" y="1325563"/>
            <a:ext cx="6361112" cy="3579812"/>
          </a:xfrm>
        </p:spPr>
      </p:sp>
    </p:spTree>
    <p:extLst>
      <p:ext uri="{BB962C8B-B14F-4D97-AF65-F5344CB8AC3E}">
        <p14:creationId xmlns:p14="http://schemas.microsoft.com/office/powerpoint/2010/main" val="20062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9075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2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8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5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13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07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0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5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8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67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196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44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0720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44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13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950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289532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2150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490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4809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1972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05169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2065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673348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13235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214640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28031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881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154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90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93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45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74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4638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0837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0287160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8051813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773966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3480068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1721021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541934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78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08" r:id="rId38"/>
    <p:sldLayoutId id="2147483709" r:id="rId39"/>
    <p:sldLayoutId id="2147483710" r:id="rId40"/>
    <p:sldLayoutId id="2147483711" r:id="rId41"/>
    <p:sldLayoutId id="2147483661" r:id="rId42"/>
    <p:sldLayoutId id="2147483664" r:id="rId43"/>
    <p:sldLayoutId id="2147483669" r:id="rId44"/>
    <p:sldLayoutId id="2147483652" r:id="rId45"/>
    <p:sldLayoutId id="2147483654" r:id="rId46"/>
    <p:sldLayoutId id="2147483666" r:id="rId47"/>
    <p:sldLayoutId id="2147483665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5" Type="http://schemas.openxmlformats.org/officeDocument/2006/relationships/hyperlink" Target="https://www.ema.europa.eu/en/medicines/human/EPAR/vydura%20Accessed%20Oct%202022" TargetMode="External"/><Relationship Id="rId4" Type="http://schemas.openxmlformats.org/officeDocument/2006/relationships/hyperlink" Target="https://www.accessdata.fda.gov/drugsatfda_docs/label/2021/212728s012lb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A0E4CE-8CB7-46AD-B999-CD6B14BA1A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Migraine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2CF024-FC0A-471E-B61E-963E27C4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Anti-CGRP treatment in preventing migraine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076303-6F06-4819-AA36-0048DC30872A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GB" sz="1800" b="1" dirty="0"/>
              <a:t>Anti-CGRP antibody treatment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800" dirty="0"/>
              <a:t>A systematic review of RCTs of anti-CGRP antibody therapy analysed 11 studies, which involved 4,402 patients with migraine, found that treatment was superior to placebo on several endpoints</a:t>
            </a:r>
            <a:r>
              <a:rPr lang="en-GB" sz="1800" baseline="30000" dirty="0"/>
              <a:t>1</a:t>
            </a:r>
            <a:r>
              <a:rPr lang="en-GB" sz="1800" dirty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800" dirty="0"/>
              <a:t>A review by the EHF recommend anti-CGRP antibody therapy in patients with episodic or chronic migraine who have not responded to at least 2 medical treatments, or who cannot use other preventative treatments because of comorbidities, side effects, or poor compliance</a:t>
            </a:r>
            <a:r>
              <a:rPr lang="en-GB" sz="1800" baseline="30000" dirty="0"/>
              <a:t>2</a:t>
            </a:r>
            <a:r>
              <a:rPr lang="en-GB" sz="1800" dirty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800" dirty="0"/>
              <a:t>However, further evidence of efficacy, including real-world data, is needed, as well as future biomarker research to enable identification of patients likely to respond</a:t>
            </a:r>
            <a:r>
              <a:rPr lang="en-GB" sz="1800" baseline="30000" dirty="0"/>
              <a:t>2</a:t>
            </a:r>
            <a:r>
              <a:rPr lang="en-GB" sz="1800" dirty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en-GB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0EF6A-08E0-4717-A11B-683AF925A882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GB" sz="1800" b="1" dirty="0"/>
              <a:t>CGRP-receptor antagonists (</a:t>
            </a:r>
            <a:r>
              <a:rPr lang="en-GB" sz="1800" b="1" dirty="0" err="1"/>
              <a:t>gepants</a:t>
            </a:r>
            <a:r>
              <a:rPr lang="en-GB" sz="1800" b="1" dirty="0"/>
              <a:t>)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800" dirty="0"/>
              <a:t>Some </a:t>
            </a:r>
            <a:r>
              <a:rPr lang="en-GB" sz="1800" dirty="0" err="1"/>
              <a:t>gepants</a:t>
            </a:r>
            <a:r>
              <a:rPr lang="en-GB" sz="1800" dirty="0"/>
              <a:t> have recently been approved for preventive treatment</a:t>
            </a:r>
            <a:r>
              <a:rPr lang="en-GB" sz="1800" baseline="30000" dirty="0"/>
              <a:t>3-5</a:t>
            </a:r>
            <a:r>
              <a:rPr lang="en-GB" sz="1800" dirty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800" dirty="0"/>
              <a:t>A phase III trial involving 873 patients treated preventively for 12 weeks with one </a:t>
            </a:r>
            <a:r>
              <a:rPr lang="en-GB" sz="1800" dirty="0" err="1"/>
              <a:t>gepant</a:t>
            </a:r>
            <a:r>
              <a:rPr lang="en-GB" sz="1800" dirty="0"/>
              <a:t>, found that treatment was superior to placebo in reducing the number of monthly migraine days</a:t>
            </a:r>
            <a:r>
              <a:rPr lang="en-GB" sz="1800" baseline="30000" dirty="0"/>
              <a:t>6</a:t>
            </a:r>
            <a:r>
              <a:rPr lang="en-GB" sz="1800" dirty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800" dirty="0"/>
              <a:t>A review of phase-1/2/3 clinical trials investigating preventive treatment with Gepants included 16 studies of which eight had been completed by January 2022. The review concluded that the investigated </a:t>
            </a:r>
            <a:r>
              <a:rPr lang="en-GB" sz="1800" dirty="0" err="1"/>
              <a:t>gepants</a:t>
            </a:r>
            <a:r>
              <a:rPr lang="en-GB" sz="1800" dirty="0"/>
              <a:t> were efficacious, safe and well-tolerated</a:t>
            </a:r>
            <a:r>
              <a:rPr lang="en-GB" sz="1800" baseline="30000" dirty="0"/>
              <a:t>7</a:t>
            </a:r>
            <a:r>
              <a:rPr lang="en-GB" sz="1800" dirty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800" dirty="0"/>
              <a:t>However, further evidence of the long-term efficacy and safety is needed</a:t>
            </a:r>
            <a:r>
              <a:rPr lang="en-GB" sz="1800" baseline="30000" dirty="0"/>
              <a:t>7</a:t>
            </a:r>
            <a:r>
              <a:rPr lang="en-GB" sz="1800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678E8-DE95-E2C4-5410-42994189A4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1347451" cy="6192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CI=confidence interval; CGRP=calcitonin gene-related peptide; EHF=European Headache Federation; FDA=US Food and Drug Administration</a:t>
            </a:r>
          </a:p>
          <a:p>
            <a:pPr marL="0" indent="0">
              <a:buNone/>
            </a:pPr>
            <a:r>
              <a:rPr lang="en-GB" dirty="0"/>
              <a:t>1. Deng et al. BMC </a:t>
            </a:r>
            <a:r>
              <a:rPr lang="en-GB" dirty="0" err="1"/>
              <a:t>Neurol</a:t>
            </a:r>
            <a:r>
              <a:rPr lang="en-GB" dirty="0"/>
              <a:t> 2020;20(1):57; 2. Sacco et al. J Headache Pain 2019;20(1):6; 3. FDA. </a:t>
            </a:r>
            <a:r>
              <a:rPr lang="en-GB" dirty="0" err="1"/>
              <a:t>Drugs@FDA</a:t>
            </a:r>
            <a:r>
              <a:rPr lang="en-GB" dirty="0"/>
              <a:t> https://www.accessdata.fda.gov/drugsatfda_docs/label/2021/215206Orig1s000lbl.pdf. (Accessed 21 September 2022). 4. FDA. </a:t>
            </a:r>
            <a:r>
              <a:rPr lang="en-GB" dirty="0" err="1"/>
              <a:t>Drugs@FDA</a:t>
            </a:r>
            <a:r>
              <a:rPr lang="en-GB" dirty="0"/>
              <a:t>: </a:t>
            </a:r>
            <a:r>
              <a:rPr lang="en-GB" dirty="0">
                <a:hlinkClick r:id="rId4"/>
              </a:rPr>
              <a:t>https://www.accessdata.fda.gov/drugsatfda_docs/label/2021/212728s012lbl.pdf</a:t>
            </a:r>
            <a:r>
              <a:rPr lang="en-GB" dirty="0"/>
              <a:t>. (Accessed 21 September 2022); 5. EMA, Medicines, </a:t>
            </a:r>
            <a:r>
              <a:rPr lang="en-GB" dirty="0">
                <a:hlinkClick r:id="rId5"/>
              </a:rPr>
              <a:t>https://www.ema.europa.eu/en/medicines/human/EPAR/vydura Accessed Oct 2022</a:t>
            </a:r>
            <a:r>
              <a:rPr lang="en-GB" dirty="0"/>
              <a:t>; 6. </a:t>
            </a:r>
            <a:r>
              <a:rPr lang="en-GB" dirty="0" err="1"/>
              <a:t>Ailani</a:t>
            </a:r>
            <a:r>
              <a:rPr lang="en-GB" dirty="0"/>
              <a:t> et al. N </a:t>
            </a:r>
            <a:r>
              <a:rPr lang="en-GB" dirty="0" err="1"/>
              <a:t>Engl</a:t>
            </a:r>
            <a:r>
              <a:rPr lang="en-GB" dirty="0"/>
              <a:t> J Med. 2021;385(8):695-706; 7. Dos Santos &amp; Da Silva. </a:t>
            </a:r>
            <a:r>
              <a:rPr lang="en-GB" dirty="0" err="1"/>
              <a:t>Eur</a:t>
            </a:r>
            <a:r>
              <a:rPr lang="en-GB" dirty="0"/>
              <a:t> J </a:t>
            </a:r>
            <a:r>
              <a:rPr lang="en-GB" dirty="0" err="1"/>
              <a:t>Pharmacol</a:t>
            </a:r>
            <a:r>
              <a:rPr lang="en-GB" dirty="0"/>
              <a:t>. 2022; 922(2022): 174902.</a:t>
            </a:r>
          </a:p>
        </p:txBody>
      </p:sp>
    </p:spTree>
    <p:custDataLst/>
    <p:extLst>
      <p:ext uri="{BB962C8B-B14F-4D97-AF65-F5344CB8AC3E}">
        <p14:creationId xmlns:p14="http://schemas.microsoft.com/office/powerpoint/2010/main" val="22978019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3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10202</TotalTime>
  <Words>833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BlinkMacSystemFont</vt:lpstr>
      <vt:lpstr>Calibri</vt:lpstr>
      <vt:lpstr>Charis SIL</vt:lpstr>
      <vt:lpstr>Times New Roman</vt:lpstr>
      <vt:lpstr>Neurotorium - PowerPoint-Skabelon - 2022-01-28</vt:lpstr>
      <vt:lpstr>Anti-CGRP treatment in preventing migraine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2054</cp:revision>
  <cp:lastPrinted>2022-10-07T09:23:50Z</cp:lastPrinted>
  <dcterms:created xsi:type="dcterms:W3CDTF">2017-01-23T14:24:15Z</dcterms:created>
  <dcterms:modified xsi:type="dcterms:W3CDTF">2022-10-13T06:30:12Z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