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handoutMasterIdLst>
    <p:handoutMasterId r:id="rId4"/>
  </p:handoutMasterIdLst>
  <p:sldIdLst>
    <p:sldId id="5937" r:id="rId2"/>
  </p:sldIdLst>
  <p:sldSz cx="12192000" cy="6858000"/>
  <p:notesSz cx="6881813" cy="929640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0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F8E9A7-71B6-7FCF-57AD-4D32A54E2D27}" name="Maria Nordfang" initials="MN" userId="S::mno@lundbeckfonden.com::e583feeb-07ad-4ed7-a8f6-7e310be5d8a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336" clrIdx="0"/>
  <p:cmAuthor id="2" name="Chris Edge" initials="CE" lastIdx="99" clrIdx="1"/>
  <p:cmAuthor id="3" name="Audrey Dufour" initials="AD" lastIdx="93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8" name="Jenny Muiry" initials="JM" lastIdx="3" clrIdx="7">
    <p:extLst>
      <p:ext uri="{19B8F6BF-5375-455C-9EA6-DF929625EA0E}">
        <p15:presenceInfo xmlns:p15="http://schemas.microsoft.com/office/powerpoint/2012/main" userId="S::jenny.muiry@cambridgemedical.com::095d8a26-e1f4-4671-92b1-bc556f886371" providerId="AD"/>
      </p:ext>
    </p:extLst>
  </p:cmAuthor>
  <p:cmAuthor id="9" name="Bjarke Ebert" initials="BE" lastIdx="2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0" name="Bjarke Ebert" initials="BE [2]" lastIdx="24" clrIdx="9">
    <p:extLst>
      <p:ext uri="{19B8F6BF-5375-455C-9EA6-DF929625EA0E}">
        <p15:presenceInfo xmlns:p15="http://schemas.microsoft.com/office/powerpoint/2012/main" userId="S::BJEB@lundbeck.com::72445cbb-e532-4bcc-a294-080a1e48009d" providerId="AD"/>
      </p:ext>
    </p:extLst>
  </p:cmAuthor>
  <p:cmAuthor id="11" name="Liz Kelly" initials="LK" lastIdx="5" clrIdx="10">
    <p:extLst>
      <p:ext uri="{19B8F6BF-5375-455C-9EA6-DF929625EA0E}">
        <p15:presenceInfo xmlns:p15="http://schemas.microsoft.com/office/powerpoint/2012/main" userId="S::liz.kelly@cambridgemedical.com::3e51dfe4-6c31-457e-a0b0-891272b478d7" providerId="AD"/>
      </p:ext>
    </p:extLst>
  </p:cmAuthor>
  <p:cmAuthor id="12" name="Dawn Buse" initials="DB" lastIdx="105" clrIdx="11">
    <p:extLst>
      <p:ext uri="{19B8F6BF-5375-455C-9EA6-DF929625EA0E}">
        <p15:presenceInfo xmlns:p15="http://schemas.microsoft.com/office/powerpoint/2012/main" userId="Dawn Buse" providerId="None"/>
      </p:ext>
    </p:extLst>
  </p:cmAuthor>
  <p:cmAuthor id="13" name="Liz Kelly" initials="LK [2]" lastIdx="1" clrIdx="12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6851"/>
    <a:srgbClr val="B59E5F"/>
    <a:srgbClr val="99B3A8"/>
    <a:srgbClr val="F6F5F2"/>
    <a:srgbClr val="F7E8E7"/>
    <a:srgbClr val="B51C12"/>
    <a:srgbClr val="F0D2D0"/>
    <a:srgbClr val="C44941"/>
    <a:srgbClr val="D377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92636" autoAdjust="0"/>
  </p:normalViewPr>
  <p:slideViewPr>
    <p:cSldViewPr snapToGrid="0" snapToObjects="1">
      <p:cViewPr varScale="1">
        <p:scale>
          <a:sx n="84" d="100"/>
          <a:sy n="84" d="100"/>
        </p:scale>
        <p:origin x="1104" y="90"/>
      </p:cViewPr>
      <p:guideLst>
        <p:guide orient="horz" pos="150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2376" y="-15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8/10/relationships/authors" Target="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3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3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en-US"/>
              <a:t>9/30/2022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1162050"/>
            <a:ext cx="5576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3"/>
            <a:ext cx="550545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systematic literature review incorporated information from 51 publications, and identified 34 ‘psychosocial difficulties’ associated with migraine, which were reported a total of 231 times across the included studies.</a:t>
            </a:r>
            <a:r>
              <a:rPr lang="en-GB" baseline="30000" dirty="0"/>
              <a:t>[</a:t>
            </a:r>
            <a:r>
              <a:rPr lang="en-US" baseline="30000" dirty="0"/>
              <a:t>Raggi et al., 2012</a:t>
            </a:r>
            <a:r>
              <a:rPr lang="en-GB" baseline="30000" dirty="0"/>
              <a:t>]</a:t>
            </a:r>
            <a:r>
              <a:rPr lang="en-GB" dirty="0"/>
              <a:t> These psychosocial difficulties were categorised according to the World Health Organization’s </a:t>
            </a:r>
            <a:r>
              <a:rPr lang="en-US" dirty="0"/>
              <a:t>International Classification of Functioning, Disability and Health (ICF) framework, using established methods.</a:t>
            </a:r>
            <a:r>
              <a:rPr lang="en-US" baseline="30000" dirty="0"/>
              <a:t>[Raggi et al., 2012]</a:t>
            </a:r>
            <a:r>
              <a:rPr lang="en-US" dirty="0"/>
              <a:t> As shown on the slide, the results highlighted the many burdensome psychosocial difficulties that are associated with migraine.</a:t>
            </a:r>
            <a:r>
              <a:rPr lang="en-US" baseline="30000" dirty="0"/>
              <a:t>[Raggi et al., 2012]</a:t>
            </a:r>
            <a:endParaRPr lang="en-GB" dirty="0"/>
          </a:p>
          <a:p>
            <a:r>
              <a:rPr lang="en-GB" dirty="0"/>
              <a:t>There are patient-reported outcome (PRO) scales that can be used to assess the burden of migraine on an individual.</a:t>
            </a:r>
            <a:r>
              <a:rPr lang="en-GB" baseline="30000" dirty="0"/>
              <a:t>[Haywood et al., 2018]</a:t>
            </a:r>
            <a:r>
              <a:rPr lang="en-GB" dirty="0"/>
              <a:t> A review of PROs assessing the impact of headaches found 11 headache- or migraine-specific scales that measure patient impact.</a:t>
            </a:r>
            <a:r>
              <a:rPr lang="en-GB" baseline="30000" dirty="0"/>
              <a:t>[Haywood et al., 2018]</a:t>
            </a:r>
            <a:r>
              <a:rPr lang="en-GB" dirty="0"/>
              <a:t> Of these scales, the Migraine-Specific Quality of Life Questionnaire (MSQ) and the Headache Impact Test – 6-item (HIT-6) had the greatest evidence base.</a:t>
            </a:r>
            <a:r>
              <a:rPr lang="en-GB" baseline="30000" dirty="0"/>
              <a:t>[Haywood et al., 2018]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r>
              <a:rPr lang="en-US" dirty="0"/>
              <a:t>Haywood KL, Mars TS, Potter R, Patel S, </a:t>
            </a:r>
            <a:r>
              <a:rPr lang="en-US" dirty="0" err="1"/>
              <a:t>Matharu</a:t>
            </a:r>
            <a:r>
              <a:rPr lang="en-US" dirty="0"/>
              <a:t> M, Underwood M. Assessing the impact of headaches and the outcomes of treatment: a systematic review of patient-reported outcome measures (PROMs). Cephalalgia 2018; 38 (7): 1374–1386.</a:t>
            </a:r>
            <a:endParaRPr lang="en-GB" dirty="0"/>
          </a:p>
          <a:p>
            <a:r>
              <a:rPr lang="en-GB" dirty="0"/>
              <a:t>Raggi A, Giovannetti AM, </a:t>
            </a:r>
            <a:r>
              <a:rPr lang="en-GB" dirty="0" err="1"/>
              <a:t>Quintas</a:t>
            </a:r>
            <a:r>
              <a:rPr lang="en-GB" dirty="0"/>
              <a:t> R, D’Amico D, </a:t>
            </a:r>
            <a:r>
              <a:rPr lang="en-GB" dirty="0" err="1"/>
              <a:t>Cieza</a:t>
            </a:r>
            <a:r>
              <a:rPr lang="en-GB" dirty="0"/>
              <a:t> A, </a:t>
            </a:r>
            <a:r>
              <a:rPr lang="en-GB" dirty="0" err="1"/>
              <a:t>Sabariego</a:t>
            </a:r>
            <a:r>
              <a:rPr lang="en-GB" dirty="0"/>
              <a:t> C, et al. A systematic review of the psychosocial difficulties relevant to patients with migraine. J Headache Pain 2012; 13 (8): 595–606.</a:t>
            </a:r>
          </a:p>
          <a:p>
            <a:endParaRPr lang="en-GB" dirty="0"/>
          </a:p>
          <a:p>
            <a:r>
              <a:rPr lang="en-GB" dirty="0"/>
              <a:t>Other reference used on slides:</a:t>
            </a:r>
          </a:p>
          <a:p>
            <a:r>
              <a:rPr lang="en-GB" dirty="0" err="1"/>
              <a:t>Agosti</a:t>
            </a:r>
            <a:r>
              <a:rPr lang="en-GB" dirty="0"/>
              <a:t> R. Migraine burden of disease: from the patient’s experience to a socio-economic view. Headache 2018; 58 (</a:t>
            </a:r>
            <a:r>
              <a:rPr lang="en-GB" dirty="0" err="1"/>
              <a:t>Suppl</a:t>
            </a:r>
            <a:r>
              <a:rPr lang="en-GB" dirty="0"/>
              <a:t> 1): 17–32.</a:t>
            </a:r>
          </a:p>
          <a:p>
            <a:r>
              <a:rPr lang="en-GB" dirty="0"/>
              <a:t>Buse DC, Fanning KM, Reed ML, et al. Life with migraine: effects on relationships, career, and finances from the Chronic Migraine Epidemiology and Outcomes (</a:t>
            </a:r>
            <a:r>
              <a:rPr lang="en-GB" dirty="0" err="1"/>
              <a:t>CaMEO</a:t>
            </a:r>
            <a:r>
              <a:rPr lang="en-GB" dirty="0"/>
              <a:t>) study. Headache 2019; 59 (8): 1286–1299.</a:t>
            </a:r>
          </a:p>
          <a:p>
            <a:r>
              <a:rPr lang="en-US" dirty="0" err="1"/>
              <a:t>Martelletti</a:t>
            </a:r>
            <a:r>
              <a:rPr lang="en-US" dirty="0"/>
              <a:t> P, Schwedt TJ, </a:t>
            </a:r>
            <a:r>
              <a:rPr lang="en-US" dirty="0" err="1"/>
              <a:t>Lanteri-Minet</a:t>
            </a:r>
            <a:r>
              <a:rPr lang="en-US" dirty="0"/>
              <a:t> M, et al. My Migraine Voice survey: a global study of disease burden among individuals with migraine for whom preventive treatments have failed. J Headache Pain 2018; 19 (1): 115.</a:t>
            </a:r>
          </a:p>
          <a:p>
            <a:r>
              <a:rPr lang="en-US" dirty="0"/>
              <a:t>Smitherman TA, Burch R, Sheikh H, Loder E. The prevalence, impact, and treatment of migraine and severe headaches in the United States: a review of statistics from national surveillance studies. Headache 2013; 53 (3): 427–436. </a:t>
            </a:r>
            <a:endParaRPr lang="en-GB" dirty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8596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4714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4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67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0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16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5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95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39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35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40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74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03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50730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98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84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94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42993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862064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46784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5554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0152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3188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234423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651315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982439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30620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32076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809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422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99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784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245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7786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7150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8950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95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362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60" r:id="rId3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00F23C-B68D-C25D-BCA1-5808FF9BE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Migraine</a:t>
            </a:r>
            <a:endParaRPr lang="da-DK" dirty="0"/>
          </a:p>
          <a:p>
            <a:endParaRPr lang="da-DK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EA2DA4-02B7-4BCB-2CD1-248001732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burden of migraine</a:t>
            </a:r>
            <a:endParaRPr lang="da-DK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F989E-257C-ECCD-83CD-7A36A072DB0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9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Agosti</a:t>
            </a:r>
            <a:r>
              <a:rPr lang="en-US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Headache 2018;58(Suppl 1):17–32;</a:t>
            </a:r>
            <a:r>
              <a:rPr lang="en-GB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Raggi et al. J Headache Pain 2012;13(8):595–606; 3. Smitherman et al. Headache 2013;53(3):427–436; 4. Buse et al. Headache 2019;59(8):1286–1299; 5. </a:t>
            </a:r>
            <a:r>
              <a:rPr lang="en-GB" sz="9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Martelletti</a:t>
            </a:r>
            <a:r>
              <a:rPr lang="en-GB" sz="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J Headache Pain 2018;19(1):115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08B844-4A79-86EA-FEC5-6886A4826C61}"/>
              </a:ext>
            </a:extLst>
          </p:cNvPr>
          <p:cNvSpPr txBox="1">
            <a:spLocks/>
          </p:cNvSpPr>
          <p:nvPr/>
        </p:nvSpPr>
        <p:spPr>
          <a:xfrm>
            <a:off x="838200" y="1371600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Migraine is a burdensome condition, and has a substantial impact on activities of daily living, such as work and career, school life, social activities, and relationships</a:t>
            </a:r>
            <a:r>
              <a:rPr lang="en-GB" baseline="30000" dirty="0"/>
              <a:t>1-5</a:t>
            </a:r>
          </a:p>
          <a:p>
            <a:r>
              <a:rPr lang="en-GB" dirty="0"/>
              <a:t>A systematic literature review of the burden of migraine identified several psychosocial difficulties relevant to patients with migraine:</a:t>
            </a:r>
            <a:r>
              <a:rPr lang="en-GB" baseline="30000" dirty="0"/>
              <a:t>2</a:t>
            </a:r>
            <a:endParaRPr lang="en-GB" dirty="0"/>
          </a:p>
          <a:p>
            <a:pPr lvl="1"/>
            <a:r>
              <a:rPr lang="en-GB" b="1" dirty="0">
                <a:solidFill>
                  <a:srgbClr val="336851"/>
                </a:solidFill>
              </a:rPr>
              <a:t>Energy and drive </a:t>
            </a:r>
            <a:r>
              <a:rPr lang="en-GB" dirty="0"/>
              <a:t>– fatigue, reduced vitality, difficulties with sleep</a:t>
            </a:r>
          </a:p>
          <a:p>
            <a:pPr lvl="1"/>
            <a:r>
              <a:rPr lang="en-GB" b="1" dirty="0">
                <a:solidFill>
                  <a:srgbClr val="336851"/>
                </a:solidFill>
              </a:rPr>
              <a:t>Emotional functioning </a:t>
            </a:r>
            <a:r>
              <a:rPr lang="en-GB" dirty="0"/>
              <a:t>– depressive symptoms, anxiety, stress, anger</a:t>
            </a:r>
          </a:p>
          <a:p>
            <a:pPr lvl="1"/>
            <a:r>
              <a:rPr lang="en-GB" b="1" dirty="0">
                <a:solidFill>
                  <a:srgbClr val="336851"/>
                </a:solidFill>
              </a:rPr>
              <a:t>Pain</a:t>
            </a:r>
            <a:r>
              <a:rPr lang="en-GB" dirty="0"/>
              <a:t> – general pain, and the sensation of pain</a:t>
            </a:r>
          </a:p>
          <a:p>
            <a:pPr lvl="1"/>
            <a:r>
              <a:rPr lang="en-GB" b="1" dirty="0">
                <a:solidFill>
                  <a:srgbClr val="336851"/>
                </a:solidFill>
              </a:rPr>
              <a:t>Employment</a:t>
            </a:r>
            <a:r>
              <a:rPr lang="en-GB" dirty="0"/>
              <a:t> – reduced efficiency at work, restriction in time given to work, partial absence</a:t>
            </a:r>
          </a:p>
          <a:p>
            <a:pPr lvl="1"/>
            <a:r>
              <a:rPr lang="en-GB" b="1" dirty="0">
                <a:solidFill>
                  <a:srgbClr val="336851"/>
                </a:solidFill>
              </a:rPr>
              <a:t>General physical and mental health </a:t>
            </a:r>
            <a:r>
              <a:rPr lang="en-GB" dirty="0"/>
              <a:t>– general mobility, carrying out daily routine</a:t>
            </a:r>
          </a:p>
          <a:p>
            <a:pPr lvl="1"/>
            <a:r>
              <a:rPr lang="en-GB" b="1" dirty="0">
                <a:solidFill>
                  <a:srgbClr val="336851"/>
                </a:solidFill>
              </a:rPr>
              <a:t>Social functioning </a:t>
            </a:r>
            <a:r>
              <a:rPr lang="en-GB" dirty="0">
                <a:solidFill>
                  <a:srgbClr val="336851"/>
                </a:solidFill>
              </a:rPr>
              <a:t>– </a:t>
            </a:r>
            <a:r>
              <a:rPr lang="en-GB" dirty="0"/>
              <a:t>relationships with others, family relationships, leisure activities </a:t>
            </a:r>
          </a:p>
          <a:p>
            <a:pPr lvl="1"/>
            <a:r>
              <a:rPr lang="en-GB" b="1" dirty="0">
                <a:solidFill>
                  <a:srgbClr val="336851"/>
                </a:solidFill>
              </a:rPr>
              <a:t>Global disability </a:t>
            </a:r>
            <a:r>
              <a:rPr lang="en-GB" dirty="0"/>
              <a:t>– global functioning, quality of life, self-efficacy</a:t>
            </a:r>
          </a:p>
          <a:p>
            <a:r>
              <a:rPr lang="en-GB" dirty="0"/>
              <a:t>Many of the psychosocial difficulties identified in the review (e.g., emotional functioning, and employment) appeared to respond well to migraine therapy, particularly preventive treatment</a:t>
            </a:r>
            <a:r>
              <a:rPr lang="en-GB" baseline="30000" dirty="0"/>
              <a:t>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89929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31"/>
  <p:tag name="ARTICULATE_PROJECT_OPEN" val="0"/>
</p:tagLst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migraine-history_definitions_and_diagnosis_NT</Template>
  <TotalTime>1244</TotalTime>
  <Words>686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The burden of migraine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Viktoria-Maria Hvidtfelt Lykke</dc:creator>
  <cp:lastModifiedBy>Viktoria-Maria Hvidtfelt Lykke</cp:lastModifiedBy>
  <cp:revision>29</cp:revision>
  <cp:lastPrinted>2021-01-11T10:27:37Z</cp:lastPrinted>
  <dcterms:created xsi:type="dcterms:W3CDTF">2022-09-22T07:53:42Z</dcterms:created>
  <dcterms:modified xsi:type="dcterms:W3CDTF">2022-09-30T08:36:59Z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</Properties>
</file>