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5943" r:id="rId2"/>
  </p:sldIdLst>
  <p:sldSz cx="12192000" cy="6858000"/>
  <p:notesSz cx="6881813" cy="929640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02"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F8E9A7-71B6-7FCF-57AD-4D32A54E2D27}" name="Maria Nordfang" initials="MN" userId="S::mno@lundbeckfonden.com::e583feeb-07ad-4ed7-a8f6-7e310be5d8a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opher Edge" initials="CE" lastIdx="336" clrIdx="0"/>
  <p:cmAuthor id="2" name="Chris Edge" initials="CE" lastIdx="99" clrIdx="1"/>
  <p:cmAuthor id="3" name="Audrey Dufour" initials="AD" lastIdx="93" clrIdx="2"/>
  <p:cmAuthor id="4" name="Shen Yang Lim" initials="SYL" lastIdx="12" clrIdx="3">
    <p:extLst>
      <p:ext uri="{19B8F6BF-5375-455C-9EA6-DF929625EA0E}">
        <p15:presenceInfo xmlns:p15="http://schemas.microsoft.com/office/powerpoint/2012/main" userId="9812e3e6622eaa0d" providerId="Windows Live"/>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 id="7" name="User" initials="U" lastIdx="68" clrIdx="6">
    <p:extLst>
      <p:ext uri="{19B8F6BF-5375-455C-9EA6-DF929625EA0E}">
        <p15:presenceInfo xmlns:p15="http://schemas.microsoft.com/office/powerpoint/2012/main" userId="User" providerId="None"/>
      </p:ext>
    </p:extLst>
  </p:cmAuthor>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9" name="Bjarke Ebert" initials="BE" lastIdx="23" clrIdx="8">
    <p:extLst>
      <p:ext uri="{19B8F6BF-5375-455C-9EA6-DF929625EA0E}">
        <p15:presenceInfo xmlns:p15="http://schemas.microsoft.com/office/powerpoint/2012/main" userId="S-1-5-21-1839211835-619659539-556599288-6688" providerId="AD"/>
      </p:ext>
    </p:extLst>
  </p:cmAuthor>
  <p:cmAuthor id="10" name="Bjarke Ebert" initials="BE [2]" lastIdx="24" clrIdx="9">
    <p:extLst>
      <p:ext uri="{19B8F6BF-5375-455C-9EA6-DF929625EA0E}">
        <p15:presenceInfo xmlns:p15="http://schemas.microsoft.com/office/powerpoint/2012/main" userId="S::BJEB@lundbeck.com::72445cbb-e532-4bcc-a294-080a1e48009d" providerId="AD"/>
      </p:ext>
    </p:extLst>
  </p:cmAuthor>
  <p:cmAuthor id="11" name="Liz Kelly" initials="LK" lastIdx="5" clrIdx="10">
    <p:extLst>
      <p:ext uri="{19B8F6BF-5375-455C-9EA6-DF929625EA0E}">
        <p15:presenceInfo xmlns:p15="http://schemas.microsoft.com/office/powerpoint/2012/main" userId="S::liz.kelly@cambridgemedical.com::3e51dfe4-6c31-457e-a0b0-891272b478d7" providerId="AD"/>
      </p:ext>
    </p:extLst>
  </p:cmAuthor>
  <p:cmAuthor id="12" name="Dawn Buse" initials="DB" lastIdx="105" clrIdx="11">
    <p:extLst>
      <p:ext uri="{19B8F6BF-5375-455C-9EA6-DF929625EA0E}">
        <p15:presenceInfo xmlns:p15="http://schemas.microsoft.com/office/powerpoint/2012/main" userId="Dawn Buse" providerId="None"/>
      </p:ext>
    </p:extLst>
  </p:cmAuthor>
  <p:cmAuthor id="13" name="Liz Kelly" initials="LK [2]" lastIdx="1" clrIdx="12">
    <p:extLst>
      <p:ext uri="{19B8F6BF-5375-455C-9EA6-DF929625EA0E}">
        <p15:presenceInfo xmlns:p15="http://schemas.microsoft.com/office/powerpoint/2012/main" userId="S::Liz.Kelly@primeglobalpeople.com::1665768a-a9f2-46a1-98e1-9ec4752cde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6851"/>
    <a:srgbClr val="B59E5F"/>
    <a:srgbClr val="99B3A8"/>
    <a:srgbClr val="F6F5F2"/>
    <a:srgbClr val="F7E8E7"/>
    <a:srgbClr val="B51C12"/>
    <a:srgbClr val="F0D2D0"/>
    <a:srgbClr val="C44941"/>
    <a:srgbClr val="D377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1" autoAdjust="0"/>
    <p:restoredTop sz="92636" autoAdjust="0"/>
  </p:normalViewPr>
  <p:slideViewPr>
    <p:cSldViewPr snapToGrid="0" snapToObjects="1">
      <p:cViewPr varScale="1">
        <p:scale>
          <a:sx n="84" d="100"/>
          <a:sy n="84" d="100"/>
        </p:scale>
        <p:origin x="1104" y="90"/>
      </p:cViewPr>
      <p:guideLst>
        <p:guide orient="horz" pos="1502"/>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9" d="100"/>
        <a:sy n="79" d="100"/>
      </p:scale>
      <p:origin x="0" y="0"/>
    </p:cViewPr>
  </p:sorterViewPr>
  <p:notesViewPr>
    <p:cSldViewPr snapToGrid="0" snapToObjects="1">
      <p:cViewPr>
        <p:scale>
          <a:sx n="150" d="100"/>
          <a:sy n="150" d="100"/>
        </p:scale>
        <p:origin x="2376" y="-15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11" Type="http://schemas.microsoft.com/office/2018/10/relationships/authors" Targe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119" cy="46643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98103" y="1"/>
            <a:ext cx="2982119" cy="466434"/>
          </a:xfrm>
          <a:prstGeom prst="rect">
            <a:avLst/>
          </a:prstGeom>
        </p:spPr>
        <p:txBody>
          <a:bodyPr vert="horz" lIns="91440" tIns="45720" rIns="91440" bIns="45720" rtlCol="0"/>
          <a:lstStyle>
            <a:lvl1pPr algn="r">
              <a:defRPr sz="1200"/>
            </a:lvl1pPr>
          </a:lstStyle>
          <a:p>
            <a:fld id="{3B6579D3-62B4-4809-8D0C-4876020E209D}" type="datetimeFigureOut">
              <a:rPr lang="en-GB" smtClean="0"/>
              <a:t>30/09/2022</a:t>
            </a:fld>
            <a:endParaRPr lang="en-GB"/>
          </a:p>
        </p:txBody>
      </p:sp>
      <p:sp>
        <p:nvSpPr>
          <p:cNvPr id="4" name="Footer Placeholder 3"/>
          <p:cNvSpPr>
            <a:spLocks noGrp="1"/>
          </p:cNvSpPr>
          <p:nvPr>
            <p:ph type="ftr" sz="quarter" idx="2"/>
          </p:nvPr>
        </p:nvSpPr>
        <p:spPr>
          <a:xfrm>
            <a:off x="1" y="8829967"/>
            <a:ext cx="2982119" cy="4664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98103" y="8829967"/>
            <a:ext cx="2982119" cy="466433"/>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119"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3" y="1"/>
            <a:ext cx="2982119" cy="466434"/>
          </a:xfrm>
          <a:prstGeom prst="rect">
            <a:avLst/>
          </a:prstGeom>
        </p:spPr>
        <p:txBody>
          <a:bodyPr vert="horz" lIns="91440" tIns="45720" rIns="91440" bIns="45720" rtlCol="0"/>
          <a:lstStyle>
            <a:lvl1pPr algn="r">
              <a:defRPr sz="1200"/>
            </a:lvl1pPr>
          </a:lstStyle>
          <a:p>
            <a:fld id="{799FA8D8-D74F-5A4A-BB10-7F88E22CEF6D}" type="datetimeFigureOut">
              <a:rPr lang="en-US"/>
              <a:t>9/30/2022</a:t>
            </a:fld>
            <a:endParaRPr lang="en-US"/>
          </a:p>
        </p:txBody>
      </p:sp>
      <p:sp>
        <p:nvSpPr>
          <p:cNvPr id="4" name="Slide Image Placeholder 3"/>
          <p:cNvSpPr>
            <a:spLocks noGrp="1" noRot="1" noChangeAspect="1"/>
          </p:cNvSpPr>
          <p:nvPr>
            <p:ph type="sldImg" idx="2"/>
          </p:nvPr>
        </p:nvSpPr>
        <p:spPr>
          <a:xfrm>
            <a:off x="652463" y="1162050"/>
            <a:ext cx="5576887"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73893"/>
            <a:ext cx="5505450" cy="3660458"/>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8829967"/>
            <a:ext cx="2982119"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6433"/>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Stigma can be defined as:</a:t>
            </a:r>
            <a:r>
              <a:rPr lang="en-US" baseline="30000" dirty="0"/>
              <a:t>[Zubair et al., 2021; Young et al., 2013]</a:t>
            </a:r>
            <a:endParaRPr lang="en-US" dirty="0"/>
          </a:p>
          <a:p>
            <a:pPr marL="177800"/>
            <a:r>
              <a:rPr lang="en-US" i="1" dirty="0"/>
              <a:t>“A trait, characteristic, or diagnosis that discredits individuals and elicits prejudice, discrimination, and loss of status. It attaches to diseases in many different ways. It can be “enacted” when individuals experience discrimination. It can also be “internalized” or perceived which is how individuals feel about their condition and anticipation about how other may react to it.</a:t>
            </a:r>
            <a:r>
              <a:rPr lang="en-GB" i="1" baseline="30000" dirty="0"/>
              <a:t>”</a:t>
            </a:r>
            <a:endParaRPr lang="en-GB" i="1" dirty="0"/>
          </a:p>
          <a:p>
            <a:r>
              <a:rPr lang="en-GB" dirty="0"/>
              <a:t>As discussed on the slide, people with migraine can experience stigma, from society and from within the medical profession.</a:t>
            </a:r>
            <a:r>
              <a:rPr lang="en-GB" baseline="30000" dirty="0"/>
              <a:t>[</a:t>
            </a:r>
            <a:r>
              <a:rPr lang="en-GB" baseline="30000" dirty="0" err="1"/>
              <a:t>Basoglu</a:t>
            </a:r>
            <a:r>
              <a:rPr lang="en-GB" baseline="30000" dirty="0"/>
              <a:t> et al., 2022; Parikh &amp; Young, 2019;]</a:t>
            </a:r>
            <a:r>
              <a:rPr lang="en-GB" dirty="0"/>
              <a:t> One study interviewed neurologists, and approximately half of those who responded believed that there was a stigma against people with migraine even among healthcare professionals.</a:t>
            </a:r>
            <a:r>
              <a:rPr lang="en-GB" baseline="30000" dirty="0"/>
              <a:t>[</a:t>
            </a:r>
            <a:r>
              <a:rPr lang="en-US" baseline="30000" dirty="0"/>
              <a:t>Zubair et al., 2021</a:t>
            </a:r>
            <a:r>
              <a:rPr lang="en-GB" baseline="30000" dirty="0"/>
              <a:t>]</a:t>
            </a:r>
            <a:endParaRPr lang="en-GB" dirty="0"/>
          </a:p>
          <a:p>
            <a:endParaRPr lang="en-GB" dirty="0"/>
          </a:p>
          <a:p>
            <a:r>
              <a:rPr lang="en-GB" dirty="0"/>
              <a:t>References:</a:t>
            </a:r>
          </a:p>
          <a:p>
            <a:r>
              <a:rPr lang="en-GB" dirty="0" err="1"/>
              <a:t>Basoglu</a:t>
            </a:r>
            <a:r>
              <a:rPr lang="en-GB" dirty="0"/>
              <a:t> </a:t>
            </a:r>
            <a:r>
              <a:rPr lang="en-GB" dirty="0" err="1"/>
              <a:t>Koseahmet</a:t>
            </a:r>
            <a:r>
              <a:rPr lang="en-GB" dirty="0"/>
              <a:t> F, </a:t>
            </a:r>
            <a:r>
              <a:rPr lang="en-GB" dirty="0" err="1"/>
              <a:t>Polat</a:t>
            </a:r>
            <a:r>
              <a:rPr lang="en-GB" dirty="0"/>
              <a:t> B, </a:t>
            </a:r>
            <a:r>
              <a:rPr lang="en-GB" dirty="0" err="1"/>
              <a:t>Gozubatik-Celik</a:t>
            </a:r>
            <a:r>
              <a:rPr lang="en-GB" dirty="0"/>
              <a:t> RG, et al. An invisible cause of disability: stigma in migraine and epilepsy. </a:t>
            </a:r>
            <a:r>
              <a:rPr lang="en-GB" dirty="0" err="1"/>
              <a:t>Neurol</a:t>
            </a:r>
            <a:r>
              <a:rPr lang="en-GB" dirty="0"/>
              <a:t> Sci 2022; 43 (6): 3831–3838.</a:t>
            </a:r>
          </a:p>
          <a:p>
            <a:r>
              <a:rPr lang="en-GB" dirty="0"/>
              <a:t>Parikh SK, Young WB. Migraine: stigma in society. </a:t>
            </a:r>
            <a:r>
              <a:rPr lang="en-GB" dirty="0" err="1"/>
              <a:t>Curr</a:t>
            </a:r>
            <a:r>
              <a:rPr lang="en-GB" dirty="0"/>
              <a:t> Pain Headache Rep 2019; 23 (1): 8.</a:t>
            </a:r>
          </a:p>
          <a:p>
            <a:r>
              <a:rPr lang="en-GB" dirty="0"/>
              <a:t>Young WB, Park JE, Tian IX, Kempner J. The stigma of migraine. </a:t>
            </a:r>
            <a:r>
              <a:rPr lang="en-GB" dirty="0" err="1"/>
              <a:t>PLoS</a:t>
            </a:r>
            <a:r>
              <a:rPr lang="en-GB" dirty="0"/>
              <a:t> One 2013; 8 (1): e54074.</a:t>
            </a:r>
          </a:p>
          <a:p>
            <a:r>
              <a:rPr lang="en-GB" dirty="0"/>
              <a:t>Zubair AS, </a:t>
            </a:r>
            <a:r>
              <a:rPr lang="en-GB" dirty="0" err="1"/>
              <a:t>Sico</a:t>
            </a:r>
            <a:r>
              <a:rPr lang="en-GB" dirty="0"/>
              <a:t> JJ, Kuruvilla DE. Presence of stigma in the treatment of patients with migraine among neurologists. Pain Med 2021; 22 (9): 2135–2138.</a:t>
            </a:r>
          </a:p>
          <a:p>
            <a:endParaRPr lang="da-DK" dirty="0"/>
          </a:p>
        </p:txBody>
      </p:sp>
      <p:sp>
        <p:nvSpPr>
          <p:cNvPr id="4" name="Slide Number Placeholder 3"/>
          <p:cNvSpPr>
            <a:spLocks noGrp="1"/>
          </p:cNvSpPr>
          <p:nvPr>
            <p:ph type="sldNum" sz="quarter" idx="5"/>
          </p:nvPr>
        </p:nvSpPr>
        <p:spPr/>
        <p:txBody>
          <a:bodyPr/>
          <a:lstStyle/>
          <a:p>
            <a:fld id="{037C2873-EBE5-CF42-9E30-7832FC02D1D9}" type="slidenum">
              <a:rPr lang="da-DK" smtClean="0"/>
              <a:t>1</a:t>
            </a:fld>
            <a:endParaRPr lang="da-DK"/>
          </a:p>
        </p:txBody>
      </p:sp>
    </p:spTree>
    <p:extLst>
      <p:ext uri="{BB962C8B-B14F-4D97-AF65-F5344CB8AC3E}">
        <p14:creationId xmlns:p14="http://schemas.microsoft.com/office/powerpoint/2010/main" val="2106605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47140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og indholdsobjek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364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4767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o indholdsobjekter">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43206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08216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87459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195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838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64390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27935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13140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8667429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llede med billedteks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8703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50730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50798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12848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30894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242993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86206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346784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895554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2901527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3188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234423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651315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2982439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30620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63207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33580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7042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977996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516784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324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067786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17150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78950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139553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da-DK"/>
              <a:t>Klik for at redigere titeltypografien i masteren</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436237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60" r:id="rId37"/>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00F23C-B68D-C25D-BCA1-5808FF9BE4AB}"/>
              </a:ext>
            </a:extLst>
          </p:cNvPr>
          <p:cNvSpPr>
            <a:spLocks noGrp="1"/>
          </p:cNvSpPr>
          <p:nvPr>
            <p:ph type="body" sz="quarter" idx="17"/>
          </p:nvPr>
        </p:nvSpPr>
        <p:spPr/>
        <p:txBody>
          <a:bodyPr/>
          <a:lstStyle/>
          <a:p>
            <a:r>
              <a:rPr lang="en-GB" dirty="0"/>
              <a:t>Migraine</a:t>
            </a:r>
            <a:endParaRPr lang="da-DK" dirty="0"/>
          </a:p>
          <a:p>
            <a:endParaRPr lang="da-DK" dirty="0"/>
          </a:p>
        </p:txBody>
      </p:sp>
      <p:sp>
        <p:nvSpPr>
          <p:cNvPr id="3" name="Title 2">
            <a:extLst>
              <a:ext uri="{FF2B5EF4-FFF2-40B4-BE49-F238E27FC236}">
                <a16:creationId xmlns:a16="http://schemas.microsoft.com/office/drawing/2014/main" id="{8CEA2DA4-02B7-4BCB-2CD1-2480017321F6}"/>
              </a:ext>
            </a:extLst>
          </p:cNvPr>
          <p:cNvSpPr>
            <a:spLocks noGrp="1"/>
          </p:cNvSpPr>
          <p:nvPr>
            <p:ph type="title"/>
          </p:nvPr>
        </p:nvSpPr>
        <p:spPr/>
        <p:txBody>
          <a:bodyPr/>
          <a:lstStyle/>
          <a:p>
            <a:r>
              <a:rPr lang="en-GB" dirty="0"/>
              <a:t>Migraine and stigma</a:t>
            </a:r>
            <a:endParaRPr lang="da-DK" dirty="0"/>
          </a:p>
        </p:txBody>
      </p:sp>
      <p:sp>
        <p:nvSpPr>
          <p:cNvPr id="4" name="Text Placeholder 3">
            <a:extLst>
              <a:ext uri="{FF2B5EF4-FFF2-40B4-BE49-F238E27FC236}">
                <a16:creationId xmlns:a16="http://schemas.microsoft.com/office/drawing/2014/main" id="{E62F989E-257C-ECCD-83CD-7A36A072DB0B}"/>
              </a:ext>
            </a:extLst>
          </p:cNvPr>
          <p:cNvSpPr>
            <a:spLocks noGrp="1"/>
          </p:cNvSpPr>
          <p:nvPr>
            <p:ph type="body" sz="quarter" idx="18"/>
          </p:nvPr>
        </p:nvSpPr>
        <p:spPr/>
        <p:txBody>
          <a:body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SSCI=Stigma Scale for Chronic Illness</a:t>
            </a: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1. Parikh &amp; Young. </a:t>
            </a:r>
            <a:r>
              <a:rPr kumimoji="0" lang="en-GB" sz="900" b="0" i="0" u="none" strike="noStrike" kern="1200" cap="none" spc="0" normalizeH="0" baseline="0" noProof="0" dirty="0" err="1">
                <a:ln>
                  <a:noFill/>
                </a:ln>
                <a:solidFill>
                  <a:srgbClr val="B59E5F"/>
                </a:solidFill>
                <a:effectLst/>
                <a:uLnTx/>
                <a:uFillTx/>
                <a:latin typeface="Times New Roman" panose="02020603050405020304" pitchFamily="18" charset="0"/>
                <a:ea typeface="+mn-ea"/>
                <a:cs typeface="Times New Roman" panose="02020603050405020304" pitchFamily="18" charset="0"/>
              </a:rPr>
              <a:t>Curr</a:t>
            </a: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 Pain Headache Rep 2019;23(1):8;  2. </a:t>
            </a:r>
            <a:r>
              <a:rPr kumimoji="0" lang="en-GB" sz="900" b="0" i="0" u="none" strike="noStrike" kern="1200" cap="none" spc="0" normalizeH="0" baseline="0" noProof="0" dirty="0" err="1">
                <a:ln>
                  <a:noFill/>
                </a:ln>
                <a:solidFill>
                  <a:srgbClr val="B59E5F"/>
                </a:solidFill>
                <a:effectLst/>
                <a:uLnTx/>
                <a:uFillTx/>
                <a:latin typeface="Times New Roman" panose="02020603050405020304" pitchFamily="18" charset="0"/>
                <a:ea typeface="+mn-ea"/>
                <a:cs typeface="Times New Roman" panose="02020603050405020304" pitchFamily="18" charset="0"/>
              </a:rPr>
              <a:t>Basoglu</a:t>
            </a: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 </a:t>
            </a:r>
            <a:r>
              <a:rPr kumimoji="0" lang="en-GB" sz="900" b="0" i="0" u="none" strike="noStrike" kern="1200" cap="none" spc="0" normalizeH="0" baseline="0" noProof="0" dirty="0" err="1">
                <a:ln>
                  <a:noFill/>
                </a:ln>
                <a:solidFill>
                  <a:srgbClr val="B59E5F"/>
                </a:solidFill>
                <a:effectLst/>
                <a:uLnTx/>
                <a:uFillTx/>
                <a:latin typeface="Times New Roman" panose="02020603050405020304" pitchFamily="18" charset="0"/>
                <a:ea typeface="+mn-ea"/>
                <a:cs typeface="Times New Roman" panose="02020603050405020304" pitchFamily="18" charset="0"/>
              </a:rPr>
              <a:t>Koseahmet</a:t>
            </a: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 et al. </a:t>
            </a:r>
            <a:r>
              <a:rPr kumimoji="0" lang="en-GB" sz="900" b="0" i="0" u="none" strike="noStrike" kern="1200" cap="none" spc="0" normalizeH="0" baseline="0" noProof="0" dirty="0" err="1">
                <a:ln>
                  <a:noFill/>
                </a:ln>
                <a:solidFill>
                  <a:srgbClr val="B59E5F"/>
                </a:solidFill>
                <a:effectLst/>
                <a:uLnTx/>
                <a:uFillTx/>
                <a:latin typeface="Times New Roman" panose="02020603050405020304" pitchFamily="18" charset="0"/>
                <a:ea typeface="+mn-ea"/>
                <a:cs typeface="Times New Roman" panose="02020603050405020304" pitchFamily="18" charset="0"/>
              </a:rPr>
              <a:t>Neurol</a:t>
            </a: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 Sci 2022;43(6):3831–3838;  3. Young et al. </a:t>
            </a:r>
            <a:r>
              <a:rPr kumimoji="0" lang="en-GB" sz="900" b="0" i="0" u="none" strike="noStrike" kern="1200" cap="none" spc="0" normalizeH="0" baseline="0" noProof="0" dirty="0" err="1">
                <a:ln>
                  <a:noFill/>
                </a:ln>
                <a:solidFill>
                  <a:srgbClr val="B59E5F"/>
                </a:solidFill>
                <a:effectLst/>
                <a:uLnTx/>
                <a:uFillTx/>
                <a:latin typeface="Times New Roman" panose="02020603050405020304" pitchFamily="18" charset="0"/>
                <a:ea typeface="+mn-ea"/>
                <a:cs typeface="Times New Roman" panose="02020603050405020304" pitchFamily="18" charset="0"/>
              </a:rPr>
              <a:t>PLoS</a:t>
            </a:r>
            <a:r>
              <a:rPr kumimoji="0" lang="en-GB" sz="9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 One 2013;8(1):e54074</a:t>
            </a:r>
          </a:p>
          <a:p>
            <a:endParaRPr lang="da-DK" dirty="0"/>
          </a:p>
        </p:txBody>
      </p:sp>
      <p:sp>
        <p:nvSpPr>
          <p:cNvPr id="7" name="Content Placeholder 2">
            <a:extLst>
              <a:ext uri="{FF2B5EF4-FFF2-40B4-BE49-F238E27FC236}">
                <a16:creationId xmlns:a16="http://schemas.microsoft.com/office/drawing/2014/main" id="{A106661E-B9DB-21AF-2ADC-931392545855}"/>
              </a:ext>
            </a:extLst>
          </p:cNvPr>
          <p:cNvSpPr txBox="1">
            <a:spLocks/>
          </p:cNvSpPr>
          <p:nvPr/>
        </p:nvSpPr>
        <p:spPr>
          <a:xfrm>
            <a:off x="970280" y="1447459"/>
            <a:ext cx="10515600" cy="4351338"/>
          </a:xfrm>
          <a:prstGeom prst="rect">
            <a:avLst/>
          </a:prstGeom>
        </p:spPr>
        <p:txBody>
          <a:bodyPr>
            <a:norm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tx1"/>
                </a:solidFill>
              </a:rPr>
              <a:t>Stigma affects social attitudes towards people with migraine, which increases the burden of this already burdensome condition</a:t>
            </a:r>
            <a:r>
              <a:rPr lang="en-GB" baseline="30000" dirty="0">
                <a:solidFill>
                  <a:schemeClr val="tx1"/>
                </a:solidFill>
              </a:rPr>
              <a:t>1</a:t>
            </a:r>
            <a:endParaRPr lang="en-GB" dirty="0">
              <a:solidFill>
                <a:schemeClr val="tx1"/>
              </a:solidFill>
            </a:endParaRPr>
          </a:p>
          <a:p>
            <a:r>
              <a:rPr lang="en-GB" dirty="0">
                <a:solidFill>
                  <a:schemeClr val="tx1"/>
                </a:solidFill>
              </a:rPr>
              <a:t>As ‘invisible’ conditions, diseases such as migraine and epilepsy, which do not have obvious outwardly visible physical effects, can lead to </a:t>
            </a:r>
            <a:r>
              <a:rPr lang="en-US" dirty="0">
                <a:solidFill>
                  <a:schemeClr val="tx1"/>
                </a:solidFill>
              </a:rPr>
              <a:t>enacted (external) stigmatization as well as internalized (self) stigmatization</a:t>
            </a:r>
            <a:r>
              <a:rPr lang="en-GB" baseline="30000" dirty="0">
                <a:solidFill>
                  <a:schemeClr val="tx1"/>
                </a:solidFill>
              </a:rPr>
              <a:t>2,3</a:t>
            </a:r>
            <a:endParaRPr lang="en-GB" dirty="0">
              <a:solidFill>
                <a:schemeClr val="tx1"/>
              </a:solidFill>
            </a:endParaRPr>
          </a:p>
          <a:p>
            <a:r>
              <a:rPr lang="en-GB" dirty="0">
                <a:solidFill>
                  <a:schemeClr val="tx1"/>
                </a:solidFill>
              </a:rPr>
              <a:t>One study interviewed 246 people with migraine and 62 patients with epilepsy about stigma:</a:t>
            </a:r>
            <a:r>
              <a:rPr lang="en-GB" baseline="30000" dirty="0">
                <a:solidFill>
                  <a:schemeClr val="tx1"/>
                </a:solidFill>
              </a:rPr>
              <a:t>3</a:t>
            </a:r>
            <a:endParaRPr lang="en-GB" dirty="0">
              <a:solidFill>
                <a:schemeClr val="tx1"/>
              </a:solidFill>
            </a:endParaRPr>
          </a:p>
          <a:p>
            <a:pPr lvl="1"/>
            <a:r>
              <a:rPr lang="en-US" dirty="0">
                <a:solidFill>
                  <a:schemeClr val="tx1"/>
                </a:solidFill>
              </a:rPr>
              <a:t>People with chronic migraine had significantly higher scores on the SSCI than people episodic migraine or patients with epilepsy (p&lt;0.001)</a:t>
            </a:r>
            <a:endParaRPr lang="en-GB" dirty="0">
              <a:solidFill>
                <a:schemeClr val="tx1"/>
              </a:solidFill>
            </a:endParaRPr>
          </a:p>
          <a:p>
            <a:pPr lvl="1"/>
            <a:r>
              <a:rPr lang="en-GB" dirty="0">
                <a:solidFill>
                  <a:schemeClr val="tx1"/>
                </a:solidFill>
              </a:rPr>
              <a:t>Ability to work was the strongest predictor of stigma, as measured by the SSCI</a:t>
            </a:r>
          </a:p>
          <a:p>
            <a:pPr lvl="1"/>
            <a:r>
              <a:rPr lang="en-GB" dirty="0">
                <a:solidFill>
                  <a:schemeClr val="tx1"/>
                </a:solidFill>
              </a:rPr>
              <a:t>Because people with chronic migraine were less able to work than people with episodic migraine, those with chronic migraine experienced a greater degree of stigma</a:t>
            </a:r>
          </a:p>
          <a:p>
            <a:r>
              <a:rPr lang="en-GB" dirty="0">
                <a:solidFill>
                  <a:schemeClr val="tx1"/>
                </a:solidFill>
              </a:rPr>
              <a:t>Education and advocacy are key to ‘rebranding’ migraine and reducing the stigma of this disease</a:t>
            </a:r>
            <a:r>
              <a:rPr lang="en-GB" baseline="30000" dirty="0">
                <a:solidFill>
                  <a:schemeClr val="tx1"/>
                </a:solidFill>
              </a:rPr>
              <a:t>1</a:t>
            </a:r>
            <a:endParaRPr lang="en-GB" dirty="0">
              <a:solidFill>
                <a:schemeClr val="tx1"/>
              </a:solidFill>
            </a:endParaRPr>
          </a:p>
        </p:txBody>
      </p:sp>
    </p:spTree>
    <p:extLst>
      <p:ext uri="{BB962C8B-B14F-4D97-AF65-F5344CB8AC3E}">
        <p14:creationId xmlns:p14="http://schemas.microsoft.com/office/powerpoint/2010/main" val="10417124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1"/>
  <p:tag name="ARTICULATE_PROJECT_OPEN" val="0"/>
</p:tagLst>
</file>

<file path=ppt/theme/theme1.xml><?xml version="1.0" encoding="utf-8"?>
<a:theme xmlns:a="http://schemas.openxmlformats.org/drawingml/2006/main" name="NT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migraine-history_definitions_and_diagnosis_NT</Template>
  <TotalTime>1245</TotalTime>
  <Words>481</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NT_Neurotorium - PowerPoint-Skabelon - 2022-01-28</vt:lpstr>
      <vt:lpstr>Migraine and stigma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Viktoria-Maria Hvidtfelt Lykke</dc:creator>
  <cp:lastModifiedBy>Viktoria-Maria Hvidtfelt Lykke</cp:lastModifiedBy>
  <cp:revision>30</cp:revision>
  <cp:lastPrinted>2021-01-11T10:27:37Z</cp:lastPrinted>
  <dcterms:created xsi:type="dcterms:W3CDTF">2022-09-22T07:53:42Z</dcterms:created>
  <dcterms:modified xsi:type="dcterms:W3CDTF">2022-09-30T08:37:42Z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ies>
</file>