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notesMasterIdLst>
    <p:notesMasterId r:id="rId3"/>
  </p:notesMasterIdLst>
  <p:handoutMasterIdLst>
    <p:handoutMasterId r:id="rId4"/>
  </p:handoutMasterIdLst>
  <p:sldIdLst>
    <p:sldId id="309" r:id="rId2"/>
  </p:sldIdLst>
  <p:sldSz cx="12192000" cy="6858000"/>
  <p:notesSz cx="6881813" cy="929640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F8E9A7-71B6-7FCF-57AD-4D32A54E2D27}" name="Maria Nordfang" initials="MN" userId="S::mno@lundbeckfonden.com::e583feeb-07ad-4ed7-a8f6-7e310be5d8a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36" clrIdx="0"/>
  <p:cmAuthor id="2" name="Chris Edge" initials="CE" lastIdx="99" clrIdx="1"/>
  <p:cmAuthor id="3" name="Audrey Dufour" initials="AD" lastIdx="93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24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Liz Kelly" initials="LK" lastIdx="5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12" name="Dawn Buse" initials="DB" lastIdx="105" clrIdx="11">
    <p:extLst>
      <p:ext uri="{19B8F6BF-5375-455C-9EA6-DF929625EA0E}">
        <p15:presenceInfo xmlns:p15="http://schemas.microsoft.com/office/powerpoint/2012/main" userId="Dawn Buse" providerId="None"/>
      </p:ext>
    </p:extLst>
  </p:cmAuthor>
  <p:cmAuthor id="13" name="Liz Kelly" initials="LK [2]" lastIdx="1" clrIdx="12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6851"/>
    <a:srgbClr val="B59E5F"/>
    <a:srgbClr val="99B3A8"/>
    <a:srgbClr val="F6F5F2"/>
    <a:srgbClr val="F7E8E7"/>
    <a:srgbClr val="B51C12"/>
    <a:srgbClr val="F0D2D0"/>
    <a:srgbClr val="C44941"/>
    <a:srgbClr val="D37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2636" autoAdjust="0"/>
  </p:normalViewPr>
  <p:slideViewPr>
    <p:cSldViewPr snapToGrid="0" snapToObjects="1">
      <p:cViewPr varScale="1">
        <p:scale>
          <a:sx n="84" d="100"/>
          <a:sy n="84" d="100"/>
        </p:scale>
        <p:origin x="1104" y="90"/>
      </p:cViewPr>
      <p:guideLst>
        <p:guide orient="horz" pos="150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376" y="-15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8/10/relationships/authors" Target="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62050"/>
            <a:ext cx="5576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3"/>
            <a:ext cx="550545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Migraine is a burdensome condition.</a:t>
            </a:r>
            <a:r>
              <a:rPr lang="en-GB" baseline="30000" dirty="0"/>
              <a:t>[GBD, 2017; Steiner et al., 2018; Buse et al., 2020]</a:t>
            </a:r>
            <a:r>
              <a:rPr lang="en-GB" dirty="0"/>
              <a:t> The Migraine in America Symptoms and Treatment (MAST) study was an internet-based survey that questioned people with migraine about their headaches.</a:t>
            </a:r>
            <a:r>
              <a:rPr lang="en-GB" baseline="30000" dirty="0"/>
              <a:t>[Buse et al., 2020]</a:t>
            </a:r>
            <a:r>
              <a:rPr lang="en-GB" dirty="0"/>
              <a:t> The results showed that migraine was associated with high levels of disability and comorbidity.</a:t>
            </a:r>
            <a:r>
              <a:rPr lang="en-GB" baseline="30000" dirty="0"/>
              <a:t>[Buse et al., 2020]</a:t>
            </a:r>
            <a:r>
              <a:rPr lang="en-GB" dirty="0"/>
              <a:t> People with migraine were significantly more likely to report:</a:t>
            </a:r>
            <a:r>
              <a:rPr lang="en-GB" baseline="30000" dirty="0"/>
              <a:t>[Buse et al., 2020]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insomnia (odds ratio [OR]: 3.79, 95% confidence interval [CI]: 3.6, 4.0)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anxiety (OR: 3.18, 95% CI: 3.0, 3.3)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gastric ulcers or gastrointestinal bleeding (OR: 3.11, 95% CI: 2.8, 3.5)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angina (OR: 2.64, 95% CI: 2.4, 3.0)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epilepsy (OR: 2.33, 95% CI: 2.0, 2.8).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fr-FR" dirty="0"/>
              <a:t>Buse DC, Reed ML, </a:t>
            </a:r>
            <a:r>
              <a:rPr lang="fr-FR" dirty="0" err="1"/>
              <a:t>Fanning</a:t>
            </a:r>
            <a:r>
              <a:rPr lang="fr-FR" dirty="0"/>
              <a:t> KM, et al. </a:t>
            </a:r>
            <a:r>
              <a:rPr lang="en-US" dirty="0"/>
              <a:t>Comorbid and co-occurring conditions in migraine and associated risk of increasing headache pain intensity and headache frequency: results of the Migraine in America Symptoms and Treatment (MAST) study. </a:t>
            </a:r>
            <a:r>
              <a:rPr lang="fr-FR" dirty="0"/>
              <a:t>J </a:t>
            </a:r>
            <a:r>
              <a:rPr lang="fr-FR" dirty="0" err="1"/>
              <a:t>Headache</a:t>
            </a:r>
            <a:r>
              <a:rPr lang="fr-FR" dirty="0"/>
              <a:t> Pain 2020; 21 (1): 23.</a:t>
            </a:r>
          </a:p>
          <a:p>
            <a:r>
              <a:rPr lang="en-GB" sz="1000" dirty="0"/>
              <a:t>GBD 2017 Disease and Injury Incidence and Prevalence Collaborators. </a:t>
            </a:r>
            <a:r>
              <a:rPr lang="en-US" dirty="0"/>
              <a:t>Global, regional, and national incidence, prevalence, and years lived with disability for 354 diseases and injuries for 195 countries and territories, 1990–2017: a systematic analysis for the Global Burden of Disease Study 2017. </a:t>
            </a:r>
            <a:r>
              <a:rPr lang="en-GB" sz="1000" dirty="0"/>
              <a:t>Lancet 2018; 392 (10159): 1789–1858.</a:t>
            </a:r>
          </a:p>
          <a:p>
            <a:pPr lvl="0"/>
            <a:r>
              <a:rPr lang="en-GB" dirty="0"/>
              <a:t>Steiner TJ, </a:t>
            </a:r>
            <a:r>
              <a:rPr lang="en-GB" dirty="0" err="1"/>
              <a:t>Stovner</a:t>
            </a:r>
            <a:r>
              <a:rPr lang="en-GB" dirty="0"/>
              <a:t> LJ, Vos T, et al. </a:t>
            </a:r>
            <a:r>
              <a:rPr lang="en-US" dirty="0"/>
              <a:t>Migraine is </a:t>
            </a:r>
            <a:r>
              <a:rPr lang="en-US" i="1" dirty="0"/>
              <a:t>first</a:t>
            </a:r>
            <a:r>
              <a:rPr lang="en-US" dirty="0"/>
              <a:t> cause of disability in under 50s: will health politicians now take notice? </a:t>
            </a:r>
            <a:r>
              <a:rPr lang="en-GB" dirty="0"/>
              <a:t>J Headache Pain 2018; 19 (1): 17.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Other reference used on slide:</a:t>
            </a:r>
          </a:p>
          <a:p>
            <a:pPr lvl="0"/>
            <a:r>
              <a:rPr lang="en-GB" dirty="0"/>
              <a:t>Gasparini CF, Sutherland HG, Griffiths LR. Studies on the pathophysiology and genetic basis of migraine. </a:t>
            </a:r>
            <a:r>
              <a:rPr lang="en-GB" dirty="0" err="1"/>
              <a:t>Curr</a:t>
            </a:r>
            <a:r>
              <a:rPr lang="en-GB" dirty="0"/>
              <a:t> Genomics 2013; 14 (5): 300–315.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03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095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09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5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74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3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7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5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5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4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05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27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0620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69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335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38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8775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37950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2132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80098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781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87652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3460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734892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90428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979510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82096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808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152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092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415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905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95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35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102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7417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11905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1087626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029242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191597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74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8120314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6505516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36857949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42389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54150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1273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7861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  <p:sldLayoutId id="2147483748" r:id="rId37"/>
    <p:sldLayoutId id="2147483749" r:id="rId38"/>
    <p:sldLayoutId id="2147483750" r:id="rId39"/>
    <p:sldLayoutId id="2147483751" r:id="rId40"/>
    <p:sldLayoutId id="2147483752" r:id="rId41"/>
    <p:sldLayoutId id="2147483753" r:id="rId42"/>
    <p:sldLayoutId id="2147483754" r:id="rId43"/>
    <p:sldLayoutId id="2147483755" r:id="rId44"/>
    <p:sldLayoutId id="2147483756" r:id="rId45"/>
    <p:sldLayoutId id="2147483757" r:id="rId46"/>
    <p:sldLayoutId id="2147483758" r:id="rId47"/>
    <p:sldLayoutId id="2147483759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DB5D3-0524-494F-B54D-877D8A8A0A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AF1C5-6E28-4920-B350-0177E6EA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Migraine 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D112D-919A-4F6F-815A-7E4F5C8994B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11062970" cy="4415215"/>
          </a:xfrm>
        </p:spPr>
        <p:txBody>
          <a:bodyPr>
            <a:noAutofit/>
          </a:bodyPr>
          <a:lstStyle/>
          <a:p>
            <a:r>
              <a:rPr lang="en-US" sz="1800" dirty="0"/>
              <a:t>An estimated 1.3 billion individuals across the globe were estimated to have migraine in 2017</a:t>
            </a:r>
            <a:r>
              <a:rPr lang="en-US" sz="1800" baseline="30000" dirty="0"/>
              <a:t>1</a:t>
            </a:r>
            <a:endParaRPr lang="en-US" sz="1800" dirty="0"/>
          </a:p>
          <a:p>
            <a:pPr>
              <a:tabLst>
                <a:tab pos="9237663" algn="l"/>
              </a:tabLst>
            </a:pPr>
            <a:r>
              <a:rPr lang="en-US" sz="1800" dirty="0"/>
              <a:t>In the WHO Global Burden of Disease study, ‘headache disorders’ has consistently been the 2</a:t>
            </a:r>
            <a:r>
              <a:rPr lang="en-US" sz="1800" baseline="30000" dirty="0"/>
              <a:t>nd</a:t>
            </a:r>
            <a:r>
              <a:rPr lang="en-US" sz="1800" dirty="0"/>
              <a:t> most prevalent disease in the world</a:t>
            </a:r>
            <a:r>
              <a:rPr lang="en-US" sz="1800" baseline="30000" dirty="0"/>
              <a:t>1</a:t>
            </a:r>
            <a:endParaRPr lang="en-US" sz="1800" dirty="0"/>
          </a:p>
          <a:p>
            <a:r>
              <a:rPr lang="en-US" sz="1800" dirty="0"/>
              <a:t>Women are approximately 3 times more likely than men to have migraine</a:t>
            </a:r>
            <a:r>
              <a:rPr lang="en-US" sz="1800" baseline="30000" dirty="0"/>
              <a:t>2</a:t>
            </a:r>
            <a:r>
              <a:rPr lang="en-US" sz="1800" dirty="0"/>
              <a:t> </a:t>
            </a:r>
          </a:p>
          <a:p>
            <a:r>
              <a:rPr lang="en-US" sz="1800" dirty="0"/>
              <a:t>Among people aged less than 50 years old, migraine is the most common cause of disabillity</a:t>
            </a:r>
            <a:r>
              <a:rPr lang="en-US" sz="1800" baseline="30000" dirty="0"/>
              <a:t>3</a:t>
            </a:r>
          </a:p>
          <a:p>
            <a:r>
              <a:rPr lang="en-GB" sz="1800" dirty="0"/>
              <a:t>Migraine is associated with high levels of disability and comorbidity, including an increased risk of insomnia, depression, and anxiety</a:t>
            </a:r>
            <a:r>
              <a:rPr lang="en-GB" sz="1800" baseline="30000" dirty="0"/>
              <a:t>4</a:t>
            </a:r>
            <a:endParaRPr lang="en-GB" sz="1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D0FAF5-DF2B-4E89-9BD4-BB0017096B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4575" y="6047441"/>
            <a:ext cx="9213851" cy="619200"/>
          </a:xfrm>
        </p:spPr>
        <p:txBody>
          <a:bodyPr/>
          <a:lstStyle/>
          <a:p>
            <a:pPr marL="0" indent="0">
              <a:buNone/>
            </a:pPr>
            <a:r>
              <a:rPr lang="en-US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WHO=World Health Organization</a:t>
            </a:r>
          </a:p>
          <a:p>
            <a:pPr marL="0" indent="0">
              <a:buNone/>
            </a:pPr>
            <a:endParaRPr lang="en-US" sz="9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GBD 2017 Disease and Injury Incidence and Prevalence Collaborators. Lancet 2018;392(10159):1789–1858; </a:t>
            </a:r>
            <a:br>
              <a:rPr lang="en-US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GB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Gasparini et al. </a:t>
            </a:r>
            <a:r>
              <a:rPr lang="en-GB" sz="9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</a:t>
            </a:r>
            <a:r>
              <a:rPr lang="en-GB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Genomics 2013;14(5):300–315; </a:t>
            </a:r>
            <a:r>
              <a:rPr lang="en-US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Steiner et al. J Headache Pain 2018;19(1):17; 4. </a:t>
            </a:r>
            <a:r>
              <a:rPr lang="fr-FR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Buse et al. J </a:t>
            </a:r>
            <a:r>
              <a:rPr lang="fr-FR" sz="9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Headache</a:t>
            </a:r>
            <a:r>
              <a:rPr lang="fr-FR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Pain 2020;21(1):23</a:t>
            </a:r>
            <a:endParaRPr lang="en-GB" sz="9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581C00-FEF8-B70E-78C9-2E78FE409376}"/>
              </a:ext>
            </a:extLst>
          </p:cNvPr>
          <p:cNvSpPr/>
          <p:nvPr/>
        </p:nvSpPr>
        <p:spPr>
          <a:xfrm>
            <a:off x="1986442" y="5227795"/>
            <a:ext cx="8236902" cy="596827"/>
          </a:xfrm>
          <a:prstGeom prst="roundRect">
            <a:avLst/>
          </a:prstGeom>
          <a:noFill/>
          <a:ln w="19050">
            <a:solidFill>
              <a:srgbClr val="B59E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Migraine is a highly prevalent and burdensome condition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19192662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3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migraine-history_definitions_and_diagnosis_NT</Template>
  <TotalTime>1232</TotalTime>
  <Words>522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Migraine epidemiology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Viktoria-Maria Hvidtfelt Lykke</dc:creator>
  <cp:lastModifiedBy>Viktoria-Maria Hvidtfelt Lykke</cp:lastModifiedBy>
  <cp:revision>13</cp:revision>
  <cp:lastPrinted>2021-01-11T10:27:37Z</cp:lastPrinted>
  <dcterms:created xsi:type="dcterms:W3CDTF">2022-09-22T07:53:42Z</dcterms:created>
  <dcterms:modified xsi:type="dcterms:W3CDTF">2022-09-30T08:24:41Z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