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5945" r:id="rId2"/>
  </p:sldIdLst>
  <p:sldSz cx="12192000" cy="6858000"/>
  <p:notesSz cx="6881813" cy="929640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0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F8E9A7-71B6-7FCF-57AD-4D32A54E2D27}" name="Maria Nordfang" initials="MN" userId="S::mno@lundbeckfonden.com::e583feeb-07ad-4ed7-a8f6-7e310be5d8a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336" clrIdx="0"/>
  <p:cmAuthor id="2" name="Chris Edge" initials="CE" lastIdx="99" clrIdx="1"/>
  <p:cmAuthor id="3" name="Audrey Dufour" initials="AD" lastIdx="93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9" name="Bjarke Ebert" initials="BE" lastIdx="2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0" name="Bjarke Ebert" initials="BE [2]" lastIdx="24" clrIdx="9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11" name="Liz Kelly" initials="LK" lastIdx="5" clrIdx="10">
    <p:extLst>
      <p:ext uri="{19B8F6BF-5375-455C-9EA6-DF929625EA0E}">
        <p15:presenceInfo xmlns:p15="http://schemas.microsoft.com/office/powerpoint/2012/main" userId="S::liz.kelly@cambridgemedical.com::3e51dfe4-6c31-457e-a0b0-891272b478d7" providerId="AD"/>
      </p:ext>
    </p:extLst>
  </p:cmAuthor>
  <p:cmAuthor id="12" name="Dawn Buse" initials="DB" lastIdx="105" clrIdx="11">
    <p:extLst>
      <p:ext uri="{19B8F6BF-5375-455C-9EA6-DF929625EA0E}">
        <p15:presenceInfo xmlns:p15="http://schemas.microsoft.com/office/powerpoint/2012/main" userId="Dawn Buse" providerId="None"/>
      </p:ext>
    </p:extLst>
  </p:cmAuthor>
  <p:cmAuthor id="13" name="Liz Kelly" initials="LK [2]" lastIdx="1" clrIdx="12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6851"/>
    <a:srgbClr val="B59E5F"/>
    <a:srgbClr val="99B3A8"/>
    <a:srgbClr val="F6F5F2"/>
    <a:srgbClr val="F7E8E7"/>
    <a:srgbClr val="B51C12"/>
    <a:srgbClr val="F0D2D0"/>
    <a:srgbClr val="C44941"/>
    <a:srgbClr val="D37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92636" autoAdjust="0"/>
  </p:normalViewPr>
  <p:slideViewPr>
    <p:cSldViewPr snapToGrid="0" snapToObjects="1">
      <p:cViewPr varScale="1">
        <p:scale>
          <a:sx n="84" d="100"/>
          <a:sy n="84" d="100"/>
        </p:scale>
        <p:origin x="1104" y="90"/>
      </p:cViewPr>
      <p:guideLst>
        <p:guide orient="horz" pos="150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376" y="-15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8/10/relationships/authors" Target="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21238320807005"/>
          <c:y val="5.922796579763747E-2"/>
          <c:w val="0.56216046743186188"/>
          <c:h val="0.9131323168301317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FA0-4F2E-BB38-7A05E395A99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FA0-4F2E-BB38-7A05E395A99F}"/>
              </c:ext>
            </c:extLst>
          </c:dPt>
          <c:dPt>
            <c:idx val="2"/>
            <c:bubble3D val="0"/>
            <c:spPr>
              <a:solidFill>
                <a:srgbClr val="B51C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FA0-4F2E-BB38-7A05E395A99F}"/>
              </c:ext>
            </c:extLst>
          </c:dPt>
          <c:cat>
            <c:strRef>
              <c:f>Sheet1!$A$2:$A$3</c:f>
              <c:strCache>
                <c:ptCount val="2"/>
                <c:pt idx="0">
                  <c:v>No impairment</c:v>
                </c:pt>
                <c:pt idx="1">
                  <c:v>Impairment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7.2</c:v>
                </c:pt>
                <c:pt idx="1">
                  <c:v>92.8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FA0-4F2E-BB38-7A05E395A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35063859206938"/>
          <c:y val="8.6867683169868287E-2"/>
          <c:w val="0.56216046743186188"/>
          <c:h val="0.9131323168301317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explosion val="19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63F-43F3-92B5-697D5A70A4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63F-43F3-92B5-697D5A70A4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63F-43F3-92B5-697D5A70A4D4}"/>
              </c:ext>
            </c:extLst>
          </c:dPt>
          <c:cat>
            <c:strRef>
              <c:f>Sheet1!$A$2:$A$4</c:f>
              <c:strCache>
                <c:ptCount val="3"/>
                <c:pt idx="0">
                  <c:v>No impairment</c:v>
                </c:pt>
                <c:pt idx="1">
                  <c:v>Some impairment</c:v>
                </c:pt>
                <c:pt idx="2">
                  <c:v>Severe impairment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7.2</c:v>
                </c:pt>
                <c:pt idx="1">
                  <c:v>39.1</c:v>
                </c:pt>
                <c:pt idx="2">
                  <c:v>53.7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63F-43F3-92B5-697D5A70A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3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3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1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en-US"/>
              <a:t>9/30/2022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62050"/>
            <a:ext cx="5576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3"/>
            <a:ext cx="550545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American Migraine Prevalence and Prevention (AMPP) study began in 2004, and involved posting questionnaires to 120,000 households in the USA, from which 77,879 responses were received.</a:t>
            </a:r>
            <a:r>
              <a:rPr lang="en-GB" baseline="30000" dirty="0"/>
              <a:t>[Silberstein et al., 2007; AMF website]</a:t>
            </a:r>
            <a:r>
              <a:rPr lang="en-GB" dirty="0"/>
              <a:t> The questionnaire included questions about headache frequency, severity, medication use, and impact on daily functioning.</a:t>
            </a:r>
            <a:r>
              <a:rPr lang="en-GB" baseline="30000" dirty="0"/>
              <a:t>[Silberstein et al., 2007; AMF website]</a:t>
            </a:r>
            <a:r>
              <a:rPr lang="en-GB" dirty="0"/>
              <a:t> During a second phase of the study, 24,000 of the respondents who reported ‘severe’ headache were contacted for a follow-up, more detailed survey.</a:t>
            </a:r>
            <a:r>
              <a:rPr lang="en-GB" baseline="30000" dirty="0"/>
              <a:t>[Silberstein et al., 2007; AMF website]</a:t>
            </a:r>
            <a:r>
              <a:rPr lang="en-GB" dirty="0"/>
              <a:t> The results of the AMPP study showed that migraine is a frequent and under-recognised condition in the USA.</a:t>
            </a:r>
            <a:r>
              <a:rPr lang="en-GB" baseline="30000" dirty="0"/>
              <a:t>[Silberstein et al., 2007]</a:t>
            </a:r>
            <a:r>
              <a:rPr lang="en-GB" dirty="0"/>
              <a:t> Furthermore, migraine-related impairment was common, including missing work or school, or reduced productivity at work or school.</a:t>
            </a:r>
            <a:r>
              <a:rPr lang="en-GB" baseline="30000" dirty="0"/>
              <a:t>[Lipton et al., 2007]</a:t>
            </a:r>
            <a:r>
              <a:rPr lang="en-GB" dirty="0"/>
              <a:t> In total, 53.7% of respondents reported that, during a severe headache, they experienced severe functional impairment, or required bed rest.</a:t>
            </a:r>
            <a:r>
              <a:rPr lang="en-GB" baseline="30000" dirty="0"/>
              <a:t>[Lipton et al., 2007]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GB" dirty="0"/>
              <a:t>American Migraine Foundation website. https://americanmigrainefoundation.org/resource-library/ampp/. Accessed Apr 2020.</a:t>
            </a:r>
          </a:p>
          <a:p>
            <a:r>
              <a:rPr lang="en-US" dirty="0"/>
              <a:t>Lipton RB, </a:t>
            </a:r>
            <a:r>
              <a:rPr lang="en-US" dirty="0" err="1"/>
              <a:t>Bigal</a:t>
            </a:r>
            <a:r>
              <a:rPr lang="en-US" dirty="0"/>
              <a:t> ME, Diamond M, et al. Migraine prevalence, disease burden, and the need for preventive therapy. Neurology 2007; 68 (5): 343–349. </a:t>
            </a:r>
          </a:p>
          <a:p>
            <a:r>
              <a:rPr lang="en-GB" dirty="0"/>
              <a:t>Silberstein S, Loder E, Diamond S, et al. Probable migraine in the United States: results of the American Migraine Prevalence and Prevention (AMPP) study. Cephalalgia 2007; 27 (3): 220–229.</a:t>
            </a:r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808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4714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67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0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16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5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5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39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3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40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74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03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50730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98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4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94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42993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86206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46784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5554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0152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3188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234423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65131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82439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30620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32076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809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42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99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784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245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7786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7150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8950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95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36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60" r:id="rId3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00F23C-B68D-C25D-BCA1-5808FF9BE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Migraine</a:t>
            </a:r>
            <a:endParaRPr lang="da-DK" dirty="0"/>
          </a:p>
          <a:p>
            <a:endParaRPr lang="da-DK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EA2DA4-02B7-4BCB-2CD1-248001732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Migraine-related impairment in the AMPP study</a:t>
            </a:r>
            <a:endParaRPr lang="da-DK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F989E-257C-ECCD-83CD-7A36A072DB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AMPP=American Migraine Prevalence and Prevention; USA=United States of America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Lipton et al. Neurology 2007;68:343–349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5" name="Content Placeholder 9">
            <a:extLst>
              <a:ext uri="{FF2B5EF4-FFF2-40B4-BE49-F238E27FC236}">
                <a16:creationId xmlns:a16="http://schemas.microsoft.com/office/drawing/2014/main" id="{C453301F-4C84-31C8-9C77-ABE6344A13CD}"/>
              </a:ext>
            </a:extLst>
          </p:cNvPr>
          <p:cNvGraphicFramePr>
            <a:graphicFrameLocks/>
          </p:cNvGraphicFramePr>
          <p:nvPr/>
        </p:nvGraphicFramePr>
        <p:xfrm>
          <a:off x="5991923" y="1997705"/>
          <a:ext cx="5445177" cy="335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ontent Placeholder 9">
            <a:extLst>
              <a:ext uri="{FF2B5EF4-FFF2-40B4-BE49-F238E27FC236}">
                <a16:creationId xmlns:a16="http://schemas.microsoft.com/office/drawing/2014/main" id="{23FEE403-0973-A809-A606-29B76C155D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9139139"/>
              </p:ext>
            </p:extLst>
          </p:nvPr>
        </p:nvGraphicFramePr>
        <p:xfrm>
          <a:off x="6129338" y="1976990"/>
          <a:ext cx="5224462" cy="321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9CF908-37F3-30D7-11AF-E927D65443A1}"/>
              </a:ext>
            </a:extLst>
          </p:cNvPr>
          <p:cNvSpPr txBox="1">
            <a:spLocks/>
          </p:cNvSpPr>
          <p:nvPr/>
        </p:nvSpPr>
        <p:spPr>
          <a:xfrm>
            <a:off x="838200" y="1375720"/>
            <a:ext cx="5224272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The AMPP survey of 77,879 households in the USA asked respondents in what way they are “usually affected by severe headaches”:</a:t>
            </a:r>
            <a:r>
              <a:rPr lang="en-US" sz="1800" baseline="30000" dirty="0"/>
              <a:t>1</a:t>
            </a:r>
            <a:r>
              <a:rPr lang="en-US" sz="1800" dirty="0"/>
              <a:t> </a:t>
            </a:r>
          </a:p>
          <a:p>
            <a:pPr marL="609600" lvl="1" indent="-342900">
              <a:buFont typeface="+mj-lt"/>
              <a:buAutoNum type="arabicPeriod"/>
            </a:pPr>
            <a:r>
              <a:rPr lang="en-US" b="1" dirty="0"/>
              <a:t>No impairment</a:t>
            </a:r>
            <a:r>
              <a:rPr lang="en-US" dirty="0"/>
              <a:t>: able to work/function normally </a:t>
            </a:r>
          </a:p>
          <a:p>
            <a:pPr marL="609600" lvl="1" indent="-342900">
              <a:buFont typeface="+mj-lt"/>
              <a:buAutoNum type="arabicPeriod"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Some impairment</a:t>
            </a:r>
            <a:r>
              <a:rPr lang="en-US" dirty="0"/>
              <a:t>: working ability or activity impaired to some degree </a:t>
            </a:r>
          </a:p>
          <a:p>
            <a:pPr marL="609600" lvl="1" indent="-342900">
              <a:buFont typeface="+mj-lt"/>
              <a:buAutoNum type="arabicPeriod"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Severe impairment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: </a:t>
            </a:r>
            <a:r>
              <a:rPr lang="en-US" dirty="0"/>
              <a:t>working ability or activity severely impaired, or bed rest required</a:t>
            </a:r>
          </a:p>
          <a:p>
            <a:r>
              <a:rPr lang="en-US" sz="1800" dirty="0"/>
              <a:t>The results showed that migraine-related impairment was common:</a:t>
            </a:r>
            <a:r>
              <a:rPr lang="en-US" sz="1800" baseline="30000" dirty="0"/>
              <a:t>1</a:t>
            </a:r>
            <a:endParaRPr lang="en-US" sz="1800" dirty="0"/>
          </a:p>
          <a:p>
            <a:pPr lvl="1"/>
            <a:r>
              <a:rPr lang="en-US" dirty="0"/>
              <a:t>47.7% of respondents did no household work</a:t>
            </a:r>
          </a:p>
          <a:p>
            <a:pPr lvl="1"/>
            <a:r>
              <a:rPr lang="en-US" dirty="0"/>
              <a:t>29.1% of respondents missed family or social activity</a:t>
            </a:r>
          </a:p>
          <a:p>
            <a:pPr lvl="1"/>
            <a:r>
              <a:rPr lang="en-US" dirty="0"/>
              <a:t>25.3% of respondents missed at least 1 day of work/school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20CF10-66BD-10F2-B777-B2729C38B5F8}"/>
              </a:ext>
            </a:extLst>
          </p:cNvPr>
          <p:cNvSpPr txBox="1"/>
          <p:nvPr/>
        </p:nvSpPr>
        <p:spPr>
          <a:xfrm>
            <a:off x="7478182" y="3429000"/>
            <a:ext cx="1199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Severe </a:t>
            </a:r>
            <a:b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impairment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(53.7%)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7BC0C4-7766-1EFE-62E0-74874B052D3B}"/>
              </a:ext>
            </a:extLst>
          </p:cNvPr>
          <p:cNvSpPr txBox="1"/>
          <p:nvPr/>
        </p:nvSpPr>
        <p:spPr>
          <a:xfrm>
            <a:off x="8908579" y="3404835"/>
            <a:ext cx="1199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Some </a:t>
            </a:r>
            <a:b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impairment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(39.1%)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70E92-612A-6802-DB1B-BFABCA3301DD}"/>
              </a:ext>
            </a:extLst>
          </p:cNvPr>
          <p:cNvSpPr txBox="1"/>
          <p:nvPr/>
        </p:nvSpPr>
        <p:spPr>
          <a:xfrm>
            <a:off x="9797142" y="1820668"/>
            <a:ext cx="18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cs typeface="Arial" panose="020B0604020202020204" pitchFamily="34" charset="0"/>
              </a:rPr>
              <a:t>1. No impairment</a:t>
            </a:r>
          </a:p>
          <a:p>
            <a:pPr algn="ctr"/>
            <a:r>
              <a:rPr lang="en-GB" sz="1600" dirty="0">
                <a:cs typeface="Arial" panose="020B0604020202020204" pitchFamily="34" charset="0"/>
              </a:rPr>
              <a:t>(7.2%)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72FBC1-91AA-6481-9AAE-6E76D2D63AC8}"/>
              </a:ext>
            </a:extLst>
          </p:cNvPr>
          <p:cNvCxnSpPr>
            <a:cxnSpLocks/>
          </p:cNvCxnSpPr>
          <p:nvPr/>
        </p:nvCxnSpPr>
        <p:spPr>
          <a:xfrm flipH="1">
            <a:off x="9197340" y="1988180"/>
            <a:ext cx="678180" cy="2006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43F20B0-F1C4-FBF6-88AA-915A376A9396}"/>
              </a:ext>
            </a:extLst>
          </p:cNvPr>
          <p:cNvSpPr txBox="1"/>
          <p:nvPr/>
        </p:nvSpPr>
        <p:spPr>
          <a:xfrm>
            <a:off x="6129338" y="1166170"/>
            <a:ext cx="5224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Headache-related impairment during severe headache in the </a:t>
            </a:r>
            <a:r>
              <a:rPr lang="en-GB" sz="16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AMPP</a:t>
            </a:r>
            <a:r>
              <a:rPr lang="en-GB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survey</a:t>
            </a:r>
            <a:r>
              <a:rPr lang="en-GB" sz="1600" b="1" baseline="30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EB3A243-1EDB-413B-AAE9-7AA232428936}"/>
              </a:ext>
            </a:extLst>
          </p:cNvPr>
          <p:cNvSpPr/>
          <p:nvPr/>
        </p:nvSpPr>
        <p:spPr>
          <a:xfrm>
            <a:off x="1628775" y="5506978"/>
            <a:ext cx="8934450" cy="408623"/>
          </a:xfrm>
          <a:prstGeom prst="roundRect">
            <a:avLst/>
          </a:prstGeom>
          <a:ln>
            <a:solidFill>
              <a:srgbClr val="B59E5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Migraine is commonly associated with severe impairment or need for bed rest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9067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31"/>
  <p:tag name="ARTICULATE_PROJECT_OPEN" val="0"/>
</p:tagLst>
</file>

<file path=ppt/theme/theme1.xml><?xml version="1.0" encoding="utf-8"?>
<a:theme xmlns:a="http://schemas.openxmlformats.org/drawingml/2006/main" name="NT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migraine-history_definitions_and_diagnosis_NT</Template>
  <TotalTime>1246</TotalTime>
  <Words>458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NT_Neurotorium - PowerPoint-Skabelon - 2022-01-28</vt:lpstr>
      <vt:lpstr>Migraine-related impairment in the AMPP study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Viktoria-Maria Hvidtfelt Lykke</dc:creator>
  <cp:lastModifiedBy>Viktoria-Maria Hvidtfelt Lykke</cp:lastModifiedBy>
  <cp:revision>32</cp:revision>
  <cp:lastPrinted>2021-01-11T10:27:37Z</cp:lastPrinted>
  <dcterms:created xsi:type="dcterms:W3CDTF">2022-09-22T07:53:42Z</dcterms:created>
  <dcterms:modified xsi:type="dcterms:W3CDTF">2022-09-30T08:39:02Z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</Properties>
</file>