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5948" r:id="rId2"/>
  </p:sldIdLst>
  <p:sldSz cx="12192000" cy="6858000"/>
  <p:notesSz cx="6881813" cy="929640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02"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F8E9A7-71B6-7FCF-57AD-4D32A54E2D27}" name="Maria Nordfang" initials="MN" userId="S::mno@lundbeckfonden.com::e583feeb-07ad-4ed7-a8f6-7e310be5d8a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opher Edge" initials="CE" lastIdx="336" clrIdx="0"/>
  <p:cmAuthor id="2" name="Chris Edge" initials="CE" lastIdx="99" clrIdx="1"/>
  <p:cmAuthor id="3" name="Audrey Dufour" initials="AD" lastIdx="93" clrIdx="2"/>
  <p:cmAuthor id="4" name="Shen Yang Lim" initials="SYL" lastIdx="12" clrIdx="3">
    <p:extLst>
      <p:ext uri="{19B8F6BF-5375-455C-9EA6-DF929625EA0E}">
        <p15:presenceInfo xmlns:p15="http://schemas.microsoft.com/office/powerpoint/2012/main" userId="9812e3e6622eaa0d" providerId="Windows Live"/>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 id="7" name="User" initials="U" lastIdx="68" clrIdx="6">
    <p:extLst>
      <p:ext uri="{19B8F6BF-5375-455C-9EA6-DF929625EA0E}">
        <p15:presenceInfo xmlns:p15="http://schemas.microsoft.com/office/powerpoint/2012/main" userId="User" providerId="None"/>
      </p:ext>
    </p:extLst>
  </p:cmAuthor>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9" name="Bjarke Ebert" initials="BE" lastIdx="23" clrIdx="8">
    <p:extLst>
      <p:ext uri="{19B8F6BF-5375-455C-9EA6-DF929625EA0E}">
        <p15:presenceInfo xmlns:p15="http://schemas.microsoft.com/office/powerpoint/2012/main" userId="S-1-5-21-1839211835-619659539-556599288-6688" providerId="AD"/>
      </p:ext>
    </p:extLst>
  </p:cmAuthor>
  <p:cmAuthor id="10" name="Bjarke Ebert" initials="BE [2]" lastIdx="24" clrIdx="9">
    <p:extLst>
      <p:ext uri="{19B8F6BF-5375-455C-9EA6-DF929625EA0E}">
        <p15:presenceInfo xmlns:p15="http://schemas.microsoft.com/office/powerpoint/2012/main" userId="S::BJEB@lundbeck.com::72445cbb-e532-4bcc-a294-080a1e48009d" providerId="AD"/>
      </p:ext>
    </p:extLst>
  </p:cmAuthor>
  <p:cmAuthor id="11" name="Liz Kelly" initials="LK" lastIdx="5" clrIdx="10">
    <p:extLst>
      <p:ext uri="{19B8F6BF-5375-455C-9EA6-DF929625EA0E}">
        <p15:presenceInfo xmlns:p15="http://schemas.microsoft.com/office/powerpoint/2012/main" userId="S::liz.kelly@cambridgemedical.com::3e51dfe4-6c31-457e-a0b0-891272b478d7" providerId="AD"/>
      </p:ext>
    </p:extLst>
  </p:cmAuthor>
  <p:cmAuthor id="12" name="Dawn Buse" initials="DB" lastIdx="105" clrIdx="11">
    <p:extLst>
      <p:ext uri="{19B8F6BF-5375-455C-9EA6-DF929625EA0E}">
        <p15:presenceInfo xmlns:p15="http://schemas.microsoft.com/office/powerpoint/2012/main" userId="Dawn Buse" providerId="None"/>
      </p:ext>
    </p:extLst>
  </p:cmAuthor>
  <p:cmAuthor id="13" name="Liz Kelly" initials="LK [2]" lastIdx="1" clrIdx="12">
    <p:extLst>
      <p:ext uri="{19B8F6BF-5375-455C-9EA6-DF929625EA0E}">
        <p15:presenceInfo xmlns:p15="http://schemas.microsoft.com/office/powerpoint/2012/main" userId="S::Liz.Kelly@primeglobalpeople.com::1665768a-a9f2-46a1-98e1-9ec4752cde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6851"/>
    <a:srgbClr val="B59E5F"/>
    <a:srgbClr val="99B3A8"/>
    <a:srgbClr val="F6F5F2"/>
    <a:srgbClr val="F7E8E7"/>
    <a:srgbClr val="B51C12"/>
    <a:srgbClr val="F0D2D0"/>
    <a:srgbClr val="C44941"/>
    <a:srgbClr val="D377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1" autoAdjust="0"/>
    <p:restoredTop sz="92636" autoAdjust="0"/>
  </p:normalViewPr>
  <p:slideViewPr>
    <p:cSldViewPr snapToGrid="0" snapToObjects="1">
      <p:cViewPr varScale="1">
        <p:scale>
          <a:sx n="82" d="100"/>
          <a:sy n="82" d="100"/>
        </p:scale>
        <p:origin x="1182" y="84"/>
      </p:cViewPr>
      <p:guideLst>
        <p:guide orient="horz" pos="1502"/>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9" d="100"/>
        <a:sy n="79" d="100"/>
      </p:scale>
      <p:origin x="0" y="0"/>
    </p:cViewPr>
  </p:sorterViewPr>
  <p:notesViewPr>
    <p:cSldViewPr snapToGrid="0" snapToObjects="1">
      <p:cViewPr>
        <p:scale>
          <a:sx n="150" d="100"/>
          <a:sy n="150" d="100"/>
        </p:scale>
        <p:origin x="2376" y="-15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11" Type="http://schemas.microsoft.com/office/2018/10/relationships/authors" Targe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7588238101045008"/>
          <c:y val="7.8803365494329675E-2"/>
          <c:w val="0.39048313353728259"/>
          <c:h val="0.80535568722900563"/>
        </c:manualLayout>
      </c:layout>
      <c:barChart>
        <c:barDir val="bar"/>
        <c:grouping val="clustered"/>
        <c:varyColors val="0"/>
        <c:ser>
          <c:idx val="0"/>
          <c:order val="0"/>
          <c:tx>
            <c:strRef>
              <c:f>Sheet1!$B$1</c:f>
              <c:strCache>
                <c:ptCount val="1"/>
                <c:pt idx="0">
                  <c:v>Percent</c:v>
                </c:pt>
              </c:strCache>
            </c:strRef>
          </c:tx>
          <c:spPr>
            <a:solidFill>
              <a:srgbClr val="336851"/>
            </a:solidFill>
            <a:ln>
              <a:noFill/>
            </a:ln>
            <a:effectLst/>
          </c:spPr>
          <c:invertIfNegative val="0"/>
          <c:cat>
            <c:strRef>
              <c:f>Sheet1!$A$2:$A$15</c:f>
              <c:strCache>
                <c:ptCount val="14"/>
                <c:pt idx="0">
                  <c:v>Migraine contributed to my divorce/separation</c:v>
                </c:pt>
                <c:pt idx="1">
                  <c:v>I have lost friends due to migraines</c:v>
                </c:pt>
                <c:pt idx="2">
                  <c:v>I have lost a job due to migraines</c:v>
                </c:pt>
                <c:pt idx="3">
                  <c:v>Feeling of embarrassment</c:v>
                </c:pt>
                <c:pt idx="4">
                  <c:v>Doctors treat me differently because of my migraines</c:v>
                </c:pt>
                <c:pt idx="5">
                  <c:v>Friends/family/coworkers treat me differently</c:v>
                </c:pt>
                <c:pt idx="6">
                  <c:v>Sometimes I blame myself for my migraines</c:v>
                </c:pt>
                <c:pt idx="7">
                  <c:v>I feel like others blame me for my migraines</c:v>
                </c:pt>
                <c:pt idx="8">
                  <c:v>Migraine impacts my relationship with my child/children</c:v>
                </c:pt>
                <c:pt idx="9">
                  <c:v>Migraine affects my ability to maintain relationships</c:v>
                </c:pt>
                <c:pt idx="10">
                  <c:v>Migraine has impacted my professional advancement</c:v>
                </c:pt>
                <c:pt idx="11">
                  <c:v>My employer knows that I suffer from migraine</c:v>
                </c:pt>
                <c:pt idx="12">
                  <c:v>I am constantly worried about disappointing people</c:v>
                </c:pt>
                <c:pt idx="13">
                  <c:v>People don't believe my migraine attacks are severe</c:v>
                </c:pt>
              </c:strCache>
            </c:strRef>
          </c:cat>
          <c:val>
            <c:numRef>
              <c:f>Sheet1!$B$2:$B$15</c:f>
              <c:numCache>
                <c:formatCode>General</c:formatCode>
                <c:ptCount val="14"/>
                <c:pt idx="0">
                  <c:v>7.6</c:v>
                </c:pt>
                <c:pt idx="1">
                  <c:v>19.8</c:v>
                </c:pt>
                <c:pt idx="2">
                  <c:v>25.5</c:v>
                </c:pt>
                <c:pt idx="3">
                  <c:v>25.5</c:v>
                </c:pt>
                <c:pt idx="4">
                  <c:v>31.1</c:v>
                </c:pt>
                <c:pt idx="5">
                  <c:v>33.6</c:v>
                </c:pt>
                <c:pt idx="6">
                  <c:v>36.4</c:v>
                </c:pt>
                <c:pt idx="7">
                  <c:v>40.200000000000003</c:v>
                </c:pt>
                <c:pt idx="8">
                  <c:v>42.8</c:v>
                </c:pt>
                <c:pt idx="9">
                  <c:v>42.7</c:v>
                </c:pt>
                <c:pt idx="10">
                  <c:v>50.2</c:v>
                </c:pt>
                <c:pt idx="11">
                  <c:v>54.8</c:v>
                </c:pt>
                <c:pt idx="12">
                  <c:v>57.4</c:v>
                </c:pt>
                <c:pt idx="13">
                  <c:v>74.099999999999994</c:v>
                </c:pt>
              </c:numCache>
            </c:numRef>
          </c:val>
          <c:extLst>
            <c:ext xmlns:c16="http://schemas.microsoft.com/office/drawing/2014/chart" uri="{C3380CC4-5D6E-409C-BE32-E72D297353CC}">
              <c16:uniqueId val="{00000000-561F-4D69-AA5C-74EEDB5446BD}"/>
            </c:ext>
          </c:extLst>
        </c:ser>
        <c:dLbls>
          <c:showLegendKey val="0"/>
          <c:showVal val="0"/>
          <c:showCatName val="0"/>
          <c:showSerName val="0"/>
          <c:showPercent val="0"/>
          <c:showBubbleSize val="0"/>
        </c:dLbls>
        <c:gapWidth val="100"/>
        <c:axId val="1302387112"/>
        <c:axId val="1302378256"/>
      </c:barChart>
      <c:catAx>
        <c:axId val="1302387112"/>
        <c:scaling>
          <c:orientation val="minMax"/>
        </c:scaling>
        <c:delete val="0"/>
        <c:axPos val="l"/>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1302378256"/>
        <c:crosses val="autoZero"/>
        <c:auto val="1"/>
        <c:lblAlgn val="ctr"/>
        <c:lblOffset val="100"/>
        <c:noMultiLvlLbl val="0"/>
      </c:catAx>
      <c:valAx>
        <c:axId val="1302378256"/>
        <c:scaling>
          <c:orientation val="minMax"/>
        </c:scaling>
        <c:delete val="0"/>
        <c:axPos val="b"/>
        <c:majorGridlines>
          <c:spPr>
            <a:ln w="9525" cap="flat" cmpd="sng" algn="ctr">
              <a:solidFill>
                <a:schemeClr val="accent5">
                  <a:lumMod val="7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GB" sz="1200" dirty="0"/>
                  <a:t>Patients (%)</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title>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1302387112"/>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119" cy="46643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98103" y="1"/>
            <a:ext cx="2982119" cy="466434"/>
          </a:xfrm>
          <a:prstGeom prst="rect">
            <a:avLst/>
          </a:prstGeom>
        </p:spPr>
        <p:txBody>
          <a:bodyPr vert="horz" lIns="91440" tIns="45720" rIns="91440" bIns="45720" rtlCol="0"/>
          <a:lstStyle>
            <a:lvl1pPr algn="r">
              <a:defRPr sz="1200"/>
            </a:lvl1pPr>
          </a:lstStyle>
          <a:p>
            <a:fld id="{3B6579D3-62B4-4809-8D0C-4876020E209D}" type="datetimeFigureOut">
              <a:rPr lang="en-GB" smtClean="0"/>
              <a:t>30/09/2022</a:t>
            </a:fld>
            <a:endParaRPr lang="en-GB"/>
          </a:p>
        </p:txBody>
      </p:sp>
      <p:sp>
        <p:nvSpPr>
          <p:cNvPr id="4" name="Footer Placeholder 3"/>
          <p:cNvSpPr>
            <a:spLocks noGrp="1"/>
          </p:cNvSpPr>
          <p:nvPr>
            <p:ph type="ftr" sz="quarter" idx="2"/>
          </p:nvPr>
        </p:nvSpPr>
        <p:spPr>
          <a:xfrm>
            <a:off x="1" y="8829967"/>
            <a:ext cx="2982119" cy="4664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98103" y="8829967"/>
            <a:ext cx="2982119" cy="466433"/>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119"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3" y="1"/>
            <a:ext cx="2982119" cy="466434"/>
          </a:xfrm>
          <a:prstGeom prst="rect">
            <a:avLst/>
          </a:prstGeom>
        </p:spPr>
        <p:txBody>
          <a:bodyPr vert="horz" lIns="91440" tIns="45720" rIns="91440" bIns="45720" rtlCol="0"/>
          <a:lstStyle>
            <a:lvl1pPr algn="r">
              <a:defRPr sz="1200"/>
            </a:lvl1pPr>
          </a:lstStyle>
          <a:p>
            <a:fld id="{799FA8D8-D74F-5A4A-BB10-7F88E22CEF6D}" type="datetimeFigureOut">
              <a:rPr lang="en-US"/>
              <a:t>9/30/2022</a:t>
            </a:fld>
            <a:endParaRPr lang="en-US"/>
          </a:p>
        </p:txBody>
      </p:sp>
      <p:sp>
        <p:nvSpPr>
          <p:cNvPr id="4" name="Slide Image Placeholder 3"/>
          <p:cNvSpPr>
            <a:spLocks noGrp="1" noRot="1" noChangeAspect="1"/>
          </p:cNvSpPr>
          <p:nvPr>
            <p:ph type="sldImg" idx="2"/>
          </p:nvPr>
        </p:nvSpPr>
        <p:spPr>
          <a:xfrm>
            <a:off x="652463" y="1162050"/>
            <a:ext cx="5576887"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73893"/>
            <a:ext cx="5505450" cy="3660458"/>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8829967"/>
            <a:ext cx="2982119"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6433"/>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Migraine has a detrimental impact on quality of life.</a:t>
            </a:r>
            <a:r>
              <a:rPr lang="en-GB" baseline="30000" dirty="0"/>
              <a:t>[Leonardi &amp; Raggi, 2019; Vo et al., 2018; Malone et al., 2015]</a:t>
            </a:r>
            <a:r>
              <a:rPr lang="en-GB" dirty="0"/>
              <a:t> The analysis described on the slide used data from the 2016 </a:t>
            </a:r>
            <a:r>
              <a:rPr lang="en-US" dirty="0"/>
              <a:t>National Health and Wellness Survey (</a:t>
            </a:r>
            <a:r>
              <a:rPr lang="en-GB" dirty="0"/>
              <a:t>NHWS</a:t>
            </a:r>
            <a:r>
              <a:rPr lang="en-US" dirty="0"/>
              <a:t>) and compared outcomes of various patient-reported outcomes (PROs), including the SF-36v2 (36-Item Short Form survey, version 2) physical and mental component summary scores (PCS and MCS), SF-6D (6-Dimension Short Form survey), EQ-5D (</a:t>
            </a:r>
            <a:r>
              <a:rPr lang="en-US" dirty="0" err="1"/>
              <a:t>EuroQoL</a:t>
            </a:r>
            <a:r>
              <a:rPr lang="en-US" dirty="0"/>
              <a:t> – 5 Dimensions), and the WPAI (Work Productivity and Activity Impairment Questionnaire).</a:t>
            </a:r>
            <a:r>
              <a:rPr lang="en-US" baseline="30000" dirty="0"/>
              <a:t>[Vo et al., 2018]</a:t>
            </a:r>
            <a:r>
              <a:rPr lang="en-US" dirty="0"/>
              <a:t> The authors conclude that, because people with migraine experienced poorer quality of life, greater loss of workplace productivity, and greater healthcare resource use, there is an unmet need for effective preventive treatments for migraine that will lessen the personal burden.</a:t>
            </a:r>
            <a:r>
              <a:rPr lang="en-US" baseline="30000" dirty="0"/>
              <a:t>[Vo et al., 2018]</a:t>
            </a:r>
            <a:endParaRPr lang="en-GB" dirty="0"/>
          </a:p>
          <a:p>
            <a:endParaRPr lang="en-GB" dirty="0"/>
          </a:p>
          <a:p>
            <a:r>
              <a:rPr lang="en-GB" dirty="0"/>
              <a:t>References:</a:t>
            </a:r>
          </a:p>
          <a:p>
            <a:r>
              <a:rPr lang="en-GB" dirty="0"/>
              <a:t>Leonardi M, Raggi A. A narrative review on the burden of migraine: when the burden is the impact on people’s life. J Headache Pain 2019; 20 (1): 41.</a:t>
            </a:r>
          </a:p>
          <a:p>
            <a:r>
              <a:rPr lang="en-GB" dirty="0"/>
              <a:t>Malone CD, </a:t>
            </a:r>
            <a:r>
              <a:rPr lang="en-GB" dirty="0" err="1"/>
              <a:t>Bhowmick</a:t>
            </a:r>
            <a:r>
              <a:rPr lang="en-GB" dirty="0"/>
              <a:t> A, </a:t>
            </a:r>
            <a:r>
              <a:rPr lang="en-GB" dirty="0" err="1"/>
              <a:t>Wachholtz</a:t>
            </a:r>
            <a:r>
              <a:rPr lang="en-GB" dirty="0"/>
              <a:t> AB. Migraine: treatments, comorbidities, and quality of life, in the USA. J Pain Res 2015; 8: 537–547.</a:t>
            </a:r>
          </a:p>
          <a:p>
            <a:r>
              <a:rPr lang="en-GB" dirty="0"/>
              <a:t>Vo P, Fang J, </a:t>
            </a:r>
            <a:r>
              <a:rPr lang="en-GB" dirty="0" err="1"/>
              <a:t>Bilitou</a:t>
            </a:r>
            <a:r>
              <a:rPr lang="en-GB" dirty="0"/>
              <a:t> A, et al. Patients’ perspective on the burden of migraine in Europe: a cross-sectional analysis of survey data in France, Germany, Italy, Spain, and the United Kingdom. J Headache Pain 2018; 19 (1): 82.</a:t>
            </a:r>
          </a:p>
          <a:p>
            <a:endParaRPr lang="da-DK" dirty="0"/>
          </a:p>
        </p:txBody>
      </p:sp>
      <p:sp>
        <p:nvSpPr>
          <p:cNvPr id="4" name="Slide Number Placeholder 3"/>
          <p:cNvSpPr>
            <a:spLocks noGrp="1"/>
          </p:cNvSpPr>
          <p:nvPr>
            <p:ph type="sldNum" sz="quarter" idx="5"/>
          </p:nvPr>
        </p:nvSpPr>
        <p:spPr/>
        <p:txBody>
          <a:bodyPr/>
          <a:lstStyle/>
          <a:p>
            <a:fld id="{037C2873-EBE5-CF42-9E30-7832FC02D1D9}" type="slidenum">
              <a:rPr lang="da-DK" smtClean="0"/>
              <a:t>1</a:t>
            </a:fld>
            <a:endParaRPr lang="da-DK"/>
          </a:p>
        </p:txBody>
      </p:sp>
    </p:spTree>
    <p:extLst>
      <p:ext uri="{BB962C8B-B14F-4D97-AF65-F5344CB8AC3E}">
        <p14:creationId xmlns:p14="http://schemas.microsoft.com/office/powerpoint/2010/main" val="3083302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47140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og indholdsobjek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364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4767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o indholdsobjekter">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43206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08216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87459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195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838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64390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27935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13140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8667429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llede med billedteks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8703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50730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50798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12848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30894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242993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86206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46784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95554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2901527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3188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234423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651315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2982439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30620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63207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33580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7042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977996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516784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324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067786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17150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78950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139553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da-DK"/>
              <a:t>Klik for at redigere titeltypografien i masteren</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436237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60" r:id="rId37"/>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00F23C-B68D-C25D-BCA1-5808FF9BE4AB}"/>
              </a:ext>
            </a:extLst>
          </p:cNvPr>
          <p:cNvSpPr>
            <a:spLocks noGrp="1"/>
          </p:cNvSpPr>
          <p:nvPr>
            <p:ph type="body" sz="quarter" idx="17"/>
          </p:nvPr>
        </p:nvSpPr>
        <p:spPr/>
        <p:txBody>
          <a:bodyPr/>
          <a:lstStyle/>
          <a:p>
            <a:r>
              <a:rPr lang="en-GB" dirty="0"/>
              <a:t>Migraine</a:t>
            </a:r>
            <a:endParaRPr lang="da-DK" dirty="0"/>
          </a:p>
        </p:txBody>
      </p:sp>
      <p:sp>
        <p:nvSpPr>
          <p:cNvPr id="3" name="Title 2">
            <a:extLst>
              <a:ext uri="{FF2B5EF4-FFF2-40B4-BE49-F238E27FC236}">
                <a16:creationId xmlns:a16="http://schemas.microsoft.com/office/drawing/2014/main" id="{8CEA2DA4-02B7-4BCB-2CD1-2480017321F6}"/>
              </a:ext>
            </a:extLst>
          </p:cNvPr>
          <p:cNvSpPr>
            <a:spLocks noGrp="1"/>
          </p:cNvSpPr>
          <p:nvPr>
            <p:ph type="title"/>
          </p:nvPr>
        </p:nvSpPr>
        <p:spPr/>
        <p:txBody>
          <a:bodyPr/>
          <a:lstStyle/>
          <a:p>
            <a:r>
              <a:rPr lang="en-GB" dirty="0"/>
              <a:t>The effect of migraine on quality of life</a:t>
            </a:r>
            <a:endParaRPr lang="da-DK" dirty="0"/>
          </a:p>
        </p:txBody>
      </p:sp>
      <p:sp>
        <p:nvSpPr>
          <p:cNvPr id="4" name="Text Placeholder 3">
            <a:extLst>
              <a:ext uri="{FF2B5EF4-FFF2-40B4-BE49-F238E27FC236}">
                <a16:creationId xmlns:a16="http://schemas.microsoft.com/office/drawing/2014/main" id="{E62F989E-257C-ECCD-83CD-7A36A072DB0B}"/>
              </a:ext>
            </a:extLst>
          </p:cNvPr>
          <p:cNvSpPr>
            <a:spLocks noGrp="1"/>
          </p:cNvSpPr>
          <p:nvPr>
            <p:ph type="body" sz="quarter" idx="18"/>
          </p:nvPr>
        </p:nvSpPr>
        <p:spPr/>
        <p:txBody>
          <a:body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NHWS=</a:t>
            </a:r>
            <a:r>
              <a:rPr kumimoji="0" lang="en-US"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National Health and Wellness Survey; </a:t>
            </a: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PRO=patient-reported outcome; QoL=quality of life</a:t>
            </a: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1. Vo et al. J Headache Pain 2018;19(1):82; Leonardi &amp; Raggi. J Headache Pain 2019;20(1):41; 3. Malone et al. J Pain Res 2015;8:537–547</a:t>
            </a:r>
          </a:p>
          <a:p>
            <a:pPr marL="0" indent="0">
              <a:buNone/>
            </a:pPr>
            <a:endParaRPr lang="da-DK" dirty="0"/>
          </a:p>
        </p:txBody>
      </p:sp>
      <p:sp>
        <p:nvSpPr>
          <p:cNvPr id="5" name="Content Placeholder 2">
            <a:extLst>
              <a:ext uri="{FF2B5EF4-FFF2-40B4-BE49-F238E27FC236}">
                <a16:creationId xmlns:a16="http://schemas.microsoft.com/office/drawing/2014/main" id="{54277796-EFB6-6732-1B49-6D4F316D2BAC}"/>
              </a:ext>
            </a:extLst>
          </p:cNvPr>
          <p:cNvSpPr txBox="1">
            <a:spLocks/>
          </p:cNvSpPr>
          <p:nvPr/>
        </p:nvSpPr>
        <p:spPr>
          <a:xfrm>
            <a:off x="838200" y="1375720"/>
            <a:ext cx="5224272" cy="4351338"/>
          </a:xfrm>
          <a:prstGeom prst="rect">
            <a:avLst/>
          </a:prstGeom>
        </p:spPr>
        <p:txBody>
          <a:bodyPr>
            <a:normAutofit lnSpcReduction="10000"/>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retrospective study used data from the 2016 NHWS survey of 80,600 people across Europe:</a:t>
            </a:r>
            <a:r>
              <a:rPr lang="en-GB" baseline="30000" dirty="0"/>
              <a:t>1</a:t>
            </a:r>
            <a:endParaRPr lang="en-GB" dirty="0"/>
          </a:p>
          <a:p>
            <a:pPr lvl="1"/>
            <a:r>
              <a:rPr lang="en-GB" sz="1200" dirty="0"/>
              <a:t>Various PROs were compared between people with migraine (n=218) and control individuals (n=208)</a:t>
            </a:r>
          </a:p>
          <a:p>
            <a:pPr lvl="1"/>
            <a:r>
              <a:rPr lang="en-GB" sz="1200" dirty="0"/>
              <a:t>Across the endpoints sampled, there was an incremental burden from migraine on QoL, productivity at work, and use of healthcare resources, which increased with the frequency of migraine and headache attacks – </a:t>
            </a:r>
            <a:r>
              <a:rPr lang="en-GB" sz="1200" b="1" dirty="0">
                <a:solidFill>
                  <a:srgbClr val="B59E5F"/>
                </a:solidFill>
              </a:rPr>
              <a:t>patients with chronic migraine showed the greatest levels of burden</a:t>
            </a:r>
          </a:p>
          <a:p>
            <a:r>
              <a:rPr lang="en-GB" dirty="0"/>
              <a:t>A literature review of migraine burden found that, between 1990–2018, there was an increased focus on 6 main themes of migraine burden:</a:t>
            </a:r>
            <a:r>
              <a:rPr lang="en-GB" baseline="30000" dirty="0"/>
              <a:t>2</a:t>
            </a:r>
            <a:endParaRPr lang="en-GB" dirty="0"/>
          </a:p>
          <a:p>
            <a:pPr lvl="1"/>
            <a:r>
              <a:rPr lang="en-GB" sz="1200" dirty="0"/>
              <a:t>Overall impact of migraine disorders</a:t>
            </a:r>
          </a:p>
          <a:p>
            <a:pPr lvl="1"/>
            <a:r>
              <a:rPr lang="en-GB" sz="1200" dirty="0"/>
              <a:t>Impact of migraine on work or school activities</a:t>
            </a:r>
          </a:p>
          <a:p>
            <a:pPr lvl="1"/>
            <a:r>
              <a:rPr lang="en-GB" sz="1200" dirty="0"/>
              <a:t>Prevalence of migraine disorders</a:t>
            </a:r>
          </a:p>
          <a:p>
            <a:pPr lvl="1"/>
            <a:r>
              <a:rPr lang="en-GB" sz="1200" dirty="0"/>
              <a:t>The cost of migraine disorders</a:t>
            </a:r>
          </a:p>
          <a:p>
            <a:pPr lvl="1"/>
            <a:r>
              <a:rPr lang="en-GB" sz="1200" dirty="0"/>
              <a:t>Impact of migraine on family life</a:t>
            </a:r>
          </a:p>
          <a:p>
            <a:pPr lvl="1"/>
            <a:r>
              <a:rPr lang="en-GB" sz="1200" dirty="0"/>
              <a:t>The interictal burden of migraine</a:t>
            </a:r>
            <a:endParaRPr lang="en-GB" dirty="0"/>
          </a:p>
        </p:txBody>
      </p:sp>
      <p:graphicFrame>
        <p:nvGraphicFramePr>
          <p:cNvPr id="6" name="Content Placeholder 8">
            <a:extLst>
              <a:ext uri="{FF2B5EF4-FFF2-40B4-BE49-F238E27FC236}">
                <a16:creationId xmlns:a16="http://schemas.microsoft.com/office/drawing/2014/main" id="{40C924A5-892E-FAC0-859D-271F62A064D0}"/>
              </a:ext>
            </a:extLst>
          </p:cNvPr>
          <p:cNvGraphicFramePr>
            <a:graphicFrameLocks/>
          </p:cNvGraphicFramePr>
          <p:nvPr>
            <p:extLst>
              <p:ext uri="{D42A27DB-BD31-4B8C-83A1-F6EECF244321}">
                <p14:modId xmlns:p14="http://schemas.microsoft.com/office/powerpoint/2010/main" val="1325174107"/>
              </p:ext>
            </p:extLst>
          </p:nvPr>
        </p:nvGraphicFramePr>
        <p:xfrm>
          <a:off x="5695721" y="1383983"/>
          <a:ext cx="5887428" cy="398154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62C85675-88A1-BF4F-BF4F-D53DAB56998F}"/>
              </a:ext>
            </a:extLst>
          </p:cNvPr>
          <p:cNvSpPr txBox="1"/>
          <p:nvPr/>
        </p:nvSpPr>
        <p:spPr>
          <a:xfrm>
            <a:off x="6129528" y="1375619"/>
            <a:ext cx="5224462" cy="276999"/>
          </a:xfrm>
          <a:prstGeom prst="rect">
            <a:avLst/>
          </a:prstGeom>
          <a:solidFill>
            <a:schemeClr val="bg1"/>
          </a:solidFill>
        </p:spPr>
        <p:txBody>
          <a:bodyPr wrap="square" rtlCol="0">
            <a:spAutoFit/>
          </a:bodyPr>
          <a:lstStyle/>
          <a:p>
            <a:pPr algn="ctr"/>
            <a:r>
              <a:rPr lang="en-GB" sz="1200" b="1" dirty="0">
                <a:solidFill>
                  <a:srgbClr val="336851"/>
                </a:solidFill>
                <a:latin typeface="Arial" panose="020B0604020202020204" pitchFamily="34" charset="0"/>
                <a:cs typeface="Arial" panose="020B0604020202020204" pitchFamily="34" charset="0"/>
              </a:rPr>
              <a:t>Negative life effects reported by patients with migraine</a:t>
            </a:r>
            <a:r>
              <a:rPr lang="en-GB" sz="1200" b="1" baseline="30000" dirty="0">
                <a:solidFill>
                  <a:srgbClr val="336851"/>
                </a:solidFill>
                <a:latin typeface="Arial" panose="020B0604020202020204" pitchFamily="34" charset="0"/>
                <a:cs typeface="Arial" panose="020B0604020202020204" pitchFamily="34" charset="0"/>
              </a:rPr>
              <a:t>3</a:t>
            </a:r>
            <a:endParaRPr lang="en-GB" sz="1200" b="1" dirty="0">
              <a:solidFill>
                <a:srgbClr val="33685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1AB22601-F9BE-D0F7-F48A-C207331616A0}"/>
              </a:ext>
            </a:extLst>
          </p:cNvPr>
          <p:cNvSpPr/>
          <p:nvPr/>
        </p:nvSpPr>
        <p:spPr>
          <a:xfrm>
            <a:off x="2089911" y="5532836"/>
            <a:ext cx="7945121" cy="510778"/>
          </a:xfrm>
          <a:prstGeom prst="roundRect">
            <a:avLst/>
          </a:prstGeom>
          <a:ln w="12700">
            <a:solidFill>
              <a:srgbClr val="B59E5F"/>
            </a:solidFill>
          </a:ln>
        </p:spPr>
        <p:txBody>
          <a:bodyPr wrap="square">
            <a:spAutoFit/>
          </a:bodyPr>
          <a:lstStyle/>
          <a:p>
            <a:pPr algn="ctr"/>
            <a:r>
              <a:rPr lang="en-US" sz="1200" dirty="0">
                <a:latin typeface="Arial" panose="020B0604020202020204" pitchFamily="34" charset="0"/>
                <a:cs typeface="Arial" panose="020B0604020202020204" pitchFamily="34" charset="0"/>
              </a:rPr>
              <a:t>Migraine has a negative effect on patients’ QoL</a:t>
            </a:r>
            <a:r>
              <a:rPr lang="en-US" sz="1200" baseline="30000" dirty="0">
                <a:latin typeface="Arial" panose="020B0604020202020204" pitchFamily="34" charset="0"/>
                <a:cs typeface="Arial" panose="020B0604020202020204" pitchFamily="34" charset="0"/>
              </a:rPr>
              <a:t>1,3</a:t>
            </a:r>
            <a:r>
              <a:rPr lang="en-US" sz="1200" dirty="0">
                <a:latin typeface="Arial" panose="020B0604020202020204" pitchFamily="34" charset="0"/>
                <a:cs typeface="Arial" panose="020B0604020202020204" pitchFamily="34" charset="0"/>
              </a:rPr>
              <a:t> – and the stress of chronic migraine may create a vicious cycle of stress, worsening comorbidities, and more migraines</a:t>
            </a:r>
            <a:r>
              <a:rPr lang="en-US" sz="1200" baseline="30000" dirty="0">
                <a:latin typeface="Arial" panose="020B0604020202020204" pitchFamily="34" charset="0"/>
                <a:cs typeface="Arial" panose="020B0604020202020204" pitchFamily="34" charset="0"/>
              </a:rPr>
              <a:t>3</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29485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1"/>
  <p:tag name="ARTICULATE_PROJECT_OPEN" val="0"/>
</p:tagLst>
</file>

<file path=ppt/theme/theme1.xml><?xml version="1.0" encoding="utf-8"?>
<a:theme xmlns:a="http://schemas.openxmlformats.org/drawingml/2006/main" name="NT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migraine-history_definitions_and_diagnosis_NT</Template>
  <TotalTime>1248</TotalTime>
  <Words>532</Words>
  <Application>Microsoft Office PowerPoint</Application>
  <PresentationFormat>Widescreen</PresentationFormat>
  <Paragraphs>24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NT_Neurotorium - PowerPoint-Skabelon - 2022-01-28</vt:lpstr>
      <vt:lpstr>The effect of migraine on quality of life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Viktoria-Maria Hvidtfelt Lykke</dc:creator>
  <cp:lastModifiedBy>Viktoria-Maria Hvidtfelt Lykke</cp:lastModifiedBy>
  <cp:revision>35</cp:revision>
  <cp:lastPrinted>2021-01-11T10:27:37Z</cp:lastPrinted>
  <dcterms:created xsi:type="dcterms:W3CDTF">2022-09-22T07:53:42Z</dcterms:created>
  <dcterms:modified xsi:type="dcterms:W3CDTF">2022-09-30T08:40:22Z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ies>
</file>