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3"/>
  </p:notesMasterIdLst>
  <p:handoutMasterIdLst>
    <p:handoutMasterId r:id="rId4"/>
  </p:handoutMasterIdLst>
  <p:sldIdLst>
    <p:sldId id="371" r:id="rId2"/>
  </p:sldIdLst>
  <p:sldSz cx="12192000" cy="6858000"/>
  <p:notesSz cx="6797675" cy="9926638"/>
  <p:custDataLst>
    <p:tags r:id="rId5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03531A-F884-4E59-B278-7D09611AA995}">
          <p14:sldIdLst/>
        </p14:section>
        <p14:section name="Untitled Section" id="{6DE50388-3A89-4944-A1D6-2A5DA7B71256}">
          <p14:sldIdLst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jarke Ebert" initials="BE" lastIdx="21" clrIdx="6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1" name="Christopher Edge" initials="CE" lastIdx="198" clrIdx="0"/>
  <p:cmAuthor id="8" name="Nathalie Breysse" initials="NB" lastIdx="38" clrIdx="7">
    <p:extLst>
      <p:ext uri="{19B8F6BF-5375-455C-9EA6-DF929625EA0E}">
        <p15:presenceInfo xmlns:p15="http://schemas.microsoft.com/office/powerpoint/2012/main" userId="S-1-5-21-1839211835-619659539-556599288-95354" providerId="AD"/>
      </p:ext>
    </p:extLst>
  </p:cmAuthor>
  <p:cmAuthor id="2" name="Ebru Karakoc Madsen" initials="EBKA" lastIdx="24" clrIdx="1"/>
  <p:cmAuthor id="3" name="Audrey Dufour" initials="AD" lastIdx="18" clrIdx="2"/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Brian Lawrence Odlaug" initials="BLO" lastIdx="15" clrIdx="4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6" name="Murat Yildirim" initials="MY" lastIdx="61" clrIdx="5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9E5F"/>
    <a:srgbClr val="D9D1CC"/>
    <a:srgbClr val="E1D8BF"/>
    <a:srgbClr val="949494"/>
    <a:srgbClr val="B2B2B2"/>
    <a:srgbClr val="68849E"/>
    <a:srgbClr val="80A093"/>
    <a:srgbClr val="F0F0F0"/>
    <a:srgbClr val="CAD8E4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3792" autoAdjust="0"/>
  </p:normalViewPr>
  <p:slideViewPr>
    <p:cSldViewPr snapToGrid="0" snapToObjects="1">
      <p:cViewPr varScale="1">
        <p:scale>
          <a:sx n="141" d="100"/>
          <a:sy n="141" d="100"/>
        </p:scale>
        <p:origin x="1062" y="126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576" y="-322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3" y="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5009003"/>
          </a:xfrm>
        </p:spPr>
        <p:txBody>
          <a:bodyPr/>
          <a:lstStyle/>
          <a:p>
            <a:pPr lvl="0"/>
            <a:r>
              <a:rPr lang="en-GB" dirty="0"/>
              <a:t>Schizophrenia is more than simply positive symptoms; the syndrome includes cognitive and negative symptoms as well.</a:t>
            </a:r>
            <a:r>
              <a:rPr lang="en-GB" baseline="30000" dirty="0"/>
              <a:t>[Owen et al., 2016; Stahl, 2013]</a:t>
            </a:r>
            <a:r>
              <a:rPr lang="en-GB" dirty="0"/>
              <a:t> The negative symptoms of schizophrenia include dysfunction of:</a:t>
            </a:r>
            <a:r>
              <a:rPr lang="en-GB" baseline="30000" dirty="0"/>
              <a:t>[Stahl, 2013]</a:t>
            </a:r>
            <a:endParaRPr lang="en-GB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communication (alogia)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affect (affective blunting)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socialisation (</a:t>
            </a:r>
            <a:r>
              <a:rPr lang="en-GB" dirty="0" err="1"/>
              <a:t>asociality</a:t>
            </a:r>
            <a:r>
              <a:rPr lang="en-GB" dirty="0"/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capacity for pleasure (anhedonia)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motivation (avolition).</a:t>
            </a:r>
          </a:p>
          <a:p>
            <a:pPr lvl="0"/>
            <a:r>
              <a:rPr lang="en-GB" dirty="0"/>
              <a:t>It is hypothesised that the cognitive, and some of the negative, symptoms of schizophrenia arise due to a deficit of dopamine activity in mesocortical projections to areas of the dorsolateral prefrontal cortex, whereas affective and other negative symptoms of schizophrenia may be due to a deficit in projections to areas of the ventromedial prefrontal cortex.</a:t>
            </a:r>
            <a:r>
              <a:rPr lang="en-GB" baseline="30000" dirty="0"/>
              <a:t>[Stahl, 2013]</a:t>
            </a:r>
            <a:r>
              <a:rPr lang="en-GB" dirty="0"/>
              <a:t> One of the conundrums of treating patients with schizophrenia, therefore, has been that to treat both positive and negative symptoms, dopamine levels need to be simultaneously </a:t>
            </a:r>
            <a:r>
              <a:rPr lang="en-GB" b="1" dirty="0"/>
              <a:t>decreased</a:t>
            </a:r>
            <a:r>
              <a:rPr lang="en-GB" dirty="0"/>
              <a:t> (in the mesolimbic pathway) and </a:t>
            </a:r>
            <a:r>
              <a:rPr lang="en-GB" b="1" dirty="0"/>
              <a:t>increased</a:t>
            </a:r>
            <a:r>
              <a:rPr lang="en-GB" dirty="0"/>
              <a:t> (in the mesocortical pathway).</a:t>
            </a:r>
            <a:r>
              <a:rPr lang="en-GB" baseline="30000" dirty="0"/>
              <a:t>[Stahl, 2013]</a:t>
            </a:r>
            <a:r>
              <a:rPr lang="en-GB" dirty="0"/>
              <a:t> Additionally, it is </a:t>
            </a:r>
            <a:r>
              <a:rPr lang="en-GB" dirty="0" err="1"/>
              <a:t>beoming</a:t>
            </a:r>
            <a:r>
              <a:rPr lang="en-GB" dirty="0"/>
              <a:t> increasingly clear that the symptoms of schizophrenia stem from disruptions in multiple neurotransmitter systems, rather than simply involving dopaminergic signalling.</a:t>
            </a:r>
            <a:r>
              <a:rPr lang="en-GB" baseline="30000" dirty="0"/>
              <a:t>[Aleman et al., 2017; Tripathi et al., 2018]</a:t>
            </a:r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b="1" dirty="0"/>
              <a:t>References:</a:t>
            </a:r>
          </a:p>
          <a:p>
            <a:pPr lvl="0">
              <a:defRPr/>
            </a:pPr>
            <a:r>
              <a:rPr lang="en-GB" dirty="0"/>
              <a:t>Aleman A, Lincoln TM, </a:t>
            </a:r>
            <a:r>
              <a:rPr lang="en-GB" dirty="0" err="1"/>
              <a:t>Bruggeman</a:t>
            </a:r>
            <a:r>
              <a:rPr lang="en-GB" dirty="0"/>
              <a:t> R, et al. </a:t>
            </a:r>
            <a:r>
              <a:rPr lang="en-US" dirty="0"/>
              <a:t>Treatment of negative symptoms: where do we stand, and where do we go? </a:t>
            </a:r>
            <a:r>
              <a:rPr lang="de-DE" dirty="0"/>
              <a:t>Schizophr Res 2017; 186: 55–62.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Owen MJ, </a:t>
            </a:r>
            <a:r>
              <a:rPr lang="en-GB" dirty="0" err="1"/>
              <a:t>Sawa</a:t>
            </a:r>
            <a:r>
              <a:rPr lang="en-GB" dirty="0"/>
              <a:t> A, Mortensen PB. Schizophrenia. Lancet 2016; 388 (10039): 86–97.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Stahl SM. Stahl’s Essential Psychopharmacology. Neuroscientific Basis and Practical Applications. Fourth Edition. © Cambridge University Press, 2013.</a:t>
            </a:r>
          </a:p>
          <a:p>
            <a:r>
              <a:rPr lang="en-GB" dirty="0"/>
              <a:t>Tripathi A, Kar SK, Shukla R. Cognitive deficits in schizophrenia: understanding the biological correlates and remediation strategies. </a:t>
            </a:r>
            <a:r>
              <a:rPr lang="en-GB" dirty="0" err="1"/>
              <a:t>Clin</a:t>
            </a:r>
            <a:r>
              <a:rPr lang="en-GB" dirty="0"/>
              <a:t> </a:t>
            </a:r>
            <a:r>
              <a:rPr lang="en-GB" dirty="0" err="1"/>
              <a:t>Psychopharm</a:t>
            </a:r>
            <a:r>
              <a:rPr lang="en-GB" dirty="0"/>
              <a:t> </a:t>
            </a:r>
            <a:r>
              <a:rPr lang="en-GB" dirty="0" err="1"/>
              <a:t>Neurosci</a:t>
            </a:r>
            <a:r>
              <a:rPr lang="en-GB" dirty="0"/>
              <a:t> 2018; 16 (1): 7–17.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67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1286193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9744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498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493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1142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565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8254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76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4986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999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68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677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305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414885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1972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144000" indent="-144000">
              <a:spcBef>
                <a:spcPts val="0"/>
              </a:spcBef>
              <a:buFont typeface="+mj-lt"/>
              <a:buAutoNum type="arabicPeriod"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332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88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6676968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63123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1039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6186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6" r:id="rId18"/>
    <p:sldLayoutId id="2147483737" r:id="rId19"/>
    <p:sldLayoutId id="214748374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Rectangle 260">
            <a:extLst>
              <a:ext uri="{FF2B5EF4-FFF2-40B4-BE49-F238E27FC236}">
                <a16:creationId xmlns:a16="http://schemas.microsoft.com/office/drawing/2014/main" id="{83DD4659-FC08-41FA-90E9-74251F415C33}"/>
              </a:ext>
            </a:extLst>
          </p:cNvPr>
          <p:cNvSpPr/>
          <p:nvPr/>
        </p:nvSpPr>
        <p:spPr>
          <a:xfrm>
            <a:off x="7495141" y="1209702"/>
            <a:ext cx="3863444" cy="2497222"/>
          </a:xfrm>
          <a:prstGeom prst="rect">
            <a:avLst/>
          </a:prstGeom>
          <a:solidFill>
            <a:srgbClr val="949494">
              <a:alpha val="2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25" tIns="34212" rIns="68425" bIns="34212"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3DFD2D-D864-42D1-849B-F8145BEEAC33}"/>
              </a:ext>
            </a:extLst>
          </p:cNvPr>
          <p:cNvSpPr/>
          <p:nvPr/>
        </p:nvSpPr>
        <p:spPr>
          <a:xfrm>
            <a:off x="3228985" y="1209701"/>
            <a:ext cx="4169121" cy="2608305"/>
          </a:xfrm>
          <a:prstGeom prst="rect">
            <a:avLst/>
          </a:prstGeom>
          <a:solidFill>
            <a:srgbClr val="68849E">
              <a:alpha val="2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25" tIns="34212" rIns="68425" bIns="34212" rtlCol="0" anchor="ctr"/>
          <a:lstStyle/>
          <a:p>
            <a:pPr algn="ctr"/>
            <a:endParaRPr lang="en-GB" dirty="0"/>
          </a:p>
        </p:txBody>
      </p:sp>
      <p:grpSp>
        <p:nvGrpSpPr>
          <p:cNvPr id="31" name="Group 4">
            <a:extLst>
              <a:ext uri="{FF2B5EF4-FFF2-40B4-BE49-F238E27FC236}">
                <a16:creationId xmlns:a16="http://schemas.microsoft.com/office/drawing/2014/main" id="{FFF58A71-845C-4B69-923C-4EA9CF04C3C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66885" y="1354300"/>
            <a:ext cx="4600575" cy="4398800"/>
            <a:chOff x="2482" y="756"/>
            <a:chExt cx="2898" cy="2756"/>
          </a:xfrm>
        </p:grpSpPr>
        <p:sp>
          <p:nvSpPr>
            <p:cNvPr id="32" name="AutoShape 3">
              <a:extLst>
                <a:ext uri="{FF2B5EF4-FFF2-40B4-BE49-F238E27FC236}">
                  <a16:creationId xmlns:a16="http://schemas.microsoft.com/office/drawing/2014/main" id="{3404F0EB-436A-4F9B-815E-D54C7C7F251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90" y="784"/>
              <a:ext cx="2890" cy="2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33" name="Group 205">
              <a:extLst>
                <a:ext uri="{FF2B5EF4-FFF2-40B4-BE49-F238E27FC236}">
                  <a16:creationId xmlns:a16="http://schemas.microsoft.com/office/drawing/2014/main" id="{1963D2E8-C193-4776-8CEC-41B54BCAD6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2" y="756"/>
              <a:ext cx="2887" cy="2756"/>
              <a:chOff x="2482" y="756"/>
              <a:chExt cx="2887" cy="2756"/>
            </a:xfrm>
          </p:grpSpPr>
          <p:sp>
            <p:nvSpPr>
              <p:cNvPr id="41" name="Freeform 5">
                <a:extLst>
                  <a:ext uri="{FF2B5EF4-FFF2-40B4-BE49-F238E27FC236}">
                    <a16:creationId xmlns:a16="http://schemas.microsoft.com/office/drawing/2014/main" id="{147A137F-2913-441E-95E4-E7AF6400F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756"/>
                <a:ext cx="2887" cy="1934"/>
              </a:xfrm>
              <a:custGeom>
                <a:avLst/>
                <a:gdLst>
                  <a:gd name="T0" fmla="*/ 2148 w 2169"/>
                  <a:gd name="T1" fmla="*/ 1168 h 1453"/>
                  <a:gd name="T2" fmla="*/ 2166 w 2169"/>
                  <a:gd name="T3" fmla="*/ 929 h 1453"/>
                  <a:gd name="T4" fmla="*/ 2129 w 2169"/>
                  <a:gd name="T5" fmla="*/ 762 h 1453"/>
                  <a:gd name="T6" fmla="*/ 2129 w 2169"/>
                  <a:gd name="T7" fmla="*/ 761 h 1453"/>
                  <a:gd name="T8" fmla="*/ 2081 w 2169"/>
                  <a:gd name="T9" fmla="*/ 643 h 1453"/>
                  <a:gd name="T10" fmla="*/ 2049 w 2169"/>
                  <a:gd name="T11" fmla="*/ 537 h 1453"/>
                  <a:gd name="T12" fmla="*/ 1959 w 2169"/>
                  <a:gd name="T13" fmla="*/ 463 h 1453"/>
                  <a:gd name="T14" fmla="*/ 1853 w 2169"/>
                  <a:gd name="T15" fmla="*/ 322 h 1453"/>
                  <a:gd name="T16" fmla="*/ 1757 w 2169"/>
                  <a:gd name="T17" fmla="*/ 261 h 1453"/>
                  <a:gd name="T18" fmla="*/ 1716 w 2169"/>
                  <a:gd name="T19" fmla="*/ 210 h 1453"/>
                  <a:gd name="T20" fmla="*/ 1582 w 2169"/>
                  <a:gd name="T21" fmla="*/ 183 h 1453"/>
                  <a:gd name="T22" fmla="*/ 1466 w 2169"/>
                  <a:gd name="T23" fmla="*/ 106 h 1453"/>
                  <a:gd name="T24" fmla="*/ 1341 w 2169"/>
                  <a:gd name="T25" fmla="*/ 77 h 1453"/>
                  <a:gd name="T26" fmla="*/ 1115 w 2169"/>
                  <a:gd name="T27" fmla="*/ 58 h 1453"/>
                  <a:gd name="T28" fmla="*/ 947 w 2169"/>
                  <a:gd name="T29" fmla="*/ 48 h 1453"/>
                  <a:gd name="T30" fmla="*/ 846 w 2169"/>
                  <a:gd name="T31" fmla="*/ 96 h 1453"/>
                  <a:gd name="T32" fmla="*/ 697 w 2169"/>
                  <a:gd name="T33" fmla="*/ 135 h 1453"/>
                  <a:gd name="T34" fmla="*/ 620 w 2169"/>
                  <a:gd name="T35" fmla="*/ 154 h 1453"/>
                  <a:gd name="T36" fmla="*/ 481 w 2169"/>
                  <a:gd name="T37" fmla="*/ 216 h 1453"/>
                  <a:gd name="T38" fmla="*/ 394 w 2169"/>
                  <a:gd name="T39" fmla="*/ 250 h 1453"/>
                  <a:gd name="T40" fmla="*/ 308 w 2169"/>
                  <a:gd name="T41" fmla="*/ 293 h 1453"/>
                  <a:gd name="T42" fmla="*/ 183 w 2169"/>
                  <a:gd name="T43" fmla="*/ 394 h 1453"/>
                  <a:gd name="T44" fmla="*/ 154 w 2169"/>
                  <a:gd name="T45" fmla="*/ 486 h 1453"/>
                  <a:gd name="T46" fmla="*/ 68 w 2169"/>
                  <a:gd name="T47" fmla="*/ 591 h 1453"/>
                  <a:gd name="T48" fmla="*/ 48 w 2169"/>
                  <a:gd name="T49" fmla="*/ 711 h 1453"/>
                  <a:gd name="T50" fmla="*/ 24 w 2169"/>
                  <a:gd name="T51" fmla="*/ 851 h 1453"/>
                  <a:gd name="T52" fmla="*/ 53 w 2169"/>
                  <a:gd name="T53" fmla="*/ 985 h 1453"/>
                  <a:gd name="T54" fmla="*/ 197 w 2169"/>
                  <a:gd name="T55" fmla="*/ 1072 h 1453"/>
                  <a:gd name="T56" fmla="*/ 399 w 2169"/>
                  <a:gd name="T57" fmla="*/ 1129 h 1453"/>
                  <a:gd name="T58" fmla="*/ 505 w 2169"/>
                  <a:gd name="T59" fmla="*/ 1125 h 1453"/>
                  <a:gd name="T60" fmla="*/ 505 w 2169"/>
                  <a:gd name="T61" fmla="*/ 1125 h 1453"/>
                  <a:gd name="T62" fmla="*/ 516 w 2169"/>
                  <a:gd name="T63" fmla="*/ 1242 h 1453"/>
                  <a:gd name="T64" fmla="*/ 558 w 2169"/>
                  <a:gd name="T65" fmla="*/ 1309 h 1453"/>
                  <a:gd name="T66" fmla="*/ 635 w 2169"/>
                  <a:gd name="T67" fmla="*/ 1363 h 1453"/>
                  <a:gd name="T68" fmla="*/ 775 w 2169"/>
                  <a:gd name="T69" fmla="*/ 1399 h 1453"/>
                  <a:gd name="T70" fmla="*/ 878 w 2169"/>
                  <a:gd name="T71" fmla="*/ 1379 h 1453"/>
                  <a:gd name="T72" fmla="*/ 1006 w 2169"/>
                  <a:gd name="T73" fmla="*/ 1357 h 1453"/>
                  <a:gd name="T74" fmla="*/ 1160 w 2169"/>
                  <a:gd name="T75" fmla="*/ 1338 h 1453"/>
                  <a:gd name="T76" fmla="*/ 1250 w 2169"/>
                  <a:gd name="T77" fmla="*/ 1344 h 1453"/>
                  <a:gd name="T78" fmla="*/ 1352 w 2169"/>
                  <a:gd name="T79" fmla="*/ 1319 h 1453"/>
                  <a:gd name="T80" fmla="*/ 1496 w 2169"/>
                  <a:gd name="T81" fmla="*/ 1290 h 1453"/>
                  <a:gd name="T82" fmla="*/ 1554 w 2169"/>
                  <a:gd name="T83" fmla="*/ 1282 h 1453"/>
                  <a:gd name="T84" fmla="*/ 1594 w 2169"/>
                  <a:gd name="T85" fmla="*/ 1319 h 1453"/>
                  <a:gd name="T86" fmla="*/ 1688 w 2169"/>
                  <a:gd name="T87" fmla="*/ 1368 h 1453"/>
                  <a:gd name="T88" fmla="*/ 1801 w 2169"/>
                  <a:gd name="T89" fmla="*/ 1400 h 1453"/>
                  <a:gd name="T90" fmla="*/ 1935 w 2169"/>
                  <a:gd name="T91" fmla="*/ 1435 h 1453"/>
                  <a:gd name="T92" fmla="*/ 2033 w 2169"/>
                  <a:gd name="T93" fmla="*/ 1419 h 1453"/>
                  <a:gd name="T94" fmla="*/ 2148 w 2169"/>
                  <a:gd name="T95" fmla="*/ 1283 h 1453"/>
                  <a:gd name="T96" fmla="*/ 2148 w 2169"/>
                  <a:gd name="T97" fmla="*/ 1168 h 1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169" h="1453">
                    <a:moveTo>
                      <a:pt x="2148" y="1168"/>
                    </a:moveTo>
                    <a:cubicBezTo>
                      <a:pt x="2164" y="1131"/>
                      <a:pt x="2169" y="969"/>
                      <a:pt x="2166" y="929"/>
                    </a:cubicBezTo>
                    <a:cubicBezTo>
                      <a:pt x="2163" y="893"/>
                      <a:pt x="2136" y="779"/>
                      <a:pt x="2129" y="762"/>
                    </a:cubicBezTo>
                    <a:cubicBezTo>
                      <a:pt x="2129" y="762"/>
                      <a:pt x="2129" y="762"/>
                      <a:pt x="2129" y="761"/>
                    </a:cubicBezTo>
                    <a:cubicBezTo>
                      <a:pt x="2129" y="726"/>
                      <a:pt x="2103" y="652"/>
                      <a:pt x="2081" y="643"/>
                    </a:cubicBezTo>
                    <a:cubicBezTo>
                      <a:pt x="2058" y="633"/>
                      <a:pt x="2091" y="566"/>
                      <a:pt x="2049" y="537"/>
                    </a:cubicBezTo>
                    <a:cubicBezTo>
                      <a:pt x="2007" y="508"/>
                      <a:pt x="1962" y="486"/>
                      <a:pt x="1959" y="463"/>
                    </a:cubicBezTo>
                    <a:cubicBezTo>
                      <a:pt x="1956" y="441"/>
                      <a:pt x="1905" y="348"/>
                      <a:pt x="1853" y="322"/>
                    </a:cubicBezTo>
                    <a:cubicBezTo>
                      <a:pt x="1802" y="297"/>
                      <a:pt x="1796" y="261"/>
                      <a:pt x="1757" y="261"/>
                    </a:cubicBezTo>
                    <a:cubicBezTo>
                      <a:pt x="1719" y="261"/>
                      <a:pt x="1741" y="220"/>
                      <a:pt x="1716" y="210"/>
                    </a:cubicBezTo>
                    <a:cubicBezTo>
                      <a:pt x="1690" y="200"/>
                      <a:pt x="1632" y="178"/>
                      <a:pt x="1582" y="183"/>
                    </a:cubicBezTo>
                    <a:cubicBezTo>
                      <a:pt x="1602" y="176"/>
                      <a:pt x="1509" y="111"/>
                      <a:pt x="1466" y="106"/>
                    </a:cubicBezTo>
                    <a:cubicBezTo>
                      <a:pt x="1423" y="101"/>
                      <a:pt x="1375" y="92"/>
                      <a:pt x="1341" y="77"/>
                    </a:cubicBezTo>
                    <a:cubicBezTo>
                      <a:pt x="1307" y="63"/>
                      <a:pt x="1158" y="43"/>
                      <a:pt x="1115" y="58"/>
                    </a:cubicBezTo>
                    <a:cubicBezTo>
                      <a:pt x="1072" y="72"/>
                      <a:pt x="1024" y="0"/>
                      <a:pt x="947" y="48"/>
                    </a:cubicBezTo>
                    <a:cubicBezTo>
                      <a:pt x="870" y="96"/>
                      <a:pt x="884" y="96"/>
                      <a:pt x="846" y="96"/>
                    </a:cubicBezTo>
                    <a:cubicBezTo>
                      <a:pt x="808" y="96"/>
                      <a:pt x="716" y="106"/>
                      <a:pt x="697" y="135"/>
                    </a:cubicBezTo>
                    <a:cubicBezTo>
                      <a:pt x="678" y="164"/>
                      <a:pt x="649" y="154"/>
                      <a:pt x="620" y="154"/>
                    </a:cubicBezTo>
                    <a:cubicBezTo>
                      <a:pt x="591" y="154"/>
                      <a:pt x="495" y="192"/>
                      <a:pt x="481" y="216"/>
                    </a:cubicBezTo>
                    <a:cubicBezTo>
                      <a:pt x="466" y="241"/>
                      <a:pt x="423" y="250"/>
                      <a:pt x="394" y="250"/>
                    </a:cubicBezTo>
                    <a:cubicBezTo>
                      <a:pt x="365" y="250"/>
                      <a:pt x="327" y="265"/>
                      <a:pt x="308" y="293"/>
                    </a:cubicBezTo>
                    <a:cubicBezTo>
                      <a:pt x="289" y="322"/>
                      <a:pt x="216" y="375"/>
                      <a:pt x="183" y="394"/>
                    </a:cubicBezTo>
                    <a:cubicBezTo>
                      <a:pt x="149" y="414"/>
                      <a:pt x="159" y="471"/>
                      <a:pt x="154" y="486"/>
                    </a:cubicBezTo>
                    <a:cubicBezTo>
                      <a:pt x="149" y="500"/>
                      <a:pt x="68" y="524"/>
                      <a:pt x="68" y="591"/>
                    </a:cubicBezTo>
                    <a:cubicBezTo>
                      <a:pt x="68" y="659"/>
                      <a:pt x="63" y="683"/>
                      <a:pt x="48" y="711"/>
                    </a:cubicBezTo>
                    <a:cubicBezTo>
                      <a:pt x="34" y="740"/>
                      <a:pt x="0" y="803"/>
                      <a:pt x="24" y="851"/>
                    </a:cubicBezTo>
                    <a:cubicBezTo>
                      <a:pt x="48" y="899"/>
                      <a:pt x="48" y="952"/>
                      <a:pt x="53" y="985"/>
                    </a:cubicBezTo>
                    <a:cubicBezTo>
                      <a:pt x="58" y="1019"/>
                      <a:pt x="159" y="1072"/>
                      <a:pt x="197" y="1072"/>
                    </a:cubicBezTo>
                    <a:cubicBezTo>
                      <a:pt x="236" y="1072"/>
                      <a:pt x="356" y="1096"/>
                      <a:pt x="399" y="1129"/>
                    </a:cubicBezTo>
                    <a:cubicBezTo>
                      <a:pt x="442" y="1163"/>
                      <a:pt x="500" y="1144"/>
                      <a:pt x="505" y="1125"/>
                    </a:cubicBezTo>
                    <a:cubicBezTo>
                      <a:pt x="510" y="1105"/>
                      <a:pt x="512" y="1106"/>
                      <a:pt x="505" y="1125"/>
                    </a:cubicBezTo>
                    <a:cubicBezTo>
                      <a:pt x="481" y="1187"/>
                      <a:pt x="492" y="1231"/>
                      <a:pt x="516" y="1242"/>
                    </a:cubicBezTo>
                    <a:cubicBezTo>
                      <a:pt x="551" y="1258"/>
                      <a:pt x="548" y="1286"/>
                      <a:pt x="558" y="1309"/>
                    </a:cubicBezTo>
                    <a:cubicBezTo>
                      <a:pt x="573" y="1344"/>
                      <a:pt x="615" y="1347"/>
                      <a:pt x="635" y="1363"/>
                    </a:cubicBezTo>
                    <a:cubicBezTo>
                      <a:pt x="654" y="1379"/>
                      <a:pt x="676" y="1387"/>
                      <a:pt x="775" y="1399"/>
                    </a:cubicBezTo>
                    <a:cubicBezTo>
                      <a:pt x="859" y="1408"/>
                      <a:pt x="862" y="1376"/>
                      <a:pt x="878" y="1379"/>
                    </a:cubicBezTo>
                    <a:cubicBezTo>
                      <a:pt x="922" y="1388"/>
                      <a:pt x="977" y="1357"/>
                      <a:pt x="1006" y="1357"/>
                    </a:cubicBezTo>
                    <a:cubicBezTo>
                      <a:pt x="1035" y="1357"/>
                      <a:pt x="1134" y="1354"/>
                      <a:pt x="1160" y="1338"/>
                    </a:cubicBezTo>
                    <a:cubicBezTo>
                      <a:pt x="1186" y="1322"/>
                      <a:pt x="1214" y="1341"/>
                      <a:pt x="1250" y="1344"/>
                    </a:cubicBezTo>
                    <a:cubicBezTo>
                      <a:pt x="1285" y="1347"/>
                      <a:pt x="1317" y="1312"/>
                      <a:pt x="1352" y="1319"/>
                    </a:cubicBezTo>
                    <a:cubicBezTo>
                      <a:pt x="1387" y="1325"/>
                      <a:pt x="1458" y="1283"/>
                      <a:pt x="1496" y="1290"/>
                    </a:cubicBezTo>
                    <a:cubicBezTo>
                      <a:pt x="1535" y="1296"/>
                      <a:pt x="1548" y="1283"/>
                      <a:pt x="1554" y="1282"/>
                    </a:cubicBezTo>
                    <a:cubicBezTo>
                      <a:pt x="1561" y="1280"/>
                      <a:pt x="1580" y="1302"/>
                      <a:pt x="1594" y="1319"/>
                    </a:cubicBezTo>
                    <a:cubicBezTo>
                      <a:pt x="1608" y="1335"/>
                      <a:pt x="1650" y="1376"/>
                      <a:pt x="1688" y="1368"/>
                    </a:cubicBezTo>
                    <a:cubicBezTo>
                      <a:pt x="1727" y="1360"/>
                      <a:pt x="1773" y="1387"/>
                      <a:pt x="1801" y="1400"/>
                    </a:cubicBezTo>
                    <a:cubicBezTo>
                      <a:pt x="1828" y="1413"/>
                      <a:pt x="1906" y="1443"/>
                      <a:pt x="1935" y="1435"/>
                    </a:cubicBezTo>
                    <a:cubicBezTo>
                      <a:pt x="1964" y="1427"/>
                      <a:pt x="1983" y="1453"/>
                      <a:pt x="2033" y="1419"/>
                    </a:cubicBezTo>
                    <a:cubicBezTo>
                      <a:pt x="2083" y="1386"/>
                      <a:pt x="2139" y="1323"/>
                      <a:pt x="2148" y="1283"/>
                    </a:cubicBezTo>
                    <a:cubicBezTo>
                      <a:pt x="2158" y="1243"/>
                      <a:pt x="2132" y="1205"/>
                      <a:pt x="2148" y="1168"/>
                    </a:cubicBezTo>
                    <a:close/>
                  </a:path>
                </a:pathLst>
              </a:custGeom>
              <a:solidFill>
                <a:srgbClr val="ECECEC"/>
              </a:solidFill>
              <a:ln w="41275" cap="flat">
                <a:solidFill>
                  <a:srgbClr val="7F7F7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Freeform 6">
                <a:extLst>
                  <a:ext uri="{FF2B5EF4-FFF2-40B4-BE49-F238E27FC236}">
                    <a16:creationId xmlns:a16="http://schemas.microsoft.com/office/drawing/2014/main" id="{3CE90EA4-8B34-4234-8B6E-B6AC709826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0" y="2454"/>
                <a:ext cx="1302" cy="535"/>
              </a:xfrm>
              <a:custGeom>
                <a:avLst/>
                <a:gdLst>
                  <a:gd name="T0" fmla="*/ 17 w 978"/>
                  <a:gd name="T1" fmla="*/ 68 h 402"/>
                  <a:gd name="T2" fmla="*/ 67 w 978"/>
                  <a:gd name="T3" fmla="*/ 56 h 402"/>
                  <a:gd name="T4" fmla="*/ 157 w 978"/>
                  <a:gd name="T5" fmla="*/ 62 h 402"/>
                  <a:gd name="T6" fmla="*/ 259 w 978"/>
                  <a:gd name="T7" fmla="*/ 36 h 402"/>
                  <a:gd name="T8" fmla="*/ 404 w 978"/>
                  <a:gd name="T9" fmla="*/ 8 h 402"/>
                  <a:gd name="T10" fmla="*/ 458 w 978"/>
                  <a:gd name="T11" fmla="*/ 1 h 402"/>
                  <a:gd name="T12" fmla="*/ 501 w 978"/>
                  <a:gd name="T13" fmla="*/ 36 h 402"/>
                  <a:gd name="T14" fmla="*/ 596 w 978"/>
                  <a:gd name="T15" fmla="*/ 86 h 402"/>
                  <a:gd name="T16" fmla="*/ 708 w 978"/>
                  <a:gd name="T17" fmla="*/ 118 h 402"/>
                  <a:gd name="T18" fmla="*/ 843 w 978"/>
                  <a:gd name="T19" fmla="*/ 153 h 402"/>
                  <a:gd name="T20" fmla="*/ 940 w 978"/>
                  <a:gd name="T21" fmla="*/ 137 h 402"/>
                  <a:gd name="T22" fmla="*/ 978 w 978"/>
                  <a:gd name="T23" fmla="*/ 108 h 402"/>
                  <a:gd name="T24" fmla="*/ 953 w 978"/>
                  <a:gd name="T25" fmla="*/ 197 h 402"/>
                  <a:gd name="T26" fmla="*/ 902 w 978"/>
                  <a:gd name="T27" fmla="*/ 288 h 402"/>
                  <a:gd name="T28" fmla="*/ 833 w 978"/>
                  <a:gd name="T29" fmla="*/ 320 h 402"/>
                  <a:gd name="T30" fmla="*/ 778 w 978"/>
                  <a:gd name="T31" fmla="*/ 366 h 402"/>
                  <a:gd name="T32" fmla="*/ 695 w 978"/>
                  <a:gd name="T33" fmla="*/ 378 h 402"/>
                  <a:gd name="T34" fmla="*/ 461 w 978"/>
                  <a:gd name="T35" fmla="*/ 376 h 402"/>
                  <a:gd name="T36" fmla="*/ 251 w 978"/>
                  <a:gd name="T37" fmla="*/ 270 h 402"/>
                  <a:gd name="T38" fmla="*/ 133 w 978"/>
                  <a:gd name="T39" fmla="*/ 169 h 402"/>
                  <a:gd name="T40" fmla="*/ 17 w 978"/>
                  <a:gd name="T41" fmla="*/ 68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78" h="402">
                    <a:moveTo>
                      <a:pt x="17" y="68"/>
                    </a:moveTo>
                    <a:cubicBezTo>
                      <a:pt x="39" y="67"/>
                      <a:pt x="58" y="61"/>
                      <a:pt x="67" y="56"/>
                    </a:cubicBezTo>
                    <a:cubicBezTo>
                      <a:pt x="93" y="40"/>
                      <a:pt x="122" y="59"/>
                      <a:pt x="157" y="62"/>
                    </a:cubicBezTo>
                    <a:cubicBezTo>
                      <a:pt x="192" y="65"/>
                      <a:pt x="224" y="30"/>
                      <a:pt x="259" y="36"/>
                    </a:cubicBezTo>
                    <a:cubicBezTo>
                      <a:pt x="295" y="43"/>
                      <a:pt x="366" y="0"/>
                      <a:pt x="404" y="8"/>
                    </a:cubicBezTo>
                    <a:cubicBezTo>
                      <a:pt x="419" y="11"/>
                      <a:pt x="445" y="9"/>
                      <a:pt x="458" y="1"/>
                    </a:cubicBezTo>
                    <a:cubicBezTo>
                      <a:pt x="461" y="0"/>
                      <a:pt x="489" y="24"/>
                      <a:pt x="501" y="36"/>
                    </a:cubicBezTo>
                    <a:cubicBezTo>
                      <a:pt x="517" y="52"/>
                      <a:pt x="557" y="94"/>
                      <a:pt x="596" y="86"/>
                    </a:cubicBezTo>
                    <a:cubicBezTo>
                      <a:pt x="634" y="78"/>
                      <a:pt x="681" y="105"/>
                      <a:pt x="708" y="118"/>
                    </a:cubicBezTo>
                    <a:cubicBezTo>
                      <a:pt x="735" y="131"/>
                      <a:pt x="814" y="161"/>
                      <a:pt x="843" y="153"/>
                    </a:cubicBezTo>
                    <a:cubicBezTo>
                      <a:pt x="871" y="145"/>
                      <a:pt x="891" y="171"/>
                      <a:pt x="940" y="137"/>
                    </a:cubicBezTo>
                    <a:cubicBezTo>
                      <a:pt x="953" y="129"/>
                      <a:pt x="965" y="119"/>
                      <a:pt x="978" y="108"/>
                    </a:cubicBezTo>
                    <a:cubicBezTo>
                      <a:pt x="978" y="108"/>
                      <a:pt x="971" y="179"/>
                      <a:pt x="953" y="197"/>
                    </a:cubicBezTo>
                    <a:cubicBezTo>
                      <a:pt x="935" y="214"/>
                      <a:pt x="943" y="269"/>
                      <a:pt x="902" y="288"/>
                    </a:cubicBezTo>
                    <a:cubicBezTo>
                      <a:pt x="860" y="307"/>
                      <a:pt x="836" y="310"/>
                      <a:pt x="833" y="320"/>
                    </a:cubicBezTo>
                    <a:cubicBezTo>
                      <a:pt x="830" y="330"/>
                      <a:pt x="809" y="363"/>
                      <a:pt x="778" y="366"/>
                    </a:cubicBezTo>
                    <a:cubicBezTo>
                      <a:pt x="748" y="370"/>
                      <a:pt x="706" y="370"/>
                      <a:pt x="695" y="378"/>
                    </a:cubicBezTo>
                    <a:cubicBezTo>
                      <a:pt x="684" y="386"/>
                      <a:pt x="538" y="402"/>
                      <a:pt x="461" y="376"/>
                    </a:cubicBezTo>
                    <a:cubicBezTo>
                      <a:pt x="384" y="350"/>
                      <a:pt x="277" y="302"/>
                      <a:pt x="251" y="270"/>
                    </a:cubicBezTo>
                    <a:cubicBezTo>
                      <a:pt x="226" y="238"/>
                      <a:pt x="152" y="179"/>
                      <a:pt x="133" y="169"/>
                    </a:cubicBezTo>
                    <a:cubicBezTo>
                      <a:pt x="114" y="160"/>
                      <a:pt x="0" y="70"/>
                      <a:pt x="17" y="68"/>
                    </a:cubicBezTo>
                    <a:close/>
                  </a:path>
                </a:pathLst>
              </a:custGeom>
              <a:solidFill>
                <a:srgbClr val="BFBFBF"/>
              </a:solidFill>
              <a:ln w="41275" cap="flat">
                <a:solidFill>
                  <a:srgbClr val="7F7F7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" name="Freeform 7">
                <a:extLst>
                  <a:ext uri="{FF2B5EF4-FFF2-40B4-BE49-F238E27FC236}">
                    <a16:creationId xmlns:a16="http://schemas.microsoft.com/office/drawing/2014/main" id="{D7E67037-6F94-4590-8E5C-118422D22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9" y="855"/>
                <a:ext cx="411" cy="90"/>
              </a:xfrm>
              <a:custGeom>
                <a:avLst/>
                <a:gdLst>
                  <a:gd name="T0" fmla="*/ 83 w 309"/>
                  <a:gd name="T1" fmla="*/ 43 h 68"/>
                  <a:gd name="T2" fmla="*/ 28 w 309"/>
                  <a:gd name="T3" fmla="*/ 30 h 68"/>
                  <a:gd name="T4" fmla="*/ 13 w 309"/>
                  <a:gd name="T5" fmla="*/ 19 h 68"/>
                  <a:gd name="T6" fmla="*/ 0 w 309"/>
                  <a:gd name="T7" fmla="*/ 29 h 68"/>
                  <a:gd name="T8" fmla="*/ 21 w 309"/>
                  <a:gd name="T9" fmla="*/ 38 h 68"/>
                  <a:gd name="T10" fmla="*/ 94 w 309"/>
                  <a:gd name="T11" fmla="*/ 51 h 68"/>
                  <a:gd name="T12" fmla="*/ 309 w 309"/>
                  <a:gd name="T13" fmla="*/ 13 h 68"/>
                  <a:gd name="T14" fmla="*/ 309 w 309"/>
                  <a:gd name="T15" fmla="*/ 13 h 68"/>
                  <a:gd name="T16" fmla="*/ 83 w 309"/>
                  <a:gd name="T17" fmla="*/ 4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9" h="68">
                    <a:moveTo>
                      <a:pt x="83" y="43"/>
                    </a:moveTo>
                    <a:cubicBezTo>
                      <a:pt x="62" y="53"/>
                      <a:pt x="48" y="44"/>
                      <a:pt x="28" y="3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40" y="52"/>
                      <a:pt x="59" y="68"/>
                      <a:pt x="94" y="51"/>
                    </a:cubicBezTo>
                    <a:cubicBezTo>
                      <a:pt x="128" y="36"/>
                      <a:pt x="260" y="2"/>
                      <a:pt x="309" y="13"/>
                    </a:cubicBezTo>
                    <a:cubicBezTo>
                      <a:pt x="309" y="13"/>
                      <a:pt x="309" y="13"/>
                      <a:pt x="309" y="13"/>
                    </a:cubicBezTo>
                    <a:cubicBezTo>
                      <a:pt x="253" y="0"/>
                      <a:pt x="120" y="26"/>
                      <a:pt x="83" y="43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Freeform 8">
                <a:extLst>
                  <a:ext uri="{FF2B5EF4-FFF2-40B4-BE49-F238E27FC236}">
                    <a16:creationId xmlns:a16="http://schemas.microsoft.com/office/drawing/2014/main" id="{7279AFBA-DF3C-4506-91F9-E7CCD9A8A7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" y="2535"/>
                <a:ext cx="99" cy="65"/>
              </a:xfrm>
              <a:custGeom>
                <a:avLst/>
                <a:gdLst>
                  <a:gd name="T0" fmla="*/ 0 w 74"/>
                  <a:gd name="T1" fmla="*/ 0 h 49"/>
                  <a:gd name="T2" fmla="*/ 49 w 74"/>
                  <a:gd name="T3" fmla="*/ 48 h 49"/>
                  <a:gd name="T4" fmla="*/ 74 w 74"/>
                  <a:gd name="T5" fmla="*/ 38 h 49"/>
                  <a:gd name="T6" fmla="*/ 0 w 74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20" y="19"/>
                      <a:pt x="20" y="49"/>
                      <a:pt x="49" y="48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53" y="38"/>
                      <a:pt x="16" y="16"/>
                      <a:pt x="0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9">
                <a:extLst>
                  <a:ext uri="{FF2B5EF4-FFF2-40B4-BE49-F238E27FC236}">
                    <a16:creationId xmlns:a16="http://schemas.microsoft.com/office/drawing/2014/main" id="{728C90E6-CC38-4A79-881A-BC0144ECA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" y="988"/>
                <a:ext cx="167" cy="32"/>
              </a:xfrm>
              <a:custGeom>
                <a:avLst/>
                <a:gdLst>
                  <a:gd name="T0" fmla="*/ 0 w 125"/>
                  <a:gd name="T1" fmla="*/ 24 h 24"/>
                  <a:gd name="T2" fmla="*/ 0 w 125"/>
                  <a:gd name="T3" fmla="*/ 24 h 24"/>
                  <a:gd name="T4" fmla="*/ 125 w 125"/>
                  <a:gd name="T5" fmla="*/ 18 h 24"/>
                  <a:gd name="T6" fmla="*/ 123 w 125"/>
                  <a:gd name="T7" fmla="*/ 0 h 24"/>
                  <a:gd name="T8" fmla="*/ 0 w 12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4">
                    <a:moveTo>
                      <a:pt x="0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36" y="11"/>
                      <a:pt x="91" y="21"/>
                      <a:pt x="125" y="18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88" y="3"/>
                      <a:pt x="38" y="10"/>
                      <a:pt x="0" y="24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Freeform 10">
                <a:extLst>
                  <a:ext uri="{FF2B5EF4-FFF2-40B4-BE49-F238E27FC236}">
                    <a16:creationId xmlns:a16="http://schemas.microsoft.com/office/drawing/2014/main" id="{611D622C-1F6F-4CB6-8CF0-10C086DABA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" y="2578"/>
                <a:ext cx="152" cy="88"/>
              </a:xfrm>
              <a:custGeom>
                <a:avLst/>
                <a:gdLst>
                  <a:gd name="T0" fmla="*/ 85 w 114"/>
                  <a:gd name="T1" fmla="*/ 21 h 66"/>
                  <a:gd name="T2" fmla="*/ 0 w 114"/>
                  <a:gd name="T3" fmla="*/ 58 h 66"/>
                  <a:gd name="T4" fmla="*/ 41 w 114"/>
                  <a:gd name="T5" fmla="*/ 66 h 66"/>
                  <a:gd name="T6" fmla="*/ 83 w 114"/>
                  <a:gd name="T7" fmla="*/ 30 h 66"/>
                  <a:gd name="T8" fmla="*/ 114 w 114"/>
                  <a:gd name="T9" fmla="*/ 0 h 66"/>
                  <a:gd name="T10" fmla="*/ 114 w 114"/>
                  <a:gd name="T11" fmla="*/ 0 h 66"/>
                  <a:gd name="T12" fmla="*/ 85 w 114"/>
                  <a:gd name="T13" fmla="*/ 2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66">
                    <a:moveTo>
                      <a:pt x="85" y="21"/>
                    </a:moveTo>
                    <a:cubicBezTo>
                      <a:pt x="66" y="35"/>
                      <a:pt x="30" y="56"/>
                      <a:pt x="0" y="58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79" y="63"/>
                      <a:pt x="64" y="44"/>
                      <a:pt x="83" y="30"/>
                    </a:cubicBezTo>
                    <a:cubicBezTo>
                      <a:pt x="91" y="23"/>
                      <a:pt x="103" y="7"/>
                      <a:pt x="114" y="0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02" y="7"/>
                      <a:pt x="93" y="15"/>
                      <a:pt x="85" y="21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Freeform 11">
                <a:extLst>
                  <a:ext uri="{FF2B5EF4-FFF2-40B4-BE49-F238E27FC236}">
                    <a16:creationId xmlns:a16="http://schemas.microsoft.com/office/drawing/2014/main" id="{41BFD4B9-5803-4ED4-8692-C07E1432A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1" y="2254"/>
                <a:ext cx="106" cy="227"/>
              </a:xfrm>
              <a:custGeom>
                <a:avLst/>
                <a:gdLst>
                  <a:gd name="T0" fmla="*/ 72 w 80"/>
                  <a:gd name="T1" fmla="*/ 26 h 170"/>
                  <a:gd name="T2" fmla="*/ 57 w 80"/>
                  <a:gd name="T3" fmla="*/ 11 h 170"/>
                  <a:gd name="T4" fmla="*/ 36 w 80"/>
                  <a:gd name="T5" fmla="*/ 0 h 170"/>
                  <a:gd name="T6" fmla="*/ 36 w 80"/>
                  <a:gd name="T7" fmla="*/ 0 h 170"/>
                  <a:gd name="T8" fmla="*/ 55 w 80"/>
                  <a:gd name="T9" fmla="*/ 19 h 170"/>
                  <a:gd name="T10" fmla="*/ 64 w 80"/>
                  <a:gd name="T11" fmla="*/ 27 h 170"/>
                  <a:gd name="T12" fmla="*/ 64 w 80"/>
                  <a:gd name="T13" fmla="*/ 55 h 170"/>
                  <a:gd name="T14" fmla="*/ 63 w 80"/>
                  <a:gd name="T15" fmla="*/ 69 h 170"/>
                  <a:gd name="T16" fmla="*/ 36 w 80"/>
                  <a:gd name="T17" fmla="*/ 121 h 170"/>
                  <a:gd name="T18" fmla="*/ 34 w 80"/>
                  <a:gd name="T19" fmla="*/ 124 h 170"/>
                  <a:gd name="T20" fmla="*/ 22 w 80"/>
                  <a:gd name="T21" fmla="*/ 137 h 170"/>
                  <a:gd name="T22" fmla="*/ 0 w 80"/>
                  <a:gd name="T23" fmla="*/ 170 h 170"/>
                  <a:gd name="T24" fmla="*/ 0 w 80"/>
                  <a:gd name="T25" fmla="*/ 170 h 170"/>
                  <a:gd name="T26" fmla="*/ 26 w 80"/>
                  <a:gd name="T27" fmla="*/ 145 h 170"/>
                  <a:gd name="T28" fmla="*/ 44 w 80"/>
                  <a:gd name="T29" fmla="*/ 126 h 170"/>
                  <a:gd name="T30" fmla="*/ 46 w 80"/>
                  <a:gd name="T31" fmla="*/ 123 h 170"/>
                  <a:gd name="T32" fmla="*/ 78 w 80"/>
                  <a:gd name="T33" fmla="*/ 58 h 170"/>
                  <a:gd name="T34" fmla="*/ 72 w 80"/>
                  <a:gd name="T35" fmla="*/ 2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70">
                    <a:moveTo>
                      <a:pt x="72" y="26"/>
                    </a:moveTo>
                    <a:cubicBezTo>
                      <a:pt x="69" y="19"/>
                      <a:pt x="64" y="16"/>
                      <a:pt x="57" y="11"/>
                    </a:cubicBezTo>
                    <a:cubicBezTo>
                      <a:pt x="52" y="7"/>
                      <a:pt x="39" y="4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1" y="8"/>
                      <a:pt x="48" y="13"/>
                      <a:pt x="55" y="19"/>
                    </a:cubicBezTo>
                    <a:cubicBezTo>
                      <a:pt x="58" y="21"/>
                      <a:pt x="63" y="25"/>
                      <a:pt x="64" y="27"/>
                    </a:cubicBezTo>
                    <a:cubicBezTo>
                      <a:pt x="66" y="32"/>
                      <a:pt x="65" y="47"/>
                      <a:pt x="64" y="55"/>
                    </a:cubicBezTo>
                    <a:cubicBezTo>
                      <a:pt x="63" y="69"/>
                      <a:pt x="63" y="69"/>
                      <a:pt x="63" y="69"/>
                    </a:cubicBezTo>
                    <a:cubicBezTo>
                      <a:pt x="58" y="92"/>
                      <a:pt x="45" y="109"/>
                      <a:pt x="36" y="121"/>
                    </a:cubicBezTo>
                    <a:cubicBezTo>
                      <a:pt x="34" y="124"/>
                      <a:pt x="34" y="124"/>
                      <a:pt x="34" y="124"/>
                    </a:cubicBezTo>
                    <a:cubicBezTo>
                      <a:pt x="30" y="129"/>
                      <a:pt x="26" y="133"/>
                      <a:pt x="22" y="137"/>
                    </a:cubicBezTo>
                    <a:cubicBezTo>
                      <a:pt x="14" y="145"/>
                      <a:pt x="4" y="155"/>
                      <a:pt x="0" y="170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3" y="160"/>
                      <a:pt x="18" y="153"/>
                      <a:pt x="26" y="145"/>
                    </a:cubicBezTo>
                    <a:cubicBezTo>
                      <a:pt x="30" y="141"/>
                      <a:pt x="39" y="132"/>
                      <a:pt x="44" y="126"/>
                    </a:cubicBezTo>
                    <a:cubicBezTo>
                      <a:pt x="46" y="123"/>
                      <a:pt x="46" y="123"/>
                      <a:pt x="46" y="123"/>
                    </a:cubicBezTo>
                    <a:cubicBezTo>
                      <a:pt x="56" y="110"/>
                      <a:pt x="78" y="58"/>
                      <a:pt x="78" y="58"/>
                    </a:cubicBezTo>
                    <a:cubicBezTo>
                      <a:pt x="80" y="43"/>
                      <a:pt x="77" y="37"/>
                      <a:pt x="72" y="26"/>
                    </a:cubicBez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Freeform 12">
                <a:extLst>
                  <a:ext uri="{FF2B5EF4-FFF2-40B4-BE49-F238E27FC236}">
                    <a16:creationId xmlns:a16="http://schemas.microsoft.com/office/drawing/2014/main" id="{4D75E3E6-CFFF-4EBA-8556-D3DC6A48B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1560"/>
                <a:ext cx="81" cy="98"/>
              </a:xfrm>
              <a:custGeom>
                <a:avLst/>
                <a:gdLst>
                  <a:gd name="T0" fmla="*/ 61 w 61"/>
                  <a:gd name="T1" fmla="*/ 74 h 74"/>
                  <a:gd name="T2" fmla="*/ 39 w 61"/>
                  <a:gd name="T3" fmla="*/ 56 h 74"/>
                  <a:gd name="T4" fmla="*/ 17 w 61"/>
                  <a:gd name="T5" fmla="*/ 3 h 74"/>
                  <a:gd name="T6" fmla="*/ 3 w 61"/>
                  <a:gd name="T7" fmla="*/ 0 h 74"/>
                  <a:gd name="T8" fmla="*/ 26 w 61"/>
                  <a:gd name="T9" fmla="*/ 59 h 74"/>
                  <a:gd name="T10" fmla="*/ 61 w 61"/>
                  <a:gd name="T11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4">
                    <a:moveTo>
                      <a:pt x="61" y="74"/>
                    </a:moveTo>
                    <a:cubicBezTo>
                      <a:pt x="52" y="73"/>
                      <a:pt x="47" y="63"/>
                      <a:pt x="39" y="56"/>
                    </a:cubicBezTo>
                    <a:cubicBezTo>
                      <a:pt x="25" y="43"/>
                      <a:pt x="15" y="22"/>
                      <a:pt x="17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7"/>
                      <a:pt x="5" y="40"/>
                      <a:pt x="26" y="59"/>
                    </a:cubicBezTo>
                    <a:cubicBezTo>
                      <a:pt x="39" y="70"/>
                      <a:pt x="49" y="73"/>
                      <a:pt x="61" y="74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Freeform 13">
                <a:extLst>
                  <a:ext uri="{FF2B5EF4-FFF2-40B4-BE49-F238E27FC236}">
                    <a16:creationId xmlns:a16="http://schemas.microsoft.com/office/drawing/2014/main" id="{06DA94C3-FA0A-4EE0-A4D9-E12567B9F7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1397"/>
                <a:ext cx="109" cy="18"/>
              </a:xfrm>
              <a:custGeom>
                <a:avLst/>
                <a:gdLst>
                  <a:gd name="T0" fmla="*/ 109 w 109"/>
                  <a:gd name="T1" fmla="*/ 0 h 18"/>
                  <a:gd name="T2" fmla="*/ 0 w 109"/>
                  <a:gd name="T3" fmla="*/ 6 h 18"/>
                  <a:gd name="T4" fmla="*/ 3 w 109"/>
                  <a:gd name="T5" fmla="*/ 18 h 18"/>
                  <a:gd name="T6" fmla="*/ 109 w 10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8">
                    <a:moveTo>
                      <a:pt x="109" y="0"/>
                    </a:moveTo>
                    <a:lnTo>
                      <a:pt x="0" y="6"/>
                    </a:lnTo>
                    <a:lnTo>
                      <a:pt x="3" y="18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Freeform 14">
                <a:extLst>
                  <a:ext uri="{FF2B5EF4-FFF2-40B4-BE49-F238E27FC236}">
                    <a16:creationId xmlns:a16="http://schemas.microsoft.com/office/drawing/2014/main" id="{0D4CBFF6-9954-41E5-847E-A05C8D850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1397"/>
                <a:ext cx="109" cy="18"/>
              </a:xfrm>
              <a:custGeom>
                <a:avLst/>
                <a:gdLst>
                  <a:gd name="T0" fmla="*/ 109 w 109"/>
                  <a:gd name="T1" fmla="*/ 0 h 18"/>
                  <a:gd name="T2" fmla="*/ 0 w 109"/>
                  <a:gd name="T3" fmla="*/ 6 h 18"/>
                  <a:gd name="T4" fmla="*/ 3 w 109"/>
                  <a:gd name="T5" fmla="*/ 18 h 18"/>
                  <a:gd name="T6" fmla="*/ 109 w 10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8">
                    <a:moveTo>
                      <a:pt x="109" y="0"/>
                    </a:moveTo>
                    <a:lnTo>
                      <a:pt x="0" y="6"/>
                    </a:lnTo>
                    <a:lnTo>
                      <a:pt x="3" y="18"/>
                    </a:lnTo>
                    <a:lnTo>
                      <a:pt x="10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Freeform 15">
                <a:extLst>
                  <a:ext uri="{FF2B5EF4-FFF2-40B4-BE49-F238E27FC236}">
                    <a16:creationId xmlns:a16="http://schemas.microsoft.com/office/drawing/2014/main" id="{DC6A002C-053C-45DD-B8B4-AB97F7916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4" y="1017"/>
                <a:ext cx="132" cy="121"/>
              </a:xfrm>
              <a:custGeom>
                <a:avLst/>
                <a:gdLst>
                  <a:gd name="T0" fmla="*/ 0 w 99"/>
                  <a:gd name="T1" fmla="*/ 91 h 91"/>
                  <a:gd name="T2" fmla="*/ 34 w 99"/>
                  <a:gd name="T3" fmla="*/ 81 h 91"/>
                  <a:gd name="T4" fmla="*/ 61 w 99"/>
                  <a:gd name="T5" fmla="*/ 64 h 91"/>
                  <a:gd name="T6" fmla="*/ 80 w 99"/>
                  <a:gd name="T7" fmla="*/ 25 h 91"/>
                  <a:gd name="T8" fmla="*/ 99 w 99"/>
                  <a:gd name="T9" fmla="*/ 0 h 91"/>
                  <a:gd name="T10" fmla="*/ 87 w 99"/>
                  <a:gd name="T11" fmla="*/ 1 h 91"/>
                  <a:gd name="T12" fmla="*/ 74 w 99"/>
                  <a:gd name="T13" fmla="*/ 21 h 91"/>
                  <a:gd name="T14" fmla="*/ 60 w 99"/>
                  <a:gd name="T15" fmla="*/ 51 h 91"/>
                  <a:gd name="T16" fmla="*/ 32 w 99"/>
                  <a:gd name="T17" fmla="*/ 70 h 91"/>
                  <a:gd name="T18" fmla="*/ 0 w 99"/>
                  <a:gd name="T1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91">
                    <a:moveTo>
                      <a:pt x="0" y="91"/>
                    </a:moveTo>
                    <a:cubicBezTo>
                      <a:pt x="8" y="84"/>
                      <a:pt x="24" y="87"/>
                      <a:pt x="34" y="81"/>
                    </a:cubicBezTo>
                    <a:cubicBezTo>
                      <a:pt x="45" y="75"/>
                      <a:pt x="51" y="73"/>
                      <a:pt x="61" y="64"/>
                    </a:cubicBezTo>
                    <a:cubicBezTo>
                      <a:pt x="72" y="53"/>
                      <a:pt x="76" y="40"/>
                      <a:pt x="80" y="25"/>
                    </a:cubicBezTo>
                    <a:cubicBezTo>
                      <a:pt x="83" y="16"/>
                      <a:pt x="95" y="6"/>
                      <a:pt x="99" y="0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0" y="11"/>
                      <a:pt x="77" y="10"/>
                      <a:pt x="74" y="21"/>
                    </a:cubicBezTo>
                    <a:cubicBezTo>
                      <a:pt x="70" y="33"/>
                      <a:pt x="67" y="44"/>
                      <a:pt x="60" y="51"/>
                    </a:cubicBezTo>
                    <a:cubicBezTo>
                      <a:pt x="52" y="58"/>
                      <a:pt x="42" y="64"/>
                      <a:pt x="32" y="70"/>
                    </a:cubicBezTo>
                    <a:cubicBezTo>
                      <a:pt x="21" y="76"/>
                      <a:pt x="10" y="82"/>
                      <a:pt x="0" y="91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Freeform 16">
                <a:extLst>
                  <a:ext uri="{FF2B5EF4-FFF2-40B4-BE49-F238E27FC236}">
                    <a16:creationId xmlns:a16="http://schemas.microsoft.com/office/drawing/2014/main" id="{3BC4D5A5-A2DC-4E82-99C1-458729F855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5" y="961"/>
                <a:ext cx="104" cy="132"/>
              </a:xfrm>
              <a:custGeom>
                <a:avLst/>
                <a:gdLst>
                  <a:gd name="T0" fmla="*/ 78 w 78"/>
                  <a:gd name="T1" fmla="*/ 99 h 99"/>
                  <a:gd name="T2" fmla="*/ 17 w 78"/>
                  <a:gd name="T3" fmla="*/ 37 h 99"/>
                  <a:gd name="T4" fmla="*/ 15 w 78"/>
                  <a:gd name="T5" fmla="*/ 2 h 99"/>
                  <a:gd name="T6" fmla="*/ 6 w 78"/>
                  <a:gd name="T7" fmla="*/ 0 h 99"/>
                  <a:gd name="T8" fmla="*/ 10 w 78"/>
                  <a:gd name="T9" fmla="*/ 47 h 99"/>
                  <a:gd name="T10" fmla="*/ 78 w 78"/>
                  <a:gd name="T11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99">
                    <a:moveTo>
                      <a:pt x="78" y="99"/>
                    </a:moveTo>
                    <a:cubicBezTo>
                      <a:pt x="65" y="96"/>
                      <a:pt x="28" y="62"/>
                      <a:pt x="17" y="37"/>
                    </a:cubicBezTo>
                    <a:cubicBezTo>
                      <a:pt x="11" y="23"/>
                      <a:pt x="13" y="6"/>
                      <a:pt x="15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11"/>
                      <a:pt x="2" y="28"/>
                      <a:pt x="10" y="47"/>
                    </a:cubicBezTo>
                    <a:cubicBezTo>
                      <a:pt x="18" y="64"/>
                      <a:pt x="56" y="95"/>
                      <a:pt x="78" y="99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" name="Freeform 17">
                <a:extLst>
                  <a:ext uri="{FF2B5EF4-FFF2-40B4-BE49-F238E27FC236}">
                    <a16:creationId xmlns:a16="http://schemas.microsoft.com/office/drawing/2014/main" id="{62116BD1-C666-4BF7-BEDB-C06A3297D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2" y="1387"/>
                <a:ext cx="79" cy="185"/>
              </a:xfrm>
              <a:custGeom>
                <a:avLst/>
                <a:gdLst>
                  <a:gd name="T0" fmla="*/ 45 w 59"/>
                  <a:gd name="T1" fmla="*/ 139 h 139"/>
                  <a:gd name="T2" fmla="*/ 49 w 59"/>
                  <a:gd name="T3" fmla="*/ 69 h 139"/>
                  <a:gd name="T4" fmla="*/ 8 w 59"/>
                  <a:gd name="T5" fmla="*/ 0 h 139"/>
                  <a:gd name="T6" fmla="*/ 0 w 59"/>
                  <a:gd name="T7" fmla="*/ 10 h 139"/>
                  <a:gd name="T8" fmla="*/ 39 w 59"/>
                  <a:gd name="T9" fmla="*/ 74 h 139"/>
                  <a:gd name="T10" fmla="*/ 45 w 59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39">
                    <a:moveTo>
                      <a:pt x="45" y="139"/>
                    </a:moveTo>
                    <a:cubicBezTo>
                      <a:pt x="46" y="108"/>
                      <a:pt x="59" y="91"/>
                      <a:pt x="49" y="69"/>
                    </a:cubicBezTo>
                    <a:cubicBezTo>
                      <a:pt x="41" y="50"/>
                      <a:pt x="26" y="12"/>
                      <a:pt x="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18"/>
                      <a:pt x="30" y="55"/>
                      <a:pt x="39" y="74"/>
                    </a:cubicBezTo>
                    <a:cubicBezTo>
                      <a:pt x="45" y="88"/>
                      <a:pt x="45" y="115"/>
                      <a:pt x="45" y="139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Freeform 18">
                <a:extLst>
                  <a:ext uri="{FF2B5EF4-FFF2-40B4-BE49-F238E27FC236}">
                    <a16:creationId xmlns:a16="http://schemas.microsoft.com/office/drawing/2014/main" id="{0CE2BCD6-95F0-444A-9657-FEBC11CED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5" y="1594"/>
                <a:ext cx="57" cy="237"/>
              </a:xfrm>
              <a:custGeom>
                <a:avLst/>
                <a:gdLst>
                  <a:gd name="T0" fmla="*/ 10 w 43"/>
                  <a:gd name="T1" fmla="*/ 178 h 178"/>
                  <a:gd name="T2" fmla="*/ 8 w 43"/>
                  <a:gd name="T3" fmla="*/ 8 h 178"/>
                  <a:gd name="T4" fmla="*/ 0 w 43"/>
                  <a:gd name="T5" fmla="*/ 0 h 178"/>
                  <a:gd name="T6" fmla="*/ 10 w 43"/>
                  <a:gd name="T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78">
                    <a:moveTo>
                      <a:pt x="10" y="178"/>
                    </a:moveTo>
                    <a:cubicBezTo>
                      <a:pt x="43" y="135"/>
                      <a:pt x="23" y="45"/>
                      <a:pt x="8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38"/>
                      <a:pt x="34" y="146"/>
                      <a:pt x="10" y="178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" name="Freeform 19">
                <a:extLst>
                  <a:ext uri="{FF2B5EF4-FFF2-40B4-BE49-F238E27FC236}">
                    <a16:creationId xmlns:a16="http://schemas.microsoft.com/office/drawing/2014/main" id="{8F79B442-AB80-42A7-AA40-D1164E65D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" y="1508"/>
                <a:ext cx="1369" cy="2004"/>
              </a:xfrm>
              <a:custGeom>
                <a:avLst/>
                <a:gdLst>
                  <a:gd name="T0" fmla="*/ 828 w 1028"/>
                  <a:gd name="T1" fmla="*/ 1501 h 1506"/>
                  <a:gd name="T2" fmla="*/ 675 w 1028"/>
                  <a:gd name="T3" fmla="*/ 1123 h 1506"/>
                  <a:gd name="T4" fmla="*/ 602 w 1028"/>
                  <a:gd name="T5" fmla="*/ 875 h 1506"/>
                  <a:gd name="T6" fmla="*/ 599 w 1028"/>
                  <a:gd name="T7" fmla="*/ 539 h 1506"/>
                  <a:gd name="T8" fmla="*/ 447 w 1028"/>
                  <a:gd name="T9" fmla="*/ 518 h 1506"/>
                  <a:gd name="T10" fmla="*/ 337 w 1028"/>
                  <a:gd name="T11" fmla="*/ 612 h 1506"/>
                  <a:gd name="T12" fmla="*/ 241 w 1028"/>
                  <a:gd name="T13" fmla="*/ 606 h 1506"/>
                  <a:gd name="T14" fmla="*/ 257 w 1028"/>
                  <a:gd name="T15" fmla="*/ 401 h 1506"/>
                  <a:gd name="T16" fmla="*/ 53 w 1028"/>
                  <a:gd name="T17" fmla="*/ 308 h 1506"/>
                  <a:gd name="T18" fmla="*/ 201 w 1028"/>
                  <a:gd name="T19" fmla="*/ 45 h 1506"/>
                  <a:gd name="T20" fmla="*/ 790 w 1028"/>
                  <a:gd name="T21" fmla="*/ 33 h 1506"/>
                  <a:gd name="T22" fmla="*/ 924 w 1028"/>
                  <a:gd name="T23" fmla="*/ 183 h 1506"/>
                  <a:gd name="T24" fmla="*/ 962 w 1028"/>
                  <a:gd name="T25" fmla="*/ 444 h 1506"/>
                  <a:gd name="T26" fmla="*/ 894 w 1028"/>
                  <a:gd name="T27" fmla="*/ 681 h 1506"/>
                  <a:gd name="T28" fmla="*/ 896 w 1028"/>
                  <a:gd name="T29" fmla="*/ 907 h 1506"/>
                  <a:gd name="T30" fmla="*/ 884 w 1028"/>
                  <a:gd name="T31" fmla="*/ 1506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8" h="1506">
                    <a:moveTo>
                      <a:pt x="828" y="1501"/>
                    </a:moveTo>
                    <a:cubicBezTo>
                      <a:pt x="828" y="1501"/>
                      <a:pt x="709" y="1192"/>
                      <a:pt x="675" y="1123"/>
                    </a:cubicBezTo>
                    <a:cubicBezTo>
                      <a:pt x="640" y="1055"/>
                      <a:pt x="605" y="989"/>
                      <a:pt x="602" y="875"/>
                    </a:cubicBezTo>
                    <a:cubicBezTo>
                      <a:pt x="599" y="761"/>
                      <a:pt x="651" y="589"/>
                      <a:pt x="599" y="539"/>
                    </a:cubicBezTo>
                    <a:cubicBezTo>
                      <a:pt x="546" y="489"/>
                      <a:pt x="472" y="466"/>
                      <a:pt x="447" y="518"/>
                    </a:cubicBezTo>
                    <a:cubicBezTo>
                      <a:pt x="421" y="571"/>
                      <a:pt x="348" y="614"/>
                      <a:pt x="337" y="612"/>
                    </a:cubicBezTo>
                    <a:cubicBezTo>
                      <a:pt x="326" y="610"/>
                      <a:pt x="279" y="601"/>
                      <a:pt x="241" y="606"/>
                    </a:cubicBezTo>
                    <a:cubicBezTo>
                      <a:pt x="215" y="609"/>
                      <a:pt x="374" y="457"/>
                      <a:pt x="257" y="401"/>
                    </a:cubicBezTo>
                    <a:cubicBezTo>
                      <a:pt x="126" y="338"/>
                      <a:pt x="84" y="399"/>
                      <a:pt x="53" y="308"/>
                    </a:cubicBezTo>
                    <a:cubicBezTo>
                      <a:pt x="21" y="216"/>
                      <a:pt x="0" y="91"/>
                      <a:pt x="201" y="45"/>
                    </a:cubicBezTo>
                    <a:cubicBezTo>
                      <a:pt x="403" y="0"/>
                      <a:pt x="697" y="1"/>
                      <a:pt x="790" y="33"/>
                    </a:cubicBezTo>
                    <a:cubicBezTo>
                      <a:pt x="893" y="69"/>
                      <a:pt x="878" y="83"/>
                      <a:pt x="924" y="183"/>
                    </a:cubicBezTo>
                    <a:cubicBezTo>
                      <a:pt x="971" y="284"/>
                      <a:pt x="1028" y="407"/>
                      <a:pt x="962" y="444"/>
                    </a:cubicBezTo>
                    <a:cubicBezTo>
                      <a:pt x="896" y="481"/>
                      <a:pt x="884" y="638"/>
                      <a:pt x="894" y="681"/>
                    </a:cubicBezTo>
                    <a:cubicBezTo>
                      <a:pt x="904" y="725"/>
                      <a:pt x="888" y="817"/>
                      <a:pt x="896" y="907"/>
                    </a:cubicBezTo>
                    <a:cubicBezTo>
                      <a:pt x="904" y="997"/>
                      <a:pt x="884" y="1470"/>
                      <a:pt x="884" y="1506"/>
                    </a:cubicBezTo>
                  </a:path>
                </a:pathLst>
              </a:custGeom>
              <a:solidFill>
                <a:srgbClr val="C9C6B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" name="Freeform 20">
                <a:extLst>
                  <a:ext uri="{FF2B5EF4-FFF2-40B4-BE49-F238E27FC236}">
                    <a16:creationId xmlns:a16="http://schemas.microsoft.com/office/drawing/2014/main" id="{D1B47C18-4A79-4D48-A633-A724AEDCB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" y="1508"/>
                <a:ext cx="1369" cy="2004"/>
              </a:xfrm>
              <a:custGeom>
                <a:avLst/>
                <a:gdLst>
                  <a:gd name="T0" fmla="*/ 828 w 1028"/>
                  <a:gd name="T1" fmla="*/ 1501 h 1506"/>
                  <a:gd name="T2" fmla="*/ 675 w 1028"/>
                  <a:gd name="T3" fmla="*/ 1123 h 1506"/>
                  <a:gd name="T4" fmla="*/ 602 w 1028"/>
                  <a:gd name="T5" fmla="*/ 875 h 1506"/>
                  <a:gd name="T6" fmla="*/ 599 w 1028"/>
                  <a:gd name="T7" fmla="*/ 539 h 1506"/>
                  <a:gd name="T8" fmla="*/ 447 w 1028"/>
                  <a:gd name="T9" fmla="*/ 518 h 1506"/>
                  <a:gd name="T10" fmla="*/ 337 w 1028"/>
                  <a:gd name="T11" fmla="*/ 612 h 1506"/>
                  <a:gd name="T12" fmla="*/ 241 w 1028"/>
                  <a:gd name="T13" fmla="*/ 606 h 1506"/>
                  <a:gd name="T14" fmla="*/ 257 w 1028"/>
                  <a:gd name="T15" fmla="*/ 401 h 1506"/>
                  <a:gd name="T16" fmla="*/ 53 w 1028"/>
                  <a:gd name="T17" fmla="*/ 308 h 1506"/>
                  <a:gd name="T18" fmla="*/ 201 w 1028"/>
                  <a:gd name="T19" fmla="*/ 45 h 1506"/>
                  <a:gd name="T20" fmla="*/ 790 w 1028"/>
                  <a:gd name="T21" fmla="*/ 33 h 1506"/>
                  <a:gd name="T22" fmla="*/ 924 w 1028"/>
                  <a:gd name="T23" fmla="*/ 183 h 1506"/>
                  <a:gd name="T24" fmla="*/ 962 w 1028"/>
                  <a:gd name="T25" fmla="*/ 444 h 1506"/>
                  <a:gd name="T26" fmla="*/ 894 w 1028"/>
                  <a:gd name="T27" fmla="*/ 681 h 1506"/>
                  <a:gd name="T28" fmla="*/ 896 w 1028"/>
                  <a:gd name="T29" fmla="*/ 907 h 1506"/>
                  <a:gd name="T30" fmla="*/ 884 w 1028"/>
                  <a:gd name="T31" fmla="*/ 1506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8" h="1506">
                    <a:moveTo>
                      <a:pt x="828" y="1501"/>
                    </a:moveTo>
                    <a:cubicBezTo>
                      <a:pt x="828" y="1501"/>
                      <a:pt x="709" y="1192"/>
                      <a:pt x="675" y="1123"/>
                    </a:cubicBezTo>
                    <a:cubicBezTo>
                      <a:pt x="640" y="1055"/>
                      <a:pt x="605" y="989"/>
                      <a:pt x="602" y="875"/>
                    </a:cubicBezTo>
                    <a:cubicBezTo>
                      <a:pt x="599" y="761"/>
                      <a:pt x="651" y="589"/>
                      <a:pt x="599" y="539"/>
                    </a:cubicBezTo>
                    <a:cubicBezTo>
                      <a:pt x="546" y="489"/>
                      <a:pt x="472" y="466"/>
                      <a:pt x="447" y="518"/>
                    </a:cubicBezTo>
                    <a:cubicBezTo>
                      <a:pt x="421" y="571"/>
                      <a:pt x="348" y="614"/>
                      <a:pt x="337" y="612"/>
                    </a:cubicBezTo>
                    <a:cubicBezTo>
                      <a:pt x="326" y="610"/>
                      <a:pt x="279" y="601"/>
                      <a:pt x="241" y="606"/>
                    </a:cubicBezTo>
                    <a:cubicBezTo>
                      <a:pt x="215" y="609"/>
                      <a:pt x="374" y="457"/>
                      <a:pt x="257" y="401"/>
                    </a:cubicBezTo>
                    <a:cubicBezTo>
                      <a:pt x="126" y="338"/>
                      <a:pt x="84" y="399"/>
                      <a:pt x="53" y="308"/>
                    </a:cubicBezTo>
                    <a:cubicBezTo>
                      <a:pt x="21" y="216"/>
                      <a:pt x="0" y="91"/>
                      <a:pt x="201" y="45"/>
                    </a:cubicBezTo>
                    <a:cubicBezTo>
                      <a:pt x="403" y="0"/>
                      <a:pt x="697" y="1"/>
                      <a:pt x="790" y="33"/>
                    </a:cubicBezTo>
                    <a:cubicBezTo>
                      <a:pt x="893" y="69"/>
                      <a:pt x="878" y="83"/>
                      <a:pt x="924" y="183"/>
                    </a:cubicBezTo>
                    <a:cubicBezTo>
                      <a:pt x="971" y="284"/>
                      <a:pt x="1028" y="407"/>
                      <a:pt x="962" y="444"/>
                    </a:cubicBezTo>
                    <a:cubicBezTo>
                      <a:pt x="896" y="481"/>
                      <a:pt x="884" y="638"/>
                      <a:pt x="894" y="681"/>
                    </a:cubicBezTo>
                    <a:cubicBezTo>
                      <a:pt x="904" y="725"/>
                      <a:pt x="888" y="817"/>
                      <a:pt x="896" y="907"/>
                    </a:cubicBezTo>
                    <a:cubicBezTo>
                      <a:pt x="904" y="997"/>
                      <a:pt x="884" y="1470"/>
                      <a:pt x="884" y="1506"/>
                    </a:cubicBezTo>
                  </a:path>
                </a:pathLst>
              </a:custGeom>
              <a:noFill/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" name="Freeform 21">
                <a:extLst>
                  <a:ext uri="{FF2B5EF4-FFF2-40B4-BE49-F238E27FC236}">
                    <a16:creationId xmlns:a16="http://schemas.microsoft.com/office/drawing/2014/main" id="{196C45B8-62C2-407D-A897-841DFA791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1416"/>
                <a:ext cx="1639" cy="2096"/>
              </a:xfrm>
              <a:custGeom>
                <a:avLst/>
                <a:gdLst>
                  <a:gd name="T0" fmla="*/ 837 w 1231"/>
                  <a:gd name="T1" fmla="*/ 1440 h 1575"/>
                  <a:gd name="T2" fmla="*/ 760 w 1231"/>
                  <a:gd name="T3" fmla="*/ 1059 h 1575"/>
                  <a:gd name="T4" fmla="*/ 694 w 1231"/>
                  <a:gd name="T5" fmla="*/ 947 h 1575"/>
                  <a:gd name="T6" fmla="*/ 660 w 1231"/>
                  <a:gd name="T7" fmla="*/ 692 h 1575"/>
                  <a:gd name="T8" fmla="*/ 694 w 1231"/>
                  <a:gd name="T9" fmla="*/ 610 h 1575"/>
                  <a:gd name="T10" fmla="*/ 648 w 1231"/>
                  <a:gd name="T11" fmla="*/ 575 h 1575"/>
                  <a:gd name="T12" fmla="*/ 612 w 1231"/>
                  <a:gd name="T13" fmla="*/ 649 h 1575"/>
                  <a:gd name="T14" fmla="*/ 533 w 1231"/>
                  <a:gd name="T15" fmla="*/ 686 h 1575"/>
                  <a:gd name="T16" fmla="*/ 533 w 1231"/>
                  <a:gd name="T17" fmla="*/ 808 h 1575"/>
                  <a:gd name="T18" fmla="*/ 482 w 1231"/>
                  <a:gd name="T19" fmla="*/ 867 h 1575"/>
                  <a:gd name="T20" fmla="*/ 434 w 1231"/>
                  <a:gd name="T21" fmla="*/ 851 h 1575"/>
                  <a:gd name="T22" fmla="*/ 412 w 1231"/>
                  <a:gd name="T23" fmla="*/ 776 h 1575"/>
                  <a:gd name="T24" fmla="*/ 482 w 1231"/>
                  <a:gd name="T25" fmla="*/ 704 h 1575"/>
                  <a:gd name="T26" fmla="*/ 452 w 1231"/>
                  <a:gd name="T27" fmla="*/ 697 h 1575"/>
                  <a:gd name="T28" fmla="*/ 388 w 1231"/>
                  <a:gd name="T29" fmla="*/ 702 h 1575"/>
                  <a:gd name="T30" fmla="*/ 431 w 1231"/>
                  <a:gd name="T31" fmla="*/ 528 h 1575"/>
                  <a:gd name="T32" fmla="*/ 302 w 1231"/>
                  <a:gd name="T33" fmla="*/ 474 h 1575"/>
                  <a:gd name="T34" fmla="*/ 39 w 1231"/>
                  <a:gd name="T35" fmla="*/ 339 h 1575"/>
                  <a:gd name="T36" fmla="*/ 281 w 1231"/>
                  <a:gd name="T37" fmla="*/ 51 h 1575"/>
                  <a:gd name="T38" fmla="*/ 756 w 1231"/>
                  <a:gd name="T39" fmla="*/ 17 h 1575"/>
                  <a:gd name="T40" fmla="*/ 1151 w 1231"/>
                  <a:gd name="T41" fmla="*/ 116 h 1575"/>
                  <a:gd name="T42" fmla="*/ 1197 w 1231"/>
                  <a:gd name="T43" fmla="*/ 339 h 1575"/>
                  <a:gd name="T44" fmla="*/ 1022 w 1231"/>
                  <a:gd name="T45" fmla="*/ 346 h 1575"/>
                  <a:gd name="T46" fmla="*/ 964 w 1231"/>
                  <a:gd name="T47" fmla="*/ 216 h 1575"/>
                  <a:gd name="T48" fmla="*/ 662 w 1231"/>
                  <a:gd name="T49" fmla="*/ 142 h 1575"/>
                  <a:gd name="T50" fmla="*/ 284 w 1231"/>
                  <a:gd name="T51" fmla="*/ 217 h 1575"/>
                  <a:gd name="T52" fmla="*/ 408 w 1231"/>
                  <a:gd name="T53" fmla="*/ 438 h 1575"/>
                  <a:gd name="T54" fmla="*/ 486 w 1231"/>
                  <a:gd name="T55" fmla="*/ 493 h 1575"/>
                  <a:gd name="T56" fmla="*/ 433 w 1231"/>
                  <a:gd name="T57" fmla="*/ 647 h 1575"/>
                  <a:gd name="T58" fmla="*/ 430 w 1231"/>
                  <a:gd name="T59" fmla="*/ 659 h 1575"/>
                  <a:gd name="T60" fmla="*/ 517 w 1231"/>
                  <a:gd name="T61" fmla="*/ 598 h 1575"/>
                  <a:gd name="T62" fmla="*/ 512 w 1231"/>
                  <a:gd name="T63" fmla="*/ 676 h 1575"/>
                  <a:gd name="T64" fmla="*/ 613 w 1231"/>
                  <a:gd name="T65" fmla="*/ 536 h 1575"/>
                  <a:gd name="T66" fmla="*/ 830 w 1231"/>
                  <a:gd name="T67" fmla="*/ 573 h 1575"/>
                  <a:gd name="T68" fmla="*/ 979 w 1231"/>
                  <a:gd name="T69" fmla="*/ 981 h 1575"/>
                  <a:gd name="T70" fmla="*/ 1018 w 1231"/>
                  <a:gd name="T71" fmla="*/ 1332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31" h="1575">
                    <a:moveTo>
                      <a:pt x="853" y="1572"/>
                    </a:moveTo>
                    <a:cubicBezTo>
                      <a:pt x="853" y="1572"/>
                      <a:pt x="831" y="1533"/>
                      <a:pt x="837" y="1440"/>
                    </a:cubicBezTo>
                    <a:cubicBezTo>
                      <a:pt x="840" y="1398"/>
                      <a:pt x="819" y="1271"/>
                      <a:pt x="814" y="1224"/>
                    </a:cubicBezTo>
                    <a:cubicBezTo>
                      <a:pt x="807" y="1164"/>
                      <a:pt x="769" y="1108"/>
                      <a:pt x="760" y="1059"/>
                    </a:cubicBezTo>
                    <a:cubicBezTo>
                      <a:pt x="750" y="1009"/>
                      <a:pt x="741" y="984"/>
                      <a:pt x="741" y="984"/>
                    </a:cubicBezTo>
                    <a:cubicBezTo>
                      <a:pt x="741" y="984"/>
                      <a:pt x="714" y="966"/>
                      <a:pt x="694" y="947"/>
                    </a:cubicBezTo>
                    <a:cubicBezTo>
                      <a:pt x="674" y="928"/>
                      <a:pt x="658" y="932"/>
                      <a:pt x="631" y="876"/>
                    </a:cubicBezTo>
                    <a:cubicBezTo>
                      <a:pt x="605" y="820"/>
                      <a:pt x="622" y="728"/>
                      <a:pt x="660" y="692"/>
                    </a:cubicBezTo>
                    <a:cubicBezTo>
                      <a:pt x="698" y="656"/>
                      <a:pt x="734" y="675"/>
                      <a:pt x="735" y="664"/>
                    </a:cubicBezTo>
                    <a:cubicBezTo>
                      <a:pt x="736" y="653"/>
                      <a:pt x="694" y="610"/>
                      <a:pt x="694" y="610"/>
                    </a:cubicBezTo>
                    <a:cubicBezTo>
                      <a:pt x="694" y="610"/>
                      <a:pt x="685" y="574"/>
                      <a:pt x="675" y="570"/>
                    </a:cubicBezTo>
                    <a:cubicBezTo>
                      <a:pt x="666" y="565"/>
                      <a:pt x="653" y="569"/>
                      <a:pt x="648" y="575"/>
                    </a:cubicBezTo>
                    <a:cubicBezTo>
                      <a:pt x="643" y="580"/>
                      <a:pt x="633" y="607"/>
                      <a:pt x="633" y="607"/>
                    </a:cubicBezTo>
                    <a:cubicBezTo>
                      <a:pt x="633" y="607"/>
                      <a:pt x="619" y="644"/>
                      <a:pt x="612" y="649"/>
                    </a:cubicBezTo>
                    <a:cubicBezTo>
                      <a:pt x="605" y="655"/>
                      <a:pt x="587" y="654"/>
                      <a:pt x="569" y="660"/>
                    </a:cubicBezTo>
                    <a:cubicBezTo>
                      <a:pt x="552" y="666"/>
                      <a:pt x="542" y="679"/>
                      <a:pt x="533" y="686"/>
                    </a:cubicBezTo>
                    <a:cubicBezTo>
                      <a:pt x="523" y="694"/>
                      <a:pt x="515" y="742"/>
                      <a:pt x="515" y="742"/>
                    </a:cubicBezTo>
                    <a:cubicBezTo>
                      <a:pt x="515" y="742"/>
                      <a:pt x="532" y="791"/>
                      <a:pt x="533" y="808"/>
                    </a:cubicBezTo>
                    <a:cubicBezTo>
                      <a:pt x="534" y="825"/>
                      <a:pt x="533" y="826"/>
                      <a:pt x="527" y="845"/>
                    </a:cubicBezTo>
                    <a:cubicBezTo>
                      <a:pt x="521" y="864"/>
                      <a:pt x="495" y="869"/>
                      <a:pt x="482" y="867"/>
                    </a:cubicBezTo>
                    <a:cubicBezTo>
                      <a:pt x="469" y="865"/>
                      <a:pt x="460" y="840"/>
                      <a:pt x="460" y="840"/>
                    </a:cubicBezTo>
                    <a:cubicBezTo>
                      <a:pt x="460" y="840"/>
                      <a:pt x="449" y="846"/>
                      <a:pt x="434" y="851"/>
                    </a:cubicBezTo>
                    <a:cubicBezTo>
                      <a:pt x="420" y="856"/>
                      <a:pt x="407" y="842"/>
                      <a:pt x="399" y="829"/>
                    </a:cubicBezTo>
                    <a:cubicBezTo>
                      <a:pt x="391" y="817"/>
                      <a:pt x="398" y="802"/>
                      <a:pt x="412" y="776"/>
                    </a:cubicBezTo>
                    <a:cubicBezTo>
                      <a:pt x="427" y="749"/>
                      <a:pt x="461" y="738"/>
                      <a:pt x="461" y="738"/>
                    </a:cubicBezTo>
                    <a:cubicBezTo>
                      <a:pt x="461" y="738"/>
                      <a:pt x="481" y="720"/>
                      <a:pt x="482" y="704"/>
                    </a:cubicBezTo>
                    <a:cubicBezTo>
                      <a:pt x="483" y="688"/>
                      <a:pt x="477" y="683"/>
                      <a:pt x="469" y="680"/>
                    </a:cubicBezTo>
                    <a:cubicBezTo>
                      <a:pt x="461" y="678"/>
                      <a:pt x="462" y="680"/>
                      <a:pt x="452" y="697"/>
                    </a:cubicBezTo>
                    <a:cubicBezTo>
                      <a:pt x="443" y="713"/>
                      <a:pt x="441" y="721"/>
                      <a:pt x="417" y="721"/>
                    </a:cubicBezTo>
                    <a:cubicBezTo>
                      <a:pt x="397" y="721"/>
                      <a:pt x="390" y="706"/>
                      <a:pt x="388" y="702"/>
                    </a:cubicBezTo>
                    <a:cubicBezTo>
                      <a:pt x="388" y="702"/>
                      <a:pt x="388" y="702"/>
                      <a:pt x="388" y="701"/>
                    </a:cubicBezTo>
                    <a:cubicBezTo>
                      <a:pt x="388" y="693"/>
                      <a:pt x="421" y="580"/>
                      <a:pt x="431" y="528"/>
                    </a:cubicBezTo>
                    <a:cubicBezTo>
                      <a:pt x="441" y="475"/>
                      <a:pt x="417" y="472"/>
                      <a:pt x="417" y="472"/>
                    </a:cubicBezTo>
                    <a:cubicBezTo>
                      <a:pt x="417" y="472"/>
                      <a:pt x="341" y="472"/>
                      <a:pt x="302" y="474"/>
                    </a:cubicBezTo>
                    <a:cubicBezTo>
                      <a:pt x="263" y="477"/>
                      <a:pt x="131" y="437"/>
                      <a:pt x="131" y="437"/>
                    </a:cubicBezTo>
                    <a:cubicBezTo>
                      <a:pt x="131" y="437"/>
                      <a:pt x="78" y="422"/>
                      <a:pt x="39" y="339"/>
                    </a:cubicBezTo>
                    <a:cubicBezTo>
                      <a:pt x="0" y="257"/>
                      <a:pt x="107" y="139"/>
                      <a:pt x="107" y="139"/>
                    </a:cubicBezTo>
                    <a:cubicBezTo>
                      <a:pt x="107" y="139"/>
                      <a:pt x="159" y="90"/>
                      <a:pt x="281" y="51"/>
                    </a:cubicBezTo>
                    <a:cubicBezTo>
                      <a:pt x="404" y="12"/>
                      <a:pt x="482" y="10"/>
                      <a:pt x="482" y="10"/>
                    </a:cubicBezTo>
                    <a:cubicBezTo>
                      <a:pt x="482" y="10"/>
                      <a:pt x="592" y="0"/>
                      <a:pt x="756" y="17"/>
                    </a:cubicBezTo>
                    <a:cubicBezTo>
                      <a:pt x="920" y="33"/>
                      <a:pt x="1022" y="61"/>
                      <a:pt x="1022" y="61"/>
                    </a:cubicBezTo>
                    <a:cubicBezTo>
                      <a:pt x="1022" y="61"/>
                      <a:pt x="1087" y="68"/>
                      <a:pt x="1151" y="116"/>
                    </a:cubicBezTo>
                    <a:cubicBezTo>
                      <a:pt x="1216" y="163"/>
                      <a:pt x="1221" y="230"/>
                      <a:pt x="1221" y="230"/>
                    </a:cubicBezTo>
                    <a:cubicBezTo>
                      <a:pt x="1221" y="230"/>
                      <a:pt x="1231" y="304"/>
                      <a:pt x="1197" y="339"/>
                    </a:cubicBezTo>
                    <a:cubicBezTo>
                      <a:pt x="1163" y="374"/>
                      <a:pt x="1118" y="385"/>
                      <a:pt x="1085" y="381"/>
                    </a:cubicBezTo>
                    <a:cubicBezTo>
                      <a:pt x="1052" y="377"/>
                      <a:pt x="1022" y="346"/>
                      <a:pt x="1022" y="346"/>
                    </a:cubicBezTo>
                    <a:cubicBezTo>
                      <a:pt x="1022" y="346"/>
                      <a:pt x="987" y="320"/>
                      <a:pt x="978" y="300"/>
                    </a:cubicBezTo>
                    <a:cubicBezTo>
                      <a:pt x="969" y="280"/>
                      <a:pt x="972" y="249"/>
                      <a:pt x="964" y="216"/>
                    </a:cubicBezTo>
                    <a:cubicBezTo>
                      <a:pt x="955" y="183"/>
                      <a:pt x="898" y="172"/>
                      <a:pt x="898" y="172"/>
                    </a:cubicBezTo>
                    <a:cubicBezTo>
                      <a:pt x="662" y="142"/>
                      <a:pt x="662" y="142"/>
                      <a:pt x="662" y="142"/>
                    </a:cubicBezTo>
                    <a:cubicBezTo>
                      <a:pt x="662" y="142"/>
                      <a:pt x="516" y="141"/>
                      <a:pt x="440" y="150"/>
                    </a:cubicBezTo>
                    <a:cubicBezTo>
                      <a:pt x="365" y="159"/>
                      <a:pt x="315" y="188"/>
                      <a:pt x="284" y="217"/>
                    </a:cubicBezTo>
                    <a:cubicBezTo>
                      <a:pt x="254" y="247"/>
                      <a:pt x="259" y="316"/>
                      <a:pt x="272" y="334"/>
                    </a:cubicBezTo>
                    <a:cubicBezTo>
                      <a:pt x="285" y="352"/>
                      <a:pt x="361" y="426"/>
                      <a:pt x="408" y="438"/>
                    </a:cubicBezTo>
                    <a:cubicBezTo>
                      <a:pt x="455" y="450"/>
                      <a:pt x="447" y="436"/>
                      <a:pt x="478" y="458"/>
                    </a:cubicBezTo>
                    <a:cubicBezTo>
                      <a:pt x="510" y="480"/>
                      <a:pt x="486" y="493"/>
                      <a:pt x="486" y="493"/>
                    </a:cubicBezTo>
                    <a:cubicBezTo>
                      <a:pt x="472" y="535"/>
                      <a:pt x="472" y="535"/>
                      <a:pt x="472" y="535"/>
                    </a:cubicBezTo>
                    <a:cubicBezTo>
                      <a:pt x="433" y="647"/>
                      <a:pt x="433" y="647"/>
                      <a:pt x="433" y="647"/>
                    </a:cubicBezTo>
                    <a:cubicBezTo>
                      <a:pt x="417" y="672"/>
                      <a:pt x="417" y="672"/>
                      <a:pt x="417" y="672"/>
                    </a:cubicBezTo>
                    <a:cubicBezTo>
                      <a:pt x="430" y="659"/>
                      <a:pt x="430" y="659"/>
                      <a:pt x="430" y="659"/>
                    </a:cubicBezTo>
                    <a:cubicBezTo>
                      <a:pt x="449" y="664"/>
                      <a:pt x="449" y="664"/>
                      <a:pt x="449" y="664"/>
                    </a:cubicBezTo>
                    <a:cubicBezTo>
                      <a:pt x="449" y="664"/>
                      <a:pt x="512" y="582"/>
                      <a:pt x="517" y="598"/>
                    </a:cubicBezTo>
                    <a:cubicBezTo>
                      <a:pt x="523" y="614"/>
                      <a:pt x="487" y="654"/>
                      <a:pt x="487" y="654"/>
                    </a:cubicBezTo>
                    <a:cubicBezTo>
                      <a:pt x="487" y="654"/>
                      <a:pt x="488" y="683"/>
                      <a:pt x="512" y="676"/>
                    </a:cubicBezTo>
                    <a:cubicBezTo>
                      <a:pt x="536" y="669"/>
                      <a:pt x="567" y="610"/>
                      <a:pt x="567" y="610"/>
                    </a:cubicBezTo>
                    <a:cubicBezTo>
                      <a:pt x="567" y="610"/>
                      <a:pt x="585" y="571"/>
                      <a:pt x="613" y="536"/>
                    </a:cubicBezTo>
                    <a:cubicBezTo>
                      <a:pt x="641" y="502"/>
                      <a:pt x="715" y="510"/>
                      <a:pt x="715" y="510"/>
                    </a:cubicBezTo>
                    <a:cubicBezTo>
                      <a:pt x="715" y="510"/>
                      <a:pt x="774" y="520"/>
                      <a:pt x="830" y="573"/>
                    </a:cubicBezTo>
                    <a:cubicBezTo>
                      <a:pt x="886" y="626"/>
                      <a:pt x="939" y="764"/>
                      <a:pt x="939" y="764"/>
                    </a:cubicBezTo>
                    <a:cubicBezTo>
                      <a:pt x="939" y="764"/>
                      <a:pt x="980" y="912"/>
                      <a:pt x="979" y="981"/>
                    </a:cubicBezTo>
                    <a:cubicBezTo>
                      <a:pt x="979" y="1051"/>
                      <a:pt x="1011" y="1148"/>
                      <a:pt x="1011" y="1148"/>
                    </a:cubicBezTo>
                    <a:cubicBezTo>
                      <a:pt x="1018" y="1332"/>
                      <a:pt x="1018" y="1332"/>
                      <a:pt x="1018" y="1332"/>
                    </a:cubicBezTo>
                    <a:cubicBezTo>
                      <a:pt x="1018" y="1332"/>
                      <a:pt x="998" y="1531"/>
                      <a:pt x="1000" y="1575"/>
                    </a:cubicBezTo>
                  </a:path>
                </a:pathLst>
              </a:custGeom>
              <a:solidFill>
                <a:srgbClr val="E1D8B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" name="Freeform 22">
                <a:extLst>
                  <a:ext uri="{FF2B5EF4-FFF2-40B4-BE49-F238E27FC236}">
                    <a16:creationId xmlns:a16="http://schemas.microsoft.com/office/drawing/2014/main" id="{764D4065-6315-45F8-A906-819A8A096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1416"/>
                <a:ext cx="1639" cy="2096"/>
              </a:xfrm>
              <a:custGeom>
                <a:avLst/>
                <a:gdLst>
                  <a:gd name="T0" fmla="*/ 837 w 1231"/>
                  <a:gd name="T1" fmla="*/ 1440 h 1575"/>
                  <a:gd name="T2" fmla="*/ 760 w 1231"/>
                  <a:gd name="T3" fmla="*/ 1059 h 1575"/>
                  <a:gd name="T4" fmla="*/ 694 w 1231"/>
                  <a:gd name="T5" fmla="*/ 947 h 1575"/>
                  <a:gd name="T6" fmla="*/ 660 w 1231"/>
                  <a:gd name="T7" fmla="*/ 692 h 1575"/>
                  <a:gd name="T8" fmla="*/ 694 w 1231"/>
                  <a:gd name="T9" fmla="*/ 610 h 1575"/>
                  <a:gd name="T10" fmla="*/ 648 w 1231"/>
                  <a:gd name="T11" fmla="*/ 575 h 1575"/>
                  <a:gd name="T12" fmla="*/ 612 w 1231"/>
                  <a:gd name="T13" fmla="*/ 649 h 1575"/>
                  <a:gd name="T14" fmla="*/ 533 w 1231"/>
                  <a:gd name="T15" fmla="*/ 686 h 1575"/>
                  <a:gd name="T16" fmla="*/ 533 w 1231"/>
                  <a:gd name="T17" fmla="*/ 808 h 1575"/>
                  <a:gd name="T18" fmla="*/ 482 w 1231"/>
                  <a:gd name="T19" fmla="*/ 867 h 1575"/>
                  <a:gd name="T20" fmla="*/ 434 w 1231"/>
                  <a:gd name="T21" fmla="*/ 851 h 1575"/>
                  <a:gd name="T22" fmla="*/ 412 w 1231"/>
                  <a:gd name="T23" fmla="*/ 776 h 1575"/>
                  <a:gd name="T24" fmla="*/ 482 w 1231"/>
                  <a:gd name="T25" fmla="*/ 704 h 1575"/>
                  <a:gd name="T26" fmla="*/ 452 w 1231"/>
                  <a:gd name="T27" fmla="*/ 697 h 1575"/>
                  <a:gd name="T28" fmla="*/ 388 w 1231"/>
                  <a:gd name="T29" fmla="*/ 702 h 1575"/>
                  <a:gd name="T30" fmla="*/ 431 w 1231"/>
                  <a:gd name="T31" fmla="*/ 528 h 1575"/>
                  <a:gd name="T32" fmla="*/ 302 w 1231"/>
                  <a:gd name="T33" fmla="*/ 474 h 1575"/>
                  <a:gd name="T34" fmla="*/ 39 w 1231"/>
                  <a:gd name="T35" fmla="*/ 339 h 1575"/>
                  <a:gd name="T36" fmla="*/ 281 w 1231"/>
                  <a:gd name="T37" fmla="*/ 51 h 1575"/>
                  <a:gd name="T38" fmla="*/ 756 w 1231"/>
                  <a:gd name="T39" fmla="*/ 17 h 1575"/>
                  <a:gd name="T40" fmla="*/ 1151 w 1231"/>
                  <a:gd name="T41" fmla="*/ 116 h 1575"/>
                  <a:gd name="T42" fmla="*/ 1197 w 1231"/>
                  <a:gd name="T43" fmla="*/ 339 h 1575"/>
                  <a:gd name="T44" fmla="*/ 1022 w 1231"/>
                  <a:gd name="T45" fmla="*/ 346 h 1575"/>
                  <a:gd name="T46" fmla="*/ 964 w 1231"/>
                  <a:gd name="T47" fmla="*/ 216 h 1575"/>
                  <a:gd name="T48" fmla="*/ 662 w 1231"/>
                  <a:gd name="T49" fmla="*/ 142 h 1575"/>
                  <a:gd name="T50" fmla="*/ 284 w 1231"/>
                  <a:gd name="T51" fmla="*/ 217 h 1575"/>
                  <a:gd name="T52" fmla="*/ 408 w 1231"/>
                  <a:gd name="T53" fmla="*/ 438 h 1575"/>
                  <a:gd name="T54" fmla="*/ 486 w 1231"/>
                  <a:gd name="T55" fmla="*/ 493 h 1575"/>
                  <a:gd name="T56" fmla="*/ 433 w 1231"/>
                  <a:gd name="T57" fmla="*/ 647 h 1575"/>
                  <a:gd name="T58" fmla="*/ 430 w 1231"/>
                  <a:gd name="T59" fmla="*/ 659 h 1575"/>
                  <a:gd name="T60" fmla="*/ 517 w 1231"/>
                  <a:gd name="T61" fmla="*/ 598 h 1575"/>
                  <a:gd name="T62" fmla="*/ 512 w 1231"/>
                  <a:gd name="T63" fmla="*/ 676 h 1575"/>
                  <a:gd name="T64" fmla="*/ 613 w 1231"/>
                  <a:gd name="T65" fmla="*/ 536 h 1575"/>
                  <a:gd name="T66" fmla="*/ 830 w 1231"/>
                  <a:gd name="T67" fmla="*/ 573 h 1575"/>
                  <a:gd name="T68" fmla="*/ 979 w 1231"/>
                  <a:gd name="T69" fmla="*/ 981 h 1575"/>
                  <a:gd name="T70" fmla="*/ 1018 w 1231"/>
                  <a:gd name="T71" fmla="*/ 1332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31" h="1575">
                    <a:moveTo>
                      <a:pt x="853" y="1572"/>
                    </a:moveTo>
                    <a:cubicBezTo>
                      <a:pt x="853" y="1572"/>
                      <a:pt x="831" y="1533"/>
                      <a:pt x="837" y="1440"/>
                    </a:cubicBezTo>
                    <a:cubicBezTo>
                      <a:pt x="840" y="1398"/>
                      <a:pt x="819" y="1271"/>
                      <a:pt x="814" y="1224"/>
                    </a:cubicBezTo>
                    <a:cubicBezTo>
                      <a:pt x="807" y="1164"/>
                      <a:pt x="769" y="1108"/>
                      <a:pt x="760" y="1059"/>
                    </a:cubicBezTo>
                    <a:cubicBezTo>
                      <a:pt x="750" y="1009"/>
                      <a:pt x="741" y="984"/>
                      <a:pt x="741" y="984"/>
                    </a:cubicBezTo>
                    <a:cubicBezTo>
                      <a:pt x="741" y="984"/>
                      <a:pt x="714" y="966"/>
                      <a:pt x="694" y="947"/>
                    </a:cubicBezTo>
                    <a:cubicBezTo>
                      <a:pt x="674" y="928"/>
                      <a:pt x="658" y="932"/>
                      <a:pt x="631" y="876"/>
                    </a:cubicBezTo>
                    <a:cubicBezTo>
                      <a:pt x="605" y="820"/>
                      <a:pt x="622" y="728"/>
                      <a:pt x="660" y="692"/>
                    </a:cubicBezTo>
                    <a:cubicBezTo>
                      <a:pt x="698" y="656"/>
                      <a:pt x="734" y="675"/>
                      <a:pt x="735" y="664"/>
                    </a:cubicBezTo>
                    <a:cubicBezTo>
                      <a:pt x="736" y="653"/>
                      <a:pt x="694" y="610"/>
                      <a:pt x="694" y="610"/>
                    </a:cubicBezTo>
                    <a:cubicBezTo>
                      <a:pt x="694" y="610"/>
                      <a:pt x="685" y="574"/>
                      <a:pt x="675" y="570"/>
                    </a:cubicBezTo>
                    <a:cubicBezTo>
                      <a:pt x="666" y="565"/>
                      <a:pt x="653" y="569"/>
                      <a:pt x="648" y="575"/>
                    </a:cubicBezTo>
                    <a:cubicBezTo>
                      <a:pt x="643" y="580"/>
                      <a:pt x="633" y="607"/>
                      <a:pt x="633" y="607"/>
                    </a:cubicBezTo>
                    <a:cubicBezTo>
                      <a:pt x="633" y="607"/>
                      <a:pt x="619" y="644"/>
                      <a:pt x="612" y="649"/>
                    </a:cubicBezTo>
                    <a:cubicBezTo>
                      <a:pt x="605" y="655"/>
                      <a:pt x="587" y="654"/>
                      <a:pt x="569" y="660"/>
                    </a:cubicBezTo>
                    <a:cubicBezTo>
                      <a:pt x="552" y="666"/>
                      <a:pt x="542" y="679"/>
                      <a:pt x="533" y="686"/>
                    </a:cubicBezTo>
                    <a:cubicBezTo>
                      <a:pt x="523" y="694"/>
                      <a:pt x="515" y="742"/>
                      <a:pt x="515" y="742"/>
                    </a:cubicBezTo>
                    <a:cubicBezTo>
                      <a:pt x="515" y="742"/>
                      <a:pt x="532" y="791"/>
                      <a:pt x="533" y="808"/>
                    </a:cubicBezTo>
                    <a:cubicBezTo>
                      <a:pt x="534" y="825"/>
                      <a:pt x="533" y="826"/>
                      <a:pt x="527" y="845"/>
                    </a:cubicBezTo>
                    <a:cubicBezTo>
                      <a:pt x="521" y="864"/>
                      <a:pt x="495" y="869"/>
                      <a:pt x="482" y="867"/>
                    </a:cubicBezTo>
                    <a:cubicBezTo>
                      <a:pt x="469" y="865"/>
                      <a:pt x="460" y="840"/>
                      <a:pt x="460" y="840"/>
                    </a:cubicBezTo>
                    <a:cubicBezTo>
                      <a:pt x="460" y="840"/>
                      <a:pt x="449" y="846"/>
                      <a:pt x="434" y="851"/>
                    </a:cubicBezTo>
                    <a:cubicBezTo>
                      <a:pt x="420" y="856"/>
                      <a:pt x="407" y="842"/>
                      <a:pt x="399" y="829"/>
                    </a:cubicBezTo>
                    <a:cubicBezTo>
                      <a:pt x="391" y="817"/>
                      <a:pt x="398" y="802"/>
                      <a:pt x="412" y="776"/>
                    </a:cubicBezTo>
                    <a:cubicBezTo>
                      <a:pt x="427" y="749"/>
                      <a:pt x="461" y="738"/>
                      <a:pt x="461" y="738"/>
                    </a:cubicBezTo>
                    <a:cubicBezTo>
                      <a:pt x="461" y="738"/>
                      <a:pt x="481" y="720"/>
                      <a:pt x="482" y="704"/>
                    </a:cubicBezTo>
                    <a:cubicBezTo>
                      <a:pt x="483" y="688"/>
                      <a:pt x="477" y="683"/>
                      <a:pt x="469" y="680"/>
                    </a:cubicBezTo>
                    <a:cubicBezTo>
                      <a:pt x="461" y="678"/>
                      <a:pt x="462" y="680"/>
                      <a:pt x="452" y="697"/>
                    </a:cubicBezTo>
                    <a:cubicBezTo>
                      <a:pt x="443" y="713"/>
                      <a:pt x="441" y="721"/>
                      <a:pt x="417" y="721"/>
                    </a:cubicBezTo>
                    <a:cubicBezTo>
                      <a:pt x="397" y="721"/>
                      <a:pt x="390" y="706"/>
                      <a:pt x="388" y="702"/>
                    </a:cubicBezTo>
                    <a:cubicBezTo>
                      <a:pt x="388" y="702"/>
                      <a:pt x="388" y="702"/>
                      <a:pt x="388" y="701"/>
                    </a:cubicBezTo>
                    <a:cubicBezTo>
                      <a:pt x="388" y="693"/>
                      <a:pt x="421" y="580"/>
                      <a:pt x="431" y="528"/>
                    </a:cubicBezTo>
                    <a:cubicBezTo>
                      <a:pt x="441" y="475"/>
                      <a:pt x="417" y="472"/>
                      <a:pt x="417" y="472"/>
                    </a:cubicBezTo>
                    <a:cubicBezTo>
                      <a:pt x="417" y="472"/>
                      <a:pt x="341" y="472"/>
                      <a:pt x="302" y="474"/>
                    </a:cubicBezTo>
                    <a:cubicBezTo>
                      <a:pt x="263" y="477"/>
                      <a:pt x="131" y="437"/>
                      <a:pt x="131" y="437"/>
                    </a:cubicBezTo>
                    <a:cubicBezTo>
                      <a:pt x="131" y="437"/>
                      <a:pt x="78" y="422"/>
                      <a:pt x="39" y="339"/>
                    </a:cubicBezTo>
                    <a:cubicBezTo>
                      <a:pt x="0" y="257"/>
                      <a:pt x="107" y="139"/>
                      <a:pt x="107" y="139"/>
                    </a:cubicBezTo>
                    <a:cubicBezTo>
                      <a:pt x="107" y="139"/>
                      <a:pt x="159" y="90"/>
                      <a:pt x="281" y="51"/>
                    </a:cubicBezTo>
                    <a:cubicBezTo>
                      <a:pt x="404" y="12"/>
                      <a:pt x="482" y="10"/>
                      <a:pt x="482" y="10"/>
                    </a:cubicBezTo>
                    <a:cubicBezTo>
                      <a:pt x="482" y="10"/>
                      <a:pt x="592" y="0"/>
                      <a:pt x="756" y="17"/>
                    </a:cubicBezTo>
                    <a:cubicBezTo>
                      <a:pt x="920" y="33"/>
                      <a:pt x="1022" y="61"/>
                      <a:pt x="1022" y="61"/>
                    </a:cubicBezTo>
                    <a:cubicBezTo>
                      <a:pt x="1022" y="61"/>
                      <a:pt x="1087" y="68"/>
                      <a:pt x="1151" y="116"/>
                    </a:cubicBezTo>
                    <a:cubicBezTo>
                      <a:pt x="1216" y="163"/>
                      <a:pt x="1221" y="230"/>
                      <a:pt x="1221" y="230"/>
                    </a:cubicBezTo>
                    <a:cubicBezTo>
                      <a:pt x="1221" y="230"/>
                      <a:pt x="1231" y="304"/>
                      <a:pt x="1197" y="339"/>
                    </a:cubicBezTo>
                    <a:cubicBezTo>
                      <a:pt x="1163" y="374"/>
                      <a:pt x="1118" y="385"/>
                      <a:pt x="1085" y="381"/>
                    </a:cubicBezTo>
                    <a:cubicBezTo>
                      <a:pt x="1052" y="377"/>
                      <a:pt x="1022" y="346"/>
                      <a:pt x="1022" y="346"/>
                    </a:cubicBezTo>
                    <a:cubicBezTo>
                      <a:pt x="1022" y="346"/>
                      <a:pt x="987" y="320"/>
                      <a:pt x="978" y="300"/>
                    </a:cubicBezTo>
                    <a:cubicBezTo>
                      <a:pt x="969" y="280"/>
                      <a:pt x="972" y="249"/>
                      <a:pt x="964" y="216"/>
                    </a:cubicBezTo>
                    <a:cubicBezTo>
                      <a:pt x="955" y="183"/>
                      <a:pt x="898" y="172"/>
                      <a:pt x="898" y="172"/>
                    </a:cubicBezTo>
                    <a:cubicBezTo>
                      <a:pt x="662" y="142"/>
                      <a:pt x="662" y="142"/>
                      <a:pt x="662" y="142"/>
                    </a:cubicBezTo>
                    <a:cubicBezTo>
                      <a:pt x="662" y="142"/>
                      <a:pt x="516" y="141"/>
                      <a:pt x="440" y="150"/>
                    </a:cubicBezTo>
                    <a:cubicBezTo>
                      <a:pt x="365" y="159"/>
                      <a:pt x="315" y="188"/>
                      <a:pt x="284" y="217"/>
                    </a:cubicBezTo>
                    <a:cubicBezTo>
                      <a:pt x="254" y="247"/>
                      <a:pt x="259" y="316"/>
                      <a:pt x="272" y="334"/>
                    </a:cubicBezTo>
                    <a:cubicBezTo>
                      <a:pt x="285" y="352"/>
                      <a:pt x="361" y="426"/>
                      <a:pt x="408" y="438"/>
                    </a:cubicBezTo>
                    <a:cubicBezTo>
                      <a:pt x="455" y="450"/>
                      <a:pt x="447" y="436"/>
                      <a:pt x="478" y="458"/>
                    </a:cubicBezTo>
                    <a:cubicBezTo>
                      <a:pt x="510" y="480"/>
                      <a:pt x="486" y="493"/>
                      <a:pt x="486" y="493"/>
                    </a:cubicBezTo>
                    <a:cubicBezTo>
                      <a:pt x="472" y="535"/>
                      <a:pt x="472" y="535"/>
                      <a:pt x="472" y="535"/>
                    </a:cubicBezTo>
                    <a:cubicBezTo>
                      <a:pt x="433" y="647"/>
                      <a:pt x="433" y="647"/>
                      <a:pt x="433" y="647"/>
                    </a:cubicBezTo>
                    <a:cubicBezTo>
                      <a:pt x="417" y="672"/>
                      <a:pt x="417" y="672"/>
                      <a:pt x="417" y="672"/>
                    </a:cubicBezTo>
                    <a:cubicBezTo>
                      <a:pt x="430" y="659"/>
                      <a:pt x="430" y="659"/>
                      <a:pt x="430" y="659"/>
                    </a:cubicBezTo>
                    <a:cubicBezTo>
                      <a:pt x="449" y="664"/>
                      <a:pt x="449" y="664"/>
                      <a:pt x="449" y="664"/>
                    </a:cubicBezTo>
                    <a:cubicBezTo>
                      <a:pt x="449" y="664"/>
                      <a:pt x="512" y="582"/>
                      <a:pt x="517" y="598"/>
                    </a:cubicBezTo>
                    <a:cubicBezTo>
                      <a:pt x="523" y="614"/>
                      <a:pt x="487" y="654"/>
                      <a:pt x="487" y="654"/>
                    </a:cubicBezTo>
                    <a:cubicBezTo>
                      <a:pt x="487" y="654"/>
                      <a:pt x="488" y="683"/>
                      <a:pt x="512" y="676"/>
                    </a:cubicBezTo>
                    <a:cubicBezTo>
                      <a:pt x="536" y="669"/>
                      <a:pt x="567" y="610"/>
                      <a:pt x="567" y="610"/>
                    </a:cubicBezTo>
                    <a:cubicBezTo>
                      <a:pt x="567" y="610"/>
                      <a:pt x="585" y="571"/>
                      <a:pt x="613" y="536"/>
                    </a:cubicBezTo>
                    <a:cubicBezTo>
                      <a:pt x="641" y="502"/>
                      <a:pt x="715" y="510"/>
                      <a:pt x="715" y="510"/>
                    </a:cubicBezTo>
                    <a:cubicBezTo>
                      <a:pt x="715" y="510"/>
                      <a:pt x="774" y="520"/>
                      <a:pt x="830" y="573"/>
                    </a:cubicBezTo>
                    <a:cubicBezTo>
                      <a:pt x="886" y="626"/>
                      <a:pt x="939" y="764"/>
                      <a:pt x="939" y="764"/>
                    </a:cubicBezTo>
                    <a:cubicBezTo>
                      <a:pt x="939" y="764"/>
                      <a:pt x="980" y="912"/>
                      <a:pt x="979" y="981"/>
                    </a:cubicBezTo>
                    <a:cubicBezTo>
                      <a:pt x="979" y="1051"/>
                      <a:pt x="1011" y="1148"/>
                      <a:pt x="1011" y="1148"/>
                    </a:cubicBezTo>
                    <a:cubicBezTo>
                      <a:pt x="1018" y="1332"/>
                      <a:pt x="1018" y="1332"/>
                      <a:pt x="1018" y="1332"/>
                    </a:cubicBezTo>
                    <a:cubicBezTo>
                      <a:pt x="1018" y="1332"/>
                      <a:pt x="998" y="1531"/>
                      <a:pt x="1000" y="1575"/>
                    </a:cubicBezTo>
                  </a:path>
                </a:pathLst>
              </a:custGeom>
              <a:noFill/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" name="Line 23">
                <a:extLst>
                  <a:ext uri="{FF2B5EF4-FFF2-40B4-BE49-F238E27FC236}">
                    <a16:creationId xmlns:a16="http://schemas.microsoft.com/office/drawing/2014/main" id="{ED17DC4E-9281-4030-8A09-E9CC54CF6B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6" y="1774"/>
                <a:ext cx="3" cy="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Line 24">
                <a:extLst>
                  <a:ext uri="{FF2B5EF4-FFF2-40B4-BE49-F238E27FC236}">
                    <a16:creationId xmlns:a16="http://schemas.microsoft.com/office/drawing/2014/main" id="{F8AB1C89-62BC-4FE7-8EF6-10EB7FFFFE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7" y="1738"/>
                <a:ext cx="165" cy="2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" name="Line 25">
                <a:extLst>
                  <a:ext uri="{FF2B5EF4-FFF2-40B4-BE49-F238E27FC236}">
                    <a16:creationId xmlns:a16="http://schemas.microsoft.com/office/drawing/2014/main" id="{DE6333ED-5D82-44DA-A7B4-D71653143A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3" y="1718"/>
                <a:ext cx="165" cy="2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Line 26">
                <a:extLst>
                  <a:ext uri="{FF2B5EF4-FFF2-40B4-BE49-F238E27FC236}">
                    <a16:creationId xmlns:a16="http://schemas.microsoft.com/office/drawing/2014/main" id="{8D99D50B-004D-4DCC-9F23-4EAB0479DB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75" y="1693"/>
                <a:ext cx="160" cy="2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" name="Line 27">
                <a:extLst>
                  <a:ext uri="{FF2B5EF4-FFF2-40B4-BE49-F238E27FC236}">
                    <a16:creationId xmlns:a16="http://schemas.microsoft.com/office/drawing/2014/main" id="{0AE3763A-6EB0-4E27-B498-5589B4E3B9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2" y="1568"/>
                <a:ext cx="108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Line 28">
                <a:extLst>
                  <a:ext uri="{FF2B5EF4-FFF2-40B4-BE49-F238E27FC236}">
                    <a16:creationId xmlns:a16="http://schemas.microsoft.com/office/drawing/2014/main" id="{C4BDA561-A6CE-425A-9BCE-E07D5BD465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9" y="1473"/>
                <a:ext cx="5" cy="8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Line 29">
                <a:extLst>
                  <a:ext uri="{FF2B5EF4-FFF2-40B4-BE49-F238E27FC236}">
                    <a16:creationId xmlns:a16="http://schemas.microsoft.com/office/drawing/2014/main" id="{69158B49-5462-49AD-BC97-201812B13F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35" y="1517"/>
                <a:ext cx="64" cy="7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" name="Line 30">
                <a:extLst>
                  <a:ext uri="{FF2B5EF4-FFF2-40B4-BE49-F238E27FC236}">
                    <a16:creationId xmlns:a16="http://schemas.microsoft.com/office/drawing/2014/main" id="{5306EB81-4A87-45CF-B3D4-0075E1B99B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7" y="1612"/>
                <a:ext cx="135" cy="5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Line 31">
                <a:extLst>
                  <a:ext uri="{FF2B5EF4-FFF2-40B4-BE49-F238E27FC236}">
                    <a16:creationId xmlns:a16="http://schemas.microsoft.com/office/drawing/2014/main" id="{9D29C356-9187-4FF8-938B-ADCD83082B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0" y="1716"/>
                <a:ext cx="187" cy="1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Line 32">
                <a:extLst>
                  <a:ext uri="{FF2B5EF4-FFF2-40B4-BE49-F238E27FC236}">
                    <a16:creationId xmlns:a16="http://schemas.microsoft.com/office/drawing/2014/main" id="{C22CDF7F-9DBF-4ABB-AC8C-723C956FBA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4" y="1674"/>
                <a:ext cx="179" cy="3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" name="Line 33">
                <a:extLst>
                  <a:ext uri="{FF2B5EF4-FFF2-40B4-BE49-F238E27FC236}">
                    <a16:creationId xmlns:a16="http://schemas.microsoft.com/office/drawing/2014/main" id="{DCA97B6B-478A-4D2E-BF7C-DCF0406C9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2" y="1640"/>
                <a:ext cx="164" cy="4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Line 34">
                <a:extLst>
                  <a:ext uri="{FF2B5EF4-FFF2-40B4-BE49-F238E27FC236}">
                    <a16:creationId xmlns:a16="http://schemas.microsoft.com/office/drawing/2014/main" id="{3028E16E-17A6-45C8-8842-597915F208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4" y="1588"/>
                <a:ext cx="124" cy="5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" name="Line 35">
                <a:extLst>
                  <a:ext uri="{FF2B5EF4-FFF2-40B4-BE49-F238E27FC236}">
                    <a16:creationId xmlns:a16="http://schemas.microsoft.com/office/drawing/2014/main" id="{C34B257A-AB99-42FE-B699-65D91736D9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6" y="1568"/>
                <a:ext cx="104" cy="7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" name="Line 36">
                <a:extLst>
                  <a:ext uri="{FF2B5EF4-FFF2-40B4-BE49-F238E27FC236}">
                    <a16:creationId xmlns:a16="http://schemas.microsoft.com/office/drawing/2014/main" id="{8E0AA486-D44D-456B-B319-A6055B92A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2" y="1527"/>
                <a:ext cx="60" cy="8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" name="Line 37">
                <a:extLst>
                  <a:ext uri="{FF2B5EF4-FFF2-40B4-BE49-F238E27FC236}">
                    <a16:creationId xmlns:a16="http://schemas.microsoft.com/office/drawing/2014/main" id="{F447C5DA-A40A-425F-BC3E-E27736E772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8" y="1479"/>
                <a:ext cx="31" cy="9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" name="Line 38">
                <a:extLst>
                  <a:ext uri="{FF2B5EF4-FFF2-40B4-BE49-F238E27FC236}">
                    <a16:creationId xmlns:a16="http://schemas.microsoft.com/office/drawing/2014/main" id="{5D3E446F-7961-4C17-A27F-B46C39EC7E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37" y="1497"/>
                <a:ext cx="36" cy="8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" name="Line 39">
                <a:extLst>
                  <a:ext uri="{FF2B5EF4-FFF2-40B4-BE49-F238E27FC236}">
                    <a16:creationId xmlns:a16="http://schemas.microsoft.com/office/drawing/2014/main" id="{71DBC0AE-FF6F-49E1-903C-52DF2A777D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8" y="1642"/>
                <a:ext cx="119" cy="34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" name="Line 40">
                <a:extLst>
                  <a:ext uri="{FF2B5EF4-FFF2-40B4-BE49-F238E27FC236}">
                    <a16:creationId xmlns:a16="http://schemas.microsoft.com/office/drawing/2014/main" id="{456A7A6F-70FA-4ABD-87D2-0840207215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67" y="1666"/>
                <a:ext cx="141" cy="3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" name="Line 41">
                <a:extLst>
                  <a:ext uri="{FF2B5EF4-FFF2-40B4-BE49-F238E27FC236}">
                    <a16:creationId xmlns:a16="http://schemas.microsoft.com/office/drawing/2014/main" id="{6DBE4602-985C-4712-90C6-9248B10C96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24" y="1598"/>
                <a:ext cx="111" cy="5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" name="Line 42">
                <a:extLst>
                  <a:ext uri="{FF2B5EF4-FFF2-40B4-BE49-F238E27FC236}">
                    <a16:creationId xmlns:a16="http://schemas.microsoft.com/office/drawing/2014/main" id="{FBE06163-923B-4684-919B-2F26C07048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71" y="1551"/>
                <a:ext cx="85" cy="8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" name="Line 43">
                <a:extLst>
                  <a:ext uri="{FF2B5EF4-FFF2-40B4-BE49-F238E27FC236}">
                    <a16:creationId xmlns:a16="http://schemas.microsoft.com/office/drawing/2014/main" id="{56768C55-E6B8-45D7-B44A-3031AE2107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25" y="1487"/>
                <a:ext cx="16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" name="Line 44">
                <a:extLst>
                  <a:ext uri="{FF2B5EF4-FFF2-40B4-BE49-F238E27FC236}">
                    <a16:creationId xmlns:a16="http://schemas.microsoft.com/office/drawing/2014/main" id="{D7C9DE31-D7C7-4791-A9DE-E1266482E5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5" y="1471"/>
                <a:ext cx="10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" name="Line 45">
                <a:extLst>
                  <a:ext uri="{FF2B5EF4-FFF2-40B4-BE49-F238E27FC236}">
                    <a16:creationId xmlns:a16="http://schemas.microsoft.com/office/drawing/2014/main" id="{09DEEA40-5A02-4B3F-8987-D708473398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1491"/>
                <a:ext cx="41" cy="8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" name="Line 46">
                <a:extLst>
                  <a:ext uri="{FF2B5EF4-FFF2-40B4-BE49-F238E27FC236}">
                    <a16:creationId xmlns:a16="http://schemas.microsoft.com/office/drawing/2014/main" id="{AF04AB9E-1DC6-47A0-A0E2-C5E03DA0C4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6" y="1545"/>
                <a:ext cx="70" cy="7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" name="Line 47">
                <a:extLst>
                  <a:ext uri="{FF2B5EF4-FFF2-40B4-BE49-F238E27FC236}">
                    <a16:creationId xmlns:a16="http://schemas.microsoft.com/office/drawing/2014/main" id="{9B5D67E2-6B1A-4092-A1A6-6C958E5CFA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8" y="1519"/>
                <a:ext cx="51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" name="Line 48">
                <a:extLst>
                  <a:ext uri="{FF2B5EF4-FFF2-40B4-BE49-F238E27FC236}">
                    <a16:creationId xmlns:a16="http://schemas.microsoft.com/office/drawing/2014/main" id="{F3A745CA-0FE2-4EF7-A939-D2597F2180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7" y="1500"/>
                <a:ext cx="4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" name="Line 49">
                <a:extLst>
                  <a:ext uri="{FF2B5EF4-FFF2-40B4-BE49-F238E27FC236}">
                    <a16:creationId xmlns:a16="http://schemas.microsoft.com/office/drawing/2014/main" id="{9948ACA8-6FC8-4FFE-923E-7DC051B590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9" y="1483"/>
                <a:ext cx="22" cy="9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" name="Line 50">
                <a:extLst>
                  <a:ext uri="{FF2B5EF4-FFF2-40B4-BE49-F238E27FC236}">
                    <a16:creationId xmlns:a16="http://schemas.microsoft.com/office/drawing/2014/main" id="{B4BF9610-BB21-41D3-B142-0CB7286F36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7" y="1475"/>
                <a:ext cx="20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" name="Line 51">
                <a:extLst>
                  <a:ext uri="{FF2B5EF4-FFF2-40B4-BE49-F238E27FC236}">
                    <a16:creationId xmlns:a16="http://schemas.microsoft.com/office/drawing/2014/main" id="{765470D4-CB7D-461E-AEEB-8F86CE9E45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2" y="1473"/>
                <a:ext cx="24" cy="9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" name="Line 52">
                <a:extLst>
                  <a:ext uri="{FF2B5EF4-FFF2-40B4-BE49-F238E27FC236}">
                    <a16:creationId xmlns:a16="http://schemas.microsoft.com/office/drawing/2014/main" id="{E8979CD8-CCE7-4010-9503-0B2E900297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7" y="1476"/>
                <a:ext cx="2" cy="8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" name="Line 53">
                <a:extLst>
                  <a:ext uri="{FF2B5EF4-FFF2-40B4-BE49-F238E27FC236}">
                    <a16:creationId xmlns:a16="http://schemas.microsoft.com/office/drawing/2014/main" id="{7319AAE1-442F-4381-802F-3A70DF5299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0" y="1476"/>
                <a:ext cx="4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" name="Line 54">
                <a:extLst>
                  <a:ext uri="{FF2B5EF4-FFF2-40B4-BE49-F238E27FC236}">
                    <a16:creationId xmlns:a16="http://schemas.microsoft.com/office/drawing/2014/main" id="{87653F84-470C-47BB-BD18-CE8AA806A1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6" y="1477"/>
                <a:ext cx="8" cy="8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" name="Line 55">
                <a:extLst>
                  <a:ext uri="{FF2B5EF4-FFF2-40B4-BE49-F238E27FC236}">
                    <a16:creationId xmlns:a16="http://schemas.microsoft.com/office/drawing/2014/main" id="{11FD599B-45F3-43F9-A5F1-7A869EBF7E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50" y="1481"/>
                <a:ext cx="4" cy="80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" name="Line 56">
                <a:extLst>
                  <a:ext uri="{FF2B5EF4-FFF2-40B4-BE49-F238E27FC236}">
                    <a16:creationId xmlns:a16="http://schemas.microsoft.com/office/drawing/2014/main" id="{C2E6449A-153F-43B5-B103-2F4852756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85" y="1479"/>
                <a:ext cx="12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" name="Line 57">
                <a:extLst>
                  <a:ext uri="{FF2B5EF4-FFF2-40B4-BE49-F238E27FC236}">
                    <a16:creationId xmlns:a16="http://schemas.microsoft.com/office/drawing/2014/main" id="{EFD538AE-B76B-418D-8135-1C7158A366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02" y="1480"/>
                <a:ext cx="15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Line 58">
                <a:extLst>
                  <a:ext uri="{FF2B5EF4-FFF2-40B4-BE49-F238E27FC236}">
                    <a16:creationId xmlns:a16="http://schemas.microsoft.com/office/drawing/2014/main" id="{32E8CF8E-2578-4277-8566-BA3500E301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42" y="1487"/>
                <a:ext cx="19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Line 59">
                <a:extLst>
                  <a:ext uri="{FF2B5EF4-FFF2-40B4-BE49-F238E27FC236}">
                    <a16:creationId xmlns:a16="http://schemas.microsoft.com/office/drawing/2014/main" id="{262B433D-A020-4EDC-8DDD-1EF4612CC5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9" y="1491"/>
                <a:ext cx="26" cy="87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" name="Line 60">
                <a:extLst>
                  <a:ext uri="{FF2B5EF4-FFF2-40B4-BE49-F238E27FC236}">
                    <a16:creationId xmlns:a16="http://schemas.microsoft.com/office/drawing/2014/main" id="{44926966-D9BF-47CE-A734-B1778FEAE1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55" y="1512"/>
                <a:ext cx="51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Line 61">
                <a:extLst>
                  <a:ext uri="{FF2B5EF4-FFF2-40B4-BE49-F238E27FC236}">
                    <a16:creationId xmlns:a16="http://schemas.microsoft.com/office/drawing/2014/main" id="{1A9B0817-6F98-4D5D-9FCB-5FA759E1EE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07" y="1525"/>
                <a:ext cx="7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Line 62">
                <a:extLst>
                  <a:ext uri="{FF2B5EF4-FFF2-40B4-BE49-F238E27FC236}">
                    <a16:creationId xmlns:a16="http://schemas.microsoft.com/office/drawing/2014/main" id="{5C7429F2-E513-4A77-8236-F4D4A6546E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91" y="1504"/>
                <a:ext cx="35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Line 63">
                <a:extLst>
                  <a:ext uri="{FF2B5EF4-FFF2-40B4-BE49-F238E27FC236}">
                    <a16:creationId xmlns:a16="http://schemas.microsoft.com/office/drawing/2014/main" id="{486DAD9B-12DD-4885-A1B2-E6F416A94F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22" y="1508"/>
                <a:ext cx="38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Line 64">
                <a:extLst>
                  <a:ext uri="{FF2B5EF4-FFF2-40B4-BE49-F238E27FC236}">
                    <a16:creationId xmlns:a16="http://schemas.microsoft.com/office/drawing/2014/main" id="{3075CC02-13EC-4489-8713-63713BD005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0" y="1519"/>
                <a:ext cx="54" cy="8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Line 65">
                <a:extLst>
                  <a:ext uri="{FF2B5EF4-FFF2-40B4-BE49-F238E27FC236}">
                    <a16:creationId xmlns:a16="http://schemas.microsoft.com/office/drawing/2014/main" id="{D083EF01-D1CE-4B25-A72D-1AF65D9B23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38" y="1535"/>
                <a:ext cx="77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Line 66">
                <a:extLst>
                  <a:ext uri="{FF2B5EF4-FFF2-40B4-BE49-F238E27FC236}">
                    <a16:creationId xmlns:a16="http://schemas.microsoft.com/office/drawing/2014/main" id="{B9316C50-8D22-4EB2-8ADB-4641F5B40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42" y="1614"/>
                <a:ext cx="114" cy="5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" name="Line 67">
                <a:extLst>
                  <a:ext uri="{FF2B5EF4-FFF2-40B4-BE49-F238E27FC236}">
                    <a16:creationId xmlns:a16="http://schemas.microsoft.com/office/drawing/2014/main" id="{DF05475A-833B-4862-AAA1-2641B8EED7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63" y="1500"/>
                <a:ext cx="31" cy="8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Line 68">
                <a:extLst>
                  <a:ext uri="{FF2B5EF4-FFF2-40B4-BE49-F238E27FC236}">
                    <a16:creationId xmlns:a16="http://schemas.microsoft.com/office/drawing/2014/main" id="{CDD0C76F-C072-4692-B3F1-D1D38EB237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9" y="1496"/>
                <a:ext cx="29" cy="8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" name="Line 69">
                <a:extLst>
                  <a:ext uri="{FF2B5EF4-FFF2-40B4-BE49-F238E27FC236}">
                    <a16:creationId xmlns:a16="http://schemas.microsoft.com/office/drawing/2014/main" id="{67CB165B-64D2-4246-AD8B-596380F8FE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63" y="1488"/>
                <a:ext cx="23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Line 70">
                <a:extLst>
                  <a:ext uri="{FF2B5EF4-FFF2-40B4-BE49-F238E27FC236}">
                    <a16:creationId xmlns:a16="http://schemas.microsoft.com/office/drawing/2014/main" id="{25916698-14C1-4538-B89D-97A5D5C125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66" y="1477"/>
                <a:ext cx="8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Line 71">
                <a:extLst>
                  <a:ext uri="{FF2B5EF4-FFF2-40B4-BE49-F238E27FC236}">
                    <a16:creationId xmlns:a16="http://schemas.microsoft.com/office/drawing/2014/main" id="{41159ED4-D910-4940-88D6-2D68D7A03D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7" y="1488"/>
                <a:ext cx="30" cy="85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" name="Line 72">
                <a:extLst>
                  <a:ext uri="{FF2B5EF4-FFF2-40B4-BE49-F238E27FC236}">
                    <a16:creationId xmlns:a16="http://schemas.microsoft.com/office/drawing/2014/main" id="{97DD6374-5432-4F03-9B5C-5B2943E6CE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3" y="1504"/>
                <a:ext cx="43" cy="78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" name="Line 73">
                <a:extLst>
                  <a:ext uri="{FF2B5EF4-FFF2-40B4-BE49-F238E27FC236}">
                    <a16:creationId xmlns:a16="http://schemas.microsoft.com/office/drawing/2014/main" id="{5F81AE50-96D1-4167-A575-42D7116CB7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2" y="1533"/>
                <a:ext cx="63" cy="79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Line 74">
                <a:extLst>
                  <a:ext uri="{FF2B5EF4-FFF2-40B4-BE49-F238E27FC236}">
                    <a16:creationId xmlns:a16="http://schemas.microsoft.com/office/drawing/2014/main" id="{2D906DB9-6E84-462E-BB84-F08CCB74B4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1" y="1558"/>
                <a:ext cx="75" cy="66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" name="Line 75">
                <a:extLst>
                  <a:ext uri="{FF2B5EF4-FFF2-40B4-BE49-F238E27FC236}">
                    <a16:creationId xmlns:a16="http://schemas.microsoft.com/office/drawing/2014/main" id="{E350D4FB-F027-4DCE-9323-279973067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89" y="1743"/>
                <a:ext cx="209" cy="1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Line 76">
                <a:extLst>
                  <a:ext uri="{FF2B5EF4-FFF2-40B4-BE49-F238E27FC236}">
                    <a16:creationId xmlns:a16="http://schemas.microsoft.com/office/drawing/2014/main" id="{9D298ADD-55B9-4B7A-9F16-79E102B89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93" y="1779"/>
                <a:ext cx="202" cy="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" name="Line 77">
                <a:extLst>
                  <a:ext uri="{FF2B5EF4-FFF2-40B4-BE49-F238E27FC236}">
                    <a16:creationId xmlns:a16="http://schemas.microsoft.com/office/drawing/2014/main" id="{E69EBEA1-EE92-4F29-B59C-8E19891FB6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96" y="1806"/>
                <a:ext cx="201" cy="3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" name="Line 78">
                <a:extLst>
                  <a:ext uri="{FF2B5EF4-FFF2-40B4-BE49-F238E27FC236}">
                    <a16:creationId xmlns:a16="http://schemas.microsoft.com/office/drawing/2014/main" id="{1F828B6C-8965-4D30-A969-F63F24A3B3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02" y="1825"/>
                <a:ext cx="201" cy="12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" name="Line 79">
                <a:extLst>
                  <a:ext uri="{FF2B5EF4-FFF2-40B4-BE49-F238E27FC236}">
                    <a16:creationId xmlns:a16="http://schemas.microsoft.com/office/drawing/2014/main" id="{4C227B6A-CD0C-47E6-866A-C0709B7182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20" y="1843"/>
                <a:ext cx="185" cy="31"/>
              </a:xfrm>
              <a:prstGeom prst="line">
                <a:avLst/>
              </a:prstGeom>
              <a:noFill/>
              <a:ln w="9525" cap="flat">
                <a:solidFill>
                  <a:srgbClr val="98A1A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" name="Freeform 89">
                <a:extLst>
                  <a:ext uri="{FF2B5EF4-FFF2-40B4-BE49-F238E27FC236}">
                    <a16:creationId xmlns:a16="http://schemas.microsoft.com/office/drawing/2014/main" id="{7EF604B3-F551-4024-844D-449A84831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" y="2108"/>
                <a:ext cx="60" cy="35"/>
              </a:xfrm>
              <a:custGeom>
                <a:avLst/>
                <a:gdLst>
                  <a:gd name="T0" fmla="*/ 1 w 45"/>
                  <a:gd name="T1" fmla="*/ 22 h 26"/>
                  <a:gd name="T2" fmla="*/ 12 w 45"/>
                  <a:gd name="T3" fmla="*/ 25 h 26"/>
                  <a:gd name="T4" fmla="*/ 27 w 45"/>
                  <a:gd name="T5" fmla="*/ 22 h 26"/>
                  <a:gd name="T6" fmla="*/ 38 w 45"/>
                  <a:gd name="T7" fmla="*/ 15 h 26"/>
                  <a:gd name="T8" fmla="*/ 45 w 45"/>
                  <a:gd name="T9" fmla="*/ 0 h 26"/>
                  <a:gd name="T10" fmla="*/ 25 w 45"/>
                  <a:gd name="T11" fmla="*/ 18 h 26"/>
                  <a:gd name="T12" fmla="*/ 13 w 45"/>
                  <a:gd name="T13" fmla="*/ 22 h 26"/>
                  <a:gd name="T14" fmla="*/ 1 w 45"/>
                  <a:gd name="T15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26">
                    <a:moveTo>
                      <a:pt x="1" y="22"/>
                    </a:moveTo>
                    <a:cubicBezTo>
                      <a:pt x="5" y="24"/>
                      <a:pt x="9" y="24"/>
                      <a:pt x="12" y="25"/>
                    </a:cubicBezTo>
                    <a:cubicBezTo>
                      <a:pt x="18" y="26"/>
                      <a:pt x="22" y="25"/>
                      <a:pt x="27" y="22"/>
                    </a:cubicBezTo>
                    <a:cubicBezTo>
                      <a:pt x="31" y="20"/>
                      <a:pt x="35" y="17"/>
                      <a:pt x="38" y="15"/>
                    </a:cubicBezTo>
                    <a:cubicBezTo>
                      <a:pt x="42" y="10"/>
                      <a:pt x="44" y="6"/>
                      <a:pt x="45" y="0"/>
                    </a:cubicBezTo>
                    <a:cubicBezTo>
                      <a:pt x="40" y="6"/>
                      <a:pt x="34" y="16"/>
                      <a:pt x="25" y="18"/>
                    </a:cubicBezTo>
                    <a:cubicBezTo>
                      <a:pt x="21" y="19"/>
                      <a:pt x="17" y="22"/>
                      <a:pt x="13" y="22"/>
                    </a:cubicBezTo>
                    <a:cubicBezTo>
                      <a:pt x="10" y="23"/>
                      <a:pt x="0" y="22"/>
                      <a:pt x="1" y="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" name="Freeform 90">
                <a:extLst>
                  <a:ext uri="{FF2B5EF4-FFF2-40B4-BE49-F238E27FC236}">
                    <a16:creationId xmlns:a16="http://schemas.microsoft.com/office/drawing/2014/main" id="{1BB39259-CCF5-4D24-A061-A9B3F7875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8" y="1613"/>
                <a:ext cx="912" cy="539"/>
              </a:xfrm>
              <a:custGeom>
                <a:avLst/>
                <a:gdLst>
                  <a:gd name="T0" fmla="*/ 65 w 685"/>
                  <a:gd name="T1" fmla="*/ 394 h 405"/>
                  <a:gd name="T2" fmla="*/ 243 w 685"/>
                  <a:gd name="T3" fmla="*/ 71 h 405"/>
                  <a:gd name="T4" fmla="*/ 404 w 685"/>
                  <a:gd name="T5" fmla="*/ 2 h 405"/>
                  <a:gd name="T6" fmla="*/ 589 w 685"/>
                  <a:gd name="T7" fmla="*/ 15 h 405"/>
                  <a:gd name="T8" fmla="*/ 674 w 685"/>
                  <a:gd name="T9" fmla="*/ 62 h 405"/>
                  <a:gd name="T10" fmla="*/ 685 w 685"/>
                  <a:gd name="T11" fmla="*/ 147 h 405"/>
                  <a:gd name="T12" fmla="*/ 655 w 685"/>
                  <a:gd name="T13" fmla="*/ 104 h 405"/>
                  <a:gd name="T14" fmla="*/ 609 w 685"/>
                  <a:gd name="T15" fmla="*/ 51 h 405"/>
                  <a:gd name="T16" fmla="*/ 540 w 685"/>
                  <a:gd name="T17" fmla="*/ 32 h 405"/>
                  <a:gd name="T18" fmla="*/ 463 w 685"/>
                  <a:gd name="T19" fmla="*/ 32 h 405"/>
                  <a:gd name="T20" fmla="*/ 315 w 685"/>
                  <a:gd name="T21" fmla="*/ 80 h 405"/>
                  <a:gd name="T22" fmla="*/ 243 w 685"/>
                  <a:gd name="T23" fmla="*/ 160 h 405"/>
                  <a:gd name="T24" fmla="*/ 171 w 685"/>
                  <a:gd name="T25" fmla="*/ 287 h 405"/>
                  <a:gd name="T26" fmla="*/ 65 w 685"/>
                  <a:gd name="T27" fmla="*/ 394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5" h="405">
                    <a:moveTo>
                      <a:pt x="65" y="394"/>
                    </a:moveTo>
                    <a:cubicBezTo>
                      <a:pt x="0" y="378"/>
                      <a:pt x="121" y="140"/>
                      <a:pt x="243" y="71"/>
                    </a:cubicBezTo>
                    <a:cubicBezTo>
                      <a:pt x="304" y="37"/>
                      <a:pt x="404" y="2"/>
                      <a:pt x="404" y="2"/>
                    </a:cubicBezTo>
                    <a:cubicBezTo>
                      <a:pt x="404" y="2"/>
                      <a:pt x="518" y="0"/>
                      <a:pt x="589" y="15"/>
                    </a:cubicBezTo>
                    <a:cubicBezTo>
                      <a:pt x="660" y="30"/>
                      <a:pt x="674" y="62"/>
                      <a:pt x="674" y="62"/>
                    </a:cubicBezTo>
                    <a:cubicBezTo>
                      <a:pt x="685" y="147"/>
                      <a:pt x="685" y="147"/>
                      <a:pt x="685" y="147"/>
                    </a:cubicBezTo>
                    <a:cubicBezTo>
                      <a:pt x="655" y="104"/>
                      <a:pt x="655" y="104"/>
                      <a:pt x="655" y="104"/>
                    </a:cubicBezTo>
                    <a:cubicBezTo>
                      <a:pt x="655" y="104"/>
                      <a:pt x="621" y="54"/>
                      <a:pt x="609" y="51"/>
                    </a:cubicBezTo>
                    <a:cubicBezTo>
                      <a:pt x="597" y="48"/>
                      <a:pt x="540" y="32"/>
                      <a:pt x="540" y="32"/>
                    </a:cubicBezTo>
                    <a:cubicBezTo>
                      <a:pt x="540" y="32"/>
                      <a:pt x="503" y="26"/>
                      <a:pt x="463" y="32"/>
                    </a:cubicBezTo>
                    <a:cubicBezTo>
                      <a:pt x="423" y="38"/>
                      <a:pt x="353" y="59"/>
                      <a:pt x="315" y="80"/>
                    </a:cubicBezTo>
                    <a:cubicBezTo>
                      <a:pt x="277" y="101"/>
                      <a:pt x="243" y="160"/>
                      <a:pt x="243" y="160"/>
                    </a:cubicBezTo>
                    <a:cubicBezTo>
                      <a:pt x="243" y="160"/>
                      <a:pt x="182" y="275"/>
                      <a:pt x="171" y="287"/>
                    </a:cubicBezTo>
                    <a:cubicBezTo>
                      <a:pt x="159" y="299"/>
                      <a:pt x="108" y="405"/>
                      <a:pt x="65" y="394"/>
                    </a:cubicBezTo>
                    <a:close/>
                  </a:path>
                </a:pathLst>
              </a:custGeom>
              <a:solidFill>
                <a:srgbClr val="D2D0B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" name="Freeform 91">
                <a:extLst>
                  <a:ext uri="{FF2B5EF4-FFF2-40B4-BE49-F238E27FC236}">
                    <a16:creationId xmlns:a16="http://schemas.microsoft.com/office/drawing/2014/main" id="{98F0DF2D-246B-410C-AD33-A88FC91393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DE5D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" name="Freeform 92">
                <a:extLst>
                  <a:ext uri="{FF2B5EF4-FFF2-40B4-BE49-F238E27FC236}">
                    <a16:creationId xmlns:a16="http://schemas.microsoft.com/office/drawing/2014/main" id="{B5588C4E-D9D8-4E88-A059-09C64111C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DE4D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" name="Freeform 93">
                <a:extLst>
                  <a:ext uri="{FF2B5EF4-FFF2-40B4-BE49-F238E27FC236}">
                    <a16:creationId xmlns:a16="http://schemas.microsoft.com/office/drawing/2014/main" id="{04A31506-06EC-416A-97BD-A0560C268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CE3D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94">
                <a:extLst>
                  <a:ext uri="{FF2B5EF4-FFF2-40B4-BE49-F238E27FC236}">
                    <a16:creationId xmlns:a16="http://schemas.microsoft.com/office/drawing/2014/main" id="{E6AA87AF-7D5F-4805-B609-8026F5A23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CE2D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95">
                <a:extLst>
                  <a:ext uri="{FF2B5EF4-FFF2-40B4-BE49-F238E27FC236}">
                    <a16:creationId xmlns:a16="http://schemas.microsoft.com/office/drawing/2014/main" id="{D1585671-940F-48E6-A49D-6D9491F58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E1D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96">
                <a:extLst>
                  <a:ext uri="{FF2B5EF4-FFF2-40B4-BE49-F238E27FC236}">
                    <a16:creationId xmlns:a16="http://schemas.microsoft.com/office/drawing/2014/main" id="{B6E09241-891A-4229-8F32-83EF08B7A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E0D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Freeform 97">
                <a:extLst>
                  <a:ext uri="{FF2B5EF4-FFF2-40B4-BE49-F238E27FC236}">
                    <a16:creationId xmlns:a16="http://schemas.microsoft.com/office/drawing/2014/main" id="{FE92646E-B4F6-4D73-AE0F-E93CF4521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BDFD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" name="Freeform 98">
                <a:extLst>
                  <a:ext uri="{FF2B5EF4-FFF2-40B4-BE49-F238E27FC236}">
                    <a16:creationId xmlns:a16="http://schemas.microsoft.com/office/drawing/2014/main" id="{60AD200E-F6F9-4117-B571-3D613CDC9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ED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" name="Freeform 99">
                <a:extLst>
                  <a:ext uri="{FF2B5EF4-FFF2-40B4-BE49-F238E27FC236}">
                    <a16:creationId xmlns:a16="http://schemas.microsoft.com/office/drawing/2014/main" id="{5CA58945-5153-4822-8735-CFD67506E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DD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" name="Freeform 100">
                <a:extLst>
                  <a:ext uri="{FF2B5EF4-FFF2-40B4-BE49-F238E27FC236}">
                    <a16:creationId xmlns:a16="http://schemas.microsoft.com/office/drawing/2014/main" id="{4296BF45-4A3F-46BC-8239-3BBB4F8EA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ADCD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" name="Freeform 101">
                <a:extLst>
                  <a:ext uri="{FF2B5EF4-FFF2-40B4-BE49-F238E27FC236}">
                    <a16:creationId xmlns:a16="http://schemas.microsoft.com/office/drawing/2014/main" id="{6065EA96-B665-4352-AC83-97BE0C336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9DBD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" name="Freeform 102">
                <a:extLst>
                  <a:ext uri="{FF2B5EF4-FFF2-40B4-BE49-F238E27FC236}">
                    <a16:creationId xmlns:a16="http://schemas.microsoft.com/office/drawing/2014/main" id="{D31113B6-FE91-405F-B0A7-14E31A8E8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9DAD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" name="Freeform 103">
                <a:extLst>
                  <a:ext uri="{FF2B5EF4-FFF2-40B4-BE49-F238E27FC236}">
                    <a16:creationId xmlns:a16="http://schemas.microsoft.com/office/drawing/2014/main" id="{CF3DE6AD-A14F-4DC3-A080-C1F5BA624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9C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" name="Freeform 104">
                <a:extLst>
                  <a:ext uri="{FF2B5EF4-FFF2-40B4-BE49-F238E27FC236}">
                    <a16:creationId xmlns:a16="http://schemas.microsoft.com/office/drawing/2014/main" id="{724D6621-9074-4DE7-B83D-39F46B372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8C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" name="Freeform 105">
                <a:extLst>
                  <a:ext uri="{FF2B5EF4-FFF2-40B4-BE49-F238E27FC236}">
                    <a16:creationId xmlns:a16="http://schemas.microsoft.com/office/drawing/2014/main" id="{51EF9DE3-A7A8-4D4D-8D40-69D092E11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8D7C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" name="Freeform 106">
                <a:extLst>
                  <a:ext uri="{FF2B5EF4-FFF2-40B4-BE49-F238E27FC236}">
                    <a16:creationId xmlns:a16="http://schemas.microsoft.com/office/drawing/2014/main" id="{450768B6-2E79-47B1-8EA4-F46248A2E8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6C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" name="Freeform 107">
                <a:extLst>
                  <a:ext uri="{FF2B5EF4-FFF2-40B4-BE49-F238E27FC236}">
                    <a16:creationId xmlns:a16="http://schemas.microsoft.com/office/drawing/2014/main" id="{C00D3D8B-5224-4F78-8B9D-36C56FE5C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5C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Freeform 108">
                <a:extLst>
                  <a:ext uri="{FF2B5EF4-FFF2-40B4-BE49-F238E27FC236}">
                    <a16:creationId xmlns:a16="http://schemas.microsoft.com/office/drawing/2014/main" id="{E9F80F47-EB65-43BB-A438-D183DD12D1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7D4C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Freeform 109">
                <a:extLst>
                  <a:ext uri="{FF2B5EF4-FFF2-40B4-BE49-F238E27FC236}">
                    <a16:creationId xmlns:a16="http://schemas.microsoft.com/office/drawing/2014/main" id="{8E97529E-7141-4135-BCDF-4F95563E6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6D3C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" name="Freeform 110">
                <a:extLst>
                  <a:ext uri="{FF2B5EF4-FFF2-40B4-BE49-F238E27FC236}">
                    <a16:creationId xmlns:a16="http://schemas.microsoft.com/office/drawing/2014/main" id="{EDB1EE36-EF5A-46D4-947D-FDF81AB36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6D2C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" name="Freeform 111">
                <a:extLst>
                  <a:ext uri="{FF2B5EF4-FFF2-40B4-BE49-F238E27FC236}">
                    <a16:creationId xmlns:a16="http://schemas.microsoft.com/office/drawing/2014/main" id="{3A268AAF-3E1F-41C4-9855-436115417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D1C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" name="Freeform 112">
                <a:extLst>
                  <a:ext uri="{FF2B5EF4-FFF2-40B4-BE49-F238E27FC236}">
                    <a16:creationId xmlns:a16="http://schemas.microsoft.com/office/drawing/2014/main" id="{B98090DB-8F76-434B-AD12-9F0AC28EDA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D0C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" name="Freeform 113">
                <a:extLst>
                  <a:ext uri="{FF2B5EF4-FFF2-40B4-BE49-F238E27FC236}">
                    <a16:creationId xmlns:a16="http://schemas.microsoft.com/office/drawing/2014/main" id="{9B76EA6E-E05D-43EE-9C8E-44863962E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5CFC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" name="Freeform 114">
                <a:extLst>
                  <a:ext uri="{FF2B5EF4-FFF2-40B4-BE49-F238E27FC236}">
                    <a16:creationId xmlns:a16="http://schemas.microsoft.com/office/drawing/2014/main" id="{C81987F2-E351-4EE5-9672-3DFDE8D39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4CEC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Freeform 115">
                <a:extLst>
                  <a:ext uri="{FF2B5EF4-FFF2-40B4-BE49-F238E27FC236}">
                    <a16:creationId xmlns:a16="http://schemas.microsoft.com/office/drawing/2014/main" id="{07282BF9-C91D-4E9F-AF26-EA4533168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4CDC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Freeform 116">
                <a:extLst>
                  <a:ext uri="{FF2B5EF4-FFF2-40B4-BE49-F238E27FC236}">
                    <a16:creationId xmlns:a16="http://schemas.microsoft.com/office/drawing/2014/main" id="{C7EC283E-D307-426C-9806-840180D76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CC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117">
                <a:extLst>
                  <a:ext uri="{FF2B5EF4-FFF2-40B4-BE49-F238E27FC236}">
                    <a16:creationId xmlns:a16="http://schemas.microsoft.com/office/drawing/2014/main" id="{E7726067-29A9-46D3-83B0-808AEFD14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BC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118">
                <a:extLst>
                  <a:ext uri="{FF2B5EF4-FFF2-40B4-BE49-F238E27FC236}">
                    <a16:creationId xmlns:a16="http://schemas.microsoft.com/office/drawing/2014/main" id="{2E00734B-EEBC-4BF1-9ABC-C5B34C2A1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3CAC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119">
                <a:extLst>
                  <a:ext uri="{FF2B5EF4-FFF2-40B4-BE49-F238E27FC236}">
                    <a16:creationId xmlns:a16="http://schemas.microsoft.com/office/drawing/2014/main" id="{0E3ACB9C-AF11-4845-B601-0B9205AC6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9B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120">
                <a:extLst>
                  <a:ext uri="{FF2B5EF4-FFF2-40B4-BE49-F238E27FC236}">
                    <a16:creationId xmlns:a16="http://schemas.microsoft.com/office/drawing/2014/main" id="{4C0499A6-9B2F-4B1A-8EC6-ECFFBCB9A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8B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121">
                <a:extLst>
                  <a:ext uri="{FF2B5EF4-FFF2-40B4-BE49-F238E27FC236}">
                    <a16:creationId xmlns:a16="http://schemas.microsoft.com/office/drawing/2014/main" id="{478DA626-3354-484D-849E-321E6F7A9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2C7B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" name="Freeform 122">
                <a:extLst>
                  <a:ext uri="{FF2B5EF4-FFF2-40B4-BE49-F238E27FC236}">
                    <a16:creationId xmlns:a16="http://schemas.microsoft.com/office/drawing/2014/main" id="{D97DAC99-02B5-4B2D-9920-6DB0B0051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1C6B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Freeform 123">
                <a:extLst>
                  <a:ext uri="{FF2B5EF4-FFF2-40B4-BE49-F238E27FC236}">
                    <a16:creationId xmlns:a16="http://schemas.microsoft.com/office/drawing/2014/main" id="{5C991D4D-FEDD-487E-8E8A-6392849CF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1C5B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124">
                <a:extLst>
                  <a:ext uri="{FF2B5EF4-FFF2-40B4-BE49-F238E27FC236}">
                    <a16:creationId xmlns:a16="http://schemas.microsoft.com/office/drawing/2014/main" id="{62665D48-FB52-4FDE-908D-8F06F7E6F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4B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Freeform 125">
                <a:extLst>
                  <a:ext uri="{FF2B5EF4-FFF2-40B4-BE49-F238E27FC236}">
                    <a16:creationId xmlns:a16="http://schemas.microsoft.com/office/drawing/2014/main" id="{0AA44FED-D3F2-4854-AB81-1B32CE32D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3B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Freeform 126">
                <a:extLst>
                  <a:ext uri="{FF2B5EF4-FFF2-40B4-BE49-F238E27FC236}">
                    <a16:creationId xmlns:a16="http://schemas.microsoft.com/office/drawing/2014/main" id="{A2C9433C-CE6B-47DC-9354-BEF2B9CCA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F0C2B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Freeform 127">
                <a:extLst>
                  <a:ext uri="{FF2B5EF4-FFF2-40B4-BE49-F238E27FC236}">
                    <a16:creationId xmlns:a16="http://schemas.microsoft.com/office/drawing/2014/main" id="{A126AD62-1C11-4561-AF1A-69E2CB49D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FC1B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" name="Freeform 128">
                <a:extLst>
                  <a:ext uri="{FF2B5EF4-FFF2-40B4-BE49-F238E27FC236}">
                    <a16:creationId xmlns:a16="http://schemas.microsoft.com/office/drawing/2014/main" id="{9B83D869-1956-430F-850B-CF6C686EC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FC0B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Freeform 129">
                <a:extLst>
                  <a:ext uri="{FF2B5EF4-FFF2-40B4-BE49-F238E27FC236}">
                    <a16:creationId xmlns:a16="http://schemas.microsoft.com/office/drawing/2014/main" id="{AEFCF2C3-ECBE-40A1-A522-E4EF06963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FB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Freeform 130">
                <a:extLst>
                  <a:ext uri="{FF2B5EF4-FFF2-40B4-BE49-F238E27FC236}">
                    <a16:creationId xmlns:a16="http://schemas.microsoft.com/office/drawing/2014/main" id="{09D3BD9B-877C-4D46-8292-9CA79F893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EB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Freeform 131">
                <a:extLst>
                  <a:ext uri="{FF2B5EF4-FFF2-40B4-BE49-F238E27FC236}">
                    <a16:creationId xmlns:a16="http://schemas.microsoft.com/office/drawing/2014/main" id="{47C6CAD2-400C-45A9-B9C2-55E82EC62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EBDB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Freeform 132">
                <a:extLst>
                  <a:ext uri="{FF2B5EF4-FFF2-40B4-BE49-F238E27FC236}">
                    <a16:creationId xmlns:a16="http://schemas.microsoft.com/office/drawing/2014/main" id="{E129AFBB-C257-48FB-8321-6C3D5C1AC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CB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Freeform 133">
                <a:extLst>
                  <a:ext uri="{FF2B5EF4-FFF2-40B4-BE49-F238E27FC236}">
                    <a16:creationId xmlns:a16="http://schemas.microsoft.com/office/drawing/2014/main" id="{AFBDD086-128F-4B0D-805F-408A0F7C1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BB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0" name="Freeform 134">
                <a:extLst>
                  <a:ext uri="{FF2B5EF4-FFF2-40B4-BE49-F238E27FC236}">
                    <a16:creationId xmlns:a16="http://schemas.microsoft.com/office/drawing/2014/main" id="{600FCB9D-DBAE-42BD-BDB9-8498E6A41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DBAB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Freeform 135">
                <a:extLst>
                  <a:ext uri="{FF2B5EF4-FFF2-40B4-BE49-F238E27FC236}">
                    <a16:creationId xmlns:a16="http://schemas.microsoft.com/office/drawing/2014/main" id="{BAC83001-25F3-4731-A30B-40FC408C7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CB9B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Freeform 136">
                <a:extLst>
                  <a:ext uri="{FF2B5EF4-FFF2-40B4-BE49-F238E27FC236}">
                    <a16:creationId xmlns:a16="http://schemas.microsoft.com/office/drawing/2014/main" id="{E3BBC1BA-FBD9-4406-B8FF-420224BC9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CB8A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Freeform 137">
                <a:extLst>
                  <a:ext uri="{FF2B5EF4-FFF2-40B4-BE49-F238E27FC236}">
                    <a16:creationId xmlns:a16="http://schemas.microsoft.com/office/drawing/2014/main" id="{BFF1DE3E-08A5-4A56-BCB7-5C26FDCF5E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7A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" name="Freeform 138">
                <a:extLst>
                  <a:ext uri="{FF2B5EF4-FFF2-40B4-BE49-F238E27FC236}">
                    <a16:creationId xmlns:a16="http://schemas.microsoft.com/office/drawing/2014/main" id="{58C2A6FB-DFE6-4189-AB40-5DAED998D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6A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Freeform 139">
                <a:extLst>
                  <a:ext uri="{FF2B5EF4-FFF2-40B4-BE49-F238E27FC236}">
                    <a16:creationId xmlns:a16="http://schemas.microsoft.com/office/drawing/2014/main" id="{80581393-50DA-4072-8953-014299644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BB5A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6" name="Freeform 140">
                <a:extLst>
                  <a:ext uri="{FF2B5EF4-FFF2-40B4-BE49-F238E27FC236}">
                    <a16:creationId xmlns:a16="http://schemas.microsoft.com/office/drawing/2014/main" id="{7B7C9B69-DCF3-48F5-AF91-4A3B04E3B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4A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Freeform 141">
                <a:extLst>
                  <a:ext uri="{FF2B5EF4-FFF2-40B4-BE49-F238E27FC236}">
                    <a16:creationId xmlns:a16="http://schemas.microsoft.com/office/drawing/2014/main" id="{5A00D87E-2982-4E83-9E59-73C0597CF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3A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Freeform 142">
                <a:extLst>
                  <a:ext uri="{FF2B5EF4-FFF2-40B4-BE49-F238E27FC236}">
                    <a16:creationId xmlns:a16="http://schemas.microsoft.com/office/drawing/2014/main" id="{C242F1F7-2EBC-4236-A110-91E768203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AB2A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Freeform 143">
                <a:extLst>
                  <a:ext uri="{FF2B5EF4-FFF2-40B4-BE49-F238E27FC236}">
                    <a16:creationId xmlns:a16="http://schemas.microsoft.com/office/drawing/2014/main" id="{996DACA5-277B-4786-8CDD-7E0439AFC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9B1A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0" name="Freeform 144">
                <a:extLst>
                  <a:ext uri="{FF2B5EF4-FFF2-40B4-BE49-F238E27FC236}">
                    <a16:creationId xmlns:a16="http://schemas.microsoft.com/office/drawing/2014/main" id="{DA026377-0812-4D4C-BACE-3E2A26BA14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9B0A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Freeform 145">
                <a:extLst>
                  <a:ext uri="{FF2B5EF4-FFF2-40B4-BE49-F238E27FC236}">
                    <a16:creationId xmlns:a16="http://schemas.microsoft.com/office/drawing/2014/main" id="{BE52BDB0-623E-4479-AD7B-18345BC25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FA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Freeform 146">
                <a:extLst>
                  <a:ext uri="{FF2B5EF4-FFF2-40B4-BE49-F238E27FC236}">
                    <a16:creationId xmlns:a16="http://schemas.microsoft.com/office/drawing/2014/main" id="{1F20055B-DC22-4122-AA3E-B5EC80657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EA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Freeform 147">
                <a:extLst>
                  <a:ext uri="{FF2B5EF4-FFF2-40B4-BE49-F238E27FC236}">
                    <a16:creationId xmlns:a16="http://schemas.microsoft.com/office/drawing/2014/main" id="{CE465285-1F1A-4E90-8F3E-557CDD1EE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8ADA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4" name="Freeform 148">
                <a:extLst>
                  <a:ext uri="{FF2B5EF4-FFF2-40B4-BE49-F238E27FC236}">
                    <a16:creationId xmlns:a16="http://schemas.microsoft.com/office/drawing/2014/main" id="{9CCE9CFE-650E-467A-B918-921A3CE29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7ACA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Freeform 149">
                <a:extLst>
                  <a:ext uri="{FF2B5EF4-FFF2-40B4-BE49-F238E27FC236}">
                    <a16:creationId xmlns:a16="http://schemas.microsoft.com/office/drawing/2014/main" id="{A775479C-00B3-4629-BAB9-2291B3111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7ABA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Freeform 150">
                <a:extLst>
                  <a:ext uri="{FF2B5EF4-FFF2-40B4-BE49-F238E27FC236}">
                    <a16:creationId xmlns:a16="http://schemas.microsoft.com/office/drawing/2014/main" id="{A32977BB-C4D4-46E3-B904-B7B6846D4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AA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Freeform 151">
                <a:extLst>
                  <a:ext uri="{FF2B5EF4-FFF2-40B4-BE49-F238E27FC236}">
                    <a16:creationId xmlns:a16="http://schemas.microsoft.com/office/drawing/2014/main" id="{01176996-97F4-424F-8EE6-FFAE03AC1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9A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8" name="Freeform 152">
                <a:extLst>
                  <a:ext uri="{FF2B5EF4-FFF2-40B4-BE49-F238E27FC236}">
                    <a16:creationId xmlns:a16="http://schemas.microsoft.com/office/drawing/2014/main" id="{924BEDDB-434C-46B7-BEEB-15A3031EB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6A8A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Freeform 153">
                <a:extLst>
                  <a:ext uri="{FF2B5EF4-FFF2-40B4-BE49-F238E27FC236}">
                    <a16:creationId xmlns:a16="http://schemas.microsoft.com/office/drawing/2014/main" id="{524154E6-5BA0-48B9-927B-7822193B7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79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Freeform 154">
                <a:extLst>
                  <a:ext uri="{FF2B5EF4-FFF2-40B4-BE49-F238E27FC236}">
                    <a16:creationId xmlns:a16="http://schemas.microsoft.com/office/drawing/2014/main" id="{77445F43-3DB4-429A-9F21-2FD0C93C6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69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Freeform 155">
                <a:extLst>
                  <a:ext uri="{FF2B5EF4-FFF2-40B4-BE49-F238E27FC236}">
                    <a16:creationId xmlns:a16="http://schemas.microsoft.com/office/drawing/2014/main" id="{015C7389-6D3B-4796-BB91-23BF79D52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5A59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Freeform 156">
                <a:extLst>
                  <a:ext uri="{FF2B5EF4-FFF2-40B4-BE49-F238E27FC236}">
                    <a16:creationId xmlns:a16="http://schemas.microsoft.com/office/drawing/2014/main" id="{55FF1823-0F59-4AE7-A708-B24B1AD1B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4A49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Freeform 157">
                <a:extLst>
                  <a:ext uri="{FF2B5EF4-FFF2-40B4-BE49-F238E27FC236}">
                    <a16:creationId xmlns:a16="http://schemas.microsoft.com/office/drawing/2014/main" id="{44FB5E9E-7627-4F49-A675-3FB880907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4A39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Freeform 158">
                <a:extLst>
                  <a:ext uri="{FF2B5EF4-FFF2-40B4-BE49-F238E27FC236}">
                    <a16:creationId xmlns:a16="http://schemas.microsoft.com/office/drawing/2014/main" id="{18C35FC8-9C67-4A5C-96DC-FF4F4D550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29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Freeform 159">
                <a:extLst>
                  <a:ext uri="{FF2B5EF4-FFF2-40B4-BE49-F238E27FC236}">
                    <a16:creationId xmlns:a16="http://schemas.microsoft.com/office/drawing/2014/main" id="{FE228963-6CED-4E48-929F-01DE04951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19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" name="Freeform 160">
                <a:extLst>
                  <a:ext uri="{FF2B5EF4-FFF2-40B4-BE49-F238E27FC236}">
                    <a16:creationId xmlns:a16="http://schemas.microsoft.com/office/drawing/2014/main" id="{DD4CD5B7-95C0-455F-9E9D-C2656E931A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3A09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Freeform 161">
                <a:extLst>
                  <a:ext uri="{FF2B5EF4-FFF2-40B4-BE49-F238E27FC236}">
                    <a16:creationId xmlns:a16="http://schemas.microsoft.com/office/drawing/2014/main" id="{A8A31D5E-28C9-46B1-AC4E-77A4DEA9C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2A09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" name="Freeform 162">
                <a:extLst>
                  <a:ext uri="{FF2B5EF4-FFF2-40B4-BE49-F238E27FC236}">
                    <a16:creationId xmlns:a16="http://schemas.microsoft.com/office/drawing/2014/main" id="{34059ECC-2DC2-4864-987E-25D38F0B6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29F9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Freeform 163">
                <a:extLst>
                  <a:ext uri="{FF2B5EF4-FFF2-40B4-BE49-F238E27FC236}">
                    <a16:creationId xmlns:a16="http://schemas.microsoft.com/office/drawing/2014/main" id="{E3D4A148-9C50-42F3-9EA0-089F4EE0C0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E9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" name="Freeform 164">
                <a:extLst>
                  <a:ext uri="{FF2B5EF4-FFF2-40B4-BE49-F238E27FC236}">
                    <a16:creationId xmlns:a16="http://schemas.microsoft.com/office/drawing/2014/main" id="{9C082D1F-8F4C-4820-81B4-ACB6D58DE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D9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Freeform 165">
                <a:extLst>
                  <a:ext uri="{FF2B5EF4-FFF2-40B4-BE49-F238E27FC236}">
                    <a16:creationId xmlns:a16="http://schemas.microsoft.com/office/drawing/2014/main" id="{F814A190-6995-4882-9E69-588034E1A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19C9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" name="Freeform 166">
                <a:extLst>
                  <a:ext uri="{FF2B5EF4-FFF2-40B4-BE49-F238E27FC236}">
                    <a16:creationId xmlns:a16="http://schemas.microsoft.com/office/drawing/2014/main" id="{D9D1C783-82A2-4B39-B818-20964B192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B9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Freeform 167">
                <a:extLst>
                  <a:ext uri="{FF2B5EF4-FFF2-40B4-BE49-F238E27FC236}">
                    <a16:creationId xmlns:a16="http://schemas.microsoft.com/office/drawing/2014/main" id="{94A1AA67-D7CB-4417-BE30-DF7B05F65A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A9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" name="Freeform 168">
                <a:extLst>
                  <a:ext uri="{FF2B5EF4-FFF2-40B4-BE49-F238E27FC236}">
                    <a16:creationId xmlns:a16="http://schemas.microsoft.com/office/drawing/2014/main" id="{F0388283-5F21-46C4-A7C6-1ED7179E6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E0999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Freeform 169">
                <a:extLst>
                  <a:ext uri="{FF2B5EF4-FFF2-40B4-BE49-F238E27FC236}">
                    <a16:creationId xmlns:a16="http://schemas.microsoft.com/office/drawing/2014/main" id="{ECCE685D-998A-463E-8A2A-8D6C77C9D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F989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" name="Freeform 170">
                <a:extLst>
                  <a:ext uri="{FF2B5EF4-FFF2-40B4-BE49-F238E27FC236}">
                    <a16:creationId xmlns:a16="http://schemas.microsoft.com/office/drawing/2014/main" id="{9BD478F4-66F8-449D-B192-951B824E4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F978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Freeform 171">
                <a:extLst>
                  <a:ext uri="{FF2B5EF4-FFF2-40B4-BE49-F238E27FC236}">
                    <a16:creationId xmlns:a16="http://schemas.microsoft.com/office/drawing/2014/main" id="{673A1619-A454-4BDF-A24C-4DBBF8EBD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68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" name="Freeform 172">
                <a:extLst>
                  <a:ext uri="{FF2B5EF4-FFF2-40B4-BE49-F238E27FC236}">
                    <a16:creationId xmlns:a16="http://schemas.microsoft.com/office/drawing/2014/main" id="{DCAD0EDE-F5A7-41AD-8339-6A4401E707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58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Freeform 173">
                <a:extLst>
                  <a:ext uri="{FF2B5EF4-FFF2-40B4-BE49-F238E27FC236}">
                    <a16:creationId xmlns:a16="http://schemas.microsoft.com/office/drawing/2014/main" id="{56B055A5-B787-4A9C-B616-29D95124E0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E948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" name="Freeform 174">
                <a:extLst>
                  <a:ext uri="{FF2B5EF4-FFF2-40B4-BE49-F238E27FC236}">
                    <a16:creationId xmlns:a16="http://schemas.microsoft.com/office/drawing/2014/main" id="{7B16C189-18C4-4C39-AF13-F834A63A9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38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Freeform 175">
                <a:extLst>
                  <a:ext uri="{FF2B5EF4-FFF2-40B4-BE49-F238E27FC236}">
                    <a16:creationId xmlns:a16="http://schemas.microsoft.com/office/drawing/2014/main" id="{C976B9B1-8B22-4C78-9208-7F0117044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28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" name="Freeform 176">
                <a:extLst>
                  <a:ext uri="{FF2B5EF4-FFF2-40B4-BE49-F238E27FC236}">
                    <a16:creationId xmlns:a16="http://schemas.microsoft.com/office/drawing/2014/main" id="{5B28E501-0BCE-4DEF-9FCD-75B9AF8A0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D918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" name="Freeform 177">
                <a:extLst>
                  <a:ext uri="{FF2B5EF4-FFF2-40B4-BE49-F238E27FC236}">
                    <a16:creationId xmlns:a16="http://schemas.microsoft.com/office/drawing/2014/main" id="{FAA3CB1F-3AEF-4221-80FF-6C50223BE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C908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4" name="Freeform 178">
                <a:extLst>
                  <a:ext uri="{FF2B5EF4-FFF2-40B4-BE49-F238E27FC236}">
                    <a16:creationId xmlns:a16="http://schemas.microsoft.com/office/drawing/2014/main" id="{36D4EFA9-0197-4AE7-AAAA-36365EF8E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C8F8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Freeform 179">
                <a:extLst>
                  <a:ext uri="{FF2B5EF4-FFF2-40B4-BE49-F238E27FC236}">
                    <a16:creationId xmlns:a16="http://schemas.microsoft.com/office/drawing/2014/main" id="{A57BBCFC-F02D-429E-BD3E-53E0621B6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E8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6" name="Freeform 180">
                <a:extLst>
                  <a:ext uri="{FF2B5EF4-FFF2-40B4-BE49-F238E27FC236}">
                    <a16:creationId xmlns:a16="http://schemas.microsoft.com/office/drawing/2014/main" id="{2893C3FF-35EB-4F8D-B653-E413D48847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D8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Freeform 181">
                <a:extLst>
                  <a:ext uri="{FF2B5EF4-FFF2-40B4-BE49-F238E27FC236}">
                    <a16:creationId xmlns:a16="http://schemas.microsoft.com/office/drawing/2014/main" id="{A65CEB12-DE36-45DC-8175-5431379B7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B8C8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8" name="Freeform 182">
                <a:extLst>
                  <a:ext uri="{FF2B5EF4-FFF2-40B4-BE49-F238E27FC236}">
                    <a16:creationId xmlns:a16="http://schemas.microsoft.com/office/drawing/2014/main" id="{F4AB8CC8-19DF-4188-B1DC-76813176C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A8B8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" name="Freeform 183">
                <a:extLst>
                  <a:ext uri="{FF2B5EF4-FFF2-40B4-BE49-F238E27FC236}">
                    <a16:creationId xmlns:a16="http://schemas.microsoft.com/office/drawing/2014/main" id="{EF6B979F-F63B-4A60-B1B7-1C5E8584C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A8A8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0" name="Freeform 184">
                <a:extLst>
                  <a:ext uri="{FF2B5EF4-FFF2-40B4-BE49-F238E27FC236}">
                    <a16:creationId xmlns:a16="http://schemas.microsoft.com/office/drawing/2014/main" id="{EF5BD773-30CC-42B8-ACA9-256D57DD8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98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Freeform 185">
                <a:extLst>
                  <a:ext uri="{FF2B5EF4-FFF2-40B4-BE49-F238E27FC236}">
                    <a16:creationId xmlns:a16="http://schemas.microsoft.com/office/drawing/2014/main" id="{3930810C-0A3F-401D-BA4A-2F5CCF173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881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2" name="Freeform 186">
                <a:extLst>
                  <a:ext uri="{FF2B5EF4-FFF2-40B4-BE49-F238E27FC236}">
                    <a16:creationId xmlns:a16="http://schemas.microsoft.com/office/drawing/2014/main" id="{0B8921D7-05EF-4415-8E60-737E41609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98780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Freeform 187">
                <a:extLst>
                  <a:ext uri="{FF2B5EF4-FFF2-40B4-BE49-F238E27FC236}">
                    <a16:creationId xmlns:a16="http://schemas.microsoft.com/office/drawing/2014/main" id="{475917AA-9D0E-4AC1-AF70-0A23AADEC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67F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4" name="Freeform 188">
                <a:extLst>
                  <a:ext uri="{FF2B5EF4-FFF2-40B4-BE49-F238E27FC236}">
                    <a16:creationId xmlns:a16="http://schemas.microsoft.com/office/drawing/2014/main" id="{56575D76-8010-4735-99EF-5DEE975AF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57E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" name="Freeform 189">
                <a:extLst>
                  <a:ext uri="{FF2B5EF4-FFF2-40B4-BE49-F238E27FC236}">
                    <a16:creationId xmlns:a16="http://schemas.microsoft.com/office/drawing/2014/main" id="{C6F436DE-14AA-42AF-9E01-22CD72A36C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8847D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6" name="Freeform 190">
                <a:extLst>
                  <a:ext uri="{FF2B5EF4-FFF2-40B4-BE49-F238E27FC236}">
                    <a16:creationId xmlns:a16="http://schemas.microsoft.com/office/drawing/2014/main" id="{6C037D26-1AE6-44A8-8C70-2E5232D6B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7837C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" name="Freeform 191">
                <a:extLst>
                  <a:ext uri="{FF2B5EF4-FFF2-40B4-BE49-F238E27FC236}">
                    <a16:creationId xmlns:a16="http://schemas.microsoft.com/office/drawing/2014/main" id="{FCF35A10-096B-4E2E-AEC3-7C4D95381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7827B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8" name="Freeform 192">
                <a:extLst>
                  <a:ext uri="{FF2B5EF4-FFF2-40B4-BE49-F238E27FC236}">
                    <a16:creationId xmlns:a16="http://schemas.microsoft.com/office/drawing/2014/main" id="{A974D3D9-EC72-4973-8179-D833E2BB3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817A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" name="Freeform 193">
                <a:extLst>
                  <a:ext uri="{FF2B5EF4-FFF2-40B4-BE49-F238E27FC236}">
                    <a16:creationId xmlns:a16="http://schemas.microsoft.com/office/drawing/2014/main" id="{3BB6900A-3C85-45B3-A6F1-EA9FA9B24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8079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0" name="Freeform 194">
                <a:extLst>
                  <a:ext uri="{FF2B5EF4-FFF2-40B4-BE49-F238E27FC236}">
                    <a16:creationId xmlns:a16="http://schemas.microsoft.com/office/drawing/2014/main" id="{7269C1E2-BE62-42B1-8177-7EC345ECD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67F78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" name="Freeform 195">
                <a:extLst>
                  <a:ext uri="{FF2B5EF4-FFF2-40B4-BE49-F238E27FC236}">
                    <a16:creationId xmlns:a16="http://schemas.microsoft.com/office/drawing/2014/main" id="{4932CAD6-CA9C-4F41-ABE9-E373DF6F4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E77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2" name="Freeform 196">
                <a:extLst>
                  <a:ext uri="{FF2B5EF4-FFF2-40B4-BE49-F238E27FC236}">
                    <a16:creationId xmlns:a16="http://schemas.microsoft.com/office/drawing/2014/main" id="{1E83FFD4-CA30-4659-82F0-53CB9EEE0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D7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" name="Freeform 197">
                <a:extLst>
                  <a:ext uri="{FF2B5EF4-FFF2-40B4-BE49-F238E27FC236}">
                    <a16:creationId xmlns:a16="http://schemas.microsoft.com/office/drawing/2014/main" id="{E686B231-14B5-42FD-AC60-F766E4B48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57C76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4" name="Freeform 198">
                <a:extLst>
                  <a:ext uri="{FF2B5EF4-FFF2-40B4-BE49-F238E27FC236}">
                    <a16:creationId xmlns:a16="http://schemas.microsoft.com/office/drawing/2014/main" id="{78BF36CA-0D07-4DE9-A3E9-8000BC933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47B75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" name="Freeform 199">
                <a:extLst>
                  <a:ext uri="{FF2B5EF4-FFF2-40B4-BE49-F238E27FC236}">
                    <a16:creationId xmlns:a16="http://schemas.microsoft.com/office/drawing/2014/main" id="{C16F3026-432A-477C-99F2-02EA081AD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47A74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6" name="Freeform 200">
                <a:extLst>
                  <a:ext uri="{FF2B5EF4-FFF2-40B4-BE49-F238E27FC236}">
                    <a16:creationId xmlns:a16="http://schemas.microsoft.com/office/drawing/2014/main" id="{044AF9A9-91EE-45C0-8269-DE2A34A5E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37973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7" name="Freeform 201">
                <a:extLst>
                  <a:ext uri="{FF2B5EF4-FFF2-40B4-BE49-F238E27FC236}">
                    <a16:creationId xmlns:a16="http://schemas.microsoft.com/office/drawing/2014/main" id="{B7D6D514-0FE1-4C5D-87D2-75246B147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D3787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8" name="Freeform 202">
                <a:extLst>
                  <a:ext uri="{FF2B5EF4-FFF2-40B4-BE49-F238E27FC236}">
                    <a16:creationId xmlns:a16="http://schemas.microsoft.com/office/drawing/2014/main" id="{7C207007-7992-4934-9B68-4C003C92C0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617"/>
                <a:ext cx="698" cy="455"/>
              </a:xfrm>
              <a:custGeom>
                <a:avLst/>
                <a:gdLst>
                  <a:gd name="T0" fmla="*/ 256 w 524"/>
                  <a:gd name="T1" fmla="*/ 28 h 342"/>
                  <a:gd name="T2" fmla="*/ 97 w 524"/>
                  <a:gd name="T3" fmla="*/ 109 h 342"/>
                  <a:gd name="T4" fmla="*/ 233 w 524"/>
                  <a:gd name="T5" fmla="*/ 332 h 342"/>
                  <a:gd name="T6" fmla="*/ 406 w 524"/>
                  <a:gd name="T7" fmla="*/ 281 h 342"/>
                  <a:gd name="T8" fmla="*/ 456 w 524"/>
                  <a:gd name="T9" fmla="*/ 273 h 342"/>
                  <a:gd name="T10" fmla="*/ 503 w 524"/>
                  <a:gd name="T11" fmla="*/ 111 h 342"/>
                  <a:gd name="T12" fmla="*/ 256 w 524"/>
                  <a:gd name="T13" fmla="*/ 28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342">
                    <a:moveTo>
                      <a:pt x="256" y="28"/>
                    </a:moveTo>
                    <a:cubicBezTo>
                      <a:pt x="196" y="40"/>
                      <a:pt x="124" y="73"/>
                      <a:pt x="97" y="109"/>
                    </a:cubicBezTo>
                    <a:cubicBezTo>
                      <a:pt x="69" y="144"/>
                      <a:pt x="0" y="310"/>
                      <a:pt x="233" y="332"/>
                    </a:cubicBezTo>
                    <a:cubicBezTo>
                      <a:pt x="342" y="342"/>
                      <a:pt x="393" y="286"/>
                      <a:pt x="406" y="281"/>
                    </a:cubicBezTo>
                    <a:cubicBezTo>
                      <a:pt x="418" y="276"/>
                      <a:pt x="441" y="286"/>
                      <a:pt x="456" y="273"/>
                    </a:cubicBezTo>
                    <a:cubicBezTo>
                      <a:pt x="472" y="261"/>
                      <a:pt x="524" y="164"/>
                      <a:pt x="503" y="111"/>
                    </a:cubicBezTo>
                    <a:cubicBezTo>
                      <a:pt x="476" y="44"/>
                      <a:pt x="395" y="0"/>
                      <a:pt x="256" y="28"/>
                    </a:cubicBezTo>
                    <a:close/>
                  </a:path>
                </a:pathLst>
              </a:custGeom>
              <a:solidFill>
                <a:srgbClr val="B2B2B2"/>
              </a:solidFill>
              <a:ln w="9525" cap="flat">
                <a:solidFill>
                  <a:srgbClr val="231F2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9" name="Freeform 203">
                <a:extLst>
                  <a:ext uri="{FF2B5EF4-FFF2-40B4-BE49-F238E27FC236}">
                    <a16:creationId xmlns:a16="http://schemas.microsoft.com/office/drawing/2014/main" id="{D93D119B-FB24-4326-AADB-6A4F8F036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1890"/>
                <a:ext cx="112" cy="76"/>
              </a:xfrm>
              <a:custGeom>
                <a:avLst/>
                <a:gdLst>
                  <a:gd name="T0" fmla="*/ 2 w 84"/>
                  <a:gd name="T1" fmla="*/ 33 h 57"/>
                  <a:gd name="T2" fmla="*/ 45 w 84"/>
                  <a:gd name="T3" fmla="*/ 55 h 57"/>
                  <a:gd name="T4" fmla="*/ 83 w 84"/>
                  <a:gd name="T5" fmla="*/ 24 h 57"/>
                  <a:gd name="T6" fmla="*/ 40 w 84"/>
                  <a:gd name="T7" fmla="*/ 2 h 57"/>
                  <a:gd name="T8" fmla="*/ 2 w 84"/>
                  <a:gd name="T9" fmla="*/ 3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57">
                    <a:moveTo>
                      <a:pt x="2" y="33"/>
                    </a:moveTo>
                    <a:cubicBezTo>
                      <a:pt x="3" y="47"/>
                      <a:pt x="23" y="57"/>
                      <a:pt x="45" y="55"/>
                    </a:cubicBezTo>
                    <a:cubicBezTo>
                      <a:pt x="67" y="52"/>
                      <a:pt x="84" y="39"/>
                      <a:pt x="83" y="24"/>
                    </a:cubicBezTo>
                    <a:cubicBezTo>
                      <a:pt x="81" y="10"/>
                      <a:pt x="62" y="0"/>
                      <a:pt x="40" y="2"/>
                    </a:cubicBezTo>
                    <a:cubicBezTo>
                      <a:pt x="17" y="5"/>
                      <a:pt x="0" y="18"/>
                      <a:pt x="2" y="33"/>
                    </a:cubicBezTo>
                    <a:close/>
                  </a:path>
                </a:pathLst>
              </a:custGeom>
              <a:solidFill>
                <a:srgbClr val="F4BA4D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40" name="Freeform 212">
              <a:extLst>
                <a:ext uri="{FF2B5EF4-FFF2-40B4-BE49-F238E27FC236}">
                  <a16:creationId xmlns:a16="http://schemas.microsoft.com/office/drawing/2014/main" id="{4925DF60-9255-49DF-9915-40072E207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" y="1617"/>
              <a:ext cx="698" cy="455"/>
            </a:xfrm>
            <a:custGeom>
              <a:avLst/>
              <a:gdLst>
                <a:gd name="T0" fmla="*/ 256 w 524"/>
                <a:gd name="T1" fmla="*/ 28 h 342"/>
                <a:gd name="T2" fmla="*/ 97 w 524"/>
                <a:gd name="T3" fmla="*/ 109 h 342"/>
                <a:gd name="T4" fmla="*/ 233 w 524"/>
                <a:gd name="T5" fmla="*/ 332 h 342"/>
                <a:gd name="T6" fmla="*/ 406 w 524"/>
                <a:gd name="T7" fmla="*/ 281 h 342"/>
                <a:gd name="T8" fmla="*/ 456 w 524"/>
                <a:gd name="T9" fmla="*/ 273 h 342"/>
                <a:gd name="T10" fmla="*/ 503 w 524"/>
                <a:gd name="T11" fmla="*/ 111 h 342"/>
                <a:gd name="T12" fmla="*/ 256 w 524"/>
                <a:gd name="T13" fmla="*/ 28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4" h="342">
                  <a:moveTo>
                    <a:pt x="256" y="28"/>
                  </a:moveTo>
                  <a:cubicBezTo>
                    <a:pt x="196" y="40"/>
                    <a:pt x="124" y="73"/>
                    <a:pt x="97" y="109"/>
                  </a:cubicBezTo>
                  <a:cubicBezTo>
                    <a:pt x="69" y="144"/>
                    <a:pt x="0" y="310"/>
                    <a:pt x="233" y="332"/>
                  </a:cubicBezTo>
                  <a:cubicBezTo>
                    <a:pt x="342" y="342"/>
                    <a:pt x="393" y="286"/>
                    <a:pt x="406" y="281"/>
                  </a:cubicBezTo>
                  <a:cubicBezTo>
                    <a:pt x="418" y="276"/>
                    <a:pt x="441" y="286"/>
                    <a:pt x="456" y="273"/>
                  </a:cubicBezTo>
                  <a:cubicBezTo>
                    <a:pt x="472" y="261"/>
                    <a:pt x="524" y="164"/>
                    <a:pt x="503" y="111"/>
                  </a:cubicBezTo>
                  <a:cubicBezTo>
                    <a:pt x="476" y="44"/>
                    <a:pt x="395" y="0"/>
                    <a:pt x="256" y="28"/>
                  </a:cubicBezTo>
                  <a:close/>
                </a:path>
              </a:pathLst>
            </a:custGeom>
            <a:noFill/>
            <a:ln w="952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92AD43B4-27B5-44A8-989B-83709513C7A3}"/>
              </a:ext>
            </a:extLst>
          </p:cNvPr>
          <p:cNvGrpSpPr/>
          <p:nvPr/>
        </p:nvGrpSpPr>
        <p:grpSpPr>
          <a:xfrm>
            <a:off x="5208557" y="2367136"/>
            <a:ext cx="2587580" cy="1746650"/>
            <a:chOff x="2838450" y="2197100"/>
            <a:chExt cx="3011486" cy="2032792"/>
          </a:xfrm>
          <a:effectLst>
            <a:glow rad="101600">
              <a:schemeClr val="bg1">
                <a:alpha val="60000"/>
              </a:schemeClr>
            </a:glow>
          </a:effectLst>
        </p:grpSpPr>
        <p:sp>
          <p:nvSpPr>
            <p:cNvPr id="242" name="Freeform 756">
              <a:extLst>
                <a:ext uri="{FF2B5EF4-FFF2-40B4-BE49-F238E27FC236}">
                  <a16:creationId xmlns:a16="http://schemas.microsoft.com/office/drawing/2014/main" id="{DA14F639-7E1C-405D-B04E-479F86369A15}"/>
                </a:ext>
              </a:extLst>
            </p:cNvPr>
            <p:cNvSpPr/>
            <p:nvPr/>
          </p:nvSpPr>
          <p:spPr>
            <a:xfrm>
              <a:off x="2838450" y="2874919"/>
              <a:ext cx="454819" cy="133393"/>
            </a:xfrm>
            <a:custGeom>
              <a:avLst/>
              <a:gdLst>
                <a:gd name="connsiteX0" fmla="*/ 457200 w 457200"/>
                <a:gd name="connsiteY0" fmla="*/ 128631 h 128631"/>
                <a:gd name="connsiteX1" fmla="*/ 311150 w 457200"/>
                <a:gd name="connsiteY1" fmla="*/ 1631 h 128631"/>
                <a:gd name="connsiteX2" fmla="*/ 0 w 457200"/>
                <a:gd name="connsiteY2" fmla="*/ 58781 h 128631"/>
                <a:gd name="connsiteX0" fmla="*/ 457200 w 457200"/>
                <a:gd name="connsiteY0" fmla="*/ 128631 h 128631"/>
                <a:gd name="connsiteX1" fmla="*/ 311150 w 457200"/>
                <a:gd name="connsiteY1" fmla="*/ 1631 h 128631"/>
                <a:gd name="connsiteX2" fmla="*/ 0 w 457200"/>
                <a:gd name="connsiteY2" fmla="*/ 58781 h 128631"/>
                <a:gd name="connsiteX0" fmla="*/ 450056 w 450056"/>
                <a:gd name="connsiteY0" fmla="*/ 128631 h 128631"/>
                <a:gd name="connsiteX1" fmla="*/ 311150 w 450056"/>
                <a:gd name="connsiteY1" fmla="*/ 1631 h 128631"/>
                <a:gd name="connsiteX2" fmla="*/ 0 w 450056"/>
                <a:gd name="connsiteY2" fmla="*/ 58781 h 128631"/>
                <a:gd name="connsiteX0" fmla="*/ 454819 w 454819"/>
                <a:gd name="connsiteY0" fmla="*/ 128631 h 128631"/>
                <a:gd name="connsiteX1" fmla="*/ 311150 w 454819"/>
                <a:gd name="connsiteY1" fmla="*/ 1631 h 128631"/>
                <a:gd name="connsiteX2" fmla="*/ 0 w 454819"/>
                <a:gd name="connsiteY2" fmla="*/ 58781 h 128631"/>
                <a:gd name="connsiteX0" fmla="*/ 454819 w 454819"/>
                <a:gd name="connsiteY0" fmla="*/ 133393 h 133393"/>
                <a:gd name="connsiteX1" fmla="*/ 311150 w 454819"/>
                <a:gd name="connsiteY1" fmla="*/ 1631 h 133393"/>
                <a:gd name="connsiteX2" fmla="*/ 0 w 454819"/>
                <a:gd name="connsiteY2" fmla="*/ 58781 h 13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819" h="133393">
                  <a:moveTo>
                    <a:pt x="454819" y="133393"/>
                  </a:moveTo>
                  <a:cubicBezTo>
                    <a:pt x="434181" y="59045"/>
                    <a:pt x="387350" y="13273"/>
                    <a:pt x="311150" y="1631"/>
                  </a:cubicBezTo>
                  <a:cubicBezTo>
                    <a:pt x="234950" y="-10011"/>
                    <a:pt x="31750" y="43964"/>
                    <a:pt x="0" y="58781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Freeform 757">
              <a:extLst>
                <a:ext uri="{FF2B5EF4-FFF2-40B4-BE49-F238E27FC236}">
                  <a16:creationId xmlns:a16="http://schemas.microsoft.com/office/drawing/2014/main" id="{2E8126DC-F251-40ED-A87B-EB47352032DE}"/>
                </a:ext>
              </a:extLst>
            </p:cNvPr>
            <p:cNvSpPr/>
            <p:nvPr/>
          </p:nvSpPr>
          <p:spPr>
            <a:xfrm>
              <a:off x="4612997" y="3405250"/>
              <a:ext cx="1093271" cy="550006"/>
            </a:xfrm>
            <a:custGeom>
              <a:avLst/>
              <a:gdLst>
                <a:gd name="connsiteX0" fmla="*/ 1200150 w 1200150"/>
                <a:gd name="connsiteY0" fmla="*/ 531735 h 531735"/>
                <a:gd name="connsiteX1" fmla="*/ 666750 w 1200150"/>
                <a:gd name="connsiteY1" fmla="*/ 17385 h 531735"/>
                <a:gd name="connsiteX2" fmla="*/ 0 w 1200150"/>
                <a:gd name="connsiteY2" fmla="*/ 118985 h 531735"/>
                <a:gd name="connsiteX0" fmla="*/ 1159669 w 1159669"/>
                <a:gd name="connsiteY0" fmla="*/ 564573 h 564573"/>
                <a:gd name="connsiteX1" fmla="*/ 666750 w 1159669"/>
                <a:gd name="connsiteY1" fmla="*/ 19267 h 564573"/>
                <a:gd name="connsiteX2" fmla="*/ 0 w 1159669"/>
                <a:gd name="connsiteY2" fmla="*/ 120867 h 564573"/>
                <a:gd name="connsiteX0" fmla="*/ 1183482 w 1183482"/>
                <a:gd name="connsiteY0" fmla="*/ 564573 h 564573"/>
                <a:gd name="connsiteX1" fmla="*/ 690563 w 1183482"/>
                <a:gd name="connsiteY1" fmla="*/ 19267 h 564573"/>
                <a:gd name="connsiteX2" fmla="*/ 0 w 1183482"/>
                <a:gd name="connsiteY2" fmla="*/ 120867 h 564573"/>
                <a:gd name="connsiteX0" fmla="*/ 1183482 w 1183482"/>
                <a:gd name="connsiteY0" fmla="*/ 524565 h 524565"/>
                <a:gd name="connsiteX1" fmla="*/ 706965 w 1183482"/>
                <a:gd name="connsiteY1" fmla="*/ 24364 h 524565"/>
                <a:gd name="connsiteX2" fmla="*/ 0 w 1183482"/>
                <a:gd name="connsiteY2" fmla="*/ 80859 h 524565"/>
                <a:gd name="connsiteX0" fmla="*/ 1105573 w 1105573"/>
                <a:gd name="connsiteY0" fmla="*/ 545936 h 545936"/>
                <a:gd name="connsiteX1" fmla="*/ 629056 w 1105573"/>
                <a:gd name="connsiteY1" fmla="*/ 45735 h 545936"/>
                <a:gd name="connsiteX2" fmla="*/ 0 w 1105573"/>
                <a:gd name="connsiteY2" fmla="*/ 20221 h 545936"/>
                <a:gd name="connsiteX0" fmla="*/ 1105573 w 1105573"/>
                <a:gd name="connsiteY0" fmla="*/ 565984 h 565984"/>
                <a:gd name="connsiteX1" fmla="*/ 629056 w 1105573"/>
                <a:gd name="connsiteY1" fmla="*/ 65783 h 565984"/>
                <a:gd name="connsiteX2" fmla="*/ 0 w 1105573"/>
                <a:gd name="connsiteY2" fmla="*/ 7465 h 565984"/>
                <a:gd name="connsiteX0" fmla="*/ 1109673 w 1109673"/>
                <a:gd name="connsiteY0" fmla="*/ 533175 h 533175"/>
                <a:gd name="connsiteX1" fmla="*/ 633156 w 1109673"/>
                <a:gd name="connsiteY1" fmla="*/ 32974 h 533175"/>
                <a:gd name="connsiteX2" fmla="*/ 0 w 1109673"/>
                <a:gd name="connsiteY2" fmla="*/ 44364 h 533175"/>
                <a:gd name="connsiteX0" fmla="*/ 1093271 w 1093271"/>
                <a:gd name="connsiteY0" fmla="*/ 550006 h 550006"/>
                <a:gd name="connsiteX1" fmla="*/ 616754 w 1093271"/>
                <a:gd name="connsiteY1" fmla="*/ 49805 h 550006"/>
                <a:gd name="connsiteX2" fmla="*/ 0 w 1093271"/>
                <a:gd name="connsiteY2" fmla="*/ 16090 h 5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3271" h="550006">
                  <a:moveTo>
                    <a:pt x="1093271" y="550006"/>
                  </a:moveTo>
                  <a:cubicBezTo>
                    <a:pt x="926583" y="327227"/>
                    <a:pt x="814001" y="123756"/>
                    <a:pt x="616754" y="49805"/>
                  </a:cubicBezTo>
                  <a:cubicBezTo>
                    <a:pt x="419507" y="-24146"/>
                    <a:pt x="113242" y="2332"/>
                    <a:pt x="0" y="16090"/>
                  </a:cubicBezTo>
                </a:path>
              </a:pathLst>
            </a:custGeom>
            <a:noFill/>
            <a:ln>
              <a:solidFill>
                <a:schemeClr val="accent1"/>
              </a:solidFill>
              <a:headEnd type="oval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Freeform 759">
              <a:extLst>
                <a:ext uri="{FF2B5EF4-FFF2-40B4-BE49-F238E27FC236}">
                  <a16:creationId xmlns:a16="http://schemas.microsoft.com/office/drawing/2014/main" id="{DA7C951A-E4F8-448F-A622-EF56D7382C8E}"/>
                </a:ext>
              </a:extLst>
            </p:cNvPr>
            <p:cNvSpPr/>
            <p:nvPr/>
          </p:nvSpPr>
          <p:spPr>
            <a:xfrm>
              <a:off x="4711699" y="3065504"/>
              <a:ext cx="1138237" cy="825460"/>
            </a:xfrm>
            <a:custGeom>
              <a:avLst/>
              <a:gdLst>
                <a:gd name="connsiteX0" fmla="*/ 1162050 w 1162050"/>
                <a:gd name="connsiteY0" fmla="*/ 788997 h 788997"/>
                <a:gd name="connsiteX1" fmla="*/ 641350 w 1162050"/>
                <a:gd name="connsiteY1" fmla="*/ 84147 h 788997"/>
                <a:gd name="connsiteX2" fmla="*/ 0 w 1162050"/>
                <a:gd name="connsiteY2" fmla="*/ 39697 h 788997"/>
                <a:gd name="connsiteX0" fmla="*/ 1200150 w 1200150"/>
                <a:gd name="connsiteY0" fmla="*/ 792704 h 792704"/>
                <a:gd name="connsiteX1" fmla="*/ 679450 w 1200150"/>
                <a:gd name="connsiteY1" fmla="*/ 87854 h 792704"/>
                <a:gd name="connsiteX2" fmla="*/ 0 w 1200150"/>
                <a:gd name="connsiteY2" fmla="*/ 37054 h 792704"/>
                <a:gd name="connsiteX0" fmla="*/ 1138237 w 1138237"/>
                <a:gd name="connsiteY0" fmla="*/ 838143 h 838143"/>
                <a:gd name="connsiteX1" fmla="*/ 679450 w 1138237"/>
                <a:gd name="connsiteY1" fmla="*/ 90430 h 838143"/>
                <a:gd name="connsiteX2" fmla="*/ 0 w 1138237"/>
                <a:gd name="connsiteY2" fmla="*/ 39630 h 838143"/>
                <a:gd name="connsiteX0" fmla="*/ 1138237 w 1138237"/>
                <a:gd name="connsiteY0" fmla="*/ 825460 h 825460"/>
                <a:gd name="connsiteX1" fmla="*/ 662781 w 1138237"/>
                <a:gd name="connsiteY1" fmla="*/ 108704 h 825460"/>
                <a:gd name="connsiteX2" fmla="*/ 0 w 1138237"/>
                <a:gd name="connsiteY2" fmla="*/ 26947 h 82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8237" h="825460">
                  <a:moveTo>
                    <a:pt x="1138237" y="825460"/>
                  </a:moveTo>
                  <a:cubicBezTo>
                    <a:pt x="974724" y="535476"/>
                    <a:pt x="852487" y="241790"/>
                    <a:pt x="662781" y="108704"/>
                  </a:cubicBezTo>
                  <a:cubicBezTo>
                    <a:pt x="473075" y="-24382"/>
                    <a:pt x="223837" y="-13270"/>
                    <a:pt x="0" y="26947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oval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Freeform 760">
              <a:extLst>
                <a:ext uri="{FF2B5EF4-FFF2-40B4-BE49-F238E27FC236}">
                  <a16:creationId xmlns:a16="http://schemas.microsoft.com/office/drawing/2014/main" id="{4C924AD8-17D3-49FF-88D9-01A5E2788DB9}"/>
                </a:ext>
              </a:extLst>
            </p:cNvPr>
            <p:cNvSpPr/>
            <p:nvPr/>
          </p:nvSpPr>
          <p:spPr>
            <a:xfrm>
              <a:off x="3274306" y="2197100"/>
              <a:ext cx="548394" cy="1403350"/>
            </a:xfrm>
            <a:custGeom>
              <a:avLst/>
              <a:gdLst>
                <a:gd name="connsiteX0" fmla="*/ 548394 w 548394"/>
                <a:gd name="connsiteY0" fmla="*/ 1403350 h 1403350"/>
                <a:gd name="connsiteX1" fmla="*/ 2294 w 548394"/>
                <a:gd name="connsiteY1" fmla="*/ 742950 h 1403350"/>
                <a:gd name="connsiteX2" fmla="*/ 389644 w 548394"/>
                <a:gd name="connsiteY2" fmla="*/ 0 h 140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394" h="1403350">
                  <a:moveTo>
                    <a:pt x="548394" y="1403350"/>
                  </a:moveTo>
                  <a:cubicBezTo>
                    <a:pt x="288573" y="1190096"/>
                    <a:pt x="28752" y="976842"/>
                    <a:pt x="2294" y="742950"/>
                  </a:cubicBezTo>
                  <a:cubicBezTo>
                    <a:pt x="-24164" y="509058"/>
                    <a:pt x="182740" y="254529"/>
                    <a:pt x="389644" y="0"/>
                  </a:cubicBezTo>
                </a:path>
              </a:pathLst>
            </a:custGeom>
            <a:noFill/>
            <a:ln>
              <a:solidFill>
                <a:schemeClr val="accent5"/>
              </a:solidFill>
              <a:headEnd type="non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Freeform 761">
              <a:extLst>
                <a:ext uri="{FF2B5EF4-FFF2-40B4-BE49-F238E27FC236}">
                  <a16:creationId xmlns:a16="http://schemas.microsoft.com/office/drawing/2014/main" id="{AC890EE6-7CD7-4E96-9C8B-511D024AD000}"/>
                </a:ext>
              </a:extLst>
            </p:cNvPr>
            <p:cNvSpPr/>
            <p:nvPr/>
          </p:nvSpPr>
          <p:spPr>
            <a:xfrm>
              <a:off x="3498850" y="3591226"/>
              <a:ext cx="2139950" cy="406893"/>
            </a:xfrm>
            <a:custGeom>
              <a:avLst/>
              <a:gdLst>
                <a:gd name="connsiteX0" fmla="*/ 2178050 w 2178050"/>
                <a:gd name="connsiteY0" fmla="*/ 368895 h 368895"/>
                <a:gd name="connsiteX1" fmla="*/ 1574800 w 2178050"/>
                <a:gd name="connsiteY1" fmla="*/ 38695 h 368895"/>
                <a:gd name="connsiteX2" fmla="*/ 0 w 2178050"/>
                <a:gd name="connsiteY2" fmla="*/ 19645 h 368895"/>
                <a:gd name="connsiteX0" fmla="*/ 2139950 w 2139950"/>
                <a:gd name="connsiteY0" fmla="*/ 406893 h 406893"/>
                <a:gd name="connsiteX1" fmla="*/ 1574800 w 2139950"/>
                <a:gd name="connsiteY1" fmla="*/ 40974 h 406893"/>
                <a:gd name="connsiteX2" fmla="*/ 0 w 2139950"/>
                <a:gd name="connsiteY2" fmla="*/ 21924 h 406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39950" h="406893">
                  <a:moveTo>
                    <a:pt x="2139950" y="406893"/>
                  </a:moveTo>
                  <a:cubicBezTo>
                    <a:pt x="2019829" y="270897"/>
                    <a:pt x="1931458" y="105136"/>
                    <a:pt x="1574800" y="40974"/>
                  </a:cubicBezTo>
                  <a:cubicBezTo>
                    <a:pt x="1218142" y="-23188"/>
                    <a:pt x="605896" y="2345"/>
                    <a:pt x="0" y="21924"/>
                  </a:cubicBezTo>
                </a:path>
              </a:pathLst>
            </a:custGeom>
            <a:noFill/>
            <a:ln>
              <a:solidFill>
                <a:schemeClr val="accent5"/>
              </a:solidFill>
              <a:headEnd type="oval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Freeform 762">
              <a:extLst>
                <a:ext uri="{FF2B5EF4-FFF2-40B4-BE49-F238E27FC236}">
                  <a16:creationId xmlns:a16="http://schemas.microsoft.com/office/drawing/2014/main" id="{F05A02C8-2D2C-447A-8346-31BEB44C50EB}"/>
                </a:ext>
              </a:extLst>
            </p:cNvPr>
            <p:cNvSpPr/>
            <p:nvPr/>
          </p:nvSpPr>
          <p:spPr>
            <a:xfrm>
              <a:off x="4816390" y="3536949"/>
              <a:ext cx="104859" cy="692943"/>
            </a:xfrm>
            <a:custGeom>
              <a:avLst/>
              <a:gdLst>
                <a:gd name="connsiteX0" fmla="*/ 69130 w 196130"/>
                <a:gd name="connsiteY0" fmla="*/ 0 h 533400"/>
                <a:gd name="connsiteX1" fmla="*/ 5630 w 196130"/>
                <a:gd name="connsiteY1" fmla="*/ 292100 h 533400"/>
                <a:gd name="connsiteX2" fmla="*/ 196130 w 196130"/>
                <a:gd name="connsiteY2" fmla="*/ 533400 h 533400"/>
                <a:gd name="connsiteX0" fmla="*/ 137538 w 264538"/>
                <a:gd name="connsiteY0" fmla="*/ 0 h 533400"/>
                <a:gd name="connsiteX1" fmla="*/ 2600 w 264538"/>
                <a:gd name="connsiteY1" fmla="*/ 313531 h 533400"/>
                <a:gd name="connsiteX2" fmla="*/ 264538 w 264538"/>
                <a:gd name="connsiteY2" fmla="*/ 533400 h 533400"/>
                <a:gd name="connsiteX0" fmla="*/ 137538 w 137538"/>
                <a:gd name="connsiteY0" fmla="*/ 0 h 716756"/>
                <a:gd name="connsiteX1" fmla="*/ 2600 w 137538"/>
                <a:gd name="connsiteY1" fmla="*/ 313531 h 716756"/>
                <a:gd name="connsiteX2" fmla="*/ 50225 w 137538"/>
                <a:gd name="connsiteY2" fmla="*/ 716756 h 716756"/>
                <a:gd name="connsiteX0" fmla="*/ 98498 w 98498"/>
                <a:gd name="connsiteY0" fmla="*/ 0 h 716756"/>
                <a:gd name="connsiteX1" fmla="*/ 6423 w 98498"/>
                <a:gd name="connsiteY1" fmla="*/ 275431 h 716756"/>
                <a:gd name="connsiteX2" fmla="*/ 11185 w 98498"/>
                <a:gd name="connsiteY2" fmla="*/ 716756 h 716756"/>
                <a:gd name="connsiteX0" fmla="*/ 98498 w 98498"/>
                <a:gd name="connsiteY0" fmla="*/ 0 h 716756"/>
                <a:gd name="connsiteX1" fmla="*/ 6423 w 98498"/>
                <a:gd name="connsiteY1" fmla="*/ 275431 h 716756"/>
                <a:gd name="connsiteX2" fmla="*/ 11185 w 98498"/>
                <a:gd name="connsiteY2" fmla="*/ 716756 h 716756"/>
                <a:gd name="connsiteX0" fmla="*/ 101130 w 101130"/>
                <a:gd name="connsiteY0" fmla="*/ 0 h 716756"/>
                <a:gd name="connsiteX1" fmla="*/ 9055 w 101130"/>
                <a:gd name="connsiteY1" fmla="*/ 275431 h 716756"/>
                <a:gd name="connsiteX2" fmla="*/ 13817 w 101130"/>
                <a:gd name="connsiteY2" fmla="*/ 716756 h 716756"/>
                <a:gd name="connsiteX0" fmla="*/ 101130 w 101130"/>
                <a:gd name="connsiteY0" fmla="*/ 0 h 716756"/>
                <a:gd name="connsiteX1" fmla="*/ 9055 w 101130"/>
                <a:gd name="connsiteY1" fmla="*/ 275431 h 716756"/>
                <a:gd name="connsiteX2" fmla="*/ 13817 w 101130"/>
                <a:gd name="connsiteY2" fmla="*/ 716756 h 716756"/>
                <a:gd name="connsiteX0" fmla="*/ 101130 w 101130"/>
                <a:gd name="connsiteY0" fmla="*/ 0 h 716756"/>
                <a:gd name="connsiteX1" fmla="*/ 9055 w 101130"/>
                <a:gd name="connsiteY1" fmla="*/ 275431 h 716756"/>
                <a:gd name="connsiteX2" fmla="*/ 13817 w 101130"/>
                <a:gd name="connsiteY2" fmla="*/ 716756 h 716756"/>
                <a:gd name="connsiteX0" fmla="*/ 104859 w 104859"/>
                <a:gd name="connsiteY0" fmla="*/ 0 h 716756"/>
                <a:gd name="connsiteX1" fmla="*/ 12784 w 104859"/>
                <a:gd name="connsiteY1" fmla="*/ 275431 h 716756"/>
                <a:gd name="connsiteX2" fmla="*/ 17546 w 104859"/>
                <a:gd name="connsiteY2" fmla="*/ 716756 h 716756"/>
                <a:gd name="connsiteX0" fmla="*/ 104859 w 104859"/>
                <a:gd name="connsiteY0" fmla="*/ 0 h 692943"/>
                <a:gd name="connsiteX1" fmla="*/ 12784 w 104859"/>
                <a:gd name="connsiteY1" fmla="*/ 275431 h 692943"/>
                <a:gd name="connsiteX2" fmla="*/ 17546 w 104859"/>
                <a:gd name="connsiteY2" fmla="*/ 692943 h 69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859" h="692943">
                  <a:moveTo>
                    <a:pt x="104859" y="0"/>
                  </a:moveTo>
                  <a:cubicBezTo>
                    <a:pt x="62525" y="101600"/>
                    <a:pt x="39242" y="150812"/>
                    <a:pt x="12784" y="275431"/>
                  </a:cubicBezTo>
                  <a:cubicBezTo>
                    <a:pt x="5376" y="402430"/>
                    <a:pt x="-14204" y="658018"/>
                    <a:pt x="17546" y="692943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oval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18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8B75C9D-39C5-432A-9BD8-000F9AE262B0}"/>
              </a:ext>
            </a:extLst>
          </p:cNvPr>
          <p:cNvSpPr txBox="1"/>
          <p:nvPr/>
        </p:nvSpPr>
        <p:spPr>
          <a:xfrm>
            <a:off x="3471260" y="1756129"/>
            <a:ext cx="1077546" cy="438424"/>
          </a:xfrm>
          <a:prstGeom prst="rect">
            <a:avLst/>
          </a:prstGeom>
          <a:noFill/>
        </p:spPr>
        <p:txBody>
          <a:bodyPr wrap="none" lIns="68425" tIns="34212" rIns="68425" bIns="34212" rtlCol="0">
            <a:spAutoFit/>
          </a:bodyPr>
          <a:lstStyle/>
          <a:p>
            <a:pPr algn="r"/>
            <a:r>
              <a:rPr lang="en-GB" sz="1200" b="1" dirty="0">
                <a:solidFill>
                  <a:schemeClr val="accent5"/>
                </a:solidFill>
              </a:rPr>
              <a:t>Mesocortical</a:t>
            </a:r>
          </a:p>
          <a:p>
            <a:pPr algn="r"/>
            <a:r>
              <a:rPr lang="en-GB" sz="1200" b="1" dirty="0">
                <a:solidFill>
                  <a:schemeClr val="accent5"/>
                </a:solidFill>
              </a:rPr>
              <a:t>pathway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C84CF5-E2EF-4F3B-BEC1-7F7CF8BB6238}"/>
              </a:ext>
            </a:extLst>
          </p:cNvPr>
          <p:cNvCxnSpPr>
            <a:cxnSpLocks/>
          </p:cNvCxnSpPr>
          <p:nvPr/>
        </p:nvCxnSpPr>
        <p:spPr>
          <a:xfrm flipH="1" flipV="1">
            <a:off x="4695917" y="1879538"/>
            <a:ext cx="967896" cy="845654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E374CE-7E58-47EE-BF83-56B12AE704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Schizophrenia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C566EA-780C-43E0-8797-D225B139F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negative and cognitive symptoms of schizophrenia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A589F-64D5-4448-BD67-141C1AEA9A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Adapted from: Stahl. Stahl’s Essential Psychopharmacology. 2013; Owen et al. Lancet 2016;388(10039):86–97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F2429-309D-4F11-B67B-3475C23262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BC486D-4FAB-B746-8B02-8D7C842291C6}" type="slidenum">
              <a:rPr lang="en-GB" smtClean="0"/>
              <a:pPr/>
              <a:t>1</a:t>
            </a:fld>
            <a:endParaRPr lang="en-GB"/>
          </a:p>
        </p:txBody>
      </p: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087533B2-F24A-494B-A349-F90A3DBEEF9B}"/>
              </a:ext>
            </a:extLst>
          </p:cNvPr>
          <p:cNvCxnSpPr/>
          <p:nvPr/>
        </p:nvCxnSpPr>
        <p:spPr>
          <a:xfrm flipV="1">
            <a:off x="4551567" y="1878499"/>
            <a:ext cx="144000" cy="0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Content Placeholder 26">
            <a:extLst>
              <a:ext uri="{FF2B5EF4-FFF2-40B4-BE49-F238E27FC236}">
                <a16:creationId xmlns:a16="http://schemas.microsoft.com/office/drawing/2014/main" id="{A64BDE12-7E3F-4DE7-96F3-7589A6BEA60E}"/>
              </a:ext>
            </a:extLst>
          </p:cNvPr>
          <p:cNvSpPr txBox="1">
            <a:spLocks/>
          </p:cNvSpPr>
          <p:nvPr/>
        </p:nvSpPr>
        <p:spPr>
          <a:xfrm>
            <a:off x="838713" y="4227487"/>
            <a:ext cx="5234659" cy="1841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Char char="•"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The negative and cognitive symptoms of schizophrenia are thought to be caused by a </a:t>
            </a:r>
            <a:r>
              <a:rPr lang="en-GB" sz="1600" b="1" dirty="0"/>
              <a:t>shortage</a:t>
            </a:r>
            <a:r>
              <a:rPr lang="en-GB" sz="1600" dirty="0"/>
              <a:t> of dopamine in the </a:t>
            </a:r>
            <a:r>
              <a:rPr lang="en-GB" sz="1600" b="1" dirty="0">
                <a:solidFill>
                  <a:schemeClr val="accent5"/>
                </a:solidFill>
              </a:rPr>
              <a:t>mesocortical pathway</a:t>
            </a:r>
          </a:p>
          <a:p>
            <a:r>
              <a:rPr lang="en-GB" sz="1600" dirty="0"/>
              <a:t>Theoretically, </a:t>
            </a:r>
            <a:r>
              <a:rPr lang="en-GB" sz="1600" b="1" dirty="0"/>
              <a:t>increasing</a:t>
            </a:r>
            <a:r>
              <a:rPr lang="en-GB" sz="1600" dirty="0"/>
              <a:t> dopamine in this pathway would be therapeutic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E591824C-70BC-4F35-B4D3-636113F9232F}"/>
              </a:ext>
            </a:extLst>
          </p:cNvPr>
          <p:cNvSpPr txBox="1"/>
          <p:nvPr/>
        </p:nvSpPr>
        <p:spPr>
          <a:xfrm>
            <a:off x="9672467" y="1609837"/>
            <a:ext cx="976557" cy="438424"/>
          </a:xfrm>
          <a:prstGeom prst="rect">
            <a:avLst/>
          </a:prstGeom>
          <a:noFill/>
        </p:spPr>
        <p:txBody>
          <a:bodyPr wrap="none" lIns="68425" tIns="34212" rIns="68425" bIns="34212" rtlCol="0">
            <a:spAutoFit/>
          </a:bodyPr>
          <a:lstStyle/>
          <a:p>
            <a:r>
              <a:rPr lang="en-GB" sz="1200" b="1" dirty="0">
                <a:solidFill>
                  <a:schemeClr val="accent1"/>
                </a:solidFill>
              </a:rPr>
              <a:t>Mesolimbic</a:t>
            </a:r>
          </a:p>
          <a:p>
            <a:r>
              <a:rPr lang="en-GB" sz="1200" b="1" dirty="0">
                <a:solidFill>
                  <a:schemeClr val="accent1"/>
                </a:solidFill>
              </a:rPr>
              <a:t>pathway</a:t>
            </a:r>
          </a:p>
        </p:txBody>
      </p: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813C82B3-F229-4F07-A7DB-0524CB9E4DDA}"/>
              </a:ext>
            </a:extLst>
          </p:cNvPr>
          <p:cNvCxnSpPr>
            <a:cxnSpLocks/>
          </p:cNvCxnSpPr>
          <p:nvPr/>
        </p:nvCxnSpPr>
        <p:spPr>
          <a:xfrm flipH="1">
            <a:off x="7227411" y="1731169"/>
            <a:ext cx="2297589" cy="1712291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A5967CDD-B21E-47A6-8033-1A05AE0E6680}"/>
              </a:ext>
            </a:extLst>
          </p:cNvPr>
          <p:cNvCxnSpPr/>
          <p:nvPr/>
        </p:nvCxnSpPr>
        <p:spPr>
          <a:xfrm flipV="1">
            <a:off x="9528203" y="1731265"/>
            <a:ext cx="144000" cy="0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/>
    <p:extLst>
      <p:ext uri="{BB962C8B-B14F-4D97-AF65-F5344CB8AC3E}">
        <p14:creationId xmlns:p14="http://schemas.microsoft.com/office/powerpoint/2010/main" val="24381290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jQZtG50d"/>
  <p:tag name="ARTICULATE_SLIDE_COUNT" val="4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709</TotalTime>
  <Words>392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Neurotorium - PowerPoint-Skabelon - 2022-01-28</vt:lpstr>
      <vt:lpstr>The negative and cognitive symptoms of schizophrenia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Henrik Haase</cp:lastModifiedBy>
  <cp:revision>1365</cp:revision>
  <cp:lastPrinted>2022-02-04T08:01:23Z</cp:lastPrinted>
  <dcterms:created xsi:type="dcterms:W3CDTF">2017-01-23T14:24:15Z</dcterms:created>
  <dcterms:modified xsi:type="dcterms:W3CDTF">2022-02-23T12:36:04Z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62F455BA-A116-4548-8330-AB067D1D6DA8</vt:lpwstr>
  </property>
  <property fmtid="{D5CDD505-2E9C-101B-9397-08002B2CF9AE}" pid="3" name="ArticulatePath">
    <vt:lpwstr>3 - Neurobiology and aetiology 02-Feb-18</vt:lpwstr>
  </property>
</Properties>
</file>