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34" d="100"/>
          <a:sy n="134" d="100"/>
        </p:scale>
        <p:origin x="144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6BAAD-53EE-405B-91BC-2D818859EE04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61594-8CCE-4B16-BFAA-9748C9920F9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72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9641797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1935792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0408068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924903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896106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379123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485550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645919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544125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458638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83756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8946354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798877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33878887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7283345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355172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786335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7577244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60773466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1329870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91211944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74162902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9916309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47131240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3828157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0616035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4836891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62970621"/>
      </p:ext>
    </p:extLst>
  </p:cSld>
  <p:clrMapOvr>
    <a:masterClrMapping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682262"/>
      </p:ext>
    </p:extLst>
  </p:cSld>
  <p:clrMapOvr>
    <a:masterClrMapping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9393697"/>
      </p:ext>
    </p:extLst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066401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919339"/>
      </p:ext>
    </p:extLst>
  </p:cSld>
  <p:clrMapOvr>
    <a:masterClrMapping/>
  </p:clrMapOvr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3036511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6190774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571793"/>
      </p:ext>
    </p:extLst>
  </p:cSld>
  <p:clrMapOvr>
    <a:masterClrMapping/>
  </p:clrMapOvr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080730"/>
      </p:ext>
    </p:extLst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33734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09186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99525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12365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85514" y="6356350"/>
            <a:ext cx="2068286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43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80141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9846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16975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99212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21363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4366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29202079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46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00" y="237600"/>
            <a:ext cx="11294400" cy="85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4400" y="1368000"/>
            <a:ext cx="5280000" cy="4248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400" y="1368000"/>
            <a:ext cx="5280000" cy="4248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88000" y="5709600"/>
            <a:ext cx="7920000" cy="36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6271200"/>
            <a:ext cx="5520000" cy="36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1582400" y="6583293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9D5F38-CC83-4B72-95FB-2AC8245EF780}" type="slidenum">
              <a:rPr lang="en-US" sz="800" smtClean="0">
                <a:solidFill>
                  <a:srgbClr val="7F7F7F"/>
                </a:solidFill>
              </a:rPr>
              <a:pPr algn="r"/>
              <a:t>‹#›</a:t>
            </a:fld>
            <a:endParaRPr lang="en-US" sz="80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12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61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/>
              <a:t>Major Depressive Disorder (MDD)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personal burden of MDD can be significant and wide-ranging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DA7F6-C5F7-4B65-932E-B14F578E5D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Kessler RC. </a:t>
            </a:r>
            <a:r>
              <a:rPr lang="en-US" dirty="0" err="1"/>
              <a:t>Psychiatr</a:t>
            </a:r>
            <a:r>
              <a:rPr lang="en-US" dirty="0"/>
              <a:t> Clin North Am 2012;35(1):1–14. 2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6158500" y="1710187"/>
            <a:ext cx="2133600" cy="2133600"/>
          </a:xfrm>
          <a:prstGeom prst="rtTriangle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ight Triangle 5"/>
          <p:cNvSpPr/>
          <p:nvPr/>
        </p:nvSpPr>
        <p:spPr>
          <a:xfrm rot="10800000">
            <a:off x="3936000" y="3945387"/>
            <a:ext cx="2133600" cy="2133600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ight Triangle 6"/>
          <p:cNvSpPr/>
          <p:nvPr/>
        </p:nvSpPr>
        <p:spPr>
          <a:xfrm rot="5400000">
            <a:off x="6158500" y="3945387"/>
            <a:ext cx="2133600" cy="213360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ight Triangle 7"/>
          <p:cNvSpPr/>
          <p:nvPr/>
        </p:nvSpPr>
        <p:spPr>
          <a:xfrm rot="16200000">
            <a:off x="3936000" y="1710187"/>
            <a:ext cx="2133600" cy="21336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7920" y="3477629"/>
            <a:ext cx="787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0F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Family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02950" y="3477629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0F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Physical 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6416" y="3932686"/>
            <a:ext cx="1798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0F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2950" y="3932687"/>
            <a:ext cx="1949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0F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 performance</a:t>
            </a:r>
          </a:p>
        </p:txBody>
      </p:sp>
      <p:pic>
        <p:nvPicPr>
          <p:cNvPr id="13" name="Picture 2" descr="http://cottageclub.ca/wp-content/uploads/2014/07/Icon-Family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136151" y="2710096"/>
            <a:ext cx="844551" cy="746311"/>
          </a:xfrm>
          <a:prstGeom prst="rect">
            <a:avLst/>
          </a:prstGeom>
          <a:noFill/>
        </p:spPr>
      </p:pic>
      <p:pic>
        <p:nvPicPr>
          <p:cNvPr id="14" name="Picture 4" descr="http://www.clker.com/cliparts/l/d/2/M/m/t/running-icon-hi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4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336302" y="2748411"/>
            <a:ext cx="705679" cy="676275"/>
          </a:xfrm>
          <a:prstGeom prst="rect">
            <a:avLst/>
          </a:prstGeom>
          <a:noFill/>
        </p:spPr>
      </p:pic>
      <p:pic>
        <p:nvPicPr>
          <p:cNvPr id="15" name="Picture 16" descr="http://simpleicon.com/wp-content/uploads/Briefcase-1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12230" y="4469386"/>
            <a:ext cx="553819" cy="553819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6000"/>
                    </a14:imgEffect>
                    <a14:imgEffect>
                      <a14:saturation sat="0"/>
                    </a14:imgEffect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321" t="15701" r="30953" b="29687"/>
          <a:stretch/>
        </p:blipFill>
        <p:spPr bwMode="auto">
          <a:xfrm>
            <a:off x="5197920" y="4419065"/>
            <a:ext cx="595100" cy="65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70794" y="1753241"/>
            <a:ext cx="34002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Marital dissatisfaction/discord and negative parenting behaviours 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 strongly related to symptoms 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depression</a:t>
            </a:r>
            <a:r>
              <a:rPr kumimoji="0" lang="en-GB" sz="16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545743" y="4742871"/>
            <a:ext cx="318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Personal earnings and household income of people with MDD are substantially lower than those without depression</a:t>
            </a:r>
            <a:r>
              <a:rPr kumimoji="0" lang="en-GB" sz="16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46040" y="1753241"/>
            <a:ext cx="3482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MDD is significantly associated with chronic physical disorders including arthritis, asthma, cancer, diabetes, 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cardiovascular disease and pain</a:t>
            </a:r>
            <a:r>
              <a:rPr kumimoji="0" lang="en-GB" sz="16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74861" y="4732224"/>
            <a:ext cx="27415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with MDD have the highest number of days away from work of any physical or mental disorder</a:t>
            </a:r>
            <a:r>
              <a:rPr kumimoji="0" lang="en-GB" sz="16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7275359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personal burden of MDD can be significant and wide-ranging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burden associated with depression is large and increasing</dc:title>
  <dc:creator>Maria Nordfang</dc:creator>
  <cp:lastModifiedBy>Henrik Haase</cp:lastModifiedBy>
  <cp:revision>6</cp:revision>
  <dcterms:created xsi:type="dcterms:W3CDTF">2022-02-15T10:52:02Z</dcterms:created>
  <dcterms:modified xsi:type="dcterms:W3CDTF">2022-02-15T14:10:09Z</dcterms:modified>
</cp:coreProperties>
</file>