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927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E68DBF29-173B-1EE4-E980-EBF86C79181A}" name="Editor" initials="C" userId="Editor" providerId="None"/>
  <p188:author id="{C07A505D-5E7E-6BEB-4195-801D42364FA7}" name="Ceren Akdeniz Vogt" initials="CAV" userId="S::cak@lundbeckfonden.com::6291f9b8-8487-4396-8769-615d243e0f4b" providerId="AD"/>
  <p188:author id="{5ACDF9C1-C97A-4004-6B13-08511EB5CE41}" name="Rachel Jagger" initials="RJ" userId="S::Rachel.Jagger@primeglobalpeople.com::cf4acb15-657a-45e0-bad4-d602a69c1922" providerId="AD"/>
  <p188:author id="{01D730D3-5730-7068-35E6-8FCC161D9156}" name="janet.janbek@regionh.dk" initials="ja" userId="S::urn:spo:guest#janet.janbek@regionh.dk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F5"/>
    <a:srgbClr val="F4F0E7"/>
    <a:srgbClr val="B69E5E"/>
    <a:srgbClr val="6A8F7F"/>
    <a:srgbClr val="F0F4F2"/>
    <a:srgbClr val="4F7599"/>
    <a:srgbClr val="92ADC7"/>
    <a:srgbClr val="7B9CBB"/>
    <a:srgbClr val="C2D1CB"/>
    <a:srgbClr val="475F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435" autoAdjust="0"/>
  </p:normalViewPr>
  <p:slideViewPr>
    <p:cSldViewPr snapToGrid="0">
      <p:cViewPr varScale="1">
        <p:scale>
          <a:sx n="92" d="100"/>
          <a:sy n="92" d="100"/>
        </p:scale>
        <p:origin x="5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4056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17C93-00C0-467A-B419-1910C90C5291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4967B-71C7-4105-8747-428629E0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6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0" dirty="0">
                <a:solidFill>
                  <a:schemeClr val="tx1"/>
                </a:solidFill>
              </a:rPr>
              <a:t>Comorbidities are common in people living with AD where chronic comorbidities co-exist, such as diabetes and cardiovascular diseases.</a:t>
            </a:r>
            <a:r>
              <a:rPr lang="en-US" sz="1000" b="0" baseline="30000" dirty="0">
                <a:solidFill>
                  <a:schemeClr val="tx1"/>
                </a:solidFill>
              </a:rPr>
              <a:t>1,8-10 </a:t>
            </a:r>
            <a:r>
              <a:rPr lang="en-US" sz="1000" b="0" dirty="0">
                <a:solidFill>
                  <a:schemeClr val="tx1"/>
                </a:solidFill>
              </a:rPr>
              <a:t>Patients with AD are also at risk for the </a:t>
            </a:r>
            <a:r>
              <a:rPr lang="en-US" sz="1000" b="0" dirty="0"/>
              <a:t>occurrence of acute illnesses, such as infections and fractures.</a:t>
            </a:r>
            <a:r>
              <a:rPr lang="en-US" sz="1000" b="0" baseline="30000" dirty="0"/>
              <a:t>4,11</a:t>
            </a:r>
            <a:r>
              <a:rPr lang="en-US" sz="1000" b="0" baseline="30000" dirty="0">
                <a:cs typeface="+mn-cs"/>
              </a:rPr>
              <a:t> </a:t>
            </a:r>
            <a:r>
              <a:rPr lang="en-GB" sz="1000" b="0" dirty="0">
                <a:cs typeface="Arial"/>
              </a:rPr>
              <a:t>Apathy, irritability, depression, and agitation are among the most common neuropsychiatric symptoms in AD.</a:t>
            </a:r>
            <a:r>
              <a:rPr lang="en-GB" sz="1000" b="0" baseline="30000" dirty="0">
                <a:cs typeface="Arial"/>
              </a:rPr>
              <a:t>12-14 </a:t>
            </a:r>
            <a:r>
              <a:rPr lang="en-US" sz="1000" b="0" dirty="0"/>
              <a:t>The </a:t>
            </a:r>
            <a:r>
              <a:rPr lang="en-US" sz="1000" b="0" dirty="0">
                <a:solidFill>
                  <a:schemeClr val="tx1"/>
                </a:solidFill>
              </a:rPr>
              <a:t>relationship between comorbidity and AD is multifaceted, and causal relationships are difficult to disentangle.​​</a:t>
            </a:r>
            <a:r>
              <a:rPr lang="en-US" sz="1000" b="0" baseline="30000" dirty="0">
                <a:solidFill>
                  <a:schemeClr val="tx1"/>
                </a:solidFill>
              </a:rPr>
              <a:t>1,3 </a:t>
            </a:r>
            <a:r>
              <a:rPr lang="en-US" sz="1000" b="0" dirty="0">
                <a:cs typeface="Arial"/>
              </a:rPr>
              <a:t>Several illnesses can be risk factors for AD, such as </a:t>
            </a:r>
            <a:r>
              <a:rPr lang="en-US" sz="1000" b="0" dirty="0"/>
              <a:t>type 2 diabetes,</a:t>
            </a:r>
            <a:r>
              <a:rPr lang="en-GB" sz="1000" b="0" kern="1200" baseline="30000" dirty="0">
                <a:solidFill>
                  <a:schemeClr val="tx2"/>
                </a:solidFill>
                <a:latin typeface="+mn-lt"/>
                <a:ea typeface="+mn-ea"/>
                <a:cs typeface="Arial"/>
              </a:rPr>
              <a:t>1</a:t>
            </a:r>
            <a:r>
              <a:rPr lang="en-US" sz="1000" b="0" dirty="0">
                <a:cs typeface="Arial"/>
              </a:rPr>
              <a:t> and having AD increases the comorbidity risk for some acute conditions such as infections and fractures.</a:t>
            </a:r>
            <a:r>
              <a:rPr lang="en-US" sz="1000" b="0" baseline="30000" dirty="0">
                <a:cs typeface="Arial"/>
              </a:rPr>
              <a:t>2,3,12 </a:t>
            </a:r>
            <a:r>
              <a:rPr lang="en-GB" sz="1000" b="0" dirty="0">
                <a:solidFill>
                  <a:schemeClr val="tx1"/>
                </a:solidFill>
                <a:cs typeface="Arial"/>
              </a:rPr>
              <a:t>On the other hand, some diseases may be an early sign of dementia, such as sleep disorders.</a:t>
            </a:r>
            <a:r>
              <a:rPr lang="en-GB" sz="1000" b="0" baseline="30000" dirty="0">
                <a:solidFill>
                  <a:schemeClr val="tx1"/>
                </a:solidFill>
                <a:cs typeface="Arial"/>
              </a:rPr>
              <a:t>7</a:t>
            </a:r>
            <a:r>
              <a:rPr lang="en-GB" sz="1000" b="0" dirty="0">
                <a:solidFill>
                  <a:schemeClr val="tx1"/>
                </a:solidFill>
                <a:cs typeface="Arial"/>
              </a:rPr>
              <a:t> </a:t>
            </a:r>
            <a:r>
              <a:rPr lang="en-US" sz="1000" b="0" dirty="0">
                <a:cs typeface="Arial"/>
              </a:rPr>
              <a:t>Several comorbidities also interact or lead to each other; comorbidity can be an independent risk factor for AD and other AD risk factors.​</a:t>
            </a:r>
            <a:r>
              <a:rPr lang="en-US" sz="1000" b="0" baseline="30000" dirty="0">
                <a:cs typeface="Arial"/>
              </a:rPr>
              <a:t>2,3 </a:t>
            </a:r>
            <a:r>
              <a:rPr lang="en-US" sz="1000" b="0" kern="1200" dirty="0">
                <a:latin typeface="+mn-lt"/>
                <a:ea typeface="+mn-ea"/>
                <a:cs typeface="Arial"/>
              </a:rPr>
              <a:t>Overall, there may be b</a:t>
            </a:r>
            <a:r>
              <a:rPr lang="en-US" sz="1000" b="0" dirty="0">
                <a:cs typeface="Arial"/>
              </a:rPr>
              <a:t>idirectional or multidirectional relationships between AD and comorbidities;</a:t>
            </a:r>
            <a:r>
              <a:rPr lang="en-US" sz="1000" b="0" baseline="30000" dirty="0">
                <a:cs typeface="Arial"/>
              </a:rPr>
              <a:t>2,3</a:t>
            </a:r>
            <a:r>
              <a:rPr lang="en-US" sz="1000" b="0" dirty="0">
                <a:cs typeface="Arial"/>
              </a:rPr>
              <a:t> </a:t>
            </a:r>
            <a:r>
              <a:rPr lang="en-US" sz="1000" b="0" kern="1200" dirty="0">
                <a:latin typeface="+mn-lt"/>
                <a:ea typeface="+mn-ea"/>
                <a:cs typeface="Arial"/>
              </a:rPr>
              <a:t>f</a:t>
            </a:r>
            <a:r>
              <a:rPr lang="en-GB" sz="1000" b="0" kern="1200" dirty="0" err="1">
                <a:latin typeface="+mn-lt"/>
                <a:ea typeface="+mn-ea"/>
                <a:cs typeface="Arial"/>
              </a:rPr>
              <a:t>urther</a:t>
            </a:r>
            <a:r>
              <a:rPr lang="en-GB" sz="1000" b="0" kern="1200" dirty="0">
                <a:latin typeface="+mn-lt"/>
                <a:ea typeface="+mn-ea"/>
                <a:cs typeface="Arial"/>
              </a:rPr>
              <a:t> investigation is necessary to understand the relationship between comorbidities and AD, including shared risk factors or disease mechanisms.</a:t>
            </a:r>
            <a:r>
              <a:rPr lang="en-GB" sz="1000" b="0" kern="1200" baseline="30000" dirty="0">
                <a:latin typeface="+mn-lt"/>
                <a:ea typeface="+mn-ea"/>
                <a:cs typeface="Arial"/>
              </a:rPr>
              <a:t>1</a:t>
            </a:r>
          </a:p>
          <a:p>
            <a:pPr>
              <a:lnSpc>
                <a:spcPts val="1400"/>
              </a:lnSpc>
              <a:spcAft>
                <a:spcPts val="600"/>
              </a:spcAft>
              <a:tabLst>
                <a:tab pos="270510" algn="l"/>
              </a:tabLst>
            </a:pPr>
            <a:endParaRPr lang="en-GB" sz="10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400"/>
              </a:lnSpc>
              <a:spcAft>
                <a:spcPts val="600"/>
              </a:spcAft>
              <a:tabLst>
                <a:tab pos="270510" algn="l"/>
              </a:tabLst>
            </a:pP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References: </a:t>
            </a:r>
          </a:p>
          <a:p>
            <a:pPr marL="342900" indent="-342900">
              <a:lnSpc>
                <a:spcPts val="1400"/>
              </a:lnSpc>
              <a:spcAft>
                <a:spcPts val="600"/>
              </a:spcAft>
              <a:buAutoNum type="arabicPeriod"/>
              <a:tabLst>
                <a:tab pos="270510" algn="l"/>
              </a:tabLst>
            </a:pPr>
            <a:r>
              <a:rPr lang="en-GB" sz="1000" baseline="0" dirty="0" err="1"/>
              <a:t>Lanctôt</a:t>
            </a:r>
            <a:r>
              <a:rPr lang="en-GB" sz="1000" baseline="0" dirty="0"/>
              <a:t> KL, Hahn-Pedersen JH, </a:t>
            </a:r>
            <a:r>
              <a:rPr lang="en-GB" sz="1000" baseline="0" dirty="0" err="1"/>
              <a:t>Eichinger</a:t>
            </a:r>
            <a:r>
              <a:rPr lang="en-GB" sz="1000" baseline="0" dirty="0"/>
              <a:t> CS, et al. Burden of illness in people with Alzheimer’s disease: a systematic review of epidemiology, comorbidities and mortality. J </a:t>
            </a:r>
            <a:r>
              <a:rPr lang="en-GB" sz="1000" baseline="0" dirty="0" err="1"/>
              <a:t>Prev</a:t>
            </a:r>
            <a:r>
              <a:rPr lang="en-GB" sz="1000" baseline="0" dirty="0"/>
              <a:t> </a:t>
            </a:r>
            <a:r>
              <a:rPr lang="en-GB" sz="1000" baseline="0" dirty="0" err="1"/>
              <a:t>Alzheimers</a:t>
            </a:r>
            <a:r>
              <a:rPr lang="en-GB" sz="1000" baseline="0" dirty="0"/>
              <a:t> Dis 2023; 1–11. 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Ramos-Vera C,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Saintila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J,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O'Diana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AG,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Calizaya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-Milla YE. Identifying latent comorbidity patterns in adults with perceived cognitive impairment: network findings from the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behavioral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risk factor surveillance system. Front Public Health 2022; 10: 981944.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Santiago JA,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Potashkin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JA. The impact of disease comorbidities in Alzheimer's disease. Front Aging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Neurosci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2021; 13: 631770. 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Janbek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J,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Frimodt-Møller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N,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Laursen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TM, Waldemar G. Dementia identified as a risk factor for infection-related hospital contacts in a national, population-based and longitudinal matched-cohort study. Nat Aging 2021; 1 (2): 226–233. 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Sipilä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PN,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Heikkilä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N,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Lindbohm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JV, et al. Hospital-treated infectious diseases and the risk of dementia: a large, multicohort, observational study with a replication cohort. Lancet Infect Dis 2021; 21 (11): 1557–1567. 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Muzambi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R,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Bhaskaran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K, Smeeth L, et al. Assessment of common infections and incident dementia using UK primary and secondary care data: a historical cohort study. Lancet Healthy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Longev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2021; 2 (7): e426–e435. 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He C, Hu Z, Jiang C. Sleep disturbance: an early sign of Alzheimer's disease.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Neurosci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Bull 2020; 36 (4): 449–451. </a:t>
            </a:r>
          </a:p>
          <a:p>
            <a:pPr marL="342900" indent="-342900">
              <a:lnSpc>
                <a:spcPts val="1400"/>
              </a:lnSpc>
              <a:spcAft>
                <a:spcPts val="600"/>
              </a:spcAft>
              <a:buAutoNum type="arabicPeriod"/>
              <a:tabLst>
                <a:tab pos="270510" algn="l"/>
              </a:tabLst>
            </a:pP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Beerten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SG,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Helsen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A, De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Lepeleire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J, et al. Trends in prevalence and incidence of registered dementia and trends in multimorbidity among patients with dementia in general practice in Flanders, Belgium, 2000–2021: a registry-based, retrospective, longitudinal cohort study. BMJ Open 2022; 12 (11): e063891. 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Clague F, Mercer SW, McLean G, et al. Comorbidity and polypharmacy in people with dementia: insights from a large, population-based cross-sectional analysis of primary care data. Age Ageing 2017; 46 (1): 33–39. 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Browne J, Edwards DA, Rhodes KM, et al. Association of comorbidity and health service usage among patients with dementia in the UK: a population-based study. BMJ Open 2017; 7 (3): e012546.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Jeon JH, Park JH, Oh C, et al. Dementia is associated with an increased risk of hip fractures: a nationwide analysis in Korea. J Clin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Neurol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2019; 15 (2): 243–249. </a:t>
            </a:r>
          </a:p>
          <a:p>
            <a:pPr marL="342900" lvl="0" indent="-342900">
              <a:lnSpc>
                <a:spcPts val="1400"/>
              </a:lnSpc>
              <a:spcAft>
                <a:spcPts val="600"/>
              </a:spcAft>
              <a:buFont typeface="Symbol" panose="05050102010706020507" pitchFamily="18" charset="2"/>
              <a:buAutoNum type="arabicPeriod"/>
              <a:tabLst>
                <a:tab pos="270510" algn="l"/>
              </a:tabLst>
            </a:pP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Lyketsos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CG, Steinberg M,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Tschanz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JT, et al. Mental and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behavioral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disturbances in dementia: findings from the Cache County Study on Memory in Aging. Am J Psychiatry 2000; 157 (5): 708–714. 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AutoNum type="arabicPeriod"/>
              <a:tabLst>
                <a:tab pos="270510" algn="l"/>
              </a:tabLst>
              <a:defRPr/>
            </a:pP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García-Martín V, de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Hoyos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-Alonso MC, Ariza-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Cardiel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G, et al. Neuropsychiatric symptoms and subsyndromes in patients with different stages of dementia in primary care follow-up (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NeDEM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project): a cross-sectional study. BMC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Geriatr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2022; 22 (1): 71. 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AutoNum type="arabicPeriod"/>
              <a:tabLst>
                <a:tab pos="270510" algn="l"/>
              </a:tabLst>
              <a:defRPr/>
            </a:pP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Eikelboom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WS, van den Berg E, Singleton EH, et al. Neuropsychiatric and cognitive symptoms across the Alzheimer disease clinical spectrum: cross-sectional and longitudinal associations. Neurology 2021; 97 (13): e1276–e1287.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endParaRPr lang="en-GB" sz="10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None/>
              <a:tabLst>
                <a:tab pos="270510" algn="l"/>
              </a:tabLst>
              <a:defRPr/>
            </a:pPr>
            <a:endParaRPr lang="en-GB" sz="10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endParaRPr lang="en-GB" sz="10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9830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90958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03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631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182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7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96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18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13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17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824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63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624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83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9374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2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3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368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82016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9624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5971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49722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568454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138928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13816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52922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4578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94870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601542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51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762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580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529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644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0618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9354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82986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0131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Diagonal Corners Rounded 18">
            <a:extLst>
              <a:ext uri="{FF2B5EF4-FFF2-40B4-BE49-F238E27FC236}">
                <a16:creationId xmlns:a16="http://schemas.microsoft.com/office/drawing/2014/main" id="{7F78B538-C345-CBF5-0FDD-C888E5E443FA}"/>
              </a:ext>
            </a:extLst>
          </p:cNvPr>
          <p:cNvSpPr/>
          <p:nvPr/>
        </p:nvSpPr>
        <p:spPr>
          <a:xfrm>
            <a:off x="1050436" y="4341498"/>
            <a:ext cx="9988957" cy="1103757"/>
          </a:xfrm>
          <a:prstGeom prst="round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Diagonal Corners Rounded 17">
            <a:extLst>
              <a:ext uri="{FF2B5EF4-FFF2-40B4-BE49-F238E27FC236}">
                <a16:creationId xmlns:a16="http://schemas.microsoft.com/office/drawing/2014/main" id="{50FD53E0-9D87-97A1-45F4-9C796DFE1F88}"/>
              </a:ext>
            </a:extLst>
          </p:cNvPr>
          <p:cNvSpPr/>
          <p:nvPr/>
        </p:nvSpPr>
        <p:spPr>
          <a:xfrm>
            <a:off x="1050437" y="3069764"/>
            <a:ext cx="9988957" cy="1103757"/>
          </a:xfrm>
          <a:prstGeom prst="round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Diagonal Corners Rounded 16">
            <a:extLst>
              <a:ext uri="{FF2B5EF4-FFF2-40B4-BE49-F238E27FC236}">
                <a16:creationId xmlns:a16="http://schemas.microsoft.com/office/drawing/2014/main" id="{5C9EC365-EE02-05F5-F3E4-83704F34C7F5}"/>
              </a:ext>
            </a:extLst>
          </p:cNvPr>
          <p:cNvSpPr/>
          <p:nvPr/>
        </p:nvSpPr>
        <p:spPr>
          <a:xfrm>
            <a:off x="1050437" y="1809689"/>
            <a:ext cx="9988957" cy="1103757"/>
          </a:xfrm>
          <a:prstGeom prst="round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ADACFC3-39A8-F18B-45A1-3C2D20B324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vert="horz" wrap="square" lIns="0" tIns="0" rIns="0" bIns="0" rtlCol="0" anchor="t">
            <a:noAutofit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Alzheimer’s disease (AD) </a:t>
            </a:r>
            <a:r>
              <a:rPr lang="en-GB" dirty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–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 Comorbidities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4CA4759-1EE5-8E8E-2E55-C09B82826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910033"/>
            <a:ext cx="10786941" cy="360000"/>
          </a:xfrm>
        </p:spPr>
        <p:txBody>
          <a:bodyPr/>
          <a:lstStyle/>
          <a:p>
            <a:r>
              <a:rPr lang="en-GB" dirty="0">
                <a:cs typeface="Arial"/>
              </a:rPr>
              <a:t>Comorbidities are common in people living with Alzheimer’s disease</a:t>
            </a:r>
            <a:endParaRPr lang="en-US" baseline="30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16DA4B-30DF-A980-EBB1-8379E111FDB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1084596" cy="619200"/>
          </a:xfrm>
        </p:spPr>
        <p:txBody>
          <a:bodyPr anchor="b"/>
          <a:lstStyle/>
          <a:p>
            <a:endParaRPr lang="en-GB" dirty="0">
              <a:solidFill>
                <a:schemeClr val="accent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1.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Lanctôt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et al. J Prev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Alzheimers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Dis 2023;1–11; 2. Ramos-Vera et al.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Front Public Health 2022;10:981944; 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3. Santiago &amp;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Potashkin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. Front Aging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Neurosci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2021;13:631770; 4.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Janbek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et al.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Nat Aging 2021;1(2):226–233; </a:t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</a:br>
            <a:r>
              <a:rPr lang="pt-BR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5.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Sipilä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et al. </a:t>
            </a:r>
            <a:r>
              <a:rPr lang="fr-FR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Lancet Infect Dis 2021;21(11):1557–1567;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6.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Muzambi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et al.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Lancet Healthy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Longev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2021;2(7):e426–e435; 7. </a:t>
            </a:r>
            <a:r>
              <a:rPr lang="da-DK" dirty="0">
                <a:solidFill>
                  <a:schemeClr val="accent2">
                    <a:lumMod val="50000"/>
                  </a:schemeClr>
                </a:solidFill>
              </a:rPr>
              <a:t>He et al. </a:t>
            </a:r>
            <a:r>
              <a:rPr lang="it-IT" dirty="0">
                <a:solidFill>
                  <a:schemeClr val="accent2">
                    <a:lumMod val="50000"/>
                  </a:schemeClr>
                </a:solidFill>
              </a:rPr>
              <a:t>Neurosci Bull 2020;36(4):449–451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A41DD1-CD9E-13D0-84C7-48D380314663}"/>
              </a:ext>
            </a:extLst>
          </p:cNvPr>
          <p:cNvSpPr/>
          <p:nvPr/>
        </p:nvSpPr>
        <p:spPr>
          <a:xfrm>
            <a:off x="1050436" y="1808048"/>
            <a:ext cx="9988957" cy="396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spcBef>
                <a:spcPts val="1800"/>
              </a:spcBef>
            </a:pPr>
            <a:r>
              <a:rPr lang="en-GB" sz="1400" b="1" dirty="0">
                <a:solidFill>
                  <a:schemeClr val="tx1"/>
                </a:solidFill>
                <a:cs typeface="Arial"/>
              </a:rPr>
              <a:t>Many illnesses are risk factors for AD, and </a:t>
            </a:r>
            <a:r>
              <a:rPr lang="en-GB" sz="1400" b="1">
                <a:solidFill>
                  <a:schemeClr val="tx1"/>
                </a:solidFill>
                <a:cs typeface="Arial"/>
              </a:rPr>
              <a:t>the </a:t>
            </a:r>
            <a:r>
              <a:rPr lang="en-GB" sz="1400" b="1" dirty="0">
                <a:solidFill>
                  <a:schemeClr val="tx1"/>
                </a:solidFill>
                <a:cs typeface="Arial"/>
              </a:rPr>
              <a:t>presence of AD increases vulnerability to comorbidities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4264D8B-D18D-4E40-BDEA-026923238434}"/>
              </a:ext>
            </a:extLst>
          </p:cNvPr>
          <p:cNvSpPr txBox="1"/>
          <p:nvPr/>
        </p:nvSpPr>
        <p:spPr>
          <a:xfrm>
            <a:off x="1480054" y="2204222"/>
            <a:ext cx="923899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GB" sz="1200" dirty="0">
                <a:cs typeface="Arial"/>
              </a:rPr>
              <a:t>Several illnesses increase the risk of AD and thus co-exist in patients with AD</a:t>
            </a:r>
            <a:r>
              <a:rPr lang="en-GB" sz="1200" baseline="30000" dirty="0">
                <a:cs typeface="Arial"/>
              </a:rPr>
              <a:t>1-3</a:t>
            </a:r>
            <a:endParaRPr lang="en-US" sz="1200" baseline="30000" dirty="0"/>
          </a:p>
          <a:p>
            <a:pPr marL="171450" indent="-171450">
              <a:buFont typeface="Arial"/>
              <a:buChar char="•"/>
            </a:pPr>
            <a:r>
              <a:rPr lang="en-GB" sz="1200" dirty="0">
                <a:cs typeface="Arial"/>
              </a:rPr>
              <a:t>The effects of AD pathology result in increased susceptibility and vulnerability to several acute and chronic comorbidities</a:t>
            </a:r>
            <a:r>
              <a:rPr lang="en-GB" sz="1200" baseline="30000" dirty="0">
                <a:cs typeface="Arial"/>
              </a:rPr>
              <a:t>2-4</a:t>
            </a:r>
            <a:endParaRPr lang="en-GB" sz="1200" baseline="30000" dirty="0">
              <a:highlight>
                <a:srgbClr val="FFFF00"/>
              </a:highlight>
              <a:cs typeface="Arial"/>
            </a:endParaRPr>
          </a:p>
          <a:p>
            <a:pPr marL="171450" indent="-171450">
              <a:buFont typeface="Arial"/>
              <a:buChar char="•"/>
            </a:pPr>
            <a:r>
              <a:rPr lang="en-GB" sz="1200" dirty="0">
                <a:cs typeface="Arial"/>
              </a:rPr>
              <a:t>Infections may fall into this category</a:t>
            </a:r>
            <a:r>
              <a:rPr lang="en-GB" sz="1200" baseline="30000" dirty="0">
                <a:cs typeface="Arial"/>
              </a:rPr>
              <a:t>5,6</a:t>
            </a:r>
            <a:endParaRPr lang="en-GB" sz="1200" dirty="0">
              <a:cs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898492-76F2-2C0D-01A7-8003FA520EBC}"/>
              </a:ext>
            </a:extLst>
          </p:cNvPr>
          <p:cNvSpPr/>
          <p:nvPr/>
        </p:nvSpPr>
        <p:spPr>
          <a:xfrm>
            <a:off x="1050436" y="3069123"/>
            <a:ext cx="9988957" cy="3961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spcBef>
                <a:spcPts val="1800"/>
              </a:spcBef>
            </a:pPr>
            <a:r>
              <a:rPr lang="en-GB" sz="1400" b="1" dirty="0">
                <a:solidFill>
                  <a:schemeClr val="tx1"/>
                </a:solidFill>
                <a:cs typeface="Arial"/>
              </a:rPr>
              <a:t>Illness/disease may be an early sign of AD/dementia</a:t>
            </a:r>
            <a:endParaRPr lang="en-US" sz="1600" b="1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FF8B820-ECDC-0284-9102-B75B32192E0B}"/>
              </a:ext>
            </a:extLst>
          </p:cNvPr>
          <p:cNvSpPr txBox="1"/>
          <p:nvPr/>
        </p:nvSpPr>
        <p:spPr>
          <a:xfrm>
            <a:off x="1480054" y="3477901"/>
            <a:ext cx="984663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GB" sz="1200" dirty="0"/>
              <a:t>Due to the long pre-clinical and prodromal phases of dementia, illnesses prior to dementia may indicate an already present but </a:t>
            </a:r>
            <a:br>
              <a:rPr lang="en-GB" sz="1200" dirty="0"/>
            </a:br>
            <a:r>
              <a:rPr lang="en-GB" sz="1200" dirty="0"/>
              <a:t>undiagnosed dementia pathology</a:t>
            </a:r>
            <a:r>
              <a:rPr lang="en-US" sz="1200" baseline="30000" dirty="0">
                <a:cs typeface="Arial"/>
              </a:rPr>
              <a:t>​6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>
                <a:cs typeface="Arial"/>
              </a:rPr>
              <a:t>Sleep </a:t>
            </a:r>
            <a:r>
              <a:rPr lang="en-GB" sz="1200" dirty="0">
                <a:cs typeface="Arial"/>
              </a:rPr>
              <a:t>disorders may fall into this category of relationship</a:t>
            </a:r>
            <a:r>
              <a:rPr lang="en-GB" sz="1200" baseline="30000" dirty="0">
                <a:cs typeface="Arial"/>
              </a:rPr>
              <a:t>7</a:t>
            </a:r>
            <a:endParaRPr lang="en-US" sz="1200" baseline="30000" dirty="0">
              <a:cs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BE9ECE-AB94-85F7-0C72-9EBC6E5D44BB}"/>
              </a:ext>
            </a:extLst>
          </p:cNvPr>
          <p:cNvSpPr/>
          <p:nvPr/>
        </p:nvSpPr>
        <p:spPr>
          <a:xfrm>
            <a:off x="1050436" y="4339464"/>
            <a:ext cx="9988957" cy="456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spcBef>
                <a:spcPts val="1800"/>
              </a:spcBef>
            </a:pPr>
            <a:r>
              <a:rPr lang="en-GB" sz="1400" b="1" dirty="0">
                <a:solidFill>
                  <a:schemeClr val="tx1"/>
                </a:solidFill>
                <a:cs typeface="Arial"/>
              </a:rPr>
              <a:t>There may be shared disease mechanisms and/or shared risk factors between comorbidities and AD</a:t>
            </a:r>
            <a:r>
              <a:rPr lang="en-GB" sz="1400" b="1" baseline="30000">
                <a:solidFill>
                  <a:schemeClr val="tx1"/>
                </a:solidFill>
                <a:cs typeface="Arial"/>
              </a:rPr>
              <a:t>1-3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2B8B3C-6E8E-9E06-8B11-CD2434092151}"/>
              </a:ext>
            </a:extLst>
          </p:cNvPr>
          <p:cNvSpPr txBox="1"/>
          <p:nvPr/>
        </p:nvSpPr>
        <p:spPr>
          <a:xfrm>
            <a:off x="1480054" y="4785040"/>
            <a:ext cx="624541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200" dirty="0">
                <a:cs typeface="Arial"/>
              </a:rPr>
              <a:t>Diabetes and cardiovascular diseases may fall into this category of relationship</a:t>
            </a:r>
            <a:r>
              <a:rPr lang="en-US" sz="1200" baseline="30000" dirty="0">
                <a:cs typeface="Arial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33732971"/>
      </p:ext>
    </p:extLst>
  </p:cSld>
  <p:clrMapOvr>
    <a:masterClrMapping/>
  </p:clrMapOvr>
</p:sld>
</file>

<file path=ppt/theme/theme1.xml><?xml version="1.0" encoding="utf-8"?>
<a:theme xmlns:a="http://schemas.openxmlformats.org/drawingml/2006/main" name="NT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T theme" id="{4C5B371D-3541-42BC-B4FF-F4E17CF60EB6}" vid="{6F9B7946-244C-41AD-98C6-F5D1ABC223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23E030C-6324-406E-9D9A-D39B24FEB13F}">
  <ds:schemaRefs>
    <ds:schemaRef ds:uri="http://purl.org/dc/terms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www.w3.org/XML/1998/namespace"/>
    <ds:schemaRef ds:uri="28627d7c-4416-4bc1-86cf-ca6c3a42a8f2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7210926-393B-4FFC-9519-19CAD6E424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DFAD17-A455-4628-8E52-9958F06FB5A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NT theme</Template>
  <TotalTime>5939</TotalTime>
  <Words>1009</Words>
  <Application>Microsoft Office PowerPoint</Application>
  <PresentationFormat>Widescreen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Symbol</vt:lpstr>
      <vt:lpstr>Times New Roman</vt:lpstr>
      <vt:lpstr>NT theme</vt:lpstr>
      <vt:lpstr>Comorbidities are common in people living with Alzheimer’s disease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Khoula Afzal</dc:creator>
  <cp:lastModifiedBy>Viktoria-Maria Hvidtfelt Lykke</cp:lastModifiedBy>
  <cp:revision>29</cp:revision>
  <dcterms:created xsi:type="dcterms:W3CDTF">2023-06-23T10:06:01Z</dcterms:created>
  <dcterms:modified xsi:type="dcterms:W3CDTF">2023-10-17T07:01:32Z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