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4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5"/>
    <a:srgbClr val="F4F0E7"/>
    <a:srgbClr val="B69E5E"/>
    <a:srgbClr val="6A8F7F"/>
    <a:srgbClr val="F0F4F2"/>
    <a:srgbClr val="4F7599"/>
    <a:srgbClr val="92ADC7"/>
    <a:srgbClr val="7B9CBB"/>
    <a:srgbClr val="C2D1CB"/>
    <a:srgbClr val="4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 snapToGrid="0">
      <p:cViewPr varScale="1">
        <p:scale>
          <a:sx n="92" d="100"/>
          <a:sy n="92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 </a:t>
            </a: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  <a:tabLst>
                <a:tab pos="27051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Ramos-Vera C,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Saintila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O'Diana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AG,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Calizaya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-Milla YE. Identifying latent comorbidity patterns in adults with perceived cognitive impairment: network findings from the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behavioral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risk factor surveillance system. Front Public Health 2022; 10: 981944.</a:t>
            </a: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  <a:tabLst>
                <a:tab pos="27051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Santiago JA,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Potashkin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JA. The impact of disease comorbidities in Alzheimer's disease. Front Aging </a:t>
            </a:r>
            <a:r>
              <a:rPr lang="en-GB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GB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2021; 13: 631770. </a:t>
            </a:r>
            <a:endParaRPr lang="en-GB" sz="1000" baseline="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  <a:tabLst>
                <a:tab pos="270510" algn="l"/>
              </a:tabLst>
            </a:pPr>
            <a:r>
              <a:rPr lang="en-GB" sz="1000" baseline="0" dirty="0" err="1"/>
              <a:t>Lanctôt</a:t>
            </a:r>
            <a:r>
              <a:rPr lang="en-GB" sz="1000" baseline="0" dirty="0"/>
              <a:t> KL, Hahn-Pedersen JH, </a:t>
            </a:r>
            <a:r>
              <a:rPr lang="en-GB" sz="1000" baseline="0" dirty="0" err="1"/>
              <a:t>Eichinger</a:t>
            </a:r>
            <a:r>
              <a:rPr lang="en-GB" sz="1000" baseline="0" dirty="0"/>
              <a:t> CS, et al. Burden of illness in people with Alzheimer’s disease: a systematic review of epidemiology, comorbidities and mortality. J </a:t>
            </a:r>
            <a:r>
              <a:rPr lang="en-GB" sz="1000" baseline="0" dirty="0" err="1"/>
              <a:t>Prev</a:t>
            </a:r>
            <a:r>
              <a:rPr lang="en-GB" sz="1000" baseline="0" dirty="0"/>
              <a:t> </a:t>
            </a:r>
            <a:r>
              <a:rPr lang="en-GB" sz="1000" baseline="0" dirty="0" err="1"/>
              <a:t>Alzheimers</a:t>
            </a:r>
            <a:r>
              <a:rPr lang="en-GB" sz="1000" baseline="0" dirty="0"/>
              <a:t> Dis 2023; 1–11. </a:t>
            </a:r>
            <a:endParaRPr lang="en-GB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5706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DACFC3-39A8-F18B-45A1-3C2D20B324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Alzheimer’s disease (AD) 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–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 Comorbidities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CA4759-1EE5-8E8E-2E55-C09B82826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63997"/>
            <a:ext cx="11084596" cy="360000"/>
          </a:xfrm>
        </p:spPr>
        <p:txBody>
          <a:bodyPr/>
          <a:lstStyle/>
          <a:p>
            <a:r>
              <a:rPr lang="en-US" dirty="0"/>
              <a:t>The relationship between comorbidities and </a:t>
            </a:r>
            <a:r>
              <a:rPr lang="en-GB" dirty="0">
                <a:cs typeface="Arial"/>
              </a:rPr>
              <a:t>Alzheimer’s disease is complex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6DA4B-30DF-A980-EBB1-8379E111FD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1084596" cy="619200"/>
          </a:xfrm>
        </p:spPr>
        <p:txBody>
          <a:bodyPr anchor="b"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1.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Ramos-Vera et al.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Front Public Health 2022;10:981944; 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2. Santiago &amp;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Potashkin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. Front Aging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Neurosci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2021;13:631770; 3.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Lanctôt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et al. J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Prev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GB" dirty="0" err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Alzheimers</a:t>
            </a: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 Dis 2023;1–11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56E79-984C-8275-376B-CC175DFD1937}"/>
              </a:ext>
            </a:extLst>
          </p:cNvPr>
          <p:cNvSpPr txBox="1"/>
          <p:nvPr/>
        </p:nvSpPr>
        <p:spPr>
          <a:xfrm flipH="1">
            <a:off x="3655456" y="3350063"/>
            <a:ext cx="4853181" cy="1055608"/>
          </a:xfrm>
          <a:prstGeom prst="round2DiagRect">
            <a:avLst/>
          </a:prstGeom>
          <a:noFill/>
          <a:ln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cs typeface="Arial"/>
              </a:rPr>
              <a:t>Multidirectional relationship: </a:t>
            </a:r>
            <a:r>
              <a:rPr lang="en-US" sz="1400" dirty="0">
                <a:cs typeface="Arial"/>
              </a:rPr>
              <a:t>Several comorbidities also interact or lead to each other. Comorbidity can be an independent risk factor for AD but also an independent risk factor for other AD risk factors​</a:t>
            </a:r>
            <a:r>
              <a:rPr lang="en-US" sz="1400" baseline="30000" dirty="0">
                <a:cs typeface="Arial"/>
              </a:rPr>
              <a:t>1,2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9FD8E9-4F8C-904A-4D16-8B7270A2C9AA}"/>
              </a:ext>
            </a:extLst>
          </p:cNvPr>
          <p:cNvSpPr txBox="1">
            <a:spLocks/>
          </p:cNvSpPr>
          <p:nvPr/>
        </p:nvSpPr>
        <p:spPr>
          <a:xfrm flipH="1">
            <a:off x="539749" y="5470166"/>
            <a:ext cx="11179364" cy="537834"/>
          </a:xfrm>
          <a:prstGeom prst="round2DiagRect">
            <a:avLst>
              <a:gd name="adj1" fmla="val 17502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vert="horz" wrap="square" lIns="202500" tIns="202500" rIns="202500" bIns="202500" rtlCol="0" anchor="ctr">
            <a:noAutofit/>
          </a:bodyPr>
          <a:lstStyle>
            <a:defPPr>
              <a:defRPr lang="da-DK"/>
            </a:defPPr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</a:rPr>
              <a:t>The relationship between comorbidity and AD is multifaceted, and causal relationships are difficult to disentangle​​</a:t>
            </a:r>
            <a:r>
              <a:rPr lang="en-US" sz="1500" b="1" baseline="30000" dirty="0">
                <a:solidFill>
                  <a:schemeClr val="tx1"/>
                </a:solidFill>
              </a:rPr>
              <a:t>2,3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908A97-AB41-5639-FAEB-F52D0DA96AC9}"/>
              </a:ext>
            </a:extLst>
          </p:cNvPr>
          <p:cNvSpPr txBox="1"/>
          <p:nvPr/>
        </p:nvSpPr>
        <p:spPr>
          <a:xfrm flipH="1">
            <a:off x="3655456" y="2255150"/>
            <a:ext cx="4853181" cy="578882"/>
          </a:xfrm>
          <a:prstGeom prst="round2Diag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Arial"/>
              </a:rPr>
              <a:t>Bidirectional relationship: </a:t>
            </a:r>
            <a:r>
              <a:rPr lang="en-US" sz="1400" dirty="0">
                <a:cs typeface="Arial"/>
              </a:rPr>
              <a:t>Several illnesses can be risk factors for AD; having AD increases the comorbidity risk</a:t>
            </a:r>
            <a:r>
              <a:rPr lang="en-US" sz="1400" baseline="30000" dirty="0">
                <a:cs typeface="Arial"/>
              </a:rPr>
              <a:t>1,2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1E45877-902C-0650-0E9F-482432E29954}"/>
              </a:ext>
            </a:extLst>
          </p:cNvPr>
          <p:cNvGrpSpPr/>
          <p:nvPr/>
        </p:nvGrpSpPr>
        <p:grpSpPr>
          <a:xfrm>
            <a:off x="852812" y="1597132"/>
            <a:ext cx="2802644" cy="1718184"/>
            <a:chOff x="6861643" y="-823254"/>
            <a:chExt cx="1186982" cy="727689"/>
          </a:xfrm>
          <a:solidFill>
            <a:schemeClr val="accent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860BF823-C68B-5FEF-ED9C-19EC55367EFB}"/>
                </a:ext>
              </a:extLst>
            </p:cNvPr>
            <p:cNvSpPr/>
            <p:nvPr/>
          </p:nvSpPr>
          <p:spPr>
            <a:xfrm>
              <a:off x="7155704" y="-823254"/>
              <a:ext cx="892921" cy="442288"/>
            </a:xfrm>
            <a:prstGeom prst="rightArrow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C20864F0-6AC0-6815-74C7-DCBA4F6226A3}"/>
                </a:ext>
              </a:extLst>
            </p:cNvPr>
            <p:cNvSpPr/>
            <p:nvPr/>
          </p:nvSpPr>
          <p:spPr>
            <a:xfrm flipH="1">
              <a:off x="6861643" y="-537853"/>
              <a:ext cx="892921" cy="442288"/>
            </a:xfrm>
            <a:prstGeom prst="rightArrow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Arrow: Quad 24">
            <a:extLst>
              <a:ext uri="{FF2B5EF4-FFF2-40B4-BE49-F238E27FC236}">
                <a16:creationId xmlns:a16="http://schemas.microsoft.com/office/drawing/2014/main" id="{1096B546-0262-FB2D-3137-7206E6311105}"/>
              </a:ext>
            </a:extLst>
          </p:cNvPr>
          <p:cNvSpPr/>
          <p:nvPr/>
        </p:nvSpPr>
        <p:spPr>
          <a:xfrm>
            <a:off x="8605158" y="2551447"/>
            <a:ext cx="2844534" cy="2844534"/>
          </a:xfrm>
          <a:prstGeom prst="quadArrow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94137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E030C-6324-406E-9D9A-D39B24FEB13F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5940</TotalTime>
  <Words>228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The relationship between comorbidities and Alzheimer’s disease is complex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30</cp:revision>
  <dcterms:created xsi:type="dcterms:W3CDTF">2023-06-23T10:06:01Z</dcterms:created>
  <dcterms:modified xsi:type="dcterms:W3CDTF">2023-10-17T07:01:54Z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