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6"/>
  </p:notesMasterIdLst>
  <p:sldIdLst>
    <p:sldId id="936" r:id="rId5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8801E724-D880-589D-7847-075D7484F967}" name="Khoula Afzal" initials="KA" userId="S::Khoula.Afzal@primeglobalpeople.com::8e77703b-8248-40cc-a055-dddb939bf3b5" providerId="AD"/>
  <p188:author id="{E68DBF29-173B-1EE4-E980-EBF86C79181A}" name="Editor" initials="C" userId="Editor" providerId="None"/>
  <p188:author id="{C07A505D-5E7E-6BEB-4195-801D42364FA7}" name="Ceren Akdeniz Vogt" initials="CAV" userId="S::cak@lundbeckfonden.com::6291f9b8-8487-4396-8769-615d243e0f4b" providerId="AD"/>
  <p188:author id="{5ACDF9C1-C97A-4004-6B13-08511EB5CE41}" name="Rachel Jagger" initials="RJ" userId="S::Rachel.Jagger@primeglobalpeople.com::cf4acb15-657a-45e0-bad4-d602a69c1922" providerId="AD"/>
  <p188:author id="{01D730D3-5730-7068-35E6-8FCC161D9156}" name="janet.janbek@regionh.dk" initials="ja" userId="S::urn:spo:guest#janet.janbek@regionh.dk::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BF0F5"/>
    <a:srgbClr val="F4F0E7"/>
    <a:srgbClr val="B69E5E"/>
    <a:srgbClr val="6A8F7F"/>
    <a:srgbClr val="F0F4F2"/>
    <a:srgbClr val="4F7599"/>
    <a:srgbClr val="92ADC7"/>
    <a:srgbClr val="7B9CBB"/>
    <a:srgbClr val="C2D1CB"/>
    <a:srgbClr val="475F5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7435" autoAdjust="0"/>
  </p:normalViewPr>
  <p:slideViewPr>
    <p:cSldViewPr snapToGrid="0">
      <p:cViewPr varScale="1">
        <p:scale>
          <a:sx n="92" d="100"/>
          <a:sy n="92" d="100"/>
        </p:scale>
        <p:origin x="58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91" d="100"/>
          <a:sy n="91" d="100"/>
        </p:scale>
        <p:origin x="4056" y="53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8/10/relationships/authors" Target="authors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717C93-00C0-467A-B419-1910C90C5291}" type="datetimeFigureOut">
              <a:rPr lang="en-US" smtClean="0"/>
              <a:t>10/17/2023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D4967B-71C7-4105-8747-428629E032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07656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ts val="1400"/>
              </a:lnSpc>
              <a:spcAft>
                <a:spcPts val="600"/>
              </a:spcAft>
              <a:tabLst>
                <a:tab pos="270510" algn="l"/>
              </a:tabLst>
            </a:pPr>
            <a:r>
              <a:rPr lang="en-GB" sz="10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References: </a:t>
            </a:r>
          </a:p>
          <a:p>
            <a:pPr marL="342900" marR="0" lvl="0" indent="-342900" algn="l" defTabSz="914400" rtl="0" eaLnBrk="1" fontAlgn="auto" latinLnBrk="0" hangingPunct="1">
              <a:lnSpc>
                <a:spcPts val="14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AutoNum type="arabicPeriod"/>
              <a:tabLst>
                <a:tab pos="270510" algn="l"/>
              </a:tabLst>
              <a:defRPr/>
            </a:pPr>
            <a:r>
              <a:rPr lang="en-GB" sz="1000" baseline="0" dirty="0" err="1"/>
              <a:t>Lanctôt</a:t>
            </a:r>
            <a:r>
              <a:rPr lang="en-GB" sz="1000" baseline="0" dirty="0"/>
              <a:t> KL, Hahn-Pedersen JH, </a:t>
            </a:r>
            <a:r>
              <a:rPr lang="en-GB" sz="1000" baseline="0" dirty="0" err="1"/>
              <a:t>Eichinger</a:t>
            </a:r>
            <a:r>
              <a:rPr lang="en-GB" sz="1000" baseline="0" dirty="0"/>
              <a:t> CS, et al. Burden of illness in people with Alzheimer’s disease: a systematic review of epidemiology, comorbidities and mortality. J </a:t>
            </a:r>
            <a:r>
              <a:rPr lang="en-GB" sz="1000" baseline="0" dirty="0" err="1"/>
              <a:t>Prev</a:t>
            </a:r>
            <a:r>
              <a:rPr lang="en-GB" sz="1000" baseline="0" dirty="0"/>
              <a:t> </a:t>
            </a:r>
            <a:r>
              <a:rPr lang="en-GB" sz="1000" baseline="0" dirty="0" err="1"/>
              <a:t>Alzheimers</a:t>
            </a:r>
            <a:r>
              <a:rPr lang="en-GB" sz="1000" baseline="0" dirty="0"/>
              <a:t> Dis 2023; 1–11. </a:t>
            </a:r>
          </a:p>
          <a:p>
            <a:pPr marL="342900" marR="0" lvl="0" indent="-342900" algn="l" defTabSz="914400" rtl="0" eaLnBrk="1" fontAlgn="auto" latinLnBrk="0" hangingPunct="1">
              <a:lnSpc>
                <a:spcPts val="14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AutoNum type="arabicPeriod"/>
              <a:tabLst>
                <a:tab pos="270510" algn="l"/>
              </a:tabLst>
              <a:defRPr/>
            </a:pPr>
            <a:r>
              <a:rPr lang="en-GB" sz="1000" dirty="0" err="1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Beerten</a:t>
            </a:r>
            <a:r>
              <a:rPr lang="en-GB" sz="10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SG, </a:t>
            </a:r>
            <a:r>
              <a:rPr lang="en-GB" sz="1000" dirty="0" err="1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Helsen</a:t>
            </a:r>
            <a:r>
              <a:rPr lang="en-GB" sz="10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A, De </a:t>
            </a:r>
            <a:r>
              <a:rPr lang="en-GB" sz="1000" dirty="0" err="1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Lepeleire</a:t>
            </a:r>
            <a:r>
              <a:rPr lang="en-GB" sz="10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J, et al. Trends in prevalence and incidence of registered dementia and trends in multimorbidity among patients with dementia in general practice in Flanders, Belgium, 2000–2021: a registry-based, retrospective, longitudinal cohort study. BMJ Open 2022; 12 (11): e063891. </a:t>
            </a:r>
          </a:p>
          <a:p>
            <a:pPr marL="342900" marR="0" lvl="0" indent="-342900" algn="l" defTabSz="914400" rtl="0" eaLnBrk="1" fontAlgn="auto" latinLnBrk="0" hangingPunct="1">
              <a:lnSpc>
                <a:spcPts val="14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AutoNum type="arabicPeriod"/>
              <a:tabLst>
                <a:tab pos="270510" algn="l"/>
              </a:tabLst>
              <a:defRPr/>
            </a:pPr>
            <a:r>
              <a:rPr lang="en-GB" sz="10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Tan ZS, </a:t>
            </a:r>
            <a:r>
              <a:rPr lang="en-GB" sz="1000" dirty="0" err="1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Vasan</a:t>
            </a:r>
            <a:r>
              <a:rPr lang="en-GB" sz="10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RS. Thyroid function and Alzheimer's disease. J </a:t>
            </a:r>
            <a:r>
              <a:rPr lang="en-GB" sz="1000" dirty="0" err="1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Alzheimers</a:t>
            </a:r>
            <a:r>
              <a:rPr lang="en-GB" sz="10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Dis 2009; 16 (3): 503–507. </a:t>
            </a:r>
          </a:p>
          <a:p>
            <a:pPr marL="342900" marR="0" lvl="0" indent="-342900" algn="l" defTabSz="914400" rtl="0" eaLnBrk="1" fontAlgn="auto" latinLnBrk="0" hangingPunct="1">
              <a:lnSpc>
                <a:spcPts val="14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AutoNum type="arabicPeriod"/>
              <a:tabLst>
                <a:tab pos="270510" algn="l"/>
              </a:tabLst>
              <a:defRPr/>
            </a:pPr>
            <a:r>
              <a:rPr lang="en-GB" sz="10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Tan ZS, </a:t>
            </a:r>
            <a:r>
              <a:rPr lang="en-GB" sz="1000" dirty="0" err="1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Beiser</a:t>
            </a:r>
            <a:r>
              <a:rPr lang="en-GB" sz="10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A, </a:t>
            </a:r>
            <a:r>
              <a:rPr lang="en-GB" sz="1000" dirty="0" err="1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Vasan</a:t>
            </a:r>
            <a:r>
              <a:rPr lang="en-GB" sz="10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RS, et al. Thyroid function and the risk of Alzheimer disease: the Framingham Study. Arch Intern Med 2008; 168 (14): 1514–1520. </a:t>
            </a:r>
          </a:p>
          <a:p>
            <a:pPr marL="342900" lvl="0" indent="-342900">
              <a:lnSpc>
                <a:spcPts val="1400"/>
              </a:lnSpc>
              <a:spcAft>
                <a:spcPts val="600"/>
              </a:spcAft>
              <a:buFont typeface="Symbol" panose="05050102010706020507" pitchFamily="18" charset="2"/>
              <a:buAutoNum type="arabicPeriod"/>
              <a:tabLst>
                <a:tab pos="270510" algn="l"/>
              </a:tabLst>
            </a:pPr>
            <a:r>
              <a:rPr lang="en-GB" sz="1000" dirty="0" err="1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Lyketsos</a:t>
            </a:r>
            <a:r>
              <a:rPr lang="en-GB" sz="10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CG, Steinberg M, </a:t>
            </a:r>
            <a:r>
              <a:rPr lang="en-GB" sz="1000" dirty="0" err="1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Tschanz</a:t>
            </a:r>
            <a:r>
              <a:rPr lang="en-GB" sz="10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JT, et al. Mental and </a:t>
            </a:r>
            <a:r>
              <a:rPr lang="en-GB" sz="1000" dirty="0" err="1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behavioral</a:t>
            </a:r>
            <a:r>
              <a:rPr lang="en-GB" sz="10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disturbances in dementia: findings from the Cache County Study on Memory in Aging. Am J Psychiatry 2000; 157 (5): 708–714. </a:t>
            </a:r>
          </a:p>
          <a:p>
            <a:pPr marL="342900" marR="0" lvl="0" indent="-342900" algn="l" defTabSz="914400" rtl="0" eaLnBrk="1" fontAlgn="auto" latinLnBrk="0" hangingPunct="1">
              <a:lnSpc>
                <a:spcPts val="14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Symbol" panose="05050102010706020507" pitchFamily="18" charset="2"/>
              <a:buAutoNum type="arabicPeriod"/>
              <a:tabLst>
                <a:tab pos="270510" algn="l"/>
              </a:tabLst>
              <a:defRPr/>
            </a:pPr>
            <a:r>
              <a:rPr lang="en-GB" sz="10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García-Martín V, de </a:t>
            </a:r>
            <a:r>
              <a:rPr lang="en-GB" sz="1000" dirty="0" err="1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Hoyos</a:t>
            </a:r>
            <a:r>
              <a:rPr lang="en-GB" sz="10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-Alonso MC, Ariza-</a:t>
            </a:r>
            <a:r>
              <a:rPr lang="en-GB" sz="1000" dirty="0" err="1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Cardiel</a:t>
            </a:r>
            <a:r>
              <a:rPr lang="en-GB" sz="10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G, et al. Neuropsychiatric symptoms and subsyndromes in patients with different stages of dementia in primary care follow-up (</a:t>
            </a:r>
            <a:r>
              <a:rPr lang="en-GB" sz="1000" dirty="0" err="1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NeDEM</a:t>
            </a:r>
            <a:r>
              <a:rPr lang="en-GB" sz="10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project): a cross-sectional study. BMC </a:t>
            </a:r>
            <a:r>
              <a:rPr lang="en-GB" sz="1000" dirty="0" err="1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Geriatr</a:t>
            </a:r>
            <a:r>
              <a:rPr lang="en-GB" sz="10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2022; 22 (1): 71. </a:t>
            </a:r>
          </a:p>
          <a:p>
            <a:pPr marL="342900" marR="0" lvl="0" indent="-342900" algn="l" defTabSz="914400" rtl="0" eaLnBrk="1" fontAlgn="auto" latinLnBrk="0" hangingPunct="1">
              <a:lnSpc>
                <a:spcPts val="14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Symbol" panose="05050102010706020507" pitchFamily="18" charset="2"/>
              <a:buAutoNum type="arabicPeriod"/>
              <a:tabLst>
                <a:tab pos="270510" algn="l"/>
              </a:tabLst>
              <a:defRPr/>
            </a:pPr>
            <a:r>
              <a:rPr lang="en-GB" sz="1000" dirty="0" err="1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Eikelboom</a:t>
            </a:r>
            <a:r>
              <a:rPr lang="en-GB" sz="10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WS, van den Berg E, Singleton EH, et al. Neuropsychiatric and cognitive symptoms across the Alzheimer disease clinical spectrum: cross-sectional and longitudinal associations. Neurology 2021; 97 (13): e1276–e1287.</a:t>
            </a:r>
          </a:p>
          <a:p>
            <a:pPr marL="342900" marR="0" lvl="0" indent="-342900" algn="l" defTabSz="914400" rtl="0" eaLnBrk="1" fontAlgn="auto" latinLnBrk="0" hangingPunct="1">
              <a:lnSpc>
                <a:spcPts val="14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Symbol" panose="05050102010706020507" pitchFamily="18" charset="2"/>
              <a:buAutoNum type="arabicPeriod"/>
              <a:tabLst>
                <a:tab pos="270510" algn="l"/>
              </a:tabLst>
              <a:defRPr/>
            </a:pPr>
            <a:r>
              <a:rPr lang="en-GB" sz="1000" dirty="0"/>
              <a:t>Leung DKY, Chan WC, Spector A, Wong GHY. Prevalence of depression, anxiety, and apathy symptoms across dementia stages: a systematic review and meta-analysis. Int J </a:t>
            </a:r>
            <a:r>
              <a:rPr lang="en-GB" sz="1000" dirty="0" err="1"/>
              <a:t>Geriatr</a:t>
            </a:r>
            <a:r>
              <a:rPr lang="en-GB" sz="1000" dirty="0"/>
              <a:t> Psychiatry 2021; 36 (9): 1330–1344. </a:t>
            </a:r>
          </a:p>
          <a:p>
            <a:pPr marL="342900" marR="0" lvl="0" indent="-342900" algn="l" defTabSz="914400" rtl="0" eaLnBrk="1" fontAlgn="auto" latinLnBrk="0" hangingPunct="1">
              <a:lnSpc>
                <a:spcPts val="14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Symbol" panose="05050102010706020507" pitchFamily="18" charset="2"/>
              <a:buAutoNum type="arabicPeriod"/>
              <a:tabLst>
                <a:tab pos="270510" algn="l"/>
              </a:tabLst>
              <a:defRPr/>
            </a:pPr>
            <a:r>
              <a:rPr lang="en-GB" sz="1000" dirty="0" err="1"/>
              <a:t>Botto</a:t>
            </a:r>
            <a:r>
              <a:rPr lang="en-GB" sz="1000" dirty="0"/>
              <a:t> R, </a:t>
            </a:r>
            <a:r>
              <a:rPr lang="en-GB" sz="1000" dirty="0" err="1"/>
              <a:t>Callai</a:t>
            </a:r>
            <a:r>
              <a:rPr lang="en-GB" sz="1000" dirty="0"/>
              <a:t> N, </a:t>
            </a:r>
            <a:r>
              <a:rPr lang="en-GB" sz="1000" dirty="0" err="1"/>
              <a:t>Cermelli</a:t>
            </a:r>
            <a:r>
              <a:rPr lang="en-GB" sz="1000" dirty="0"/>
              <a:t> A, et al. Anxiety and depression in Alzheimer's disease: a systematic review of pathogenetic mechanisms and relation to cognitive decline. </a:t>
            </a:r>
            <a:r>
              <a:rPr lang="en-GB" sz="1000" dirty="0" err="1"/>
              <a:t>Neurol</a:t>
            </a:r>
            <a:r>
              <a:rPr lang="en-GB" sz="1000" dirty="0"/>
              <a:t> Sci 2022; 43 (7): 4107–4124. </a:t>
            </a:r>
          </a:p>
          <a:p>
            <a:pPr marL="342900" marR="0" lvl="0" indent="-342900" algn="l" defTabSz="914400" rtl="0" eaLnBrk="1" fontAlgn="auto" latinLnBrk="0" hangingPunct="1">
              <a:lnSpc>
                <a:spcPts val="14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Symbol" panose="05050102010706020507" pitchFamily="18" charset="2"/>
              <a:buAutoNum type="arabicPeriod"/>
              <a:tabLst>
                <a:tab pos="270510" algn="l"/>
              </a:tabLst>
              <a:defRPr/>
            </a:pPr>
            <a:endParaRPr lang="en-GB" sz="1000" dirty="0"/>
          </a:p>
          <a:p>
            <a:pPr marL="342900" marR="0" lvl="0" indent="-342900" algn="l" defTabSz="914400" rtl="0" eaLnBrk="1" fontAlgn="auto" latinLnBrk="0" hangingPunct="1">
              <a:lnSpc>
                <a:spcPts val="14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Symbol" panose="05050102010706020507" pitchFamily="18" charset="2"/>
              <a:buAutoNum type="arabicPeriod"/>
              <a:tabLst>
                <a:tab pos="270510" algn="l"/>
              </a:tabLst>
              <a:defRPr/>
            </a:pPr>
            <a:endParaRPr lang="en-GB" sz="1000" dirty="0">
              <a:solidFill>
                <a:srgbClr val="000000"/>
              </a:solidFill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ts val="14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AutoNum type="arabicPeriod"/>
              <a:tabLst>
                <a:tab pos="270510" algn="l"/>
              </a:tabLst>
              <a:defRPr/>
            </a:pPr>
            <a:endParaRPr lang="en-GB" sz="1000" dirty="0">
              <a:solidFill>
                <a:srgbClr val="000000"/>
              </a:solidFill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37C2873-EBE5-CF42-9E30-7832FC02D1D9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677325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rgbClr val="C4B17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9909585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29031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36318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51826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04743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54962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10185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19136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41171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38240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47632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116246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528324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58937491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765225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80339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643686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58201632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50962426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3597115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07497222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95684547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61389281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98138164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53529222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78457872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47948705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06015429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695105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197624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435807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415299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006447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706180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Among the building blocks you find, </a:t>
            </a:r>
            <a:r>
              <a:rPr lang="en-GB" sz="1000" err="1">
                <a:solidFill>
                  <a:srgbClr val="3F1A01"/>
                </a:solidFill>
              </a:rPr>
              <a:t>colorguides</a:t>
            </a:r>
            <a:r>
              <a:rPr lang="en-GB" sz="100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Delete these slides after use. </a:t>
            </a:r>
            <a:r>
              <a:rPr lang="en-GB" sz="1000" b="1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293549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</a:p>
        </p:txBody>
      </p:sp>
    </p:spTree>
    <p:extLst>
      <p:ext uri="{BB962C8B-B14F-4D97-AF65-F5344CB8AC3E}">
        <p14:creationId xmlns:p14="http://schemas.microsoft.com/office/powerpoint/2010/main" val="18298685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2.svg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8013171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  <p:sldLayoutId id="2147483695" r:id="rId35"/>
    <p:sldLayoutId id="2147483696" r:id="rId3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6.xml"/><Relationship Id="rId1" Type="http://schemas.openxmlformats.org/officeDocument/2006/relationships/tags" Target="../tags/tag1.xml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: Diagonal Corners Rounded 8">
            <a:extLst>
              <a:ext uri="{FF2B5EF4-FFF2-40B4-BE49-F238E27FC236}">
                <a16:creationId xmlns:a16="http://schemas.microsoft.com/office/drawing/2014/main" id="{AD0310B3-6E2B-D260-D109-FC7BA08D9E97}"/>
              </a:ext>
            </a:extLst>
          </p:cNvPr>
          <p:cNvSpPr/>
          <p:nvPr/>
        </p:nvSpPr>
        <p:spPr>
          <a:xfrm flipH="1">
            <a:off x="602603" y="2693677"/>
            <a:ext cx="11106149" cy="1829886"/>
          </a:xfrm>
          <a:prstGeom prst="round2Diag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80000" rIns="144000" rtlCol="0" anchor="t" anchorCtr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226" name="TextBox 3225">
            <a:extLst>
              <a:ext uri="{FF2B5EF4-FFF2-40B4-BE49-F238E27FC236}">
                <a16:creationId xmlns:a16="http://schemas.microsoft.com/office/drawing/2014/main" id="{379CE36F-13BA-D6AC-44B9-2DDBB57F37BF}"/>
              </a:ext>
            </a:extLst>
          </p:cNvPr>
          <p:cNvSpPr txBox="1">
            <a:spLocks/>
          </p:cNvSpPr>
          <p:nvPr/>
        </p:nvSpPr>
        <p:spPr>
          <a:xfrm flipH="1">
            <a:off x="602603" y="4708972"/>
            <a:ext cx="11106150" cy="1213064"/>
          </a:xfrm>
          <a:prstGeom prst="round2DiagRect">
            <a:avLst>
              <a:gd name="adj1" fmla="val 17502"/>
              <a:gd name="adj2" fmla="val 0"/>
            </a:avLst>
          </a:prstGeom>
          <a:noFill/>
          <a:ln>
            <a:solidFill>
              <a:schemeClr val="accent5">
                <a:lumMod val="50000"/>
              </a:schemeClr>
            </a:solidFill>
          </a:ln>
        </p:spPr>
        <p:txBody>
          <a:bodyPr vert="horz" wrap="square" lIns="202500" tIns="202500" rIns="202500" bIns="202500" rtlCol="0" anchor="ctr">
            <a:noAutofit/>
          </a:bodyPr>
          <a:lstStyle>
            <a:defPPr>
              <a:defRPr lang="da-DK"/>
            </a:defPPr>
            <a:lvl1pPr marL="180000" indent="-180000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1600">
                <a:solidFill>
                  <a:srgbClr val="3F1A01"/>
                </a:solidFill>
              </a:defRPr>
            </a:lvl1pPr>
            <a:lvl2pPr marL="360000" indent="-1800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400">
                <a:solidFill>
                  <a:srgbClr val="3F1A01"/>
                </a:solidFill>
              </a:defRPr>
            </a:lvl2pPr>
            <a:lvl3pPr marL="540000" indent="-1800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>
                <a:solidFill>
                  <a:srgbClr val="3F1A01"/>
                </a:solidFill>
              </a:defRPr>
            </a:lvl3pPr>
            <a:lvl4pPr marL="720000" indent="-1800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>
                <a:solidFill>
                  <a:srgbClr val="3F1A01"/>
                </a:solidFill>
              </a:defRPr>
            </a:lvl4pPr>
            <a:lvl5pPr marL="900000" indent="-1800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>
                <a:solidFill>
                  <a:srgbClr val="3F1A01"/>
                </a:solidFill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0" indent="0" algn="ctr">
              <a:buNone/>
            </a:pPr>
            <a:endParaRPr lang="en-US" b="1" baseline="3000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08A1011-FA8B-D968-A64E-FFDAEB8FA60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US" dirty="0">
                <a:solidFill>
                  <a:schemeClr val="accent4">
                    <a:lumMod val="50000"/>
                  </a:schemeClr>
                </a:solidFill>
                <a:latin typeface="Times New Roman"/>
                <a:cs typeface="Times New Roman"/>
              </a:rPr>
              <a:t>Alzheimer’s disease (AD) </a:t>
            </a:r>
            <a:r>
              <a:rPr lang="en-GB" dirty="0">
                <a:solidFill>
                  <a:schemeClr val="accent4">
                    <a:lumMod val="50000"/>
                  </a:schemeClr>
                </a:solidFill>
                <a:latin typeface="Times New Roman"/>
                <a:cs typeface="Times New Roman"/>
              </a:rPr>
              <a:t>–</a:t>
            </a:r>
            <a:r>
              <a:rPr lang="en-US" dirty="0">
                <a:solidFill>
                  <a:schemeClr val="accent4">
                    <a:lumMod val="50000"/>
                  </a:schemeClr>
                </a:solidFill>
                <a:latin typeface="Times New Roman"/>
                <a:cs typeface="Times New Roman"/>
              </a:rPr>
              <a:t> Comorbidities</a:t>
            </a:r>
            <a:endParaRPr lang="en-US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17" name="Title 16">
            <a:extLst>
              <a:ext uri="{FF2B5EF4-FFF2-40B4-BE49-F238E27FC236}">
                <a16:creationId xmlns:a16="http://schemas.microsoft.com/office/drawing/2014/main" id="{19D3DA11-EA42-DB57-30D7-58A5459B11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An overview of comorbidities in </a:t>
            </a:r>
            <a:r>
              <a:rPr lang="en-GB" dirty="0">
                <a:cs typeface="Arial"/>
              </a:rPr>
              <a:t>Alzheimer’s disease – I</a:t>
            </a:r>
            <a:endParaRPr lang="en-GB" dirty="0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090E534E-4096-54FA-B7F4-28E1BBC87F8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>
                <a:solidFill>
                  <a:schemeClr val="accent2">
                    <a:lumMod val="50000"/>
                  </a:schemeClr>
                </a:solidFill>
                <a:latin typeface="Times New Roman"/>
                <a:cs typeface="Times New Roman"/>
              </a:rPr>
              <a:t>GP=general practice</a:t>
            </a:r>
            <a:br>
              <a:rPr lang="en-US" dirty="0">
                <a:solidFill>
                  <a:schemeClr val="accent2">
                    <a:lumMod val="50000"/>
                  </a:schemeClr>
                </a:solidFill>
                <a:latin typeface="Times New Roman"/>
                <a:cs typeface="Times New Roman"/>
              </a:rPr>
            </a:br>
            <a:r>
              <a:rPr lang="en-US" dirty="0">
                <a:solidFill>
                  <a:schemeClr val="accent2">
                    <a:lumMod val="50000"/>
                  </a:schemeClr>
                </a:solidFill>
                <a:latin typeface="Times New Roman"/>
                <a:cs typeface="Times New Roman"/>
              </a:rPr>
              <a:t> </a:t>
            </a:r>
            <a:br>
              <a:rPr lang="en-US" dirty="0">
                <a:solidFill>
                  <a:schemeClr val="accent2">
                    <a:lumMod val="50000"/>
                  </a:schemeClr>
                </a:solidFill>
                <a:latin typeface="Times New Roman"/>
                <a:cs typeface="Times New Roman"/>
              </a:rPr>
            </a:br>
            <a:r>
              <a:rPr lang="en-US" dirty="0">
                <a:solidFill>
                  <a:schemeClr val="accent2">
                    <a:lumMod val="50000"/>
                  </a:schemeClr>
                </a:solidFill>
                <a:latin typeface="Times New Roman"/>
                <a:cs typeface="Times New Roman"/>
              </a:rPr>
              <a:t>1.</a:t>
            </a:r>
            <a:r>
              <a:rPr lang="en-GB" dirty="0">
                <a:solidFill>
                  <a:schemeClr val="accent2">
                    <a:lumMod val="50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lang="en-GB" dirty="0" err="1">
                <a:solidFill>
                  <a:schemeClr val="accent2">
                    <a:lumMod val="50000"/>
                  </a:schemeClr>
                </a:solidFill>
                <a:latin typeface="Times New Roman"/>
                <a:cs typeface="Times New Roman"/>
              </a:rPr>
              <a:t>Lanctôt</a:t>
            </a:r>
            <a:r>
              <a:rPr lang="en-GB" dirty="0">
                <a:solidFill>
                  <a:schemeClr val="accent2">
                    <a:lumMod val="50000"/>
                  </a:schemeClr>
                </a:solidFill>
                <a:latin typeface="Times New Roman"/>
                <a:cs typeface="Times New Roman"/>
              </a:rPr>
              <a:t> et al. J </a:t>
            </a:r>
            <a:r>
              <a:rPr lang="en-GB" dirty="0" err="1">
                <a:solidFill>
                  <a:schemeClr val="accent2">
                    <a:lumMod val="50000"/>
                  </a:schemeClr>
                </a:solidFill>
                <a:latin typeface="Times New Roman"/>
                <a:cs typeface="Times New Roman"/>
              </a:rPr>
              <a:t>Prev</a:t>
            </a:r>
            <a:r>
              <a:rPr lang="en-GB" dirty="0">
                <a:solidFill>
                  <a:schemeClr val="accent2">
                    <a:lumMod val="50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lang="en-GB" dirty="0" err="1">
                <a:solidFill>
                  <a:schemeClr val="accent2">
                    <a:lumMod val="50000"/>
                  </a:schemeClr>
                </a:solidFill>
                <a:latin typeface="Times New Roman"/>
                <a:cs typeface="Times New Roman"/>
              </a:rPr>
              <a:t>Alzheimers</a:t>
            </a:r>
            <a:r>
              <a:rPr lang="en-GB" dirty="0">
                <a:solidFill>
                  <a:schemeClr val="accent2">
                    <a:lumMod val="50000"/>
                  </a:schemeClr>
                </a:solidFill>
                <a:latin typeface="Times New Roman"/>
                <a:cs typeface="Times New Roman"/>
              </a:rPr>
              <a:t> Dis 2023;1–11; </a:t>
            </a:r>
            <a:r>
              <a:rPr lang="en-US" dirty="0">
                <a:solidFill>
                  <a:schemeClr val="accent2">
                    <a:lumMod val="50000"/>
                  </a:schemeClr>
                </a:solidFill>
                <a:latin typeface="Times New Roman"/>
                <a:cs typeface="Times New Roman"/>
              </a:rPr>
              <a:t>2. </a:t>
            </a:r>
            <a:r>
              <a:rPr lang="en-US" dirty="0" err="1">
                <a:solidFill>
                  <a:schemeClr val="accent2">
                    <a:lumMod val="50000"/>
                  </a:schemeClr>
                </a:solidFill>
                <a:latin typeface="Times New Roman"/>
                <a:cs typeface="Times New Roman"/>
              </a:rPr>
              <a:t>Beerten</a:t>
            </a:r>
            <a:r>
              <a:rPr lang="en-US" dirty="0">
                <a:solidFill>
                  <a:schemeClr val="accent2">
                    <a:lumMod val="50000"/>
                  </a:schemeClr>
                </a:solidFill>
                <a:latin typeface="Times New Roman"/>
                <a:cs typeface="Times New Roman"/>
              </a:rPr>
              <a:t> et al. BMJ Open 2022;12(11):e063891; 3. Tan &amp; </a:t>
            </a:r>
            <a:r>
              <a:rPr lang="en-US" dirty="0" err="1">
                <a:solidFill>
                  <a:schemeClr val="accent2">
                    <a:lumMod val="50000"/>
                  </a:schemeClr>
                </a:solidFill>
                <a:latin typeface="Times New Roman"/>
                <a:cs typeface="Times New Roman"/>
              </a:rPr>
              <a:t>Vasan</a:t>
            </a:r>
            <a:r>
              <a:rPr lang="en-US" dirty="0">
                <a:solidFill>
                  <a:schemeClr val="accent2">
                    <a:lumMod val="50000"/>
                  </a:schemeClr>
                </a:solidFill>
                <a:latin typeface="Times New Roman"/>
                <a:cs typeface="Times New Roman"/>
              </a:rPr>
              <a:t>. J </a:t>
            </a:r>
            <a:r>
              <a:rPr lang="en-US" dirty="0" err="1">
                <a:solidFill>
                  <a:schemeClr val="accent2">
                    <a:lumMod val="50000"/>
                  </a:schemeClr>
                </a:solidFill>
                <a:latin typeface="Times New Roman"/>
                <a:cs typeface="Times New Roman"/>
              </a:rPr>
              <a:t>Alzheimers</a:t>
            </a:r>
            <a:r>
              <a:rPr lang="en-US" dirty="0">
                <a:solidFill>
                  <a:schemeClr val="accent2">
                    <a:lumMod val="50000"/>
                  </a:schemeClr>
                </a:solidFill>
                <a:latin typeface="Times New Roman"/>
                <a:cs typeface="Times New Roman"/>
              </a:rPr>
              <a:t> Dis 2009;16(3):503–507; </a:t>
            </a:r>
            <a:br>
              <a:rPr lang="en-US" dirty="0">
                <a:solidFill>
                  <a:schemeClr val="accent2">
                    <a:lumMod val="50000"/>
                  </a:schemeClr>
                </a:solidFill>
                <a:latin typeface="Times New Roman"/>
                <a:cs typeface="Times New Roman"/>
              </a:rPr>
            </a:br>
            <a:r>
              <a:rPr lang="en-GB" dirty="0">
                <a:solidFill>
                  <a:schemeClr val="accent2">
                    <a:lumMod val="50000"/>
                  </a:schemeClr>
                </a:solidFill>
                <a:latin typeface="Times New Roman"/>
                <a:cs typeface="Times New Roman"/>
              </a:rPr>
              <a:t>4. Tan et al. Arch Intern Med 2008;168(14):1514–1520; 5. </a:t>
            </a:r>
            <a:r>
              <a:rPr lang="en-GB" dirty="0" err="1">
                <a:solidFill>
                  <a:schemeClr val="accent2">
                    <a:lumMod val="50000"/>
                  </a:schemeClr>
                </a:solidFill>
                <a:latin typeface="Times New Roman"/>
                <a:cs typeface="Times New Roman"/>
              </a:rPr>
              <a:t>Lyketsos</a:t>
            </a:r>
            <a:r>
              <a:rPr lang="en-GB" dirty="0">
                <a:solidFill>
                  <a:schemeClr val="accent2">
                    <a:lumMod val="50000"/>
                  </a:schemeClr>
                </a:solidFill>
                <a:latin typeface="Times New Roman"/>
                <a:cs typeface="Times New Roman"/>
              </a:rPr>
              <a:t> et al. </a:t>
            </a:r>
            <a:r>
              <a:rPr lang="pl-PL" dirty="0">
                <a:solidFill>
                  <a:schemeClr val="accent2">
                    <a:lumMod val="50000"/>
                  </a:schemeClr>
                </a:solidFill>
                <a:latin typeface="Times New Roman"/>
                <a:cs typeface="Times New Roman"/>
              </a:rPr>
              <a:t>Am J Psychiatry 2000;157(5):708–714</a:t>
            </a:r>
            <a:r>
              <a:rPr lang="en-GB" dirty="0">
                <a:solidFill>
                  <a:schemeClr val="accent2">
                    <a:lumMod val="50000"/>
                  </a:schemeClr>
                </a:solidFill>
                <a:latin typeface="Times New Roman"/>
                <a:cs typeface="Times New Roman"/>
              </a:rPr>
              <a:t>; 6. García-Martín et al. </a:t>
            </a:r>
            <a:r>
              <a:rPr lang="pt-BR" dirty="0">
                <a:solidFill>
                  <a:schemeClr val="accent2">
                    <a:lumMod val="50000"/>
                  </a:schemeClr>
                </a:solidFill>
                <a:latin typeface="Times New Roman"/>
                <a:cs typeface="Times New Roman"/>
              </a:rPr>
              <a:t>BMC Geriatr 2022;22(1):71; </a:t>
            </a:r>
            <a:br>
              <a:rPr lang="pt-BR" dirty="0">
                <a:solidFill>
                  <a:schemeClr val="accent2">
                    <a:lumMod val="50000"/>
                  </a:schemeClr>
                </a:solidFill>
                <a:latin typeface="Times New Roman"/>
                <a:cs typeface="Times New Roman"/>
              </a:rPr>
            </a:br>
            <a:r>
              <a:rPr lang="pt-BR" dirty="0">
                <a:solidFill>
                  <a:schemeClr val="accent2">
                    <a:lumMod val="50000"/>
                  </a:schemeClr>
                </a:solidFill>
                <a:latin typeface="Times New Roman"/>
                <a:cs typeface="Times New Roman"/>
              </a:rPr>
              <a:t>7. Eikelboom et al. Neurology 2021;97(13):e1276–e1287; 8. Leung et al. </a:t>
            </a:r>
            <a:r>
              <a:rPr lang="pl-PL" dirty="0">
                <a:solidFill>
                  <a:schemeClr val="accent2">
                    <a:lumMod val="50000"/>
                  </a:schemeClr>
                </a:solidFill>
                <a:latin typeface="Times New Roman"/>
                <a:cs typeface="Times New Roman"/>
              </a:rPr>
              <a:t>Int J Geriatr Psychiatry 2021;36(9):1330–1344</a:t>
            </a:r>
            <a:r>
              <a:rPr lang="en-GB" dirty="0">
                <a:solidFill>
                  <a:schemeClr val="accent2">
                    <a:lumMod val="50000"/>
                  </a:schemeClr>
                </a:solidFill>
                <a:latin typeface="Times New Roman"/>
                <a:cs typeface="Times New Roman"/>
              </a:rPr>
              <a:t>; 9. </a:t>
            </a:r>
            <a:r>
              <a:rPr lang="en-GB" dirty="0" err="1">
                <a:solidFill>
                  <a:schemeClr val="accent2">
                    <a:lumMod val="50000"/>
                  </a:schemeClr>
                </a:solidFill>
                <a:latin typeface="Times New Roman"/>
                <a:cs typeface="Times New Roman"/>
              </a:rPr>
              <a:t>Botto</a:t>
            </a:r>
            <a:r>
              <a:rPr lang="en-GB" dirty="0">
                <a:solidFill>
                  <a:schemeClr val="accent2">
                    <a:lumMod val="50000"/>
                  </a:schemeClr>
                </a:solidFill>
                <a:latin typeface="Times New Roman"/>
                <a:cs typeface="Times New Roman"/>
              </a:rPr>
              <a:t> et al. </a:t>
            </a:r>
            <a:r>
              <a:rPr lang="nl-NL" dirty="0">
                <a:solidFill>
                  <a:schemeClr val="accent2">
                    <a:lumMod val="50000"/>
                  </a:schemeClr>
                </a:solidFill>
                <a:latin typeface="Times New Roman"/>
                <a:cs typeface="Times New Roman"/>
              </a:rPr>
              <a:t>Neurol </a:t>
            </a:r>
            <a:r>
              <a:rPr lang="nl-NL">
                <a:solidFill>
                  <a:schemeClr val="accent2">
                    <a:lumMod val="50000"/>
                  </a:schemeClr>
                </a:solidFill>
                <a:latin typeface="Times New Roman"/>
                <a:cs typeface="Times New Roman"/>
              </a:rPr>
              <a:t>Sci 2022;43(7):4107–4124</a:t>
            </a:r>
            <a:r>
              <a:rPr lang="pt-BR" dirty="0">
                <a:solidFill>
                  <a:schemeClr val="accent2">
                    <a:lumMod val="50000"/>
                  </a:schemeClr>
                </a:solidFill>
                <a:latin typeface="Times New Roman"/>
                <a:cs typeface="Times New Roman"/>
              </a:rPr>
              <a:t>  </a:t>
            </a:r>
            <a:endParaRPr lang="en-US" dirty="0">
              <a:solidFill>
                <a:schemeClr val="accent2">
                  <a:lumMod val="50000"/>
                </a:schemeClr>
              </a:solidFill>
              <a:latin typeface="Times New Roman"/>
              <a:cs typeface="Times New Roman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04B894A-3089-7339-F127-4BE824E1C583}"/>
              </a:ext>
            </a:extLst>
          </p:cNvPr>
          <p:cNvSpPr txBox="1"/>
          <p:nvPr/>
        </p:nvSpPr>
        <p:spPr>
          <a:xfrm>
            <a:off x="1309830" y="1388436"/>
            <a:ext cx="2579702" cy="338554"/>
          </a:xfrm>
          <a:prstGeom prst="rect">
            <a:avLst/>
          </a:prstGeom>
          <a:noFill/>
        </p:spPr>
        <p:txBody>
          <a:bodyPr wrap="none" lIns="9000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Prevalent comorbidities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F63DAAC6-6124-84B0-3EBE-25C27350C980}"/>
              </a:ext>
            </a:extLst>
          </p:cNvPr>
          <p:cNvSpPr/>
          <p:nvPr/>
        </p:nvSpPr>
        <p:spPr>
          <a:xfrm>
            <a:off x="841135" y="1372812"/>
            <a:ext cx="381000" cy="381000"/>
          </a:xfrm>
          <a:prstGeom prst="ellipse">
            <a:avLst/>
          </a:prstGeom>
          <a:solidFill>
            <a:schemeClr val="accent5">
              <a:alpha val="21349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23" name="Graphic 22" descr="Magnifying glass outline">
            <a:extLst>
              <a:ext uri="{FF2B5EF4-FFF2-40B4-BE49-F238E27FC236}">
                <a16:creationId xmlns:a16="http://schemas.microsoft.com/office/drawing/2014/main" id="{044C4774-FF86-CAEB-ED6F-B719BDEAF39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539749" y="1256327"/>
            <a:ext cx="602772" cy="602772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DC6C3D68-3672-C668-5CA4-4DDBD3DDB35F}"/>
              </a:ext>
            </a:extLst>
          </p:cNvPr>
          <p:cNvSpPr txBox="1"/>
          <p:nvPr/>
        </p:nvSpPr>
        <p:spPr>
          <a:xfrm>
            <a:off x="603248" y="1887168"/>
            <a:ext cx="10848945" cy="646331"/>
          </a:xfrm>
          <a:prstGeom prst="rect">
            <a:avLst/>
          </a:prstGeom>
          <a:noFill/>
        </p:spPr>
        <p:txBody>
          <a:bodyPr wrap="square" lIns="9000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Arial"/>
              </a:rPr>
              <a:t>Recently, a systematic literature review of 44 studies highlighted 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Arial"/>
              </a:rPr>
              <a:t>hypertension, diabetes, and cardiovascular disease to be highly prevalent in AD</a:t>
            </a:r>
            <a:r>
              <a:rPr kumimoji="0" lang="en-US" sz="1200" b="1" i="0" u="none" strike="noStrike" kern="1200" cap="none" spc="0" normalizeH="0" baseline="30000" noProof="0" dirty="0">
                <a:ln>
                  <a:noFill/>
                </a:ln>
                <a:effectLst/>
                <a:uLnTx/>
                <a:uFillTx/>
                <a:ea typeface="+mn-ea"/>
                <a:cs typeface="Arial"/>
              </a:rPr>
              <a:t>1</a:t>
            </a:r>
          </a:p>
          <a:p>
            <a:pPr>
              <a:defRPr/>
            </a:pP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srgbClr val="3F1A01"/>
              </a:solidFill>
              <a:effectLst/>
              <a:uLnTx/>
              <a:uFillTx/>
              <a:ea typeface="+mn-ea"/>
              <a:cs typeface="Arial"/>
            </a:endParaRPr>
          </a:p>
          <a:p>
            <a:pPr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ea typeface="+mn-ea"/>
                <a:cs typeface="Arial"/>
              </a:rPr>
              <a:t>A GP 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Arial"/>
              </a:rPr>
              <a:t>registry-based study in Belgium showed that </a:t>
            </a:r>
            <a:r>
              <a:rPr kumimoji="0" lang="en-GB" sz="1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Arial"/>
              </a:rPr>
              <a:t>≈80% of AD patients had two or more chronic conditions</a:t>
            </a:r>
            <a:r>
              <a:rPr kumimoji="0" lang="en-GB" sz="1200" b="1" i="0" u="none" strike="noStrike" kern="1200" cap="none" spc="0" normalizeH="0" baseline="30000" noProof="0" dirty="0">
                <a:ln>
                  <a:noFill/>
                </a:ln>
                <a:effectLst/>
                <a:uLnTx/>
                <a:uFillTx/>
                <a:ea typeface="+mn-ea"/>
                <a:cs typeface="Arial"/>
              </a:rPr>
              <a:t>2</a:t>
            </a:r>
            <a:r>
              <a:rPr kumimoji="0" lang="en-US" sz="1200" b="0" i="0" u="none" strike="noStrike" kern="1200" cap="none" spc="0" normalizeH="0" baseline="30000" noProof="0" dirty="0">
                <a:ln>
                  <a:noFill/>
                </a:ln>
                <a:effectLst/>
                <a:uLnTx/>
                <a:uFillTx/>
                <a:ea typeface="+mn-ea"/>
                <a:cs typeface="Arial"/>
              </a:rPr>
              <a:t> 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B6A8E14B-919E-A016-7B21-045A60B36A07}"/>
              </a:ext>
            </a:extLst>
          </p:cNvPr>
          <p:cNvSpPr txBox="1"/>
          <p:nvPr/>
        </p:nvSpPr>
        <p:spPr>
          <a:xfrm>
            <a:off x="841135" y="4887875"/>
            <a:ext cx="11430291" cy="748923"/>
          </a:xfrm>
          <a:prstGeom prst="rect">
            <a:avLst/>
          </a:prstGeom>
          <a:noFill/>
        </p:spPr>
        <p:txBody>
          <a:bodyPr wrap="square" lIns="9000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Arial"/>
              </a:rPr>
              <a:t>Over the 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Arial"/>
              </a:rPr>
              <a:t>period of the study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Arial"/>
              </a:rPr>
              <a:t>, from 2000 to 2021, there was 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Arial"/>
              </a:rPr>
              <a:t>an increase in the prevalence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Arial"/>
              </a:rPr>
              <a:t> of several comorbidities:</a:t>
            </a:r>
            <a:r>
              <a:rPr kumimoji="0" lang="en-US" sz="1200" b="0" i="0" u="none" strike="noStrike" kern="1200" cap="none" spc="0" normalizeH="0" baseline="30000" noProof="0" dirty="0">
                <a:ln>
                  <a:noFill/>
                </a:ln>
                <a:effectLst/>
                <a:uLnTx/>
                <a:uFillTx/>
                <a:ea typeface="+mn-ea"/>
                <a:cs typeface="Arial"/>
              </a:rPr>
              <a:t>2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>
                <a:srgbClr val="7B9CBB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Arial"/>
              </a:rPr>
              <a:t>Atrial fibrillation, hypertension, atherosclerosis,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ea typeface="+mn-ea"/>
                <a:cs typeface="Arial"/>
              </a:rPr>
              <a:t>ischaemic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Arial"/>
              </a:rPr>
              <a:t> heart disease, diabetes, lipid metabolism disorders, urinary incontinence, and back pain</a:t>
            </a:r>
            <a:endParaRPr kumimoji="0" lang="en-US" sz="1200" b="0" i="0" u="none" strike="noStrike" kern="1200" cap="none" spc="0" normalizeH="0" baseline="30000" noProof="0" dirty="0">
              <a:ln>
                <a:noFill/>
              </a:ln>
              <a:effectLst/>
              <a:uLnTx/>
              <a:uFillTx/>
              <a:ea typeface="+mn-ea"/>
              <a:cs typeface="Arial"/>
            </a:endParaRPr>
          </a:p>
          <a:p>
            <a:pPr marL="171450" indent="-171450">
              <a:spcAft>
                <a:spcPts val="400"/>
              </a:spcAft>
              <a:buClr>
                <a:srgbClr val="7B9CBB"/>
              </a:buClr>
              <a:buFont typeface="Arial" panose="020B0604020202020204" pitchFamily="34" charset="0"/>
              <a:buChar char="•"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Arial"/>
              </a:rPr>
              <a:t>In the same study, multimorbidity of three or more conditions showed an 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Arial"/>
              </a:rPr>
              <a:t>increased trend over the 22-year period</a:t>
            </a:r>
            <a:endParaRPr kumimoji="0" lang="en-US" sz="1200" b="1" i="0" u="none" strike="noStrike" kern="1200" cap="none" spc="0" normalizeH="0" baseline="30000" noProof="0" dirty="0">
              <a:ln>
                <a:noFill/>
              </a:ln>
              <a:effectLst/>
              <a:uLnTx/>
              <a:uFillTx/>
              <a:ea typeface="+mn-ea"/>
              <a:cs typeface="Arial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92D61E53-0076-8631-1579-36B426EBE7DE}"/>
              </a:ext>
            </a:extLst>
          </p:cNvPr>
          <p:cNvSpPr txBox="1"/>
          <p:nvPr/>
        </p:nvSpPr>
        <p:spPr>
          <a:xfrm>
            <a:off x="8839348" y="2747351"/>
            <a:ext cx="2797200" cy="1569660"/>
          </a:xfrm>
          <a:prstGeom prst="rect">
            <a:avLst/>
          </a:prstGeom>
          <a:noFill/>
        </p:spPr>
        <p:txBody>
          <a:bodyPr wrap="square" lIns="9000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Arial"/>
              </a:rPr>
              <a:t>There are conditions, such as </a:t>
            </a:r>
            <a:r>
              <a:rPr kumimoji="0" lang="en-GB" sz="1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Arial"/>
              </a:rPr>
              <a:t>thyroid dysfunction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Arial"/>
              </a:rPr>
              <a:t>, that become more prevalent with advancing age.</a:t>
            </a:r>
            <a:r>
              <a:rPr kumimoji="0" lang="en-GB" sz="1200" b="0" i="0" u="none" strike="noStrike" kern="1200" cap="none" spc="0" normalizeH="0" baseline="30000" noProof="0" dirty="0">
                <a:ln>
                  <a:noFill/>
                </a:ln>
                <a:effectLst/>
                <a:uLnTx/>
                <a:uFillTx/>
                <a:ea typeface="+mn-ea"/>
                <a:cs typeface="Arial"/>
              </a:rPr>
              <a:t>3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Arial"/>
              </a:rPr>
              <a:t> This was studied in an analysis of the Framingham study data, where low and high levels of </a:t>
            </a:r>
            <a:r>
              <a:rPr kumimoji="0" lang="en-GB" sz="1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Arial"/>
              </a:rPr>
              <a:t>circulating thyroid hormones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Arial"/>
              </a:rPr>
              <a:t> were linked to an increased risk of AD in women</a:t>
            </a:r>
            <a:r>
              <a:rPr kumimoji="0" lang="en-GB" sz="1200" b="0" i="0" u="none" strike="noStrike" kern="1200" cap="none" spc="0" normalizeH="0" baseline="30000" noProof="0" dirty="0">
                <a:ln>
                  <a:noFill/>
                </a:ln>
                <a:effectLst/>
                <a:uLnTx/>
                <a:uFillTx/>
                <a:ea typeface="+mn-ea"/>
                <a:cs typeface="Arial"/>
              </a:rPr>
              <a:t>4.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B49921A-D69E-F761-5CAB-AB05AA721124}"/>
              </a:ext>
            </a:extLst>
          </p:cNvPr>
          <p:cNvSpPr txBox="1"/>
          <p:nvPr/>
        </p:nvSpPr>
        <p:spPr>
          <a:xfrm>
            <a:off x="758099" y="2747351"/>
            <a:ext cx="2808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 dirty="0">
                <a:cs typeface="Arial"/>
              </a:rPr>
              <a:t>Apathy, irritability, depression, and agitation </a:t>
            </a:r>
            <a:r>
              <a:rPr lang="en-GB" sz="1200" dirty="0">
                <a:cs typeface="Arial"/>
              </a:rPr>
              <a:t>are among the most common neuropsychiatric symptoms in AD.</a:t>
            </a:r>
            <a:r>
              <a:rPr lang="en-GB" sz="1200" baseline="30000" dirty="0">
                <a:cs typeface="Arial"/>
              </a:rPr>
              <a:t>5-7</a:t>
            </a:r>
            <a:r>
              <a:rPr lang="en-GB" sz="1200" dirty="0">
                <a:cs typeface="Arial"/>
              </a:rPr>
              <a:t> Depression and anxiety have long been associated with dementia and AD;</a:t>
            </a:r>
            <a:r>
              <a:rPr lang="en-GB" sz="1200" baseline="30000" dirty="0">
                <a:cs typeface="Arial"/>
              </a:rPr>
              <a:t>8</a:t>
            </a:r>
            <a:r>
              <a:rPr lang="en-GB" sz="1200" dirty="0">
                <a:cs typeface="Arial"/>
              </a:rPr>
              <a:t> likely due to the reason that neuropsychiatric symptoms and AD share common biological basis</a:t>
            </a:r>
            <a:r>
              <a:rPr lang="en-GB" sz="1200" baseline="30000" dirty="0">
                <a:cs typeface="Arial"/>
              </a:rPr>
              <a:t>9</a:t>
            </a:r>
            <a:endParaRPr lang="en-GB" sz="1200" dirty="0">
              <a:cs typeface="Arial"/>
            </a:endParaRPr>
          </a:p>
        </p:txBody>
      </p:sp>
      <p:grpSp>
        <p:nvGrpSpPr>
          <p:cNvPr id="3231" name="Group 3230">
            <a:extLst>
              <a:ext uri="{FF2B5EF4-FFF2-40B4-BE49-F238E27FC236}">
                <a16:creationId xmlns:a16="http://schemas.microsoft.com/office/drawing/2014/main" id="{49BF528B-49D5-A605-6AEC-E44AD46B81FE}"/>
              </a:ext>
            </a:extLst>
          </p:cNvPr>
          <p:cNvGrpSpPr/>
          <p:nvPr/>
        </p:nvGrpSpPr>
        <p:grpSpPr>
          <a:xfrm>
            <a:off x="3638550" y="2760684"/>
            <a:ext cx="5114925" cy="1695872"/>
            <a:chOff x="3638550" y="2760684"/>
            <a:chExt cx="5114925" cy="1695872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64785741-D483-1D5A-1599-8E77DEEE5305}"/>
                </a:ext>
              </a:extLst>
            </p:cNvPr>
            <p:cNvSpPr txBox="1"/>
            <p:nvPr/>
          </p:nvSpPr>
          <p:spPr>
            <a:xfrm>
              <a:off x="3859622" y="3096012"/>
              <a:ext cx="1091178" cy="545516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none" lIns="72000" tIns="72000" rIns="72000" bIns="72000" rtlCol="0" anchor="t" anchorCtr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ea typeface="+mn-ea"/>
                  <a:cs typeface="+mn-cs"/>
                </a:rPr>
                <a:t>Hypertension </a:t>
              </a:r>
              <a:b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ea typeface="+mn-ea"/>
                  <a:cs typeface="+mn-cs"/>
                </a:rPr>
              </a:br>
              <a:r>
                <a:rPr kumimoji="0" lang="en-GB" sz="14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ea typeface="+mn-ea"/>
                  <a:cs typeface="+mn-cs"/>
                </a:rPr>
                <a:t>47.9%</a:t>
              </a:r>
              <a:endParaRPr kumimoji="0" lang="en-GB" sz="1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56956BE4-D040-C8E7-1B5B-C0A72E8D4B8F}"/>
                </a:ext>
              </a:extLst>
            </p:cNvPr>
            <p:cNvSpPr txBox="1"/>
            <p:nvPr/>
          </p:nvSpPr>
          <p:spPr>
            <a:xfrm>
              <a:off x="5093810" y="3096012"/>
              <a:ext cx="1102398" cy="545516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none" lIns="72000" tIns="72000" rIns="72000" bIns="72000" rtlCol="0" anchor="t" anchorCtr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ea typeface="+mn-ea"/>
                  <a:cs typeface="+mn-cs"/>
                </a:rPr>
                <a:t>Osteoarthritis </a:t>
              </a:r>
              <a:b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ea typeface="+mn-ea"/>
                  <a:cs typeface="+mn-cs"/>
                </a:rPr>
              </a:br>
              <a:r>
                <a:rPr kumimoji="0" lang="en-GB" sz="14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ea typeface="+mn-ea"/>
                  <a:cs typeface="+mn-cs"/>
                </a:rPr>
                <a:t>29.7%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3784F7F4-AC6F-75F9-B04E-7DBA688DF702}"/>
                </a:ext>
              </a:extLst>
            </p:cNvPr>
            <p:cNvSpPr txBox="1"/>
            <p:nvPr/>
          </p:nvSpPr>
          <p:spPr>
            <a:xfrm>
              <a:off x="6263803" y="3096012"/>
              <a:ext cx="2157574" cy="545516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square" lIns="72000" tIns="72000" rIns="72000" bIns="72000" rtlCol="0" anchor="t" anchorCtr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ea typeface="+mn-ea"/>
                  <a:cs typeface="+mn-cs"/>
                </a:rPr>
                <a:t>Lipid metabolism disorders </a:t>
              </a:r>
              <a:r>
                <a:rPr kumimoji="0" lang="en-GB" sz="14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ea typeface="+mn-ea"/>
                  <a:cs typeface="+mn-cs"/>
                </a:rPr>
                <a:t>25.7%</a:t>
              </a:r>
            </a:p>
          </p:txBody>
        </p: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CC5A9C36-C999-616E-85B2-0CCDE7D9AFB0}"/>
                </a:ext>
              </a:extLst>
            </p:cNvPr>
            <p:cNvGrpSpPr/>
            <p:nvPr/>
          </p:nvGrpSpPr>
          <p:grpSpPr>
            <a:xfrm>
              <a:off x="4205994" y="3669041"/>
              <a:ext cx="518409" cy="622350"/>
              <a:chOff x="1439931" y="4419822"/>
              <a:chExt cx="410310" cy="492577"/>
            </a:xfrm>
          </p:grpSpPr>
          <p:grpSp>
            <p:nvGrpSpPr>
              <p:cNvPr id="3148" name="Graphic 52">
                <a:extLst>
                  <a:ext uri="{FF2B5EF4-FFF2-40B4-BE49-F238E27FC236}">
                    <a16:creationId xmlns:a16="http://schemas.microsoft.com/office/drawing/2014/main" id="{5B5ACDAC-4B84-9B08-8AB2-35B7F4967BD7}"/>
                  </a:ext>
                </a:extLst>
              </p:cNvPr>
              <p:cNvGrpSpPr/>
              <p:nvPr/>
            </p:nvGrpSpPr>
            <p:grpSpPr>
              <a:xfrm>
                <a:off x="1628163" y="4507331"/>
                <a:ext cx="161909" cy="405068"/>
                <a:chOff x="1628163" y="4507331"/>
                <a:chExt cx="161909" cy="405068"/>
              </a:xfrm>
              <a:noFill/>
            </p:grpSpPr>
            <p:sp>
              <p:nvSpPr>
                <p:cNvPr id="3159" name="Freeform 55">
                  <a:extLst>
                    <a:ext uri="{FF2B5EF4-FFF2-40B4-BE49-F238E27FC236}">
                      <a16:creationId xmlns:a16="http://schemas.microsoft.com/office/drawing/2014/main" id="{AEE244EF-8A18-A1C4-FF96-B9C26C62F729}"/>
                    </a:ext>
                  </a:extLst>
                </p:cNvPr>
                <p:cNvSpPr/>
                <p:nvPr/>
              </p:nvSpPr>
              <p:spPr>
                <a:xfrm>
                  <a:off x="1663931" y="4772268"/>
                  <a:ext cx="126141" cy="140131"/>
                </a:xfrm>
                <a:custGeom>
                  <a:avLst/>
                  <a:gdLst>
                    <a:gd name="connsiteX0" fmla="*/ 0 w 126141"/>
                    <a:gd name="connsiteY0" fmla="*/ 0 h 140131"/>
                    <a:gd name="connsiteX1" fmla="*/ 0 w 126141"/>
                    <a:gd name="connsiteY1" fmla="*/ 73518 h 140131"/>
                    <a:gd name="connsiteX2" fmla="*/ 64361 w 126141"/>
                    <a:gd name="connsiteY2" fmla="*/ 140132 h 140131"/>
                    <a:gd name="connsiteX3" fmla="*/ 126142 w 126141"/>
                    <a:gd name="connsiteY3" fmla="*/ 94110 h 1401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26141" h="140131">
                      <a:moveTo>
                        <a:pt x="0" y="0"/>
                      </a:moveTo>
                      <a:lnTo>
                        <a:pt x="0" y="73518"/>
                      </a:lnTo>
                      <a:cubicBezTo>
                        <a:pt x="0" y="117921"/>
                        <a:pt x="32180" y="140132"/>
                        <a:pt x="64361" y="140132"/>
                      </a:cubicBezTo>
                      <a:cubicBezTo>
                        <a:pt x="91120" y="140132"/>
                        <a:pt x="117860" y="124784"/>
                        <a:pt x="126142" y="94110"/>
                      </a:cubicBezTo>
                    </a:path>
                  </a:pathLst>
                </a:custGeom>
                <a:noFill/>
                <a:ln w="9525" cap="flat">
                  <a:solidFill>
                    <a:schemeClr val="tx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3F1A01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3160" name="Freeform 56">
                  <a:extLst>
                    <a:ext uri="{FF2B5EF4-FFF2-40B4-BE49-F238E27FC236}">
                      <a16:creationId xmlns:a16="http://schemas.microsoft.com/office/drawing/2014/main" id="{4E749C61-54D3-FFDA-5CCA-4DE09F70D2CD}"/>
                    </a:ext>
                  </a:extLst>
                </p:cNvPr>
                <p:cNvSpPr/>
                <p:nvPr/>
              </p:nvSpPr>
              <p:spPr>
                <a:xfrm>
                  <a:off x="1628163" y="4507331"/>
                  <a:ext cx="35767" cy="128995"/>
                </a:xfrm>
                <a:custGeom>
                  <a:avLst/>
                  <a:gdLst>
                    <a:gd name="connsiteX0" fmla="*/ 0 w 35767"/>
                    <a:gd name="connsiteY0" fmla="*/ 0 h 128995"/>
                    <a:gd name="connsiteX1" fmla="*/ 35767 w 35767"/>
                    <a:gd name="connsiteY1" fmla="*/ 60398 h 128995"/>
                    <a:gd name="connsiteX2" fmla="*/ 35767 w 35767"/>
                    <a:gd name="connsiteY2" fmla="*/ 128996 h 1289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35767" h="128995">
                      <a:moveTo>
                        <a:pt x="0" y="0"/>
                      </a:moveTo>
                      <a:cubicBezTo>
                        <a:pt x="20251" y="9435"/>
                        <a:pt x="35767" y="29561"/>
                        <a:pt x="35767" y="60398"/>
                      </a:cubicBezTo>
                      <a:lnTo>
                        <a:pt x="35767" y="128996"/>
                      </a:lnTo>
                    </a:path>
                  </a:pathLst>
                </a:custGeom>
                <a:noFill/>
                <a:ln w="9525" cap="flat">
                  <a:solidFill>
                    <a:schemeClr val="tx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3F1A01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3149" name="Graphic 52">
                <a:extLst>
                  <a:ext uri="{FF2B5EF4-FFF2-40B4-BE49-F238E27FC236}">
                    <a16:creationId xmlns:a16="http://schemas.microsoft.com/office/drawing/2014/main" id="{09DF23E9-F9B0-FCDC-D192-C20051DACC32}"/>
                  </a:ext>
                </a:extLst>
              </p:cNvPr>
              <p:cNvGrpSpPr/>
              <p:nvPr/>
            </p:nvGrpSpPr>
            <p:grpSpPr>
              <a:xfrm>
                <a:off x="1439931" y="4631228"/>
                <a:ext cx="264382" cy="230902"/>
                <a:chOff x="1439931" y="4631228"/>
                <a:chExt cx="264382" cy="230902"/>
              </a:xfrm>
              <a:noFill/>
            </p:grpSpPr>
            <p:sp>
              <p:nvSpPr>
                <p:cNvPr id="3157" name="Freeform 58">
                  <a:extLst>
                    <a:ext uri="{FF2B5EF4-FFF2-40B4-BE49-F238E27FC236}">
                      <a16:creationId xmlns:a16="http://schemas.microsoft.com/office/drawing/2014/main" id="{2600D0F3-EC88-E98E-D3A4-45A3CABEC187}"/>
                    </a:ext>
                  </a:extLst>
                </p:cNvPr>
                <p:cNvSpPr/>
                <p:nvPr/>
              </p:nvSpPr>
              <p:spPr>
                <a:xfrm>
                  <a:off x="1439931" y="4631228"/>
                  <a:ext cx="264382" cy="230902"/>
                </a:xfrm>
                <a:custGeom>
                  <a:avLst/>
                  <a:gdLst>
                    <a:gd name="connsiteX0" fmla="*/ 133987 w 264382"/>
                    <a:gd name="connsiteY0" fmla="*/ 230128 h 230902"/>
                    <a:gd name="connsiteX1" fmla="*/ 130380 w 264382"/>
                    <a:gd name="connsiteY1" fmla="*/ 230128 h 230902"/>
                    <a:gd name="connsiteX2" fmla="*/ 17296 w 264382"/>
                    <a:gd name="connsiteY2" fmla="*/ 116763 h 230902"/>
                    <a:gd name="connsiteX3" fmla="*/ 51813 w 264382"/>
                    <a:gd name="connsiteY3" fmla="*/ 1576 h 230902"/>
                    <a:gd name="connsiteX4" fmla="*/ 130279 w 264382"/>
                    <a:gd name="connsiteY4" fmla="*/ 31238 h 230902"/>
                    <a:gd name="connsiteX5" fmla="*/ 134108 w 264382"/>
                    <a:gd name="connsiteY5" fmla="*/ 31238 h 230902"/>
                    <a:gd name="connsiteX6" fmla="*/ 212574 w 264382"/>
                    <a:gd name="connsiteY6" fmla="*/ 1576 h 230902"/>
                    <a:gd name="connsiteX7" fmla="*/ 247092 w 264382"/>
                    <a:gd name="connsiteY7" fmla="*/ 116763 h 230902"/>
                    <a:gd name="connsiteX8" fmla="*/ 134007 w 264382"/>
                    <a:gd name="connsiteY8" fmla="*/ 230128 h 23090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264382" h="230902">
                      <a:moveTo>
                        <a:pt x="133987" y="230128"/>
                      </a:moveTo>
                      <a:cubicBezTo>
                        <a:pt x="133000" y="231160"/>
                        <a:pt x="131367" y="231160"/>
                        <a:pt x="130380" y="230128"/>
                      </a:cubicBezTo>
                      <a:cubicBezTo>
                        <a:pt x="112446" y="211115"/>
                        <a:pt x="41879" y="145230"/>
                        <a:pt x="17296" y="116763"/>
                      </a:cubicBezTo>
                      <a:cubicBezTo>
                        <a:pt x="-15207" y="79143"/>
                        <a:pt x="-900" y="12246"/>
                        <a:pt x="51813" y="1576"/>
                      </a:cubicBezTo>
                      <a:cubicBezTo>
                        <a:pt x="94573" y="-7090"/>
                        <a:pt x="122904" y="22410"/>
                        <a:pt x="130279" y="31238"/>
                      </a:cubicBezTo>
                      <a:cubicBezTo>
                        <a:pt x="131287" y="32433"/>
                        <a:pt x="133100" y="32433"/>
                        <a:pt x="134108" y="31238"/>
                      </a:cubicBezTo>
                      <a:cubicBezTo>
                        <a:pt x="141483" y="22430"/>
                        <a:pt x="169815" y="-7090"/>
                        <a:pt x="212574" y="1576"/>
                      </a:cubicBezTo>
                      <a:cubicBezTo>
                        <a:pt x="265267" y="12246"/>
                        <a:pt x="279594" y="79143"/>
                        <a:pt x="247092" y="116763"/>
                      </a:cubicBezTo>
                      <a:cubicBezTo>
                        <a:pt x="222508" y="145230"/>
                        <a:pt x="151941" y="211115"/>
                        <a:pt x="134007" y="230128"/>
                      </a:cubicBezTo>
                      <a:close/>
                    </a:path>
                  </a:pathLst>
                </a:custGeom>
                <a:noFill/>
                <a:ln w="9525" cap="flat">
                  <a:solidFill>
                    <a:schemeClr val="tx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3F1A01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3158" name="Freeform 59">
                  <a:extLst>
                    <a:ext uri="{FF2B5EF4-FFF2-40B4-BE49-F238E27FC236}">
                      <a16:creationId xmlns:a16="http://schemas.microsoft.com/office/drawing/2014/main" id="{096C8AC6-3BB3-3540-2945-924D672A5E77}"/>
                    </a:ext>
                  </a:extLst>
                </p:cNvPr>
                <p:cNvSpPr/>
                <p:nvPr/>
              </p:nvSpPr>
              <p:spPr>
                <a:xfrm>
                  <a:off x="1493076" y="4690853"/>
                  <a:ext cx="84248" cy="107148"/>
                </a:xfrm>
                <a:custGeom>
                  <a:avLst/>
                  <a:gdLst>
                    <a:gd name="connsiteX0" fmla="*/ 84248 w 84248"/>
                    <a:gd name="connsiteY0" fmla="*/ 107149 h 107148"/>
                    <a:gd name="connsiteX1" fmla="*/ 9994 w 84248"/>
                    <a:gd name="connsiteY1" fmla="*/ 32578 h 107148"/>
                    <a:gd name="connsiteX2" fmla="*/ 644 w 84248"/>
                    <a:gd name="connsiteY2" fmla="*/ 0 h 1071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84248" h="107148">
                      <a:moveTo>
                        <a:pt x="84248" y="107149"/>
                      </a:moveTo>
                      <a:cubicBezTo>
                        <a:pt x="60511" y="83986"/>
                        <a:pt x="24986" y="49889"/>
                        <a:pt x="9994" y="32578"/>
                      </a:cubicBezTo>
                      <a:cubicBezTo>
                        <a:pt x="1087" y="22292"/>
                        <a:pt x="-1331" y="12817"/>
                        <a:pt x="644" y="0"/>
                      </a:cubicBezTo>
                    </a:path>
                  </a:pathLst>
                </a:custGeom>
                <a:noFill/>
                <a:ln w="9525" cap="flat">
                  <a:solidFill>
                    <a:schemeClr val="tx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3F1A01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3150" name="Freeform 60">
                <a:extLst>
                  <a:ext uri="{FF2B5EF4-FFF2-40B4-BE49-F238E27FC236}">
                    <a16:creationId xmlns:a16="http://schemas.microsoft.com/office/drawing/2014/main" id="{89E0013B-867A-B13C-83C0-3963E3F87BE6}"/>
                  </a:ext>
                </a:extLst>
              </p:cNvPr>
              <p:cNvSpPr/>
              <p:nvPr/>
            </p:nvSpPr>
            <p:spPr>
              <a:xfrm>
                <a:off x="1460250" y="4419822"/>
                <a:ext cx="167974" cy="168781"/>
              </a:xfrm>
              <a:custGeom>
                <a:avLst/>
                <a:gdLst>
                  <a:gd name="connsiteX0" fmla="*/ 83987 w 167974"/>
                  <a:gd name="connsiteY0" fmla="*/ 168782 h 168781"/>
                  <a:gd name="connsiteX1" fmla="*/ 167974 w 167974"/>
                  <a:gd name="connsiteY1" fmla="*/ 84391 h 168781"/>
                  <a:gd name="connsiteX2" fmla="*/ 83987 w 167974"/>
                  <a:gd name="connsiteY2" fmla="*/ 0 h 168781"/>
                  <a:gd name="connsiteX3" fmla="*/ 0 w 167974"/>
                  <a:gd name="connsiteY3" fmla="*/ 84391 h 168781"/>
                  <a:gd name="connsiteX4" fmla="*/ 83987 w 167974"/>
                  <a:gd name="connsiteY4" fmla="*/ 168782 h 1687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7974" h="168781">
                    <a:moveTo>
                      <a:pt x="83987" y="168782"/>
                    </a:moveTo>
                    <a:cubicBezTo>
                      <a:pt x="130253" y="168782"/>
                      <a:pt x="167974" y="130879"/>
                      <a:pt x="167974" y="84391"/>
                    </a:cubicBezTo>
                    <a:cubicBezTo>
                      <a:pt x="167974" y="37903"/>
                      <a:pt x="130233" y="0"/>
                      <a:pt x="83987" y="0"/>
                    </a:cubicBezTo>
                    <a:cubicBezTo>
                      <a:pt x="37742" y="0"/>
                      <a:pt x="0" y="37923"/>
                      <a:pt x="0" y="84391"/>
                    </a:cubicBezTo>
                    <a:cubicBezTo>
                      <a:pt x="0" y="130859"/>
                      <a:pt x="37722" y="168782"/>
                      <a:pt x="83987" y="168782"/>
                    </a:cubicBezTo>
                    <a:close/>
                  </a:path>
                </a:pathLst>
              </a:custGeom>
              <a:noFill/>
              <a:ln w="9525" cap="flat">
                <a:solidFill>
                  <a:schemeClr val="tx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3F1A01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3151" name="Freeform 61">
                <a:extLst>
                  <a:ext uri="{FF2B5EF4-FFF2-40B4-BE49-F238E27FC236}">
                    <a16:creationId xmlns:a16="http://schemas.microsoft.com/office/drawing/2014/main" id="{70D902A1-14D7-143D-2E23-FA99B7B66C53}"/>
                  </a:ext>
                </a:extLst>
              </p:cNvPr>
              <p:cNvSpPr/>
              <p:nvPr/>
            </p:nvSpPr>
            <p:spPr>
              <a:xfrm>
                <a:off x="1525376" y="4455539"/>
                <a:ext cx="63494" cy="29763"/>
              </a:xfrm>
              <a:custGeom>
                <a:avLst/>
                <a:gdLst>
                  <a:gd name="connsiteX0" fmla="*/ 63494 w 63494"/>
                  <a:gd name="connsiteY0" fmla="*/ 29764 h 29763"/>
                  <a:gd name="connsiteX1" fmla="*/ 53097 w 63494"/>
                  <a:gd name="connsiteY1" fmla="*/ 14274 h 29763"/>
                  <a:gd name="connsiteX2" fmla="*/ 37681 w 63494"/>
                  <a:gd name="connsiteY2" fmla="*/ 3827 h 29763"/>
                  <a:gd name="connsiteX3" fmla="*/ 18841 w 63494"/>
                  <a:gd name="connsiteY3" fmla="*/ 0 h 29763"/>
                  <a:gd name="connsiteX4" fmla="*/ 0 w 63494"/>
                  <a:gd name="connsiteY4" fmla="*/ 3827 h 297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3494" h="29763">
                    <a:moveTo>
                      <a:pt x="63494" y="29764"/>
                    </a:moveTo>
                    <a:cubicBezTo>
                      <a:pt x="61036" y="23932"/>
                      <a:pt x="57489" y="18688"/>
                      <a:pt x="53097" y="14274"/>
                    </a:cubicBezTo>
                    <a:cubicBezTo>
                      <a:pt x="48704" y="9860"/>
                      <a:pt x="43485" y="6297"/>
                      <a:pt x="37681" y="3827"/>
                    </a:cubicBezTo>
                    <a:cubicBezTo>
                      <a:pt x="31878" y="1357"/>
                      <a:pt x="25531" y="0"/>
                      <a:pt x="18841" y="0"/>
                    </a:cubicBezTo>
                    <a:cubicBezTo>
                      <a:pt x="12151" y="0"/>
                      <a:pt x="5803" y="1377"/>
                      <a:pt x="0" y="3827"/>
                    </a:cubicBezTo>
                  </a:path>
                </a:pathLst>
              </a:custGeom>
              <a:noFill/>
              <a:ln w="9525" cap="flat">
                <a:solidFill>
                  <a:schemeClr val="tx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3F1A01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3152" name="Freeform 62">
                <a:extLst>
                  <a:ext uri="{FF2B5EF4-FFF2-40B4-BE49-F238E27FC236}">
                    <a16:creationId xmlns:a16="http://schemas.microsoft.com/office/drawing/2014/main" id="{9A533BAB-5878-CA24-180C-605A36E5327E}"/>
                  </a:ext>
                </a:extLst>
              </p:cNvPr>
              <p:cNvSpPr/>
              <p:nvPr/>
            </p:nvSpPr>
            <p:spPr>
              <a:xfrm>
                <a:off x="1500792" y="4488339"/>
                <a:ext cx="28795" cy="10528"/>
              </a:xfrm>
              <a:custGeom>
                <a:avLst/>
                <a:gdLst>
                  <a:gd name="connsiteX0" fmla="*/ 0 w 28795"/>
                  <a:gd name="connsiteY0" fmla="*/ 0 h 10528"/>
                  <a:gd name="connsiteX1" fmla="*/ 28795 w 28795"/>
                  <a:gd name="connsiteY1" fmla="*/ 10529 h 105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8795" h="10528">
                    <a:moveTo>
                      <a:pt x="0" y="0"/>
                    </a:moveTo>
                    <a:lnTo>
                      <a:pt x="28795" y="10529"/>
                    </a:lnTo>
                  </a:path>
                </a:pathLst>
              </a:custGeom>
              <a:ln w="9525" cap="flat">
                <a:solidFill>
                  <a:schemeClr val="tx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3F1A01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grpSp>
            <p:nvGrpSpPr>
              <p:cNvPr id="3153" name="Graphic 52">
                <a:extLst>
                  <a:ext uri="{FF2B5EF4-FFF2-40B4-BE49-F238E27FC236}">
                    <a16:creationId xmlns:a16="http://schemas.microsoft.com/office/drawing/2014/main" id="{0D06E09E-C5A3-BBAC-D001-D87E7F951BA5}"/>
                  </a:ext>
                </a:extLst>
              </p:cNvPr>
              <p:cNvGrpSpPr/>
              <p:nvPr/>
            </p:nvGrpSpPr>
            <p:grpSpPr>
              <a:xfrm>
                <a:off x="1735102" y="4689335"/>
                <a:ext cx="115139" cy="177245"/>
                <a:chOff x="1735102" y="4689335"/>
                <a:chExt cx="115139" cy="177245"/>
              </a:xfrm>
              <a:noFill/>
            </p:grpSpPr>
            <p:sp>
              <p:nvSpPr>
                <p:cNvPr id="3155" name="Freeform 3072">
                  <a:extLst>
                    <a:ext uri="{FF2B5EF4-FFF2-40B4-BE49-F238E27FC236}">
                      <a16:creationId xmlns:a16="http://schemas.microsoft.com/office/drawing/2014/main" id="{1056FA6D-14BC-7D3C-2C1E-FF2F5692216F}"/>
                    </a:ext>
                  </a:extLst>
                </p:cNvPr>
                <p:cNvSpPr/>
                <p:nvPr/>
              </p:nvSpPr>
              <p:spPr>
                <a:xfrm>
                  <a:off x="1735102" y="4689335"/>
                  <a:ext cx="115139" cy="177245"/>
                </a:xfrm>
                <a:custGeom>
                  <a:avLst/>
                  <a:gdLst>
                    <a:gd name="connsiteX0" fmla="*/ 115140 w 115139"/>
                    <a:gd name="connsiteY0" fmla="*/ 88623 h 177245"/>
                    <a:gd name="connsiteX1" fmla="*/ 57570 w 115139"/>
                    <a:gd name="connsiteY1" fmla="*/ 177245 h 177245"/>
                    <a:gd name="connsiteX2" fmla="*/ 0 w 115139"/>
                    <a:gd name="connsiteY2" fmla="*/ 88623 h 177245"/>
                    <a:gd name="connsiteX3" fmla="*/ 57570 w 115139"/>
                    <a:gd name="connsiteY3" fmla="*/ 0 h 177245"/>
                    <a:gd name="connsiteX4" fmla="*/ 115140 w 115139"/>
                    <a:gd name="connsiteY4" fmla="*/ 88623 h 17724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15139" h="177245">
                      <a:moveTo>
                        <a:pt x="115140" y="88623"/>
                      </a:moveTo>
                      <a:cubicBezTo>
                        <a:pt x="115140" y="137568"/>
                        <a:pt x="89365" y="177245"/>
                        <a:pt x="57570" y="177245"/>
                      </a:cubicBezTo>
                      <a:cubicBezTo>
                        <a:pt x="25775" y="177245"/>
                        <a:pt x="0" y="137568"/>
                        <a:pt x="0" y="88623"/>
                      </a:cubicBezTo>
                      <a:cubicBezTo>
                        <a:pt x="0" y="39678"/>
                        <a:pt x="25775" y="0"/>
                        <a:pt x="57570" y="0"/>
                      </a:cubicBezTo>
                      <a:cubicBezTo>
                        <a:pt x="89365" y="0"/>
                        <a:pt x="115140" y="39678"/>
                        <a:pt x="115140" y="88623"/>
                      </a:cubicBezTo>
                      <a:close/>
                    </a:path>
                  </a:pathLst>
                </a:custGeom>
                <a:noFill/>
                <a:ln w="9525" cap="flat">
                  <a:solidFill>
                    <a:schemeClr val="tx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3F1A01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3156" name="Freeform 3074">
                  <a:extLst>
                    <a:ext uri="{FF2B5EF4-FFF2-40B4-BE49-F238E27FC236}">
                      <a16:creationId xmlns:a16="http://schemas.microsoft.com/office/drawing/2014/main" id="{7E1FEF5D-41E1-11AE-56B9-06AD99957FD0}"/>
                    </a:ext>
                  </a:extLst>
                </p:cNvPr>
                <p:cNvSpPr/>
                <p:nvPr/>
              </p:nvSpPr>
              <p:spPr>
                <a:xfrm>
                  <a:off x="1774617" y="4726529"/>
                  <a:ext cx="16865" cy="102856"/>
                </a:xfrm>
                <a:custGeom>
                  <a:avLst/>
                  <a:gdLst>
                    <a:gd name="connsiteX0" fmla="*/ 16866 w 16865"/>
                    <a:gd name="connsiteY0" fmla="*/ 102856 h 102856"/>
                    <a:gd name="connsiteX1" fmla="*/ 0 w 16865"/>
                    <a:gd name="connsiteY1" fmla="*/ 51428 h 102856"/>
                    <a:gd name="connsiteX2" fmla="*/ 16866 w 16865"/>
                    <a:gd name="connsiteY2" fmla="*/ 0 h 1028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6865" h="102856">
                      <a:moveTo>
                        <a:pt x="16866" y="102856"/>
                      </a:moveTo>
                      <a:cubicBezTo>
                        <a:pt x="6629" y="91214"/>
                        <a:pt x="0" y="72526"/>
                        <a:pt x="0" y="51428"/>
                      </a:cubicBezTo>
                      <a:cubicBezTo>
                        <a:pt x="0" y="30331"/>
                        <a:pt x="6650" y="11642"/>
                        <a:pt x="16866" y="0"/>
                      </a:cubicBezTo>
                    </a:path>
                  </a:pathLst>
                </a:custGeom>
                <a:noFill/>
                <a:ln w="9525" cap="flat">
                  <a:solidFill>
                    <a:schemeClr val="tx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3F1A01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3154" name="Freeform 3075">
                <a:extLst>
                  <a:ext uri="{FF2B5EF4-FFF2-40B4-BE49-F238E27FC236}">
                    <a16:creationId xmlns:a16="http://schemas.microsoft.com/office/drawing/2014/main" id="{286AFF27-E707-0487-0678-2919E51399A1}"/>
                  </a:ext>
                </a:extLst>
              </p:cNvPr>
              <p:cNvSpPr/>
              <p:nvPr/>
            </p:nvSpPr>
            <p:spPr>
              <a:xfrm>
                <a:off x="1528278" y="4488198"/>
                <a:ext cx="31918" cy="32071"/>
              </a:xfrm>
              <a:custGeom>
                <a:avLst/>
                <a:gdLst>
                  <a:gd name="connsiteX0" fmla="*/ 15959 w 31918"/>
                  <a:gd name="connsiteY0" fmla="*/ 32072 h 32071"/>
                  <a:gd name="connsiteX1" fmla="*/ 31918 w 31918"/>
                  <a:gd name="connsiteY1" fmla="*/ 16036 h 32071"/>
                  <a:gd name="connsiteX2" fmla="*/ 15959 w 31918"/>
                  <a:gd name="connsiteY2" fmla="*/ 0 h 32071"/>
                  <a:gd name="connsiteX3" fmla="*/ 0 w 31918"/>
                  <a:gd name="connsiteY3" fmla="*/ 16036 h 32071"/>
                  <a:gd name="connsiteX4" fmla="*/ 15959 w 31918"/>
                  <a:gd name="connsiteY4" fmla="*/ 32072 h 320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1918" h="32071">
                    <a:moveTo>
                      <a:pt x="15959" y="32072"/>
                    </a:moveTo>
                    <a:cubicBezTo>
                      <a:pt x="24745" y="32072"/>
                      <a:pt x="31918" y="24864"/>
                      <a:pt x="31918" y="16036"/>
                    </a:cubicBezTo>
                    <a:cubicBezTo>
                      <a:pt x="31918" y="7208"/>
                      <a:pt x="24745" y="0"/>
                      <a:pt x="15959" y="0"/>
                    </a:cubicBezTo>
                    <a:cubicBezTo>
                      <a:pt x="7174" y="0"/>
                      <a:pt x="0" y="7208"/>
                      <a:pt x="0" y="16036"/>
                    </a:cubicBezTo>
                    <a:cubicBezTo>
                      <a:pt x="0" y="24864"/>
                      <a:pt x="7174" y="32072"/>
                      <a:pt x="15959" y="32072"/>
                    </a:cubicBezTo>
                    <a:close/>
                  </a:path>
                </a:pathLst>
              </a:custGeom>
              <a:noFill/>
              <a:ln w="9525" cap="flat">
                <a:solidFill>
                  <a:schemeClr val="tx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3F1A01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87AFC13E-89D2-95F6-CD21-797205A61292}"/>
                </a:ext>
              </a:extLst>
            </p:cNvPr>
            <p:cNvGrpSpPr/>
            <p:nvPr/>
          </p:nvGrpSpPr>
          <p:grpSpPr>
            <a:xfrm>
              <a:off x="5415698" y="3641528"/>
              <a:ext cx="439723" cy="677336"/>
              <a:chOff x="2563521" y="4308637"/>
              <a:chExt cx="439723" cy="677336"/>
            </a:xfrm>
            <a:solidFill>
              <a:schemeClr val="tx1"/>
            </a:solidFill>
          </p:grpSpPr>
          <p:sp>
            <p:nvSpPr>
              <p:cNvPr id="3138" name="Freeform 3082">
                <a:extLst>
                  <a:ext uri="{FF2B5EF4-FFF2-40B4-BE49-F238E27FC236}">
                    <a16:creationId xmlns:a16="http://schemas.microsoft.com/office/drawing/2014/main" id="{81B078EA-5310-D5CD-27B0-43DA3171991C}"/>
                  </a:ext>
                </a:extLst>
              </p:cNvPr>
              <p:cNvSpPr/>
              <p:nvPr/>
            </p:nvSpPr>
            <p:spPr>
              <a:xfrm>
                <a:off x="2672764" y="4308637"/>
                <a:ext cx="131102" cy="316813"/>
              </a:xfrm>
              <a:custGeom>
                <a:avLst/>
                <a:gdLst>
                  <a:gd name="connsiteX0" fmla="*/ 54629 w 131102"/>
                  <a:gd name="connsiteY0" fmla="*/ 0 h 316813"/>
                  <a:gd name="connsiteX1" fmla="*/ 54629 w 131102"/>
                  <a:gd name="connsiteY1" fmla="*/ 134129 h 316813"/>
                  <a:gd name="connsiteX2" fmla="*/ 24094 w 131102"/>
                  <a:gd name="connsiteY2" fmla="*/ 200497 h 316813"/>
                  <a:gd name="connsiteX3" fmla="*/ 333 w 131102"/>
                  <a:gd name="connsiteY3" fmla="*/ 257989 h 316813"/>
                  <a:gd name="connsiteX4" fmla="*/ 61375 w 131102"/>
                  <a:gd name="connsiteY4" fmla="*/ 316682 h 316813"/>
                  <a:gd name="connsiteX5" fmla="*/ 131102 w 131102"/>
                  <a:gd name="connsiteY5" fmla="*/ 251270 h 316813"/>
                  <a:gd name="connsiteX6" fmla="*/ 131102 w 131102"/>
                  <a:gd name="connsiteY6" fmla="*/ 251270 h 316813"/>
                  <a:gd name="connsiteX7" fmla="*/ 61375 w 131102"/>
                  <a:gd name="connsiteY7" fmla="*/ 316682 h 316813"/>
                  <a:gd name="connsiteX8" fmla="*/ 333 w 131102"/>
                  <a:gd name="connsiteY8" fmla="*/ 257989 h 316813"/>
                  <a:gd name="connsiteX9" fmla="*/ 24094 w 131102"/>
                  <a:gd name="connsiteY9" fmla="*/ 200497 h 316813"/>
                  <a:gd name="connsiteX10" fmla="*/ 54629 w 131102"/>
                  <a:gd name="connsiteY10" fmla="*/ 134129 h 316813"/>
                  <a:gd name="connsiteX11" fmla="*/ 54629 w 131102"/>
                  <a:gd name="connsiteY11" fmla="*/ 0 h 316813"/>
                  <a:gd name="connsiteX12" fmla="*/ 54629 w 131102"/>
                  <a:gd name="connsiteY12" fmla="*/ 0 h 3168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31102" h="316813">
                    <a:moveTo>
                      <a:pt x="54629" y="0"/>
                    </a:moveTo>
                    <a:lnTo>
                      <a:pt x="54629" y="134129"/>
                    </a:lnTo>
                    <a:cubicBezTo>
                      <a:pt x="54629" y="159638"/>
                      <a:pt x="43841" y="184356"/>
                      <a:pt x="24094" y="200497"/>
                    </a:cubicBezTo>
                    <a:cubicBezTo>
                      <a:pt x="7789" y="213825"/>
                      <a:pt x="-1962" y="234828"/>
                      <a:pt x="333" y="257989"/>
                    </a:cubicBezTo>
                    <a:cubicBezTo>
                      <a:pt x="3474" y="289589"/>
                      <a:pt x="29666" y="314716"/>
                      <a:pt x="61375" y="316682"/>
                    </a:cubicBezTo>
                    <a:cubicBezTo>
                      <a:pt x="99475" y="319058"/>
                      <a:pt x="131102" y="288851"/>
                      <a:pt x="131102" y="251270"/>
                    </a:cubicBezTo>
                    <a:lnTo>
                      <a:pt x="131102" y="251270"/>
                    </a:lnTo>
                    <a:cubicBezTo>
                      <a:pt x="131102" y="288851"/>
                      <a:pt x="99475" y="319058"/>
                      <a:pt x="61375" y="316682"/>
                    </a:cubicBezTo>
                    <a:cubicBezTo>
                      <a:pt x="29666" y="314716"/>
                      <a:pt x="3474" y="289589"/>
                      <a:pt x="333" y="257989"/>
                    </a:cubicBezTo>
                    <a:cubicBezTo>
                      <a:pt x="-1962" y="234828"/>
                      <a:pt x="7789" y="213825"/>
                      <a:pt x="24094" y="200497"/>
                    </a:cubicBezTo>
                    <a:cubicBezTo>
                      <a:pt x="43841" y="184356"/>
                      <a:pt x="54629" y="159638"/>
                      <a:pt x="54629" y="134129"/>
                    </a:cubicBezTo>
                    <a:lnTo>
                      <a:pt x="54629" y="0"/>
                    </a:lnTo>
                    <a:lnTo>
                      <a:pt x="54629" y="0"/>
                    </a:lnTo>
                    <a:close/>
                  </a:path>
                </a:pathLst>
              </a:custGeom>
              <a:grpFill/>
              <a:ln w="9525" cap="rnd">
                <a:solidFill>
                  <a:schemeClr val="tx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3F1A01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3139" name="Freeform 3083">
                <a:extLst>
                  <a:ext uri="{FF2B5EF4-FFF2-40B4-BE49-F238E27FC236}">
                    <a16:creationId xmlns:a16="http://schemas.microsoft.com/office/drawing/2014/main" id="{B7C599F2-78CC-A142-8CBD-A4BDC42A02CA}"/>
                  </a:ext>
                </a:extLst>
              </p:cNvPr>
              <p:cNvSpPr/>
              <p:nvPr/>
            </p:nvSpPr>
            <p:spPr>
              <a:xfrm>
                <a:off x="2782017" y="4308637"/>
                <a:ext cx="109245" cy="316800"/>
              </a:xfrm>
              <a:custGeom>
                <a:avLst/>
                <a:gdLst>
                  <a:gd name="connsiteX0" fmla="*/ 54624 w 109245"/>
                  <a:gd name="connsiteY0" fmla="*/ 0 h 316800"/>
                  <a:gd name="connsiteX1" fmla="*/ 54624 w 109245"/>
                  <a:gd name="connsiteY1" fmla="*/ 134129 h 316800"/>
                  <a:gd name="connsiteX2" fmla="*/ 85159 w 109245"/>
                  <a:gd name="connsiteY2" fmla="*/ 200497 h 316800"/>
                  <a:gd name="connsiteX3" fmla="*/ 108920 w 109245"/>
                  <a:gd name="connsiteY3" fmla="*/ 257907 h 316800"/>
                  <a:gd name="connsiteX4" fmla="*/ 48479 w 109245"/>
                  <a:gd name="connsiteY4" fmla="*/ 316627 h 316800"/>
                  <a:gd name="connsiteX5" fmla="*/ 0 w 109245"/>
                  <a:gd name="connsiteY5" fmla="*/ 300104 h 316800"/>
                  <a:gd name="connsiteX6" fmla="*/ 0 w 109245"/>
                  <a:gd name="connsiteY6" fmla="*/ 300104 h 316800"/>
                  <a:gd name="connsiteX7" fmla="*/ 48479 w 109245"/>
                  <a:gd name="connsiteY7" fmla="*/ 316627 h 316800"/>
                  <a:gd name="connsiteX8" fmla="*/ 108920 w 109245"/>
                  <a:gd name="connsiteY8" fmla="*/ 257907 h 316800"/>
                  <a:gd name="connsiteX9" fmla="*/ 85159 w 109245"/>
                  <a:gd name="connsiteY9" fmla="*/ 200497 h 316800"/>
                  <a:gd name="connsiteX10" fmla="*/ 54624 w 109245"/>
                  <a:gd name="connsiteY10" fmla="*/ 134129 h 316800"/>
                  <a:gd name="connsiteX11" fmla="*/ 54624 w 109245"/>
                  <a:gd name="connsiteY11" fmla="*/ 0 h 316800"/>
                  <a:gd name="connsiteX12" fmla="*/ 54624 w 109245"/>
                  <a:gd name="connsiteY12" fmla="*/ 0 h 316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09245" h="316800">
                    <a:moveTo>
                      <a:pt x="54624" y="0"/>
                    </a:moveTo>
                    <a:lnTo>
                      <a:pt x="54624" y="134129"/>
                    </a:lnTo>
                    <a:cubicBezTo>
                      <a:pt x="54624" y="159638"/>
                      <a:pt x="65412" y="184356"/>
                      <a:pt x="85159" y="200497"/>
                    </a:cubicBezTo>
                    <a:cubicBezTo>
                      <a:pt x="101437" y="213798"/>
                      <a:pt x="111187" y="234774"/>
                      <a:pt x="108920" y="257907"/>
                    </a:cubicBezTo>
                    <a:cubicBezTo>
                      <a:pt x="105834" y="289316"/>
                      <a:pt x="79942" y="314415"/>
                      <a:pt x="48479" y="316627"/>
                    </a:cubicBezTo>
                    <a:cubicBezTo>
                      <a:pt x="29825" y="317938"/>
                      <a:pt x="12673" y="311466"/>
                      <a:pt x="0" y="300104"/>
                    </a:cubicBezTo>
                    <a:lnTo>
                      <a:pt x="0" y="300104"/>
                    </a:lnTo>
                    <a:cubicBezTo>
                      <a:pt x="12700" y="311466"/>
                      <a:pt x="29825" y="317966"/>
                      <a:pt x="48479" y="316627"/>
                    </a:cubicBezTo>
                    <a:cubicBezTo>
                      <a:pt x="79942" y="314388"/>
                      <a:pt x="105834" y="289288"/>
                      <a:pt x="108920" y="257907"/>
                    </a:cubicBezTo>
                    <a:cubicBezTo>
                      <a:pt x="111187" y="234774"/>
                      <a:pt x="101437" y="213798"/>
                      <a:pt x="85159" y="200497"/>
                    </a:cubicBezTo>
                    <a:cubicBezTo>
                      <a:pt x="65412" y="184356"/>
                      <a:pt x="54624" y="159638"/>
                      <a:pt x="54624" y="134129"/>
                    </a:cubicBezTo>
                    <a:lnTo>
                      <a:pt x="54624" y="0"/>
                    </a:lnTo>
                    <a:lnTo>
                      <a:pt x="54624" y="0"/>
                    </a:lnTo>
                    <a:close/>
                  </a:path>
                </a:pathLst>
              </a:custGeom>
              <a:solidFill>
                <a:schemeClr val="tx1"/>
              </a:solidFill>
              <a:ln w="9525" cap="rnd">
                <a:solidFill>
                  <a:schemeClr val="tx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3140" name="Freeform 3084">
                <a:extLst>
                  <a:ext uri="{FF2B5EF4-FFF2-40B4-BE49-F238E27FC236}">
                    <a16:creationId xmlns:a16="http://schemas.microsoft.com/office/drawing/2014/main" id="{2E11A862-2439-3386-BE75-DFC37A7DDBBF}"/>
                  </a:ext>
                </a:extLst>
              </p:cNvPr>
              <p:cNvSpPr/>
              <p:nvPr/>
            </p:nvSpPr>
            <p:spPr>
              <a:xfrm>
                <a:off x="2760167" y="4669160"/>
                <a:ext cx="131102" cy="316813"/>
              </a:xfrm>
              <a:custGeom>
                <a:avLst/>
                <a:gdLst>
                  <a:gd name="connsiteX0" fmla="*/ 76474 w 131102"/>
                  <a:gd name="connsiteY0" fmla="*/ 316813 h 316813"/>
                  <a:gd name="connsiteX1" fmla="*/ 76474 w 131102"/>
                  <a:gd name="connsiteY1" fmla="*/ 182684 h 316813"/>
                  <a:gd name="connsiteX2" fmla="*/ 107008 w 131102"/>
                  <a:gd name="connsiteY2" fmla="*/ 116316 h 316813"/>
                  <a:gd name="connsiteX3" fmla="*/ 130770 w 131102"/>
                  <a:gd name="connsiteY3" fmla="*/ 58825 h 316813"/>
                  <a:gd name="connsiteX4" fmla="*/ 69727 w 131102"/>
                  <a:gd name="connsiteY4" fmla="*/ 131 h 316813"/>
                  <a:gd name="connsiteX5" fmla="*/ 0 w 131102"/>
                  <a:gd name="connsiteY5" fmla="*/ 65543 h 316813"/>
                  <a:gd name="connsiteX6" fmla="*/ 0 w 131102"/>
                  <a:gd name="connsiteY6" fmla="*/ 65543 h 316813"/>
                  <a:gd name="connsiteX7" fmla="*/ 69727 w 131102"/>
                  <a:gd name="connsiteY7" fmla="*/ 131 h 316813"/>
                  <a:gd name="connsiteX8" fmla="*/ 130770 w 131102"/>
                  <a:gd name="connsiteY8" fmla="*/ 58825 h 316813"/>
                  <a:gd name="connsiteX9" fmla="*/ 107008 w 131102"/>
                  <a:gd name="connsiteY9" fmla="*/ 116316 h 316813"/>
                  <a:gd name="connsiteX10" fmla="*/ 76474 w 131102"/>
                  <a:gd name="connsiteY10" fmla="*/ 182684 h 316813"/>
                  <a:gd name="connsiteX11" fmla="*/ 76474 w 131102"/>
                  <a:gd name="connsiteY11" fmla="*/ 316813 h 316813"/>
                  <a:gd name="connsiteX12" fmla="*/ 76474 w 131102"/>
                  <a:gd name="connsiteY12" fmla="*/ 316813 h 3168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31102" h="316813">
                    <a:moveTo>
                      <a:pt x="76474" y="316813"/>
                    </a:moveTo>
                    <a:lnTo>
                      <a:pt x="76474" y="182684"/>
                    </a:lnTo>
                    <a:cubicBezTo>
                      <a:pt x="76474" y="157175"/>
                      <a:pt x="87262" y="132458"/>
                      <a:pt x="107008" y="116316"/>
                    </a:cubicBezTo>
                    <a:cubicBezTo>
                      <a:pt x="123314" y="102988"/>
                      <a:pt x="133064" y="81985"/>
                      <a:pt x="130770" y="58825"/>
                    </a:cubicBezTo>
                    <a:cubicBezTo>
                      <a:pt x="127629" y="27225"/>
                      <a:pt x="101437" y="2098"/>
                      <a:pt x="69727" y="131"/>
                    </a:cubicBezTo>
                    <a:cubicBezTo>
                      <a:pt x="31627" y="-2245"/>
                      <a:pt x="0" y="27962"/>
                      <a:pt x="0" y="65543"/>
                    </a:cubicBezTo>
                    <a:lnTo>
                      <a:pt x="0" y="65543"/>
                    </a:lnTo>
                    <a:cubicBezTo>
                      <a:pt x="0" y="27962"/>
                      <a:pt x="31627" y="-2245"/>
                      <a:pt x="69727" y="131"/>
                    </a:cubicBezTo>
                    <a:cubicBezTo>
                      <a:pt x="101437" y="2098"/>
                      <a:pt x="127629" y="27225"/>
                      <a:pt x="130770" y="58825"/>
                    </a:cubicBezTo>
                    <a:cubicBezTo>
                      <a:pt x="133064" y="81985"/>
                      <a:pt x="123314" y="102988"/>
                      <a:pt x="107008" y="116316"/>
                    </a:cubicBezTo>
                    <a:cubicBezTo>
                      <a:pt x="87262" y="132458"/>
                      <a:pt x="76474" y="157175"/>
                      <a:pt x="76474" y="182684"/>
                    </a:cubicBezTo>
                    <a:lnTo>
                      <a:pt x="76474" y="316813"/>
                    </a:lnTo>
                    <a:lnTo>
                      <a:pt x="76474" y="316813"/>
                    </a:lnTo>
                    <a:close/>
                  </a:path>
                </a:pathLst>
              </a:custGeom>
              <a:grpFill/>
              <a:ln w="9525" cap="rnd">
                <a:solidFill>
                  <a:schemeClr val="tx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3F1A01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3141" name="Freeform 3085">
                <a:extLst>
                  <a:ext uri="{FF2B5EF4-FFF2-40B4-BE49-F238E27FC236}">
                    <a16:creationId xmlns:a16="http://schemas.microsoft.com/office/drawing/2014/main" id="{078BA7D2-6706-C4A2-D046-94811637BC52}"/>
                  </a:ext>
                </a:extLst>
              </p:cNvPr>
              <p:cNvSpPr/>
              <p:nvPr/>
            </p:nvSpPr>
            <p:spPr>
              <a:xfrm>
                <a:off x="2672771" y="4669173"/>
                <a:ext cx="109245" cy="316800"/>
              </a:xfrm>
              <a:custGeom>
                <a:avLst/>
                <a:gdLst>
                  <a:gd name="connsiteX0" fmla="*/ 54622 w 109245"/>
                  <a:gd name="connsiteY0" fmla="*/ 316801 h 316800"/>
                  <a:gd name="connsiteX1" fmla="*/ 54622 w 109245"/>
                  <a:gd name="connsiteY1" fmla="*/ 182672 h 316800"/>
                  <a:gd name="connsiteX2" fmla="*/ 24087 w 109245"/>
                  <a:gd name="connsiteY2" fmla="*/ 116304 h 316800"/>
                  <a:gd name="connsiteX3" fmla="*/ 325 w 109245"/>
                  <a:gd name="connsiteY3" fmla="*/ 58894 h 316800"/>
                  <a:gd name="connsiteX4" fmla="*/ 60767 w 109245"/>
                  <a:gd name="connsiteY4" fmla="*/ 173 h 316800"/>
                  <a:gd name="connsiteX5" fmla="*/ 109246 w 109245"/>
                  <a:gd name="connsiteY5" fmla="*/ 16697 h 316800"/>
                  <a:gd name="connsiteX6" fmla="*/ 109246 w 109245"/>
                  <a:gd name="connsiteY6" fmla="*/ 16697 h 316800"/>
                  <a:gd name="connsiteX7" fmla="*/ 60767 w 109245"/>
                  <a:gd name="connsiteY7" fmla="*/ 173 h 316800"/>
                  <a:gd name="connsiteX8" fmla="*/ 325 w 109245"/>
                  <a:gd name="connsiteY8" fmla="*/ 58894 h 316800"/>
                  <a:gd name="connsiteX9" fmla="*/ 24087 w 109245"/>
                  <a:gd name="connsiteY9" fmla="*/ 116304 h 316800"/>
                  <a:gd name="connsiteX10" fmla="*/ 54622 w 109245"/>
                  <a:gd name="connsiteY10" fmla="*/ 182672 h 316800"/>
                  <a:gd name="connsiteX11" fmla="*/ 54622 w 109245"/>
                  <a:gd name="connsiteY11" fmla="*/ 316801 h 316800"/>
                  <a:gd name="connsiteX12" fmla="*/ 54622 w 109245"/>
                  <a:gd name="connsiteY12" fmla="*/ 316801 h 316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09245" h="316800">
                    <a:moveTo>
                      <a:pt x="54622" y="316801"/>
                    </a:moveTo>
                    <a:lnTo>
                      <a:pt x="54622" y="182672"/>
                    </a:lnTo>
                    <a:cubicBezTo>
                      <a:pt x="54622" y="157162"/>
                      <a:pt x="43833" y="132445"/>
                      <a:pt x="24087" y="116304"/>
                    </a:cubicBezTo>
                    <a:cubicBezTo>
                      <a:pt x="7809" y="103003"/>
                      <a:pt x="-1941" y="82027"/>
                      <a:pt x="325" y="58894"/>
                    </a:cubicBezTo>
                    <a:cubicBezTo>
                      <a:pt x="3412" y="27485"/>
                      <a:pt x="29303" y="2386"/>
                      <a:pt x="60767" y="173"/>
                    </a:cubicBezTo>
                    <a:cubicBezTo>
                      <a:pt x="79421" y="-1138"/>
                      <a:pt x="96573" y="5335"/>
                      <a:pt x="109246" y="16697"/>
                    </a:cubicBezTo>
                    <a:lnTo>
                      <a:pt x="109246" y="16697"/>
                    </a:lnTo>
                    <a:cubicBezTo>
                      <a:pt x="96546" y="5335"/>
                      <a:pt x="79421" y="-1165"/>
                      <a:pt x="60767" y="173"/>
                    </a:cubicBezTo>
                    <a:cubicBezTo>
                      <a:pt x="29303" y="2413"/>
                      <a:pt x="3412" y="27513"/>
                      <a:pt x="325" y="58894"/>
                    </a:cubicBezTo>
                    <a:cubicBezTo>
                      <a:pt x="-1941" y="82027"/>
                      <a:pt x="7809" y="103003"/>
                      <a:pt x="24087" y="116304"/>
                    </a:cubicBezTo>
                    <a:cubicBezTo>
                      <a:pt x="43833" y="132445"/>
                      <a:pt x="54622" y="157162"/>
                      <a:pt x="54622" y="182672"/>
                    </a:cubicBezTo>
                    <a:lnTo>
                      <a:pt x="54622" y="316801"/>
                    </a:lnTo>
                    <a:lnTo>
                      <a:pt x="54622" y="316801"/>
                    </a:lnTo>
                    <a:close/>
                  </a:path>
                </a:pathLst>
              </a:custGeom>
              <a:grpFill/>
              <a:ln w="9525" cap="rnd">
                <a:solidFill>
                  <a:schemeClr val="tx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3F1A01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3142" name="Freeform 3086">
                <a:extLst>
                  <a:ext uri="{FF2B5EF4-FFF2-40B4-BE49-F238E27FC236}">
                    <a16:creationId xmlns:a16="http://schemas.microsoft.com/office/drawing/2014/main" id="{8A08182C-E996-119A-5B11-9493D5A91CAD}"/>
                  </a:ext>
                </a:extLst>
              </p:cNvPr>
              <p:cNvSpPr/>
              <p:nvPr/>
            </p:nvSpPr>
            <p:spPr>
              <a:xfrm>
                <a:off x="2585371" y="4570832"/>
                <a:ext cx="43699" cy="21849"/>
              </a:xfrm>
              <a:custGeom>
                <a:avLst/>
                <a:gdLst>
                  <a:gd name="connsiteX0" fmla="*/ 0 w 43699"/>
                  <a:gd name="connsiteY0" fmla="*/ 0 h 21849"/>
                  <a:gd name="connsiteX1" fmla="*/ 43699 w 43699"/>
                  <a:gd name="connsiteY1" fmla="*/ 21850 h 21849"/>
                  <a:gd name="connsiteX2" fmla="*/ 0 w 43699"/>
                  <a:gd name="connsiteY2" fmla="*/ 0 h 218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3699" h="21849">
                    <a:moveTo>
                      <a:pt x="0" y="0"/>
                    </a:moveTo>
                    <a:lnTo>
                      <a:pt x="43699" y="2185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 cap="rnd">
                <a:solidFill>
                  <a:schemeClr val="tx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3F1A01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3143" name="Freeform 3087">
                <a:extLst>
                  <a:ext uri="{FF2B5EF4-FFF2-40B4-BE49-F238E27FC236}">
                    <a16:creationId xmlns:a16="http://schemas.microsoft.com/office/drawing/2014/main" id="{3EABD5B8-7B11-BC94-89E4-A98B7F258027}"/>
                  </a:ext>
                </a:extLst>
              </p:cNvPr>
              <p:cNvSpPr/>
              <p:nvPr/>
            </p:nvSpPr>
            <p:spPr>
              <a:xfrm>
                <a:off x="2563521" y="4647306"/>
                <a:ext cx="2731" cy="2731"/>
              </a:xfrm>
              <a:custGeom>
                <a:avLst/>
                <a:gdLst>
                  <a:gd name="connsiteX0" fmla="*/ 0 w 2731"/>
                  <a:gd name="connsiteY0" fmla="*/ 0 h 2731"/>
                  <a:gd name="connsiteX1" fmla="*/ 0 w 2731"/>
                  <a:gd name="connsiteY1" fmla="*/ 0 h 27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731" h="2731">
                    <a:moveTo>
                      <a:pt x="0" y="0"/>
                    </a:moveTo>
                    <a:lnTo>
                      <a:pt x="0" y="0"/>
                    </a:lnTo>
                    <a:close/>
                  </a:path>
                </a:pathLst>
              </a:custGeom>
              <a:grpFill/>
              <a:ln w="9525" cap="rnd">
                <a:solidFill>
                  <a:schemeClr val="tx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3F1A01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3144" name="Freeform 3088">
                <a:extLst>
                  <a:ext uri="{FF2B5EF4-FFF2-40B4-BE49-F238E27FC236}">
                    <a16:creationId xmlns:a16="http://schemas.microsoft.com/office/drawing/2014/main" id="{AFD16587-6AE6-0391-DDCB-A613C212031E}"/>
                  </a:ext>
                </a:extLst>
              </p:cNvPr>
              <p:cNvSpPr/>
              <p:nvPr/>
            </p:nvSpPr>
            <p:spPr>
              <a:xfrm>
                <a:off x="2585371" y="4701929"/>
                <a:ext cx="43699" cy="21849"/>
              </a:xfrm>
              <a:custGeom>
                <a:avLst/>
                <a:gdLst>
                  <a:gd name="connsiteX0" fmla="*/ 43699 w 43699"/>
                  <a:gd name="connsiteY0" fmla="*/ 0 h 21849"/>
                  <a:gd name="connsiteX1" fmla="*/ 0 w 43699"/>
                  <a:gd name="connsiteY1" fmla="*/ 21850 h 21849"/>
                  <a:gd name="connsiteX2" fmla="*/ 43699 w 43699"/>
                  <a:gd name="connsiteY2" fmla="*/ 0 h 218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3699" h="21849">
                    <a:moveTo>
                      <a:pt x="43699" y="0"/>
                    </a:moveTo>
                    <a:lnTo>
                      <a:pt x="0" y="21850"/>
                    </a:lnTo>
                    <a:lnTo>
                      <a:pt x="43699" y="0"/>
                    </a:lnTo>
                    <a:close/>
                  </a:path>
                </a:pathLst>
              </a:custGeom>
              <a:grpFill/>
              <a:ln w="9525" cap="rnd">
                <a:solidFill>
                  <a:schemeClr val="tx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3F1A01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3145" name="Freeform 3089">
                <a:extLst>
                  <a:ext uri="{FF2B5EF4-FFF2-40B4-BE49-F238E27FC236}">
                    <a16:creationId xmlns:a16="http://schemas.microsoft.com/office/drawing/2014/main" id="{A3D1A1F8-44F3-8BE6-C1DC-04940565D382}"/>
                  </a:ext>
                </a:extLst>
              </p:cNvPr>
              <p:cNvSpPr/>
              <p:nvPr/>
            </p:nvSpPr>
            <p:spPr>
              <a:xfrm>
                <a:off x="2934964" y="4701929"/>
                <a:ext cx="43699" cy="21849"/>
              </a:xfrm>
              <a:custGeom>
                <a:avLst/>
                <a:gdLst>
                  <a:gd name="connsiteX0" fmla="*/ 43699 w 43699"/>
                  <a:gd name="connsiteY0" fmla="*/ 21850 h 21849"/>
                  <a:gd name="connsiteX1" fmla="*/ 0 w 43699"/>
                  <a:gd name="connsiteY1" fmla="*/ 0 h 21849"/>
                  <a:gd name="connsiteX2" fmla="*/ 43699 w 43699"/>
                  <a:gd name="connsiteY2" fmla="*/ 21850 h 218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3699" h="21849">
                    <a:moveTo>
                      <a:pt x="43699" y="21850"/>
                    </a:moveTo>
                    <a:lnTo>
                      <a:pt x="0" y="0"/>
                    </a:lnTo>
                    <a:lnTo>
                      <a:pt x="43699" y="21850"/>
                    </a:lnTo>
                    <a:close/>
                  </a:path>
                </a:pathLst>
              </a:custGeom>
              <a:grpFill/>
              <a:ln w="9525" cap="rnd">
                <a:solidFill>
                  <a:schemeClr val="tx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3F1A01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3146" name="Freeform 3090">
                <a:extLst>
                  <a:ext uri="{FF2B5EF4-FFF2-40B4-BE49-F238E27FC236}">
                    <a16:creationId xmlns:a16="http://schemas.microsoft.com/office/drawing/2014/main" id="{A3F1B155-510B-D31B-3784-7C1E14A7F4EC}"/>
                  </a:ext>
                </a:extLst>
              </p:cNvPr>
              <p:cNvSpPr/>
              <p:nvPr/>
            </p:nvSpPr>
            <p:spPr>
              <a:xfrm>
                <a:off x="3000513" y="4647306"/>
                <a:ext cx="2731" cy="2731"/>
              </a:xfrm>
              <a:custGeom>
                <a:avLst/>
                <a:gdLst>
                  <a:gd name="connsiteX0" fmla="*/ 0 w 2731"/>
                  <a:gd name="connsiteY0" fmla="*/ 0 h 2731"/>
                  <a:gd name="connsiteX1" fmla="*/ 0 w 2731"/>
                  <a:gd name="connsiteY1" fmla="*/ 0 h 27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731" h="2731">
                    <a:moveTo>
                      <a:pt x="0" y="0"/>
                    </a:moveTo>
                    <a:lnTo>
                      <a:pt x="0" y="0"/>
                    </a:lnTo>
                    <a:close/>
                  </a:path>
                </a:pathLst>
              </a:custGeom>
              <a:grpFill/>
              <a:ln w="9525" cap="rnd">
                <a:solidFill>
                  <a:schemeClr val="tx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3F1A01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3147" name="Freeform 3091">
                <a:extLst>
                  <a:ext uri="{FF2B5EF4-FFF2-40B4-BE49-F238E27FC236}">
                    <a16:creationId xmlns:a16="http://schemas.microsoft.com/office/drawing/2014/main" id="{3ACD193F-1A78-804E-51DB-A1EA682FB940}"/>
                  </a:ext>
                </a:extLst>
              </p:cNvPr>
              <p:cNvSpPr/>
              <p:nvPr/>
            </p:nvSpPr>
            <p:spPr>
              <a:xfrm>
                <a:off x="2934964" y="4570832"/>
                <a:ext cx="43699" cy="21849"/>
              </a:xfrm>
              <a:custGeom>
                <a:avLst/>
                <a:gdLst>
                  <a:gd name="connsiteX0" fmla="*/ 0 w 43699"/>
                  <a:gd name="connsiteY0" fmla="*/ 21850 h 21849"/>
                  <a:gd name="connsiteX1" fmla="*/ 43699 w 43699"/>
                  <a:gd name="connsiteY1" fmla="*/ 0 h 21849"/>
                  <a:gd name="connsiteX2" fmla="*/ 0 w 43699"/>
                  <a:gd name="connsiteY2" fmla="*/ 21850 h 218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3699" h="21849">
                    <a:moveTo>
                      <a:pt x="0" y="21850"/>
                    </a:moveTo>
                    <a:lnTo>
                      <a:pt x="43699" y="0"/>
                    </a:lnTo>
                    <a:lnTo>
                      <a:pt x="0" y="21850"/>
                    </a:lnTo>
                    <a:close/>
                  </a:path>
                </a:pathLst>
              </a:custGeom>
              <a:grpFill/>
              <a:ln w="9525" cap="rnd">
                <a:solidFill>
                  <a:schemeClr val="tx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3F1A01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A3696CB1-92CE-46EB-59CA-6C819EF21544}"/>
                </a:ext>
              </a:extLst>
            </p:cNvPr>
            <p:cNvGrpSpPr/>
            <p:nvPr/>
          </p:nvGrpSpPr>
          <p:grpSpPr>
            <a:xfrm>
              <a:off x="7017508" y="3625502"/>
              <a:ext cx="650163" cy="679442"/>
              <a:chOff x="4219961" y="4302018"/>
              <a:chExt cx="650163" cy="679442"/>
            </a:xfrm>
          </p:grpSpPr>
          <p:grpSp>
            <p:nvGrpSpPr>
              <p:cNvPr id="18" name="Graphic 3094">
                <a:extLst>
                  <a:ext uri="{FF2B5EF4-FFF2-40B4-BE49-F238E27FC236}">
                    <a16:creationId xmlns:a16="http://schemas.microsoft.com/office/drawing/2014/main" id="{CE7C3C25-B8C6-A9C1-A522-805839CB87BF}"/>
                  </a:ext>
                </a:extLst>
              </p:cNvPr>
              <p:cNvGrpSpPr/>
              <p:nvPr/>
            </p:nvGrpSpPr>
            <p:grpSpPr>
              <a:xfrm>
                <a:off x="4377272" y="4441618"/>
                <a:ext cx="335489" cy="416799"/>
                <a:chOff x="4377272" y="4441618"/>
                <a:chExt cx="335489" cy="416799"/>
              </a:xfrm>
              <a:noFill/>
            </p:grpSpPr>
            <p:sp>
              <p:nvSpPr>
                <p:cNvPr id="3096" name="Freeform 3097">
                  <a:extLst>
                    <a:ext uri="{FF2B5EF4-FFF2-40B4-BE49-F238E27FC236}">
                      <a16:creationId xmlns:a16="http://schemas.microsoft.com/office/drawing/2014/main" id="{B16AB922-948E-9EEC-3602-BA2B3878A917}"/>
                    </a:ext>
                  </a:extLst>
                </p:cNvPr>
                <p:cNvSpPr/>
                <p:nvPr/>
              </p:nvSpPr>
              <p:spPr>
                <a:xfrm>
                  <a:off x="4567039" y="4596958"/>
                  <a:ext cx="63816" cy="63799"/>
                </a:xfrm>
                <a:custGeom>
                  <a:avLst/>
                  <a:gdLst>
                    <a:gd name="connsiteX0" fmla="*/ 63816 w 63816"/>
                    <a:gd name="connsiteY0" fmla="*/ 31900 h 63799"/>
                    <a:gd name="connsiteX1" fmla="*/ 31908 w 63816"/>
                    <a:gd name="connsiteY1" fmla="*/ 63800 h 63799"/>
                    <a:gd name="connsiteX2" fmla="*/ 0 w 63816"/>
                    <a:gd name="connsiteY2" fmla="*/ 31900 h 63799"/>
                    <a:gd name="connsiteX3" fmla="*/ 31908 w 63816"/>
                    <a:gd name="connsiteY3" fmla="*/ 0 h 63799"/>
                    <a:gd name="connsiteX4" fmla="*/ 63816 w 63816"/>
                    <a:gd name="connsiteY4" fmla="*/ 31900 h 637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3816" h="63799">
                      <a:moveTo>
                        <a:pt x="63816" y="31900"/>
                      </a:moveTo>
                      <a:cubicBezTo>
                        <a:pt x="63816" y="49518"/>
                        <a:pt x="49531" y="63800"/>
                        <a:pt x="31908" y="63800"/>
                      </a:cubicBezTo>
                      <a:cubicBezTo>
                        <a:pt x="14286" y="63800"/>
                        <a:pt x="0" y="49518"/>
                        <a:pt x="0" y="31900"/>
                      </a:cubicBezTo>
                      <a:cubicBezTo>
                        <a:pt x="0" y="14282"/>
                        <a:pt x="14286" y="0"/>
                        <a:pt x="31908" y="0"/>
                      </a:cubicBezTo>
                      <a:cubicBezTo>
                        <a:pt x="49531" y="0"/>
                        <a:pt x="63816" y="14282"/>
                        <a:pt x="63816" y="31900"/>
                      </a:cubicBezTo>
                      <a:close/>
                    </a:path>
                  </a:pathLst>
                </a:custGeom>
                <a:noFill/>
                <a:ln w="9525" cap="rnd">
                  <a:solidFill>
                    <a:schemeClr val="tx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3F1A01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3132" name="Freeform 3098">
                  <a:extLst>
                    <a:ext uri="{FF2B5EF4-FFF2-40B4-BE49-F238E27FC236}">
                      <a16:creationId xmlns:a16="http://schemas.microsoft.com/office/drawing/2014/main" id="{58C923BF-57A3-130F-3639-6FC86D874264}"/>
                    </a:ext>
                  </a:extLst>
                </p:cNvPr>
                <p:cNvSpPr/>
                <p:nvPr/>
              </p:nvSpPr>
              <p:spPr>
                <a:xfrm>
                  <a:off x="4553007" y="4441618"/>
                  <a:ext cx="134267" cy="110883"/>
                </a:xfrm>
                <a:custGeom>
                  <a:avLst/>
                  <a:gdLst>
                    <a:gd name="connsiteX0" fmla="*/ 120618 w 134267"/>
                    <a:gd name="connsiteY0" fmla="*/ 110883 h 110883"/>
                    <a:gd name="connsiteX1" fmla="*/ 134268 w 134267"/>
                    <a:gd name="connsiteY1" fmla="*/ 69543 h 110883"/>
                    <a:gd name="connsiteX2" fmla="*/ 64707 w 134267"/>
                    <a:gd name="connsiteY2" fmla="*/ 0 h 110883"/>
                    <a:gd name="connsiteX3" fmla="*/ 0 w 134267"/>
                    <a:gd name="connsiteY3" fmla="*/ 43976 h 1108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34267" h="110883">
                      <a:moveTo>
                        <a:pt x="120618" y="110883"/>
                      </a:moveTo>
                      <a:cubicBezTo>
                        <a:pt x="129207" y="99335"/>
                        <a:pt x="134268" y="85034"/>
                        <a:pt x="134268" y="69543"/>
                      </a:cubicBezTo>
                      <a:cubicBezTo>
                        <a:pt x="134268" y="31133"/>
                        <a:pt x="103127" y="0"/>
                        <a:pt x="64707" y="0"/>
                      </a:cubicBezTo>
                      <a:cubicBezTo>
                        <a:pt x="35308" y="0"/>
                        <a:pt x="10182" y="18214"/>
                        <a:pt x="0" y="43976"/>
                      </a:cubicBezTo>
                    </a:path>
                  </a:pathLst>
                </a:custGeom>
                <a:noFill/>
                <a:ln w="9525" cap="rnd">
                  <a:solidFill>
                    <a:schemeClr val="tx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3F1A01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3133" name="Freeform 3099">
                  <a:extLst>
                    <a:ext uri="{FF2B5EF4-FFF2-40B4-BE49-F238E27FC236}">
                      <a16:creationId xmlns:a16="http://schemas.microsoft.com/office/drawing/2014/main" id="{60710B7D-749D-2589-0CDB-9E072213144C}"/>
                    </a:ext>
                  </a:extLst>
                </p:cNvPr>
                <p:cNvSpPr/>
                <p:nvPr/>
              </p:nvSpPr>
              <p:spPr>
                <a:xfrm>
                  <a:off x="4631099" y="4713624"/>
                  <a:ext cx="81661" cy="86879"/>
                </a:xfrm>
                <a:custGeom>
                  <a:avLst/>
                  <a:gdLst>
                    <a:gd name="connsiteX0" fmla="*/ 60747 w 81661"/>
                    <a:gd name="connsiteY0" fmla="*/ 0 h 86879"/>
                    <a:gd name="connsiteX1" fmla="*/ 81662 w 81661"/>
                    <a:gd name="connsiteY1" fmla="*/ 39377 h 86879"/>
                    <a:gd name="connsiteX2" fmla="*/ 34133 w 81661"/>
                    <a:gd name="connsiteY2" fmla="*/ 86879 h 86879"/>
                    <a:gd name="connsiteX3" fmla="*/ 0 w 81661"/>
                    <a:gd name="connsiteY3" fmla="*/ 72414 h 868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1661" h="86879">
                      <a:moveTo>
                        <a:pt x="60747" y="0"/>
                      </a:moveTo>
                      <a:cubicBezTo>
                        <a:pt x="73370" y="8557"/>
                        <a:pt x="81662" y="22992"/>
                        <a:pt x="81662" y="39377"/>
                      </a:cubicBezTo>
                      <a:cubicBezTo>
                        <a:pt x="81662" y="65615"/>
                        <a:pt x="60375" y="86879"/>
                        <a:pt x="34133" y="86879"/>
                      </a:cubicBezTo>
                      <a:cubicBezTo>
                        <a:pt x="20736" y="86879"/>
                        <a:pt x="8635" y="81344"/>
                        <a:pt x="0" y="72414"/>
                      </a:cubicBezTo>
                    </a:path>
                  </a:pathLst>
                </a:custGeom>
                <a:noFill/>
                <a:ln w="9525" cap="rnd">
                  <a:solidFill>
                    <a:schemeClr val="tx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3F1A01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3134" name="Freeform 3100">
                  <a:extLst>
                    <a:ext uri="{FF2B5EF4-FFF2-40B4-BE49-F238E27FC236}">
                      <a16:creationId xmlns:a16="http://schemas.microsoft.com/office/drawing/2014/main" id="{D6324D89-B2E7-3F8D-989A-71599901EE1C}"/>
                    </a:ext>
                  </a:extLst>
                </p:cNvPr>
                <p:cNvSpPr/>
                <p:nvPr/>
              </p:nvSpPr>
              <p:spPr>
                <a:xfrm>
                  <a:off x="4395187" y="4723583"/>
                  <a:ext cx="134868" cy="134833"/>
                </a:xfrm>
                <a:custGeom>
                  <a:avLst/>
                  <a:gdLst>
                    <a:gd name="connsiteX0" fmla="*/ 134869 w 134868"/>
                    <a:gd name="connsiteY0" fmla="*/ 67417 h 134833"/>
                    <a:gd name="connsiteX1" fmla="*/ 67434 w 134868"/>
                    <a:gd name="connsiteY1" fmla="*/ 134834 h 134833"/>
                    <a:gd name="connsiteX2" fmla="*/ 0 w 134868"/>
                    <a:gd name="connsiteY2" fmla="*/ 67417 h 134833"/>
                    <a:gd name="connsiteX3" fmla="*/ 67434 w 134868"/>
                    <a:gd name="connsiteY3" fmla="*/ 0 h 134833"/>
                    <a:gd name="connsiteX4" fmla="*/ 134869 w 134868"/>
                    <a:gd name="connsiteY4" fmla="*/ 67417 h 1348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4868" h="134833">
                      <a:moveTo>
                        <a:pt x="134869" y="67417"/>
                      </a:moveTo>
                      <a:cubicBezTo>
                        <a:pt x="134869" y="104650"/>
                        <a:pt x="104677" y="134834"/>
                        <a:pt x="67434" y="134834"/>
                      </a:cubicBezTo>
                      <a:cubicBezTo>
                        <a:pt x="30191" y="134834"/>
                        <a:pt x="0" y="104650"/>
                        <a:pt x="0" y="67417"/>
                      </a:cubicBezTo>
                      <a:cubicBezTo>
                        <a:pt x="0" y="30184"/>
                        <a:pt x="30191" y="0"/>
                        <a:pt x="67434" y="0"/>
                      </a:cubicBezTo>
                      <a:cubicBezTo>
                        <a:pt x="104677" y="0"/>
                        <a:pt x="134869" y="30184"/>
                        <a:pt x="134869" y="67417"/>
                      </a:cubicBezTo>
                      <a:close/>
                    </a:path>
                  </a:pathLst>
                </a:custGeom>
                <a:noFill/>
                <a:ln w="9525" cap="rnd">
                  <a:solidFill>
                    <a:schemeClr val="tx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3F1A01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3135" name="Freeform 3101">
                  <a:extLst>
                    <a:ext uri="{FF2B5EF4-FFF2-40B4-BE49-F238E27FC236}">
                      <a16:creationId xmlns:a16="http://schemas.microsoft.com/office/drawing/2014/main" id="{7736526C-3D6C-44AD-7A11-02E91D9430B5}"/>
                    </a:ext>
                  </a:extLst>
                </p:cNvPr>
                <p:cNvSpPr/>
                <p:nvPr/>
              </p:nvSpPr>
              <p:spPr>
                <a:xfrm>
                  <a:off x="4377272" y="4583008"/>
                  <a:ext cx="33344" cy="165081"/>
                </a:xfrm>
                <a:custGeom>
                  <a:avLst/>
                  <a:gdLst>
                    <a:gd name="connsiteX0" fmla="*/ 13843 w 33344"/>
                    <a:gd name="connsiteY0" fmla="*/ 0 h 165081"/>
                    <a:gd name="connsiteX1" fmla="*/ 0 w 33344"/>
                    <a:gd name="connsiteY1" fmla="*/ 66015 h 165081"/>
                    <a:gd name="connsiteX2" fmla="*/ 33344 w 33344"/>
                    <a:gd name="connsiteY2" fmla="*/ 165081 h 1650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33344" h="165081">
                      <a:moveTo>
                        <a:pt x="13843" y="0"/>
                      </a:moveTo>
                      <a:cubicBezTo>
                        <a:pt x="4942" y="20194"/>
                        <a:pt x="0" y="42531"/>
                        <a:pt x="0" y="66015"/>
                      </a:cubicBezTo>
                      <a:cubicBezTo>
                        <a:pt x="0" y="103249"/>
                        <a:pt x="12414" y="137566"/>
                        <a:pt x="33344" y="165081"/>
                      </a:cubicBezTo>
                    </a:path>
                  </a:pathLst>
                </a:custGeom>
                <a:noFill/>
                <a:ln w="9525" cap="rnd">
                  <a:solidFill>
                    <a:schemeClr val="tx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3F1A01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3136" name="Freeform 3102">
                  <a:extLst>
                    <a:ext uri="{FF2B5EF4-FFF2-40B4-BE49-F238E27FC236}">
                      <a16:creationId xmlns:a16="http://schemas.microsoft.com/office/drawing/2014/main" id="{812AD717-A6BF-8F14-C9A5-DC7251444A22}"/>
                    </a:ext>
                  </a:extLst>
                </p:cNvPr>
                <p:cNvSpPr/>
                <p:nvPr/>
              </p:nvSpPr>
              <p:spPr>
                <a:xfrm>
                  <a:off x="4464916" y="4485161"/>
                  <a:ext cx="240163" cy="327724"/>
                </a:xfrm>
                <a:custGeom>
                  <a:avLst/>
                  <a:gdLst>
                    <a:gd name="connsiteX0" fmla="*/ 0 w 240163"/>
                    <a:gd name="connsiteY0" fmla="*/ 18796 h 327724"/>
                    <a:gd name="connsiteX1" fmla="*/ 76259 w 240163"/>
                    <a:gd name="connsiteY1" fmla="*/ 0 h 327724"/>
                    <a:gd name="connsiteX2" fmla="*/ 240164 w 240163"/>
                    <a:gd name="connsiteY2" fmla="*/ 163862 h 327724"/>
                    <a:gd name="connsiteX3" fmla="*/ 76259 w 240163"/>
                    <a:gd name="connsiteY3" fmla="*/ 327724 h 327724"/>
                    <a:gd name="connsiteX4" fmla="*/ 61715 w 240163"/>
                    <a:gd name="connsiteY4" fmla="*/ 327070 h 3277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40163" h="327724">
                      <a:moveTo>
                        <a:pt x="0" y="18796"/>
                      </a:moveTo>
                      <a:cubicBezTo>
                        <a:pt x="22774" y="6785"/>
                        <a:pt x="48720" y="0"/>
                        <a:pt x="76259" y="0"/>
                      </a:cubicBezTo>
                      <a:cubicBezTo>
                        <a:pt x="166777" y="0"/>
                        <a:pt x="240164" y="73367"/>
                        <a:pt x="240164" y="163862"/>
                      </a:cubicBezTo>
                      <a:cubicBezTo>
                        <a:pt x="240164" y="254357"/>
                        <a:pt x="166777" y="327724"/>
                        <a:pt x="76259" y="327724"/>
                      </a:cubicBezTo>
                      <a:cubicBezTo>
                        <a:pt x="71362" y="327724"/>
                        <a:pt x="66508" y="327515"/>
                        <a:pt x="61715" y="327070"/>
                      </a:cubicBezTo>
                    </a:path>
                  </a:pathLst>
                </a:custGeom>
                <a:noFill/>
                <a:ln w="9525" cap="rnd">
                  <a:solidFill>
                    <a:schemeClr val="tx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3F1A01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3137" name="Freeform 3103">
                  <a:extLst>
                    <a:ext uri="{FF2B5EF4-FFF2-40B4-BE49-F238E27FC236}">
                      <a16:creationId xmlns:a16="http://schemas.microsoft.com/office/drawing/2014/main" id="{95D95AA5-2C56-9110-ECEC-159AE16C0AA4}"/>
                    </a:ext>
                  </a:extLst>
                </p:cNvPr>
                <p:cNvSpPr/>
                <p:nvPr/>
              </p:nvSpPr>
              <p:spPr>
                <a:xfrm>
                  <a:off x="4382261" y="4497059"/>
                  <a:ext cx="111565" cy="111535"/>
                </a:xfrm>
                <a:custGeom>
                  <a:avLst/>
                  <a:gdLst>
                    <a:gd name="connsiteX0" fmla="*/ 111565 w 111565"/>
                    <a:gd name="connsiteY0" fmla="*/ 55768 h 111535"/>
                    <a:gd name="connsiteX1" fmla="*/ 55783 w 111565"/>
                    <a:gd name="connsiteY1" fmla="*/ 111536 h 111535"/>
                    <a:gd name="connsiteX2" fmla="*/ 0 w 111565"/>
                    <a:gd name="connsiteY2" fmla="*/ 55768 h 111535"/>
                    <a:gd name="connsiteX3" fmla="*/ 55783 w 111565"/>
                    <a:gd name="connsiteY3" fmla="*/ 0 h 111535"/>
                    <a:gd name="connsiteX4" fmla="*/ 111565 w 111565"/>
                    <a:gd name="connsiteY4" fmla="*/ 55768 h 1115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11565" h="111535">
                      <a:moveTo>
                        <a:pt x="111565" y="55768"/>
                      </a:moveTo>
                      <a:cubicBezTo>
                        <a:pt x="111565" y="86568"/>
                        <a:pt x="86590" y="111536"/>
                        <a:pt x="55783" y="111536"/>
                      </a:cubicBezTo>
                      <a:cubicBezTo>
                        <a:pt x="24975" y="111536"/>
                        <a:pt x="0" y="86568"/>
                        <a:pt x="0" y="55768"/>
                      </a:cubicBezTo>
                      <a:cubicBezTo>
                        <a:pt x="0" y="24968"/>
                        <a:pt x="24975" y="0"/>
                        <a:pt x="55783" y="0"/>
                      </a:cubicBezTo>
                      <a:cubicBezTo>
                        <a:pt x="86590" y="0"/>
                        <a:pt x="111565" y="24968"/>
                        <a:pt x="111565" y="55768"/>
                      </a:cubicBezTo>
                      <a:close/>
                    </a:path>
                  </a:pathLst>
                </a:custGeom>
                <a:noFill/>
                <a:ln w="9525" cap="rnd">
                  <a:solidFill>
                    <a:schemeClr val="tx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3F1A01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1" name="Graphic 3094">
                <a:extLst>
                  <a:ext uri="{FF2B5EF4-FFF2-40B4-BE49-F238E27FC236}">
                    <a16:creationId xmlns:a16="http://schemas.microsoft.com/office/drawing/2014/main" id="{680485A7-8BEB-E91B-78D5-AFCD6A6005B9}"/>
                  </a:ext>
                </a:extLst>
              </p:cNvPr>
              <p:cNvGrpSpPr/>
              <p:nvPr/>
            </p:nvGrpSpPr>
            <p:grpSpPr>
              <a:xfrm>
                <a:off x="4361390" y="4371333"/>
                <a:ext cx="413717" cy="571041"/>
                <a:chOff x="4361390" y="4371333"/>
                <a:chExt cx="413717" cy="571041"/>
              </a:xfrm>
            </p:grpSpPr>
            <p:grpSp>
              <p:nvGrpSpPr>
                <p:cNvPr id="44" name="Graphic 3094">
                  <a:extLst>
                    <a:ext uri="{FF2B5EF4-FFF2-40B4-BE49-F238E27FC236}">
                      <a16:creationId xmlns:a16="http://schemas.microsoft.com/office/drawing/2014/main" id="{1CB87E64-9F05-EF70-2F0F-2DB2E719469E}"/>
                    </a:ext>
                  </a:extLst>
                </p:cNvPr>
                <p:cNvGrpSpPr/>
                <p:nvPr/>
              </p:nvGrpSpPr>
              <p:grpSpPr>
                <a:xfrm>
                  <a:off x="4719342" y="4434820"/>
                  <a:ext cx="42195" cy="42184"/>
                  <a:chOff x="4719342" y="4434820"/>
                  <a:chExt cx="42195" cy="42184"/>
                </a:xfrm>
              </p:grpSpPr>
              <p:sp>
                <p:nvSpPr>
                  <p:cNvPr id="3094" name="Freeform 3106">
                    <a:extLst>
                      <a:ext uri="{FF2B5EF4-FFF2-40B4-BE49-F238E27FC236}">
                        <a16:creationId xmlns:a16="http://schemas.microsoft.com/office/drawing/2014/main" id="{29369691-A883-3A9F-5E98-114245A863AA}"/>
                      </a:ext>
                    </a:extLst>
                  </p:cNvPr>
                  <p:cNvSpPr/>
                  <p:nvPr/>
                </p:nvSpPr>
                <p:spPr>
                  <a:xfrm>
                    <a:off x="4740439" y="4434820"/>
                    <a:ext cx="178" cy="42184"/>
                  </a:xfrm>
                  <a:custGeom>
                    <a:avLst/>
                    <a:gdLst>
                      <a:gd name="connsiteX0" fmla="*/ 0 w 178"/>
                      <a:gd name="connsiteY0" fmla="*/ 0 h 42184"/>
                      <a:gd name="connsiteX1" fmla="*/ 0 w 178"/>
                      <a:gd name="connsiteY1" fmla="*/ 42184 h 4218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78" h="42184">
                        <a:moveTo>
                          <a:pt x="0" y="0"/>
                        </a:moveTo>
                        <a:lnTo>
                          <a:pt x="0" y="42184"/>
                        </a:lnTo>
                      </a:path>
                    </a:pathLst>
                  </a:custGeom>
                  <a:ln w="9525" cap="rnd">
                    <a:solidFill>
                      <a:schemeClr val="tx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3F1A01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095" name="Freeform 3107">
                    <a:extLst>
                      <a:ext uri="{FF2B5EF4-FFF2-40B4-BE49-F238E27FC236}">
                        <a16:creationId xmlns:a16="http://schemas.microsoft.com/office/drawing/2014/main" id="{CE7B0802-A1E2-E935-7FCC-3AF2A3716FF5}"/>
                      </a:ext>
                    </a:extLst>
                  </p:cNvPr>
                  <p:cNvSpPr/>
                  <p:nvPr/>
                </p:nvSpPr>
                <p:spPr>
                  <a:xfrm>
                    <a:off x="4719342" y="4455911"/>
                    <a:ext cx="42195" cy="178"/>
                  </a:xfrm>
                  <a:custGeom>
                    <a:avLst/>
                    <a:gdLst>
                      <a:gd name="connsiteX0" fmla="*/ 0 w 42195"/>
                      <a:gd name="connsiteY0" fmla="*/ 0 h 178"/>
                      <a:gd name="connsiteX1" fmla="*/ 42195 w 42195"/>
                      <a:gd name="connsiteY1" fmla="*/ 0 h 17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42195" h="178">
                        <a:moveTo>
                          <a:pt x="0" y="0"/>
                        </a:moveTo>
                        <a:lnTo>
                          <a:pt x="42195" y="0"/>
                        </a:lnTo>
                      </a:path>
                    </a:pathLst>
                  </a:custGeom>
                  <a:ln w="9525" cap="rnd">
                    <a:solidFill>
                      <a:schemeClr val="tx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3F1A01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</p:grpSp>
            <p:grpSp>
              <p:nvGrpSpPr>
                <p:cNvPr id="46" name="Graphic 3094">
                  <a:extLst>
                    <a:ext uri="{FF2B5EF4-FFF2-40B4-BE49-F238E27FC236}">
                      <a16:creationId xmlns:a16="http://schemas.microsoft.com/office/drawing/2014/main" id="{EC94B78C-9873-F15B-5FC9-CB78D8889840}"/>
                    </a:ext>
                  </a:extLst>
                </p:cNvPr>
                <p:cNvGrpSpPr/>
                <p:nvPr/>
              </p:nvGrpSpPr>
              <p:grpSpPr>
                <a:xfrm>
                  <a:off x="4487860" y="4900190"/>
                  <a:ext cx="42193" cy="42184"/>
                  <a:chOff x="4487860" y="4900190"/>
                  <a:chExt cx="42193" cy="42184"/>
                </a:xfrm>
              </p:grpSpPr>
              <p:sp>
                <p:nvSpPr>
                  <p:cNvPr id="3081" name="Freeform 3109">
                    <a:extLst>
                      <a:ext uri="{FF2B5EF4-FFF2-40B4-BE49-F238E27FC236}">
                        <a16:creationId xmlns:a16="http://schemas.microsoft.com/office/drawing/2014/main" id="{5D2F0283-9872-D69F-823F-3099B7FC0938}"/>
                      </a:ext>
                    </a:extLst>
                  </p:cNvPr>
                  <p:cNvSpPr/>
                  <p:nvPr/>
                </p:nvSpPr>
                <p:spPr>
                  <a:xfrm>
                    <a:off x="4508957" y="4900190"/>
                    <a:ext cx="178" cy="42184"/>
                  </a:xfrm>
                  <a:custGeom>
                    <a:avLst/>
                    <a:gdLst>
                      <a:gd name="connsiteX0" fmla="*/ 0 w 178"/>
                      <a:gd name="connsiteY0" fmla="*/ 0 h 42184"/>
                      <a:gd name="connsiteX1" fmla="*/ 0 w 178"/>
                      <a:gd name="connsiteY1" fmla="*/ 42184 h 4218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78" h="42184">
                        <a:moveTo>
                          <a:pt x="0" y="0"/>
                        </a:moveTo>
                        <a:lnTo>
                          <a:pt x="0" y="42184"/>
                        </a:lnTo>
                      </a:path>
                    </a:pathLst>
                  </a:custGeom>
                  <a:ln w="9525" cap="rnd">
                    <a:solidFill>
                      <a:schemeClr val="tx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3F1A01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082" name="Freeform 3110">
                    <a:extLst>
                      <a:ext uri="{FF2B5EF4-FFF2-40B4-BE49-F238E27FC236}">
                        <a16:creationId xmlns:a16="http://schemas.microsoft.com/office/drawing/2014/main" id="{CE493D32-E79E-6049-D8B7-00125D22F426}"/>
                      </a:ext>
                    </a:extLst>
                  </p:cNvPr>
                  <p:cNvSpPr/>
                  <p:nvPr/>
                </p:nvSpPr>
                <p:spPr>
                  <a:xfrm>
                    <a:off x="4487860" y="4921282"/>
                    <a:ext cx="42193" cy="178"/>
                  </a:xfrm>
                  <a:custGeom>
                    <a:avLst/>
                    <a:gdLst>
                      <a:gd name="connsiteX0" fmla="*/ 0 w 42193"/>
                      <a:gd name="connsiteY0" fmla="*/ 0 h 178"/>
                      <a:gd name="connsiteX1" fmla="*/ 42194 w 42193"/>
                      <a:gd name="connsiteY1" fmla="*/ 0 h 17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42193" h="178">
                        <a:moveTo>
                          <a:pt x="0" y="0"/>
                        </a:moveTo>
                        <a:lnTo>
                          <a:pt x="42194" y="0"/>
                        </a:lnTo>
                      </a:path>
                    </a:pathLst>
                  </a:custGeom>
                  <a:ln w="9525" cap="rnd">
                    <a:solidFill>
                      <a:schemeClr val="tx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3F1A01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</p:grpSp>
            <p:grpSp>
              <p:nvGrpSpPr>
                <p:cNvPr id="47" name="Graphic 3094">
                  <a:extLst>
                    <a:ext uri="{FF2B5EF4-FFF2-40B4-BE49-F238E27FC236}">
                      <a16:creationId xmlns:a16="http://schemas.microsoft.com/office/drawing/2014/main" id="{E6059E4B-185E-3CD1-3615-7B88C2C911F8}"/>
                    </a:ext>
                  </a:extLst>
                </p:cNvPr>
                <p:cNvGrpSpPr/>
                <p:nvPr/>
              </p:nvGrpSpPr>
              <p:grpSpPr>
                <a:xfrm>
                  <a:off x="4605429" y="4371333"/>
                  <a:ext cx="42195" cy="42184"/>
                  <a:chOff x="4605429" y="4371333"/>
                  <a:chExt cx="42195" cy="42184"/>
                </a:xfrm>
              </p:grpSpPr>
              <p:sp>
                <p:nvSpPr>
                  <p:cNvPr id="3079" name="Freeform 3112">
                    <a:extLst>
                      <a:ext uri="{FF2B5EF4-FFF2-40B4-BE49-F238E27FC236}">
                        <a16:creationId xmlns:a16="http://schemas.microsoft.com/office/drawing/2014/main" id="{ECD69C8F-C73A-0901-000D-FE45195641E7}"/>
                      </a:ext>
                    </a:extLst>
                  </p:cNvPr>
                  <p:cNvSpPr/>
                  <p:nvPr/>
                </p:nvSpPr>
                <p:spPr>
                  <a:xfrm>
                    <a:off x="4626528" y="4371333"/>
                    <a:ext cx="178" cy="42184"/>
                  </a:xfrm>
                  <a:custGeom>
                    <a:avLst/>
                    <a:gdLst>
                      <a:gd name="connsiteX0" fmla="*/ 0 w 178"/>
                      <a:gd name="connsiteY0" fmla="*/ 0 h 42184"/>
                      <a:gd name="connsiteX1" fmla="*/ 0 w 178"/>
                      <a:gd name="connsiteY1" fmla="*/ 42184 h 4218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78" h="42184">
                        <a:moveTo>
                          <a:pt x="0" y="0"/>
                        </a:moveTo>
                        <a:lnTo>
                          <a:pt x="0" y="42184"/>
                        </a:lnTo>
                      </a:path>
                    </a:pathLst>
                  </a:custGeom>
                  <a:ln w="9525" cap="rnd">
                    <a:solidFill>
                      <a:schemeClr val="tx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3F1A01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080" name="Freeform 3113">
                    <a:extLst>
                      <a:ext uri="{FF2B5EF4-FFF2-40B4-BE49-F238E27FC236}">
                        <a16:creationId xmlns:a16="http://schemas.microsoft.com/office/drawing/2014/main" id="{46790B47-7F72-6124-AF45-87B154014350}"/>
                      </a:ext>
                    </a:extLst>
                  </p:cNvPr>
                  <p:cNvSpPr/>
                  <p:nvPr/>
                </p:nvSpPr>
                <p:spPr>
                  <a:xfrm>
                    <a:off x="4605429" y="4392426"/>
                    <a:ext cx="42195" cy="178"/>
                  </a:xfrm>
                  <a:custGeom>
                    <a:avLst/>
                    <a:gdLst>
                      <a:gd name="connsiteX0" fmla="*/ 0 w 42195"/>
                      <a:gd name="connsiteY0" fmla="*/ 0 h 178"/>
                      <a:gd name="connsiteX1" fmla="*/ 42196 w 42195"/>
                      <a:gd name="connsiteY1" fmla="*/ 0 h 17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42195" h="178">
                        <a:moveTo>
                          <a:pt x="0" y="0"/>
                        </a:moveTo>
                        <a:lnTo>
                          <a:pt x="42196" y="0"/>
                        </a:lnTo>
                      </a:path>
                    </a:pathLst>
                  </a:custGeom>
                  <a:ln w="9525" cap="rnd">
                    <a:solidFill>
                      <a:schemeClr val="tx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3F1A01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</p:grpSp>
            <p:grpSp>
              <p:nvGrpSpPr>
                <p:cNvPr id="51" name="Graphic 3094">
                  <a:extLst>
                    <a:ext uri="{FF2B5EF4-FFF2-40B4-BE49-F238E27FC236}">
                      <a16:creationId xmlns:a16="http://schemas.microsoft.com/office/drawing/2014/main" id="{DE841E5B-4568-4203-A7AE-0B394B9B8C42}"/>
                    </a:ext>
                  </a:extLst>
                </p:cNvPr>
                <p:cNvGrpSpPr/>
                <p:nvPr/>
              </p:nvGrpSpPr>
              <p:grpSpPr>
                <a:xfrm>
                  <a:off x="4361390" y="4858415"/>
                  <a:ext cx="42195" cy="42184"/>
                  <a:chOff x="4361390" y="4858415"/>
                  <a:chExt cx="42195" cy="42184"/>
                </a:xfrm>
              </p:grpSpPr>
              <p:sp>
                <p:nvSpPr>
                  <p:cNvPr id="3074" name="Freeform 3115">
                    <a:extLst>
                      <a:ext uri="{FF2B5EF4-FFF2-40B4-BE49-F238E27FC236}">
                        <a16:creationId xmlns:a16="http://schemas.microsoft.com/office/drawing/2014/main" id="{5F8053E5-7F0E-31FB-E65C-B0B0F3D633C0}"/>
                      </a:ext>
                    </a:extLst>
                  </p:cNvPr>
                  <p:cNvSpPr/>
                  <p:nvPr/>
                </p:nvSpPr>
                <p:spPr>
                  <a:xfrm>
                    <a:off x="4382487" y="4858415"/>
                    <a:ext cx="178" cy="42184"/>
                  </a:xfrm>
                  <a:custGeom>
                    <a:avLst/>
                    <a:gdLst>
                      <a:gd name="connsiteX0" fmla="*/ 0 w 178"/>
                      <a:gd name="connsiteY0" fmla="*/ 0 h 42184"/>
                      <a:gd name="connsiteX1" fmla="*/ 0 w 178"/>
                      <a:gd name="connsiteY1" fmla="*/ 42185 h 4218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78" h="42184">
                        <a:moveTo>
                          <a:pt x="0" y="0"/>
                        </a:moveTo>
                        <a:lnTo>
                          <a:pt x="0" y="42185"/>
                        </a:lnTo>
                      </a:path>
                    </a:pathLst>
                  </a:custGeom>
                  <a:ln w="9525" cap="rnd">
                    <a:solidFill>
                      <a:schemeClr val="tx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3F1A01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078" name="Freeform 3116">
                    <a:extLst>
                      <a:ext uri="{FF2B5EF4-FFF2-40B4-BE49-F238E27FC236}">
                        <a16:creationId xmlns:a16="http://schemas.microsoft.com/office/drawing/2014/main" id="{8A3B07B7-DC5C-EB4B-A70F-12834362CAEE}"/>
                      </a:ext>
                    </a:extLst>
                  </p:cNvPr>
                  <p:cNvSpPr/>
                  <p:nvPr/>
                </p:nvSpPr>
                <p:spPr>
                  <a:xfrm>
                    <a:off x="4361390" y="4879509"/>
                    <a:ext cx="42195" cy="178"/>
                  </a:xfrm>
                  <a:custGeom>
                    <a:avLst/>
                    <a:gdLst>
                      <a:gd name="connsiteX0" fmla="*/ 0 w 42195"/>
                      <a:gd name="connsiteY0" fmla="*/ 0 h 178"/>
                      <a:gd name="connsiteX1" fmla="*/ 42196 w 42195"/>
                      <a:gd name="connsiteY1" fmla="*/ 0 h 17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42195" h="178">
                        <a:moveTo>
                          <a:pt x="0" y="0"/>
                        </a:moveTo>
                        <a:lnTo>
                          <a:pt x="42196" y="0"/>
                        </a:lnTo>
                      </a:path>
                    </a:pathLst>
                  </a:custGeom>
                  <a:ln w="9525" cap="rnd">
                    <a:solidFill>
                      <a:schemeClr val="tx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3F1A01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</p:grpSp>
            <p:grpSp>
              <p:nvGrpSpPr>
                <p:cNvPr id="52" name="Graphic 3094">
                  <a:extLst>
                    <a:ext uri="{FF2B5EF4-FFF2-40B4-BE49-F238E27FC236}">
                      <a16:creationId xmlns:a16="http://schemas.microsoft.com/office/drawing/2014/main" id="{D2B79F09-1E53-EDE2-6323-522629D55852}"/>
                    </a:ext>
                  </a:extLst>
                </p:cNvPr>
                <p:cNvGrpSpPr/>
                <p:nvPr/>
              </p:nvGrpSpPr>
              <p:grpSpPr>
                <a:xfrm>
                  <a:off x="4732912" y="4540141"/>
                  <a:ext cx="42195" cy="42184"/>
                  <a:chOff x="4732912" y="4540141"/>
                  <a:chExt cx="42195" cy="42184"/>
                </a:xfrm>
              </p:grpSpPr>
              <p:sp>
                <p:nvSpPr>
                  <p:cNvPr id="53" name="Freeform 3118">
                    <a:extLst>
                      <a:ext uri="{FF2B5EF4-FFF2-40B4-BE49-F238E27FC236}">
                        <a16:creationId xmlns:a16="http://schemas.microsoft.com/office/drawing/2014/main" id="{2F7E0772-7571-E76C-05A8-FA4B484626D2}"/>
                      </a:ext>
                    </a:extLst>
                  </p:cNvPr>
                  <p:cNvSpPr/>
                  <p:nvPr/>
                </p:nvSpPr>
                <p:spPr>
                  <a:xfrm>
                    <a:off x="4754010" y="4540141"/>
                    <a:ext cx="178" cy="42184"/>
                  </a:xfrm>
                  <a:custGeom>
                    <a:avLst/>
                    <a:gdLst>
                      <a:gd name="connsiteX0" fmla="*/ 0 w 178"/>
                      <a:gd name="connsiteY0" fmla="*/ 0 h 42184"/>
                      <a:gd name="connsiteX1" fmla="*/ 0 w 178"/>
                      <a:gd name="connsiteY1" fmla="*/ 42185 h 4218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78" h="42184">
                        <a:moveTo>
                          <a:pt x="0" y="0"/>
                        </a:moveTo>
                        <a:lnTo>
                          <a:pt x="0" y="42185"/>
                        </a:lnTo>
                      </a:path>
                    </a:pathLst>
                  </a:custGeom>
                  <a:ln w="9525" cap="rnd">
                    <a:solidFill>
                      <a:schemeClr val="tx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3F1A01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54" name="Freeform 3119">
                    <a:extLst>
                      <a:ext uri="{FF2B5EF4-FFF2-40B4-BE49-F238E27FC236}">
                        <a16:creationId xmlns:a16="http://schemas.microsoft.com/office/drawing/2014/main" id="{EFBE6661-D3B0-7827-2F14-873C1AC0EBB5}"/>
                      </a:ext>
                    </a:extLst>
                  </p:cNvPr>
                  <p:cNvSpPr/>
                  <p:nvPr/>
                </p:nvSpPr>
                <p:spPr>
                  <a:xfrm>
                    <a:off x="4732912" y="4561234"/>
                    <a:ext cx="42195" cy="178"/>
                  </a:xfrm>
                  <a:custGeom>
                    <a:avLst/>
                    <a:gdLst>
                      <a:gd name="connsiteX0" fmla="*/ 0 w 42195"/>
                      <a:gd name="connsiteY0" fmla="*/ 0 h 178"/>
                      <a:gd name="connsiteX1" fmla="*/ 42196 w 42195"/>
                      <a:gd name="connsiteY1" fmla="*/ 0 h 17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42195" h="178">
                        <a:moveTo>
                          <a:pt x="0" y="0"/>
                        </a:moveTo>
                        <a:lnTo>
                          <a:pt x="42196" y="0"/>
                        </a:lnTo>
                      </a:path>
                    </a:pathLst>
                  </a:custGeom>
                  <a:ln w="9525" cap="rnd">
                    <a:solidFill>
                      <a:schemeClr val="tx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3F1A01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</p:grpSp>
          </p:grpSp>
          <p:grpSp>
            <p:nvGrpSpPr>
              <p:cNvPr id="24" name="Graphic 3094">
                <a:extLst>
                  <a:ext uri="{FF2B5EF4-FFF2-40B4-BE49-F238E27FC236}">
                    <a16:creationId xmlns:a16="http://schemas.microsoft.com/office/drawing/2014/main" id="{202F1168-D73D-8834-28BF-A7D8B10E1E1E}"/>
                  </a:ext>
                </a:extLst>
              </p:cNvPr>
              <p:cNvGrpSpPr/>
              <p:nvPr/>
            </p:nvGrpSpPr>
            <p:grpSpPr>
              <a:xfrm>
                <a:off x="4219961" y="4302018"/>
                <a:ext cx="650163" cy="679442"/>
                <a:chOff x="4219961" y="4302018"/>
                <a:chExt cx="650163" cy="679442"/>
              </a:xfrm>
              <a:noFill/>
            </p:grpSpPr>
            <p:grpSp>
              <p:nvGrpSpPr>
                <p:cNvPr id="25" name="Graphic 3094">
                  <a:extLst>
                    <a:ext uri="{FF2B5EF4-FFF2-40B4-BE49-F238E27FC236}">
                      <a16:creationId xmlns:a16="http://schemas.microsoft.com/office/drawing/2014/main" id="{3FE90CD0-2D65-07F6-CC1E-053EF6A21EA4}"/>
                    </a:ext>
                  </a:extLst>
                </p:cNvPr>
                <p:cNvGrpSpPr/>
                <p:nvPr/>
              </p:nvGrpSpPr>
              <p:grpSpPr>
                <a:xfrm>
                  <a:off x="4219961" y="4302018"/>
                  <a:ext cx="328746" cy="488982"/>
                  <a:chOff x="4219961" y="4302018"/>
                  <a:chExt cx="328746" cy="488982"/>
                </a:xfrm>
                <a:noFill/>
              </p:grpSpPr>
              <p:sp>
                <p:nvSpPr>
                  <p:cNvPr id="42" name="Freeform 3122">
                    <a:extLst>
                      <a:ext uri="{FF2B5EF4-FFF2-40B4-BE49-F238E27FC236}">
                        <a16:creationId xmlns:a16="http://schemas.microsoft.com/office/drawing/2014/main" id="{93E290F1-C194-4CAE-0445-BEA8E7087C68}"/>
                      </a:ext>
                    </a:extLst>
                  </p:cNvPr>
                  <p:cNvSpPr/>
                  <p:nvPr/>
                </p:nvSpPr>
                <p:spPr>
                  <a:xfrm>
                    <a:off x="4219961" y="4331466"/>
                    <a:ext cx="325053" cy="459534"/>
                  </a:xfrm>
                  <a:custGeom>
                    <a:avLst/>
                    <a:gdLst>
                      <a:gd name="connsiteX0" fmla="*/ 29090 w 325053"/>
                      <a:gd name="connsiteY0" fmla="*/ 459534 h 459534"/>
                      <a:gd name="connsiteX1" fmla="*/ 0 w 325053"/>
                      <a:gd name="connsiteY1" fmla="*/ 324969 h 459534"/>
                      <a:gd name="connsiteX2" fmla="*/ 325054 w 325053"/>
                      <a:gd name="connsiteY2" fmla="*/ 0 h 45953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325053" h="459534">
                        <a:moveTo>
                          <a:pt x="29090" y="459534"/>
                        </a:moveTo>
                        <a:cubicBezTo>
                          <a:pt x="10407" y="418532"/>
                          <a:pt x="0" y="372966"/>
                          <a:pt x="0" y="324969"/>
                        </a:cubicBezTo>
                        <a:cubicBezTo>
                          <a:pt x="0" y="145494"/>
                          <a:pt x="145532" y="0"/>
                          <a:pt x="325054" y="0"/>
                        </a:cubicBezTo>
                      </a:path>
                    </a:pathLst>
                  </a:custGeom>
                  <a:noFill/>
                  <a:ln w="9525" cap="rnd">
                    <a:solidFill>
                      <a:schemeClr val="tx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3F1A01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3" name="Freeform 3123">
                    <a:extLst>
                      <a:ext uri="{FF2B5EF4-FFF2-40B4-BE49-F238E27FC236}">
                        <a16:creationId xmlns:a16="http://schemas.microsoft.com/office/drawing/2014/main" id="{2FBF8A6F-66F2-809E-3FF9-2E7F7170382A}"/>
                      </a:ext>
                    </a:extLst>
                  </p:cNvPr>
                  <p:cNvSpPr/>
                  <p:nvPr/>
                </p:nvSpPr>
                <p:spPr>
                  <a:xfrm>
                    <a:off x="4513836" y="4302018"/>
                    <a:ext cx="34871" cy="58897"/>
                  </a:xfrm>
                  <a:custGeom>
                    <a:avLst/>
                    <a:gdLst>
                      <a:gd name="connsiteX0" fmla="*/ 0 w 34871"/>
                      <a:gd name="connsiteY0" fmla="*/ 0 h 58897"/>
                      <a:gd name="connsiteX1" fmla="*/ 34872 w 34871"/>
                      <a:gd name="connsiteY1" fmla="*/ 29413 h 58897"/>
                      <a:gd name="connsiteX2" fmla="*/ 0 w 34871"/>
                      <a:gd name="connsiteY2" fmla="*/ 58897 h 5889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34871" h="58897">
                        <a:moveTo>
                          <a:pt x="0" y="0"/>
                        </a:moveTo>
                        <a:lnTo>
                          <a:pt x="34872" y="29413"/>
                        </a:lnTo>
                        <a:lnTo>
                          <a:pt x="0" y="58897"/>
                        </a:lnTo>
                      </a:path>
                    </a:pathLst>
                  </a:custGeom>
                  <a:noFill/>
                  <a:ln w="9525" cap="rnd">
                    <a:solidFill>
                      <a:schemeClr val="tx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3F1A01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</p:grpSp>
            <p:grpSp>
              <p:nvGrpSpPr>
                <p:cNvPr id="26" name="Graphic 3094">
                  <a:extLst>
                    <a:ext uri="{FF2B5EF4-FFF2-40B4-BE49-F238E27FC236}">
                      <a16:creationId xmlns:a16="http://schemas.microsoft.com/office/drawing/2014/main" id="{CC95A5AD-C1D1-12AB-A00D-81006D7BC43B}"/>
                    </a:ext>
                  </a:extLst>
                </p:cNvPr>
                <p:cNvGrpSpPr/>
                <p:nvPr/>
              </p:nvGrpSpPr>
              <p:grpSpPr>
                <a:xfrm>
                  <a:off x="4253588" y="4814729"/>
                  <a:ext cx="555976" cy="166730"/>
                  <a:chOff x="4253588" y="4814729"/>
                  <a:chExt cx="555976" cy="166730"/>
                </a:xfrm>
                <a:noFill/>
              </p:grpSpPr>
              <p:sp>
                <p:nvSpPr>
                  <p:cNvPr id="32" name="Freeform 3125">
                    <a:extLst>
                      <a:ext uri="{FF2B5EF4-FFF2-40B4-BE49-F238E27FC236}">
                        <a16:creationId xmlns:a16="http://schemas.microsoft.com/office/drawing/2014/main" id="{8E151BBB-A77F-CAAE-A0DC-94C308BEB930}"/>
                      </a:ext>
                    </a:extLst>
                  </p:cNvPr>
                  <p:cNvSpPr/>
                  <p:nvPr/>
                </p:nvSpPr>
                <p:spPr>
                  <a:xfrm>
                    <a:off x="4263508" y="4818920"/>
                    <a:ext cx="546055" cy="162539"/>
                  </a:xfrm>
                  <a:custGeom>
                    <a:avLst/>
                    <a:gdLst>
                      <a:gd name="connsiteX0" fmla="*/ 546055 w 546055"/>
                      <a:gd name="connsiteY0" fmla="*/ 26479 h 162539"/>
                      <a:gd name="connsiteX1" fmla="*/ 444034 w 546055"/>
                      <a:gd name="connsiteY1" fmla="*/ 118947 h 162539"/>
                      <a:gd name="connsiteX2" fmla="*/ 0 w 546055"/>
                      <a:gd name="connsiteY2" fmla="*/ 0 h 16253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546055" h="162539">
                        <a:moveTo>
                          <a:pt x="546055" y="26479"/>
                        </a:moveTo>
                        <a:cubicBezTo>
                          <a:pt x="519878" y="63156"/>
                          <a:pt x="485610" y="94949"/>
                          <a:pt x="444034" y="118947"/>
                        </a:cubicBezTo>
                        <a:cubicBezTo>
                          <a:pt x="288562" y="208686"/>
                          <a:pt x="89762" y="155432"/>
                          <a:pt x="0" y="0"/>
                        </a:cubicBezTo>
                      </a:path>
                    </a:pathLst>
                  </a:custGeom>
                  <a:noFill/>
                  <a:ln w="9525" cap="rnd">
                    <a:solidFill>
                      <a:schemeClr val="tx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3F1A01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9" name="Freeform 3126">
                    <a:extLst>
                      <a:ext uri="{FF2B5EF4-FFF2-40B4-BE49-F238E27FC236}">
                        <a16:creationId xmlns:a16="http://schemas.microsoft.com/office/drawing/2014/main" id="{D1B77AB1-769C-DD99-C1EC-0851D00046C4}"/>
                      </a:ext>
                    </a:extLst>
                  </p:cNvPr>
                  <p:cNvSpPr/>
                  <p:nvPr/>
                </p:nvSpPr>
                <p:spPr>
                  <a:xfrm>
                    <a:off x="4253588" y="4814729"/>
                    <a:ext cx="51021" cy="45910"/>
                  </a:xfrm>
                  <a:custGeom>
                    <a:avLst/>
                    <a:gdLst>
                      <a:gd name="connsiteX0" fmla="*/ 0 w 51021"/>
                      <a:gd name="connsiteY0" fmla="*/ 45911 h 45910"/>
                      <a:gd name="connsiteX1" fmla="*/ 7354 w 51021"/>
                      <a:gd name="connsiteY1" fmla="*/ 0 h 45910"/>
                      <a:gd name="connsiteX2" fmla="*/ 51022 w 51021"/>
                      <a:gd name="connsiteY2" fmla="*/ 16462 h 459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51021" h="45910">
                        <a:moveTo>
                          <a:pt x="0" y="45911"/>
                        </a:moveTo>
                        <a:lnTo>
                          <a:pt x="7354" y="0"/>
                        </a:lnTo>
                        <a:lnTo>
                          <a:pt x="51022" y="16462"/>
                        </a:lnTo>
                      </a:path>
                    </a:pathLst>
                  </a:custGeom>
                  <a:noFill/>
                  <a:ln w="9525" cap="rnd">
                    <a:solidFill>
                      <a:schemeClr val="tx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3F1A01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</p:grpSp>
            <p:grpSp>
              <p:nvGrpSpPr>
                <p:cNvPr id="27" name="Graphic 3094">
                  <a:extLst>
                    <a:ext uri="{FF2B5EF4-FFF2-40B4-BE49-F238E27FC236}">
                      <a16:creationId xmlns:a16="http://schemas.microsoft.com/office/drawing/2014/main" id="{1FD08BB1-B682-5E2B-204D-6D6ACE8F3FDA}"/>
                    </a:ext>
                  </a:extLst>
                </p:cNvPr>
                <p:cNvGrpSpPr/>
                <p:nvPr/>
              </p:nvGrpSpPr>
              <p:grpSpPr>
                <a:xfrm>
                  <a:off x="4576431" y="4332907"/>
                  <a:ext cx="293693" cy="490225"/>
                  <a:chOff x="4576431" y="4332907"/>
                  <a:chExt cx="293693" cy="490225"/>
                </a:xfrm>
                <a:noFill/>
              </p:grpSpPr>
              <p:sp>
                <p:nvSpPr>
                  <p:cNvPr id="28" name="Freeform 3128">
                    <a:extLst>
                      <a:ext uri="{FF2B5EF4-FFF2-40B4-BE49-F238E27FC236}">
                        <a16:creationId xmlns:a16="http://schemas.microsoft.com/office/drawing/2014/main" id="{6A18B413-9D33-8715-B63D-47DC50F7C020}"/>
                      </a:ext>
                    </a:extLst>
                  </p:cNvPr>
                  <p:cNvSpPr/>
                  <p:nvPr/>
                </p:nvSpPr>
                <p:spPr>
                  <a:xfrm>
                    <a:off x="4576431" y="4332907"/>
                    <a:ext cx="293693" cy="486014"/>
                  </a:xfrm>
                  <a:custGeom>
                    <a:avLst/>
                    <a:gdLst>
                      <a:gd name="connsiteX0" fmla="*/ 0 w 293693"/>
                      <a:gd name="connsiteY0" fmla="*/ 0 h 486014"/>
                      <a:gd name="connsiteX1" fmla="*/ 131111 w 293693"/>
                      <a:gd name="connsiteY1" fmla="*/ 42097 h 486014"/>
                      <a:gd name="connsiteX2" fmla="*/ 250090 w 293693"/>
                      <a:gd name="connsiteY2" fmla="*/ 486015 h 48601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293693" h="486014">
                        <a:moveTo>
                          <a:pt x="0" y="0"/>
                        </a:moveTo>
                        <a:cubicBezTo>
                          <a:pt x="44860" y="4327"/>
                          <a:pt x="89535" y="18098"/>
                          <a:pt x="131111" y="42097"/>
                        </a:cubicBezTo>
                        <a:cubicBezTo>
                          <a:pt x="286583" y="131835"/>
                          <a:pt x="339851" y="330583"/>
                          <a:pt x="250090" y="486015"/>
                        </a:cubicBezTo>
                      </a:path>
                    </a:pathLst>
                  </a:custGeom>
                  <a:noFill/>
                  <a:ln w="9525" cap="rnd">
                    <a:solidFill>
                      <a:schemeClr val="tx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3F1A01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9" name="Freeform 3129">
                    <a:extLst>
                      <a:ext uri="{FF2B5EF4-FFF2-40B4-BE49-F238E27FC236}">
                        <a16:creationId xmlns:a16="http://schemas.microsoft.com/office/drawing/2014/main" id="{13DFDE06-3174-5D16-0880-5AEEDAD883DC}"/>
                      </a:ext>
                    </a:extLst>
                  </p:cNvPr>
                  <p:cNvSpPr/>
                  <p:nvPr/>
                </p:nvSpPr>
                <p:spPr>
                  <a:xfrm>
                    <a:off x="4816600" y="4777202"/>
                    <a:ext cx="51019" cy="45930"/>
                  </a:xfrm>
                  <a:custGeom>
                    <a:avLst/>
                    <a:gdLst>
                      <a:gd name="connsiteX0" fmla="*/ 51020 w 51019"/>
                      <a:gd name="connsiteY0" fmla="*/ 29448 h 45930"/>
                      <a:gd name="connsiteX1" fmla="*/ 7712 w 51019"/>
                      <a:gd name="connsiteY1" fmla="*/ 45930 h 45930"/>
                      <a:gd name="connsiteX2" fmla="*/ 0 w 51019"/>
                      <a:gd name="connsiteY2" fmla="*/ 0 h 4593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51019" h="45930">
                        <a:moveTo>
                          <a:pt x="51020" y="29448"/>
                        </a:moveTo>
                        <a:lnTo>
                          <a:pt x="7712" y="45930"/>
                        </a:lnTo>
                        <a:lnTo>
                          <a:pt x="0" y="0"/>
                        </a:lnTo>
                      </a:path>
                    </a:pathLst>
                  </a:custGeom>
                  <a:noFill/>
                  <a:ln w="9525" cap="rnd">
                    <a:solidFill>
                      <a:schemeClr val="tx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3F1A01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</p:grpSp>
          </p:grpSp>
        </p:grpSp>
        <p:sp>
          <p:nvSpPr>
            <p:cNvPr id="3227" name="TextBox 3226">
              <a:extLst>
                <a:ext uri="{FF2B5EF4-FFF2-40B4-BE49-F238E27FC236}">
                  <a16:creationId xmlns:a16="http://schemas.microsoft.com/office/drawing/2014/main" id="{8DD5697C-CD0D-4A16-ACAE-4754AA20DF55}"/>
                </a:ext>
              </a:extLst>
            </p:cNvPr>
            <p:cNvSpPr txBox="1"/>
            <p:nvPr/>
          </p:nvSpPr>
          <p:spPr>
            <a:xfrm>
              <a:off x="3755020" y="2778662"/>
              <a:ext cx="4801314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0" lang="en-GB" sz="12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Over a period of 22 years, the most prevalent conditions were:</a:t>
              </a:r>
              <a:r>
                <a:rPr kumimoji="0" lang="en-GB" sz="1200" b="1" i="0" u="none" strike="noStrike" kern="1200" cap="none" spc="0" normalizeH="0" baseline="3000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2</a:t>
              </a:r>
              <a:endParaRPr kumimoji="0" lang="en-GB" sz="1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  <a:p>
              <a:endParaRPr lang="en-GB" dirty="0"/>
            </a:p>
          </p:txBody>
        </p:sp>
        <p:cxnSp>
          <p:nvCxnSpPr>
            <p:cNvPr id="3229" name="Straight Connector 3228">
              <a:extLst>
                <a:ext uri="{FF2B5EF4-FFF2-40B4-BE49-F238E27FC236}">
                  <a16:creationId xmlns:a16="http://schemas.microsoft.com/office/drawing/2014/main" id="{09D0F1F2-E8A0-51E4-8500-7367B7931932}"/>
                </a:ext>
              </a:extLst>
            </p:cNvPr>
            <p:cNvCxnSpPr/>
            <p:nvPr/>
          </p:nvCxnSpPr>
          <p:spPr>
            <a:xfrm>
              <a:off x="3638550" y="2760684"/>
              <a:ext cx="0" cy="1695872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230" name="Straight Connector 3229">
              <a:extLst>
                <a:ext uri="{FF2B5EF4-FFF2-40B4-BE49-F238E27FC236}">
                  <a16:creationId xmlns:a16="http://schemas.microsoft.com/office/drawing/2014/main" id="{4E39FF28-3649-DB25-BED5-2E6E24EC89C7}"/>
                </a:ext>
              </a:extLst>
            </p:cNvPr>
            <p:cNvCxnSpPr/>
            <p:nvPr/>
          </p:nvCxnSpPr>
          <p:spPr>
            <a:xfrm>
              <a:off x="8753475" y="2760684"/>
              <a:ext cx="0" cy="1695872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</p:spTree>
    <p:custDataLst/>
    <p:extLst>
      <p:ext uri="{BB962C8B-B14F-4D97-AF65-F5344CB8AC3E}">
        <p14:creationId xmlns:p14="http://schemas.microsoft.com/office/powerpoint/2010/main" val="2080549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NT theme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T theme" id="{4C5B371D-3541-42BC-B4FF-F4E17CF60EB6}" vid="{6F9B7946-244C-41AD-98C6-F5D1ABC223B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4" ma:contentTypeDescription="Create a new document." ma:contentTypeScope="" ma:versionID="bff8f0936fa74a577c13ba58e1b7ec20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cbcdc56f889fb4abd4af81948767b608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23E030C-6324-406E-9D9A-D39B24FEB13F}">
  <ds:schemaRefs>
    <ds:schemaRef ds:uri="http://purl.org/dc/terms/"/>
    <ds:schemaRef ds:uri="http://schemas.microsoft.com/office/2006/metadata/properties"/>
    <ds:schemaRef ds:uri="http://purl.org/dc/elements/1.1/"/>
    <ds:schemaRef ds:uri="http://schemas.microsoft.com/office/2006/documentManagement/types"/>
    <ds:schemaRef ds:uri="http://www.w3.org/XML/1998/namespace"/>
    <ds:schemaRef ds:uri="28627d7c-4416-4bc1-86cf-ca6c3a42a8f2"/>
    <ds:schemaRef ds:uri="http://schemas.microsoft.com/office/infopath/2007/PartnerControls"/>
    <ds:schemaRef ds:uri="http://schemas.openxmlformats.org/package/2006/metadata/core-properties"/>
    <ds:schemaRef ds:uri="08562aa6-c0ad-4fb9-8a82-15409d3a28b4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47210926-393B-4FFC-9519-19CAD6E424E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5DFAD17-A455-4628-8E52-9958F06FB5A7}">
  <ds:schemaRefs>
    <ds:schemaRef ds:uri="08562aa6-c0ad-4fb9-8a82-15409d3a28b4"/>
    <ds:schemaRef ds:uri="28627d7c-4416-4bc1-86cf-ca6c3a42a8f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NT theme</Template>
  <TotalTime>5940</TotalTime>
  <Words>743</Words>
  <Application>Microsoft Office PowerPoint</Application>
  <PresentationFormat>Widescreen</PresentationFormat>
  <Paragraphs>28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Symbol</vt:lpstr>
      <vt:lpstr>Times New Roman</vt:lpstr>
      <vt:lpstr>NT theme</vt:lpstr>
      <vt:lpstr>An overview of comorbidities in Alzheimer’s disease – I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Khoula Afzal</dc:creator>
  <cp:lastModifiedBy>Viktoria-Maria Hvidtfelt Lykke</cp:lastModifiedBy>
  <cp:revision>31</cp:revision>
  <dcterms:created xsi:type="dcterms:W3CDTF">2023-06-23T10:06:01Z</dcterms:created>
  <dcterms:modified xsi:type="dcterms:W3CDTF">2023-10-17T07:02:14Z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0x01010062B393518E922946AD600E2E02326B8A</vt:lpwstr>
  </property>
  <property fmtid="{D5CDD505-2E9C-101B-9397-08002B2CF9AE}" pid="3" name="MediaServiceImageTags">
    <vt:lpwstr/>
  </property>
</Properties>
</file>