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3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5"/>
    <a:srgbClr val="F4F0E7"/>
    <a:srgbClr val="B69E5E"/>
    <a:srgbClr val="6A8F7F"/>
    <a:srgbClr val="F0F4F2"/>
    <a:srgbClr val="4F7599"/>
    <a:srgbClr val="92ADC7"/>
    <a:srgbClr val="7B9CBB"/>
    <a:srgbClr val="C2D1CB"/>
    <a:srgbClr val="4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 snapToGrid="0">
      <p:cViewPr varScale="1">
        <p:scale>
          <a:sx n="92" d="100"/>
          <a:sy n="92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69275606167734"/>
          <c:y val="0"/>
          <c:w val="0.70738217332381337"/>
          <c:h val="0.8501606074197289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tx1"/>
              </a:solidFill>
              <a:ln>
                <a:solidFill>
                  <a:schemeClr val="accent2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CFB-40DC-BD82-9F213BC40810}"/>
              </c:ext>
            </c:extLst>
          </c:dPt>
          <c:dPt>
            <c:idx val="1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CFB-40DC-BD82-9F213BC40810}"/>
              </c:ext>
            </c:extLst>
          </c:dPt>
          <c:dPt>
            <c:idx val="2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CFB-40DC-BD82-9F213BC40810}"/>
              </c:ext>
            </c:extLst>
          </c:dPt>
          <c:errBars>
            <c:errDir val="x"/>
            <c:errBarType val="both"/>
            <c:errValType val="cust"/>
            <c:noEndCap val="0"/>
            <c:plus>
              <c:numRef>
                <c:f>Sheet1!$G$2:$G$4</c:f>
                <c:numCache>
                  <c:formatCode>General</c:formatCode>
                  <c:ptCount val="3"/>
                  <c:pt idx="0">
                    <c:v>5.9999999999999831E-2</c:v>
                  </c:pt>
                  <c:pt idx="1">
                    <c:v>4.0000000000000036E-2</c:v>
                  </c:pt>
                  <c:pt idx="2">
                    <c:v>3.0000000000000027E-2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5.0000000000000044E-2</c:v>
                  </c:pt>
                  <c:pt idx="1">
                    <c:v>3.0000000000000027E-2</c:v>
                  </c:pt>
                  <c:pt idx="2">
                    <c:v>3.0000000000000027E-2</c:v>
                  </c:pt>
                </c:numCache>
              </c:numRef>
            </c:minus>
            <c:spPr>
              <a:noFill/>
              <a:ln w="635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errBars>
          <c:xVal>
            <c:numRef>
              <c:f>Sheet1!$E$2:$E$4</c:f>
              <c:numCache>
                <c:formatCode>General</c:formatCode>
                <c:ptCount val="3"/>
                <c:pt idx="0">
                  <c:v>1.35</c:v>
                </c:pt>
                <c:pt idx="1">
                  <c:v>1.3</c:v>
                </c:pt>
                <c:pt idx="2">
                  <c:v>1.29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12.5</c:v>
                </c:pt>
                <c:pt idx="1">
                  <c:v>11.5</c:v>
                </c:pt>
                <c:pt idx="2">
                  <c:v>10.5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CEC-4A3C-B09E-9F40DDCCD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647448"/>
        <c:axId val="321649016"/>
      </c:scatterChart>
      <c:valAx>
        <c:axId val="321647448"/>
        <c:scaling>
          <c:orientation val="minMax"/>
          <c:max val="1.5"/>
          <c:min val="1.2"/>
        </c:scaling>
        <c:delete val="0"/>
        <c:axPos val="b"/>
        <c:numFmt formatCode="#,##0.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txPr>
          <a:bodyPr/>
          <a:lstStyle/>
          <a:p>
            <a:pPr>
              <a:defRPr sz="1100">
                <a:solidFill>
                  <a:schemeClr val="tx2"/>
                </a:solidFill>
              </a:defRPr>
            </a:pPr>
            <a:endParaRPr lang="da-DK"/>
          </a:p>
        </c:txPr>
        <c:crossAx val="321649016"/>
        <c:crossesAt val="0"/>
        <c:crossBetween val="midCat"/>
      </c:valAx>
      <c:valAx>
        <c:axId val="321649016"/>
        <c:scaling>
          <c:orientation val="minMax"/>
          <c:max val="13"/>
          <c:min val="10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crossAx val="321647448"/>
        <c:crossesAt val="1.35"/>
        <c:crossBetween val="midCat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References: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Browne J, Edwards DA, Rhodes KM, et al. Association of comorbidity and health service usage among patients with dementia in the UK: a population-based study. BMJ Open 2017; 7 (3): e012546.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Zhang Y, Luo H, Lum TYS, et al. Association of comorbidity with healthcare utilization in people living with dementia, 2010–2019: a population-based cohort study. Dementia (London) 2023; 14713012231177593.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Clague F, Mercer SW, McLean G, et al. Comorbidity and polypharmacy in people with dementia: insights from a large, population-based cross-sectional analysis of primary care data. Age Ageing 2017; 46 (1): 33–39.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Rajamaki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Hartikainen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Tolppanen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AM. The effect of comorbidities on survival in persons with Alzheimer's disease: a matched cohort study. BMC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2021; 21 (1): 173.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Taudorf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Nørgaard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Brodaty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H, et al. Dementia increases mortality beyond effects of comorbid conditions: a national registry-based cohort study.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Neurol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2021; 28 (7): 2174–2184.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Nelis SM, Wu YT, Matthews FE, et al. The impact of co-morbidity on the quality of life of people with dementia: findings from the IDEAL study. Age Ageing 2019; 48 (3): 361–367.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Georges J, Jansen S, Jackson J, et al. Alzheimer's disease in real life – the dementia carer's survey. Int J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Psychiatry 2008; 23 (5): 546–551.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Mukherjee A, Biswas A, Roy A, et al. Behavioural and psychological symptoms of dementia: correlates and impact on caregiver distress. Dement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Cogn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Dis Extra 2017; 7 (3): 354–365.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Küçükgüçlü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Ö,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Söylemez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BA, Yener G, et al. Examining factors affecting caregiver burden: a comparison of frontotemporal dementia and Alzheimer's disease. Am J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Alzheimers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Dis Other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Demen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2017; 32 (4): 200–206. 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Liu YS,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Barner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JC,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Rascati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KL, Bhattacharjee S. Economic burden of chronic comorbidities among community-dwelling older adults with dementia: a propensity score matched national-level study. Alzheimer Dis Assoc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Disord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2022; 36 (3): 244–252.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>
                <a:tab pos="270510" algn="l"/>
              </a:tabLst>
              <a:defRPr/>
            </a:pP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Polenick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CA, Min L, Kales HC. Medical comorbidities of dementia: links to caregivers' emotional difficulties and gains. J Am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Soc 2020; 68 (3): 609–613.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4967B-71C7-4105-8747-428629E032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1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332F48-913E-2A13-1186-CFE0F2FADB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Alzheimer’s disease (AD) 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–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 Comorbidities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DD7854-1D60-547B-7967-B1C4F1785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466099" cy="332399"/>
          </a:xfrm>
        </p:spPr>
        <p:txBody>
          <a:bodyPr/>
          <a:lstStyle/>
          <a:p>
            <a:r>
              <a:rPr lang="en-GB" dirty="0"/>
              <a:t>The impact of comorbidities in </a:t>
            </a:r>
            <a:r>
              <a:rPr lang="en-GB" dirty="0">
                <a:cs typeface="Arial"/>
              </a:rPr>
              <a:t>Alzheimer’s disease</a:t>
            </a:r>
            <a:r>
              <a:rPr lang="en-GB" dirty="0"/>
              <a:t> and dementia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F06EC2B-E804-61C3-0902-5BAA735660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CI=confidence interval; HR=hazard ratio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1. Browne et al. BMJ Open 2017;7(3):e012546; 2.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Zhang et al.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Dementia (London) 2023;14713012231177593; 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3.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Clague et al.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Age Ageing 2017;46(1):33–39; 4.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Rajamaki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et al.</a:t>
            </a:r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 BMC Geriatr 2021;21(1):173;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5.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Taudorf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et al. </a:t>
            </a:r>
            <a:r>
              <a:rPr lang="sv-SE" dirty="0">
                <a:solidFill>
                  <a:schemeClr val="accent2">
                    <a:lumMod val="50000"/>
                  </a:schemeClr>
                </a:solidFill>
              </a:rPr>
              <a:t>Eur J Neurol 2021;28(7):2174–2184; </a:t>
            </a:r>
            <a:br>
              <a:rPr lang="sv-SE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6.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Nelis et al.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Age Ageing 2019;48(3):361–367; 7.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Georges et al.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Int J Geriatr Psychiatry 2008;23(5):546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–5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51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; 8. Mukherjee et al. Dement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Geriatr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Cogn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Dis Extra 2017;7(3):354–365; 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9.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Küçükgüçlü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et al.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Am J Alzheimers Dis Other Demen 2017;32(4):200–206; 10.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Liu et al.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 Alzheimer Dis Assoc Disord 2022;36(3):244–252; 11.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Polenick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et al. </a:t>
            </a:r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J Am Geriatr Soc 2020;68(3):609–613</a:t>
            </a: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885F7E-B93B-59CE-4FE3-739B823EDEB3}"/>
              </a:ext>
            </a:extLst>
          </p:cNvPr>
          <p:cNvCxnSpPr>
            <a:cxnSpLocks/>
            <a:stCxn id="11" idx="2"/>
            <a:endCxn id="10" idx="0"/>
          </p:cNvCxnSpPr>
          <p:nvPr/>
        </p:nvCxnSpPr>
        <p:spPr>
          <a:xfrm>
            <a:off x="5340113" y="3495444"/>
            <a:ext cx="0" cy="138267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F2BEC8C-2834-9F6A-814F-7F3D668D8296}"/>
              </a:ext>
            </a:extLst>
          </p:cNvPr>
          <p:cNvSpPr/>
          <p:nvPr/>
        </p:nvSpPr>
        <p:spPr>
          <a:xfrm>
            <a:off x="528889" y="1432644"/>
            <a:ext cx="2537176" cy="2063105"/>
          </a:xfrm>
          <a:prstGeom prst="roundRect">
            <a:avLst>
              <a:gd name="adj" fmla="val 0"/>
            </a:avLst>
          </a:prstGeom>
          <a:solidFill>
            <a:srgbClr val="99B3A8">
              <a:alpha val="14902"/>
            </a:srgbClr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288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Healthcare utilization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 patients with dementia, primary care consultation and </a:t>
            </a:r>
            <a:r>
              <a:rPr lang="en-US" sz="1100" dirty="0">
                <a:solidFill>
                  <a:schemeClr val="tx1"/>
                </a:solidFill>
              </a:rPr>
              <a:t>hospitalization rates increase with number of comorbidities,</a:t>
            </a:r>
            <a:r>
              <a:rPr lang="en-US" sz="1100" baseline="30000" dirty="0">
                <a:solidFill>
                  <a:schemeClr val="tx1"/>
                </a:solidFill>
              </a:rPr>
              <a:t>1</a:t>
            </a:r>
            <a:r>
              <a:rPr lang="en-US" sz="1100" dirty="0">
                <a:solidFill>
                  <a:schemeClr val="tx1"/>
                </a:solidFill>
              </a:rPr>
              <a:t> and the occurrence of specific conditions</a:t>
            </a:r>
            <a:r>
              <a:rPr lang="en-US" sz="1100" baseline="30000" dirty="0">
                <a:solidFill>
                  <a:schemeClr val="tx1"/>
                </a:solidFill>
              </a:rPr>
              <a:t>2</a:t>
            </a:r>
            <a:endParaRPr kumimoji="0" lang="en-US" sz="1100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0EC33B1-CF05-9B77-4EAB-82951284BDFA}"/>
              </a:ext>
            </a:extLst>
          </p:cNvPr>
          <p:cNvSpPr/>
          <p:nvPr/>
        </p:nvSpPr>
        <p:spPr>
          <a:xfrm>
            <a:off x="528889" y="3626412"/>
            <a:ext cx="2537176" cy="2063105"/>
          </a:xfrm>
          <a:prstGeom prst="roundRect">
            <a:avLst>
              <a:gd name="adj" fmla="val 0"/>
            </a:avLst>
          </a:prstGeom>
          <a:solidFill>
            <a:srgbClr val="99B3A8">
              <a:alpha val="14902"/>
            </a:srgbClr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288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Medication 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</a:rPr>
              <a:t>R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ates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of medication use are increased in patients with dementia with higher comorbidity burden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1,3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 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D91A537-6FE1-F0E8-A375-D15E0C61C48A}"/>
              </a:ext>
            </a:extLst>
          </p:cNvPr>
          <p:cNvSpPr/>
          <p:nvPr/>
        </p:nvSpPr>
        <p:spPr>
          <a:xfrm>
            <a:off x="3194513" y="1432644"/>
            <a:ext cx="4291200" cy="2062800"/>
          </a:xfrm>
          <a:prstGeom prst="rect">
            <a:avLst/>
          </a:prstGeom>
          <a:solidFill>
            <a:srgbClr val="F0F4F2"/>
          </a:solidFill>
          <a:ln w="9525">
            <a:solidFill>
              <a:srgbClr val="6A8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180000" rIns="396000" bIns="288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Mortality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 Finnish study showed a similar effect on mortality in patients with AD with comorbidities, with the highest associations for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90AB61C-7A0A-916E-E82D-1A7696185A9B}"/>
              </a:ext>
            </a:extLst>
          </p:cNvPr>
          <p:cNvSpPr/>
          <p:nvPr/>
        </p:nvSpPr>
        <p:spPr>
          <a:xfrm>
            <a:off x="3194513" y="3633711"/>
            <a:ext cx="4291200" cy="953524"/>
          </a:xfrm>
          <a:prstGeom prst="rect">
            <a:avLst/>
          </a:prstGeom>
          <a:solidFill>
            <a:srgbClr val="F0F4F2"/>
          </a:solidFill>
          <a:ln w="9525">
            <a:solidFill>
              <a:srgbClr val="6A8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88000" rIns="180000" bIns="28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 Danish nationwide study showed that dementia contributed to excess mortality, further increased by somatic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and psychiatric comorbidities</a:t>
            </a:r>
            <a:r>
              <a:rPr lang="en-US" sz="1100" baseline="30000" dirty="0">
                <a:solidFill>
                  <a:schemeClr val="tx1"/>
                </a:solidFill>
              </a:rPr>
              <a:t>5</a:t>
            </a:r>
            <a:endParaRPr kumimoji="0" lang="en-US" sz="1100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52D772-B523-DB9E-A91F-25D7FFB6A5DE}"/>
              </a:ext>
            </a:extLst>
          </p:cNvPr>
          <p:cNvSpPr/>
          <p:nvPr/>
        </p:nvSpPr>
        <p:spPr>
          <a:xfrm>
            <a:off x="3194513" y="4735517"/>
            <a:ext cx="4291200" cy="954000"/>
          </a:xfrm>
          <a:prstGeom prst="rect">
            <a:avLst/>
          </a:prstGeom>
          <a:solidFill>
            <a:srgbClr val="F0F4F2"/>
          </a:solidFill>
          <a:ln w="9525">
            <a:solidFill>
              <a:srgbClr val="6A8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88000" rIns="180000" bIns="28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 UK population-based study showed a higher risk of death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patients with dementia with a higher comorbidity burden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151EA88-0AE4-F22A-C9A3-5694650958A3}"/>
              </a:ext>
            </a:extLst>
          </p:cNvPr>
          <p:cNvSpPr/>
          <p:nvPr/>
        </p:nvSpPr>
        <p:spPr>
          <a:xfrm>
            <a:off x="7614161" y="1432644"/>
            <a:ext cx="4292362" cy="2062800"/>
          </a:xfrm>
          <a:prstGeom prst="rect">
            <a:avLst/>
          </a:prstGeom>
          <a:solidFill>
            <a:srgbClr val="F0F4F2"/>
          </a:solidFill>
          <a:ln w="9525">
            <a:solidFill>
              <a:srgbClr val="6A8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288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Well-being and quality of life of the patient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with dementia,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and the caregiver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Patients with AD become physically and mentally dependent on external care as the disease progresses, and often, family members become the caregivers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 level of caregiver distress significantly increases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with greater number and severity of neuropsychiatric symptoms in patients with dementia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8,9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78BE756-5C80-1556-E798-2BDD0C775C28}"/>
              </a:ext>
            </a:extLst>
          </p:cNvPr>
          <p:cNvSpPr/>
          <p:nvPr/>
        </p:nvSpPr>
        <p:spPr>
          <a:xfrm>
            <a:off x="7607419" y="3626717"/>
            <a:ext cx="4292362" cy="2062800"/>
          </a:xfrm>
          <a:prstGeom prst="rect">
            <a:avLst/>
          </a:prstGeom>
          <a:solidFill>
            <a:srgbClr val="F0F4F2"/>
          </a:solidFill>
          <a:ln w="9525">
            <a:solidFill>
              <a:srgbClr val="6A8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288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Costs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 US study found that home healthcare costs for 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community-dwelling people with dementia were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131% higher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than matched nondementia controls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When considering the comorbidities, the percentage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decreased to 102%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indicating that having chronic comorbidities may partially explain the excess of total healthcare costs among those with dementia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5FFE5DC-E56D-D82B-53FE-951623CC7674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5340113" y="4587235"/>
            <a:ext cx="0" cy="148282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0086269-72EF-452A-34A2-D54DD0A10270}"/>
              </a:ext>
            </a:extLst>
          </p:cNvPr>
          <p:cNvSpPr txBox="1"/>
          <p:nvPr/>
        </p:nvSpPr>
        <p:spPr>
          <a:xfrm>
            <a:off x="3567059" y="2372268"/>
            <a:ext cx="873170" cy="314683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Hip fracture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09A1470-25C7-6BBB-F56C-AEDA9CEE27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7941599"/>
              </p:ext>
            </p:extLst>
          </p:nvPr>
        </p:nvGraphicFramePr>
        <p:xfrm>
          <a:off x="3736226" y="2420727"/>
          <a:ext cx="3724093" cy="985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04C75F6-86EB-FFCE-731B-D5F8911E587E}"/>
              </a:ext>
            </a:extLst>
          </p:cNvPr>
          <p:cNvSpPr txBox="1"/>
          <p:nvPr/>
        </p:nvSpPr>
        <p:spPr>
          <a:xfrm>
            <a:off x="3887660" y="2623159"/>
            <a:ext cx="552569" cy="314683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Stroke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AF4713-B728-6B56-3D2C-9D66002BAF17}"/>
              </a:ext>
            </a:extLst>
          </p:cNvPr>
          <p:cNvSpPr txBox="1"/>
          <p:nvPr/>
        </p:nvSpPr>
        <p:spPr>
          <a:xfrm>
            <a:off x="3207987" y="2874050"/>
            <a:ext cx="1232242" cy="314683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Cancer treatment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867CE-F40B-6A69-05CF-3D0CF509BD21}"/>
              </a:ext>
            </a:extLst>
          </p:cNvPr>
          <p:cNvSpPr txBox="1"/>
          <p:nvPr/>
        </p:nvSpPr>
        <p:spPr>
          <a:xfrm>
            <a:off x="5572871" y="3209131"/>
            <a:ext cx="350591" cy="314683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72000" rIns="72000" bIns="72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HR</a:t>
            </a:r>
          </a:p>
        </p:txBody>
      </p:sp>
      <p:pic>
        <p:nvPicPr>
          <p:cNvPr id="17" name="Graphic 16" descr="Medical outline">
            <a:extLst>
              <a:ext uri="{FF2B5EF4-FFF2-40B4-BE49-F238E27FC236}">
                <a16:creationId xmlns:a16="http://schemas.microsoft.com/office/drawing/2014/main" id="{58242FC5-E074-A845-6B72-696F7A4A6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0277" y="46245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4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E030C-6324-406E-9D9A-D39B24FEB13F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5941</TotalTime>
  <Words>833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The impact of comorbidities in Alzheimer’s disease and dementia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33</cp:revision>
  <dcterms:created xsi:type="dcterms:W3CDTF">2023-06-23T10:06:01Z</dcterms:created>
  <dcterms:modified xsi:type="dcterms:W3CDTF">2023-10-17T07:02:57Z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