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943"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E68DBF29-173B-1EE4-E980-EBF86C79181A}" name="Editor" initials="C" userId="Editor" providerId="None"/>
  <p188:author id="{C07A505D-5E7E-6BEB-4195-801D42364FA7}" name="Ceren Akdeniz Vogt" initials="CAV" userId="S::cak@lundbeckfonden.com::6291f9b8-8487-4396-8769-615d243e0f4b" providerId="AD"/>
  <p188:author id="{5ACDF9C1-C97A-4004-6B13-08511EB5CE41}" name="Rachel Jagger" initials="RJ" userId="S::Rachel.Jagger@primeglobalpeople.com::cf4acb15-657a-45e0-bad4-d602a69c1922" providerId="AD"/>
  <p188:author id="{01D730D3-5730-7068-35E6-8FCC161D9156}" name="janet.janbek@regionh.dk" initials="ja" userId="S::urn:spo:guest#janet.janbek@regionh.dk::"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0F5"/>
    <a:srgbClr val="F4F0E7"/>
    <a:srgbClr val="B69E5E"/>
    <a:srgbClr val="6A8F7F"/>
    <a:srgbClr val="F0F4F2"/>
    <a:srgbClr val="4F7599"/>
    <a:srgbClr val="92ADC7"/>
    <a:srgbClr val="7B9CBB"/>
    <a:srgbClr val="C2D1CB"/>
    <a:srgbClr val="475F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435" autoAdjust="0"/>
  </p:normalViewPr>
  <p:slideViewPr>
    <p:cSldViewPr snapToGrid="0">
      <p:cViewPr varScale="1">
        <p:scale>
          <a:sx n="92" d="100"/>
          <a:sy n="92" d="100"/>
        </p:scale>
        <p:origin x="588" y="96"/>
      </p:cViewPr>
      <p:guideLst/>
    </p:cSldViewPr>
  </p:slideViewPr>
  <p:notesTextViewPr>
    <p:cViewPr>
      <p:scale>
        <a:sx n="1" d="1"/>
        <a:sy n="1" d="1"/>
      </p:scale>
      <p:origin x="0" y="0"/>
    </p:cViewPr>
  </p:notesTextViewPr>
  <p:notesViewPr>
    <p:cSldViewPr snapToGrid="0">
      <p:cViewPr varScale="1">
        <p:scale>
          <a:sx n="91" d="100"/>
          <a:sy n="91" d="100"/>
        </p:scale>
        <p:origin x="4056"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717C93-00C0-467A-B419-1910C90C5291}" type="datetimeFigureOut">
              <a:rPr lang="en-US" smtClean="0"/>
              <a:t>10/17/2023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D4967B-71C7-4105-8747-428629E03273}" type="slidenum">
              <a:rPr lang="en-US" smtClean="0"/>
              <a:t>‹#›</a:t>
            </a:fld>
            <a:endParaRPr lang="en-US"/>
          </a:p>
        </p:txBody>
      </p:sp>
    </p:spTree>
    <p:extLst>
      <p:ext uri="{BB962C8B-B14F-4D97-AF65-F5344CB8AC3E}">
        <p14:creationId xmlns:p14="http://schemas.microsoft.com/office/powerpoint/2010/main" val="700765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Several risk factors are associated with AD and cardiovascular disease (CVD).</a:t>
            </a:r>
            <a:r>
              <a:rPr lang="en-GB" sz="1000" baseline="30000" dirty="0">
                <a:solidFill>
                  <a:srgbClr val="000000"/>
                </a:solidFill>
                <a:effectLst/>
                <a:ea typeface="Times New Roman" panose="02020603050405020304" pitchFamily="18" charset="0"/>
                <a:cs typeface="Times New Roman" panose="02020603050405020304" pitchFamily="18" charset="0"/>
              </a:rPr>
              <a:t>1</a:t>
            </a:r>
            <a:r>
              <a:rPr lang="en-GB" sz="1000" dirty="0">
                <a:solidFill>
                  <a:srgbClr val="000000"/>
                </a:solidFill>
                <a:effectLst/>
                <a:ea typeface="Times New Roman" panose="02020603050405020304" pitchFamily="18" charset="0"/>
                <a:cs typeface="Times New Roman" panose="02020603050405020304" pitchFamily="18" charset="0"/>
              </a:rPr>
              <a:t> From a genetic standpoint, understanding the risk for AD is complex.</a:t>
            </a:r>
            <a:r>
              <a:rPr lang="en-GB" sz="1000" baseline="30000" dirty="0">
                <a:solidFill>
                  <a:srgbClr val="000000"/>
                </a:solidFill>
                <a:effectLst/>
                <a:ea typeface="Times New Roman" panose="02020603050405020304" pitchFamily="18" charset="0"/>
                <a:cs typeface="Times New Roman" panose="02020603050405020304" pitchFamily="18" charset="0"/>
              </a:rPr>
              <a:t>1</a:t>
            </a:r>
            <a:r>
              <a:rPr lang="en-GB" sz="1000" dirty="0">
                <a:solidFill>
                  <a:srgbClr val="000000"/>
                </a:solidFill>
                <a:effectLst/>
                <a:ea typeface="Times New Roman" panose="02020603050405020304" pitchFamily="18" charset="0"/>
                <a:cs typeface="Times New Roman" panose="02020603050405020304" pitchFamily="18" charset="0"/>
              </a:rPr>
              <a:t> </a:t>
            </a:r>
            <a:r>
              <a:rPr lang="en-GB" sz="1000" baseline="0" dirty="0">
                <a:solidFill>
                  <a:srgbClr val="000000"/>
                </a:solidFill>
                <a:effectLst/>
                <a:ea typeface="Times New Roman" panose="02020603050405020304" pitchFamily="18" charset="0"/>
                <a:cs typeface="Times New Roman" panose="02020603050405020304" pitchFamily="18" charset="0"/>
              </a:rPr>
              <a:t>The apolipoprotein (</a:t>
            </a:r>
            <a:r>
              <a:rPr lang="en-GB" sz="1000" i="1" baseline="0" dirty="0">
                <a:solidFill>
                  <a:srgbClr val="000000"/>
                </a:solidFill>
                <a:effectLst/>
                <a:ea typeface="Times New Roman" panose="02020603050405020304" pitchFamily="18" charset="0"/>
                <a:cs typeface="Times New Roman" panose="02020603050405020304" pitchFamily="18" charset="0"/>
              </a:rPr>
              <a:t>APOE</a:t>
            </a:r>
            <a:r>
              <a:rPr lang="en-GB" sz="1000" baseline="0" dirty="0">
                <a:solidFill>
                  <a:srgbClr val="000000"/>
                </a:solidFill>
                <a:effectLst/>
                <a:ea typeface="Times New Roman" panose="02020603050405020304" pitchFamily="18" charset="0"/>
                <a:cs typeface="Times New Roman" panose="02020603050405020304" pitchFamily="18" charset="0"/>
              </a:rPr>
              <a:t>) </a:t>
            </a:r>
            <a:r>
              <a:rPr lang="en-GB" sz="100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4 allele has been identified as a risk factor for both AD and cardiovascular disease.</a:t>
            </a:r>
            <a:r>
              <a:rPr lang="en-GB" sz="100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Additionally, two polymorphisms in the </a:t>
            </a:r>
            <a:r>
              <a:rPr lang="en-GB" sz="1000" baseline="0" dirty="0" err="1">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methylenetetra-hydrofolate</a:t>
            </a:r>
            <a:r>
              <a:rPr lang="en-GB" sz="100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reductase (</a:t>
            </a:r>
            <a:r>
              <a:rPr lang="en-GB" sz="1000" i="1"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MTHFR</a:t>
            </a:r>
            <a:r>
              <a:rPr lang="en-GB" sz="100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gene have been found to be associated with AD and vascular contributions to cognitive impairment and dementia (VCID).</a:t>
            </a:r>
            <a:r>
              <a:rPr lang="en-GB" sz="100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6,7</a:t>
            </a:r>
            <a:r>
              <a:rPr lang="en-GB" sz="100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In a study of AD in an Asian population, mutations in the </a:t>
            </a:r>
            <a:r>
              <a:rPr lang="en-GB" sz="1000" i="1"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MTHFR </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gene were found to increase the risk of AD by 2.5 fold and VCID by 3.7 fold.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7</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Beyond </a:t>
            </a:r>
            <a:r>
              <a:rPr lang="en-GB" sz="1000" i="1"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APOE</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and </a:t>
            </a:r>
            <a:r>
              <a:rPr lang="en-GB" sz="1000" i="1"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MTHFR, </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there are few other genes that have been found to significantly increase the risk of both AD and CVD.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a:t>
            </a:r>
          </a:p>
          <a:p>
            <a:pPr>
              <a:lnSpc>
                <a:spcPts val="1400"/>
              </a:lnSpc>
              <a:spcAft>
                <a:spcPts val="600"/>
              </a:spcAft>
              <a:tabLst>
                <a:tab pos="270510" algn="l"/>
              </a:tabLst>
            </a:pPr>
            <a:endPar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endParaRPr>
          </a:p>
          <a:p>
            <a:pPr marL="0" marR="0" lvl="0" indent="0" algn="l" defTabSz="914400" rtl="0" eaLnBrk="1" fontAlgn="auto" latinLnBrk="0" hangingPunct="1">
              <a:lnSpc>
                <a:spcPts val="1400"/>
              </a:lnSpc>
              <a:spcBef>
                <a:spcPts val="0"/>
              </a:spcBef>
              <a:spcAft>
                <a:spcPts val="600"/>
              </a:spcAft>
              <a:buClrTx/>
              <a:buSzTx/>
              <a:buFontTx/>
              <a:buNone/>
              <a:tabLst>
                <a:tab pos="270510" algn="l"/>
              </a:tabLst>
              <a:defRPr/>
            </a:pP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Aside from genetics, there are several cardiometabolic and lifestyle risk factors that occur during middle- to late-life.</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AD and CVD are associated with increasing age, and both are among the leading causes of death.</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a:t>
            </a:r>
            <a:endParaRPr lang="en-GB" sz="1000" i="1" baseline="0"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CVD is primarily caused by coronary heart disease, hypertension, stroke, and heart failure; all of which share an underlying pathology of atherosclerosis.</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All known risk factors for atherosclerosis have been investigated in studies to identify modifiable risk factors for AD.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Hypertension results in reduced cerebral blood flow, which contributes to the pathophysiology of both AD and CVD.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Interventions that lower blood pressure in mid-life (i.e., lifestyle changes, medications), may help retain or improve cognitive function by reducing the risk of AD and/or VCID.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Diabetes and other risk factors are associated with accelerated cognitive decline and dementia.</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While there is some overlap between the underlying molecular mechanisms of diabetes and AD, the exact mechanism of how insulin insufficiency increases the risk of AD is unclear, yet there is evidence that treatment for diabetes reduces the risk of AD.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a:t>
            </a:r>
          </a:p>
          <a:p>
            <a:pPr>
              <a:lnSpc>
                <a:spcPts val="1400"/>
              </a:lnSpc>
              <a:spcAft>
                <a:spcPts val="600"/>
              </a:spcAft>
              <a:tabLst>
                <a:tab pos="270510" algn="l"/>
              </a:tabLst>
            </a:pPr>
            <a:endPar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endParaRPr>
          </a:p>
          <a:p>
            <a:pPr>
              <a:lnSpc>
                <a:spcPts val="1400"/>
              </a:lnSpc>
              <a:spcAft>
                <a:spcPts val="600"/>
              </a:spcAft>
              <a:tabLst>
                <a:tab pos="270510" algn="l"/>
              </a:tabLst>
            </a:pP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Inactive lifestyles and high-fat diets have been associated with obesity, dyslipidaemia, high blood pressure, and metabolic syndromes.</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 </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These conditions are often precursors for, or develop along with, atherosclerosis, diabetes, and CVD, and can increase risk of AD.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Unlike metabolic syndromes, observational studies have found that aerobic exercise and a healthy lifestyle reduce the incidence of both AD and CVD.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 </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Particularly, aerobic exercise promotes and improves brain vascularization and cognitive function, and may reduce vascular risk factors.</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p>
          <a:p>
            <a:pPr>
              <a:lnSpc>
                <a:spcPts val="1400"/>
              </a:lnSpc>
              <a:spcAft>
                <a:spcPts val="600"/>
              </a:spcAft>
              <a:tabLst>
                <a:tab pos="270510" algn="l"/>
              </a:tabLst>
            </a:pPr>
            <a:endPar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endParaRPr>
          </a:p>
          <a:p>
            <a:pPr marL="0" marR="0" lvl="0" indent="0" algn="l" defTabSz="914400" rtl="0" eaLnBrk="1" fontAlgn="auto" latinLnBrk="0" hangingPunct="1">
              <a:lnSpc>
                <a:spcPts val="1400"/>
              </a:lnSpc>
              <a:spcBef>
                <a:spcPts val="0"/>
              </a:spcBef>
              <a:spcAft>
                <a:spcPts val="600"/>
              </a:spcAft>
              <a:buClrTx/>
              <a:buSzTx/>
              <a:buFontTx/>
              <a:buNone/>
              <a:tabLst>
                <a:tab pos="270510" algn="l"/>
              </a:tabLst>
              <a:defRPr/>
            </a:pP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Other risk factors for AD and CVD include smoking, major depressive disorder (MDD), and environmental exposures, such as pollution.</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There is evidence to suggest that long-term smoking is an independent risk factor for AD, CVD, and cerebrovascular disease.</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Smoking accelerates atherosclerosis,</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 </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and increases homocysteine, an independent risk factor for stroke and cognitive impairment, AD and other dementias.</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There are shared common aetiological substrates between MDD and AD,</a:t>
            </a:r>
            <a:r>
              <a:rPr lang="en-GB" sz="1000" i="0" baseline="-25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with evidence that chronic, untreated MDD is associated with selective loss of noradrenergic cells in the locus coeruleus and the loss of dorsal raphe serotonergic nuclei;</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both of which are associated with AD.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 </a:t>
            </a:r>
            <a:r>
              <a:rPr kumimoji="0" lang="en-US" sz="1000" i="0" u="none" strike="noStrike" kern="1200" cap="none" spc="0" normalizeH="0" baseline="0" noProof="0" dirty="0">
                <a:ln>
                  <a:noFill/>
                </a:ln>
                <a:effectLst/>
                <a:uLnTx/>
                <a:uFillTx/>
                <a:ea typeface="+mn-ea"/>
                <a:cs typeface="Arial"/>
              </a:rPr>
              <a:t>Another study suggested that amyloid pathology (hallmark protein in AD) co-exists in the brain and heart of patients with AD.</a:t>
            </a:r>
            <a:r>
              <a:rPr kumimoji="0" lang="en-US" sz="1000" i="0" u="none" strike="noStrike" kern="1200" cap="none" spc="0" normalizeH="0" baseline="30000" noProof="0" dirty="0">
                <a:ln>
                  <a:noFill/>
                </a:ln>
                <a:effectLst/>
                <a:uLnTx/>
                <a:uFillTx/>
                <a:ea typeface="+mn-ea"/>
                <a:cs typeface="Arial"/>
              </a:rPr>
              <a:t>8</a:t>
            </a:r>
          </a:p>
          <a:p>
            <a:pPr>
              <a:lnSpc>
                <a:spcPts val="1400"/>
              </a:lnSpc>
              <a:spcAft>
                <a:spcPts val="600"/>
              </a:spcAft>
              <a:tabLst>
                <a:tab pos="270510" algn="l"/>
              </a:tabLst>
            </a:pPr>
            <a:endPar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endParaRPr>
          </a:p>
          <a:p>
            <a:pPr>
              <a:lnSpc>
                <a:spcPts val="1400"/>
              </a:lnSpc>
              <a:spcAft>
                <a:spcPts val="600"/>
              </a:spcAft>
              <a:tabLst>
                <a:tab pos="270510" algn="l"/>
              </a:tabLst>
            </a:pP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Another environmental risk factor associated with both AD and CVD includes air pollution.</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Long-term exposure to high ozone and high particulate matter within the air increases the risk for a range of physiological disorders and diseases.</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 </a:t>
            </a:r>
            <a:endPar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endParaRPr>
          </a:p>
          <a:p>
            <a:pPr>
              <a:lnSpc>
                <a:spcPts val="1400"/>
              </a:lnSpc>
              <a:spcAft>
                <a:spcPts val="600"/>
              </a:spcAft>
              <a:tabLst>
                <a:tab pos="270510" algn="l"/>
              </a:tabLst>
            </a:pPr>
            <a:endParaRPr lang="en-GB" sz="1000"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References:</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Santos CY, Snyder PJ, Wu WC, et al. Pathophysiologic relationship between Alzheimer's disease, cerebrovascular disease, and cardiovascular risk: a review and synthesis. </a:t>
            </a:r>
            <a:r>
              <a:rPr lang="en-GB" sz="1000" dirty="0" err="1">
                <a:solidFill>
                  <a:srgbClr val="000000"/>
                </a:solidFill>
                <a:effectLst/>
                <a:ea typeface="Times New Roman" panose="02020603050405020304" pitchFamily="18" charset="0"/>
                <a:cs typeface="Times New Roman" panose="02020603050405020304" pitchFamily="18" charset="0"/>
              </a:rPr>
              <a:t>Alzheimers</a:t>
            </a:r>
            <a:r>
              <a:rPr lang="en-GB" sz="1000" dirty="0">
                <a:solidFill>
                  <a:srgbClr val="000000"/>
                </a:solidFill>
                <a:effectLst/>
                <a:ea typeface="Times New Roman" panose="02020603050405020304" pitchFamily="18" charset="0"/>
                <a:cs typeface="Times New Roman" panose="02020603050405020304" pitchFamily="18" charset="0"/>
              </a:rPr>
              <a:t> Dement (</a:t>
            </a:r>
            <a:r>
              <a:rPr lang="en-GB" sz="1000" dirty="0" err="1">
                <a:solidFill>
                  <a:srgbClr val="000000"/>
                </a:solidFill>
                <a:effectLst/>
                <a:ea typeface="Times New Roman" panose="02020603050405020304" pitchFamily="18" charset="0"/>
                <a:cs typeface="Times New Roman" panose="02020603050405020304" pitchFamily="18" charset="0"/>
              </a:rPr>
              <a:t>Amst</a:t>
            </a:r>
            <a:r>
              <a:rPr lang="en-GB" sz="1000" dirty="0">
                <a:solidFill>
                  <a:srgbClr val="000000"/>
                </a:solidFill>
                <a:effectLst/>
                <a:ea typeface="Times New Roman" panose="02020603050405020304" pitchFamily="18" charset="0"/>
                <a:cs typeface="Times New Roman" panose="02020603050405020304" pitchFamily="18" charset="0"/>
              </a:rPr>
              <a:t>) 2017; 7: 69–87.</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baseline="0" dirty="0" err="1"/>
              <a:t>Lanctôt</a:t>
            </a:r>
            <a:r>
              <a:rPr lang="en-GB" sz="1000" baseline="0" dirty="0"/>
              <a:t> KL, Hahn-Pedersen JH, </a:t>
            </a:r>
            <a:r>
              <a:rPr lang="en-GB" sz="1000" baseline="0" dirty="0" err="1"/>
              <a:t>Eichinger</a:t>
            </a:r>
            <a:r>
              <a:rPr lang="en-GB" sz="1000" baseline="0" dirty="0"/>
              <a:t> CS, et al. Burden of illness in people with Alzheimer’s disease: a systematic review of epidemiology, comorbidities and mortality. J </a:t>
            </a:r>
            <a:r>
              <a:rPr lang="en-GB" sz="1000" baseline="0" dirty="0" err="1"/>
              <a:t>Prev</a:t>
            </a:r>
            <a:r>
              <a:rPr lang="en-GB" sz="1000" baseline="0" dirty="0"/>
              <a:t> </a:t>
            </a:r>
            <a:r>
              <a:rPr lang="en-GB" sz="1000" baseline="0" dirty="0" err="1"/>
              <a:t>Alzheimers</a:t>
            </a:r>
            <a:r>
              <a:rPr lang="en-GB" sz="1000" baseline="0" dirty="0"/>
              <a:t> Dis 2023; 1–11.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Pinho</a:t>
            </a:r>
            <a:r>
              <a:rPr lang="en-GB" sz="1000" dirty="0">
                <a:solidFill>
                  <a:srgbClr val="000000"/>
                </a:solidFill>
                <a:effectLst/>
                <a:ea typeface="Times New Roman" panose="02020603050405020304" pitchFamily="18" charset="0"/>
                <a:cs typeface="Times New Roman" panose="02020603050405020304" pitchFamily="18" charset="0"/>
              </a:rPr>
              <a:t> J, </a:t>
            </a:r>
            <a:r>
              <a:rPr lang="en-GB" sz="1000" dirty="0" err="1">
                <a:solidFill>
                  <a:srgbClr val="000000"/>
                </a:solidFill>
                <a:effectLst/>
                <a:ea typeface="Times New Roman" panose="02020603050405020304" pitchFamily="18" charset="0"/>
                <a:cs typeface="Times New Roman" panose="02020603050405020304" pitchFamily="18" charset="0"/>
              </a:rPr>
              <a:t>Quintas</a:t>
            </a:r>
            <a:r>
              <a:rPr lang="en-GB" sz="1000" dirty="0">
                <a:solidFill>
                  <a:srgbClr val="000000"/>
                </a:solidFill>
                <a:effectLst/>
                <a:ea typeface="Times New Roman" panose="02020603050405020304" pitchFamily="18" charset="0"/>
                <a:cs typeface="Times New Roman" panose="02020603050405020304" pitchFamily="18" charset="0"/>
              </a:rPr>
              <a:t>-Neves M, Dogan I, et al. Incident stroke in patients with Alzheimer's disease: systematic review and meta-analysis. Sci Rep 2021; 11 (1): 16385.</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Zupanic</a:t>
            </a:r>
            <a:r>
              <a:rPr lang="en-GB" sz="1000" dirty="0">
                <a:solidFill>
                  <a:srgbClr val="000000"/>
                </a:solidFill>
                <a:effectLst/>
                <a:ea typeface="Times New Roman" panose="02020603050405020304" pitchFamily="18" charset="0"/>
                <a:cs typeface="Times New Roman" panose="02020603050405020304" pitchFamily="18" charset="0"/>
              </a:rPr>
              <a:t> E, von Euler M, </a:t>
            </a:r>
            <a:r>
              <a:rPr lang="en-GB" sz="1000" dirty="0" err="1">
                <a:solidFill>
                  <a:srgbClr val="000000"/>
                </a:solidFill>
                <a:effectLst/>
                <a:ea typeface="Times New Roman" panose="02020603050405020304" pitchFamily="18" charset="0"/>
                <a:cs typeface="Times New Roman" panose="02020603050405020304" pitchFamily="18" charset="0"/>
              </a:rPr>
              <a:t>Winblad</a:t>
            </a:r>
            <a:r>
              <a:rPr lang="en-GB" sz="1000" dirty="0">
                <a:solidFill>
                  <a:srgbClr val="000000"/>
                </a:solidFill>
                <a:effectLst/>
                <a:ea typeface="Times New Roman" panose="02020603050405020304" pitchFamily="18" charset="0"/>
                <a:cs typeface="Times New Roman" panose="02020603050405020304" pitchFamily="18" charset="0"/>
              </a:rPr>
              <a:t> B, et al. Mortality after ischemic stroke in patients with Alzheimer's disease dementia and other dementia disorders. J </a:t>
            </a:r>
            <a:r>
              <a:rPr lang="en-GB" sz="1000" dirty="0" err="1">
                <a:solidFill>
                  <a:srgbClr val="000000"/>
                </a:solidFill>
                <a:effectLst/>
                <a:ea typeface="Times New Roman" panose="02020603050405020304" pitchFamily="18" charset="0"/>
                <a:cs typeface="Times New Roman" panose="02020603050405020304" pitchFamily="18" charset="0"/>
              </a:rPr>
              <a:t>Alzheimers</a:t>
            </a:r>
            <a:r>
              <a:rPr lang="en-GB" sz="1000" dirty="0">
                <a:solidFill>
                  <a:srgbClr val="000000"/>
                </a:solidFill>
                <a:effectLst/>
                <a:ea typeface="Times New Roman" panose="02020603050405020304" pitchFamily="18" charset="0"/>
                <a:cs typeface="Times New Roman" panose="02020603050405020304" pitchFamily="18" charset="0"/>
              </a:rPr>
              <a:t> Dis 2021; 81 (3): 1253–1261.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Gottesman</a:t>
            </a:r>
            <a:r>
              <a:rPr lang="en-GB" sz="1000" dirty="0">
                <a:solidFill>
                  <a:srgbClr val="000000"/>
                </a:solidFill>
                <a:effectLst/>
                <a:ea typeface="Times New Roman" panose="02020603050405020304" pitchFamily="18" charset="0"/>
                <a:cs typeface="Times New Roman" panose="02020603050405020304" pitchFamily="18" charset="0"/>
              </a:rPr>
              <a:t> RF, Schneider AL, Zhou Y, et al. Association between midlife vascular risk factors and estimated brain amyloid deposition. JAMA 2017; 317 (14): 1443–1450.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McIlroy SP, Dynan KB, Lawson JT, et al. Moderately elevated plasma homocysteine, methylenetetrahydrofolate reductase genotype, and risk for stroke, vascular dementia, and Alzheimer disease in Northern Ireland. Stroke 2002; 33 (10): 2351–2356.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Mansoori</a:t>
            </a:r>
            <a:r>
              <a:rPr lang="en-GB" sz="1000" dirty="0">
                <a:solidFill>
                  <a:srgbClr val="000000"/>
                </a:solidFill>
                <a:effectLst/>
                <a:ea typeface="Times New Roman" panose="02020603050405020304" pitchFamily="18" charset="0"/>
                <a:cs typeface="Times New Roman" panose="02020603050405020304" pitchFamily="18" charset="0"/>
              </a:rPr>
              <a:t> N, Tripathi M, Luthra K, et al. MTHFR (677 and 1298) and IL-6-174 G/C genes in pathogenesis of Alzheimer's and vascular dementia and their epistatic interaction. </a:t>
            </a:r>
            <a:r>
              <a:rPr lang="en-GB" sz="1000" dirty="0" err="1">
                <a:solidFill>
                  <a:srgbClr val="000000"/>
                </a:solidFill>
                <a:effectLst/>
                <a:ea typeface="Times New Roman" panose="02020603050405020304" pitchFamily="18" charset="0"/>
                <a:cs typeface="Times New Roman" panose="02020603050405020304" pitchFamily="18" charset="0"/>
              </a:rPr>
              <a:t>Neurobiol</a:t>
            </a:r>
            <a:r>
              <a:rPr lang="en-GB" sz="1000" dirty="0">
                <a:solidFill>
                  <a:srgbClr val="000000"/>
                </a:solidFill>
                <a:effectLst/>
                <a:ea typeface="Times New Roman" panose="02020603050405020304" pitchFamily="18" charset="0"/>
                <a:cs typeface="Times New Roman" panose="02020603050405020304" pitchFamily="18" charset="0"/>
              </a:rPr>
              <a:t> Aging 2012; 33 (5): 1003.e1–8.</a:t>
            </a:r>
          </a:p>
          <a:p>
            <a:pPr marL="342900" indent="-342900">
              <a:lnSpc>
                <a:spcPts val="1400"/>
              </a:lnSpc>
              <a:spcAft>
                <a:spcPts val="600"/>
              </a:spcAft>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Troncone</a:t>
            </a:r>
            <a:r>
              <a:rPr lang="en-GB" sz="1000" dirty="0">
                <a:solidFill>
                  <a:srgbClr val="000000"/>
                </a:solidFill>
                <a:effectLst/>
                <a:ea typeface="Times New Roman" panose="02020603050405020304" pitchFamily="18" charset="0"/>
                <a:cs typeface="Times New Roman" panose="02020603050405020304" pitchFamily="18" charset="0"/>
              </a:rPr>
              <a:t> L, </a:t>
            </a:r>
            <a:r>
              <a:rPr lang="en-GB" sz="1000" dirty="0" err="1">
                <a:solidFill>
                  <a:srgbClr val="000000"/>
                </a:solidFill>
                <a:effectLst/>
                <a:ea typeface="Times New Roman" panose="02020603050405020304" pitchFamily="18" charset="0"/>
                <a:cs typeface="Times New Roman" panose="02020603050405020304" pitchFamily="18" charset="0"/>
              </a:rPr>
              <a:t>Luciani</a:t>
            </a:r>
            <a:r>
              <a:rPr lang="en-GB" sz="1000" dirty="0">
                <a:solidFill>
                  <a:srgbClr val="000000"/>
                </a:solidFill>
                <a:effectLst/>
                <a:ea typeface="Times New Roman" panose="02020603050405020304" pitchFamily="18" charset="0"/>
                <a:cs typeface="Times New Roman" panose="02020603050405020304" pitchFamily="18" charset="0"/>
              </a:rPr>
              <a:t> M, Coggins M, et al. Aβ amyloid pathology affects the hearts of patients with Alzheimer's disease: mind the heart. J Am Coll </a:t>
            </a:r>
            <a:r>
              <a:rPr lang="en-GB" sz="1000" dirty="0" err="1">
                <a:solidFill>
                  <a:srgbClr val="000000"/>
                </a:solidFill>
                <a:effectLst/>
                <a:ea typeface="Times New Roman" panose="02020603050405020304" pitchFamily="18" charset="0"/>
                <a:cs typeface="Times New Roman" panose="02020603050405020304" pitchFamily="18" charset="0"/>
              </a:rPr>
              <a:t>Cardiol</a:t>
            </a:r>
            <a:r>
              <a:rPr lang="en-GB" sz="1000" dirty="0">
                <a:solidFill>
                  <a:srgbClr val="000000"/>
                </a:solidFill>
                <a:effectLst/>
                <a:ea typeface="Times New Roman" panose="02020603050405020304" pitchFamily="18" charset="0"/>
                <a:cs typeface="Times New Roman" panose="02020603050405020304" pitchFamily="18" charset="0"/>
              </a:rPr>
              <a:t> 2016; 68 (22): 2395–2407. </a:t>
            </a:r>
          </a:p>
          <a:p>
            <a:pPr marR="0" lvl="0" algn="l" defTabSz="914400" rtl="0" eaLnBrk="1" fontAlgn="auto" latinLnBrk="0" hangingPunct="1">
              <a:lnSpc>
                <a:spcPts val="1400"/>
              </a:lnSpc>
              <a:spcBef>
                <a:spcPts val="0"/>
              </a:spcBef>
              <a:spcAft>
                <a:spcPts val="600"/>
              </a:spcAft>
              <a:buClrTx/>
              <a:buSzTx/>
              <a:tabLst>
                <a:tab pos="270510" algn="l"/>
              </a:tabLst>
              <a:defRPr/>
            </a:pPr>
            <a:endParaRPr lang="en-GB" sz="1000" dirty="0">
              <a:solidFill>
                <a:srgbClr val="000000"/>
              </a:solidFill>
              <a:effectLst/>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endParaRPr lang="en-GB" sz="1000" dirty="0">
              <a:solidFill>
                <a:srgbClr val="000000"/>
              </a:solidFill>
              <a:effectLst/>
              <a:ea typeface="Times New Roman" panose="02020603050405020304" pitchFamily="18" charset="0"/>
              <a:cs typeface="Times New Roman" panose="02020603050405020304" pitchFamily="18" charset="0"/>
            </a:endParaRPr>
          </a:p>
          <a:p>
            <a:pPr marR="0" lvl="0" algn="l" defTabSz="914400" rtl="0" eaLnBrk="1" fontAlgn="auto" latinLnBrk="0" hangingPunct="1">
              <a:lnSpc>
                <a:spcPts val="1400"/>
              </a:lnSpc>
              <a:spcBef>
                <a:spcPts val="0"/>
              </a:spcBef>
              <a:spcAft>
                <a:spcPts val="600"/>
              </a:spcAft>
              <a:buClrTx/>
              <a:buSzTx/>
              <a:tabLst>
                <a:tab pos="270510" algn="l"/>
              </a:tabLst>
              <a:defRPr/>
            </a:pPr>
            <a:endParaRPr lang="en-GB" sz="1000" dirty="0">
              <a:solidFill>
                <a:srgbClr val="000000"/>
              </a:solidFill>
              <a:effectLst/>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5D4967B-71C7-4105-8747-428629E03273}" type="slidenum">
              <a:rPr lang="en-US" smtClean="0"/>
              <a:t>1</a:t>
            </a:fld>
            <a:endParaRPr lang="en-US"/>
          </a:p>
        </p:txBody>
      </p:sp>
    </p:spTree>
    <p:extLst>
      <p:ext uri="{BB962C8B-B14F-4D97-AF65-F5344CB8AC3E}">
        <p14:creationId xmlns:p14="http://schemas.microsoft.com/office/powerpoint/2010/main" val="2483637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90958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12903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663631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095182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550474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875496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611018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831913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854117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943824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9247632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31116246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275283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9374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607652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89803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756436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82016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09624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359711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49722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568454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138928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813816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352922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845787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794870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601542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7869510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319762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7643580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5341529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6300644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670618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129354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18298685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01317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18" Type="http://schemas.openxmlformats.org/officeDocument/2006/relationships/image" Target="../media/image28.svg"/><Relationship Id="rId26" Type="http://schemas.openxmlformats.org/officeDocument/2006/relationships/image" Target="../media/image36.svg"/><Relationship Id="rId3" Type="http://schemas.openxmlformats.org/officeDocument/2006/relationships/image" Target="../media/image13.png"/><Relationship Id="rId21" Type="http://schemas.openxmlformats.org/officeDocument/2006/relationships/image" Target="../media/image31.png"/><Relationship Id="rId7" Type="http://schemas.openxmlformats.org/officeDocument/2006/relationships/image" Target="../media/image17.png"/><Relationship Id="rId12" Type="http://schemas.openxmlformats.org/officeDocument/2006/relationships/image" Target="../media/image22.svg"/><Relationship Id="rId17" Type="http://schemas.openxmlformats.org/officeDocument/2006/relationships/image" Target="../media/image27.png"/><Relationship Id="rId25" Type="http://schemas.openxmlformats.org/officeDocument/2006/relationships/image" Target="../media/image35.png"/><Relationship Id="rId2" Type="http://schemas.openxmlformats.org/officeDocument/2006/relationships/notesSlide" Target="../notesSlides/notesSlide1.xml"/><Relationship Id="rId16" Type="http://schemas.openxmlformats.org/officeDocument/2006/relationships/image" Target="../media/image26.svg"/><Relationship Id="rId20" Type="http://schemas.openxmlformats.org/officeDocument/2006/relationships/image" Target="../media/image30.svg"/><Relationship Id="rId1" Type="http://schemas.openxmlformats.org/officeDocument/2006/relationships/slideLayout" Target="../slideLayouts/slideLayout16.xml"/><Relationship Id="rId6" Type="http://schemas.openxmlformats.org/officeDocument/2006/relationships/image" Target="../media/image16.svg"/><Relationship Id="rId11" Type="http://schemas.openxmlformats.org/officeDocument/2006/relationships/image" Target="../media/image21.png"/><Relationship Id="rId24" Type="http://schemas.openxmlformats.org/officeDocument/2006/relationships/image" Target="../media/image34.svg"/><Relationship Id="rId5" Type="http://schemas.openxmlformats.org/officeDocument/2006/relationships/image" Target="../media/image15.png"/><Relationship Id="rId15" Type="http://schemas.openxmlformats.org/officeDocument/2006/relationships/image" Target="../media/image25.png"/><Relationship Id="rId23" Type="http://schemas.openxmlformats.org/officeDocument/2006/relationships/image" Target="../media/image33.png"/><Relationship Id="rId10" Type="http://schemas.openxmlformats.org/officeDocument/2006/relationships/image" Target="../media/image20.svg"/><Relationship Id="rId19" Type="http://schemas.openxmlformats.org/officeDocument/2006/relationships/image" Target="../media/image29.pn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 Id="rId22" Type="http://schemas.openxmlformats.org/officeDocument/2006/relationships/image" Target="../media/image3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A76356BA-AF25-E963-7849-4E8B548F07D8}"/>
              </a:ext>
            </a:extLst>
          </p:cNvPr>
          <p:cNvSpPr txBox="1">
            <a:spLocks/>
          </p:cNvSpPr>
          <p:nvPr/>
        </p:nvSpPr>
        <p:spPr>
          <a:xfrm flipH="1">
            <a:off x="546100" y="1416785"/>
            <a:ext cx="7401559" cy="4415215"/>
          </a:xfrm>
          <a:custGeom>
            <a:avLst/>
            <a:gdLst>
              <a:gd name="connsiteX0" fmla="*/ 6131002 w 6380329"/>
              <a:gd name="connsiteY0" fmla="*/ 0 h 4415215"/>
              <a:gd name="connsiteX1" fmla="*/ 5957372 w 6380329"/>
              <a:gd name="connsiteY1" fmla="*/ 0 h 4415215"/>
              <a:gd name="connsiteX2" fmla="*/ 5334500 w 6380329"/>
              <a:gd name="connsiteY2" fmla="*/ 0 h 4415215"/>
              <a:gd name="connsiteX3" fmla="*/ 5160870 w 6380329"/>
              <a:gd name="connsiteY3" fmla="*/ 0 h 4415215"/>
              <a:gd name="connsiteX4" fmla="*/ 970132 w 6380329"/>
              <a:gd name="connsiteY4" fmla="*/ 0 h 4415215"/>
              <a:gd name="connsiteX5" fmla="*/ 796502 w 6380329"/>
              <a:gd name="connsiteY5" fmla="*/ 0 h 4415215"/>
              <a:gd name="connsiteX6" fmla="*/ 173630 w 6380329"/>
              <a:gd name="connsiteY6" fmla="*/ 0 h 4415215"/>
              <a:gd name="connsiteX7" fmla="*/ 0 w 6380329"/>
              <a:gd name="connsiteY7" fmla="*/ 0 h 4415215"/>
              <a:gd name="connsiteX8" fmla="*/ 0 w 6380329"/>
              <a:gd name="connsiteY8" fmla="*/ 4165888 h 4415215"/>
              <a:gd name="connsiteX9" fmla="*/ 249327 w 6380329"/>
              <a:gd name="connsiteY9" fmla="*/ 4415215 h 4415215"/>
              <a:gd name="connsiteX10" fmla="*/ 422957 w 6380329"/>
              <a:gd name="connsiteY10" fmla="*/ 4415215 h 4415215"/>
              <a:gd name="connsiteX11" fmla="*/ 1045829 w 6380329"/>
              <a:gd name="connsiteY11" fmla="*/ 4415215 h 4415215"/>
              <a:gd name="connsiteX12" fmla="*/ 1219459 w 6380329"/>
              <a:gd name="connsiteY12" fmla="*/ 4415215 h 4415215"/>
              <a:gd name="connsiteX13" fmla="*/ 5410197 w 6380329"/>
              <a:gd name="connsiteY13" fmla="*/ 4415215 h 4415215"/>
              <a:gd name="connsiteX14" fmla="*/ 5583827 w 6380329"/>
              <a:gd name="connsiteY14" fmla="*/ 4415215 h 4415215"/>
              <a:gd name="connsiteX15" fmla="*/ 6206699 w 6380329"/>
              <a:gd name="connsiteY15" fmla="*/ 4415215 h 4415215"/>
              <a:gd name="connsiteX16" fmla="*/ 6380329 w 6380329"/>
              <a:gd name="connsiteY16" fmla="*/ 4415215 h 4415215"/>
              <a:gd name="connsiteX17" fmla="*/ 6380329 w 6380329"/>
              <a:gd name="connsiteY17" fmla="*/ 249327 h 4415215"/>
              <a:gd name="connsiteX18" fmla="*/ 6131002 w 6380329"/>
              <a:gd name="connsiteY18" fmla="*/ 0 h 441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80329" h="4415215">
                <a:moveTo>
                  <a:pt x="6131002" y="0"/>
                </a:moveTo>
                <a:lnTo>
                  <a:pt x="5957372" y="0"/>
                </a:lnTo>
                <a:lnTo>
                  <a:pt x="5334500" y="0"/>
                </a:lnTo>
                <a:lnTo>
                  <a:pt x="5160870" y="0"/>
                </a:lnTo>
                <a:lnTo>
                  <a:pt x="970132" y="0"/>
                </a:lnTo>
                <a:lnTo>
                  <a:pt x="796502" y="0"/>
                </a:lnTo>
                <a:lnTo>
                  <a:pt x="173630" y="0"/>
                </a:lnTo>
                <a:lnTo>
                  <a:pt x="0" y="0"/>
                </a:lnTo>
                <a:lnTo>
                  <a:pt x="0" y="4165888"/>
                </a:lnTo>
                <a:cubicBezTo>
                  <a:pt x="0" y="4303587"/>
                  <a:pt x="111628" y="4415215"/>
                  <a:pt x="249327" y="4415215"/>
                </a:cubicBezTo>
                <a:lnTo>
                  <a:pt x="422957" y="4415215"/>
                </a:lnTo>
                <a:lnTo>
                  <a:pt x="1045829" y="4415215"/>
                </a:lnTo>
                <a:lnTo>
                  <a:pt x="1219459" y="4415215"/>
                </a:lnTo>
                <a:lnTo>
                  <a:pt x="5410197" y="4415215"/>
                </a:lnTo>
                <a:lnTo>
                  <a:pt x="5583827" y="4415215"/>
                </a:lnTo>
                <a:lnTo>
                  <a:pt x="6206699" y="4415215"/>
                </a:lnTo>
                <a:lnTo>
                  <a:pt x="6380329" y="4415215"/>
                </a:lnTo>
                <a:lnTo>
                  <a:pt x="6380329" y="249327"/>
                </a:lnTo>
                <a:cubicBezTo>
                  <a:pt x="6380329" y="111628"/>
                  <a:pt x="6268701" y="0"/>
                  <a:pt x="6131002" y="0"/>
                </a:cubicBezTo>
                <a:close/>
              </a:path>
            </a:pathLst>
          </a:custGeom>
          <a:solidFill>
            <a:schemeClr val="bg1"/>
          </a:solidFill>
          <a:ln>
            <a:solidFill>
              <a:schemeClr val="accent2"/>
            </a:solidFill>
          </a:ln>
        </p:spPr>
        <p:txBody>
          <a:bodyPr vert="horz"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mn-ea"/>
              <a:cs typeface="+mn-cs"/>
            </a:endParaRPr>
          </a:p>
        </p:txBody>
      </p:sp>
      <p:sp>
        <p:nvSpPr>
          <p:cNvPr id="6" name="Text Placeholder 5">
            <a:extLst>
              <a:ext uri="{FF2B5EF4-FFF2-40B4-BE49-F238E27FC236}">
                <a16:creationId xmlns:a16="http://schemas.microsoft.com/office/drawing/2014/main" id="{47C30D10-C66B-0035-9F92-A13B144AC3F0}"/>
              </a:ext>
            </a:extLst>
          </p:cNvPr>
          <p:cNvSpPr>
            <a:spLocks noGrp="1"/>
          </p:cNvSpPr>
          <p:nvPr>
            <p:ph type="body" sz="quarter" idx="18"/>
          </p:nvPr>
        </p:nvSpPr>
        <p:spPr/>
        <p:txBody>
          <a:bodyPr/>
          <a:lstStyle/>
          <a:p>
            <a:pPr marL="0" indent="0">
              <a:buNone/>
            </a:pPr>
            <a:r>
              <a:rPr lang="en-US" baseline="30000" dirty="0" err="1">
                <a:solidFill>
                  <a:schemeClr val="accent2">
                    <a:lumMod val="50000"/>
                  </a:schemeClr>
                </a:solidFill>
              </a:rPr>
              <a:t>a</a:t>
            </a:r>
            <a:r>
              <a:rPr lang="en-US" dirty="0" err="1">
                <a:solidFill>
                  <a:schemeClr val="accent2">
                    <a:lumMod val="50000"/>
                  </a:schemeClr>
                </a:solidFill>
              </a:rPr>
              <a:t>Risk</a:t>
            </a:r>
            <a:r>
              <a:rPr lang="en-US" dirty="0">
                <a:solidFill>
                  <a:schemeClr val="accent2">
                    <a:lumMod val="50000"/>
                  </a:schemeClr>
                </a:solidFill>
              </a:rPr>
              <a:t> factors included body mass index ≥30, current smoking, hypertension, diabetes, and total cholesterol ≥200 mg/dl</a:t>
            </a:r>
          </a:p>
          <a:p>
            <a:pPr marL="0" indent="0">
              <a:buNone/>
            </a:pPr>
            <a:r>
              <a:rPr lang="en-US" dirty="0">
                <a:solidFill>
                  <a:schemeClr val="accent2">
                    <a:lumMod val="50000"/>
                  </a:schemeClr>
                </a:solidFill>
              </a:rPr>
              <a:t>APOE=apolipoprotein E; CVD=cardiovascular disease; MTHFR=methylenetetrahydrofolate reductase</a:t>
            </a:r>
            <a:br>
              <a:rPr lang="en-US" dirty="0">
                <a:solidFill>
                  <a:schemeClr val="accent2">
                    <a:lumMod val="50000"/>
                  </a:schemeClr>
                </a:solidFill>
              </a:rPr>
            </a:br>
            <a:endParaRPr lang="en-US" dirty="0">
              <a:solidFill>
                <a:schemeClr val="accent2">
                  <a:lumMod val="50000"/>
                </a:schemeClr>
              </a:solidFill>
            </a:endParaRPr>
          </a:p>
          <a:p>
            <a:pPr marL="0" indent="0">
              <a:buNone/>
            </a:pPr>
            <a:r>
              <a:rPr lang="en-US" dirty="0">
                <a:solidFill>
                  <a:schemeClr val="accent2">
                    <a:lumMod val="50000"/>
                  </a:schemeClr>
                </a:solidFill>
              </a:rPr>
              <a:t>1. Santos et al. </a:t>
            </a:r>
            <a:r>
              <a:rPr lang="en-US" dirty="0" err="1">
                <a:solidFill>
                  <a:schemeClr val="accent2">
                    <a:lumMod val="50000"/>
                  </a:schemeClr>
                </a:solidFill>
              </a:rPr>
              <a:t>Alzheimers</a:t>
            </a:r>
            <a:r>
              <a:rPr lang="en-US" dirty="0">
                <a:solidFill>
                  <a:schemeClr val="accent2">
                    <a:lumMod val="50000"/>
                  </a:schemeClr>
                </a:solidFill>
              </a:rPr>
              <a:t> Dement (</a:t>
            </a:r>
            <a:r>
              <a:rPr lang="en-US" dirty="0" err="1">
                <a:solidFill>
                  <a:schemeClr val="accent2">
                    <a:lumMod val="50000"/>
                  </a:schemeClr>
                </a:solidFill>
              </a:rPr>
              <a:t>Amst</a:t>
            </a:r>
            <a:r>
              <a:rPr lang="en-US" dirty="0">
                <a:solidFill>
                  <a:schemeClr val="accent2">
                    <a:lumMod val="50000"/>
                  </a:schemeClr>
                </a:solidFill>
              </a:rPr>
              <a:t>) 2017;7:69–87; 2. </a:t>
            </a:r>
            <a:r>
              <a:rPr lang="en-US" dirty="0" err="1">
                <a:solidFill>
                  <a:schemeClr val="accent2">
                    <a:lumMod val="50000"/>
                  </a:schemeClr>
                </a:solidFill>
              </a:rPr>
              <a:t>Lanctôt</a:t>
            </a:r>
            <a:r>
              <a:rPr lang="en-US" dirty="0">
                <a:solidFill>
                  <a:schemeClr val="accent2">
                    <a:lumMod val="50000"/>
                  </a:schemeClr>
                </a:solidFill>
              </a:rPr>
              <a:t> et al. J Prev </a:t>
            </a:r>
            <a:r>
              <a:rPr lang="en-US" dirty="0" err="1">
                <a:solidFill>
                  <a:schemeClr val="accent2">
                    <a:lumMod val="50000"/>
                  </a:schemeClr>
                </a:solidFill>
              </a:rPr>
              <a:t>Alzheimers</a:t>
            </a:r>
            <a:r>
              <a:rPr lang="en-US" dirty="0">
                <a:solidFill>
                  <a:schemeClr val="accent2">
                    <a:lumMod val="50000"/>
                  </a:schemeClr>
                </a:solidFill>
              </a:rPr>
              <a:t> Dis 2023;1–11; 3. Pinho et al. Sci Rep 2021;11(1):16385; </a:t>
            </a:r>
            <a:br>
              <a:rPr lang="en-US" dirty="0">
                <a:solidFill>
                  <a:schemeClr val="accent2">
                    <a:lumMod val="50000"/>
                  </a:schemeClr>
                </a:solidFill>
              </a:rPr>
            </a:br>
            <a:r>
              <a:rPr lang="en-US" dirty="0">
                <a:solidFill>
                  <a:schemeClr val="accent2">
                    <a:lumMod val="50000"/>
                  </a:schemeClr>
                </a:solidFill>
              </a:rPr>
              <a:t>4. </a:t>
            </a:r>
            <a:r>
              <a:rPr lang="en-US" dirty="0" err="1">
                <a:solidFill>
                  <a:schemeClr val="accent2">
                    <a:lumMod val="50000"/>
                  </a:schemeClr>
                </a:solidFill>
              </a:rPr>
              <a:t>Zupanic</a:t>
            </a:r>
            <a:r>
              <a:rPr lang="en-US" dirty="0">
                <a:solidFill>
                  <a:schemeClr val="accent2">
                    <a:lumMod val="50000"/>
                  </a:schemeClr>
                </a:solidFill>
              </a:rPr>
              <a:t> et al. J </a:t>
            </a:r>
            <a:r>
              <a:rPr lang="en-US" dirty="0" err="1">
                <a:solidFill>
                  <a:schemeClr val="accent2">
                    <a:lumMod val="50000"/>
                  </a:schemeClr>
                </a:solidFill>
              </a:rPr>
              <a:t>Alzheimers</a:t>
            </a:r>
            <a:r>
              <a:rPr lang="en-US" dirty="0">
                <a:solidFill>
                  <a:schemeClr val="accent2">
                    <a:lumMod val="50000"/>
                  </a:schemeClr>
                </a:solidFill>
              </a:rPr>
              <a:t> Dis 2021;81(3):1253–1261; 5. Gottesman et al. JAMA 2017;317(14):1443–1450</a:t>
            </a:r>
          </a:p>
        </p:txBody>
      </p:sp>
      <p:sp>
        <p:nvSpPr>
          <p:cNvPr id="18" name="Title 17">
            <a:extLst>
              <a:ext uri="{FF2B5EF4-FFF2-40B4-BE49-F238E27FC236}">
                <a16:creationId xmlns:a16="http://schemas.microsoft.com/office/drawing/2014/main" id="{467A34FA-B2E6-B13D-5969-82EB5F06E83F}"/>
              </a:ext>
            </a:extLst>
          </p:cNvPr>
          <p:cNvSpPr>
            <a:spLocks noGrp="1"/>
          </p:cNvSpPr>
          <p:nvPr>
            <p:ph type="title"/>
          </p:nvPr>
        </p:nvSpPr>
        <p:spPr>
          <a:xfrm>
            <a:off x="539749" y="814386"/>
            <a:ext cx="9749879" cy="332399"/>
          </a:xfrm>
        </p:spPr>
        <p:txBody>
          <a:bodyPr/>
          <a:lstStyle/>
          <a:p>
            <a:r>
              <a:rPr lang="en-GB" dirty="0"/>
              <a:t>Vascular disease, cardiovascular disease, and </a:t>
            </a:r>
            <a:r>
              <a:rPr lang="en-GB" dirty="0">
                <a:cs typeface="Arial"/>
              </a:rPr>
              <a:t>Alzheimer’s disease</a:t>
            </a:r>
            <a:endParaRPr lang="en-GB" dirty="0"/>
          </a:p>
        </p:txBody>
      </p:sp>
      <p:sp>
        <p:nvSpPr>
          <p:cNvPr id="20" name="Text Placeholder 19">
            <a:extLst>
              <a:ext uri="{FF2B5EF4-FFF2-40B4-BE49-F238E27FC236}">
                <a16:creationId xmlns:a16="http://schemas.microsoft.com/office/drawing/2014/main" id="{85FB0BE1-A514-0E3B-4064-66FFD934B346}"/>
              </a:ext>
            </a:extLst>
          </p:cNvPr>
          <p:cNvSpPr>
            <a:spLocks noGrp="1"/>
          </p:cNvSpPr>
          <p:nvPr>
            <p:ph type="body" sz="quarter" idx="17"/>
          </p:nvPr>
        </p:nvSpPr>
        <p:spPr/>
        <p:txBody>
          <a:bodyPr/>
          <a:lstStyle/>
          <a:p>
            <a:r>
              <a:rPr lang="en-US" dirty="0">
                <a:solidFill>
                  <a:schemeClr val="accent4">
                    <a:lumMod val="50000"/>
                  </a:schemeClr>
                </a:solidFill>
                <a:latin typeface="Times New Roman"/>
                <a:cs typeface="Times New Roman"/>
              </a:rPr>
              <a:t>Alzheimer’s disease (AD) </a:t>
            </a:r>
            <a:r>
              <a:rPr lang="en-GB" dirty="0">
                <a:solidFill>
                  <a:schemeClr val="accent4">
                    <a:lumMod val="50000"/>
                  </a:schemeClr>
                </a:solidFill>
                <a:latin typeface="Times New Roman"/>
                <a:cs typeface="Times New Roman"/>
              </a:rPr>
              <a:t>–</a:t>
            </a:r>
            <a:r>
              <a:rPr lang="en-US" dirty="0">
                <a:solidFill>
                  <a:schemeClr val="accent4">
                    <a:lumMod val="50000"/>
                  </a:schemeClr>
                </a:solidFill>
                <a:latin typeface="Times New Roman"/>
                <a:cs typeface="Times New Roman"/>
              </a:rPr>
              <a:t> Comorbidities</a:t>
            </a:r>
            <a:endParaRPr lang="en-US" dirty="0">
              <a:solidFill>
                <a:schemeClr val="accent4">
                  <a:lumMod val="50000"/>
                </a:schemeClr>
              </a:solidFill>
            </a:endParaRPr>
          </a:p>
        </p:txBody>
      </p:sp>
      <p:sp>
        <p:nvSpPr>
          <p:cNvPr id="22" name="Content Placeholder 342">
            <a:extLst>
              <a:ext uri="{FF2B5EF4-FFF2-40B4-BE49-F238E27FC236}">
                <a16:creationId xmlns:a16="http://schemas.microsoft.com/office/drawing/2014/main" id="{1119184A-B9AB-DEE1-0D8A-E6903B358C09}"/>
              </a:ext>
            </a:extLst>
          </p:cNvPr>
          <p:cNvSpPr txBox="1">
            <a:spLocks/>
          </p:cNvSpPr>
          <p:nvPr/>
        </p:nvSpPr>
        <p:spPr>
          <a:xfrm>
            <a:off x="8010142" y="1416050"/>
            <a:ext cx="3792218" cy="4416425"/>
          </a:xfrm>
          <a:prstGeom prst="rect">
            <a:avLst/>
          </a:prstGeom>
        </p:spPr>
        <p:txBody>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chemeClr val="tx1"/>
                </a:solidFill>
                <a:effectLst/>
                <a:uLnTx/>
                <a:uFillTx/>
                <a:latin typeface="Arial"/>
                <a:ea typeface="+mn-ea"/>
                <a:cs typeface="+mn-cs"/>
              </a:rPr>
              <a:t>Several cardiovascular conditions co-exist with AD; </a:t>
            </a:r>
            <a:r>
              <a:rPr kumimoji="0" lang="en-GB" sz="1500" b="1" i="0" u="none" strike="noStrike" kern="1200" cap="none" spc="0" normalizeH="0" baseline="0" noProof="0" dirty="0">
                <a:ln>
                  <a:noFill/>
                </a:ln>
                <a:solidFill>
                  <a:schemeClr val="tx1"/>
                </a:solidFill>
                <a:effectLst/>
                <a:uLnTx/>
                <a:uFillTx/>
                <a:latin typeface="Arial"/>
                <a:ea typeface="+mn-ea"/>
                <a:cs typeface="+mn-cs"/>
              </a:rPr>
              <a:t>estimated prevalence is </a:t>
            </a:r>
            <a:r>
              <a:rPr kumimoji="0" lang="en-US" sz="1500" b="1" i="0" u="none" strike="noStrike" kern="1200" cap="none" spc="0" normalizeH="0" baseline="0" noProof="0" dirty="0">
                <a:ln>
                  <a:noFill/>
                </a:ln>
                <a:solidFill>
                  <a:schemeClr val="tx1"/>
                </a:solidFill>
                <a:effectLst/>
                <a:uLnTx/>
                <a:uFillTx/>
                <a:latin typeface="Arial"/>
                <a:ea typeface="+mn-ea"/>
                <a:cs typeface="+mn-cs"/>
              </a:rPr>
              <a:t>up to 74% for hypertension and up to 14% for stroke</a:t>
            </a:r>
            <a:r>
              <a:rPr lang="en-GB" sz="1500" baseline="30000" dirty="0">
                <a:solidFill>
                  <a:schemeClr val="tx1"/>
                </a:solidFill>
                <a:latin typeface="Arial"/>
              </a:rPr>
              <a:t>2</a:t>
            </a:r>
            <a:endParaRPr kumimoji="0" lang="en-GB" sz="1500" b="0" i="0" u="none" strike="noStrike" kern="1200" cap="none" spc="0" normalizeH="0" baseline="0" noProof="0" dirty="0">
              <a:ln>
                <a:noFill/>
              </a:ln>
              <a:solidFill>
                <a:schemeClr val="tx1"/>
              </a:solidFill>
              <a:effectLst/>
              <a:uLnTx/>
              <a:uFillTx/>
              <a:latin typeface="Arial"/>
              <a:ea typeface="+mn-ea"/>
              <a:cs typeface="+mn-cs"/>
            </a:endParaRPr>
          </a:p>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3F1A01"/>
                </a:solidFill>
                <a:effectLst/>
                <a:uLnTx/>
                <a:uFillTx/>
                <a:latin typeface="Arial"/>
                <a:ea typeface="+mn-ea"/>
                <a:cs typeface="+mn-cs"/>
              </a:rPr>
              <a:t>Patients with AD may also be at an increased risk for CVDs, such as stroke,</a:t>
            </a:r>
            <a:r>
              <a:rPr lang="en-GB" sz="1500" baseline="30000" dirty="0">
                <a:latin typeface="Arial"/>
              </a:rPr>
              <a:t>3</a:t>
            </a:r>
            <a:r>
              <a:rPr kumimoji="0" lang="en-GB" sz="1500" b="0" i="0" u="none" strike="noStrike" kern="1200" cap="none" spc="0" normalizeH="0" baseline="0" noProof="0" dirty="0">
                <a:ln>
                  <a:noFill/>
                </a:ln>
                <a:solidFill>
                  <a:srgbClr val="3F1A01"/>
                </a:solidFill>
                <a:effectLst/>
                <a:uLnTx/>
                <a:uFillTx/>
                <a:latin typeface="Arial"/>
                <a:ea typeface="+mn-ea"/>
                <a:cs typeface="+mn-cs"/>
              </a:rPr>
              <a:t> and subsequent increased risk of death</a:t>
            </a:r>
            <a:r>
              <a:rPr lang="en-GB" sz="1500" baseline="30000" dirty="0">
                <a:latin typeface="Arial"/>
              </a:rPr>
              <a:t>4</a:t>
            </a:r>
            <a:endParaRPr kumimoji="0" lang="en-GB" sz="1500" b="0" i="0" u="none" strike="noStrike" kern="1200" cap="none" spc="0" normalizeH="0" baseline="30000" noProof="0" dirty="0">
              <a:ln>
                <a:noFill/>
              </a:ln>
              <a:solidFill>
                <a:srgbClr val="3F1A01"/>
              </a:solidFill>
              <a:effectLst/>
              <a:uLnTx/>
              <a:uFillTx/>
              <a:latin typeface="Arial"/>
              <a:ea typeface="+mn-ea"/>
              <a:cs typeface="+mn-cs"/>
            </a:endParaRPr>
          </a:p>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3F1A01"/>
                </a:solidFill>
                <a:effectLst/>
                <a:uLnTx/>
                <a:uFillTx/>
                <a:latin typeface="Arial"/>
                <a:ea typeface="+mn-ea"/>
                <a:cs typeface="+mn-cs"/>
              </a:rPr>
              <a:t>A 20-year study that tracked differences in brain amyloid deposition of individuals</a:t>
            </a:r>
            <a:r>
              <a:rPr kumimoji="0" lang="en-GB" sz="1500" b="0" i="0" u="none" strike="noStrike" kern="1200" cap="none" spc="0" normalizeH="0" baseline="30000" noProof="0" dirty="0">
                <a:ln>
                  <a:noFill/>
                </a:ln>
                <a:solidFill>
                  <a:srgbClr val="3F1A01"/>
                </a:solidFill>
                <a:effectLst/>
                <a:uLnTx/>
                <a:uFillTx/>
                <a:latin typeface="Arial"/>
                <a:ea typeface="+mn-ea"/>
                <a:cs typeface="+mn-cs"/>
              </a:rPr>
              <a:t> </a:t>
            </a:r>
            <a:r>
              <a:rPr kumimoji="0" lang="en-GB" sz="1500" b="0" i="0" u="none" strike="noStrike" kern="1200" cap="none" spc="0" normalizeH="0" baseline="0" noProof="0" dirty="0">
                <a:ln>
                  <a:noFill/>
                </a:ln>
                <a:solidFill>
                  <a:srgbClr val="3F1A01"/>
                </a:solidFill>
                <a:effectLst/>
                <a:uLnTx/>
                <a:uFillTx/>
                <a:latin typeface="Arial"/>
                <a:ea typeface="+mn-ea"/>
                <a:cs typeface="+mn-cs"/>
              </a:rPr>
              <a:t>found that a cumulative number of vascular risk </a:t>
            </a:r>
            <a:r>
              <a:rPr kumimoji="0" lang="en-GB" sz="1500" b="0" i="0" u="none" strike="noStrike" kern="1200" cap="none" spc="0" normalizeH="0" baseline="0" noProof="0" dirty="0" err="1">
                <a:ln>
                  <a:noFill/>
                </a:ln>
                <a:solidFill>
                  <a:srgbClr val="3F1A01"/>
                </a:solidFill>
                <a:effectLst/>
                <a:uLnTx/>
                <a:uFillTx/>
                <a:latin typeface="Arial"/>
                <a:ea typeface="+mn-ea"/>
                <a:cs typeface="+mn-cs"/>
              </a:rPr>
              <a:t>factors</a:t>
            </a:r>
            <a:r>
              <a:rPr kumimoji="0" lang="en-GB" sz="1500" b="0" i="0" u="none" strike="noStrike" kern="1200" cap="none" spc="0" normalizeH="0" baseline="30000" noProof="0" dirty="0" err="1">
                <a:ln>
                  <a:noFill/>
                </a:ln>
                <a:solidFill>
                  <a:srgbClr val="3F1A01"/>
                </a:solidFill>
                <a:effectLst/>
                <a:uLnTx/>
                <a:uFillTx/>
                <a:latin typeface="Arial"/>
                <a:ea typeface="+mn-ea"/>
                <a:cs typeface="+mn-cs"/>
              </a:rPr>
              <a:t>a</a:t>
            </a:r>
            <a:r>
              <a:rPr kumimoji="0" lang="en-GB" sz="1500" b="0" i="0" u="none" strike="noStrike" kern="1200" cap="none" spc="0" normalizeH="0" baseline="0" noProof="0" dirty="0">
                <a:ln>
                  <a:noFill/>
                </a:ln>
                <a:solidFill>
                  <a:srgbClr val="3F1A01"/>
                </a:solidFill>
                <a:effectLst/>
                <a:uLnTx/>
                <a:uFillTx/>
                <a:latin typeface="Arial"/>
                <a:ea typeface="+mn-ea"/>
                <a:cs typeface="+mn-cs"/>
              </a:rPr>
              <a:t> was associated with an increase in brain amyloid deposition</a:t>
            </a:r>
            <a:r>
              <a:rPr kumimoji="0" lang="en-GB" sz="1500" b="0" i="0" u="none" strike="noStrike" kern="1200" cap="none" spc="0" normalizeH="0" baseline="30000" noProof="0" dirty="0">
                <a:ln>
                  <a:noFill/>
                </a:ln>
                <a:solidFill>
                  <a:srgbClr val="3F1A01"/>
                </a:solidFill>
                <a:effectLst/>
                <a:uLnTx/>
                <a:uFillTx/>
                <a:latin typeface="Arial"/>
                <a:ea typeface="+mn-ea"/>
                <a:cs typeface="+mn-cs"/>
              </a:rPr>
              <a:t>5</a:t>
            </a:r>
            <a:endParaRPr kumimoji="0" lang="en-GB" sz="1500" b="0" i="0" u="none" strike="noStrike" kern="1200" cap="none" spc="0" normalizeH="0" baseline="30000" noProof="0" dirty="0">
              <a:ln>
                <a:noFill/>
              </a:ln>
              <a:solidFill>
                <a:srgbClr val="3F1A01"/>
              </a:solidFill>
              <a:effectLst/>
              <a:uLnTx/>
              <a:uFillTx/>
              <a:latin typeface="Arial"/>
              <a:ea typeface="+mn-ea"/>
              <a:cs typeface="Arial"/>
            </a:endParaRPr>
          </a:p>
        </p:txBody>
      </p:sp>
      <p:sp>
        <p:nvSpPr>
          <p:cNvPr id="23" name="TextBox 22">
            <a:extLst>
              <a:ext uri="{FF2B5EF4-FFF2-40B4-BE49-F238E27FC236}">
                <a16:creationId xmlns:a16="http://schemas.microsoft.com/office/drawing/2014/main" id="{79765E4E-E663-17F2-9B2E-B996C30B3DFE}"/>
              </a:ext>
            </a:extLst>
          </p:cNvPr>
          <p:cNvSpPr txBox="1"/>
          <p:nvPr/>
        </p:nvSpPr>
        <p:spPr>
          <a:xfrm>
            <a:off x="1144032" y="1543252"/>
            <a:ext cx="6321111" cy="369332"/>
          </a:xfrm>
          <a:prstGeom prst="rect">
            <a:avLst/>
          </a:prstGeom>
          <a:noFill/>
        </p:spPr>
        <p:txBody>
          <a:bodyPr wrap="none" lIns="90000" anchor="ctr" anchorCtr="0">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chemeClr val="accent4">
                    <a:lumMod val="50000"/>
                  </a:schemeClr>
                </a:solidFill>
                <a:effectLst/>
                <a:uLnTx/>
                <a:uFillTx/>
                <a:ea typeface="+mn-ea"/>
                <a:cs typeface="+mn-cs"/>
              </a:rPr>
              <a:t>Shared risk factors for vascular diseases and dementia</a:t>
            </a:r>
            <a:r>
              <a:rPr lang="en-US" b="1" baseline="30000" dirty="0">
                <a:solidFill>
                  <a:schemeClr val="accent4">
                    <a:lumMod val="50000"/>
                  </a:schemeClr>
                </a:solidFill>
              </a:rPr>
              <a:t>1</a:t>
            </a:r>
            <a:endParaRPr kumimoji="0" lang="en-US" sz="1800" b="1" i="0" u="none" strike="noStrike" kern="1200" cap="none" spc="0" normalizeH="0" baseline="30000" noProof="0" dirty="0">
              <a:ln>
                <a:noFill/>
              </a:ln>
              <a:solidFill>
                <a:schemeClr val="accent4">
                  <a:lumMod val="50000"/>
                </a:schemeClr>
              </a:solidFill>
              <a:effectLst/>
              <a:uLnTx/>
              <a:uFillTx/>
              <a:ea typeface="+mn-ea"/>
              <a:cs typeface="+mn-cs"/>
            </a:endParaRPr>
          </a:p>
        </p:txBody>
      </p:sp>
      <p:sp>
        <p:nvSpPr>
          <p:cNvPr id="24" name="TextBox 23">
            <a:extLst>
              <a:ext uri="{FF2B5EF4-FFF2-40B4-BE49-F238E27FC236}">
                <a16:creationId xmlns:a16="http://schemas.microsoft.com/office/drawing/2014/main" id="{6BF2CC06-E7B3-A0DD-F97C-98F051660B18}"/>
              </a:ext>
            </a:extLst>
          </p:cNvPr>
          <p:cNvSpPr txBox="1"/>
          <p:nvPr/>
        </p:nvSpPr>
        <p:spPr>
          <a:xfrm>
            <a:off x="1805455" y="3322561"/>
            <a:ext cx="1110414" cy="330072"/>
          </a:xfrm>
          <a:prstGeom prst="rect">
            <a:avLst/>
          </a:prstGeom>
          <a:noFill/>
          <a:ln>
            <a:noFill/>
          </a:ln>
        </p:spPr>
        <p:txBody>
          <a:bodyPr vert="horz" wrap="non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5">
                    <a:lumMod val="75000"/>
                  </a:schemeClr>
                </a:solidFill>
                <a:effectLst/>
                <a:uLnTx/>
                <a:uFillTx/>
                <a:ea typeface="+mn-ea"/>
                <a:cs typeface="+mn-cs"/>
              </a:rPr>
              <a:t>Genetic risks</a:t>
            </a:r>
          </a:p>
        </p:txBody>
      </p:sp>
      <p:sp>
        <p:nvSpPr>
          <p:cNvPr id="27" name="TextBox 26">
            <a:extLst>
              <a:ext uri="{FF2B5EF4-FFF2-40B4-BE49-F238E27FC236}">
                <a16:creationId xmlns:a16="http://schemas.microsoft.com/office/drawing/2014/main" id="{4422240C-E30C-BAF9-DEC2-A3C8A5DD8CF3}"/>
              </a:ext>
            </a:extLst>
          </p:cNvPr>
          <p:cNvSpPr txBox="1"/>
          <p:nvPr/>
        </p:nvSpPr>
        <p:spPr>
          <a:xfrm>
            <a:off x="2736794" y="2528642"/>
            <a:ext cx="1420144" cy="607071"/>
          </a:xfrm>
          <a:prstGeom prst="rect">
            <a:avLst/>
          </a:prstGeom>
          <a:noFill/>
          <a:ln>
            <a:noFill/>
          </a:ln>
        </p:spPr>
        <p:txBody>
          <a:bodyPr vert="horz" wrap="square" lIns="72000" tIns="72000" rIns="72000" bIns="72000"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2"/>
                </a:solidFill>
                <a:effectLst/>
                <a:uLnTx/>
                <a:uFillTx/>
                <a:ea typeface="+mn-ea"/>
                <a:cs typeface="+mn-cs"/>
              </a:rPr>
              <a:t>MTHFR (</a:t>
            </a:r>
            <a:r>
              <a:rPr kumimoji="0" lang="en-GB" sz="1000" b="0" i="0" u="none" strike="noStrike" kern="1200" cap="none" spc="0" normalizeH="0" baseline="0" noProof="0" dirty="0" err="1">
                <a:ln>
                  <a:noFill/>
                </a:ln>
                <a:solidFill>
                  <a:schemeClr val="tx2"/>
                </a:solidFill>
                <a:effectLst/>
                <a:uLnTx/>
                <a:uFillTx/>
                <a:ea typeface="+mn-ea"/>
                <a:cs typeface="+mn-cs"/>
              </a:rPr>
              <a:t>methylenetetra-hydrofolate</a:t>
            </a:r>
            <a:r>
              <a:rPr kumimoji="0" lang="en-GB" sz="1000" b="0" i="0" u="none" strike="noStrike" kern="1200" cap="none" spc="0" normalizeH="0" baseline="0" noProof="0" dirty="0">
                <a:ln>
                  <a:noFill/>
                </a:ln>
                <a:solidFill>
                  <a:schemeClr val="tx2"/>
                </a:solidFill>
                <a:effectLst/>
                <a:uLnTx/>
                <a:uFillTx/>
                <a:ea typeface="+mn-ea"/>
                <a:cs typeface="+mn-cs"/>
              </a:rPr>
              <a:t> reductase)</a:t>
            </a:r>
          </a:p>
        </p:txBody>
      </p:sp>
      <p:sp>
        <p:nvSpPr>
          <p:cNvPr id="28" name="TextBox 27">
            <a:extLst>
              <a:ext uri="{FF2B5EF4-FFF2-40B4-BE49-F238E27FC236}">
                <a16:creationId xmlns:a16="http://schemas.microsoft.com/office/drawing/2014/main" id="{CF4EF35D-C43D-1709-B539-EE29B47014AE}"/>
              </a:ext>
            </a:extLst>
          </p:cNvPr>
          <p:cNvSpPr txBox="1"/>
          <p:nvPr/>
        </p:nvSpPr>
        <p:spPr>
          <a:xfrm>
            <a:off x="811869" y="2682530"/>
            <a:ext cx="1152092" cy="453183"/>
          </a:xfrm>
          <a:prstGeom prst="rect">
            <a:avLst/>
          </a:prstGeom>
          <a:noFill/>
          <a:ln>
            <a:noFill/>
          </a:ln>
        </p:spPr>
        <p:txBody>
          <a:bodyPr vert="horz" wrap="none" lIns="72000" tIns="72000" rIns="72000" bIns="72000" rtlCol="0" anchor="t"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2"/>
                </a:solidFill>
                <a:effectLst/>
                <a:uLnTx/>
                <a:uFillTx/>
                <a:ea typeface="+mn-ea"/>
                <a:cs typeface="+mn-cs"/>
              </a:rPr>
              <a:t>APOE gene</a:t>
            </a:r>
            <a:br>
              <a:rPr kumimoji="0" lang="en-GB" sz="1000" b="0" i="0" u="none" strike="noStrike" kern="1200" cap="none" spc="0" normalizeH="0" baseline="0" noProof="0" dirty="0">
                <a:ln>
                  <a:noFill/>
                </a:ln>
                <a:solidFill>
                  <a:schemeClr val="tx2"/>
                </a:solidFill>
                <a:effectLst/>
                <a:uLnTx/>
                <a:uFillTx/>
                <a:ea typeface="+mn-ea"/>
                <a:cs typeface="+mn-cs"/>
              </a:rPr>
            </a:br>
            <a:r>
              <a:rPr kumimoji="0" lang="en-GB" sz="1000" b="0" i="0" u="none" strike="noStrike" kern="1200" cap="none" spc="0" normalizeH="0" baseline="0" noProof="0" dirty="0">
                <a:ln>
                  <a:noFill/>
                </a:ln>
                <a:solidFill>
                  <a:schemeClr val="tx2"/>
                </a:solidFill>
                <a:effectLst/>
                <a:uLnTx/>
                <a:uFillTx/>
                <a:ea typeface="+mn-ea"/>
                <a:cs typeface="+mn-cs"/>
              </a:rPr>
              <a:t>(apolipoprotein E)</a:t>
            </a:r>
          </a:p>
        </p:txBody>
      </p:sp>
      <p:pic>
        <p:nvPicPr>
          <p:cNvPr id="53" name="Graphic 52" descr="DNA outline">
            <a:extLst>
              <a:ext uri="{FF2B5EF4-FFF2-40B4-BE49-F238E27FC236}">
                <a16:creationId xmlns:a16="http://schemas.microsoft.com/office/drawing/2014/main" id="{8C663C4D-62EB-E364-CC64-2F4E06D2327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rot="3079761">
            <a:off x="1372565" y="2252165"/>
            <a:ext cx="502192" cy="502192"/>
          </a:xfrm>
          <a:prstGeom prst="rect">
            <a:avLst/>
          </a:prstGeom>
        </p:spPr>
      </p:pic>
      <p:cxnSp>
        <p:nvCxnSpPr>
          <p:cNvPr id="71" name="Straight Connector 70">
            <a:extLst>
              <a:ext uri="{FF2B5EF4-FFF2-40B4-BE49-F238E27FC236}">
                <a16:creationId xmlns:a16="http://schemas.microsoft.com/office/drawing/2014/main" id="{0C59A45D-F8CE-E624-8A47-E421C5764AE0}"/>
              </a:ext>
            </a:extLst>
          </p:cNvPr>
          <p:cNvCxnSpPr>
            <a:cxnSpLocks/>
          </p:cNvCxnSpPr>
          <p:nvPr/>
        </p:nvCxnSpPr>
        <p:spPr>
          <a:xfrm>
            <a:off x="1611282" y="3113335"/>
            <a:ext cx="221885" cy="285466"/>
          </a:xfrm>
          <a:prstGeom prst="line">
            <a:avLst/>
          </a:prstGeom>
          <a:ln w="1016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C9944515-76AC-AD25-9392-1384832BD9AF}"/>
              </a:ext>
            </a:extLst>
          </p:cNvPr>
          <p:cNvCxnSpPr>
            <a:cxnSpLocks/>
          </p:cNvCxnSpPr>
          <p:nvPr/>
        </p:nvCxnSpPr>
        <p:spPr>
          <a:xfrm flipH="1">
            <a:off x="2890862" y="3113335"/>
            <a:ext cx="221885" cy="285466"/>
          </a:xfrm>
          <a:prstGeom prst="line">
            <a:avLst/>
          </a:prstGeom>
          <a:ln w="1016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EAA65E8-D85F-40AA-6E29-1531827259BF}"/>
              </a:ext>
            </a:extLst>
          </p:cNvPr>
          <p:cNvSpPr txBox="1"/>
          <p:nvPr/>
        </p:nvSpPr>
        <p:spPr>
          <a:xfrm>
            <a:off x="5329914" y="3574782"/>
            <a:ext cx="1580094" cy="330072"/>
          </a:xfrm>
          <a:prstGeom prst="rect">
            <a:avLst/>
          </a:prstGeom>
          <a:noFill/>
          <a:ln>
            <a:noFill/>
          </a:ln>
        </p:spPr>
        <p:txBody>
          <a:bodyPr vert="horz" wrap="non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lumMod val="75000"/>
                  </a:schemeClr>
                </a:solidFill>
                <a:effectLst/>
                <a:uLnTx/>
                <a:uFillTx/>
                <a:ea typeface="+mn-ea"/>
                <a:cs typeface="+mn-cs"/>
              </a:rPr>
              <a:t>Medical risk factors</a:t>
            </a:r>
          </a:p>
        </p:txBody>
      </p:sp>
      <p:sp>
        <p:nvSpPr>
          <p:cNvPr id="31" name="TextBox 30">
            <a:extLst>
              <a:ext uri="{FF2B5EF4-FFF2-40B4-BE49-F238E27FC236}">
                <a16:creationId xmlns:a16="http://schemas.microsoft.com/office/drawing/2014/main" id="{D65618DA-99D4-BCB4-5FEF-E5242D927537}"/>
              </a:ext>
            </a:extLst>
          </p:cNvPr>
          <p:cNvSpPr txBox="1"/>
          <p:nvPr/>
        </p:nvSpPr>
        <p:spPr>
          <a:xfrm>
            <a:off x="6505520" y="3022849"/>
            <a:ext cx="1060721" cy="299295"/>
          </a:xfrm>
          <a:prstGeom prst="rect">
            <a:avLst/>
          </a:prstGeom>
          <a:noFill/>
          <a:ln>
            <a:noFill/>
          </a:ln>
        </p:spPr>
        <p:txBody>
          <a:bodyPr vert="horz" wrap="none" lIns="72000" tIns="72000" rIns="72000" bIns="72000"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2"/>
                </a:solidFill>
                <a:effectLst/>
                <a:uLnTx/>
                <a:uFillTx/>
                <a:ea typeface="+mn-ea"/>
                <a:cs typeface="+mn-cs"/>
              </a:rPr>
              <a:t>High cholesterol</a:t>
            </a:r>
          </a:p>
        </p:txBody>
      </p:sp>
      <p:sp>
        <p:nvSpPr>
          <p:cNvPr id="32" name="TextBox 31">
            <a:extLst>
              <a:ext uri="{FF2B5EF4-FFF2-40B4-BE49-F238E27FC236}">
                <a16:creationId xmlns:a16="http://schemas.microsoft.com/office/drawing/2014/main" id="{2D568FB1-53F1-BEF3-B5B2-3BAAB54294B5}"/>
              </a:ext>
            </a:extLst>
          </p:cNvPr>
          <p:cNvSpPr txBox="1"/>
          <p:nvPr/>
        </p:nvSpPr>
        <p:spPr>
          <a:xfrm>
            <a:off x="4505635" y="3022849"/>
            <a:ext cx="1208198" cy="299295"/>
          </a:xfrm>
          <a:prstGeom prst="rect">
            <a:avLst/>
          </a:prstGeom>
          <a:noFill/>
          <a:ln>
            <a:noFill/>
          </a:ln>
        </p:spPr>
        <p:txBody>
          <a:bodyPr vert="horz" wrap="none" lIns="72000" tIns="72000" rIns="72000" bIns="72000" rtlCol="0" anchor="t"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2"/>
                </a:solidFill>
                <a:effectLst/>
                <a:uLnTx/>
                <a:uFillTx/>
                <a:ea typeface="+mn-ea"/>
                <a:cs typeface="+mn-cs"/>
              </a:rPr>
              <a:t>Hyper/hypotension</a:t>
            </a:r>
          </a:p>
        </p:txBody>
      </p:sp>
      <p:sp>
        <p:nvSpPr>
          <p:cNvPr id="33" name="TextBox 32">
            <a:extLst>
              <a:ext uri="{FF2B5EF4-FFF2-40B4-BE49-F238E27FC236}">
                <a16:creationId xmlns:a16="http://schemas.microsoft.com/office/drawing/2014/main" id="{B2F00F54-E2A6-8450-5E56-30B988C47405}"/>
              </a:ext>
            </a:extLst>
          </p:cNvPr>
          <p:cNvSpPr txBox="1"/>
          <p:nvPr/>
        </p:nvSpPr>
        <p:spPr>
          <a:xfrm>
            <a:off x="5785302" y="2454733"/>
            <a:ext cx="648749" cy="226591"/>
          </a:xfrm>
          <a:prstGeom prst="rect">
            <a:avLst/>
          </a:prstGeom>
          <a:noFill/>
          <a:ln>
            <a:noFill/>
          </a:ln>
        </p:spPr>
        <p:txBody>
          <a:bodyPr vert="horz" wrap="none" lIns="72000" tIns="36000" rIns="72000" bIns="3600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2"/>
                </a:solidFill>
                <a:effectLst/>
                <a:uLnTx/>
                <a:uFillTx/>
                <a:ea typeface="+mn-ea"/>
                <a:cs typeface="+mn-cs"/>
              </a:rPr>
              <a:t>Diabetes</a:t>
            </a:r>
          </a:p>
        </p:txBody>
      </p:sp>
      <p:pic>
        <p:nvPicPr>
          <p:cNvPr id="56" name="Graphic 55" descr="Heart with pulse outline">
            <a:extLst>
              <a:ext uri="{FF2B5EF4-FFF2-40B4-BE49-F238E27FC236}">
                <a16:creationId xmlns:a16="http://schemas.microsoft.com/office/drawing/2014/main" id="{FCCF0EC2-E436-55BB-1F6A-476334DF693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783756" y="2563251"/>
            <a:ext cx="602772" cy="602772"/>
          </a:xfrm>
          <a:prstGeom prst="rect">
            <a:avLst/>
          </a:prstGeom>
        </p:spPr>
      </p:pic>
      <p:pic>
        <p:nvPicPr>
          <p:cNvPr id="57" name="Graphic 56" descr="Arrow Up outline">
            <a:extLst>
              <a:ext uri="{FF2B5EF4-FFF2-40B4-BE49-F238E27FC236}">
                <a16:creationId xmlns:a16="http://schemas.microsoft.com/office/drawing/2014/main" id="{8FD95374-1535-6FD7-91E3-063CB407B9F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6830599" y="2628395"/>
            <a:ext cx="491465" cy="491465"/>
          </a:xfrm>
          <a:prstGeom prst="rect">
            <a:avLst/>
          </a:prstGeom>
        </p:spPr>
      </p:pic>
      <p:pic>
        <p:nvPicPr>
          <p:cNvPr id="58" name="Graphic 57" descr="Water outline">
            <a:extLst>
              <a:ext uri="{FF2B5EF4-FFF2-40B4-BE49-F238E27FC236}">
                <a16:creationId xmlns:a16="http://schemas.microsoft.com/office/drawing/2014/main" id="{35520912-666D-BD41-6EE9-D94A4226587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5853804" y="2038391"/>
            <a:ext cx="481655" cy="481655"/>
          </a:xfrm>
          <a:prstGeom prst="rect">
            <a:avLst/>
          </a:prstGeom>
        </p:spPr>
      </p:pic>
      <p:cxnSp>
        <p:nvCxnSpPr>
          <p:cNvPr id="61" name="Straight Connector 60">
            <a:extLst>
              <a:ext uri="{FF2B5EF4-FFF2-40B4-BE49-F238E27FC236}">
                <a16:creationId xmlns:a16="http://schemas.microsoft.com/office/drawing/2014/main" id="{7BA27C90-6E05-7E6F-25B1-5BC3E26BBB7F}"/>
              </a:ext>
            </a:extLst>
          </p:cNvPr>
          <p:cNvCxnSpPr>
            <a:cxnSpLocks/>
          </p:cNvCxnSpPr>
          <p:nvPr/>
        </p:nvCxnSpPr>
        <p:spPr>
          <a:xfrm>
            <a:off x="5109511" y="3318720"/>
            <a:ext cx="221885" cy="285465"/>
          </a:xfrm>
          <a:prstGeom prst="line">
            <a:avLst/>
          </a:prstGeom>
          <a:ln w="1016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97D483A-2665-60D9-AD61-9A7C7CBC08AF}"/>
              </a:ext>
            </a:extLst>
          </p:cNvPr>
          <p:cNvCxnSpPr>
            <a:cxnSpLocks/>
          </p:cNvCxnSpPr>
          <p:nvPr/>
        </p:nvCxnSpPr>
        <p:spPr>
          <a:xfrm flipH="1">
            <a:off x="6856504" y="3318720"/>
            <a:ext cx="221885" cy="285465"/>
          </a:xfrm>
          <a:prstGeom prst="line">
            <a:avLst/>
          </a:prstGeom>
          <a:ln w="1016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2DFE8049-980B-A588-5406-4BE61208CC41}"/>
              </a:ext>
            </a:extLst>
          </p:cNvPr>
          <p:cNvCxnSpPr>
            <a:cxnSpLocks/>
          </p:cNvCxnSpPr>
          <p:nvPr/>
        </p:nvCxnSpPr>
        <p:spPr>
          <a:xfrm>
            <a:off x="6109677" y="2680246"/>
            <a:ext cx="0" cy="243252"/>
          </a:xfrm>
          <a:prstGeom prst="line">
            <a:avLst/>
          </a:prstGeom>
          <a:ln w="1016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3A012D2-4E1A-DC3F-A10B-77116669ED30}"/>
              </a:ext>
            </a:extLst>
          </p:cNvPr>
          <p:cNvSpPr/>
          <p:nvPr/>
        </p:nvSpPr>
        <p:spPr>
          <a:xfrm>
            <a:off x="6000899" y="3101533"/>
            <a:ext cx="381000" cy="381000"/>
          </a:xfrm>
          <a:prstGeom prst="ellipse">
            <a:avLst/>
          </a:prstGeom>
          <a:solidFill>
            <a:schemeClr val="accent4">
              <a:alpha val="2134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2" name="Graphic 11" descr="Medical outline">
            <a:extLst>
              <a:ext uri="{FF2B5EF4-FFF2-40B4-BE49-F238E27FC236}">
                <a16:creationId xmlns:a16="http://schemas.microsoft.com/office/drawing/2014/main" id="{9E7B7A8F-F662-69A3-25BF-F02AA0A796C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5719391" y="2985048"/>
            <a:ext cx="602772" cy="602772"/>
          </a:xfrm>
          <a:prstGeom prst="rect">
            <a:avLst/>
          </a:prstGeom>
        </p:spPr>
      </p:pic>
      <p:sp>
        <p:nvSpPr>
          <p:cNvPr id="15" name="Oval 14">
            <a:extLst>
              <a:ext uri="{FF2B5EF4-FFF2-40B4-BE49-F238E27FC236}">
                <a16:creationId xmlns:a16="http://schemas.microsoft.com/office/drawing/2014/main" id="{F2553D43-F834-A13A-6725-F81998CCC751}"/>
              </a:ext>
            </a:extLst>
          </p:cNvPr>
          <p:cNvSpPr/>
          <p:nvPr/>
        </p:nvSpPr>
        <p:spPr>
          <a:xfrm>
            <a:off x="2275380" y="2871477"/>
            <a:ext cx="381000" cy="381000"/>
          </a:xfrm>
          <a:prstGeom prst="ellipse">
            <a:avLst/>
          </a:prstGeom>
          <a:solidFill>
            <a:schemeClr val="accent5">
              <a:alpha val="2134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6" name="Graphic 15" descr="DNA outline">
            <a:extLst>
              <a:ext uri="{FF2B5EF4-FFF2-40B4-BE49-F238E27FC236}">
                <a16:creationId xmlns:a16="http://schemas.microsoft.com/office/drawing/2014/main" id="{561403FA-C80E-CDD0-D4C2-779D1AFB8A9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1993872" y="2754992"/>
            <a:ext cx="602772" cy="602772"/>
          </a:xfrm>
          <a:prstGeom prst="rect">
            <a:avLst/>
          </a:prstGeom>
        </p:spPr>
      </p:pic>
      <p:sp>
        <p:nvSpPr>
          <p:cNvPr id="36" name="TextBox 35">
            <a:extLst>
              <a:ext uri="{FF2B5EF4-FFF2-40B4-BE49-F238E27FC236}">
                <a16:creationId xmlns:a16="http://schemas.microsoft.com/office/drawing/2014/main" id="{4953B624-CDAF-01F6-F493-F13A951F9EB2}"/>
              </a:ext>
            </a:extLst>
          </p:cNvPr>
          <p:cNvSpPr txBox="1"/>
          <p:nvPr/>
        </p:nvSpPr>
        <p:spPr>
          <a:xfrm>
            <a:off x="2536787" y="4207612"/>
            <a:ext cx="3641556" cy="330072"/>
          </a:xfrm>
          <a:prstGeom prst="rect">
            <a:avLst/>
          </a:prstGeom>
          <a:noFill/>
          <a:ln>
            <a:noFill/>
          </a:ln>
        </p:spPr>
        <p:txBody>
          <a:bodyPr vert="horz" wrap="non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3">
                    <a:lumMod val="75000"/>
                  </a:schemeClr>
                </a:solidFill>
                <a:effectLst/>
                <a:uLnTx/>
                <a:uFillTx/>
                <a:ea typeface="+mn-ea"/>
                <a:cs typeface="+mn-cs"/>
              </a:rPr>
              <a:t>Lifestyle/behavioural/environmental risk factors</a:t>
            </a:r>
          </a:p>
        </p:txBody>
      </p:sp>
      <p:sp>
        <p:nvSpPr>
          <p:cNvPr id="39" name="TextBox 38">
            <a:extLst>
              <a:ext uri="{FF2B5EF4-FFF2-40B4-BE49-F238E27FC236}">
                <a16:creationId xmlns:a16="http://schemas.microsoft.com/office/drawing/2014/main" id="{8AA3F322-96B9-ECDF-451B-470FD5CA38F3}"/>
              </a:ext>
            </a:extLst>
          </p:cNvPr>
          <p:cNvSpPr txBox="1"/>
          <p:nvPr/>
        </p:nvSpPr>
        <p:spPr>
          <a:xfrm>
            <a:off x="762762" y="5218819"/>
            <a:ext cx="578218" cy="299295"/>
          </a:xfrm>
          <a:prstGeom prst="rect">
            <a:avLst/>
          </a:prstGeom>
          <a:noFill/>
          <a:ln>
            <a:noFill/>
          </a:ln>
        </p:spPr>
        <p:txBody>
          <a:bodyPr vert="horz" wrap="non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2"/>
                </a:solidFill>
                <a:effectLst/>
                <a:uLnTx/>
                <a:uFillTx/>
                <a:ea typeface="+mn-ea"/>
                <a:cs typeface="+mn-cs"/>
              </a:rPr>
              <a:t>Obesity</a:t>
            </a:r>
          </a:p>
        </p:txBody>
      </p:sp>
      <p:sp>
        <p:nvSpPr>
          <p:cNvPr id="44" name="TextBox 43">
            <a:extLst>
              <a:ext uri="{FF2B5EF4-FFF2-40B4-BE49-F238E27FC236}">
                <a16:creationId xmlns:a16="http://schemas.microsoft.com/office/drawing/2014/main" id="{EB8425CF-0594-67FF-D89A-4AD84CD06314}"/>
              </a:ext>
            </a:extLst>
          </p:cNvPr>
          <p:cNvSpPr txBox="1"/>
          <p:nvPr/>
        </p:nvSpPr>
        <p:spPr>
          <a:xfrm>
            <a:off x="6975107" y="5218819"/>
            <a:ext cx="930104" cy="453183"/>
          </a:xfrm>
          <a:prstGeom prst="rect">
            <a:avLst/>
          </a:prstGeom>
          <a:noFill/>
          <a:ln>
            <a:noFill/>
          </a:ln>
        </p:spPr>
        <p:txBody>
          <a:bodyPr vert="horz" wrap="squar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2"/>
                </a:solidFill>
                <a:effectLst/>
                <a:uLnTx/>
                <a:uFillTx/>
                <a:ea typeface="+mn-ea"/>
                <a:cs typeface="+mn-cs"/>
              </a:rPr>
              <a:t>Exposure to air pollution</a:t>
            </a:r>
          </a:p>
        </p:txBody>
      </p:sp>
      <p:pic>
        <p:nvPicPr>
          <p:cNvPr id="47" name="Graphic 46" descr="Weight Loss outline">
            <a:extLst>
              <a:ext uri="{FF2B5EF4-FFF2-40B4-BE49-F238E27FC236}">
                <a16:creationId xmlns:a16="http://schemas.microsoft.com/office/drawing/2014/main" id="{3C18D58D-2CC8-51D7-72F4-20B613E2F24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787368" y="4674756"/>
            <a:ext cx="581722" cy="581722"/>
          </a:xfrm>
          <a:prstGeom prst="rect">
            <a:avLst/>
          </a:prstGeom>
        </p:spPr>
      </p:pic>
      <p:pic>
        <p:nvPicPr>
          <p:cNvPr id="52" name="Graphic 51" descr="Power Plant outline">
            <a:extLst>
              <a:ext uri="{FF2B5EF4-FFF2-40B4-BE49-F238E27FC236}">
                <a16:creationId xmlns:a16="http://schemas.microsoft.com/office/drawing/2014/main" id="{B671D8E6-AF19-982C-296D-DA8E35853939}"/>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p:blipFill>
        <p:spPr>
          <a:xfrm>
            <a:off x="7186814" y="4712272"/>
            <a:ext cx="506690" cy="506690"/>
          </a:xfrm>
          <a:prstGeom prst="rect">
            <a:avLst/>
          </a:prstGeom>
        </p:spPr>
      </p:pic>
      <p:sp>
        <p:nvSpPr>
          <p:cNvPr id="42" name="TextBox 41">
            <a:extLst>
              <a:ext uri="{FF2B5EF4-FFF2-40B4-BE49-F238E27FC236}">
                <a16:creationId xmlns:a16="http://schemas.microsoft.com/office/drawing/2014/main" id="{EA30C79B-73E4-F2AD-5A71-E59476C70325}"/>
              </a:ext>
            </a:extLst>
          </p:cNvPr>
          <p:cNvSpPr txBox="1"/>
          <p:nvPr/>
        </p:nvSpPr>
        <p:spPr>
          <a:xfrm>
            <a:off x="5376604" y="5218819"/>
            <a:ext cx="1125928" cy="453183"/>
          </a:xfrm>
          <a:prstGeom prst="rect">
            <a:avLst/>
          </a:prstGeom>
          <a:noFill/>
          <a:ln>
            <a:noFill/>
          </a:ln>
        </p:spPr>
        <p:txBody>
          <a:bodyPr vert="horz" wrap="squar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2"/>
                </a:solidFill>
                <a:effectLst/>
                <a:uLnTx/>
                <a:uFillTx/>
                <a:ea typeface="+mn-ea"/>
                <a:cs typeface="+mn-cs"/>
              </a:rPr>
              <a:t>Major depressive disorder</a:t>
            </a:r>
          </a:p>
        </p:txBody>
      </p:sp>
      <p:pic>
        <p:nvPicPr>
          <p:cNvPr id="50" name="Graphic 49" descr="Brain in head outline">
            <a:extLst>
              <a:ext uri="{FF2B5EF4-FFF2-40B4-BE49-F238E27FC236}">
                <a16:creationId xmlns:a16="http://schemas.microsoft.com/office/drawing/2014/main" id="{93D4BC7E-ED5D-2A8D-7790-40B9C0AD6841}"/>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p:blipFill>
        <p:spPr>
          <a:xfrm>
            <a:off x="5681826" y="4747416"/>
            <a:ext cx="500522" cy="500522"/>
          </a:xfrm>
          <a:prstGeom prst="rect">
            <a:avLst/>
          </a:prstGeom>
        </p:spPr>
      </p:pic>
      <p:cxnSp>
        <p:nvCxnSpPr>
          <p:cNvPr id="2" name="Straight Connector 1">
            <a:extLst>
              <a:ext uri="{FF2B5EF4-FFF2-40B4-BE49-F238E27FC236}">
                <a16:creationId xmlns:a16="http://schemas.microsoft.com/office/drawing/2014/main" id="{EB1EF8BE-7248-7928-ECB8-EE021637F977}"/>
              </a:ext>
            </a:extLst>
          </p:cNvPr>
          <p:cNvCxnSpPr>
            <a:cxnSpLocks/>
          </p:cNvCxnSpPr>
          <p:nvPr/>
        </p:nvCxnSpPr>
        <p:spPr>
          <a:xfrm>
            <a:off x="5933546" y="4516969"/>
            <a:ext cx="0" cy="210429"/>
          </a:xfrm>
          <a:prstGeom prst="line">
            <a:avLst/>
          </a:prstGeom>
          <a:ln w="10160">
            <a:solidFill>
              <a:srgbClr val="3F1A01"/>
            </a:solidFill>
            <a:prstDash val="dash"/>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5D114FA0-840A-9D91-7661-6204C6F04AF9}"/>
              </a:ext>
            </a:extLst>
          </p:cNvPr>
          <p:cNvSpPr txBox="1"/>
          <p:nvPr/>
        </p:nvSpPr>
        <p:spPr>
          <a:xfrm>
            <a:off x="4005508" y="5218819"/>
            <a:ext cx="642338" cy="299295"/>
          </a:xfrm>
          <a:prstGeom prst="rect">
            <a:avLst/>
          </a:prstGeom>
          <a:noFill/>
          <a:ln>
            <a:noFill/>
          </a:ln>
        </p:spPr>
        <p:txBody>
          <a:bodyPr vert="horz" wrap="non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2"/>
                </a:solidFill>
                <a:effectLst/>
                <a:uLnTx/>
                <a:uFillTx/>
                <a:ea typeface="+mn-ea"/>
                <a:cs typeface="+mn-cs"/>
              </a:rPr>
              <a:t>Smoking</a:t>
            </a:r>
          </a:p>
        </p:txBody>
      </p:sp>
      <p:pic>
        <p:nvPicPr>
          <p:cNvPr id="49" name="Graphic 48" descr="Smoking outline">
            <a:extLst>
              <a:ext uri="{FF2B5EF4-FFF2-40B4-BE49-F238E27FC236}">
                <a16:creationId xmlns:a16="http://schemas.microsoft.com/office/drawing/2014/main" id="{68E3D40A-3F04-25A5-7A07-3107533286E5}"/>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p:blipFill>
        <p:spPr>
          <a:xfrm>
            <a:off x="4079331" y="4698248"/>
            <a:ext cx="494693" cy="494693"/>
          </a:xfrm>
          <a:prstGeom prst="rect">
            <a:avLst/>
          </a:prstGeom>
        </p:spPr>
      </p:pic>
      <p:cxnSp>
        <p:nvCxnSpPr>
          <p:cNvPr id="5" name="Straight Connector 4">
            <a:extLst>
              <a:ext uri="{FF2B5EF4-FFF2-40B4-BE49-F238E27FC236}">
                <a16:creationId xmlns:a16="http://schemas.microsoft.com/office/drawing/2014/main" id="{3FF00AC8-627E-265A-4420-9B8DC5D28547}"/>
              </a:ext>
            </a:extLst>
          </p:cNvPr>
          <p:cNvCxnSpPr>
            <a:cxnSpLocks/>
          </p:cNvCxnSpPr>
          <p:nvPr/>
        </p:nvCxnSpPr>
        <p:spPr>
          <a:xfrm>
            <a:off x="4326677" y="4516969"/>
            <a:ext cx="0" cy="210429"/>
          </a:xfrm>
          <a:prstGeom prst="line">
            <a:avLst/>
          </a:prstGeom>
          <a:ln w="10160">
            <a:solidFill>
              <a:srgbClr val="3F1A01"/>
            </a:solidFill>
            <a:prstDash val="dash"/>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E9E053FE-2C2E-9AAA-E6D7-E609DFEE07B7}"/>
              </a:ext>
            </a:extLst>
          </p:cNvPr>
          <p:cNvSpPr txBox="1"/>
          <p:nvPr/>
        </p:nvSpPr>
        <p:spPr>
          <a:xfrm>
            <a:off x="1894278" y="5218819"/>
            <a:ext cx="1382471" cy="453183"/>
          </a:xfrm>
          <a:prstGeom prst="rect">
            <a:avLst/>
          </a:prstGeom>
          <a:noFill/>
          <a:ln>
            <a:noFill/>
          </a:ln>
        </p:spPr>
        <p:txBody>
          <a:bodyPr vert="horz" wrap="squar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2"/>
                </a:solidFill>
                <a:effectLst/>
                <a:uLnTx/>
                <a:uFillTx/>
                <a:ea typeface="+mn-ea"/>
                <a:cs typeface="+mn-cs"/>
              </a:rPr>
              <a:t>Lack of exercise and poor physical fitness</a:t>
            </a:r>
          </a:p>
        </p:txBody>
      </p:sp>
      <p:pic>
        <p:nvPicPr>
          <p:cNvPr id="48" name="Graphic 47" descr="Run outline">
            <a:extLst>
              <a:ext uri="{FF2B5EF4-FFF2-40B4-BE49-F238E27FC236}">
                <a16:creationId xmlns:a16="http://schemas.microsoft.com/office/drawing/2014/main" id="{EB951B69-3AAD-372B-7DCD-89CE33C4FC62}"/>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p:blipFill>
        <p:spPr>
          <a:xfrm>
            <a:off x="2339680" y="4749697"/>
            <a:ext cx="494088" cy="494088"/>
          </a:xfrm>
          <a:prstGeom prst="rect">
            <a:avLst/>
          </a:prstGeom>
        </p:spPr>
      </p:pic>
      <p:cxnSp>
        <p:nvCxnSpPr>
          <p:cNvPr id="7" name="Straight Connector 6">
            <a:extLst>
              <a:ext uri="{FF2B5EF4-FFF2-40B4-BE49-F238E27FC236}">
                <a16:creationId xmlns:a16="http://schemas.microsoft.com/office/drawing/2014/main" id="{19AD55DB-39C8-E9F4-5669-3C224F4389B6}"/>
              </a:ext>
            </a:extLst>
          </p:cNvPr>
          <p:cNvCxnSpPr>
            <a:cxnSpLocks/>
          </p:cNvCxnSpPr>
          <p:nvPr/>
        </p:nvCxnSpPr>
        <p:spPr>
          <a:xfrm>
            <a:off x="2675559" y="4516969"/>
            <a:ext cx="0" cy="210429"/>
          </a:xfrm>
          <a:prstGeom prst="line">
            <a:avLst/>
          </a:prstGeom>
          <a:ln w="10160">
            <a:solidFill>
              <a:srgbClr val="3F1A01"/>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F8CA1DB-CA3E-54E3-80A2-9408120EFF25}"/>
              </a:ext>
            </a:extLst>
          </p:cNvPr>
          <p:cNvCxnSpPr>
            <a:cxnSpLocks/>
          </p:cNvCxnSpPr>
          <p:nvPr/>
        </p:nvCxnSpPr>
        <p:spPr>
          <a:xfrm flipH="1">
            <a:off x="1405224" y="4491261"/>
            <a:ext cx="1153204" cy="371890"/>
          </a:xfrm>
          <a:prstGeom prst="line">
            <a:avLst/>
          </a:prstGeom>
          <a:ln w="1016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619888FB-751C-5A98-C90C-62C276B4F7B2}"/>
              </a:ext>
            </a:extLst>
          </p:cNvPr>
          <p:cNvSpPr/>
          <p:nvPr/>
        </p:nvSpPr>
        <p:spPr>
          <a:xfrm>
            <a:off x="4233838" y="3756528"/>
            <a:ext cx="381000" cy="381000"/>
          </a:xfrm>
          <a:prstGeom prst="ellipse">
            <a:avLst/>
          </a:prstGeom>
          <a:solidFill>
            <a:schemeClr val="accent3">
              <a:alpha val="2134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4" name="Graphic 13" descr="Warning outline">
            <a:extLst>
              <a:ext uri="{FF2B5EF4-FFF2-40B4-BE49-F238E27FC236}">
                <a16:creationId xmlns:a16="http://schemas.microsoft.com/office/drawing/2014/main" id="{190D656E-6B51-02AE-6B53-6E00C5C2B8AA}"/>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p:blipFill>
        <p:spPr>
          <a:xfrm>
            <a:off x="3952330" y="3640043"/>
            <a:ext cx="602772" cy="602772"/>
          </a:xfrm>
          <a:prstGeom prst="rect">
            <a:avLst/>
          </a:prstGeom>
        </p:spPr>
      </p:pic>
      <p:cxnSp>
        <p:nvCxnSpPr>
          <p:cNvPr id="79" name="Straight Connector 78">
            <a:extLst>
              <a:ext uri="{FF2B5EF4-FFF2-40B4-BE49-F238E27FC236}">
                <a16:creationId xmlns:a16="http://schemas.microsoft.com/office/drawing/2014/main" id="{B70259A3-CB2F-71AE-1614-2B154C771C2E}"/>
              </a:ext>
            </a:extLst>
          </p:cNvPr>
          <p:cNvCxnSpPr>
            <a:cxnSpLocks/>
          </p:cNvCxnSpPr>
          <p:nvPr/>
        </p:nvCxnSpPr>
        <p:spPr>
          <a:xfrm>
            <a:off x="6134668" y="4485117"/>
            <a:ext cx="1153204" cy="371890"/>
          </a:xfrm>
          <a:prstGeom prst="line">
            <a:avLst/>
          </a:prstGeom>
          <a:ln w="1016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80" name="Graphic 79" descr="DNA outline">
            <a:extLst>
              <a:ext uri="{FF2B5EF4-FFF2-40B4-BE49-F238E27FC236}">
                <a16:creationId xmlns:a16="http://schemas.microsoft.com/office/drawing/2014/main" id="{87387762-E16C-8DD4-F5EF-AF9429FC42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rot="18520239" flipH="1">
            <a:off x="3119992" y="2252164"/>
            <a:ext cx="502192" cy="502192"/>
          </a:xfrm>
          <a:prstGeom prst="rect">
            <a:avLst/>
          </a:prstGeom>
        </p:spPr>
      </p:pic>
    </p:spTree>
    <p:extLst>
      <p:ext uri="{BB962C8B-B14F-4D97-AF65-F5344CB8AC3E}">
        <p14:creationId xmlns:p14="http://schemas.microsoft.com/office/powerpoint/2010/main" val="652884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T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T theme" id="{4C5B371D-3541-42BC-B4FF-F4E17CF60EB6}" vid="{6F9B7946-244C-41AD-98C6-F5D1ABC223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4" ma:contentTypeDescription="Create a new document." ma:contentTypeScope="" ma:versionID="bff8f0936fa74a577c13ba58e1b7ec2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cbcdc56f889fb4abd4af81948767b608"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23E030C-6324-406E-9D9A-D39B24FEB13F}">
  <ds:schemaRefs>
    <ds:schemaRef ds:uri="http://purl.org/dc/terms/"/>
    <ds:schemaRef ds:uri="http://schemas.microsoft.com/office/2006/metadata/properties"/>
    <ds:schemaRef ds:uri="http://purl.org/dc/elements/1.1/"/>
    <ds:schemaRef ds:uri="http://schemas.microsoft.com/office/2006/documentManagement/types"/>
    <ds:schemaRef ds:uri="http://www.w3.org/XML/1998/namespace"/>
    <ds:schemaRef ds:uri="28627d7c-4416-4bc1-86cf-ca6c3a42a8f2"/>
    <ds:schemaRef ds:uri="http://schemas.microsoft.com/office/infopath/2007/PartnerControls"/>
    <ds:schemaRef ds:uri="http://schemas.openxmlformats.org/package/2006/metadata/core-properties"/>
    <ds:schemaRef ds:uri="08562aa6-c0ad-4fb9-8a82-15409d3a28b4"/>
    <ds:schemaRef ds:uri="http://purl.org/dc/dcmitype/"/>
  </ds:schemaRefs>
</ds:datastoreItem>
</file>

<file path=customXml/itemProps2.xml><?xml version="1.0" encoding="utf-8"?>
<ds:datastoreItem xmlns:ds="http://schemas.openxmlformats.org/officeDocument/2006/customXml" ds:itemID="{47210926-393B-4FFC-9519-19CAD6E424E6}">
  <ds:schemaRefs>
    <ds:schemaRef ds:uri="http://schemas.microsoft.com/sharepoint/v3/contenttype/forms"/>
  </ds:schemaRefs>
</ds:datastoreItem>
</file>

<file path=customXml/itemProps3.xml><?xml version="1.0" encoding="utf-8"?>
<ds:datastoreItem xmlns:ds="http://schemas.openxmlformats.org/officeDocument/2006/customXml" ds:itemID="{B5DFAD17-A455-4628-8E52-9958F06FB5A7}">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NT theme</Template>
  <TotalTime>5941</TotalTime>
  <Words>1198</Words>
  <Application>Microsoft Office PowerPoint</Application>
  <PresentationFormat>Widescreen</PresentationFormat>
  <Paragraphs>44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NT theme</vt:lpstr>
      <vt:lpstr>Vascular disease, cardiovascular disease, and Alzheimer’s disease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Khoula Afzal</dc:creator>
  <cp:lastModifiedBy>Viktoria-Maria Hvidtfelt Lykke</cp:lastModifiedBy>
  <cp:revision>35</cp:revision>
  <dcterms:created xsi:type="dcterms:W3CDTF">2023-06-23T10:06:01Z</dcterms:created>
  <dcterms:modified xsi:type="dcterms:W3CDTF">2023-10-17T07:03:37Z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