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649" r:id="rId4"/>
  </p:sldMasterIdLst>
  <p:notesMasterIdLst>
    <p:notesMasterId r:id="rId6"/>
  </p:notesMasterIdLst>
  <p:handoutMasterIdLst>
    <p:handoutMasterId r:id="rId7"/>
  </p:handoutMasterIdLst>
  <p:sldIdLst>
    <p:sldId id="919" r:id="rId5"/>
  </p:sldIdLst>
  <p:sldSz cx="12192000" cy="6858000"/>
  <p:notesSz cx="6669088" cy="9926638"/>
  <p:custShowLst>
    <p:custShow name="Tabel of Content" id="0">
      <p:sldLst/>
    </p:custShow>
  </p:custShowLst>
  <p:custDataLst>
    <p:tags r:id="rId8"/>
  </p:custData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4" userDrawn="1">
          <p15:clr>
            <a:srgbClr val="A4A3A4"/>
          </p15:clr>
        </p15:guide>
        <p15:guide id="2" orient="horz" pos="1253" userDrawn="1">
          <p15:clr>
            <a:srgbClr val="A4A3A4"/>
          </p15:clr>
        </p15:guide>
        <p15:guide id="3" orient="horz" pos="163" userDrawn="1">
          <p15:clr>
            <a:srgbClr val="A4A3A4"/>
          </p15:clr>
        </p15:guide>
        <p15:guide id="4" orient="horz" pos="4179" userDrawn="1">
          <p15:clr>
            <a:srgbClr val="A4A3A4"/>
          </p15:clr>
        </p15:guide>
        <p15:guide id="5" orient="horz" pos="3720" userDrawn="1">
          <p15:clr>
            <a:srgbClr val="A4A3A4"/>
          </p15:clr>
        </p15:guide>
        <p15:guide id="10" orient="horz" pos="3456" userDrawn="1">
          <p15:clr>
            <a:srgbClr val="A4A3A4"/>
          </p15:clr>
        </p15:guide>
        <p15:guide id="11" pos="333" userDrawn="1">
          <p15:clr>
            <a:srgbClr val="A4A3A4"/>
          </p15:clr>
        </p15:guide>
        <p15:guide id="12" pos="7287" userDrawn="1">
          <p15:clr>
            <a:srgbClr val="A4A3A4"/>
          </p15:clr>
        </p15:guide>
        <p15:guide id="13" pos="1089" userDrawn="1">
          <p15:clr>
            <a:srgbClr val="A4A3A4"/>
          </p15:clr>
        </p15:guide>
        <p15:guide id="14" pos="6739" userDrawn="1">
          <p15:clr>
            <a:srgbClr val="A4A3A4"/>
          </p15:clr>
        </p15:guide>
        <p15:guide id="15" pos="5428" userDrawn="1">
          <p15:clr>
            <a:srgbClr val="A4A3A4"/>
          </p15:clr>
        </p15:guide>
        <p15:guide id="16" pos="4868" userDrawn="1">
          <p15:clr>
            <a:srgbClr val="A4A3A4"/>
          </p15:clr>
        </p15:guide>
        <p15:guide id="17" pos="9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AF0D3A1D-ED91-7C9D-8E3C-33C5BEA68EC1}" name="Darius Ossanlow" initials="DO" userId="S::darius.ossanlow@primeglobalpeople.com::48f2a8d9-4be6-4747-adb2-0aa4f64ce273" providerId="AD"/>
  <p188:author id="{8801E724-D880-589D-7847-075D7484F967}" name="Khoula Afzal" initials="KA" userId="S::Khoula.Afzal@primeglobalpeople.com::8e77703b-8248-40cc-a055-dddb939bf3b5" providerId="AD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920000"/>
    <a:srgbClr val="F8F8F8"/>
    <a:srgbClr val="0E0D14"/>
    <a:srgbClr val="FF6D6D"/>
    <a:srgbClr val="FF6161"/>
    <a:srgbClr val="6A8F7F"/>
    <a:srgbClr val="99B3A8"/>
    <a:srgbClr val="7A9DBB"/>
    <a:srgbClr val="161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 autoAdjust="0"/>
    <p:restoredTop sz="88604" autoAdjust="0"/>
  </p:normalViewPr>
  <p:slideViewPr>
    <p:cSldViewPr snapToGrid="0">
      <p:cViewPr varScale="1">
        <p:scale>
          <a:sx n="94" d="100"/>
          <a:sy n="94" d="100"/>
        </p:scale>
        <p:origin x="900" y="78"/>
      </p:cViewPr>
      <p:guideLst>
        <p:guide orient="horz" pos="884"/>
        <p:guide orient="horz" pos="1253"/>
        <p:guide orient="horz" pos="163"/>
        <p:guide orient="horz" pos="4179"/>
        <p:guide orient="horz" pos="3720"/>
        <p:guide orient="horz" pos="3456"/>
        <p:guide pos="333"/>
        <p:guide pos="7287"/>
        <p:guide pos="1089"/>
        <p:guide pos="6739"/>
        <p:guide pos="5428"/>
        <p:guide pos="4868"/>
        <p:guide pos="9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68" y="108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21-09-2023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21-09-2023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1pPr>
    <a:lvl2pPr marL="609555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2pPr>
    <a:lvl3pPr marL="1219110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3pPr>
    <a:lvl4pPr marL="1828664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4pPr>
    <a:lvl5pPr marL="2438218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5pPr>
    <a:lvl6pPr marL="3047772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327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880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435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C3A22-D2B2-4D4D-8881-E78FE694D82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67BB7920-1DD8-8214-F7F2-F1BFA232C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38706EF0-4560-F388-5ABD-3006C8705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/>
              <a:t>References: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1. Olde </a:t>
            </a:r>
            <a:r>
              <a:rPr lang="en-US" sz="1000" dirty="0" err="1"/>
              <a:t>Rikkert</a:t>
            </a:r>
            <a:r>
              <a:rPr lang="en-US" sz="1000" dirty="0"/>
              <a:t> MG, </a:t>
            </a:r>
            <a:r>
              <a:rPr lang="en-US" sz="1000" dirty="0" err="1"/>
              <a:t>Tona</a:t>
            </a:r>
            <a:r>
              <a:rPr lang="en-US" sz="1000" dirty="0"/>
              <a:t> KD, Janssen L, et al. Validity, reliability, and feasibility of clinical staging scales in dementia: a systematic review. Am J </a:t>
            </a:r>
            <a:r>
              <a:rPr lang="en-US" sz="1000" dirty="0" err="1"/>
              <a:t>Alzheimers</a:t>
            </a:r>
            <a:r>
              <a:rPr lang="en-US" sz="1000" dirty="0"/>
              <a:t> Dis Other </a:t>
            </a:r>
            <a:r>
              <a:rPr lang="en-US" sz="1000" dirty="0" err="1"/>
              <a:t>Demen</a:t>
            </a:r>
            <a:r>
              <a:rPr lang="en-US" sz="1000" dirty="0"/>
              <a:t> 2011; 26 (5): 357–365.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2. Larson EB, </a:t>
            </a:r>
            <a:r>
              <a:rPr lang="en-US" sz="1000" dirty="0" err="1"/>
              <a:t>Shadlen</a:t>
            </a:r>
            <a:r>
              <a:rPr lang="en-US" sz="1000" dirty="0"/>
              <a:t> MF, Wang L, et al. Survival after initial diagnosis of Alzheimer disease. Ann Intern Med 2004; 140 (7): 501–509. </a:t>
            </a:r>
          </a:p>
          <a:p>
            <a:r>
              <a:rPr lang="en-US" sz="1000" dirty="0"/>
              <a:t>3. Brookmeyer R, </a:t>
            </a:r>
            <a:r>
              <a:rPr lang="en-US" sz="1000" dirty="0" err="1"/>
              <a:t>Corrada</a:t>
            </a:r>
            <a:r>
              <a:rPr lang="en-US" sz="1000" dirty="0"/>
              <a:t> MM, </a:t>
            </a:r>
            <a:r>
              <a:rPr lang="en-US" sz="1000" dirty="0" err="1"/>
              <a:t>Curriero</a:t>
            </a:r>
            <a:r>
              <a:rPr lang="en-US" sz="1000" dirty="0"/>
              <a:t> FC, Kawas C. Survival following a diagnosis of Alzheimer disease. Arch Neurol 2002; 59 (11): 1764–1767. 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6545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724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5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0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2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0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6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2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3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58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1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9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811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3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56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39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342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96928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4936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5337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054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0501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65632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0535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03716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27324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04370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21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42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45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79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50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69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15122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10639527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109120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66051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320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753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  <p:sldLayoutId id="2147487667" r:id="rId18"/>
    <p:sldLayoutId id="2147487668" r:id="rId19"/>
    <p:sldLayoutId id="2147487669" r:id="rId20"/>
    <p:sldLayoutId id="2147487670" r:id="rId21"/>
    <p:sldLayoutId id="2147487671" r:id="rId22"/>
    <p:sldLayoutId id="2147487672" r:id="rId23"/>
    <p:sldLayoutId id="2147487673" r:id="rId24"/>
    <p:sldLayoutId id="2147487674" r:id="rId25"/>
    <p:sldLayoutId id="2147487675" r:id="rId26"/>
    <p:sldLayoutId id="2147487676" r:id="rId27"/>
    <p:sldLayoutId id="2147487677" r:id="rId28"/>
    <p:sldLayoutId id="2147487678" r:id="rId29"/>
    <p:sldLayoutId id="2147487679" r:id="rId30"/>
    <p:sldLayoutId id="2147487680" r:id="rId31"/>
    <p:sldLayoutId id="2147487681" r:id="rId32"/>
    <p:sldLayoutId id="2147487682" r:id="rId33"/>
    <p:sldLayoutId id="2147487683" r:id="rId34"/>
    <p:sldLayoutId id="2147487684" r:id="rId35"/>
    <p:sldLayoutId id="2147487685" r:id="rId36"/>
    <p:sldLayoutId id="2147487529" r:id="rId37"/>
    <p:sldLayoutId id="2147487531" r:id="rId38"/>
    <p:sldLayoutId id="2147487565" r:id="rId3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024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023" userDrawn="1">
          <p15:clr>
            <a:srgbClr val="F26B43"/>
          </p15:clr>
        </p15:guide>
        <p15:guide id="5" pos="1249" userDrawn="1">
          <p15:clr>
            <a:srgbClr val="F26B43"/>
          </p15:clr>
        </p15:guide>
        <p15:guide id="6" pos="1820" userDrawn="1">
          <p15:clr>
            <a:srgbClr val="F26B43"/>
          </p15:clr>
        </p15:guide>
        <p15:guide id="7" pos="2047" userDrawn="1">
          <p15:clr>
            <a:srgbClr val="F26B43"/>
          </p15:clr>
        </p15:guide>
        <p15:guide id="8" pos="2616" userDrawn="1">
          <p15:clr>
            <a:srgbClr val="F26B43"/>
          </p15:clr>
        </p15:guide>
        <p15:guide id="9" pos="2843" userDrawn="1">
          <p15:clr>
            <a:srgbClr val="F26B43"/>
          </p15:clr>
        </p15:guide>
        <p15:guide id="10" pos="3413" userDrawn="1">
          <p15:clr>
            <a:srgbClr val="F26B43"/>
          </p15:clr>
        </p15:guide>
        <p15:guide id="11" pos="3640" userDrawn="1">
          <p15:clr>
            <a:srgbClr val="F26B43"/>
          </p15:clr>
        </p15:guide>
        <p15:guide id="12" pos="4209" userDrawn="1">
          <p15:clr>
            <a:srgbClr val="F26B43"/>
          </p15:clr>
        </p15:guide>
        <p15:guide id="13" pos="4436" userDrawn="1">
          <p15:clr>
            <a:srgbClr val="F26B43"/>
          </p15:clr>
        </p15:guide>
        <p15:guide id="14" pos="5005" userDrawn="1">
          <p15:clr>
            <a:srgbClr val="F26B43"/>
          </p15:clr>
        </p15:guide>
        <p15:guide id="15" pos="5233" userDrawn="1">
          <p15:clr>
            <a:srgbClr val="F26B43"/>
          </p15:clr>
        </p15:guide>
        <p15:guide id="16" pos="5803" userDrawn="1">
          <p15:clr>
            <a:srgbClr val="F26B43"/>
          </p15:clr>
        </p15:guide>
        <p15:guide id="17" pos="6029" userDrawn="1">
          <p15:clr>
            <a:srgbClr val="F26B43"/>
          </p15:clr>
        </p15:guide>
        <p15:guide id="18" pos="6599" userDrawn="1">
          <p15:clr>
            <a:srgbClr val="F26B43"/>
          </p15:clr>
        </p15:guide>
        <p15:guide id="19" pos="6827" userDrawn="1">
          <p15:clr>
            <a:srgbClr val="F26B43"/>
          </p15:clr>
        </p15:guide>
        <p15:guide id="20" pos="7396" userDrawn="1">
          <p15:clr>
            <a:srgbClr val="F26B43"/>
          </p15:clr>
        </p15:guide>
        <p15:guide id="21" pos="7623" userDrawn="1">
          <p15:clr>
            <a:srgbClr val="F26B43"/>
          </p15:clr>
        </p15:guide>
        <p15:guide id="22" pos="8192" userDrawn="1">
          <p15:clr>
            <a:srgbClr val="F26B43"/>
          </p15:clr>
        </p15:guide>
        <p15:guide id="23" pos="8419" userDrawn="1">
          <p15:clr>
            <a:srgbClr val="F26B43"/>
          </p15:clr>
        </p15:guide>
        <p15:guide id="24" pos="8989" userDrawn="1">
          <p15:clr>
            <a:srgbClr val="F26B43"/>
          </p15:clr>
        </p15:guide>
        <p15:guide id="25" pos="9216" userDrawn="1">
          <p15:clr>
            <a:srgbClr val="F26B43"/>
          </p15:clr>
        </p15:guide>
        <p15:guide id="26" pos="9785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5760" userDrawn="1">
          <p15:clr>
            <a:srgbClr val="F26B43"/>
          </p15:clr>
        </p15:guide>
        <p15:guide id="29" orient="horz" pos="453" userDrawn="1">
          <p15:clr>
            <a:srgbClr val="F26B43"/>
          </p15:clr>
        </p15:guide>
        <p15:guide id="32" orient="horz" pos="4900" userDrawn="1">
          <p15:clr>
            <a:srgbClr val="F26B43"/>
          </p15:clr>
        </p15:guide>
        <p15:guide id="33" orient="horz" pos="5057" userDrawn="1">
          <p15:clr>
            <a:srgbClr val="F26B43"/>
          </p15:clr>
        </p15:guide>
        <p15:guide id="34" orient="horz" pos="5647" userDrawn="1">
          <p15:clr>
            <a:srgbClr val="F26B43"/>
          </p15:clr>
        </p15:guide>
        <p15:guide id="36" orient="horz" pos="672" userDrawn="1">
          <p15:clr>
            <a:srgbClr val="F26B43"/>
          </p15:clr>
        </p15:guide>
        <p15:guide id="37" orient="horz" pos="960" userDrawn="1">
          <p15:clr>
            <a:srgbClr val="F26B43"/>
          </p15:clr>
        </p15:guide>
        <p15:guide id="38" orient="horz" pos="11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05FCB2D-2400-0C5A-4ABE-594C3926288B}"/>
              </a:ext>
            </a:extLst>
          </p:cNvPr>
          <p:cNvSpPr txBox="1">
            <a:spLocks/>
          </p:cNvSpPr>
          <p:nvPr/>
        </p:nvSpPr>
        <p:spPr>
          <a:xfrm>
            <a:off x="7049713" y="1454718"/>
            <a:ext cx="4597399" cy="4415215"/>
          </a:xfrm>
          <a:custGeom>
            <a:avLst/>
            <a:gdLst>
              <a:gd name="connsiteX0" fmla="*/ 0 w 4597398"/>
              <a:gd name="connsiteY0" fmla="*/ 0 h 4415215"/>
              <a:gd name="connsiteX1" fmla="*/ 1956621 w 4597398"/>
              <a:gd name="connsiteY1" fmla="*/ 0 h 4415215"/>
              <a:gd name="connsiteX2" fmla="*/ 2011967 w 4597398"/>
              <a:gd name="connsiteY2" fmla="*/ 0 h 4415215"/>
              <a:gd name="connsiteX3" fmla="*/ 4348071 w 4597398"/>
              <a:gd name="connsiteY3" fmla="*/ 0 h 4415215"/>
              <a:gd name="connsiteX4" fmla="*/ 4597398 w 4597398"/>
              <a:gd name="connsiteY4" fmla="*/ 249327 h 4415215"/>
              <a:gd name="connsiteX5" fmla="*/ 4597398 w 4597398"/>
              <a:gd name="connsiteY5" fmla="*/ 4415215 h 4415215"/>
              <a:gd name="connsiteX6" fmla="*/ 2011967 w 4597398"/>
              <a:gd name="connsiteY6" fmla="*/ 4415215 h 4415215"/>
              <a:gd name="connsiteX7" fmla="*/ 1956621 w 4597398"/>
              <a:gd name="connsiteY7" fmla="*/ 4415215 h 4415215"/>
              <a:gd name="connsiteX8" fmla="*/ 249327 w 4597398"/>
              <a:gd name="connsiteY8" fmla="*/ 4415215 h 4415215"/>
              <a:gd name="connsiteX9" fmla="*/ 0 w 4597398"/>
              <a:gd name="connsiteY9" fmla="*/ 4165888 h 441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97398" h="4415215">
                <a:moveTo>
                  <a:pt x="0" y="0"/>
                </a:moveTo>
                <a:lnTo>
                  <a:pt x="1956621" y="0"/>
                </a:lnTo>
                <a:lnTo>
                  <a:pt x="2011967" y="0"/>
                </a:lnTo>
                <a:lnTo>
                  <a:pt x="4348071" y="0"/>
                </a:lnTo>
                <a:cubicBezTo>
                  <a:pt x="4485770" y="0"/>
                  <a:pt x="4597398" y="111628"/>
                  <a:pt x="4597398" y="249327"/>
                </a:cubicBezTo>
                <a:lnTo>
                  <a:pt x="4597398" y="4415215"/>
                </a:lnTo>
                <a:lnTo>
                  <a:pt x="2011967" y="4415215"/>
                </a:lnTo>
                <a:lnTo>
                  <a:pt x="1956621" y="4415215"/>
                </a:lnTo>
                <a:lnTo>
                  <a:pt x="249327" y="4415215"/>
                </a:lnTo>
                <a:cubicBezTo>
                  <a:pt x="111628" y="4415215"/>
                  <a:pt x="0" y="4303587"/>
                  <a:pt x="0" y="416588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D1AEE44-A775-3535-F503-5694B5393B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Alzheimer´s disease (AD) – Course, natural history and prognosis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C31807-A453-6590-38F5-EF5BDCB3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Life expectancy after diagnosis of Alzheimer’s disease</a:t>
            </a:r>
            <a:endParaRPr lang="da-DK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B23299B-6F18-CD90-F603-1F40FB65FF8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932264" cy="4415215"/>
          </a:xfrm>
        </p:spPr>
        <p:txBody>
          <a:bodyPr vert="horz" lIns="0" tIns="0" rIns="0" bIns="0" rtlCol="0" anchor="t">
            <a:noAutofit/>
          </a:bodyPr>
          <a:lstStyle/>
          <a:p>
            <a:pPr marL="179070" indent="-179070">
              <a:spcBef>
                <a:spcPts val="1200"/>
              </a:spcBef>
            </a:pPr>
            <a:r>
              <a:rPr lang="en-GB" sz="1700" dirty="0">
                <a:solidFill>
                  <a:schemeClr val="tx1"/>
                </a:solidFill>
              </a:rPr>
              <a:t>Life expectancy depends on the age of onset and the comorbidities of the individual living with AD</a:t>
            </a:r>
            <a:r>
              <a:rPr lang="en-GB" sz="1700" baseline="30000" dirty="0">
                <a:solidFill>
                  <a:schemeClr val="tx1"/>
                </a:solidFill>
              </a:rPr>
              <a:t>1,2</a:t>
            </a:r>
            <a:endParaRPr lang="en-US" sz="1700" dirty="0"/>
          </a:p>
          <a:p>
            <a:pPr marL="179070" indent="-179070">
              <a:spcBef>
                <a:spcPts val="1200"/>
              </a:spcBef>
            </a:pPr>
            <a:r>
              <a:rPr lang="en-GB" sz="1700" dirty="0">
                <a:solidFill>
                  <a:schemeClr val="tx1"/>
                </a:solidFill>
              </a:rPr>
              <a:t>Depending on the age of diagnosis, the lifespan of an individual after an AD diagnosis may range from 3–9 years,</a:t>
            </a:r>
            <a:r>
              <a:rPr lang="en-GB" sz="1700" baseline="30000" dirty="0">
                <a:solidFill>
                  <a:schemeClr val="tx1"/>
                </a:solidFill>
              </a:rPr>
              <a:t>3</a:t>
            </a:r>
            <a:r>
              <a:rPr lang="en-GB" sz="1700" dirty="0">
                <a:solidFill>
                  <a:schemeClr val="tx1"/>
                </a:solidFill>
              </a:rPr>
              <a:t> with a higher medial survival in men (4.2 years) compared with women (5.7 years)</a:t>
            </a:r>
            <a:r>
              <a:rPr lang="en-GB" sz="1700" baseline="30000" dirty="0">
                <a:solidFill>
                  <a:schemeClr val="tx1"/>
                </a:solidFill>
              </a:rPr>
              <a:t>2</a:t>
            </a:r>
            <a:endParaRPr lang="en-GB" sz="1700" baseline="30000" dirty="0">
              <a:solidFill>
                <a:schemeClr val="tx1"/>
              </a:solidFill>
              <a:cs typeface="Arial"/>
            </a:endParaRPr>
          </a:p>
          <a:p>
            <a:pPr marL="179705" indent="-179705"/>
            <a:endParaRPr lang="en-GB" sz="17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23401C-BC9F-39F3-48E4-707CA7A09E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b" anchorCtr="0">
            <a:noAutofit/>
          </a:bodyPr>
          <a:lstStyle/>
          <a:p>
            <a:pPr marL="0" indent="0">
              <a:buNone/>
            </a:pPr>
            <a:r>
              <a:rPr lang="da-DK" dirty="0">
                <a:solidFill>
                  <a:srgbClr val="5E512C"/>
                </a:solidFill>
              </a:rPr>
              <a:t>1. Olde Rikkert et al. </a:t>
            </a:r>
            <a:r>
              <a:rPr lang="de-DE" dirty="0">
                <a:solidFill>
                  <a:srgbClr val="5E512C"/>
                </a:solidFill>
              </a:rPr>
              <a:t>Am J Alzheimers Dis Other Demen 2011;26(5):357–365</a:t>
            </a:r>
            <a:r>
              <a:rPr lang="da-DK" dirty="0">
                <a:solidFill>
                  <a:srgbClr val="5E512C"/>
                </a:solidFill>
              </a:rPr>
              <a:t>; 2. </a:t>
            </a:r>
            <a:r>
              <a:rPr lang="en-GB" dirty="0">
                <a:solidFill>
                  <a:srgbClr val="5E512C"/>
                </a:solidFill>
              </a:rPr>
              <a:t>Larson et al. </a:t>
            </a:r>
            <a:r>
              <a:rPr lang="sv-SE" dirty="0">
                <a:solidFill>
                  <a:srgbClr val="5E512C"/>
                </a:solidFill>
              </a:rPr>
              <a:t>Ann Intern Med 2004;140(7):501–509</a:t>
            </a:r>
            <a:r>
              <a:rPr lang="da-DK" dirty="0">
                <a:solidFill>
                  <a:srgbClr val="5E512C"/>
                </a:solidFill>
              </a:rPr>
              <a:t>; </a:t>
            </a:r>
            <a:br>
              <a:rPr lang="da-DK" dirty="0">
                <a:solidFill>
                  <a:srgbClr val="5E512C"/>
                </a:solidFill>
              </a:rPr>
            </a:br>
            <a:r>
              <a:rPr lang="da-DK" dirty="0">
                <a:solidFill>
                  <a:srgbClr val="5E512C"/>
                </a:solidFill>
              </a:rPr>
              <a:t>3. </a:t>
            </a:r>
            <a:r>
              <a:rPr lang="en-GB" dirty="0">
                <a:solidFill>
                  <a:srgbClr val="5E512C"/>
                </a:solidFill>
              </a:rPr>
              <a:t>Brookmeyer et al. </a:t>
            </a:r>
            <a:r>
              <a:rPr lang="de-DE" dirty="0">
                <a:solidFill>
                  <a:srgbClr val="5E512C"/>
                </a:solidFill>
              </a:rPr>
              <a:t>Arch Neurol 2002;59(11):1764–1767</a:t>
            </a:r>
            <a:endParaRPr lang="en-GB" dirty="0">
              <a:solidFill>
                <a:srgbClr val="5E512C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6A16EC-DD42-AE43-85F0-55FA74914797}"/>
              </a:ext>
            </a:extLst>
          </p:cNvPr>
          <p:cNvSpPr txBox="1">
            <a:spLocks/>
          </p:cNvSpPr>
          <p:nvPr/>
        </p:nvSpPr>
        <p:spPr>
          <a:xfrm flipH="1">
            <a:off x="539750" y="4246755"/>
            <a:ext cx="6235981" cy="1585245"/>
          </a:xfrm>
          <a:prstGeom prst="round2DiagRect">
            <a:avLst>
              <a:gd name="adj1" fmla="val 17502"/>
              <a:gd name="adj2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270000" tIns="270000" rIns="270000" bIns="270000" rtlCol="0" anchor="ctr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buNone/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B2D9D5-7884-E5C6-24A0-F709EAD9A7DA}"/>
              </a:ext>
            </a:extLst>
          </p:cNvPr>
          <p:cNvSpPr txBox="1"/>
          <p:nvPr/>
        </p:nvSpPr>
        <p:spPr>
          <a:xfrm>
            <a:off x="1845070" y="4600796"/>
            <a:ext cx="4884220" cy="877163"/>
          </a:xfrm>
          <a:prstGeom prst="rect">
            <a:avLst/>
          </a:prstGeom>
          <a:noFill/>
        </p:spPr>
        <p:txBody>
          <a:bodyPr wrap="square" lIns="120000" rtlCol="0" anchor="ctr" anchorCtr="0">
            <a:spAutoFit/>
          </a:bodyPr>
          <a:lstStyle/>
          <a:p>
            <a:r>
              <a:rPr lang="en-GB" sz="1700" dirty="0">
                <a:solidFill>
                  <a:srgbClr val="0E0D14"/>
                </a:solidFill>
              </a:rPr>
              <a:t>Comorbid medical conditions such as diabetes and heart disease may reduce the life expectancy of patients living with AD</a:t>
            </a:r>
            <a:r>
              <a:rPr lang="en-GB" sz="1700" baseline="30000" dirty="0">
                <a:solidFill>
                  <a:srgbClr val="0E0D14"/>
                </a:solidFill>
              </a:rPr>
              <a:t>2</a:t>
            </a:r>
            <a:endParaRPr lang="en-US" sz="1700" baseline="30000" dirty="0">
              <a:solidFill>
                <a:srgbClr val="0E0D14"/>
              </a:solidFill>
            </a:endParaRPr>
          </a:p>
        </p:txBody>
      </p:sp>
      <p:pic>
        <p:nvPicPr>
          <p:cNvPr id="20" name="Graphic 19" descr="Heart organ outline">
            <a:extLst>
              <a:ext uri="{FF2B5EF4-FFF2-40B4-BE49-F238E27FC236}">
                <a16:creationId xmlns:a16="http://schemas.microsoft.com/office/drawing/2014/main" id="{E42DA3B9-56F6-5318-FFC8-8BD44FBB5A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06037" y="4596835"/>
            <a:ext cx="885087" cy="88508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6753A99D-1CCA-AAEE-0A64-E71142133793}"/>
              </a:ext>
            </a:extLst>
          </p:cNvPr>
          <p:cNvGrpSpPr/>
          <p:nvPr/>
        </p:nvGrpSpPr>
        <p:grpSpPr>
          <a:xfrm>
            <a:off x="7111543" y="2078182"/>
            <a:ext cx="4580536" cy="3707639"/>
            <a:chOff x="5334740" y="1251631"/>
            <a:chExt cx="3435402" cy="289628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ADE294B-4BB1-B3A2-34F4-068784A9F1BC}"/>
                </a:ext>
              </a:extLst>
            </p:cNvPr>
            <p:cNvCxnSpPr/>
            <p:nvPr/>
          </p:nvCxnSpPr>
          <p:spPr>
            <a:xfrm>
              <a:off x="7586661" y="1385888"/>
              <a:ext cx="26193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EBD12BD-7E76-E355-9B9B-423FFE9B6DFC}"/>
                </a:ext>
              </a:extLst>
            </p:cNvPr>
            <p:cNvCxnSpPr/>
            <p:nvPr/>
          </p:nvCxnSpPr>
          <p:spPr>
            <a:xfrm>
              <a:off x="7586661" y="1573292"/>
              <a:ext cx="261938" cy="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D490A9A-74E5-110F-7D9F-777AF77DAD42}"/>
                </a:ext>
              </a:extLst>
            </p:cNvPr>
            <p:cNvCxnSpPr/>
            <p:nvPr/>
          </p:nvCxnSpPr>
          <p:spPr>
            <a:xfrm>
              <a:off x="7586661" y="1762126"/>
              <a:ext cx="26193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D4163C-EE48-3DE0-BA4F-EB4757BFB3E5}"/>
                </a:ext>
              </a:extLst>
            </p:cNvPr>
            <p:cNvSpPr txBox="1"/>
            <p:nvPr/>
          </p:nvSpPr>
          <p:spPr>
            <a:xfrm>
              <a:off x="7833228" y="1251631"/>
              <a:ext cx="840367" cy="240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&lt;75 years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FAFB731-337F-5B98-4503-AB51085697BF}"/>
                </a:ext>
              </a:extLst>
            </p:cNvPr>
            <p:cNvSpPr txBox="1"/>
            <p:nvPr/>
          </p:nvSpPr>
          <p:spPr>
            <a:xfrm>
              <a:off x="7826978" y="1450881"/>
              <a:ext cx="943164" cy="240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75–84 years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DB8B1FE-7C6E-D2DB-154D-F49BE7C9F6AC}"/>
                </a:ext>
              </a:extLst>
            </p:cNvPr>
            <p:cNvSpPr txBox="1"/>
            <p:nvPr/>
          </p:nvSpPr>
          <p:spPr>
            <a:xfrm>
              <a:off x="7839476" y="1636984"/>
              <a:ext cx="840367" cy="240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≥85 years</a:t>
              </a:r>
            </a:p>
          </p:txBody>
        </p:sp>
        <p:sp>
          <p:nvSpPr>
            <p:cNvPr id="29" name="Arrow: Down 28">
              <a:extLst>
                <a:ext uri="{FF2B5EF4-FFF2-40B4-BE49-F238E27FC236}">
                  <a16:creationId xmlns:a16="http://schemas.microsoft.com/office/drawing/2014/main" id="{3738409A-02CC-15B8-85B8-FA9B29F32591}"/>
                </a:ext>
              </a:extLst>
            </p:cNvPr>
            <p:cNvSpPr/>
            <p:nvPr/>
          </p:nvSpPr>
          <p:spPr>
            <a:xfrm>
              <a:off x="5334740" y="1251632"/>
              <a:ext cx="486447" cy="2750160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/>
                <a:t>Survival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8EFAD54-95EE-84A4-1F46-B19547ED7650}"/>
                </a:ext>
              </a:extLst>
            </p:cNvPr>
            <p:cNvGrpSpPr/>
            <p:nvPr/>
          </p:nvGrpSpPr>
          <p:grpSpPr>
            <a:xfrm>
              <a:off x="5876741" y="1258404"/>
              <a:ext cx="2638613" cy="2371856"/>
              <a:chOff x="5617409" y="1258404"/>
              <a:chExt cx="2897946" cy="2748156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7EF83E9-D4EB-C2EA-6128-6A29AE8FA0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7409" y="4001797"/>
                <a:ext cx="2888070" cy="0"/>
              </a:xfrm>
              <a:prstGeom prst="line">
                <a:avLst/>
              </a:prstGeom>
              <a:ln w="19050">
                <a:solidFill>
                  <a:srgbClr val="120F1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6036BAA1-008B-8511-243E-53750C2D74F7}"/>
                  </a:ext>
                </a:extLst>
              </p:cNvPr>
              <p:cNvSpPr/>
              <p:nvPr/>
            </p:nvSpPr>
            <p:spPr>
              <a:xfrm>
                <a:off x="5643567" y="1271588"/>
                <a:ext cx="2871788" cy="2247900"/>
              </a:xfrm>
              <a:custGeom>
                <a:avLst/>
                <a:gdLst>
                  <a:gd name="connsiteX0" fmla="*/ 0 w 2871788"/>
                  <a:gd name="connsiteY0" fmla="*/ 0 h 2247900"/>
                  <a:gd name="connsiteX1" fmla="*/ 2871788 w 2871788"/>
                  <a:gd name="connsiteY1" fmla="*/ 2247900 h 2247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71788" h="2247900">
                    <a:moveTo>
                      <a:pt x="0" y="0"/>
                    </a:moveTo>
                    <a:cubicBezTo>
                      <a:pt x="1154113" y="962819"/>
                      <a:pt x="2308226" y="1925638"/>
                      <a:pt x="2871788" y="2247900"/>
                    </a:cubicBezTo>
                  </a:path>
                </a:pathLst>
              </a:custGeom>
              <a:ln w="28575">
                <a:solidFill>
                  <a:schemeClr val="accent3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5B3CDF5-8EB4-E583-BB68-2D58AE4C2514}"/>
                  </a:ext>
                </a:extLst>
              </p:cNvPr>
              <p:cNvSpPr/>
              <p:nvPr/>
            </p:nvSpPr>
            <p:spPr>
              <a:xfrm>
                <a:off x="5629280" y="1271588"/>
                <a:ext cx="2190750" cy="2266950"/>
              </a:xfrm>
              <a:custGeom>
                <a:avLst/>
                <a:gdLst>
                  <a:gd name="connsiteX0" fmla="*/ 0 w 2190750"/>
                  <a:gd name="connsiteY0" fmla="*/ 0 h 2266950"/>
                  <a:gd name="connsiteX1" fmla="*/ 2190750 w 2190750"/>
                  <a:gd name="connsiteY1" fmla="*/ 2266950 h 226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90750" h="2266950">
                    <a:moveTo>
                      <a:pt x="0" y="0"/>
                    </a:moveTo>
                    <a:cubicBezTo>
                      <a:pt x="824706" y="958056"/>
                      <a:pt x="1649413" y="1916113"/>
                      <a:pt x="2190750" y="2266950"/>
                    </a:cubicBezTo>
                  </a:path>
                </a:pathLst>
              </a:custGeom>
              <a:ln w="28575">
                <a:solidFill>
                  <a:schemeClr val="accent5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E09945D-DD0C-BD10-91C1-06D163EFA644}"/>
                  </a:ext>
                </a:extLst>
              </p:cNvPr>
              <p:cNvSpPr/>
              <p:nvPr/>
            </p:nvSpPr>
            <p:spPr>
              <a:xfrm>
                <a:off x="5634042" y="1276350"/>
                <a:ext cx="2181225" cy="2594504"/>
              </a:xfrm>
              <a:custGeom>
                <a:avLst/>
                <a:gdLst>
                  <a:gd name="connsiteX0" fmla="*/ 0 w 2181225"/>
                  <a:gd name="connsiteY0" fmla="*/ 0 h 2594504"/>
                  <a:gd name="connsiteX1" fmla="*/ 2181225 w 2181225"/>
                  <a:gd name="connsiteY1" fmla="*/ 2590800 h 259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81225" h="2594504">
                    <a:moveTo>
                      <a:pt x="0" y="0"/>
                    </a:moveTo>
                    <a:cubicBezTo>
                      <a:pt x="785415" y="1337072"/>
                      <a:pt x="1570831" y="2674144"/>
                      <a:pt x="2181225" y="2590800"/>
                    </a:cubicBezTo>
                  </a:path>
                </a:pathLst>
              </a:cu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EA8F102E-8086-3EF5-ED38-0BBB5BCE7A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26000" y="1258404"/>
                <a:ext cx="0" cy="2748156"/>
              </a:xfrm>
              <a:prstGeom prst="line">
                <a:avLst/>
              </a:prstGeom>
              <a:ln w="19050">
                <a:solidFill>
                  <a:srgbClr val="120F1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Arrow: Down 30">
              <a:extLst>
                <a:ext uri="{FF2B5EF4-FFF2-40B4-BE49-F238E27FC236}">
                  <a16:creationId xmlns:a16="http://schemas.microsoft.com/office/drawing/2014/main" id="{E482E406-64DC-FF38-80D9-5D94E1F9ED76}"/>
                </a:ext>
              </a:extLst>
            </p:cNvPr>
            <p:cNvSpPr/>
            <p:nvPr/>
          </p:nvSpPr>
          <p:spPr>
            <a:xfrm rot="16200000">
              <a:off x="6935570" y="2586645"/>
              <a:ext cx="486447" cy="2636088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600"/>
                <a:t>Time following AD diagnosis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7FD7D40-4569-BC66-23A2-00EDAE22B533}"/>
              </a:ext>
            </a:extLst>
          </p:cNvPr>
          <p:cNvSpPr txBox="1"/>
          <p:nvPr/>
        </p:nvSpPr>
        <p:spPr>
          <a:xfrm>
            <a:off x="7688497" y="1495179"/>
            <a:ext cx="3395072" cy="440096"/>
          </a:xfrm>
          <a:prstGeom prst="rect">
            <a:avLst/>
          </a:prstGeom>
          <a:noFill/>
          <a:ln>
            <a:noFill/>
          </a:ln>
        </p:spPr>
        <p:txBody>
          <a:bodyPr vert="horz" wrap="none" lIns="96000" tIns="96000" rIns="96000" bIns="96000" rtlCol="0" anchor="ctr">
            <a:spAutoFit/>
          </a:bodyPr>
          <a:lstStyle/>
          <a:p>
            <a:pPr algn="ctr"/>
            <a:r>
              <a:rPr lang="en-US" sz="1600" b="1" kern="0" dirty="0">
                <a:solidFill>
                  <a:schemeClr val="accent2">
                    <a:lumMod val="75000"/>
                  </a:schemeClr>
                </a:solidFill>
                <a:latin typeface="Arial" panose="020B0604020202020204"/>
              </a:rPr>
              <a:t>Survival following AD diagnosis</a:t>
            </a:r>
            <a:r>
              <a:rPr lang="en-US" sz="1600" b="1" baseline="30000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3</a:t>
            </a:r>
            <a:endParaRPr lang="en-US" sz="1600" b="1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</p:txBody>
      </p:sp>
    </p:spTree>
    <p:custDataLst/>
    <p:extLst>
      <p:ext uri="{BB962C8B-B14F-4D97-AF65-F5344CB8AC3E}">
        <p14:creationId xmlns:p14="http://schemas.microsoft.com/office/powerpoint/2010/main" val="25309924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" id="{F9CC88BF-DA40-4197-91D3-9C7C9575AD59}" vid="{1BF6B6FC-CC9B-45F8-8610-D383C32F3D97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20D85-8171-48BC-A4A0-33A64639BD21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28627d7c-4416-4bc1-86cf-ca6c3a42a8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7F52C-50B2-4B7B-83DB-EAA996EA2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1471</TotalTime>
  <Words>272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</vt:lpstr>
      <vt:lpstr>Life expectancy after diagnosis of Alzheimer’s disease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Viktoria-Maria Hvidtfelt Lykke</cp:lastModifiedBy>
  <cp:revision>68</cp:revision>
  <cp:lastPrinted>2017-02-10T11:25:14Z</cp:lastPrinted>
  <dcterms:created xsi:type="dcterms:W3CDTF">2015-03-27T12:02:31Z</dcterms:created>
  <dcterms:modified xsi:type="dcterms:W3CDTF">2023-09-21T07:12:00Z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0x01010062B393518E922946AD600E2E02326B8A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  <property fmtid="{D5CDD505-2E9C-101B-9397-08002B2CF9AE}" pid="8" name="MediaServiceImageTags">
    <vt:lpwstr/>
  </property>
  <property fmtid="{D5CDD505-2E9C-101B-9397-08002B2CF9AE}" pid="9" name="ArticulateGUID">
    <vt:lpwstr>E8C46D3E-3B48-4858-91C6-D6BBA0AAC488</vt:lpwstr>
  </property>
  <property fmtid="{D5CDD505-2E9C-101B-9397-08002B2CF9AE}" pid="10" name="ArticulatePath">
    <vt:lpwstr>https://primemedica.sharepoint.com/sites/CambridgeLundbeckFoundationandLIC/Shared Documents/General/Lundbeck Foundation/2674 - Neurotorium AD Theme Update/4. Course, Natural History &amp; Prognosis/Studio/Studio brief AD Course, History and Prognosis 30-May-2</vt:lpwstr>
  </property>
</Properties>
</file>