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649" r:id="rId4"/>
  </p:sldMasterIdLst>
  <p:notesMasterIdLst>
    <p:notesMasterId r:id="rId6"/>
  </p:notesMasterIdLst>
  <p:handoutMasterIdLst>
    <p:handoutMasterId r:id="rId7"/>
  </p:handoutMasterIdLst>
  <p:sldIdLst>
    <p:sldId id="924" r:id="rId5"/>
  </p:sldIdLst>
  <p:sldSz cx="12192000" cy="6858000"/>
  <p:notesSz cx="6669088" cy="9926638"/>
  <p:custShowLst>
    <p:custShow name="Tabel of Content" id="0">
      <p:sldLst/>
    </p:custShow>
  </p:custShowLst>
  <p:custDataLst>
    <p:tags r:id="rId8"/>
  </p:custDataLst>
  <p:defaultTextStyle>
    <a:defPPr>
      <a:defRPr lang="da-DK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84" userDrawn="1">
          <p15:clr>
            <a:srgbClr val="A4A3A4"/>
          </p15:clr>
        </p15:guide>
        <p15:guide id="2" orient="horz" pos="1253" userDrawn="1">
          <p15:clr>
            <a:srgbClr val="A4A3A4"/>
          </p15:clr>
        </p15:guide>
        <p15:guide id="3" orient="horz" pos="163" userDrawn="1">
          <p15:clr>
            <a:srgbClr val="A4A3A4"/>
          </p15:clr>
        </p15:guide>
        <p15:guide id="4" orient="horz" pos="4179" userDrawn="1">
          <p15:clr>
            <a:srgbClr val="A4A3A4"/>
          </p15:clr>
        </p15:guide>
        <p15:guide id="5" orient="horz" pos="3720" userDrawn="1">
          <p15:clr>
            <a:srgbClr val="A4A3A4"/>
          </p15:clr>
        </p15:guide>
        <p15:guide id="10" orient="horz" pos="3456" userDrawn="1">
          <p15:clr>
            <a:srgbClr val="A4A3A4"/>
          </p15:clr>
        </p15:guide>
        <p15:guide id="11" pos="333" userDrawn="1">
          <p15:clr>
            <a:srgbClr val="A4A3A4"/>
          </p15:clr>
        </p15:guide>
        <p15:guide id="12" pos="7287" userDrawn="1">
          <p15:clr>
            <a:srgbClr val="A4A3A4"/>
          </p15:clr>
        </p15:guide>
        <p15:guide id="13" pos="1089" userDrawn="1">
          <p15:clr>
            <a:srgbClr val="A4A3A4"/>
          </p15:clr>
        </p15:guide>
        <p15:guide id="14" pos="6739" userDrawn="1">
          <p15:clr>
            <a:srgbClr val="A4A3A4"/>
          </p15:clr>
        </p15:guide>
        <p15:guide id="15" pos="5428" userDrawn="1">
          <p15:clr>
            <a:srgbClr val="A4A3A4"/>
          </p15:clr>
        </p15:guide>
        <p15:guide id="16" pos="4868" userDrawn="1">
          <p15:clr>
            <a:srgbClr val="A4A3A4"/>
          </p15:clr>
        </p15:guide>
        <p15:guide id="17" pos="92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pos="210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AF0D3A1D-ED91-7C9D-8E3C-33C5BEA68EC1}" name="Darius Ossanlow" initials="DO" userId="S::darius.ossanlow@primeglobalpeople.com::48f2a8d9-4be6-4747-adb2-0aa4f64ce273" providerId="AD"/>
  <p188:author id="{8801E724-D880-589D-7847-075D7484F967}" name="Khoula Afzal" initials="KA" userId="S::Khoula.Afzal@primeglobalpeople.com::8e77703b-8248-40cc-a055-dddb939bf3b5" providerId="AD"/>
  <p188:author id="{3F50E932-CC23-323A-8B7A-72BD7DDAD2D7}" name="joseph.therriault1@gmail.com" initials="jo" userId="S::urn:spo:guest#joseph.therriault1@gmail.com::" providerId="AD"/>
  <p188:author id="{C07A505D-5E7E-6BEB-4195-801D42364FA7}" name="Ceren Akdeniz Vogt" initials="CAV" userId="S::cak@lundbeckfonden.com::6291f9b8-8487-4396-8769-615d243e0f4b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oen de Kort" initials="JDEK" lastIdx="4" clrIdx="0"/>
  <p:cmAuthor id="7" name="Anders Sølgaard SFP" initials="" lastIdx="2" clrIdx="7"/>
  <p:cmAuthor id="1" name="Tua Jørgensen" initials="TJ" lastIdx="78" clrIdx="1"/>
  <p:cmAuthor id="8" name="Pedro Such" initials="PSU" lastIdx="7" clrIdx="8"/>
  <p:cmAuthor id="2" name="De Jong Laird, Anne" initials="DJLA" lastIdx="2" clrIdx="2"/>
  <p:cmAuthor id="9" name="Audrey Dufour" initials="AD" lastIdx="32" clrIdx="9"/>
  <p:cmAuthor id="3" name="Author" initials="A" lastIdx="1" clrIdx="3"/>
  <p:cmAuthor id="10" name="Murat Yildirim" initials="MY" lastIdx="14" clrIdx="1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4" name="Anders Sølgaard" initials="" lastIdx="1" clrIdx="4"/>
  <p:cmAuthor id="5" name="Anders Sølgaard" initials="AS" lastIdx="5" clrIdx="5"/>
  <p:cmAuthor id="6" name="Allan Bundgaard Jakobsen" initials="ABJ" lastIdx="1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920000"/>
    <a:srgbClr val="F8F8F8"/>
    <a:srgbClr val="0E0D14"/>
    <a:srgbClr val="FF6D6D"/>
    <a:srgbClr val="FF6161"/>
    <a:srgbClr val="6A8F7F"/>
    <a:srgbClr val="99B3A8"/>
    <a:srgbClr val="7A9DBB"/>
    <a:srgbClr val="1617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37" autoAdjust="0"/>
    <p:restoredTop sz="88604" autoAdjust="0"/>
  </p:normalViewPr>
  <p:slideViewPr>
    <p:cSldViewPr snapToGrid="0">
      <p:cViewPr varScale="1">
        <p:scale>
          <a:sx n="94" d="100"/>
          <a:sy n="94" d="100"/>
        </p:scale>
        <p:origin x="900" y="78"/>
      </p:cViewPr>
      <p:guideLst>
        <p:guide orient="horz" pos="884"/>
        <p:guide orient="horz" pos="1253"/>
        <p:guide orient="horz" pos="163"/>
        <p:guide orient="horz" pos="4179"/>
        <p:guide orient="horz" pos="3720"/>
        <p:guide orient="horz" pos="3456"/>
        <p:guide pos="333"/>
        <p:guide pos="7287"/>
        <p:guide pos="1089"/>
        <p:guide pos="6739"/>
        <p:guide pos="5428"/>
        <p:guide pos="4868"/>
        <p:guide pos="92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4068" y="108"/>
      </p:cViewPr>
      <p:guideLst>
        <p:guide orient="horz" pos="3127"/>
        <p:guide pos="214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77783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4BD66283-B9A8-D346-9475-2E9497BADEBA}" type="datetimeFigureOut">
              <a:rPr lang="da-DK">
                <a:latin typeface="Calibri"/>
                <a:cs typeface="Calibri"/>
              </a:rPr>
              <a:pPr/>
              <a:t>21-09-2023</a:t>
            </a:fld>
            <a:endParaRPr lang="da-DK">
              <a:latin typeface="Calibri"/>
              <a:cs typeface="Calibri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77783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BA9123DD-567F-A44C-98E2-BCE6B58A0A8F}" type="slidenum">
              <a:rPr>
                <a:latin typeface="Calibri"/>
                <a:cs typeface="Calibri"/>
              </a:rPr>
              <a:pPr/>
              <a:t>‹#›</a:t>
            </a:fld>
            <a:endParaRPr lang="da-DK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501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6867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4EB0D075-D187-4704-8933-055894EF18AA}" type="datetimeFigureOut">
              <a:rPr lang="da-DK" smtClean="0"/>
              <a:pPr/>
              <a:t>21-09-2023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6867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B0EC3A22-D2B2-4D4D-8881-E78FE694D820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67214" y="4715921"/>
            <a:ext cx="5334661" cy="4466817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279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1pPr>
    <a:lvl2pPr marL="609555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2pPr>
    <a:lvl3pPr marL="1219110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3pPr>
    <a:lvl4pPr marL="1828664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4pPr>
    <a:lvl5pPr marL="2438218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5pPr>
    <a:lvl6pPr marL="3047772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327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880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435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000" b="0" u="none" dirty="0">
                <a:latin typeface="+mn-lt"/>
              </a:rPr>
              <a:t>References: </a:t>
            </a:r>
          </a:p>
          <a:p>
            <a:pPr marL="228600" lvl="0" indent="-228600">
              <a:buFont typeface="Arial" panose="020B0604020202020204" pitchFamily="34" charset="0"/>
              <a:buAutoNum type="arabicPeriod"/>
            </a:pPr>
            <a:r>
              <a:rPr lang="en-GB" sz="1000" b="0" u="none" dirty="0">
                <a:latin typeface="+mn-lt"/>
              </a:rPr>
              <a:t>APA Dictionary of Psychology Webpage. Disease course. Available at: https://dictionary.apa.org/disease-course. Accessed August 2023.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en-GB" sz="1000" dirty="0"/>
              <a:t>CDC Introduction to Epidemiology Webpage. Available at: https://www.cdc.gov/csels/dsepd/ss1978/lesson1/section9.html. Accessed August 2023.</a:t>
            </a:r>
            <a:endParaRPr lang="en-GB" sz="1000" b="0" u="none" dirty="0">
              <a:latin typeface="+mn-lt"/>
            </a:endParaRPr>
          </a:p>
          <a:p>
            <a:pPr marL="228600" lvl="0" indent="-228600">
              <a:buFont typeface="Arial" panose="020B0604020202020204" pitchFamily="34" charset="0"/>
              <a:buAutoNum type="arabicPeriod"/>
            </a:pPr>
            <a:r>
              <a:rPr lang="en-GB" sz="1000" b="0" u="none" dirty="0">
                <a:latin typeface="+mn-lt"/>
                <a:cs typeface="Times New Roman"/>
              </a:rPr>
              <a:t>APA Dictionary of Psychology Webpage. Prognosis. Available at: https://dictionary.apa.org/prognosis. </a:t>
            </a:r>
            <a:r>
              <a:rPr lang="en-GB" sz="1000" b="0" u="none" dirty="0">
                <a:latin typeface="+mn-lt"/>
              </a:rPr>
              <a:t>Accessed </a:t>
            </a:r>
            <a:r>
              <a:rPr lang="en-GB" sz="1000" b="0" dirty="0"/>
              <a:t>August 2023.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en-GB" sz="1000" dirty="0"/>
              <a:t>Reisberg B, Ferris SH, de Leon MJ, Crook T. The Global Deterioration Scale for assessment of primary degenerative dementia. Am J Psychiatry 198; 139 (9): 1136–1139. 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en-GB" sz="1000" dirty="0" err="1"/>
              <a:t>Therriault</a:t>
            </a:r>
            <a:r>
              <a:rPr lang="en-GB" sz="1000" dirty="0"/>
              <a:t> J, Zimmer ER, </a:t>
            </a:r>
            <a:r>
              <a:rPr lang="en-GB" sz="1000" dirty="0" err="1"/>
              <a:t>Benedet</a:t>
            </a:r>
            <a:r>
              <a:rPr lang="en-GB" sz="1000" dirty="0"/>
              <a:t> AL, et al. Staging of Alzheimer's disease: past, present, and future perspectives. Trends Mol Med 2022; 28 (9): 726–741. 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en-GB" sz="1000" dirty="0" err="1"/>
              <a:t>Gélinas</a:t>
            </a:r>
            <a:r>
              <a:rPr lang="en-GB" sz="1000" dirty="0"/>
              <a:t> I. A functional perspective on staging dementia. </a:t>
            </a:r>
            <a:r>
              <a:rPr lang="en-US" sz="1000" b="0" dirty="0"/>
              <a:t>In: </a:t>
            </a:r>
            <a:r>
              <a:rPr lang="da-DK" sz="1000" b="0" dirty="0"/>
              <a:t>Gauthier S, Webster C, Servaes S, et al. World Alzheimer Report 2022: Life after diagnosis: navigating treatment, care and support. </a:t>
            </a:r>
            <a:r>
              <a:rPr lang="en-US" sz="1000" b="0" dirty="0"/>
              <a:t>Available at: https://www.alzint.org/u/World-Alzheimer-Report-2022.pdf. Accessed August 2023. </a:t>
            </a:r>
            <a:endParaRPr lang="en-GB" sz="1000" dirty="0"/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en-US" sz="1000" dirty="0" err="1"/>
              <a:t>Knopman</a:t>
            </a:r>
            <a:r>
              <a:rPr lang="en-US" sz="1000" dirty="0"/>
              <a:t> D. A clinical perspective on staging cognitive impairment. </a:t>
            </a:r>
            <a:r>
              <a:rPr lang="en-US" sz="1000" b="0" dirty="0"/>
              <a:t>In: </a:t>
            </a:r>
            <a:r>
              <a:rPr lang="da-DK" sz="1000" b="0" dirty="0"/>
              <a:t>Gauthier S, Webster C, Servaes S, et al. World Alzheimer Report 2022: Life after diagnosis: navigating treatment, care and support. </a:t>
            </a:r>
            <a:r>
              <a:rPr lang="en-US" sz="1000" b="0" dirty="0"/>
              <a:t>Available at: https://www.alzint.org/u/World-Alzheimer-Report-2022.pdf. </a:t>
            </a:r>
            <a:r>
              <a:rPr lang="en-US" sz="1000" dirty="0"/>
              <a:t>Accessed August 2023.</a:t>
            </a:r>
            <a:endParaRPr lang="en-GB" sz="1000" dirty="0"/>
          </a:p>
          <a:p>
            <a:endParaRPr lang="da-DK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EC3A22-D2B2-4D4D-8881-E78FE694D820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6C2563F6-6796-1FFA-F7FC-0DFE14807F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264622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8" y="513001"/>
            <a:ext cx="3463927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8" y="986690"/>
            <a:ext cx="3463927" cy="406231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3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7240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655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1A1A17"/>
                </a:solidFill>
              </a:defRPr>
            </a:lvl2pPr>
            <a:lvl3pPr marL="539987" indent="-179996">
              <a:defRPr>
                <a:solidFill>
                  <a:srgbClr val="1A1A17"/>
                </a:solidFill>
              </a:defRPr>
            </a:lvl3pPr>
            <a:lvl4pPr marL="719982" indent="-179996">
              <a:defRPr>
                <a:solidFill>
                  <a:srgbClr val="1A1A17"/>
                </a:solidFill>
              </a:defRPr>
            </a:lvl4pPr>
            <a:lvl5pPr marL="899978" indent="-179996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2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303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9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523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6"/>
            <a:ext cx="541019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100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50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243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7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300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7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360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128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6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932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1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6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583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49" y="1416786"/>
            <a:ext cx="11110915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79996" lvl="0" indent="-179996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2327336"/>
            <a:ext cx="11110913" cy="3504664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214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1" y="1416786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6"/>
            <a:ext cx="4471988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2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1989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81114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93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656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1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2393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34245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969289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149367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55337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30542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05019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656328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05357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037162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273244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043707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8217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4425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52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3456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790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3504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5" y="4444236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3" y="2645247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1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900" smtClean="0"/>
              <a:pPr/>
              <a:t>‹#›</a:t>
            </a:fld>
            <a:endParaRPr lang="en-GB" sz="90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1"/>
            <a:ext cx="2574927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7"/>
            <a:ext cx="1057779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9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7" y="5102154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49" y="540000"/>
            <a:ext cx="921385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1" y="3879101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5" y="2847600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1"/>
            <a:ext cx="721383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4" y="3880140"/>
            <a:ext cx="1897063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8"/>
            <a:ext cx="439903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3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7" y="1411501"/>
            <a:ext cx="457264" cy="74305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2" y="2749216"/>
            <a:ext cx="980295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10" y="2510450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769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5151222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24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6"/>
            <a:ext cx="10639527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11091203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0333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9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10660513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257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D39FEE76-1A73-430A-AF1A-21EB4622EFE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AC97101-9FF0-4AB5-95C3-4F9568B60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D0F3BC8-489B-4987-B9DC-F38240CE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1EBF09-7C2B-468D-9554-AAC3BF90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A475326-E858-4E6E-8CE3-72FF299C3239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3200"/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1839623C-6311-45DE-964E-EA194FEE2F62}"/>
              </a:ext>
            </a:extLst>
          </p:cNvPr>
          <p:cNvSpPr/>
          <p:nvPr userDrawn="1"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3200"/>
          </a:p>
        </p:txBody>
      </p:sp>
    </p:spTree>
    <p:extLst>
      <p:ext uri="{BB962C8B-B14F-4D97-AF65-F5344CB8AC3E}">
        <p14:creationId xmlns:p14="http://schemas.microsoft.com/office/powerpoint/2010/main" val="434886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1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49"/>
            <a:ext cx="9213851" cy="46919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1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753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50" r:id="rId1"/>
    <p:sldLayoutId id="2147487651" r:id="rId2"/>
    <p:sldLayoutId id="2147487652" r:id="rId3"/>
    <p:sldLayoutId id="2147487653" r:id="rId4"/>
    <p:sldLayoutId id="2147487654" r:id="rId5"/>
    <p:sldLayoutId id="2147487655" r:id="rId6"/>
    <p:sldLayoutId id="2147487656" r:id="rId7"/>
    <p:sldLayoutId id="2147487657" r:id="rId8"/>
    <p:sldLayoutId id="2147487658" r:id="rId9"/>
    <p:sldLayoutId id="2147487659" r:id="rId10"/>
    <p:sldLayoutId id="2147487660" r:id="rId11"/>
    <p:sldLayoutId id="2147487661" r:id="rId12"/>
    <p:sldLayoutId id="2147487662" r:id="rId13"/>
    <p:sldLayoutId id="2147487663" r:id="rId14"/>
    <p:sldLayoutId id="2147487664" r:id="rId15"/>
    <p:sldLayoutId id="2147487665" r:id="rId16"/>
    <p:sldLayoutId id="2147487666" r:id="rId17"/>
    <p:sldLayoutId id="2147487667" r:id="rId18"/>
    <p:sldLayoutId id="2147487668" r:id="rId19"/>
    <p:sldLayoutId id="2147487669" r:id="rId20"/>
    <p:sldLayoutId id="2147487670" r:id="rId21"/>
    <p:sldLayoutId id="2147487671" r:id="rId22"/>
    <p:sldLayoutId id="2147487672" r:id="rId23"/>
    <p:sldLayoutId id="2147487673" r:id="rId24"/>
    <p:sldLayoutId id="2147487674" r:id="rId25"/>
    <p:sldLayoutId id="2147487675" r:id="rId26"/>
    <p:sldLayoutId id="2147487676" r:id="rId27"/>
    <p:sldLayoutId id="2147487677" r:id="rId28"/>
    <p:sldLayoutId id="2147487678" r:id="rId29"/>
    <p:sldLayoutId id="2147487679" r:id="rId30"/>
    <p:sldLayoutId id="2147487680" r:id="rId31"/>
    <p:sldLayoutId id="2147487681" r:id="rId32"/>
    <p:sldLayoutId id="2147487682" r:id="rId33"/>
    <p:sldLayoutId id="2147487683" r:id="rId34"/>
    <p:sldLayoutId id="2147487684" r:id="rId35"/>
    <p:sldLayoutId id="2147487685" r:id="rId36"/>
    <p:sldLayoutId id="2147487529" r:id="rId37"/>
    <p:sldLayoutId id="2147487531" r:id="rId38"/>
    <p:sldLayoutId id="2147487565" r:id="rId39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79996" indent="-179996" algn="l" defTabSz="914377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59991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39987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19982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899978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10240" userDrawn="1">
          <p15:clr>
            <a:srgbClr val="F26B43"/>
          </p15:clr>
        </p15:guide>
        <p15:guide id="3" pos="453" userDrawn="1">
          <p15:clr>
            <a:srgbClr val="F26B43"/>
          </p15:clr>
        </p15:guide>
        <p15:guide id="4" pos="1023" userDrawn="1">
          <p15:clr>
            <a:srgbClr val="F26B43"/>
          </p15:clr>
        </p15:guide>
        <p15:guide id="5" pos="1249" userDrawn="1">
          <p15:clr>
            <a:srgbClr val="F26B43"/>
          </p15:clr>
        </p15:guide>
        <p15:guide id="6" pos="1820" userDrawn="1">
          <p15:clr>
            <a:srgbClr val="F26B43"/>
          </p15:clr>
        </p15:guide>
        <p15:guide id="7" pos="2047" userDrawn="1">
          <p15:clr>
            <a:srgbClr val="F26B43"/>
          </p15:clr>
        </p15:guide>
        <p15:guide id="8" pos="2616" userDrawn="1">
          <p15:clr>
            <a:srgbClr val="F26B43"/>
          </p15:clr>
        </p15:guide>
        <p15:guide id="9" pos="2843" userDrawn="1">
          <p15:clr>
            <a:srgbClr val="F26B43"/>
          </p15:clr>
        </p15:guide>
        <p15:guide id="10" pos="3413" userDrawn="1">
          <p15:clr>
            <a:srgbClr val="F26B43"/>
          </p15:clr>
        </p15:guide>
        <p15:guide id="11" pos="3640" userDrawn="1">
          <p15:clr>
            <a:srgbClr val="F26B43"/>
          </p15:clr>
        </p15:guide>
        <p15:guide id="12" pos="4209" userDrawn="1">
          <p15:clr>
            <a:srgbClr val="F26B43"/>
          </p15:clr>
        </p15:guide>
        <p15:guide id="13" pos="4436" userDrawn="1">
          <p15:clr>
            <a:srgbClr val="F26B43"/>
          </p15:clr>
        </p15:guide>
        <p15:guide id="14" pos="5005" userDrawn="1">
          <p15:clr>
            <a:srgbClr val="F26B43"/>
          </p15:clr>
        </p15:guide>
        <p15:guide id="15" pos="5233" userDrawn="1">
          <p15:clr>
            <a:srgbClr val="F26B43"/>
          </p15:clr>
        </p15:guide>
        <p15:guide id="16" pos="5803" userDrawn="1">
          <p15:clr>
            <a:srgbClr val="F26B43"/>
          </p15:clr>
        </p15:guide>
        <p15:guide id="17" pos="6029" userDrawn="1">
          <p15:clr>
            <a:srgbClr val="F26B43"/>
          </p15:clr>
        </p15:guide>
        <p15:guide id="18" pos="6599" userDrawn="1">
          <p15:clr>
            <a:srgbClr val="F26B43"/>
          </p15:clr>
        </p15:guide>
        <p15:guide id="19" pos="6827" userDrawn="1">
          <p15:clr>
            <a:srgbClr val="F26B43"/>
          </p15:clr>
        </p15:guide>
        <p15:guide id="20" pos="7396" userDrawn="1">
          <p15:clr>
            <a:srgbClr val="F26B43"/>
          </p15:clr>
        </p15:guide>
        <p15:guide id="21" pos="7623" userDrawn="1">
          <p15:clr>
            <a:srgbClr val="F26B43"/>
          </p15:clr>
        </p15:guide>
        <p15:guide id="22" pos="8192" userDrawn="1">
          <p15:clr>
            <a:srgbClr val="F26B43"/>
          </p15:clr>
        </p15:guide>
        <p15:guide id="23" pos="8419" userDrawn="1">
          <p15:clr>
            <a:srgbClr val="F26B43"/>
          </p15:clr>
        </p15:guide>
        <p15:guide id="24" pos="8989" userDrawn="1">
          <p15:clr>
            <a:srgbClr val="F26B43"/>
          </p15:clr>
        </p15:guide>
        <p15:guide id="25" pos="9216" userDrawn="1">
          <p15:clr>
            <a:srgbClr val="F26B43"/>
          </p15:clr>
        </p15:guide>
        <p15:guide id="26" pos="9785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5760" userDrawn="1">
          <p15:clr>
            <a:srgbClr val="F26B43"/>
          </p15:clr>
        </p15:guide>
        <p15:guide id="29" orient="horz" pos="453" userDrawn="1">
          <p15:clr>
            <a:srgbClr val="F26B43"/>
          </p15:clr>
        </p15:guide>
        <p15:guide id="32" orient="horz" pos="4900" userDrawn="1">
          <p15:clr>
            <a:srgbClr val="F26B43"/>
          </p15:clr>
        </p15:guide>
        <p15:guide id="33" orient="horz" pos="5057" userDrawn="1">
          <p15:clr>
            <a:srgbClr val="F26B43"/>
          </p15:clr>
        </p15:guide>
        <p15:guide id="34" orient="horz" pos="5647" userDrawn="1">
          <p15:clr>
            <a:srgbClr val="F26B43"/>
          </p15:clr>
        </p15:guide>
        <p15:guide id="36" orient="horz" pos="672" userDrawn="1">
          <p15:clr>
            <a:srgbClr val="F26B43"/>
          </p15:clr>
        </p15:guide>
        <p15:guide id="37" orient="horz" pos="960" userDrawn="1">
          <p15:clr>
            <a:srgbClr val="F26B43"/>
          </p15:clr>
        </p15:guide>
        <p15:guide id="38" orient="horz" pos="11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ictionary.apa.org/disease-cours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dictionary.apa.org/prognosi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7C22869-251D-2832-002A-4AFA3B6211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Alzheimer´s disease (AD) – Course, natural history and prognosis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D7292522-D4F6-6271-EF95-762D039B2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330392" cy="332399"/>
          </a:xfrm>
        </p:spPr>
        <p:txBody>
          <a:bodyPr/>
          <a:lstStyle/>
          <a:p>
            <a:r>
              <a:rPr lang="en-GB" dirty="0"/>
              <a:t>Course, natural history, prognosis and their clinical significance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1F1780A-0583-4E4F-5E34-F90FFD77C2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8879" y="6043613"/>
            <a:ext cx="10221384" cy="619200"/>
          </a:xfrm>
        </p:spPr>
        <p:txBody>
          <a:bodyPr anchor="b"/>
          <a:lstStyle/>
          <a:p>
            <a:pPr marL="0" indent="0">
              <a:buNone/>
            </a:pPr>
            <a:r>
              <a:rPr lang="en-GB" dirty="0">
                <a:solidFill>
                  <a:srgbClr val="5E512C"/>
                </a:solidFill>
              </a:rPr>
              <a:t>1. APA Dictionary of Psychology webpage. </a:t>
            </a:r>
            <a:r>
              <a:rPr lang="en-GB" dirty="0">
                <a:solidFill>
                  <a:srgbClr val="5E512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https://dictionary.apa.org/disease-course</a:t>
            </a:r>
            <a:r>
              <a:rPr lang="en-GB" dirty="0">
                <a:solidFill>
                  <a:srgbClr val="5E512C"/>
                </a:solidFill>
              </a:rPr>
              <a:t>. Accessed Aug 2023; </a:t>
            </a:r>
            <a:r>
              <a:rPr lang="en-US" dirty="0">
                <a:solidFill>
                  <a:srgbClr val="5E512C"/>
                </a:solidFill>
              </a:rPr>
              <a:t>2. </a:t>
            </a:r>
            <a:r>
              <a:rPr lang="en-GB" dirty="0">
                <a:solidFill>
                  <a:srgbClr val="5E512C"/>
                </a:solidFill>
              </a:rPr>
              <a:t>CDC Introduction to Epidemiology webpage. https://www.cdc.gov/csels/dsepd/ss1978/lesson1/section9.html; </a:t>
            </a:r>
            <a:br>
              <a:rPr lang="en-GB" dirty="0">
                <a:solidFill>
                  <a:srgbClr val="5E512C"/>
                </a:solidFill>
              </a:rPr>
            </a:br>
            <a:r>
              <a:rPr lang="en-GB" dirty="0">
                <a:solidFill>
                  <a:srgbClr val="5E512C"/>
                </a:solidFill>
              </a:rPr>
              <a:t>Accessed Aug 2023; 3. APA Dictionary of Psychology webpage. </a:t>
            </a:r>
            <a:r>
              <a:rPr lang="en-GB" dirty="0">
                <a:solidFill>
                  <a:srgbClr val="5E512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https://dictionary.apa.org/prognosis</a:t>
            </a:r>
            <a:r>
              <a:rPr lang="en-GB" dirty="0">
                <a:solidFill>
                  <a:srgbClr val="5E512C"/>
                </a:solidFill>
              </a:rPr>
              <a:t>. Accessed Aug 2023; 4. Reisberg et al.</a:t>
            </a:r>
            <a:r>
              <a:rPr lang="pl-PL" dirty="0">
                <a:solidFill>
                  <a:srgbClr val="5E512C"/>
                </a:solidFill>
              </a:rPr>
              <a:t> Am J Psychiatry</a:t>
            </a:r>
            <a:r>
              <a:rPr lang="en-GB" dirty="0">
                <a:solidFill>
                  <a:srgbClr val="5E512C"/>
                </a:solidFill>
              </a:rPr>
              <a:t> </a:t>
            </a:r>
            <a:r>
              <a:rPr lang="pl-PL" dirty="0">
                <a:solidFill>
                  <a:srgbClr val="5E512C"/>
                </a:solidFill>
              </a:rPr>
              <a:t>1982;139(9):1136</a:t>
            </a:r>
            <a:r>
              <a:rPr lang="en-GB" dirty="0">
                <a:solidFill>
                  <a:srgbClr val="5E512C"/>
                </a:solidFill>
              </a:rPr>
              <a:t>–113</a:t>
            </a:r>
            <a:r>
              <a:rPr lang="pl-PL" dirty="0">
                <a:solidFill>
                  <a:srgbClr val="5E512C"/>
                </a:solidFill>
              </a:rPr>
              <a:t>9</a:t>
            </a:r>
            <a:r>
              <a:rPr lang="en-GB" dirty="0">
                <a:solidFill>
                  <a:srgbClr val="5E512C"/>
                </a:solidFill>
              </a:rPr>
              <a:t>; </a:t>
            </a:r>
            <a:br>
              <a:rPr lang="en-GB" dirty="0">
                <a:solidFill>
                  <a:srgbClr val="5E512C"/>
                </a:solidFill>
              </a:rPr>
            </a:br>
            <a:r>
              <a:rPr lang="en-GB" dirty="0">
                <a:solidFill>
                  <a:srgbClr val="5E512C"/>
                </a:solidFill>
              </a:rPr>
              <a:t>5. Therriault et al. Trends Mol Med 2022;28(9):726–741; 6. </a:t>
            </a:r>
            <a:r>
              <a:rPr lang="da-DK" dirty="0">
                <a:solidFill>
                  <a:srgbClr val="5E512C"/>
                </a:solidFill>
              </a:rPr>
              <a:t>Gélinas. In: Gauthier et al. World Alzheimer Report 2022;  7. Knopman. In: Gauthier et al. World Alzheimer Report 2022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73BABA88-07E0-6B1B-D4A2-F13A41D80E3C}"/>
              </a:ext>
            </a:extLst>
          </p:cNvPr>
          <p:cNvSpPr txBox="1">
            <a:spLocks/>
          </p:cNvSpPr>
          <p:nvPr/>
        </p:nvSpPr>
        <p:spPr>
          <a:xfrm>
            <a:off x="546102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vert="horz" lIns="270000" tIns="270000" rIns="270000" bIns="270000" rtlCol="0">
            <a:noAutofit/>
          </a:bodyPr>
          <a:lstStyle>
            <a:defPPr>
              <a:defRPr lang="da-DK"/>
            </a:defPPr>
            <a:lvl1pPr marL="180000" indent="-1800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>
                <a:solidFill>
                  <a:srgbClr val="3F1A0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rgbClr val="3F1A0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solidFill>
                  <a:srgbClr val="3F1A0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rgbClr val="3F1A0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>
                <a:solidFill>
                  <a:srgbClr val="3F1A0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en-US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405A483C-0D80-46E5-2750-B974F924AB9E}"/>
              </a:ext>
            </a:extLst>
          </p:cNvPr>
          <p:cNvSpPr txBox="1">
            <a:spLocks/>
          </p:cNvSpPr>
          <p:nvPr/>
        </p:nvSpPr>
        <p:spPr>
          <a:xfrm>
            <a:off x="6235703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vert="horz" lIns="270000" tIns="270000" rIns="270000" bIns="270000" rtlCol="0">
            <a:noAutofit/>
          </a:bodyPr>
          <a:lstStyle>
            <a:defPPr>
              <a:defRPr lang="da-DK"/>
            </a:defPPr>
            <a:lvl1pPr marL="180000" indent="-1800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>
                <a:solidFill>
                  <a:srgbClr val="3F1A0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rgbClr val="3F1A0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solidFill>
                  <a:srgbClr val="3F1A0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rgbClr val="3F1A0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>
                <a:solidFill>
                  <a:srgbClr val="3F1A0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5AA6D15-D77A-F114-3AC2-A3E3FE95A272}"/>
              </a:ext>
            </a:extLst>
          </p:cNvPr>
          <p:cNvSpPr/>
          <p:nvPr/>
        </p:nvSpPr>
        <p:spPr>
          <a:xfrm>
            <a:off x="6453221" y="1693693"/>
            <a:ext cx="4812187" cy="2883546"/>
          </a:xfrm>
          <a:prstGeom prst="rect">
            <a:avLst/>
          </a:prstGeom>
        </p:spPr>
        <p:txBody>
          <a:bodyPr wrap="square" lIns="90000" anchor="t">
            <a:spAutoFit/>
          </a:bodyPr>
          <a:lstStyle/>
          <a:p>
            <a:pPr marL="191995" indent="-191995">
              <a:spcBef>
                <a:spcPts val="800"/>
              </a:spcBef>
              <a:spcAft>
                <a:spcPts val="4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GB" sz="1467">
                <a:latin typeface="+mj-lt"/>
              </a:rPr>
              <a:t>Clinical staging tools assess disease severity and help plan for future disease progression and management</a:t>
            </a:r>
            <a:r>
              <a:rPr lang="en-GB" sz="1467" baseline="30000">
                <a:latin typeface="+mj-lt"/>
              </a:rPr>
              <a:t>4</a:t>
            </a:r>
            <a:r>
              <a:rPr lang="en-GB" sz="1467">
                <a:latin typeface="+mj-lt"/>
              </a:rPr>
              <a:t> </a:t>
            </a:r>
          </a:p>
          <a:p>
            <a:pPr marL="191995" indent="-191995">
              <a:spcBef>
                <a:spcPts val="800"/>
              </a:spcBef>
              <a:spcAft>
                <a:spcPts val="4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GB" sz="1467">
                <a:latin typeface="+mj-lt"/>
              </a:rPr>
              <a:t>Understanding disease progression is valuable for the patient and their families and caretakers; their ability to carry out daily activities impacts their quality of life</a:t>
            </a:r>
            <a:r>
              <a:rPr lang="en-GB" sz="1467" baseline="30000">
                <a:latin typeface="+mj-lt"/>
              </a:rPr>
              <a:t>6</a:t>
            </a:r>
          </a:p>
          <a:p>
            <a:pPr marL="191995" indent="-191995">
              <a:spcBef>
                <a:spcPts val="800"/>
              </a:spcBef>
              <a:spcAft>
                <a:spcPts val="4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GB" sz="1467">
                <a:latin typeface="+mj-lt"/>
              </a:rPr>
              <a:t>Timely diagnosis and staging of the disease provide an objective measure for clinical progression during medical visits, and are critical for interventions which may delay progression</a:t>
            </a:r>
            <a:r>
              <a:rPr lang="en-GB" sz="1467" baseline="30000">
                <a:latin typeface="+mj-lt"/>
              </a:rPr>
              <a:t>7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182989B-EDB4-E42F-E528-06D938081D98}"/>
              </a:ext>
            </a:extLst>
          </p:cNvPr>
          <p:cNvSpPr/>
          <p:nvPr/>
        </p:nvSpPr>
        <p:spPr>
          <a:xfrm>
            <a:off x="765653" y="1693692"/>
            <a:ext cx="5011900" cy="3849772"/>
          </a:xfrm>
          <a:prstGeom prst="rect">
            <a:avLst/>
          </a:prstGeom>
        </p:spPr>
        <p:txBody>
          <a:bodyPr wrap="square" lIns="90000" anchor="t">
            <a:spAutoFit/>
          </a:bodyPr>
          <a:lstStyle/>
          <a:p>
            <a:pPr marL="191995" indent="-191995">
              <a:spcBef>
                <a:spcPts val="800"/>
              </a:spcBef>
              <a:spcAft>
                <a:spcPts val="4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GB" sz="1450" dirty="0">
                <a:latin typeface="+mj-lt"/>
              </a:rPr>
              <a:t>The </a:t>
            </a:r>
            <a:r>
              <a:rPr lang="en-GB" sz="145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course</a:t>
            </a:r>
            <a:r>
              <a:rPr lang="en-GB" sz="1450" dirty="0">
                <a:latin typeface="+mj-lt"/>
              </a:rPr>
              <a:t> of a disease is the length of time for which the disorder is present, its natural progression, and, if applicable, its recurrence over time</a:t>
            </a:r>
            <a:r>
              <a:rPr lang="en-GB" sz="1450" baseline="30000" dirty="0">
                <a:latin typeface="+mj-lt"/>
              </a:rPr>
              <a:t>1</a:t>
            </a:r>
            <a:endParaRPr lang="en-US" sz="1450" baseline="30000" dirty="0">
              <a:latin typeface="+mj-lt"/>
            </a:endParaRPr>
          </a:p>
          <a:p>
            <a:pPr marL="191995" indent="-191995">
              <a:spcBef>
                <a:spcPts val="800"/>
              </a:spcBef>
              <a:spcAft>
                <a:spcPts val="4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GB" sz="1450" dirty="0">
                <a:latin typeface="+mj-lt"/>
              </a:rPr>
              <a:t>The </a:t>
            </a:r>
            <a:r>
              <a:rPr lang="en-GB" sz="145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natural history </a:t>
            </a:r>
            <a:r>
              <a:rPr lang="en-GB" sz="1450" dirty="0">
                <a:latin typeface="+mj-lt"/>
              </a:rPr>
              <a:t>of the disease refers to its progression in the absence of treatment</a:t>
            </a:r>
            <a:r>
              <a:rPr lang="en-GB" sz="1450" baseline="30000" dirty="0">
                <a:latin typeface="+mj-lt"/>
              </a:rPr>
              <a:t>2</a:t>
            </a:r>
            <a:r>
              <a:rPr lang="en-GB" sz="1450" dirty="0">
                <a:latin typeface="+mj-lt"/>
              </a:rPr>
              <a:t>, while </a:t>
            </a:r>
            <a:r>
              <a:rPr lang="en-GB" sz="145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prognosis</a:t>
            </a:r>
            <a:r>
              <a:rPr lang="en-GB" sz="1450" dirty="0">
                <a:latin typeface="+mj-lt"/>
              </a:rPr>
              <a:t>, which may be used to weigh the benefits of different treatment options, refers to the likely outcome at specific points in the disease course</a:t>
            </a:r>
            <a:r>
              <a:rPr lang="en-GB" sz="1450" b="1" baseline="30000" dirty="0">
                <a:latin typeface="+mj-lt"/>
              </a:rPr>
              <a:t>3</a:t>
            </a:r>
          </a:p>
          <a:p>
            <a:pPr marL="191995" indent="-191995">
              <a:spcBef>
                <a:spcPts val="800"/>
              </a:spcBef>
              <a:spcAft>
                <a:spcPts val="4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GB" sz="1450" dirty="0">
                <a:latin typeface="+mj-lt"/>
              </a:rPr>
              <a:t> There are two types of </a:t>
            </a:r>
            <a:r>
              <a:rPr lang="en-GB" sz="145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AD staging  </a:t>
            </a:r>
          </a:p>
          <a:p>
            <a:pPr marL="479988" indent="-239994">
              <a:spcAft>
                <a:spcPts val="400"/>
              </a:spcAft>
              <a:buClr>
                <a:schemeClr val="accent3"/>
              </a:buClr>
              <a:buFont typeface="System Font Regular"/>
              <a:buChar char="–"/>
              <a:defRPr/>
            </a:pPr>
            <a:r>
              <a:rPr lang="en-GB" sz="1450" dirty="0">
                <a:latin typeface="+mj-lt"/>
              </a:rPr>
              <a:t>Clinical staging is based on the severity of </a:t>
            </a:r>
            <a:br>
              <a:rPr lang="en-GB" sz="1450" dirty="0">
                <a:latin typeface="+mj-lt"/>
              </a:rPr>
            </a:br>
            <a:r>
              <a:rPr lang="en-GB" sz="1450" dirty="0">
                <a:latin typeface="+mj-lt"/>
              </a:rPr>
              <a:t>cognitive impairment, ranging from no impairment to severe dementia</a:t>
            </a:r>
            <a:r>
              <a:rPr lang="en-GB" sz="1450" baseline="30000" dirty="0">
                <a:latin typeface="+mj-lt"/>
              </a:rPr>
              <a:t>4</a:t>
            </a:r>
          </a:p>
          <a:p>
            <a:pPr marL="479988" indent="-239994">
              <a:spcAft>
                <a:spcPts val="400"/>
              </a:spcAft>
              <a:buClr>
                <a:schemeClr val="accent3"/>
              </a:buClr>
              <a:buFont typeface="System Font Regular"/>
              <a:buChar char="–"/>
              <a:defRPr/>
            </a:pPr>
            <a:r>
              <a:rPr lang="en-GB" sz="1450" dirty="0">
                <a:latin typeface="+mj-lt"/>
              </a:rPr>
              <a:t>Biological staging is based on the severity of biological changes in the brain.</a:t>
            </a:r>
            <a:r>
              <a:rPr lang="en-GB" sz="1450" baseline="30000" dirty="0">
                <a:latin typeface="+mj-lt"/>
              </a:rPr>
              <a:t>5</a:t>
            </a:r>
            <a:r>
              <a:rPr lang="en-GB" sz="1450" dirty="0">
                <a:latin typeface="+mj-lt"/>
              </a:rPr>
              <a:t> In AD, biological disease progression precedes clinical impairment</a:t>
            </a:r>
            <a:r>
              <a:rPr lang="en-GB" sz="1450" baseline="30000" dirty="0">
                <a:latin typeface="+mj-lt"/>
              </a:rPr>
              <a:t>4</a:t>
            </a:r>
            <a:endParaRPr lang="en-GB" sz="14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213121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9"/>
  <p:tag name="ARTICULATE_PROJECT_OPEN" val="0"/>
</p:tagLst>
</file>

<file path=ppt/theme/theme1.xml><?xml version="1.0" encoding="utf-8"?>
<a:theme xmlns:a="http://schemas.openxmlformats.org/drawingml/2006/main" name="Neurotorium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" id="{F9CC88BF-DA40-4197-91D3-9C7C9575AD59}" vid="{1BF6B6FC-CC9B-45F8-8610-D383C32F3D97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420D85-8171-48BC-A4A0-33A64639BD21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28627d7c-4416-4bc1-86cf-ca6c3a42a8f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26784E1-409C-4428-8DC2-E375AA8278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E7F52C-50B2-4B7B-83DB-EAA996EA22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1460</TotalTime>
  <Words>633</Words>
  <Application>Microsoft Office PowerPoint</Application>
  <PresentationFormat>Widescreen</PresentationFormat>
  <Paragraphs>20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  <vt:variant>
        <vt:lpstr>Custom Shows</vt:lpstr>
      </vt:variant>
      <vt:variant>
        <vt:i4>1</vt:i4>
      </vt:variant>
    </vt:vector>
  </HeadingPairs>
  <TitlesOfParts>
    <vt:vector size="7" baseType="lpstr">
      <vt:lpstr>Arial</vt:lpstr>
      <vt:lpstr>Calibri</vt:lpstr>
      <vt:lpstr>System Font Regular</vt:lpstr>
      <vt:lpstr>Times New Roman</vt:lpstr>
      <vt:lpstr>Neurotorium</vt:lpstr>
      <vt:lpstr>Course, natural history, prognosis and their clinical significance</vt:lpstr>
      <vt:lpstr>Tabel of Content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Tina Hjortlund</dc:creator>
  <cp:lastModifiedBy>Viktoria-Maria Hvidtfelt Lykke</cp:lastModifiedBy>
  <cp:revision>56</cp:revision>
  <cp:lastPrinted>2017-02-10T11:25:14Z</cp:lastPrinted>
  <dcterms:created xsi:type="dcterms:W3CDTF">2015-03-27T12:02:31Z</dcterms:created>
  <dcterms:modified xsi:type="dcterms:W3CDTF">2023-09-21T07:00:56Z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ingExpirationDate">
    <vt:lpwstr/>
  </property>
  <property fmtid="{D5CDD505-2E9C-101B-9397-08002B2CF9AE}" pid="3" name="PublishingStartDate">
    <vt:lpwstr/>
  </property>
  <property fmtid="{D5CDD505-2E9C-101B-9397-08002B2CF9AE}" pid="4" name="ContentTypeId">
    <vt:lpwstr>0x01010062B393518E922946AD600E2E02326B8A</vt:lpwstr>
  </property>
  <property fmtid="{D5CDD505-2E9C-101B-9397-08002B2CF9AE}" pid="5" name="_dlc_DocId">
    <vt:lpwstr>V6NEY75CHXNC-284-661</vt:lpwstr>
  </property>
  <property fmtid="{D5CDD505-2E9C-101B-9397-08002B2CF9AE}" pid="6" name="_dlc_DocIdUrl">
    <vt:lpwstr>http://brainweb/Portals/Organization/Corporate/research_and_development/ma_cdc/corporate_medical_affairs/aripiprazole/_layouts/15/DocIdRedir.aspx?ID=V6NEY75CHXNC-284-661, V6NEY75CHXNC-284-661</vt:lpwstr>
  </property>
  <property fmtid="{D5CDD505-2E9C-101B-9397-08002B2CF9AE}" pid="7" name="_dlc_DocIdItemGuid">
    <vt:lpwstr>30700e5b-f350-4d3e-89a8-fb010d960c17</vt:lpwstr>
  </property>
  <property fmtid="{D5CDD505-2E9C-101B-9397-08002B2CF9AE}" pid="8" name="MediaServiceImageTags">
    <vt:lpwstr/>
  </property>
  <property fmtid="{D5CDD505-2E9C-101B-9397-08002B2CF9AE}" pid="9" name="ArticulateGUID">
    <vt:lpwstr>E8C46D3E-3B48-4858-91C6-D6BBA0AAC488</vt:lpwstr>
  </property>
  <property fmtid="{D5CDD505-2E9C-101B-9397-08002B2CF9AE}" pid="10" name="ArticulatePath">
    <vt:lpwstr>https://primemedica.sharepoint.com/sites/CambridgeLundbeckFoundationandLIC/Shared Documents/General/Lundbeck Foundation/2674 - Neurotorium AD Theme Update/4. Course, Natural History &amp; Prognosis/Studio/Studio brief AD Course, History and Prognosis 30-May-2</vt:lpwstr>
  </property>
</Properties>
</file>