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649" r:id="rId4"/>
  </p:sldMasterIdLst>
  <p:notesMasterIdLst>
    <p:notesMasterId r:id="rId6"/>
  </p:notesMasterIdLst>
  <p:handoutMasterIdLst>
    <p:handoutMasterId r:id="rId7"/>
  </p:handoutMasterIdLst>
  <p:sldIdLst>
    <p:sldId id="844" r:id="rId5"/>
  </p:sldIdLst>
  <p:sldSz cx="12192000" cy="6858000"/>
  <p:notesSz cx="6669088" cy="9926638"/>
  <p:custShowLst>
    <p:custShow name="Tabel of Content" id="0">
      <p:sldLst/>
    </p:custShow>
  </p:custShowLst>
  <p:custDataLst>
    <p:tags r:id="rId8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4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163" userDrawn="1">
          <p15:clr>
            <a:srgbClr val="A4A3A4"/>
          </p15:clr>
        </p15:guide>
        <p15:guide id="4" orient="horz" pos="4179" userDrawn="1">
          <p15:clr>
            <a:srgbClr val="A4A3A4"/>
          </p15:clr>
        </p15:guide>
        <p15:guide id="5" orient="horz" pos="3720" userDrawn="1">
          <p15:clr>
            <a:srgbClr val="A4A3A4"/>
          </p15:clr>
        </p15:guide>
        <p15:guide id="10" orient="horz" pos="3456" userDrawn="1">
          <p15:clr>
            <a:srgbClr val="A4A3A4"/>
          </p15:clr>
        </p15:guide>
        <p15:guide id="11" pos="333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1089" userDrawn="1">
          <p15:clr>
            <a:srgbClr val="A4A3A4"/>
          </p15:clr>
        </p15:guide>
        <p15:guide id="14" pos="6739" userDrawn="1">
          <p15:clr>
            <a:srgbClr val="A4A3A4"/>
          </p15:clr>
        </p15:guide>
        <p15:guide id="15" pos="5428" userDrawn="1">
          <p15:clr>
            <a:srgbClr val="A4A3A4"/>
          </p15:clr>
        </p15:guide>
        <p15:guide id="16" pos="4868" userDrawn="1">
          <p15:clr>
            <a:srgbClr val="A4A3A4"/>
          </p15:clr>
        </p15:guide>
        <p15:guide id="17" pos="9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AF0D3A1D-ED91-7C9D-8E3C-33C5BEA68EC1}" name="Darius Ossanlow" initials="DO" userId="S::darius.ossanlow@primeglobalpeople.com::48f2a8d9-4be6-4747-adb2-0aa4f64ce273" providerId="AD"/>
  <p188:author id="{8801E724-D880-589D-7847-075D7484F967}" name="Khoula Afzal" initials="KA" userId="S::Khoula.Afzal@primeglobalpeople.com::8e77703b-8248-40cc-a055-dddb939bf3b5" providerId="AD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920000"/>
    <a:srgbClr val="F8F8F8"/>
    <a:srgbClr val="0E0D14"/>
    <a:srgbClr val="FF6D6D"/>
    <a:srgbClr val="FF6161"/>
    <a:srgbClr val="6A8F7F"/>
    <a:srgbClr val="99B3A8"/>
    <a:srgbClr val="7A9DBB"/>
    <a:srgbClr val="161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8604" autoAdjust="0"/>
  </p:normalViewPr>
  <p:slideViewPr>
    <p:cSldViewPr snapToGrid="0">
      <p:cViewPr varScale="1">
        <p:scale>
          <a:sx n="94" d="100"/>
          <a:sy n="94" d="100"/>
        </p:scale>
        <p:origin x="900" y="78"/>
      </p:cViewPr>
      <p:guideLst>
        <p:guide orient="horz" pos="884"/>
        <p:guide orient="horz" pos="1253"/>
        <p:guide orient="horz" pos="163"/>
        <p:guide orient="horz" pos="4179"/>
        <p:guide orient="horz" pos="3720"/>
        <p:guide orient="horz" pos="3456"/>
        <p:guide pos="333"/>
        <p:guide pos="7287"/>
        <p:guide pos="1089"/>
        <p:guide pos="6739"/>
        <p:guide pos="5428"/>
        <p:guide pos="4868"/>
        <p:guide pos="9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68" y="108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21-09-2023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21-09-2023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1pPr>
    <a:lvl2pPr marL="609555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2pPr>
    <a:lvl3pPr marL="1219110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3pPr>
    <a:lvl4pPr marL="1828664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4pPr>
    <a:lvl5pPr marL="2438218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5pPr>
    <a:lvl6pPr marL="3047772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327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880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435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/>
              <a:t>References:</a:t>
            </a:r>
            <a:endParaRPr lang="en-US" sz="1000" dirty="0"/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en-GB" sz="1000" dirty="0" err="1"/>
              <a:t>Atri</a:t>
            </a:r>
            <a:r>
              <a:rPr lang="en-GB" sz="1000" dirty="0"/>
              <a:t> A. The Alzheimer's disease clinical spectrum: diagnosis and management. Med Clin North Am 2019; 103 (2): 263–293.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GB" sz="1000" dirty="0" err="1"/>
              <a:t>Knopman</a:t>
            </a:r>
            <a:r>
              <a:rPr lang="en-GB" sz="1000" dirty="0"/>
              <a:t> DS, </a:t>
            </a:r>
            <a:r>
              <a:rPr lang="en-GB" sz="1000" dirty="0" err="1"/>
              <a:t>Amieva</a:t>
            </a:r>
            <a:r>
              <a:rPr lang="en-GB" sz="1000" dirty="0"/>
              <a:t> H, Petersen RC, et al. Alzheimer disease. Nat Rev Dis Primers 2021; 7 (1): 33. </a:t>
            </a:r>
            <a:endParaRPr lang="en-US" sz="1000" dirty="0"/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GB" sz="1000" dirty="0" err="1"/>
              <a:t>DeTure</a:t>
            </a:r>
            <a:r>
              <a:rPr lang="en-GB" sz="1000" dirty="0"/>
              <a:t> MA, Dickson DW. The neuropathological diagnosis of Alzheimer's disease. Mol </a:t>
            </a:r>
            <a:r>
              <a:rPr lang="en-GB" sz="1000" dirty="0" err="1"/>
              <a:t>Neurodegener</a:t>
            </a:r>
            <a:r>
              <a:rPr lang="en-GB" sz="1000" dirty="0"/>
              <a:t> 2019; 14 (1): 32.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CE84812-3435-6B2D-CCFA-76800358B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22629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724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6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811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39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342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692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493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5337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0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050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6563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053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037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732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437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2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45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9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0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15122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152580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74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10639527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09120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66051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75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  <p:sldLayoutId id="2147487667" r:id="rId18"/>
    <p:sldLayoutId id="2147487668" r:id="rId19"/>
    <p:sldLayoutId id="2147487669" r:id="rId20"/>
    <p:sldLayoutId id="2147487670" r:id="rId21"/>
    <p:sldLayoutId id="2147487671" r:id="rId22"/>
    <p:sldLayoutId id="2147487672" r:id="rId23"/>
    <p:sldLayoutId id="2147487673" r:id="rId24"/>
    <p:sldLayoutId id="2147487674" r:id="rId25"/>
    <p:sldLayoutId id="2147487675" r:id="rId26"/>
    <p:sldLayoutId id="2147487676" r:id="rId27"/>
    <p:sldLayoutId id="2147487677" r:id="rId28"/>
    <p:sldLayoutId id="2147487678" r:id="rId29"/>
    <p:sldLayoutId id="2147487679" r:id="rId30"/>
    <p:sldLayoutId id="2147487680" r:id="rId31"/>
    <p:sldLayoutId id="2147487681" r:id="rId32"/>
    <p:sldLayoutId id="2147487682" r:id="rId33"/>
    <p:sldLayoutId id="2147487683" r:id="rId34"/>
    <p:sldLayoutId id="2147487684" r:id="rId35"/>
    <p:sldLayoutId id="2147487685" r:id="rId36"/>
    <p:sldLayoutId id="2147487686" r:id="rId37"/>
    <p:sldLayoutId id="2147487529" r:id="rId38"/>
    <p:sldLayoutId id="2147487531" r:id="rId39"/>
    <p:sldLayoutId id="2147487565" r:id="rId40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5351DDC-1BDD-DE25-7033-3A1778E8A5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Alzheimer´s disease (AD) – Course, natural history and prognosis</a:t>
            </a:r>
          </a:p>
          <a:p>
            <a:endParaRPr lang="en-US" dirty="0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60B291C-3090-8959-A366-0552FDF37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444760" cy="332399"/>
          </a:xfrm>
        </p:spPr>
        <p:txBody>
          <a:bodyPr/>
          <a:lstStyle/>
          <a:p>
            <a:r>
              <a:rPr lang="en-GB" dirty="0"/>
              <a:t>Alzheimer’s disease is not a part of normal aging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66ED9BA-8E00-BF0C-3F88-0FBD6F7C80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0" cy="619200"/>
          </a:xfrm>
        </p:spPr>
        <p:txBody>
          <a:bodyPr vert="horz" lIns="0" tIns="0" rIns="0" bIns="0" rtlCol="0" anchor="b" anchorCtr="0">
            <a:noAutofit/>
          </a:bodyPr>
          <a:lstStyle/>
          <a:p>
            <a:pPr>
              <a:buFont typeface="+mj-lt"/>
            </a:pPr>
            <a:r>
              <a:rPr lang="en-GB" dirty="0">
                <a:solidFill>
                  <a:srgbClr val="5E512C"/>
                </a:solidFill>
              </a:rPr>
              <a:t>1. Atri. </a:t>
            </a:r>
            <a:r>
              <a:rPr lang="en-US" dirty="0">
                <a:solidFill>
                  <a:srgbClr val="5E512C"/>
                </a:solidFill>
              </a:rPr>
              <a:t>Med Clin North Am 2019;103(2):263–293; 2. </a:t>
            </a:r>
            <a:r>
              <a:rPr lang="en-GB" dirty="0" err="1">
                <a:solidFill>
                  <a:srgbClr val="5E512C"/>
                </a:solidFill>
              </a:rPr>
              <a:t>Knopman</a:t>
            </a:r>
            <a:r>
              <a:rPr lang="en-GB" dirty="0">
                <a:solidFill>
                  <a:srgbClr val="5E512C"/>
                </a:solidFill>
              </a:rPr>
              <a:t> et al. Nat Rev Dis Primers 2021;7(1):33; 3. Figure adapted from: </a:t>
            </a:r>
            <a:r>
              <a:rPr lang="en-GB" dirty="0" err="1">
                <a:solidFill>
                  <a:srgbClr val="5E512C"/>
                </a:solidFill>
              </a:rPr>
              <a:t>DeTure</a:t>
            </a:r>
            <a:r>
              <a:rPr lang="en-GB" dirty="0">
                <a:solidFill>
                  <a:srgbClr val="5E512C"/>
                </a:solidFill>
              </a:rPr>
              <a:t> and Dickson. </a:t>
            </a:r>
            <a:r>
              <a:rPr lang="de-DE" dirty="0">
                <a:solidFill>
                  <a:srgbClr val="5E512C"/>
                </a:solidFill>
              </a:rPr>
              <a:t>Mol Neurodegener 2019;14(1):32</a:t>
            </a:r>
            <a:endParaRPr lang="en-GB" dirty="0">
              <a:solidFill>
                <a:srgbClr val="5E512C"/>
              </a:solidFill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CC602A5-561F-3AB4-5857-AFF26A45F7AB}"/>
              </a:ext>
            </a:extLst>
          </p:cNvPr>
          <p:cNvSpPr txBox="1">
            <a:spLocks/>
          </p:cNvSpPr>
          <p:nvPr/>
        </p:nvSpPr>
        <p:spPr>
          <a:xfrm flipH="1" flipV="1">
            <a:off x="546102" y="1355678"/>
            <a:ext cx="5410197" cy="4823449"/>
          </a:xfrm>
          <a:prstGeom prst="round2DiagRect">
            <a:avLst>
              <a:gd name="adj1" fmla="val 0"/>
              <a:gd name="adj2" fmla="val 5647"/>
            </a:avLst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lIns="270000" tIns="270000" rIns="270000" bIns="27000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3" name="Content Placeholder 342">
            <a:extLst>
              <a:ext uri="{FF2B5EF4-FFF2-40B4-BE49-F238E27FC236}">
                <a16:creationId xmlns:a16="http://schemas.microsoft.com/office/drawing/2014/main" id="{03BACCAB-0FF6-77C3-D317-E86D8C57D4EA}"/>
              </a:ext>
            </a:extLst>
          </p:cNvPr>
          <p:cNvSpPr txBox="1">
            <a:spLocks/>
          </p:cNvSpPr>
          <p:nvPr/>
        </p:nvSpPr>
        <p:spPr>
          <a:xfrm>
            <a:off x="6096000" y="1416052"/>
            <a:ext cx="5410200" cy="4416425"/>
          </a:xfrm>
          <a:prstGeom prst="rect">
            <a:avLst/>
          </a:prstGeom>
        </p:spPr>
        <p:txBody>
          <a:bodyPr lIns="121920" tIns="60960" rIns="121920" bIns="60960" anchor="t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489" indent="-179489"/>
            <a:r>
              <a:rPr lang="en-GB" dirty="0"/>
              <a:t>AD is a progressive neurodegenerative disease </a:t>
            </a:r>
            <a:br>
              <a:rPr lang="en-GB" dirty="0"/>
            </a:br>
            <a:r>
              <a:rPr lang="en-GB" dirty="0"/>
              <a:t>that causes cognitive impairment, neuropsychiatric symptoms, and loss of independence throughout </a:t>
            </a:r>
            <a:br>
              <a:rPr lang="en-GB" dirty="0"/>
            </a:br>
            <a:r>
              <a:rPr lang="en-GB" dirty="0"/>
              <a:t>its course</a:t>
            </a:r>
            <a:r>
              <a:rPr lang="en-GB" baseline="30000" dirty="0"/>
              <a:t>1,2</a:t>
            </a:r>
            <a:endParaRPr lang="en-US" sz="1400" dirty="0">
              <a:cs typeface="Arial"/>
            </a:endParaRPr>
          </a:p>
          <a:p>
            <a:pPr marL="179489" indent="-179489"/>
            <a:r>
              <a:rPr lang="en-GB" dirty="0"/>
              <a:t>Clinical symptoms of AD exist on a continuum, progressing from no cognitive impairment to dementia</a:t>
            </a:r>
            <a:r>
              <a:rPr lang="en-GB" baseline="30000" dirty="0"/>
              <a:t>2</a:t>
            </a:r>
            <a:r>
              <a:rPr lang="en-GB" dirty="0"/>
              <a:t> </a:t>
            </a:r>
          </a:p>
          <a:p>
            <a:pPr marL="179489" indent="-179489"/>
            <a:r>
              <a:rPr lang="en-GB" dirty="0"/>
              <a:t>AD patients often struggle with memory, language, and executive function</a:t>
            </a:r>
            <a:r>
              <a:rPr lang="en-GB" baseline="30000" dirty="0"/>
              <a:t>2 </a:t>
            </a:r>
          </a:p>
          <a:p>
            <a:pPr marL="179489" indent="-179489"/>
            <a:r>
              <a:rPr lang="en-GB" dirty="0"/>
              <a:t>The exact degree of clinical deficits, accompanying neuropsychiatric symptoms, and the progression of the disease may vary individually</a:t>
            </a:r>
            <a:r>
              <a:rPr lang="en-GB" baseline="30000" dirty="0"/>
              <a:t>2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4DD1542-5985-B477-12C6-6612CB07C9E7}"/>
              </a:ext>
            </a:extLst>
          </p:cNvPr>
          <p:cNvSpPr txBox="1">
            <a:spLocks/>
          </p:cNvSpPr>
          <p:nvPr/>
        </p:nvSpPr>
        <p:spPr>
          <a:xfrm flipH="1" flipV="1">
            <a:off x="674725" y="1430038"/>
            <a:ext cx="5152937" cy="4671961"/>
          </a:xfrm>
          <a:prstGeom prst="round2DiagRect">
            <a:avLst>
              <a:gd name="adj1" fmla="val 0"/>
              <a:gd name="adj2" fmla="val 4313"/>
            </a:avLst>
          </a:prstGeom>
          <a:solidFill>
            <a:srgbClr val="0E0D14"/>
          </a:solidFill>
          <a:ln>
            <a:noFill/>
          </a:ln>
        </p:spPr>
        <p:txBody>
          <a:bodyPr vert="horz" lIns="270000" tIns="270000" rIns="270000" bIns="27000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4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2680671-88A3-CC7B-6470-1B907606B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12" t="2545" r="51739" b="56073"/>
          <a:stretch/>
        </p:blipFill>
        <p:spPr>
          <a:xfrm>
            <a:off x="2684805" y="1703128"/>
            <a:ext cx="1285491" cy="1793067"/>
          </a:xfrm>
          <a:prstGeom prst="round2DiagRect">
            <a:avLst>
              <a:gd name="adj1" fmla="val 9728"/>
              <a:gd name="adj2" fmla="val 5647"/>
            </a:avLst>
          </a:prstGeom>
          <a:ln w="6350">
            <a:solidFill>
              <a:schemeClr val="accent3"/>
            </a:solidFill>
          </a:ln>
        </p:spPr>
      </p:pic>
      <p:pic>
        <p:nvPicPr>
          <p:cNvPr id="47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5083B66-927D-961E-7539-DD37BA61A4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3" t="2545" r="16849" b="77196"/>
          <a:stretch/>
        </p:blipFill>
        <p:spPr>
          <a:xfrm>
            <a:off x="4152987" y="1703129"/>
            <a:ext cx="1262824" cy="877817"/>
          </a:xfrm>
          <a:prstGeom prst="round2DiagRect">
            <a:avLst>
              <a:gd name="adj1" fmla="val 0"/>
              <a:gd name="adj2" fmla="val 5647"/>
            </a:avLst>
          </a:prstGeom>
          <a:ln w="6350">
            <a:solidFill>
              <a:schemeClr val="accent3"/>
            </a:solidFill>
          </a:ln>
        </p:spPr>
      </p:pic>
      <p:pic>
        <p:nvPicPr>
          <p:cNvPr id="48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ACA8098-5878-BED0-76AC-6C50D22BB4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33" t="23884" r="16769" b="56073"/>
          <a:stretch/>
        </p:blipFill>
        <p:spPr>
          <a:xfrm>
            <a:off x="4163256" y="2627771"/>
            <a:ext cx="1255701" cy="868423"/>
          </a:xfrm>
          <a:prstGeom prst="round2DiagRect">
            <a:avLst>
              <a:gd name="adj1" fmla="val 0"/>
              <a:gd name="adj2" fmla="val 10724"/>
            </a:avLst>
          </a:prstGeom>
          <a:ln w="6350">
            <a:solidFill>
              <a:schemeClr val="accent3"/>
            </a:solidFill>
          </a:ln>
        </p:spPr>
      </p:pic>
      <p:pic>
        <p:nvPicPr>
          <p:cNvPr id="49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9C7470F-FE5D-D655-34F0-D0EFD8EBC4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8" t="46746" r="16045" b="32674"/>
          <a:stretch/>
        </p:blipFill>
        <p:spPr>
          <a:xfrm>
            <a:off x="4123562" y="3772739"/>
            <a:ext cx="1337639" cy="891759"/>
          </a:xfrm>
          <a:prstGeom prst="round2DiagRect">
            <a:avLst>
              <a:gd name="adj1" fmla="val 0"/>
              <a:gd name="adj2" fmla="val 9494"/>
            </a:avLst>
          </a:prstGeom>
          <a:ln w="6350">
            <a:solidFill>
              <a:schemeClr val="accent3"/>
            </a:solidFill>
          </a:ln>
        </p:spPr>
      </p:pic>
      <p:pic>
        <p:nvPicPr>
          <p:cNvPr id="51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20441361-3B21-F8BF-C22B-7232D4C343E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9" t="68630" r="15976" b="11340"/>
          <a:stretch/>
        </p:blipFill>
        <p:spPr>
          <a:xfrm>
            <a:off x="4124767" y="4720987"/>
            <a:ext cx="1339149" cy="867893"/>
          </a:xfrm>
          <a:prstGeom prst="round2DiagRect">
            <a:avLst>
              <a:gd name="adj1" fmla="val 0"/>
              <a:gd name="adj2" fmla="val 11707"/>
            </a:avLst>
          </a:prstGeom>
          <a:ln w="6350">
            <a:solidFill>
              <a:schemeClr val="accent3"/>
            </a:solidFill>
          </a:ln>
        </p:spPr>
      </p:pic>
      <p:pic>
        <p:nvPicPr>
          <p:cNvPr id="52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58185E8-E012-B202-E0A1-3EEB4CE392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2" t="46745" r="51739" b="11340"/>
          <a:stretch/>
        </p:blipFill>
        <p:spPr>
          <a:xfrm>
            <a:off x="2698369" y="3772737"/>
            <a:ext cx="1285492" cy="1816144"/>
          </a:xfrm>
          <a:prstGeom prst="round2DiagRect">
            <a:avLst>
              <a:gd name="adj1" fmla="val 0"/>
              <a:gd name="adj2" fmla="val 5647"/>
            </a:avLst>
          </a:prstGeom>
          <a:ln w="6350">
            <a:solidFill>
              <a:schemeClr val="accent3"/>
            </a:solidFill>
          </a:ln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05EF4-2D9B-CAFD-12BE-6F216D354B0A}"/>
              </a:ext>
            </a:extLst>
          </p:cNvPr>
          <p:cNvCxnSpPr>
            <a:cxnSpLocks/>
          </p:cNvCxnSpPr>
          <p:nvPr/>
        </p:nvCxnSpPr>
        <p:spPr>
          <a:xfrm>
            <a:off x="2340640" y="4283540"/>
            <a:ext cx="660937" cy="0"/>
          </a:xfrm>
          <a:prstGeom prst="straightConnector1">
            <a:avLst/>
          </a:prstGeom>
          <a:ln w="1270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6A08567-5967-DFA6-169F-86AAA4B7BB82}"/>
              </a:ext>
            </a:extLst>
          </p:cNvPr>
          <p:cNvCxnSpPr>
            <a:cxnSpLocks/>
          </p:cNvCxnSpPr>
          <p:nvPr/>
        </p:nvCxnSpPr>
        <p:spPr>
          <a:xfrm>
            <a:off x="2538071" y="5185173"/>
            <a:ext cx="850088" cy="1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Left Brace 54">
            <a:extLst>
              <a:ext uri="{FF2B5EF4-FFF2-40B4-BE49-F238E27FC236}">
                <a16:creationId xmlns:a16="http://schemas.microsoft.com/office/drawing/2014/main" id="{4453009C-05E4-FD99-A876-C856D0309EB8}"/>
              </a:ext>
            </a:extLst>
          </p:cNvPr>
          <p:cNvSpPr/>
          <p:nvPr/>
        </p:nvSpPr>
        <p:spPr>
          <a:xfrm>
            <a:off x="2366192" y="4556836"/>
            <a:ext cx="187853" cy="628337"/>
          </a:xfrm>
          <a:prstGeom prst="leftBrac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888CCEE-392C-DBE5-A693-001A46C1F013}"/>
              </a:ext>
            </a:extLst>
          </p:cNvPr>
          <p:cNvSpPr txBox="1"/>
          <p:nvPr/>
        </p:nvSpPr>
        <p:spPr>
          <a:xfrm>
            <a:off x="1009173" y="3728023"/>
            <a:ext cx="1574591" cy="707694"/>
          </a:xfrm>
          <a:prstGeom prst="rect">
            <a:avLst/>
          </a:prstGeom>
          <a:noFill/>
        </p:spPr>
        <p:txBody>
          <a:bodyPr wrap="square" lIns="48000" rtlCol="0" anchor="b" anchorCtr="0">
            <a:spAutoFit/>
          </a:bodyPr>
          <a:lstStyle/>
          <a:p>
            <a:r>
              <a:rPr lang="en-US" sz="1333">
                <a:solidFill>
                  <a:srgbClr val="7A9DBB"/>
                </a:solidFill>
              </a:rPr>
              <a:t>Widening of sulcal spaces and narrowing of gyri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BEEC4F2-769A-FBC0-B45C-E6600C1E929E}"/>
              </a:ext>
            </a:extLst>
          </p:cNvPr>
          <p:cNvCxnSpPr>
            <a:cxnSpLocks/>
          </p:cNvCxnSpPr>
          <p:nvPr/>
        </p:nvCxnSpPr>
        <p:spPr>
          <a:xfrm>
            <a:off x="3116976" y="2448247"/>
            <a:ext cx="368891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E30E4FF-45E2-838D-0246-1B8C11BFC027}"/>
              </a:ext>
            </a:extLst>
          </p:cNvPr>
          <p:cNvCxnSpPr>
            <a:cxnSpLocks/>
          </p:cNvCxnSpPr>
          <p:nvPr/>
        </p:nvCxnSpPr>
        <p:spPr>
          <a:xfrm flipV="1">
            <a:off x="3116976" y="3118641"/>
            <a:ext cx="297733" cy="57024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4244649-82CB-2E29-3370-B954D6DC35BA}"/>
              </a:ext>
            </a:extLst>
          </p:cNvPr>
          <p:cNvCxnSpPr>
            <a:cxnSpLocks/>
          </p:cNvCxnSpPr>
          <p:nvPr/>
        </p:nvCxnSpPr>
        <p:spPr>
          <a:xfrm flipV="1">
            <a:off x="4736791" y="4996455"/>
            <a:ext cx="6043" cy="772741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8DEE624-A03F-AC49-0B0B-C563DD941D0F}"/>
              </a:ext>
            </a:extLst>
          </p:cNvPr>
          <p:cNvSpPr txBox="1"/>
          <p:nvPr/>
        </p:nvSpPr>
        <p:spPr>
          <a:xfrm>
            <a:off x="1749861" y="5722546"/>
            <a:ext cx="4019034" cy="297454"/>
          </a:xfrm>
          <a:prstGeom prst="rect">
            <a:avLst/>
          </a:prstGeom>
          <a:noFill/>
        </p:spPr>
        <p:txBody>
          <a:bodyPr wrap="none" lIns="120000" rtlCol="0">
            <a:spAutoFit/>
          </a:bodyPr>
          <a:lstStyle/>
          <a:p>
            <a:pPr algn="ctr"/>
            <a:r>
              <a:rPr lang="en-US" sz="1333">
                <a:solidFill>
                  <a:schemeClr val="accent2"/>
                </a:solidFill>
              </a:rPr>
              <a:t>Loss of pigmented neurons in the locus coeruleus 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9B45C8D-709D-D620-9A65-17D30D007A5A}"/>
              </a:ext>
            </a:extLst>
          </p:cNvPr>
          <p:cNvCxnSpPr>
            <a:cxnSpLocks/>
          </p:cNvCxnSpPr>
          <p:nvPr/>
        </p:nvCxnSpPr>
        <p:spPr>
          <a:xfrm>
            <a:off x="2538071" y="4554103"/>
            <a:ext cx="961360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A760C36-AEF8-B5A0-2623-15F36EEA970D}"/>
              </a:ext>
            </a:extLst>
          </p:cNvPr>
          <p:cNvSpPr txBox="1"/>
          <p:nvPr/>
        </p:nvSpPr>
        <p:spPr>
          <a:xfrm>
            <a:off x="761666" y="4504289"/>
            <a:ext cx="1733781" cy="912814"/>
          </a:xfrm>
          <a:prstGeom prst="rect">
            <a:avLst/>
          </a:prstGeom>
          <a:noFill/>
        </p:spPr>
        <p:txBody>
          <a:bodyPr wrap="square" lIns="48000" rtlCol="0" anchor="t" anchorCtr="0">
            <a:spAutoFit/>
          </a:bodyPr>
          <a:lstStyle/>
          <a:p>
            <a:r>
              <a:rPr lang="en-US" sz="1333">
                <a:solidFill>
                  <a:schemeClr val="accent2"/>
                </a:solidFill>
              </a:rPr>
              <a:t>Enlargement of the frontal and temporal horns of the lateral ventricles</a:t>
            </a:r>
          </a:p>
        </p:txBody>
      </p:sp>
      <p:sp>
        <p:nvSpPr>
          <p:cNvPr id="64" name="Triangle 63">
            <a:extLst>
              <a:ext uri="{FF2B5EF4-FFF2-40B4-BE49-F238E27FC236}">
                <a16:creationId xmlns:a16="http://schemas.microsoft.com/office/drawing/2014/main" id="{8BEA7E25-6B0D-BC78-0623-94E6B6C446B3}"/>
              </a:ext>
            </a:extLst>
          </p:cNvPr>
          <p:cNvSpPr/>
          <p:nvPr/>
        </p:nvSpPr>
        <p:spPr>
          <a:xfrm rot="5400000">
            <a:off x="3369464" y="1767474"/>
            <a:ext cx="73192" cy="63093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6" name="Triangle 65">
            <a:extLst>
              <a:ext uri="{FF2B5EF4-FFF2-40B4-BE49-F238E27FC236}">
                <a16:creationId xmlns:a16="http://schemas.microsoft.com/office/drawing/2014/main" id="{24F34EA2-A161-2E14-D686-53BCE88732C7}"/>
              </a:ext>
            </a:extLst>
          </p:cNvPr>
          <p:cNvSpPr/>
          <p:nvPr/>
        </p:nvSpPr>
        <p:spPr>
          <a:xfrm rot="5400000">
            <a:off x="2953069" y="2110490"/>
            <a:ext cx="73192" cy="63093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7" name="Triangle 66">
            <a:extLst>
              <a:ext uri="{FF2B5EF4-FFF2-40B4-BE49-F238E27FC236}">
                <a16:creationId xmlns:a16="http://schemas.microsoft.com/office/drawing/2014/main" id="{C6DF7465-5D35-A75D-C5EB-E1C75B87A648}"/>
              </a:ext>
            </a:extLst>
          </p:cNvPr>
          <p:cNvSpPr/>
          <p:nvPr/>
        </p:nvSpPr>
        <p:spPr>
          <a:xfrm rot="5400000">
            <a:off x="2871308" y="3057872"/>
            <a:ext cx="73192" cy="63093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8" name="Triangle 67">
            <a:extLst>
              <a:ext uri="{FF2B5EF4-FFF2-40B4-BE49-F238E27FC236}">
                <a16:creationId xmlns:a16="http://schemas.microsoft.com/office/drawing/2014/main" id="{863D87FD-7E5B-C36D-11E1-5056A6FC3AE6}"/>
              </a:ext>
            </a:extLst>
          </p:cNvPr>
          <p:cNvSpPr/>
          <p:nvPr/>
        </p:nvSpPr>
        <p:spPr>
          <a:xfrm rot="16200000">
            <a:off x="3735731" y="2161252"/>
            <a:ext cx="73189" cy="63096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7F75F0E0-E03C-B47B-F025-C42FB7AFFB53}"/>
              </a:ext>
            </a:extLst>
          </p:cNvPr>
          <p:cNvSpPr/>
          <p:nvPr/>
        </p:nvSpPr>
        <p:spPr>
          <a:xfrm rot="16200000">
            <a:off x="3558482" y="3273437"/>
            <a:ext cx="73189" cy="63096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93786BCF-4249-50CD-8FF4-35BCEEAFC673}"/>
              </a:ext>
            </a:extLst>
          </p:cNvPr>
          <p:cNvSpPr/>
          <p:nvPr/>
        </p:nvSpPr>
        <p:spPr>
          <a:xfrm rot="16200000">
            <a:off x="3684934" y="4018196"/>
            <a:ext cx="73189" cy="63096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1" name="Triangle 70">
            <a:extLst>
              <a:ext uri="{FF2B5EF4-FFF2-40B4-BE49-F238E27FC236}">
                <a16:creationId xmlns:a16="http://schemas.microsoft.com/office/drawing/2014/main" id="{284745A7-4290-71D4-EAF8-19473BE46CCB}"/>
              </a:ext>
            </a:extLst>
          </p:cNvPr>
          <p:cNvSpPr/>
          <p:nvPr/>
        </p:nvSpPr>
        <p:spPr>
          <a:xfrm rot="16200000">
            <a:off x="3713503" y="4173877"/>
            <a:ext cx="73189" cy="63096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2" name="Triangle 71">
            <a:extLst>
              <a:ext uri="{FF2B5EF4-FFF2-40B4-BE49-F238E27FC236}">
                <a16:creationId xmlns:a16="http://schemas.microsoft.com/office/drawing/2014/main" id="{4D8A5925-311D-46AA-B1AC-4C0538BE8EF1}"/>
              </a:ext>
            </a:extLst>
          </p:cNvPr>
          <p:cNvSpPr/>
          <p:nvPr/>
        </p:nvSpPr>
        <p:spPr>
          <a:xfrm rot="16200000">
            <a:off x="3611247" y="5313107"/>
            <a:ext cx="73189" cy="63096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3" name="Triangle 72">
            <a:extLst>
              <a:ext uri="{FF2B5EF4-FFF2-40B4-BE49-F238E27FC236}">
                <a16:creationId xmlns:a16="http://schemas.microsoft.com/office/drawing/2014/main" id="{895A00A7-CF28-C48E-65EA-4243C4BC7D2A}"/>
              </a:ext>
            </a:extLst>
          </p:cNvPr>
          <p:cNvSpPr/>
          <p:nvPr/>
        </p:nvSpPr>
        <p:spPr>
          <a:xfrm rot="5400000">
            <a:off x="3195187" y="3966235"/>
            <a:ext cx="73192" cy="63093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4" name="Triangle 73">
            <a:extLst>
              <a:ext uri="{FF2B5EF4-FFF2-40B4-BE49-F238E27FC236}">
                <a16:creationId xmlns:a16="http://schemas.microsoft.com/office/drawing/2014/main" id="{C99A8373-E303-6603-B7CB-4F28967E5581}"/>
              </a:ext>
            </a:extLst>
          </p:cNvPr>
          <p:cNvSpPr/>
          <p:nvPr/>
        </p:nvSpPr>
        <p:spPr>
          <a:xfrm rot="5400000">
            <a:off x="2797711" y="5001504"/>
            <a:ext cx="73192" cy="63093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948C8FB-9DD0-B25E-2715-1069A57993E2}"/>
              </a:ext>
            </a:extLst>
          </p:cNvPr>
          <p:cNvSpPr/>
          <p:nvPr/>
        </p:nvSpPr>
        <p:spPr>
          <a:xfrm>
            <a:off x="4676989" y="2761805"/>
            <a:ext cx="145960" cy="145960"/>
          </a:xfrm>
          <a:prstGeom prst="ellipse">
            <a:avLst/>
          </a:prstGeom>
          <a:noFill/>
          <a:ln w="2159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729B942-FFBF-EEC1-A40A-6CF02FCAE881}"/>
              </a:ext>
            </a:extLst>
          </p:cNvPr>
          <p:cNvSpPr/>
          <p:nvPr/>
        </p:nvSpPr>
        <p:spPr>
          <a:xfrm>
            <a:off x="4663811" y="4836159"/>
            <a:ext cx="145960" cy="145960"/>
          </a:xfrm>
          <a:prstGeom prst="ellipse">
            <a:avLst/>
          </a:prstGeom>
          <a:noFill/>
          <a:ln w="2159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FAC44B7-4EA1-1402-D2F4-8ADCCA5577E8}"/>
              </a:ext>
            </a:extLst>
          </p:cNvPr>
          <p:cNvCxnSpPr>
            <a:cxnSpLocks/>
          </p:cNvCxnSpPr>
          <p:nvPr/>
        </p:nvCxnSpPr>
        <p:spPr>
          <a:xfrm flipH="1">
            <a:off x="3437962" y="3096139"/>
            <a:ext cx="476487" cy="0"/>
          </a:xfrm>
          <a:prstGeom prst="straightConnector1">
            <a:avLst/>
          </a:prstGeom>
          <a:ln w="190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D479BE5-FD78-9F16-5100-D621ADF92933}"/>
              </a:ext>
            </a:extLst>
          </p:cNvPr>
          <p:cNvCxnSpPr>
            <a:cxnSpLocks/>
          </p:cNvCxnSpPr>
          <p:nvPr/>
        </p:nvCxnSpPr>
        <p:spPr>
          <a:xfrm flipH="1">
            <a:off x="3577184" y="2441103"/>
            <a:ext cx="337264" cy="0"/>
          </a:xfrm>
          <a:prstGeom prst="straightConnector1">
            <a:avLst/>
          </a:prstGeom>
          <a:ln w="190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80254B06-1082-279B-7F49-4930D38A64A6}"/>
              </a:ext>
            </a:extLst>
          </p:cNvPr>
          <p:cNvCxnSpPr>
            <a:cxnSpLocks/>
          </p:cNvCxnSpPr>
          <p:nvPr/>
        </p:nvCxnSpPr>
        <p:spPr>
          <a:xfrm flipH="1">
            <a:off x="3578047" y="4537749"/>
            <a:ext cx="349964" cy="0"/>
          </a:xfrm>
          <a:prstGeom prst="straightConnector1">
            <a:avLst/>
          </a:prstGeom>
          <a:ln w="190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D9AD8A8-AE44-3571-BFA8-57B3D182CEF0}"/>
              </a:ext>
            </a:extLst>
          </p:cNvPr>
          <p:cNvCxnSpPr>
            <a:cxnSpLocks/>
          </p:cNvCxnSpPr>
          <p:nvPr/>
        </p:nvCxnSpPr>
        <p:spPr>
          <a:xfrm flipH="1">
            <a:off x="3408510" y="5186493"/>
            <a:ext cx="519501" cy="0"/>
          </a:xfrm>
          <a:prstGeom prst="straightConnector1">
            <a:avLst/>
          </a:prstGeom>
          <a:ln w="190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32149BA-A56D-81A7-9017-6513ED85A41A}"/>
              </a:ext>
            </a:extLst>
          </p:cNvPr>
          <p:cNvSpPr txBox="1"/>
          <p:nvPr/>
        </p:nvSpPr>
        <p:spPr>
          <a:xfrm>
            <a:off x="2705529" y="1734632"/>
            <a:ext cx="568272" cy="215444"/>
          </a:xfrm>
          <a:prstGeom prst="rect">
            <a:avLst/>
          </a:prstGeom>
          <a:solidFill>
            <a:srgbClr val="131416"/>
          </a:solidFill>
        </p:spPr>
        <p:txBody>
          <a:bodyPr wrap="square" lIns="48000" rtlCol="0" anchor="b" anchorCtr="0">
            <a:spAutoFit/>
          </a:bodyPr>
          <a:lstStyle/>
          <a:p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65" name="Triangle 64">
            <a:extLst>
              <a:ext uri="{FF2B5EF4-FFF2-40B4-BE49-F238E27FC236}">
                <a16:creationId xmlns:a16="http://schemas.microsoft.com/office/drawing/2014/main" id="{F0FFAAB2-DA89-B24B-4612-C04B6CAC85A7}"/>
              </a:ext>
            </a:extLst>
          </p:cNvPr>
          <p:cNvSpPr/>
          <p:nvPr/>
        </p:nvSpPr>
        <p:spPr>
          <a:xfrm rot="5400000">
            <a:off x="3148436" y="1896876"/>
            <a:ext cx="73192" cy="63093"/>
          </a:xfrm>
          <a:prstGeom prst="triangle">
            <a:avLst/>
          </a:prstGeom>
          <a:solidFill>
            <a:srgbClr val="7A9DBB"/>
          </a:solidFill>
          <a:ln w="9525">
            <a:solidFill>
              <a:srgbClr val="7A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2E40AA-4904-A77D-CB99-865AB7E1E577}"/>
              </a:ext>
            </a:extLst>
          </p:cNvPr>
          <p:cNvSpPr/>
          <p:nvPr/>
        </p:nvSpPr>
        <p:spPr>
          <a:xfrm>
            <a:off x="2698369" y="3772738"/>
            <a:ext cx="660937" cy="178109"/>
          </a:xfrm>
          <a:prstGeom prst="rect">
            <a:avLst/>
          </a:prstGeom>
          <a:solidFill>
            <a:srgbClr val="1617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07253-A288-EA07-D5F3-958E62F81E34}"/>
              </a:ext>
            </a:extLst>
          </p:cNvPr>
          <p:cNvSpPr txBox="1"/>
          <p:nvPr/>
        </p:nvSpPr>
        <p:spPr>
          <a:xfrm>
            <a:off x="2597950" y="3449721"/>
            <a:ext cx="530915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b="1" dirty="0">
                <a:solidFill>
                  <a:schemeClr val="bg1"/>
                </a:solidFill>
              </a:rPr>
              <a:t>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EC966-0890-22E1-E04E-9A1B76220D61}"/>
              </a:ext>
            </a:extLst>
          </p:cNvPr>
          <p:cNvSpPr txBox="1"/>
          <p:nvPr/>
        </p:nvSpPr>
        <p:spPr>
          <a:xfrm>
            <a:off x="2588919" y="1357437"/>
            <a:ext cx="100860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b="1" dirty="0">
                <a:solidFill>
                  <a:schemeClr val="bg1"/>
                </a:solidFill>
              </a:rPr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val="154314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28627d7c-4416-4bc1-86cf-ca6c3a42a8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7F52C-50B2-4B7B-83DB-EAA996EA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1460</TotalTime>
  <Words>242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</vt:lpstr>
      <vt:lpstr>Alzheimer’s disease is not a part of normal aging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Viktoria-Maria Hvidtfelt Lykke</cp:lastModifiedBy>
  <cp:revision>57</cp:revision>
  <cp:lastPrinted>2017-02-10T11:25:14Z</cp:lastPrinted>
  <dcterms:created xsi:type="dcterms:W3CDTF">2015-03-27T12:02:31Z</dcterms:created>
  <dcterms:modified xsi:type="dcterms:W3CDTF">2023-09-21T07:01:26Z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0x01010062B393518E922946AD600E2E02326B8A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  <property fmtid="{D5CDD505-2E9C-101B-9397-08002B2CF9AE}" pid="8" name="MediaServiceImageTags">
    <vt:lpwstr/>
  </property>
  <property fmtid="{D5CDD505-2E9C-101B-9397-08002B2CF9AE}" pid="9" name="ArticulateGUID">
    <vt:lpwstr>E8C46D3E-3B48-4858-91C6-D6BBA0AAC488</vt:lpwstr>
  </property>
  <property fmtid="{D5CDD505-2E9C-101B-9397-08002B2CF9AE}" pid="10" name="ArticulatePath">
    <vt:lpwstr>https://primemedica.sharepoint.com/sites/CambridgeLundbeckFoundationandLIC/Shared Documents/General/Lundbeck Foundation/2674 - Neurotorium AD Theme Update/4. Course, Natural History &amp; Prognosis/Studio/Studio brief AD Course, History and Prognosis 30-May-2</vt:lpwstr>
  </property>
</Properties>
</file>