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921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dirty="0"/>
              <a:t>References: </a:t>
            </a:r>
          </a:p>
          <a:p>
            <a:pPr marL="228600" indent="-228600">
              <a:buAutoNum type="arabicPeriod"/>
            </a:pPr>
            <a:r>
              <a:rPr lang="en-US" sz="1000" b="0" dirty="0"/>
              <a:t>Reisberg B, Ferris SH, de Leon MJ, Crook T. The Global Deterioration Scale for assessment of primary degenerative dementia. Am J Psychiatry 1982; 139 (9): 1136–1139.</a:t>
            </a:r>
          </a:p>
          <a:p>
            <a:pPr marL="228600" indent="-228600">
              <a:buAutoNum type="arabicPeriod"/>
            </a:pPr>
            <a:r>
              <a:rPr lang="en-US" sz="1000" b="0" dirty="0"/>
              <a:t>Olde Rikkert MG, Tona KD, Janssen L, et al. Validity, reliability, and feasibility of clinical staging scales in dementia: a systematic review. Am J </a:t>
            </a:r>
            <a:r>
              <a:rPr lang="en-US" sz="1000" b="0" dirty="0" err="1"/>
              <a:t>Alzheimers</a:t>
            </a:r>
            <a:r>
              <a:rPr lang="en-US" sz="1000" b="0" dirty="0"/>
              <a:t> Dis Other </a:t>
            </a:r>
            <a:r>
              <a:rPr lang="en-US" sz="1000" b="0" dirty="0" err="1"/>
              <a:t>Demen</a:t>
            </a:r>
            <a:r>
              <a:rPr lang="en-US" sz="1000" b="0" dirty="0"/>
              <a:t> 2011; 26 (5): 357–365.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b="0" dirty="0" err="1"/>
              <a:t>Therriault</a:t>
            </a:r>
            <a:r>
              <a:rPr lang="en-US" sz="1000" b="0" dirty="0"/>
              <a:t> J, Zimmer ER, </a:t>
            </a:r>
            <a:r>
              <a:rPr lang="en-US" sz="1000" b="0" dirty="0" err="1"/>
              <a:t>Benedet</a:t>
            </a:r>
            <a:r>
              <a:rPr lang="en-US" sz="1000" b="0" dirty="0"/>
              <a:t> AL, et al. Staging of Alzheimer's disease: past, present, and future perspectives. Trends Mol Med 2022; 28 (9): 726–741. </a:t>
            </a:r>
          </a:p>
          <a:p>
            <a:pPr marL="228600" indent="-228600">
              <a:buAutoNum type="arabicPeriod"/>
            </a:pPr>
            <a:r>
              <a:rPr lang="en-US" sz="1000" b="0" dirty="0"/>
              <a:t>Morris JC. Clinical dementia rating: a reliable and valid diagnostic and staging measure for dementia of the Alzheimer type. Int </a:t>
            </a:r>
            <a:r>
              <a:rPr lang="en-US" sz="1000" b="0" dirty="0" err="1"/>
              <a:t>Psychogeriatr</a:t>
            </a:r>
            <a:r>
              <a:rPr lang="en-US" sz="1000" b="0" dirty="0"/>
              <a:t> 1997; 9 (Suppl 1): 173–178.</a:t>
            </a:r>
          </a:p>
          <a:p>
            <a:pPr marL="228600" indent="-228600">
              <a:buAutoNum type="arabicPeriod"/>
            </a:pPr>
            <a:r>
              <a:rPr lang="en-US" sz="1000" b="0" dirty="0" err="1"/>
              <a:t>Sclan</a:t>
            </a:r>
            <a:r>
              <a:rPr lang="en-US" sz="1000" b="0" dirty="0"/>
              <a:t> SG, Reisberg B. Functional assessment staging (FAST) in Alzheimer's disease: reliability, validity, and ordinality. Int </a:t>
            </a:r>
            <a:r>
              <a:rPr lang="en-US" sz="1000" b="0" dirty="0" err="1"/>
              <a:t>Psychogeriatr</a:t>
            </a:r>
            <a:r>
              <a:rPr lang="en-US" sz="1000" b="0" dirty="0"/>
              <a:t> 1992; 4 (Suppl 1): 55–69. </a:t>
            </a:r>
          </a:p>
          <a:p>
            <a:pPr marL="228600" indent="-228600">
              <a:buAutoNum type="arabicPeriod"/>
            </a:pPr>
            <a:r>
              <a:rPr lang="en-US" sz="1000" b="0" dirty="0" err="1"/>
              <a:t>Gélinas</a:t>
            </a:r>
            <a:r>
              <a:rPr lang="en-US" sz="1000" b="0" dirty="0"/>
              <a:t>. A functional perspective on staging dementia. In: </a:t>
            </a:r>
            <a:r>
              <a:rPr lang="da-DK" sz="1000" b="0" dirty="0"/>
              <a:t>Gauthier S, Webster C, Servaes S, et al. World Alzheimer Report 2022: Life after diagnosis: navigating treatment, care and support. </a:t>
            </a:r>
            <a:r>
              <a:rPr lang="en-US" sz="1000" b="0" dirty="0"/>
              <a:t>Available at: https://www.alzint.org/u/World-Alzheimer-Report-2022.pdf. Accessed August 2023. </a:t>
            </a:r>
          </a:p>
          <a:p>
            <a:pPr marL="228600" indent="-228600">
              <a:buAutoNum type="arabicPeriod"/>
            </a:pPr>
            <a:r>
              <a:rPr lang="en-US" sz="1000" b="0" dirty="0" err="1"/>
              <a:t>Knopman</a:t>
            </a:r>
            <a:r>
              <a:rPr lang="en-US" sz="1000" b="0" dirty="0"/>
              <a:t> DS, </a:t>
            </a:r>
            <a:r>
              <a:rPr lang="en-US" sz="1000" b="0" dirty="0" err="1"/>
              <a:t>Amieva</a:t>
            </a:r>
            <a:r>
              <a:rPr lang="en-US" sz="1000" b="0" dirty="0"/>
              <a:t> H, Petersen RC, et al. Alzheimer disease. Nat Rev Dis Primers 2021; 7 (1): 33.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B134706-0AAC-0E0B-B457-38504527B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939787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529" r:id="rId37"/>
    <p:sldLayoutId id="2147487531" r:id="rId38"/>
    <p:sldLayoutId id="2147487565" r:id="rId3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FE422D0-43BC-A1FC-621A-48BC5A20AD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Alzheimer´s disease (AD) – Course, natural history and prognosis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5565718-E6AD-23D9-63D3-1259DCF3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staging of dementia</a:t>
            </a:r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EA95420-7074-B33C-EBFC-2C7B1111074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6"/>
            <a:ext cx="11317567" cy="4415215"/>
          </a:xfrm>
        </p:spPr>
        <p:txBody>
          <a:bodyPr vert="horz" lIns="0" tIns="0" rIns="0" bIns="0" rtlCol="0" anchor="t">
            <a:noAutofit/>
          </a:bodyPr>
          <a:lstStyle/>
          <a:p>
            <a:pPr marL="179489" indent="-179489">
              <a:spcBef>
                <a:spcPts val="1200"/>
              </a:spcBef>
              <a:buClr>
                <a:schemeClr val="tx1"/>
              </a:buClr>
            </a:pPr>
            <a:r>
              <a:rPr lang="en-US" dirty="0">
                <a:latin typeface="+mj-lt"/>
              </a:rPr>
              <a:t>The Global Deterioration Scale, developed in 1982, was widely used in categorizing cognitive and functional severity into seven stages, from no cognitive decline to severe cognitive decline</a:t>
            </a:r>
            <a:r>
              <a:rPr lang="en-US" baseline="30000" dirty="0">
                <a:latin typeface="+mj-lt"/>
              </a:rPr>
              <a:t>1</a:t>
            </a:r>
            <a:endParaRPr lang="en-US" dirty="0"/>
          </a:p>
          <a:p>
            <a:pPr marL="179489" indent="-179489">
              <a:spcBef>
                <a:spcPts val="1200"/>
              </a:spcBef>
              <a:buClr>
                <a:schemeClr val="tx1"/>
              </a:buClr>
            </a:pPr>
            <a:r>
              <a:rPr lang="en-US" dirty="0">
                <a:latin typeface="+mj-lt"/>
              </a:rPr>
              <a:t>Today, </a:t>
            </a:r>
            <a:r>
              <a:rPr lang="en-GB" dirty="0">
                <a:latin typeface="+mj-lt"/>
              </a:rPr>
              <a:t>clinical staging of dementia can be done using staging scales that measure cognitive and functional impairment in persons with dementia</a:t>
            </a:r>
            <a:r>
              <a:rPr lang="en-GB" baseline="30000" dirty="0">
                <a:latin typeface="+mj-lt"/>
              </a:rPr>
              <a:t>2, </a:t>
            </a:r>
            <a:r>
              <a:rPr lang="en-GB" dirty="0"/>
              <a:t>as an unbiased</a:t>
            </a:r>
            <a:r>
              <a:rPr lang="en-US" dirty="0"/>
              <a:t> staging of the disease is important for personalized clinical management</a:t>
            </a:r>
            <a:r>
              <a:rPr lang="en-US" baseline="30000" dirty="0"/>
              <a:t>3</a:t>
            </a:r>
            <a:r>
              <a:rPr lang="en-US" dirty="0"/>
              <a:t> </a:t>
            </a:r>
            <a:endParaRPr lang="en-GB" baseline="30000" dirty="0">
              <a:latin typeface="+mj-lt"/>
              <a:cs typeface="Arial"/>
            </a:endParaRPr>
          </a:p>
          <a:p>
            <a:pPr marL="179489" indent="-179489">
              <a:spcBef>
                <a:spcPts val="1200"/>
              </a:spcBef>
              <a:spcAft>
                <a:spcPts val="8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  <a:latin typeface="+mj-lt"/>
              </a:rPr>
              <a:t>Commonly used clinical staging scales include</a:t>
            </a:r>
            <a:r>
              <a:rPr lang="en-GB" baseline="30000" dirty="0">
                <a:solidFill>
                  <a:schemeClr val="tx1"/>
                </a:solidFill>
                <a:latin typeface="+mj-lt"/>
              </a:rPr>
              <a:t>2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 </a:t>
            </a:r>
            <a:endParaRPr lang="en-GB" dirty="0">
              <a:solidFill>
                <a:schemeClr val="tx1"/>
              </a:solidFill>
              <a:latin typeface="+mj-lt"/>
              <a:cs typeface="Arial"/>
            </a:endParaRPr>
          </a:p>
          <a:p>
            <a:pPr marL="479201" lvl="1" indent="-239601" defTabSz="1219170">
              <a:spcBef>
                <a:spcPts val="0"/>
              </a:spcBef>
              <a:spcAft>
                <a:spcPts val="533"/>
              </a:spcAft>
              <a:buClr>
                <a:schemeClr val="tx1"/>
              </a:buClr>
              <a:buFont typeface="System Font Regular"/>
              <a:buChar char="–"/>
              <a:defRPr/>
            </a:pPr>
            <a:r>
              <a:rPr lang="en-GB" sz="1600" dirty="0">
                <a:solidFill>
                  <a:schemeClr val="tx1"/>
                </a:solidFill>
                <a:latin typeface="+mj-lt"/>
              </a:rPr>
              <a:t>Clinical Dementia Rating (CDR) Scale was designed for MCI and mild dementia</a:t>
            </a:r>
            <a:r>
              <a:rPr lang="en-GB" sz="1600" baseline="30000" dirty="0">
                <a:solidFill>
                  <a:schemeClr val="tx1"/>
                </a:solidFill>
                <a:latin typeface="+mj-lt"/>
              </a:rPr>
              <a:t>4 </a:t>
            </a:r>
          </a:p>
          <a:p>
            <a:pPr marL="479201" lvl="1" indent="-239601" defTabSz="1219170">
              <a:spcBef>
                <a:spcPts val="0"/>
              </a:spcBef>
              <a:spcAft>
                <a:spcPts val="533"/>
              </a:spcAft>
              <a:buClr>
                <a:schemeClr val="tx1"/>
              </a:buClr>
              <a:buFont typeface="System Font Regular"/>
              <a:buChar char="–"/>
              <a:defRPr/>
            </a:pPr>
            <a:r>
              <a:rPr lang="en-GB" sz="1600" dirty="0">
                <a:solidFill>
                  <a:schemeClr val="tx1"/>
                </a:solidFill>
                <a:latin typeface="+mj-lt"/>
              </a:rPr>
              <a:t>Global Deterioration Scale (GDS) has seven stages and is suitable for the full range of  MCI and dementia</a:t>
            </a:r>
            <a:r>
              <a:rPr lang="en-US" sz="1467" baseline="30000" dirty="0">
                <a:solidFill>
                  <a:schemeClr val="tx1"/>
                </a:solidFill>
                <a:latin typeface="+mj-lt"/>
              </a:rPr>
              <a:t>1</a:t>
            </a:r>
            <a:endParaRPr lang="en-GB" sz="1467" dirty="0">
              <a:solidFill>
                <a:schemeClr val="tx1"/>
              </a:solidFill>
              <a:latin typeface="+mj-lt"/>
              <a:cs typeface="Arial"/>
            </a:endParaRPr>
          </a:p>
          <a:p>
            <a:pPr marL="479201" lvl="1" indent="-239601" defTabSz="1219170">
              <a:spcBef>
                <a:spcPts val="0"/>
              </a:spcBef>
              <a:spcAft>
                <a:spcPts val="533"/>
              </a:spcAft>
              <a:buClr>
                <a:schemeClr val="tx1"/>
              </a:buClr>
              <a:buFont typeface="System Font Regular"/>
              <a:buChar char="–"/>
              <a:defRPr/>
            </a:pPr>
            <a:r>
              <a:rPr lang="en-GB" sz="1600" dirty="0">
                <a:solidFill>
                  <a:schemeClr val="tx1"/>
                </a:solidFill>
                <a:latin typeface="+mj-lt"/>
              </a:rPr>
              <a:t>Functional Assessment Staging (FAST) has seven stages, focuses on function in activities of daily living</a:t>
            </a:r>
            <a:r>
              <a:rPr lang="en-GB" sz="1600" baseline="30000" dirty="0">
                <a:solidFill>
                  <a:schemeClr val="tx1"/>
                </a:solidFill>
                <a:latin typeface="+mj-lt"/>
              </a:rPr>
              <a:t>5</a:t>
            </a:r>
            <a:endParaRPr lang="en-GB" sz="1600" baseline="300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2AFDEF-B6B1-995D-21B0-524CBF9C6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E512C"/>
                </a:solidFill>
              </a:rPr>
              <a:t>CDR=Clinical Dementia Rating; FAST=Functional Assessment Staging; GDS=Global Deterioration Scale; MCI=mild cognitive impairment</a:t>
            </a:r>
            <a:br>
              <a:rPr lang="en-US" dirty="0">
                <a:solidFill>
                  <a:srgbClr val="5E512C"/>
                </a:solidFill>
              </a:rPr>
            </a:br>
            <a:br>
              <a:rPr lang="en-US" dirty="0">
                <a:solidFill>
                  <a:srgbClr val="5E512C"/>
                </a:solidFill>
              </a:rPr>
            </a:br>
            <a:r>
              <a:rPr lang="en-US" dirty="0">
                <a:solidFill>
                  <a:srgbClr val="5E512C"/>
                </a:solidFill>
              </a:rPr>
              <a:t>1. </a:t>
            </a:r>
            <a:r>
              <a:rPr lang="en-GB" dirty="0">
                <a:solidFill>
                  <a:srgbClr val="5E512C"/>
                </a:solidFill>
              </a:rPr>
              <a:t>Reisberg et al.</a:t>
            </a:r>
            <a:r>
              <a:rPr lang="pl-PL" dirty="0">
                <a:solidFill>
                  <a:srgbClr val="5E512C"/>
                </a:solidFill>
              </a:rPr>
              <a:t> Am J Psychiatry 1982;139(9):1136</a:t>
            </a:r>
            <a:r>
              <a:rPr lang="en-GB" dirty="0">
                <a:solidFill>
                  <a:srgbClr val="5E512C"/>
                </a:solidFill>
              </a:rPr>
              <a:t>–113</a:t>
            </a:r>
            <a:r>
              <a:rPr lang="pl-PL" dirty="0">
                <a:solidFill>
                  <a:srgbClr val="5E512C"/>
                </a:solidFill>
              </a:rPr>
              <a:t>9</a:t>
            </a:r>
            <a:r>
              <a:rPr lang="en-GB" dirty="0">
                <a:solidFill>
                  <a:srgbClr val="5E512C"/>
                </a:solidFill>
              </a:rPr>
              <a:t>; 2. </a:t>
            </a:r>
            <a:r>
              <a:rPr lang="da-DK" dirty="0">
                <a:solidFill>
                  <a:srgbClr val="5E512C"/>
                </a:solidFill>
              </a:rPr>
              <a:t>Olde Rikkert et al. </a:t>
            </a:r>
            <a:r>
              <a:rPr lang="de-DE" dirty="0">
                <a:solidFill>
                  <a:srgbClr val="5E512C"/>
                </a:solidFill>
              </a:rPr>
              <a:t>Am J Alzheimers Dis Other Demen 2011;26(5):357–365; </a:t>
            </a:r>
            <a:br>
              <a:rPr lang="de-DE" dirty="0">
                <a:solidFill>
                  <a:srgbClr val="5E512C"/>
                </a:solidFill>
              </a:rPr>
            </a:br>
            <a:r>
              <a:rPr lang="de-DE" dirty="0">
                <a:solidFill>
                  <a:srgbClr val="5E512C"/>
                </a:solidFill>
              </a:rPr>
              <a:t>3. Therriault et al. Trends Mol </a:t>
            </a:r>
            <a:r>
              <a:rPr lang="de-DE" dirty="0" err="1">
                <a:solidFill>
                  <a:srgbClr val="5E512C"/>
                </a:solidFill>
              </a:rPr>
              <a:t>Med</a:t>
            </a:r>
            <a:r>
              <a:rPr lang="de-DE" dirty="0">
                <a:solidFill>
                  <a:srgbClr val="5E512C"/>
                </a:solidFill>
              </a:rPr>
              <a:t> 2022;28(9):726–741; 4. Morris JC. </a:t>
            </a:r>
            <a:r>
              <a:rPr lang="de-DE" dirty="0" err="1">
                <a:solidFill>
                  <a:srgbClr val="5E512C"/>
                </a:solidFill>
              </a:rPr>
              <a:t>Int</a:t>
            </a:r>
            <a:r>
              <a:rPr lang="de-DE" dirty="0">
                <a:solidFill>
                  <a:srgbClr val="5E512C"/>
                </a:solidFill>
              </a:rPr>
              <a:t> </a:t>
            </a:r>
            <a:r>
              <a:rPr lang="de-DE" dirty="0" err="1">
                <a:solidFill>
                  <a:srgbClr val="5E512C"/>
                </a:solidFill>
              </a:rPr>
              <a:t>Psychogeriatr</a:t>
            </a:r>
            <a:r>
              <a:rPr lang="de-DE" dirty="0">
                <a:solidFill>
                  <a:srgbClr val="5E512C"/>
                </a:solidFill>
              </a:rPr>
              <a:t> 1997;9(</a:t>
            </a:r>
            <a:r>
              <a:rPr lang="de-DE" dirty="0" err="1">
                <a:solidFill>
                  <a:srgbClr val="5E512C"/>
                </a:solidFill>
              </a:rPr>
              <a:t>Suppl</a:t>
            </a:r>
            <a:r>
              <a:rPr lang="de-DE" dirty="0">
                <a:solidFill>
                  <a:srgbClr val="5E512C"/>
                </a:solidFill>
              </a:rPr>
              <a:t> 1):173–178; </a:t>
            </a:r>
            <a:br>
              <a:rPr lang="de-DE" dirty="0">
                <a:solidFill>
                  <a:srgbClr val="5E512C"/>
                </a:solidFill>
              </a:rPr>
            </a:br>
            <a:r>
              <a:rPr lang="de-DE" dirty="0">
                <a:solidFill>
                  <a:srgbClr val="5E512C"/>
                </a:solidFill>
              </a:rPr>
              <a:t>5. </a:t>
            </a:r>
            <a:r>
              <a:rPr lang="en-GB" dirty="0" err="1">
                <a:solidFill>
                  <a:srgbClr val="5E512C"/>
                </a:solidFill>
              </a:rPr>
              <a:t>Sclan</a:t>
            </a:r>
            <a:r>
              <a:rPr lang="en-GB" dirty="0">
                <a:solidFill>
                  <a:srgbClr val="5E512C"/>
                </a:solidFill>
              </a:rPr>
              <a:t> &amp; Reisberg. </a:t>
            </a:r>
            <a:r>
              <a:rPr lang="fr-FR" dirty="0">
                <a:solidFill>
                  <a:srgbClr val="5E512C"/>
                </a:solidFill>
              </a:rPr>
              <a:t>Int </a:t>
            </a:r>
            <a:r>
              <a:rPr lang="fr-FR" dirty="0" err="1">
                <a:solidFill>
                  <a:srgbClr val="5E512C"/>
                </a:solidFill>
              </a:rPr>
              <a:t>Psychogeriatr</a:t>
            </a:r>
            <a:r>
              <a:rPr lang="fr-FR" dirty="0">
                <a:solidFill>
                  <a:srgbClr val="5E512C"/>
                </a:solidFill>
              </a:rPr>
              <a:t> 1992;4(</a:t>
            </a:r>
            <a:r>
              <a:rPr lang="fr-FR" dirty="0" err="1">
                <a:solidFill>
                  <a:srgbClr val="5E512C"/>
                </a:solidFill>
              </a:rPr>
              <a:t>Suppl</a:t>
            </a:r>
            <a:r>
              <a:rPr lang="fr-FR" dirty="0">
                <a:solidFill>
                  <a:srgbClr val="5E512C"/>
                </a:solidFill>
              </a:rPr>
              <a:t> 1):55–69</a:t>
            </a:r>
            <a:r>
              <a:rPr lang="en-GB" dirty="0">
                <a:solidFill>
                  <a:srgbClr val="5E512C"/>
                </a:solidFill>
              </a:rPr>
              <a:t>; 6. </a:t>
            </a:r>
            <a:r>
              <a:rPr lang="en-GB" dirty="0" err="1">
                <a:solidFill>
                  <a:srgbClr val="5E512C"/>
                </a:solidFill>
              </a:rPr>
              <a:t>Gélinas</a:t>
            </a:r>
            <a:r>
              <a:rPr lang="en-GB" dirty="0">
                <a:solidFill>
                  <a:srgbClr val="5E512C"/>
                </a:solidFill>
              </a:rPr>
              <a:t>. In: Gauthier et al. World Alzheimer Report 2022; 7. </a:t>
            </a:r>
            <a:r>
              <a:rPr lang="en-GB" dirty="0" err="1">
                <a:solidFill>
                  <a:srgbClr val="5E512C"/>
                </a:solidFill>
              </a:rPr>
              <a:t>Knopman</a:t>
            </a:r>
            <a:r>
              <a:rPr lang="en-GB" dirty="0">
                <a:solidFill>
                  <a:srgbClr val="5E512C"/>
                </a:solidFill>
              </a:rPr>
              <a:t> et al. Nat Rev Dis Primers 2021;7(1):33</a:t>
            </a:r>
            <a:endParaRPr lang="da-DK" dirty="0">
              <a:solidFill>
                <a:srgbClr val="5E512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4005A2-2552-9280-959C-D33C877AC269}"/>
              </a:ext>
            </a:extLst>
          </p:cNvPr>
          <p:cNvSpPr txBox="1">
            <a:spLocks/>
          </p:cNvSpPr>
          <p:nvPr/>
        </p:nvSpPr>
        <p:spPr>
          <a:xfrm flipH="1">
            <a:off x="539750" y="4246755"/>
            <a:ext cx="11193447" cy="1585245"/>
          </a:xfrm>
          <a:prstGeom prst="round2DiagRect">
            <a:avLst>
              <a:gd name="adj1" fmla="val 17502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270000" tIns="270000" rIns="270000" bIns="270000" rtlCol="0" anchor="ctr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endParaRPr lang="en-US" b="1">
              <a:solidFill>
                <a:srgbClr val="0E0D14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D98B73-5BC9-6BF0-F8D3-6E295F938820}"/>
              </a:ext>
            </a:extLst>
          </p:cNvPr>
          <p:cNvSpPr txBox="1"/>
          <p:nvPr/>
        </p:nvSpPr>
        <p:spPr>
          <a:xfrm>
            <a:off x="1845071" y="4623880"/>
            <a:ext cx="3749484" cy="830997"/>
          </a:xfrm>
          <a:prstGeom prst="rect">
            <a:avLst/>
          </a:prstGeom>
          <a:noFill/>
        </p:spPr>
        <p:txBody>
          <a:bodyPr wrap="square" lIns="120000" rtlCol="0" anchor="ctr" anchorCtr="0">
            <a:spAutoFit/>
          </a:bodyPr>
          <a:lstStyle/>
          <a:p>
            <a:r>
              <a:rPr lang="en-GB" sz="1600" dirty="0">
                <a:solidFill>
                  <a:srgbClr val="0E0D14"/>
                </a:solidFill>
              </a:rPr>
              <a:t>The progression and severity of functional decline are the basis of clinical staging</a:t>
            </a:r>
            <a:r>
              <a:rPr lang="en-GB" sz="1600" baseline="30000" dirty="0">
                <a:solidFill>
                  <a:srgbClr val="0E0D14"/>
                </a:solidFill>
              </a:rPr>
              <a:t>6</a:t>
            </a:r>
            <a:endParaRPr lang="en-US" sz="1600" baseline="30000" dirty="0">
              <a:solidFill>
                <a:srgbClr val="0E0D14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C61D6B-8F01-136D-F813-8F4CA4B6EE17}"/>
              </a:ext>
            </a:extLst>
          </p:cNvPr>
          <p:cNvSpPr txBox="1"/>
          <p:nvPr/>
        </p:nvSpPr>
        <p:spPr>
          <a:xfrm>
            <a:off x="7226719" y="4623880"/>
            <a:ext cx="3834572" cy="830997"/>
          </a:xfrm>
          <a:prstGeom prst="rect">
            <a:avLst/>
          </a:prstGeom>
          <a:noFill/>
        </p:spPr>
        <p:txBody>
          <a:bodyPr wrap="square" lIns="120000" rtlCol="0" anchor="ctr" anchorCtr="0">
            <a:spAutoFit/>
          </a:bodyPr>
          <a:lstStyle/>
          <a:p>
            <a:r>
              <a:rPr lang="en-US" sz="1600" dirty="0">
                <a:solidFill>
                  <a:srgbClr val="0E0D14"/>
                </a:solidFill>
              </a:rPr>
              <a:t>The rate of progression through clinical stages is variable and may depend on comorbid medical conditions</a:t>
            </a:r>
            <a:r>
              <a:rPr lang="en-GB" sz="1600" baseline="30000" dirty="0">
                <a:solidFill>
                  <a:srgbClr val="0E0D14"/>
                </a:solidFill>
              </a:rPr>
              <a:t>7</a:t>
            </a:r>
          </a:p>
        </p:txBody>
      </p:sp>
      <p:pic>
        <p:nvPicPr>
          <p:cNvPr id="29" name="Graphic 28" descr="Medical outline">
            <a:extLst>
              <a:ext uri="{FF2B5EF4-FFF2-40B4-BE49-F238E27FC236}">
                <a16:creationId xmlns:a16="http://schemas.microsoft.com/office/drawing/2014/main" id="{F4030A27-0847-26A3-49D0-B7D108E88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9869" y="4596835"/>
            <a:ext cx="885087" cy="885087"/>
          </a:xfrm>
          <a:prstGeom prst="rect">
            <a:avLst/>
          </a:prstGeom>
        </p:spPr>
      </p:pic>
      <p:pic>
        <p:nvPicPr>
          <p:cNvPr id="30" name="Graphic 29" descr="Periodic Graph outline">
            <a:extLst>
              <a:ext uri="{FF2B5EF4-FFF2-40B4-BE49-F238E27FC236}">
                <a16:creationId xmlns:a16="http://schemas.microsoft.com/office/drawing/2014/main" id="{9FD37915-5928-243F-F6C2-8FB1CE9ADD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36473" y="4596835"/>
            <a:ext cx="885087" cy="885087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E66BC03-6D31-29BB-FE4B-16AC5B0DBF7C}"/>
              </a:ext>
            </a:extLst>
          </p:cNvPr>
          <p:cNvCxnSpPr>
            <a:cxnSpLocks/>
          </p:cNvCxnSpPr>
          <p:nvPr/>
        </p:nvCxnSpPr>
        <p:spPr>
          <a:xfrm>
            <a:off x="5730937" y="4428702"/>
            <a:ext cx="0" cy="1221353"/>
          </a:xfrm>
          <a:prstGeom prst="line">
            <a:avLst/>
          </a:prstGeom>
          <a:ln w="9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/>
    <p:extLst>
      <p:ext uri="{BB962C8B-B14F-4D97-AF65-F5344CB8AC3E}">
        <p14:creationId xmlns:p14="http://schemas.microsoft.com/office/powerpoint/2010/main" val="848305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Neurotorium - Light Brown">
    <a:dk1>
      <a:srgbClr val="3F1A01"/>
    </a:dk1>
    <a:lt1>
      <a:srgbClr val="FFFFFF"/>
    </a:lt1>
    <a:dk2>
      <a:srgbClr val="1A1A17"/>
    </a:dk2>
    <a:lt2>
      <a:srgbClr val="F0F0F0"/>
    </a:lt2>
    <a:accent1>
      <a:srgbClr val="717171"/>
    </a:accent1>
    <a:accent2>
      <a:srgbClr val="B59E5F"/>
    </a:accent2>
    <a:accent3>
      <a:srgbClr val="99B3A8"/>
    </a:accent3>
    <a:accent4>
      <a:srgbClr val="B2A499"/>
    </a:accent4>
    <a:accent5>
      <a:srgbClr val="7B9CBB"/>
    </a:accent5>
    <a:accent6>
      <a:srgbClr val="DADADA"/>
    </a:accent6>
    <a:hlink>
      <a:srgbClr val="B59E5F"/>
    </a:hlink>
    <a:folHlink>
      <a:srgbClr val="DADAD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</TotalTime>
  <Words>574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7" baseType="lpstr">
      <vt:lpstr>Arial</vt:lpstr>
      <vt:lpstr>Calibri</vt:lpstr>
      <vt:lpstr>System Font Regular</vt:lpstr>
      <vt:lpstr>Times New Roman</vt:lpstr>
      <vt:lpstr>Neurotorium</vt:lpstr>
      <vt:lpstr>Clinical staging of dementia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59</cp:revision>
  <cp:lastPrinted>2017-02-10T11:25:14Z</cp:lastPrinted>
  <dcterms:created xsi:type="dcterms:W3CDTF">2015-03-27T12:02:31Z</dcterms:created>
  <dcterms:modified xsi:type="dcterms:W3CDTF">2023-09-21T07:02:05Z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