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649" r:id="rId4"/>
  </p:sldMasterIdLst>
  <p:notesMasterIdLst>
    <p:notesMasterId r:id="rId6"/>
  </p:notesMasterIdLst>
  <p:handoutMasterIdLst>
    <p:handoutMasterId r:id="rId7"/>
  </p:handoutMasterIdLst>
  <p:sldIdLst>
    <p:sldId id="931" r:id="rId5"/>
  </p:sldIdLst>
  <p:sldSz cx="12192000" cy="6858000"/>
  <p:notesSz cx="6669088" cy="9926638"/>
  <p:custShowLst>
    <p:custShow name="Tabel of Content" id="0">
      <p:sldLst/>
    </p:custShow>
  </p:custShowLst>
  <p:custDataLst>
    <p:tags r:id="rId8"/>
  </p:custDataLst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84" userDrawn="1">
          <p15:clr>
            <a:srgbClr val="A4A3A4"/>
          </p15:clr>
        </p15:guide>
        <p15:guide id="2" orient="horz" pos="1253" userDrawn="1">
          <p15:clr>
            <a:srgbClr val="A4A3A4"/>
          </p15:clr>
        </p15:guide>
        <p15:guide id="3" orient="horz" pos="163" userDrawn="1">
          <p15:clr>
            <a:srgbClr val="A4A3A4"/>
          </p15:clr>
        </p15:guide>
        <p15:guide id="4" orient="horz" pos="4179" userDrawn="1">
          <p15:clr>
            <a:srgbClr val="A4A3A4"/>
          </p15:clr>
        </p15:guide>
        <p15:guide id="5" orient="horz" pos="3720" userDrawn="1">
          <p15:clr>
            <a:srgbClr val="A4A3A4"/>
          </p15:clr>
        </p15:guide>
        <p15:guide id="10" orient="horz" pos="3456" userDrawn="1">
          <p15:clr>
            <a:srgbClr val="A4A3A4"/>
          </p15:clr>
        </p15:guide>
        <p15:guide id="11" pos="333" userDrawn="1">
          <p15:clr>
            <a:srgbClr val="A4A3A4"/>
          </p15:clr>
        </p15:guide>
        <p15:guide id="12" pos="7287" userDrawn="1">
          <p15:clr>
            <a:srgbClr val="A4A3A4"/>
          </p15:clr>
        </p15:guide>
        <p15:guide id="13" pos="1089" userDrawn="1">
          <p15:clr>
            <a:srgbClr val="A4A3A4"/>
          </p15:clr>
        </p15:guide>
        <p15:guide id="14" pos="6739" userDrawn="1">
          <p15:clr>
            <a:srgbClr val="A4A3A4"/>
          </p15:clr>
        </p15:guide>
        <p15:guide id="15" pos="5428" userDrawn="1">
          <p15:clr>
            <a:srgbClr val="A4A3A4"/>
          </p15:clr>
        </p15:guide>
        <p15:guide id="16" pos="4868" userDrawn="1">
          <p15:clr>
            <a:srgbClr val="A4A3A4"/>
          </p15:clr>
        </p15:guide>
        <p15:guide id="17" pos="9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AF0D3A1D-ED91-7C9D-8E3C-33C5BEA68EC1}" name="Darius Ossanlow" initials="DO" userId="S::darius.ossanlow@primeglobalpeople.com::48f2a8d9-4be6-4747-adb2-0aa4f64ce273" providerId="AD"/>
  <p188:author id="{8801E724-D880-589D-7847-075D7484F967}" name="Khoula Afzal" initials="KA" userId="S::Khoula.Afzal@primeglobalpeople.com::8e77703b-8248-40cc-a055-dddb939bf3b5" providerId="AD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920000"/>
    <a:srgbClr val="F8F8F8"/>
    <a:srgbClr val="0E0D14"/>
    <a:srgbClr val="FF6D6D"/>
    <a:srgbClr val="FF6161"/>
    <a:srgbClr val="6A8F7F"/>
    <a:srgbClr val="99B3A8"/>
    <a:srgbClr val="7A9DBB"/>
    <a:srgbClr val="161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37" autoAdjust="0"/>
    <p:restoredTop sz="88604" autoAdjust="0"/>
  </p:normalViewPr>
  <p:slideViewPr>
    <p:cSldViewPr snapToGrid="0">
      <p:cViewPr varScale="1">
        <p:scale>
          <a:sx n="94" d="100"/>
          <a:sy n="94" d="100"/>
        </p:scale>
        <p:origin x="900" y="78"/>
      </p:cViewPr>
      <p:guideLst>
        <p:guide orient="horz" pos="884"/>
        <p:guide orient="horz" pos="1253"/>
        <p:guide orient="horz" pos="163"/>
        <p:guide orient="horz" pos="4179"/>
        <p:guide orient="horz" pos="3720"/>
        <p:guide orient="horz" pos="3456"/>
        <p:guide pos="333"/>
        <p:guide pos="7287"/>
        <p:guide pos="1089"/>
        <p:guide pos="6739"/>
        <p:guide pos="5428"/>
        <p:guide pos="4868"/>
        <p:guide pos="9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4068" y="108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21-09-2023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21-09-2023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1pPr>
    <a:lvl2pPr marL="609555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2pPr>
    <a:lvl3pPr marL="1219110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3pPr>
    <a:lvl4pPr marL="1828664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4pPr>
    <a:lvl5pPr marL="2438218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5pPr>
    <a:lvl6pPr marL="3047772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327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880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435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000" dirty="0"/>
              <a:t>The severity of cognitive impairment in patients with AD varies.</a:t>
            </a:r>
            <a:r>
              <a:rPr lang="en-US" sz="1000" baseline="30000" dirty="0"/>
              <a:t>1</a:t>
            </a:r>
            <a:r>
              <a:rPr lang="en-US" sz="1000" dirty="0"/>
              <a:t> Clinical diagnosis of cognitive impairment in individuals is important for the overall care of the individual.</a:t>
            </a:r>
            <a:r>
              <a:rPr lang="en-US" sz="1000" baseline="30000" dirty="0"/>
              <a:t>1</a:t>
            </a:r>
            <a:r>
              <a:rPr lang="en-US" sz="1000" dirty="0"/>
              <a:t> There has been improvement in the level of awareness of dementia in primary care and specialist communities, however increased awareness of the early signs of cognitive impairment within a clinical setting is still needed.</a:t>
            </a:r>
            <a:r>
              <a:rPr lang="en-US" sz="1000" baseline="30000" dirty="0"/>
              <a:t>1 </a:t>
            </a:r>
          </a:p>
          <a:p>
            <a:pPr lvl="0"/>
            <a:r>
              <a:rPr lang="en-US" sz="1000" dirty="0"/>
              <a:t>The diagnostic process is initiated by determination of the presence of cognitive impairment and its severity.</a:t>
            </a:r>
            <a:r>
              <a:rPr lang="en-US" sz="1000" baseline="30000" dirty="0"/>
              <a:t>1</a:t>
            </a:r>
            <a:r>
              <a:rPr lang="en-US" sz="1000" dirty="0"/>
              <a:t> For a diagnosis, information from an individual familiar with the patient’s daily life, and a cognitive evaluation (mental status evaluation) of the patient by a skilled clinician are required.</a:t>
            </a:r>
            <a:r>
              <a:rPr lang="en-US" sz="1000" baseline="30000" dirty="0"/>
              <a:t>1</a:t>
            </a:r>
            <a:r>
              <a:rPr lang="en-US" sz="1000" dirty="0"/>
              <a:t> Neuropsychological testing can determine the severity of cognitive impairment in mild or high-functioning individuals, and can identify the cognitive domains which may be involved.</a:t>
            </a:r>
            <a:r>
              <a:rPr lang="en-US" sz="1000" baseline="30000" dirty="0"/>
              <a:t>1</a:t>
            </a:r>
            <a:r>
              <a:rPr lang="en-US" sz="1000" dirty="0"/>
              <a:t> As a result, this helps the clinician with determining prognosis and understanding the underlying aetiology.</a:t>
            </a:r>
            <a:r>
              <a:rPr lang="en-US" sz="1000" baseline="30000" dirty="0"/>
              <a:t>1</a:t>
            </a:r>
            <a:r>
              <a:rPr lang="en-US" sz="1000" dirty="0"/>
              <a:t> If cognitive impairment is diagnosed, a provisional determination of </a:t>
            </a:r>
            <a:r>
              <a:rPr lang="en-US" sz="1000" dirty="0" err="1"/>
              <a:t>aetiology</a:t>
            </a:r>
            <a:r>
              <a:rPr lang="en-US" sz="1000" dirty="0"/>
              <a:t> will be made using information from the patient history, the informant, findings of the cognitive evaluation, and other neurological examinations.</a:t>
            </a:r>
            <a:r>
              <a:rPr lang="en-US" sz="1000" baseline="30000" dirty="0"/>
              <a:t>1</a:t>
            </a:r>
            <a:endParaRPr lang="en-US" sz="1000" dirty="0"/>
          </a:p>
          <a:p>
            <a:pPr lvl="0"/>
            <a:r>
              <a:rPr lang="en-US" sz="1000" dirty="0"/>
              <a:t>References: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000" dirty="0" err="1"/>
              <a:t>Knopman</a:t>
            </a:r>
            <a:r>
              <a:rPr lang="en-US" sz="1000" dirty="0"/>
              <a:t> DS, </a:t>
            </a:r>
            <a:r>
              <a:rPr lang="en-US" sz="1000" dirty="0" err="1"/>
              <a:t>Amieva</a:t>
            </a:r>
            <a:r>
              <a:rPr lang="en-US" sz="1000" dirty="0"/>
              <a:t> H, Petersen RC, et al. Alzheimer disease. Nat Rev Dis Primers 2021; 7 (1): 33.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000" dirty="0"/>
              <a:t>American Psychiatric Association (APA). Diagnostic and Statistical Manual of Mental Disorders. Fifth edition, text revision. Washington DC: APA; 2022.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000" dirty="0"/>
              <a:t>Jack CR Jr, Bennett DA, </a:t>
            </a:r>
            <a:r>
              <a:rPr lang="en-US" sz="1000" dirty="0" err="1"/>
              <a:t>Blennow</a:t>
            </a:r>
            <a:r>
              <a:rPr lang="en-US" sz="1000" dirty="0"/>
              <a:t> K, et al; Contributors. NIA-AA Research Framework: Toward a biological definition of Alzheimer's disease. </a:t>
            </a:r>
            <a:r>
              <a:rPr lang="en-US" sz="1000" dirty="0" err="1"/>
              <a:t>Alzheimers</a:t>
            </a:r>
            <a:r>
              <a:rPr lang="en-US" sz="1000" dirty="0"/>
              <a:t> Dement 2018; 14 (4): 535–562. </a:t>
            </a:r>
          </a:p>
          <a:p>
            <a:endParaRPr lang="da-DK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C3A22-D2B2-4D4D-8881-E78FE694D820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10" name="Slide Image Placeholder 9">
            <a:extLst>
              <a:ext uri="{FF2B5EF4-FFF2-40B4-BE49-F238E27FC236}">
                <a16:creationId xmlns:a16="http://schemas.microsoft.com/office/drawing/2014/main" id="{48862884-CB15-28DA-A9D2-9DC0AF1D5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019043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7240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5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0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2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4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00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6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2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3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58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1416786"/>
            <a:ext cx="11110915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79996" lvl="0" indent="-179996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2327336"/>
            <a:ext cx="11110913" cy="3504664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1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98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8111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3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56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39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342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96928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4936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5337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3054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0501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65632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0535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03716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27324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043707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217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425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45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79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50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69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15122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10639527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109120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66051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320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753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50" r:id="rId1"/>
    <p:sldLayoutId id="2147487651" r:id="rId2"/>
    <p:sldLayoutId id="2147487652" r:id="rId3"/>
    <p:sldLayoutId id="2147487653" r:id="rId4"/>
    <p:sldLayoutId id="2147487654" r:id="rId5"/>
    <p:sldLayoutId id="2147487655" r:id="rId6"/>
    <p:sldLayoutId id="2147487656" r:id="rId7"/>
    <p:sldLayoutId id="2147487657" r:id="rId8"/>
    <p:sldLayoutId id="2147487658" r:id="rId9"/>
    <p:sldLayoutId id="2147487659" r:id="rId10"/>
    <p:sldLayoutId id="2147487660" r:id="rId11"/>
    <p:sldLayoutId id="2147487661" r:id="rId12"/>
    <p:sldLayoutId id="2147487662" r:id="rId13"/>
    <p:sldLayoutId id="2147487663" r:id="rId14"/>
    <p:sldLayoutId id="2147487664" r:id="rId15"/>
    <p:sldLayoutId id="2147487665" r:id="rId16"/>
    <p:sldLayoutId id="2147487666" r:id="rId17"/>
    <p:sldLayoutId id="2147487667" r:id="rId18"/>
    <p:sldLayoutId id="2147487668" r:id="rId19"/>
    <p:sldLayoutId id="2147487669" r:id="rId20"/>
    <p:sldLayoutId id="2147487670" r:id="rId21"/>
    <p:sldLayoutId id="2147487671" r:id="rId22"/>
    <p:sldLayoutId id="2147487672" r:id="rId23"/>
    <p:sldLayoutId id="2147487673" r:id="rId24"/>
    <p:sldLayoutId id="2147487674" r:id="rId25"/>
    <p:sldLayoutId id="2147487675" r:id="rId26"/>
    <p:sldLayoutId id="2147487676" r:id="rId27"/>
    <p:sldLayoutId id="2147487677" r:id="rId28"/>
    <p:sldLayoutId id="2147487678" r:id="rId29"/>
    <p:sldLayoutId id="2147487679" r:id="rId30"/>
    <p:sldLayoutId id="2147487680" r:id="rId31"/>
    <p:sldLayoutId id="2147487681" r:id="rId32"/>
    <p:sldLayoutId id="2147487682" r:id="rId33"/>
    <p:sldLayoutId id="2147487683" r:id="rId34"/>
    <p:sldLayoutId id="2147487684" r:id="rId35"/>
    <p:sldLayoutId id="2147487685" r:id="rId36"/>
    <p:sldLayoutId id="2147487529" r:id="rId37"/>
    <p:sldLayoutId id="2147487531" r:id="rId38"/>
    <p:sldLayoutId id="2147487565" r:id="rId3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0240" userDrawn="1">
          <p15:clr>
            <a:srgbClr val="F26B43"/>
          </p15:clr>
        </p15:guide>
        <p15:guide id="3" pos="453" userDrawn="1">
          <p15:clr>
            <a:srgbClr val="F26B43"/>
          </p15:clr>
        </p15:guide>
        <p15:guide id="4" pos="1023" userDrawn="1">
          <p15:clr>
            <a:srgbClr val="F26B43"/>
          </p15:clr>
        </p15:guide>
        <p15:guide id="5" pos="1249" userDrawn="1">
          <p15:clr>
            <a:srgbClr val="F26B43"/>
          </p15:clr>
        </p15:guide>
        <p15:guide id="6" pos="1820" userDrawn="1">
          <p15:clr>
            <a:srgbClr val="F26B43"/>
          </p15:clr>
        </p15:guide>
        <p15:guide id="7" pos="2047" userDrawn="1">
          <p15:clr>
            <a:srgbClr val="F26B43"/>
          </p15:clr>
        </p15:guide>
        <p15:guide id="8" pos="2616" userDrawn="1">
          <p15:clr>
            <a:srgbClr val="F26B43"/>
          </p15:clr>
        </p15:guide>
        <p15:guide id="9" pos="2843" userDrawn="1">
          <p15:clr>
            <a:srgbClr val="F26B43"/>
          </p15:clr>
        </p15:guide>
        <p15:guide id="10" pos="3413" userDrawn="1">
          <p15:clr>
            <a:srgbClr val="F26B43"/>
          </p15:clr>
        </p15:guide>
        <p15:guide id="11" pos="3640" userDrawn="1">
          <p15:clr>
            <a:srgbClr val="F26B43"/>
          </p15:clr>
        </p15:guide>
        <p15:guide id="12" pos="4209" userDrawn="1">
          <p15:clr>
            <a:srgbClr val="F26B43"/>
          </p15:clr>
        </p15:guide>
        <p15:guide id="13" pos="4436" userDrawn="1">
          <p15:clr>
            <a:srgbClr val="F26B43"/>
          </p15:clr>
        </p15:guide>
        <p15:guide id="14" pos="5005" userDrawn="1">
          <p15:clr>
            <a:srgbClr val="F26B43"/>
          </p15:clr>
        </p15:guide>
        <p15:guide id="15" pos="5233" userDrawn="1">
          <p15:clr>
            <a:srgbClr val="F26B43"/>
          </p15:clr>
        </p15:guide>
        <p15:guide id="16" pos="5803" userDrawn="1">
          <p15:clr>
            <a:srgbClr val="F26B43"/>
          </p15:clr>
        </p15:guide>
        <p15:guide id="17" pos="6029" userDrawn="1">
          <p15:clr>
            <a:srgbClr val="F26B43"/>
          </p15:clr>
        </p15:guide>
        <p15:guide id="18" pos="6599" userDrawn="1">
          <p15:clr>
            <a:srgbClr val="F26B43"/>
          </p15:clr>
        </p15:guide>
        <p15:guide id="19" pos="6827" userDrawn="1">
          <p15:clr>
            <a:srgbClr val="F26B43"/>
          </p15:clr>
        </p15:guide>
        <p15:guide id="20" pos="7396" userDrawn="1">
          <p15:clr>
            <a:srgbClr val="F26B43"/>
          </p15:clr>
        </p15:guide>
        <p15:guide id="21" pos="7623" userDrawn="1">
          <p15:clr>
            <a:srgbClr val="F26B43"/>
          </p15:clr>
        </p15:guide>
        <p15:guide id="22" pos="8192" userDrawn="1">
          <p15:clr>
            <a:srgbClr val="F26B43"/>
          </p15:clr>
        </p15:guide>
        <p15:guide id="23" pos="8419" userDrawn="1">
          <p15:clr>
            <a:srgbClr val="F26B43"/>
          </p15:clr>
        </p15:guide>
        <p15:guide id="24" pos="8989" userDrawn="1">
          <p15:clr>
            <a:srgbClr val="F26B43"/>
          </p15:clr>
        </p15:guide>
        <p15:guide id="25" pos="9216" userDrawn="1">
          <p15:clr>
            <a:srgbClr val="F26B43"/>
          </p15:clr>
        </p15:guide>
        <p15:guide id="26" pos="9785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5760" userDrawn="1">
          <p15:clr>
            <a:srgbClr val="F26B43"/>
          </p15:clr>
        </p15:guide>
        <p15:guide id="29" orient="horz" pos="453" userDrawn="1">
          <p15:clr>
            <a:srgbClr val="F26B43"/>
          </p15:clr>
        </p15:guide>
        <p15:guide id="32" orient="horz" pos="4900" userDrawn="1">
          <p15:clr>
            <a:srgbClr val="F26B43"/>
          </p15:clr>
        </p15:guide>
        <p15:guide id="33" orient="horz" pos="5057" userDrawn="1">
          <p15:clr>
            <a:srgbClr val="F26B43"/>
          </p15:clr>
        </p15:guide>
        <p15:guide id="34" orient="horz" pos="5647" userDrawn="1">
          <p15:clr>
            <a:srgbClr val="F26B43"/>
          </p15:clr>
        </p15:guide>
        <p15:guide id="36" orient="horz" pos="672" userDrawn="1">
          <p15:clr>
            <a:srgbClr val="F26B43"/>
          </p15:clr>
        </p15:guide>
        <p15:guide id="37" orient="horz" pos="960" userDrawn="1">
          <p15:clr>
            <a:srgbClr val="F26B43"/>
          </p15:clr>
        </p15:guide>
        <p15:guide id="38" orient="horz" pos="11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292671A3-5AFD-F518-0F9A-11000B0362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Alzheimer´s disease (AD) – Course, natural history and prognosis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90FD8F0-7A3D-7C33-5873-EBF8A9589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u="none" strike="noStrike" baseline="0" dirty="0"/>
              <a:t>Characterizing the progression of cognitive impairment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851B060-9AAA-D724-E398-9AB6909878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 vert="horz" lIns="0" tIns="0" rIns="0" bIns="0" rtlCol="0" anchor="b" anchorCtr="0">
            <a:no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5E512C"/>
                </a:solidFill>
              </a:rPr>
              <a:t>A</a:t>
            </a:r>
            <a:r>
              <a:rPr lang="en-GB" dirty="0">
                <a:solidFill>
                  <a:srgbClr val="5E512C"/>
                </a:solidFill>
                <a:sym typeface="Symbol" panose="05050102010706020507" pitchFamily="18" charset="2"/>
              </a:rPr>
              <a:t>=amyloid-; </a:t>
            </a:r>
            <a:r>
              <a:rPr lang="en-GB" dirty="0">
                <a:solidFill>
                  <a:srgbClr val="5E512C"/>
                </a:solidFill>
              </a:rPr>
              <a:t>CN=cognitively normal; CU=cognitively unimpaired; DSM-5=Diagnostic and Statistical Manual of Mental Disorders; IWG=International Work Group; </a:t>
            </a:r>
            <a:br>
              <a:rPr lang="en-GB" dirty="0">
                <a:solidFill>
                  <a:srgbClr val="5E512C"/>
                </a:solidFill>
              </a:rPr>
            </a:br>
            <a:r>
              <a:rPr lang="en-GB" dirty="0">
                <a:solidFill>
                  <a:srgbClr val="5E512C"/>
                </a:solidFill>
              </a:rPr>
              <a:t>MCI=mild cognitive impairment; NIA-AA=National Institute of Ageing – Alzheimer’s Association; NCD=neurocognitive disorder; ST=stage</a:t>
            </a:r>
            <a:br>
              <a:rPr lang="en-GB" dirty="0">
                <a:solidFill>
                  <a:srgbClr val="5E512C"/>
                </a:solidFill>
              </a:rPr>
            </a:br>
            <a:br>
              <a:rPr lang="en-GB" dirty="0">
                <a:solidFill>
                  <a:srgbClr val="5E512C"/>
                </a:solidFill>
              </a:rPr>
            </a:br>
            <a:r>
              <a:rPr lang="en-GB" dirty="0">
                <a:solidFill>
                  <a:srgbClr val="5E512C"/>
                </a:solidFill>
              </a:rPr>
              <a:t>1. </a:t>
            </a:r>
            <a:r>
              <a:rPr lang="en-GB" dirty="0" err="1">
                <a:solidFill>
                  <a:srgbClr val="5E512C"/>
                </a:solidFill>
              </a:rPr>
              <a:t>Knopman</a:t>
            </a:r>
            <a:r>
              <a:rPr lang="en-GB" dirty="0">
                <a:solidFill>
                  <a:srgbClr val="5E512C"/>
                </a:solidFill>
              </a:rPr>
              <a:t> et al. Nat Rev Dis Primers 2021;7(1):33; 2. APA 2022; 3. </a:t>
            </a:r>
            <a:r>
              <a:rPr lang="da-DK" dirty="0">
                <a:solidFill>
                  <a:srgbClr val="5E512C"/>
                </a:solidFill>
              </a:rPr>
              <a:t>Jack et al. </a:t>
            </a:r>
            <a:r>
              <a:rPr lang="fr-FR" dirty="0" err="1">
                <a:solidFill>
                  <a:srgbClr val="5E512C"/>
                </a:solidFill>
              </a:rPr>
              <a:t>Alzheimers</a:t>
            </a:r>
            <a:r>
              <a:rPr lang="fr-FR" dirty="0">
                <a:solidFill>
                  <a:srgbClr val="5E512C"/>
                </a:solidFill>
              </a:rPr>
              <a:t> </a:t>
            </a:r>
            <a:r>
              <a:rPr lang="fr-FR" dirty="0" err="1">
                <a:solidFill>
                  <a:srgbClr val="5E512C"/>
                </a:solidFill>
              </a:rPr>
              <a:t>Dement</a:t>
            </a:r>
            <a:r>
              <a:rPr lang="fr-FR" dirty="0">
                <a:solidFill>
                  <a:srgbClr val="5E512C"/>
                </a:solidFill>
              </a:rPr>
              <a:t> 2018;14(4):535–562</a:t>
            </a:r>
            <a:endParaRPr lang="en-US" dirty="0">
              <a:solidFill>
                <a:srgbClr val="5E512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0BCAF2D-8E83-A0B9-C4E9-724C7DB83F99}"/>
              </a:ext>
            </a:extLst>
          </p:cNvPr>
          <p:cNvSpPr txBox="1">
            <a:spLocks/>
          </p:cNvSpPr>
          <p:nvPr/>
        </p:nvSpPr>
        <p:spPr>
          <a:xfrm>
            <a:off x="539750" y="1281218"/>
            <a:ext cx="11106151" cy="4814433"/>
          </a:xfrm>
          <a:custGeom>
            <a:avLst/>
            <a:gdLst>
              <a:gd name="connsiteX0" fmla="*/ 0 w 11106151"/>
              <a:gd name="connsiteY0" fmla="*/ 0 h 4685215"/>
              <a:gd name="connsiteX1" fmla="*/ 3088888 w 11106151"/>
              <a:gd name="connsiteY1" fmla="*/ 0 h 4685215"/>
              <a:gd name="connsiteX2" fmla="*/ 8249758 w 11106151"/>
              <a:gd name="connsiteY2" fmla="*/ 0 h 4685215"/>
              <a:gd name="connsiteX3" fmla="*/ 8249759 w 11106151"/>
              <a:gd name="connsiteY3" fmla="*/ 0 h 4685215"/>
              <a:gd name="connsiteX4" fmla="*/ 10856824 w 11106151"/>
              <a:gd name="connsiteY4" fmla="*/ 0 h 4685215"/>
              <a:gd name="connsiteX5" fmla="*/ 11106151 w 11106151"/>
              <a:gd name="connsiteY5" fmla="*/ 249327 h 4685215"/>
              <a:gd name="connsiteX6" fmla="*/ 11106151 w 11106151"/>
              <a:gd name="connsiteY6" fmla="*/ 519327 h 4685215"/>
              <a:gd name="connsiteX7" fmla="*/ 11106151 w 11106151"/>
              <a:gd name="connsiteY7" fmla="*/ 4415215 h 4685215"/>
              <a:gd name="connsiteX8" fmla="*/ 11106151 w 11106151"/>
              <a:gd name="connsiteY8" fmla="*/ 4685215 h 4685215"/>
              <a:gd name="connsiteX9" fmla="*/ 8499085 w 11106151"/>
              <a:gd name="connsiteY9" fmla="*/ 4685215 h 4685215"/>
              <a:gd name="connsiteX10" fmla="*/ 5945281 w 11106151"/>
              <a:gd name="connsiteY10" fmla="*/ 4685215 h 4685215"/>
              <a:gd name="connsiteX11" fmla="*/ 5410197 w 11106151"/>
              <a:gd name="connsiteY11" fmla="*/ 4685215 h 4685215"/>
              <a:gd name="connsiteX12" fmla="*/ 3338215 w 11106151"/>
              <a:gd name="connsiteY12" fmla="*/ 4685215 h 4685215"/>
              <a:gd name="connsiteX13" fmla="*/ 249327 w 11106151"/>
              <a:gd name="connsiteY13" fmla="*/ 4685215 h 4685215"/>
              <a:gd name="connsiteX14" fmla="*/ 0 w 11106151"/>
              <a:gd name="connsiteY14" fmla="*/ 4435888 h 4685215"/>
              <a:gd name="connsiteX15" fmla="*/ 0 w 11106151"/>
              <a:gd name="connsiteY15" fmla="*/ 4165888 h 4685215"/>
              <a:gd name="connsiteX16" fmla="*/ 0 w 11106151"/>
              <a:gd name="connsiteY16" fmla="*/ 270000 h 468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06151" h="4685215">
                <a:moveTo>
                  <a:pt x="0" y="0"/>
                </a:moveTo>
                <a:lnTo>
                  <a:pt x="3088888" y="0"/>
                </a:lnTo>
                <a:lnTo>
                  <a:pt x="8249758" y="0"/>
                </a:lnTo>
                <a:lnTo>
                  <a:pt x="8249759" y="0"/>
                </a:lnTo>
                <a:lnTo>
                  <a:pt x="10856824" y="0"/>
                </a:lnTo>
                <a:cubicBezTo>
                  <a:pt x="10994523" y="0"/>
                  <a:pt x="11106151" y="111628"/>
                  <a:pt x="11106151" y="249327"/>
                </a:cubicBezTo>
                <a:lnTo>
                  <a:pt x="11106151" y="519327"/>
                </a:lnTo>
                <a:lnTo>
                  <a:pt x="11106151" y="4415215"/>
                </a:lnTo>
                <a:lnTo>
                  <a:pt x="11106151" y="4685215"/>
                </a:lnTo>
                <a:lnTo>
                  <a:pt x="8499085" y="4685215"/>
                </a:lnTo>
                <a:lnTo>
                  <a:pt x="5945281" y="4685215"/>
                </a:lnTo>
                <a:lnTo>
                  <a:pt x="5410197" y="4685215"/>
                </a:lnTo>
                <a:lnTo>
                  <a:pt x="3338215" y="4685215"/>
                </a:lnTo>
                <a:lnTo>
                  <a:pt x="249327" y="4685215"/>
                </a:lnTo>
                <a:cubicBezTo>
                  <a:pt x="111628" y="4685215"/>
                  <a:pt x="0" y="4573587"/>
                  <a:pt x="0" y="4435888"/>
                </a:cubicBezTo>
                <a:lnTo>
                  <a:pt x="0" y="4165888"/>
                </a:lnTo>
                <a:lnTo>
                  <a:pt x="0" y="2700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wrap="square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en-US" sz="160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B52CFC4-9CB4-7FB2-EB9C-E4BF37CE8DA1}"/>
              </a:ext>
            </a:extLst>
          </p:cNvPr>
          <p:cNvSpPr/>
          <p:nvPr/>
        </p:nvSpPr>
        <p:spPr>
          <a:xfrm>
            <a:off x="9259839" y="4192871"/>
            <a:ext cx="416951" cy="1387981"/>
          </a:xfrm>
          <a:prstGeom prst="rect">
            <a:avLst/>
          </a:prstGeom>
          <a:solidFill>
            <a:schemeClr val="accent3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65B44A1-BD50-88A7-F52F-CB7082627C9C}"/>
              </a:ext>
            </a:extLst>
          </p:cNvPr>
          <p:cNvSpPr/>
          <p:nvPr/>
        </p:nvSpPr>
        <p:spPr>
          <a:xfrm>
            <a:off x="9676789" y="4192871"/>
            <a:ext cx="522727" cy="13879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0E8DF84-9D8E-719B-E78E-5CFD90F465D9}"/>
              </a:ext>
            </a:extLst>
          </p:cNvPr>
          <p:cNvSpPr/>
          <p:nvPr/>
        </p:nvSpPr>
        <p:spPr>
          <a:xfrm>
            <a:off x="6973916" y="4192871"/>
            <a:ext cx="497995" cy="1387981"/>
          </a:xfrm>
          <a:prstGeom prst="rect">
            <a:avLst/>
          </a:prstGeom>
          <a:solidFill>
            <a:srgbClr val="F5F7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9189019-7336-700C-A98A-B721F0E2D6E9}"/>
              </a:ext>
            </a:extLst>
          </p:cNvPr>
          <p:cNvSpPr/>
          <p:nvPr/>
        </p:nvSpPr>
        <p:spPr>
          <a:xfrm>
            <a:off x="7471911" y="4192871"/>
            <a:ext cx="496665" cy="13879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CBC7FC3-9C93-2D22-6A4C-DFFBA9212350}"/>
              </a:ext>
            </a:extLst>
          </p:cNvPr>
          <p:cNvSpPr/>
          <p:nvPr/>
        </p:nvSpPr>
        <p:spPr>
          <a:xfrm>
            <a:off x="7939698" y="4192871"/>
            <a:ext cx="988480" cy="1387981"/>
          </a:xfrm>
          <a:prstGeom prst="rect">
            <a:avLst/>
          </a:prstGeom>
          <a:solidFill>
            <a:srgbClr val="E0E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B3D1ED-A17C-1542-2EED-19FD208F2696}"/>
              </a:ext>
            </a:extLst>
          </p:cNvPr>
          <p:cNvSpPr/>
          <p:nvPr/>
        </p:nvSpPr>
        <p:spPr>
          <a:xfrm>
            <a:off x="8928177" y="4192871"/>
            <a:ext cx="375427" cy="1387981"/>
          </a:xfrm>
          <a:prstGeom prst="rect">
            <a:avLst/>
          </a:prstGeom>
          <a:solidFill>
            <a:srgbClr val="D6E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F0D4AAD-4BF8-A7CE-ACE1-BF427B36DD3F}"/>
              </a:ext>
            </a:extLst>
          </p:cNvPr>
          <p:cNvGrpSpPr/>
          <p:nvPr/>
        </p:nvGrpSpPr>
        <p:grpSpPr>
          <a:xfrm>
            <a:off x="6973916" y="2192177"/>
            <a:ext cx="3225600" cy="1387981"/>
            <a:chOff x="6973916" y="2192177"/>
            <a:chExt cx="3225600" cy="138798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664AE3F-E96A-1F1C-D528-68A180A62758}"/>
                </a:ext>
              </a:extLst>
            </p:cNvPr>
            <p:cNvSpPr/>
            <p:nvPr/>
          </p:nvSpPr>
          <p:spPr>
            <a:xfrm>
              <a:off x="6973916" y="2192177"/>
              <a:ext cx="589179" cy="138798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578C078-DCDC-B70D-79DC-354B703E14BA}"/>
                </a:ext>
              </a:extLst>
            </p:cNvPr>
            <p:cNvSpPr/>
            <p:nvPr/>
          </p:nvSpPr>
          <p:spPr>
            <a:xfrm>
              <a:off x="7562146" y="2192177"/>
              <a:ext cx="1488990" cy="138798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1F7B3C2-B5FD-01C5-3155-793BE7D7E740}"/>
                </a:ext>
              </a:extLst>
            </p:cNvPr>
            <p:cNvSpPr/>
            <p:nvPr/>
          </p:nvSpPr>
          <p:spPr>
            <a:xfrm>
              <a:off x="9047191" y="2192177"/>
              <a:ext cx="1152325" cy="138798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9" name="Freeform 25">
            <a:extLst>
              <a:ext uri="{FF2B5EF4-FFF2-40B4-BE49-F238E27FC236}">
                <a16:creationId xmlns:a16="http://schemas.microsoft.com/office/drawing/2014/main" id="{0F74EF18-0B06-D72F-7045-A0DD10E35AD1}"/>
              </a:ext>
            </a:extLst>
          </p:cNvPr>
          <p:cNvSpPr/>
          <p:nvPr/>
        </p:nvSpPr>
        <p:spPr>
          <a:xfrm>
            <a:off x="6966204" y="2187955"/>
            <a:ext cx="3242944" cy="1391920"/>
          </a:xfrm>
          <a:custGeom>
            <a:avLst/>
            <a:gdLst>
              <a:gd name="connsiteX0" fmla="*/ 3054096 w 3242944"/>
              <a:gd name="connsiteY0" fmla="*/ 1391920 h 1391920"/>
              <a:gd name="connsiteX1" fmla="*/ 3054350 w 3242944"/>
              <a:gd name="connsiteY1" fmla="*/ 1374648 h 1391920"/>
              <a:gd name="connsiteX2" fmla="*/ 4064 w 3242944"/>
              <a:gd name="connsiteY2" fmla="*/ 93726 h 1391920"/>
              <a:gd name="connsiteX3" fmla="*/ 0 w 3242944"/>
              <a:gd name="connsiteY3" fmla="*/ 93726 h 1391920"/>
              <a:gd name="connsiteX4" fmla="*/ 0 w 3242944"/>
              <a:gd name="connsiteY4" fmla="*/ 0 h 1391920"/>
              <a:gd name="connsiteX5" fmla="*/ 3242945 w 3242944"/>
              <a:gd name="connsiteY5" fmla="*/ 0 h 1391920"/>
              <a:gd name="connsiteX6" fmla="*/ 3242945 w 3242944"/>
              <a:gd name="connsiteY6" fmla="*/ 1391920 h 1391920"/>
              <a:gd name="connsiteX7" fmla="*/ 3053969 w 3242944"/>
              <a:gd name="connsiteY7" fmla="*/ 1391920 h 139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42944" h="1391920">
                <a:moveTo>
                  <a:pt x="3054096" y="1391920"/>
                </a:moveTo>
                <a:cubicBezTo>
                  <a:pt x="3054223" y="1386205"/>
                  <a:pt x="3054350" y="1380363"/>
                  <a:pt x="3054350" y="1374648"/>
                </a:cubicBezTo>
                <a:cubicBezTo>
                  <a:pt x="3054350" y="667258"/>
                  <a:pt x="1688719" y="93726"/>
                  <a:pt x="4064" y="93726"/>
                </a:cubicBezTo>
                <a:lnTo>
                  <a:pt x="0" y="93726"/>
                </a:lnTo>
                <a:lnTo>
                  <a:pt x="0" y="0"/>
                </a:lnTo>
                <a:lnTo>
                  <a:pt x="3242945" y="0"/>
                </a:lnTo>
                <a:lnTo>
                  <a:pt x="3242945" y="1391920"/>
                </a:lnTo>
                <a:lnTo>
                  <a:pt x="3053969" y="1391920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E9E4CD3-B4DD-E8AF-0CE6-7DC7942556C4}"/>
              </a:ext>
            </a:extLst>
          </p:cNvPr>
          <p:cNvSpPr txBox="1"/>
          <p:nvPr/>
        </p:nvSpPr>
        <p:spPr>
          <a:xfrm>
            <a:off x="670549" y="1496215"/>
            <a:ext cx="5429310" cy="4385816"/>
          </a:xfrm>
          <a:prstGeom prst="rect">
            <a:avLst/>
          </a:prstGeom>
          <a:noFill/>
        </p:spPr>
        <p:txBody>
          <a:bodyPr wrap="square" lIns="91200" rtlCol="0" anchor="ctr" anchorCtr="0">
            <a:spAutoFit/>
          </a:bodyPr>
          <a:lstStyle/>
          <a:p>
            <a:pPr marL="179996" indent="-179996">
              <a:spcAft>
                <a:spcPts val="24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Progression in the severity of cognitive impairment in the clinical continuum, from CN to MCI and to dementia, has been classified and named differently by different diagnostic manuals and groups</a:t>
            </a:r>
            <a:r>
              <a:rPr lang="en-US" sz="1600" baseline="30000" dirty="0"/>
              <a:t>1</a:t>
            </a:r>
            <a:endParaRPr lang="en-US" sz="1600" dirty="0"/>
          </a:p>
          <a:p>
            <a:pPr marL="179996" indent="-179996">
              <a:spcAft>
                <a:spcPts val="24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IWG’s “asymptomatic at-risk” stage has no correspondence in the DSM-5, as the latter only describes symptomatic states as “mild NCD” and “major NCD”.</a:t>
            </a:r>
            <a:r>
              <a:rPr lang="en-US" sz="1600" baseline="30000" dirty="0"/>
              <a:t>1,2 </a:t>
            </a:r>
            <a:r>
              <a:rPr lang="en-US" sz="1600" dirty="0"/>
              <a:t>These two corresponding stages are called “prodromal” and “dementia” stages, as per IWG</a:t>
            </a:r>
            <a:r>
              <a:rPr lang="en-US" sz="1600" baseline="30000" dirty="0"/>
              <a:t>1</a:t>
            </a:r>
            <a:endParaRPr lang="en-US" sz="1600" dirty="0"/>
          </a:p>
          <a:p>
            <a:pPr marL="179996" indent="-179996">
              <a:spcAft>
                <a:spcPts val="18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The NIA-AA AD framework describes six stages</a:t>
            </a:r>
            <a:br>
              <a:rPr lang="en-US" sz="1600" dirty="0"/>
            </a:br>
            <a:r>
              <a:rPr lang="en-US" sz="1600" dirty="0"/>
              <a:t>for individuals with abnormal A</a:t>
            </a:r>
            <a:r>
              <a:rPr lang="en-US" sz="1600" dirty="0">
                <a:sym typeface="Symbol" panose="05050102010706020507" pitchFamily="18" charset="2"/>
              </a:rPr>
              <a:t> biomarkers</a:t>
            </a:r>
            <a:br>
              <a:rPr lang="en-US" sz="1600" dirty="0">
                <a:sym typeface="Symbol" panose="05050102010706020507" pitchFamily="18" charset="2"/>
              </a:rPr>
            </a:br>
            <a:r>
              <a:rPr lang="en-US" sz="1600" dirty="0">
                <a:sym typeface="Symbol" panose="05050102010706020507" pitchFamily="18" charset="2"/>
              </a:rPr>
              <a:t>(ST1-ST6)</a:t>
            </a:r>
            <a:r>
              <a:rPr lang="en-US" sz="1600" baseline="30000" dirty="0">
                <a:sym typeface="Symbol" panose="05050102010706020507" pitchFamily="18" charset="2"/>
              </a:rPr>
              <a:t>3</a:t>
            </a:r>
            <a:endParaRPr lang="en-US" sz="1600" dirty="0">
              <a:sym typeface="Symbol" panose="05050102010706020507" pitchFamily="18" charset="2"/>
            </a:endParaRPr>
          </a:p>
          <a:p>
            <a:pPr marL="179996" indent="-179996">
              <a:spcAft>
                <a:spcPts val="24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ym typeface="Symbol" panose="05050102010706020507" pitchFamily="18" charset="2"/>
              </a:rPr>
              <a:t>Within the NIA-AA framework, MCI overlaps with</a:t>
            </a:r>
            <a:br>
              <a:rPr lang="en-US" sz="1600" dirty="0">
                <a:sym typeface="Symbol" panose="05050102010706020507" pitchFamily="18" charset="2"/>
              </a:rPr>
            </a:br>
            <a:r>
              <a:rPr lang="en-US" sz="1600" dirty="0">
                <a:sym typeface="Symbol" panose="05050102010706020507" pitchFamily="18" charset="2"/>
              </a:rPr>
              <a:t>both stages 2 and 3</a:t>
            </a:r>
            <a:r>
              <a:rPr lang="en-US" sz="1600" baseline="30000" dirty="0"/>
              <a:t>1</a:t>
            </a:r>
            <a:endParaRPr lang="en-US" sz="1600" dirty="0">
              <a:sym typeface="Symbol" panose="05050102010706020507" pitchFamily="18" charset="2"/>
            </a:endParaRPr>
          </a:p>
        </p:txBody>
      </p:sp>
      <p:sp>
        <p:nvSpPr>
          <p:cNvPr id="71" name="Graphic 27">
            <a:extLst>
              <a:ext uri="{FF2B5EF4-FFF2-40B4-BE49-F238E27FC236}">
                <a16:creationId xmlns:a16="http://schemas.microsoft.com/office/drawing/2014/main" id="{52F316B3-7B36-ADE6-CD4E-CE45E6791B0A}"/>
              </a:ext>
            </a:extLst>
          </p:cNvPr>
          <p:cNvSpPr/>
          <p:nvPr/>
        </p:nvSpPr>
        <p:spPr>
          <a:xfrm>
            <a:off x="6962902" y="4162678"/>
            <a:ext cx="3259454" cy="1424178"/>
          </a:xfrm>
          <a:custGeom>
            <a:avLst/>
            <a:gdLst>
              <a:gd name="connsiteX0" fmla="*/ 3207766 w 3259454"/>
              <a:gd name="connsiteY0" fmla="*/ 1424178 h 1424178"/>
              <a:gd name="connsiteX1" fmla="*/ 0 w 3259454"/>
              <a:gd name="connsiteY1" fmla="*/ 143764 h 1424178"/>
              <a:gd name="connsiteX2" fmla="*/ 0 w 3259454"/>
              <a:gd name="connsiteY2" fmla="*/ 0 h 1424178"/>
              <a:gd name="connsiteX3" fmla="*/ 3259455 w 3259454"/>
              <a:gd name="connsiteY3" fmla="*/ 0 h 1424178"/>
              <a:gd name="connsiteX4" fmla="*/ 3259455 w 3259454"/>
              <a:gd name="connsiteY4" fmla="*/ 1424178 h 1424178"/>
              <a:gd name="connsiteX5" fmla="*/ 3207893 w 3259454"/>
              <a:gd name="connsiteY5" fmla="*/ 1424178 h 142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59454" h="1424178">
                <a:moveTo>
                  <a:pt x="3207766" y="1424178"/>
                </a:moveTo>
                <a:cubicBezTo>
                  <a:pt x="3230499" y="809752"/>
                  <a:pt x="2161286" y="97536"/>
                  <a:pt x="0" y="143764"/>
                </a:cubicBezTo>
                <a:lnTo>
                  <a:pt x="0" y="0"/>
                </a:lnTo>
                <a:lnTo>
                  <a:pt x="3259455" y="0"/>
                </a:lnTo>
                <a:lnTo>
                  <a:pt x="3259455" y="1424178"/>
                </a:lnTo>
                <a:lnTo>
                  <a:pt x="3207893" y="1424178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DDB9086-9216-D20A-C3A3-7DA2D6022099}"/>
              </a:ext>
            </a:extLst>
          </p:cNvPr>
          <p:cNvSpPr/>
          <p:nvPr/>
        </p:nvSpPr>
        <p:spPr>
          <a:xfrm>
            <a:off x="8007184" y="1352216"/>
            <a:ext cx="2467648" cy="410433"/>
          </a:xfrm>
          <a:prstGeom prst="rect">
            <a:avLst/>
          </a:prstGeom>
        </p:spPr>
        <p:txBody>
          <a:bodyPr wrap="none" lIns="120000" tIns="60960" rIns="121920" bIns="60960" anchor="ctr" anchorCtr="0">
            <a:spAutoFit/>
          </a:bodyPr>
          <a:lstStyle/>
          <a:p>
            <a:pPr algn="ctr">
              <a:spcBef>
                <a:spcPts val="800"/>
              </a:spcBef>
              <a:spcAft>
                <a:spcPts val="400"/>
              </a:spcAft>
              <a:buClr>
                <a:srgbClr val="0076C4"/>
              </a:buClr>
              <a:defRPr/>
            </a:pPr>
            <a:r>
              <a:rPr lang="en-US" sz="1867" b="1" kern="0" dirty="0">
                <a:solidFill>
                  <a:schemeClr val="tx2"/>
                </a:solidFill>
                <a:latin typeface="Arial" panose="020B0604020202020204"/>
              </a:rPr>
              <a:t>Clinical continuum</a:t>
            </a:r>
            <a:r>
              <a:rPr lang="en-US" sz="1867" b="1" kern="0" baseline="30000" dirty="0">
                <a:solidFill>
                  <a:schemeClr val="tx2"/>
                </a:solidFill>
                <a:latin typeface="Arial" panose="020B0604020202020204"/>
              </a:rPr>
              <a:t>1</a:t>
            </a:r>
            <a:endParaRPr lang="en-US" sz="1867" b="1" kern="0" dirty="0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73" name="Freeform: Shape 8">
            <a:extLst>
              <a:ext uri="{FF2B5EF4-FFF2-40B4-BE49-F238E27FC236}">
                <a16:creationId xmlns:a16="http://schemas.microsoft.com/office/drawing/2014/main" id="{EE592A44-511E-5140-6ADD-E7FFEEF6056A}"/>
              </a:ext>
            </a:extLst>
          </p:cNvPr>
          <p:cNvSpPr/>
          <p:nvPr/>
        </p:nvSpPr>
        <p:spPr>
          <a:xfrm>
            <a:off x="6964706" y="4286447"/>
            <a:ext cx="2913269" cy="417070"/>
          </a:xfrm>
          <a:custGeom>
            <a:avLst/>
            <a:gdLst>
              <a:gd name="connsiteX0" fmla="*/ 0 w 2111375"/>
              <a:gd name="connsiteY0" fmla="*/ 0 h 314325"/>
              <a:gd name="connsiteX1" fmla="*/ 2111375 w 2111375"/>
              <a:gd name="connsiteY1" fmla="*/ 314325 h 314325"/>
              <a:gd name="connsiteX0" fmla="*/ 0 w 2111375"/>
              <a:gd name="connsiteY0" fmla="*/ 0 h 314325"/>
              <a:gd name="connsiteX1" fmla="*/ 2111375 w 2111375"/>
              <a:gd name="connsiteY1" fmla="*/ 314325 h 314325"/>
              <a:gd name="connsiteX0" fmla="*/ 0 w 2111375"/>
              <a:gd name="connsiteY0" fmla="*/ 2103 h 316428"/>
              <a:gd name="connsiteX1" fmla="*/ 2111375 w 2111375"/>
              <a:gd name="connsiteY1" fmla="*/ 316428 h 316428"/>
              <a:gd name="connsiteX0" fmla="*/ 0 w 2111375"/>
              <a:gd name="connsiteY0" fmla="*/ 309 h 314634"/>
              <a:gd name="connsiteX1" fmla="*/ 2111375 w 2111375"/>
              <a:gd name="connsiteY1" fmla="*/ 314634 h 314634"/>
              <a:gd name="connsiteX0" fmla="*/ 0 w 2111375"/>
              <a:gd name="connsiteY0" fmla="*/ 254 h 320929"/>
              <a:gd name="connsiteX1" fmla="*/ 2111375 w 2111375"/>
              <a:gd name="connsiteY1" fmla="*/ 320929 h 320929"/>
              <a:gd name="connsiteX0" fmla="*/ 0 w 2111375"/>
              <a:gd name="connsiteY0" fmla="*/ 0 h 320675"/>
              <a:gd name="connsiteX1" fmla="*/ 2111375 w 2111375"/>
              <a:gd name="connsiteY1" fmla="*/ 320675 h 320675"/>
              <a:gd name="connsiteX0" fmla="*/ 0 w 2111375"/>
              <a:gd name="connsiteY0" fmla="*/ 0 h 320675"/>
              <a:gd name="connsiteX1" fmla="*/ 2111375 w 2111375"/>
              <a:gd name="connsiteY1" fmla="*/ 320675 h 320675"/>
              <a:gd name="connsiteX0" fmla="*/ 0 w 2111375"/>
              <a:gd name="connsiteY0" fmla="*/ 0 h 320675"/>
              <a:gd name="connsiteX1" fmla="*/ 2111375 w 2111375"/>
              <a:gd name="connsiteY1" fmla="*/ 320675 h 320675"/>
              <a:gd name="connsiteX0" fmla="*/ 0 w 2111375"/>
              <a:gd name="connsiteY0" fmla="*/ 0 h 320675"/>
              <a:gd name="connsiteX1" fmla="*/ 2111375 w 2111375"/>
              <a:gd name="connsiteY1" fmla="*/ 320675 h 320675"/>
              <a:gd name="connsiteX0" fmla="*/ 0 w 2111375"/>
              <a:gd name="connsiteY0" fmla="*/ 1457 h 322132"/>
              <a:gd name="connsiteX1" fmla="*/ 2111375 w 2111375"/>
              <a:gd name="connsiteY1" fmla="*/ 322132 h 32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11375" h="322132">
                <a:moveTo>
                  <a:pt x="0" y="1457"/>
                </a:moveTo>
                <a:cubicBezTo>
                  <a:pt x="808567" y="-14418"/>
                  <a:pt x="1826683" y="99882"/>
                  <a:pt x="2111375" y="322132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47CB6AA-6687-0D25-9EA2-55D2D65F80B8}"/>
              </a:ext>
            </a:extLst>
          </p:cNvPr>
          <p:cNvSpPr txBox="1"/>
          <p:nvPr/>
        </p:nvSpPr>
        <p:spPr>
          <a:xfrm>
            <a:off x="7372077" y="4602060"/>
            <a:ext cx="657607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67" b="1"/>
              <a:t>ST2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FC6A50B-EE44-0479-A2FE-6E3D370B1EFD}"/>
              </a:ext>
            </a:extLst>
          </p:cNvPr>
          <p:cNvSpPr txBox="1"/>
          <p:nvPr/>
        </p:nvSpPr>
        <p:spPr>
          <a:xfrm>
            <a:off x="6829573" y="4437876"/>
            <a:ext cx="778464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67" b="1"/>
              <a:t>ST1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9511B1D-5411-A3EE-D324-99D74198C141}"/>
              </a:ext>
            </a:extLst>
          </p:cNvPr>
          <p:cNvSpPr txBox="1"/>
          <p:nvPr/>
        </p:nvSpPr>
        <p:spPr>
          <a:xfrm>
            <a:off x="8046024" y="4801943"/>
            <a:ext cx="76052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67" b="1"/>
              <a:t>ST3</a:t>
            </a:r>
            <a:endParaRPr lang="en-US" sz="1067" b="1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83DFB9E-2331-121A-C56B-8194077D1FEA}"/>
              </a:ext>
            </a:extLst>
          </p:cNvPr>
          <p:cNvSpPr txBox="1"/>
          <p:nvPr/>
        </p:nvSpPr>
        <p:spPr>
          <a:xfrm>
            <a:off x="10237705" y="5019633"/>
            <a:ext cx="1436744" cy="502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b="1">
                <a:solidFill>
                  <a:schemeClr val="accent3"/>
                </a:solidFill>
              </a:rPr>
              <a:t>Ageing with disease</a:t>
            </a:r>
            <a:endParaRPr lang="en-US" sz="1333" b="1">
              <a:solidFill>
                <a:schemeClr val="accent3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6BEF29C-B598-3675-CCE7-13680AB7F2BA}"/>
              </a:ext>
            </a:extLst>
          </p:cNvPr>
          <p:cNvSpPr txBox="1"/>
          <p:nvPr/>
        </p:nvSpPr>
        <p:spPr>
          <a:xfrm>
            <a:off x="9871738" y="4553176"/>
            <a:ext cx="1649730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b="1" dirty="0">
                <a:solidFill>
                  <a:schemeClr val="accent2">
                    <a:lumMod val="75000"/>
                  </a:schemeClr>
                </a:solidFill>
              </a:rPr>
              <a:t>Normal ageing</a:t>
            </a:r>
            <a:endParaRPr lang="en-US" sz="1333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13A2BA2-E82C-9E8D-EE79-C0D3836625C1}"/>
              </a:ext>
            </a:extLst>
          </p:cNvPr>
          <p:cNvCxnSpPr>
            <a:cxnSpLocks/>
          </p:cNvCxnSpPr>
          <p:nvPr/>
        </p:nvCxnSpPr>
        <p:spPr>
          <a:xfrm>
            <a:off x="6966295" y="5693719"/>
            <a:ext cx="3233223" cy="0"/>
          </a:xfrm>
          <a:prstGeom prst="straightConnector1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A4498CC9-26AC-9669-055F-F12F23C6719C}"/>
              </a:ext>
            </a:extLst>
          </p:cNvPr>
          <p:cNvSpPr txBox="1"/>
          <p:nvPr/>
        </p:nvSpPr>
        <p:spPr>
          <a:xfrm rot="16200000">
            <a:off x="6087668" y="4871187"/>
            <a:ext cx="1118119" cy="113993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</a:rPr>
              <a:t>Cognitive function</a:t>
            </a:r>
            <a:endParaRPr lang="en-US" sz="1200" b="1">
              <a:solidFill>
                <a:schemeClr val="tx2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2C6BB2F-F73A-5BDB-74A6-E658BD17920C}"/>
              </a:ext>
            </a:extLst>
          </p:cNvPr>
          <p:cNvSpPr txBox="1"/>
          <p:nvPr/>
        </p:nvSpPr>
        <p:spPr>
          <a:xfrm>
            <a:off x="8213605" y="5645477"/>
            <a:ext cx="735425" cy="9648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GB" sz="1333" b="1">
                <a:solidFill>
                  <a:schemeClr val="tx2"/>
                </a:solidFill>
              </a:rPr>
              <a:t>Time</a:t>
            </a:r>
            <a:endParaRPr lang="en-US" sz="1333" b="1">
              <a:solidFill>
                <a:schemeClr val="tx2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3D59052-A36E-AE68-E937-DF77550246D7}"/>
              </a:ext>
            </a:extLst>
          </p:cNvPr>
          <p:cNvSpPr txBox="1"/>
          <p:nvPr/>
        </p:nvSpPr>
        <p:spPr>
          <a:xfrm>
            <a:off x="6871862" y="3865675"/>
            <a:ext cx="16280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>
                <a:solidFill>
                  <a:schemeClr val="tx2"/>
                </a:solidFill>
              </a:rPr>
              <a:t>NIA-AA stages 2018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47A4FF6-ACE8-D750-6236-FE770E95AB87}"/>
              </a:ext>
            </a:extLst>
          </p:cNvPr>
          <p:cNvSpPr txBox="1"/>
          <p:nvPr/>
        </p:nvSpPr>
        <p:spPr>
          <a:xfrm>
            <a:off x="6911907" y="1847888"/>
            <a:ext cx="2433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tx2"/>
                </a:solidFill>
              </a:rPr>
              <a:t>NIA-AA syndromes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955DC85-9497-0D40-2E90-88117E0ED2BA}"/>
              </a:ext>
            </a:extLst>
          </p:cNvPr>
          <p:cNvSpPr txBox="1"/>
          <p:nvPr/>
        </p:nvSpPr>
        <p:spPr>
          <a:xfrm>
            <a:off x="8740020" y="5064924"/>
            <a:ext cx="76052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67" b="1"/>
              <a:t>ST4</a:t>
            </a:r>
            <a:endParaRPr lang="en-US" sz="1067" b="1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C72CF19-4DCE-240B-3E80-858B0A3AF122}"/>
              </a:ext>
            </a:extLst>
          </p:cNvPr>
          <p:cNvSpPr txBox="1"/>
          <p:nvPr/>
        </p:nvSpPr>
        <p:spPr>
          <a:xfrm>
            <a:off x="9105230" y="5198376"/>
            <a:ext cx="76052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67" b="1"/>
              <a:t>ST5</a:t>
            </a:r>
            <a:endParaRPr lang="en-US" sz="1067" b="1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A691F9B-731F-CFF5-D54C-E3035283B086}"/>
              </a:ext>
            </a:extLst>
          </p:cNvPr>
          <p:cNvSpPr txBox="1"/>
          <p:nvPr/>
        </p:nvSpPr>
        <p:spPr>
          <a:xfrm>
            <a:off x="9675203" y="5322556"/>
            <a:ext cx="522727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67" b="1"/>
              <a:t>ST6</a:t>
            </a:r>
            <a:endParaRPr lang="en-US" sz="1067" b="1"/>
          </a:p>
        </p:txBody>
      </p:sp>
      <p:sp>
        <p:nvSpPr>
          <p:cNvPr id="88" name="Freeform: Shape 8">
            <a:extLst>
              <a:ext uri="{FF2B5EF4-FFF2-40B4-BE49-F238E27FC236}">
                <a16:creationId xmlns:a16="http://schemas.microsoft.com/office/drawing/2014/main" id="{85459301-9C6C-149E-37E8-322C279D30ED}"/>
              </a:ext>
            </a:extLst>
          </p:cNvPr>
          <p:cNvSpPr/>
          <p:nvPr/>
        </p:nvSpPr>
        <p:spPr>
          <a:xfrm>
            <a:off x="6966295" y="2264337"/>
            <a:ext cx="2862580" cy="417070"/>
          </a:xfrm>
          <a:custGeom>
            <a:avLst/>
            <a:gdLst>
              <a:gd name="connsiteX0" fmla="*/ 0 w 2111375"/>
              <a:gd name="connsiteY0" fmla="*/ 0 h 314325"/>
              <a:gd name="connsiteX1" fmla="*/ 2111375 w 2111375"/>
              <a:gd name="connsiteY1" fmla="*/ 314325 h 314325"/>
              <a:gd name="connsiteX0" fmla="*/ 0 w 2111375"/>
              <a:gd name="connsiteY0" fmla="*/ 0 h 314325"/>
              <a:gd name="connsiteX1" fmla="*/ 2111375 w 2111375"/>
              <a:gd name="connsiteY1" fmla="*/ 314325 h 314325"/>
              <a:gd name="connsiteX0" fmla="*/ 0 w 2111375"/>
              <a:gd name="connsiteY0" fmla="*/ 2103 h 316428"/>
              <a:gd name="connsiteX1" fmla="*/ 2111375 w 2111375"/>
              <a:gd name="connsiteY1" fmla="*/ 316428 h 316428"/>
              <a:gd name="connsiteX0" fmla="*/ 0 w 2111375"/>
              <a:gd name="connsiteY0" fmla="*/ 309 h 314634"/>
              <a:gd name="connsiteX1" fmla="*/ 2111375 w 2111375"/>
              <a:gd name="connsiteY1" fmla="*/ 314634 h 314634"/>
              <a:gd name="connsiteX0" fmla="*/ 0 w 2111375"/>
              <a:gd name="connsiteY0" fmla="*/ 254 h 320929"/>
              <a:gd name="connsiteX1" fmla="*/ 2111375 w 2111375"/>
              <a:gd name="connsiteY1" fmla="*/ 320929 h 320929"/>
              <a:gd name="connsiteX0" fmla="*/ 0 w 2111375"/>
              <a:gd name="connsiteY0" fmla="*/ 0 h 320675"/>
              <a:gd name="connsiteX1" fmla="*/ 2111375 w 2111375"/>
              <a:gd name="connsiteY1" fmla="*/ 320675 h 320675"/>
              <a:gd name="connsiteX0" fmla="*/ 0 w 2111375"/>
              <a:gd name="connsiteY0" fmla="*/ 0 h 320675"/>
              <a:gd name="connsiteX1" fmla="*/ 2111375 w 2111375"/>
              <a:gd name="connsiteY1" fmla="*/ 320675 h 320675"/>
              <a:gd name="connsiteX0" fmla="*/ 0 w 2111375"/>
              <a:gd name="connsiteY0" fmla="*/ 0 h 320675"/>
              <a:gd name="connsiteX1" fmla="*/ 2111375 w 2111375"/>
              <a:gd name="connsiteY1" fmla="*/ 320675 h 320675"/>
              <a:gd name="connsiteX0" fmla="*/ 0 w 2111375"/>
              <a:gd name="connsiteY0" fmla="*/ 0 h 320675"/>
              <a:gd name="connsiteX1" fmla="*/ 2111375 w 2111375"/>
              <a:gd name="connsiteY1" fmla="*/ 320675 h 320675"/>
              <a:gd name="connsiteX0" fmla="*/ 0 w 2111375"/>
              <a:gd name="connsiteY0" fmla="*/ 1457 h 322132"/>
              <a:gd name="connsiteX1" fmla="*/ 2111375 w 2111375"/>
              <a:gd name="connsiteY1" fmla="*/ 322132 h 32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11375" h="322132">
                <a:moveTo>
                  <a:pt x="0" y="1457"/>
                </a:moveTo>
                <a:cubicBezTo>
                  <a:pt x="808567" y="-14418"/>
                  <a:pt x="1826683" y="99882"/>
                  <a:pt x="2111375" y="322132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814253-7AC6-E433-784A-E3CD48AD229F}"/>
              </a:ext>
            </a:extLst>
          </p:cNvPr>
          <p:cNvSpPr txBox="1"/>
          <p:nvPr/>
        </p:nvSpPr>
        <p:spPr>
          <a:xfrm>
            <a:off x="7968577" y="2873175"/>
            <a:ext cx="72405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67" b="1"/>
              <a:t>MCI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2B6831D-616A-2F1B-D062-6BBEAF61610F}"/>
              </a:ext>
            </a:extLst>
          </p:cNvPr>
          <p:cNvSpPr txBox="1"/>
          <p:nvPr/>
        </p:nvSpPr>
        <p:spPr>
          <a:xfrm>
            <a:off x="6976804" y="2442393"/>
            <a:ext cx="603916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67" b="1"/>
              <a:t>CU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FFE2A4F-A68C-531B-5603-76052BAE907D}"/>
              </a:ext>
            </a:extLst>
          </p:cNvPr>
          <p:cNvSpPr txBox="1"/>
          <p:nvPr/>
        </p:nvSpPr>
        <p:spPr>
          <a:xfrm>
            <a:off x="8990972" y="3243168"/>
            <a:ext cx="1179994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67" b="1"/>
              <a:t>Dementia</a:t>
            </a:r>
            <a:endParaRPr lang="en-US" sz="1067" b="1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082480E-F424-DC64-77DD-2A67E24A2797}"/>
              </a:ext>
            </a:extLst>
          </p:cNvPr>
          <p:cNvSpPr txBox="1"/>
          <p:nvPr/>
        </p:nvSpPr>
        <p:spPr>
          <a:xfrm>
            <a:off x="10227185" y="2998768"/>
            <a:ext cx="1382355" cy="50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b="1">
                <a:solidFill>
                  <a:schemeClr val="accent3"/>
                </a:solidFill>
              </a:rPr>
              <a:t>Ageing with disease</a:t>
            </a:r>
            <a:endParaRPr lang="en-US" sz="1333" b="1">
              <a:solidFill>
                <a:schemeClr val="accent3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500F9-7146-4CC1-259A-DE35B01DD372}"/>
              </a:ext>
            </a:extLst>
          </p:cNvPr>
          <p:cNvSpPr txBox="1"/>
          <p:nvPr/>
        </p:nvSpPr>
        <p:spPr>
          <a:xfrm>
            <a:off x="9871738" y="2552570"/>
            <a:ext cx="1649730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b="1" dirty="0">
                <a:solidFill>
                  <a:schemeClr val="accent2">
                    <a:lumMod val="75000"/>
                  </a:schemeClr>
                </a:solidFill>
              </a:rPr>
              <a:t>Normal ageing</a:t>
            </a:r>
            <a:endParaRPr lang="en-US" sz="1333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FCC94CD0-7E8E-1961-7E5F-3C80D9492948}"/>
              </a:ext>
            </a:extLst>
          </p:cNvPr>
          <p:cNvCxnSpPr>
            <a:cxnSpLocks/>
          </p:cNvCxnSpPr>
          <p:nvPr/>
        </p:nvCxnSpPr>
        <p:spPr>
          <a:xfrm>
            <a:off x="6966295" y="3687484"/>
            <a:ext cx="3233223" cy="0"/>
          </a:xfrm>
          <a:prstGeom prst="straightConnector1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7C66A177-B723-EE02-D972-E7BE4BA12993}"/>
              </a:ext>
            </a:extLst>
          </p:cNvPr>
          <p:cNvSpPr txBox="1"/>
          <p:nvPr/>
        </p:nvSpPr>
        <p:spPr>
          <a:xfrm rot="16200000">
            <a:off x="6074221" y="2856870"/>
            <a:ext cx="1118119" cy="113993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</a:rPr>
              <a:t>Cognitive function</a:t>
            </a:r>
            <a:endParaRPr lang="en-US" sz="1200" b="1">
              <a:solidFill>
                <a:schemeClr val="tx2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92F4C2D-CAFC-A301-2653-228EEAF99745}"/>
              </a:ext>
            </a:extLst>
          </p:cNvPr>
          <p:cNvSpPr txBox="1"/>
          <p:nvPr/>
        </p:nvSpPr>
        <p:spPr>
          <a:xfrm>
            <a:off x="8215191" y="3639242"/>
            <a:ext cx="735425" cy="9648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GB" sz="1333" b="1">
                <a:solidFill>
                  <a:schemeClr val="tx2"/>
                </a:solidFill>
              </a:rPr>
              <a:t>Time</a:t>
            </a:r>
            <a:endParaRPr lang="en-US" sz="1333" b="1">
              <a:solidFill>
                <a:schemeClr val="tx2"/>
              </a:solidFill>
            </a:endParaRPr>
          </a:p>
        </p:txBody>
      </p:sp>
      <p:sp>
        <p:nvSpPr>
          <p:cNvPr id="97" name="Arc 96">
            <a:extLst>
              <a:ext uri="{FF2B5EF4-FFF2-40B4-BE49-F238E27FC236}">
                <a16:creationId xmlns:a16="http://schemas.microsoft.com/office/drawing/2014/main" id="{EF2CAAB7-26EA-AACC-A5F0-C4F190136EBA}"/>
              </a:ext>
            </a:extLst>
          </p:cNvPr>
          <p:cNvSpPr/>
          <p:nvPr/>
        </p:nvSpPr>
        <p:spPr>
          <a:xfrm>
            <a:off x="3920067" y="2281636"/>
            <a:ext cx="6100477" cy="2561837"/>
          </a:xfrm>
          <a:prstGeom prst="arc">
            <a:avLst>
              <a:gd name="adj1" fmla="val 16200000"/>
              <a:gd name="adj2" fmla="val 19520"/>
            </a:avLst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Freeform: Shape 22">
            <a:extLst>
              <a:ext uri="{FF2B5EF4-FFF2-40B4-BE49-F238E27FC236}">
                <a16:creationId xmlns:a16="http://schemas.microsoft.com/office/drawing/2014/main" id="{0CC1662A-8911-B9D7-306A-C6542F229907}"/>
              </a:ext>
            </a:extLst>
          </p:cNvPr>
          <p:cNvSpPr/>
          <p:nvPr/>
        </p:nvSpPr>
        <p:spPr>
          <a:xfrm>
            <a:off x="6966293" y="2191184"/>
            <a:ext cx="3233224" cy="1389428"/>
          </a:xfrm>
          <a:custGeom>
            <a:avLst/>
            <a:gdLst>
              <a:gd name="connsiteX0" fmla="*/ 0 w 2124075"/>
              <a:gd name="connsiteY0" fmla="*/ 0 h 1073150"/>
              <a:gd name="connsiteX1" fmla="*/ 0 w 2124075"/>
              <a:gd name="connsiteY1" fmla="*/ 1073150 h 1073150"/>
              <a:gd name="connsiteX2" fmla="*/ 2124075 w 2124075"/>
              <a:gd name="connsiteY2" fmla="*/ 1073150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4075" h="1073150">
                <a:moveTo>
                  <a:pt x="0" y="0"/>
                </a:moveTo>
                <a:lnTo>
                  <a:pt x="0" y="1073150"/>
                </a:lnTo>
                <a:lnTo>
                  <a:pt x="2124075" y="1073150"/>
                </a:lnTo>
              </a:path>
            </a:pathLst>
          </a:cu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9" name="Graphic 30">
            <a:extLst>
              <a:ext uri="{FF2B5EF4-FFF2-40B4-BE49-F238E27FC236}">
                <a16:creationId xmlns:a16="http://schemas.microsoft.com/office/drawing/2014/main" id="{FD645287-A0F4-27AB-10CF-BDAA5C818FED}"/>
              </a:ext>
            </a:extLst>
          </p:cNvPr>
          <p:cNvSpPr/>
          <p:nvPr/>
        </p:nvSpPr>
        <p:spPr>
          <a:xfrm>
            <a:off x="6962902" y="4304304"/>
            <a:ext cx="3183491" cy="1281096"/>
          </a:xfrm>
          <a:custGeom>
            <a:avLst/>
            <a:gdLst>
              <a:gd name="connsiteX0" fmla="*/ 3207893 w 3208121"/>
              <a:gd name="connsiteY0" fmla="*/ 1282552 h 1282552"/>
              <a:gd name="connsiteX1" fmla="*/ 3207766 w 3208121"/>
              <a:gd name="connsiteY1" fmla="*/ 1282552 h 1282552"/>
              <a:gd name="connsiteX2" fmla="*/ 0 w 3208121"/>
              <a:gd name="connsiteY2" fmla="*/ 2138 h 128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08121" h="1282552">
                <a:moveTo>
                  <a:pt x="3207893" y="1282552"/>
                </a:moveTo>
                <a:lnTo>
                  <a:pt x="3207766" y="1282552"/>
                </a:lnTo>
                <a:cubicBezTo>
                  <a:pt x="3230499" y="668126"/>
                  <a:pt x="2161286" y="-44090"/>
                  <a:pt x="0" y="2138"/>
                </a:cubicBezTo>
              </a:path>
            </a:pathLst>
          </a:custGeom>
          <a:noFill/>
          <a:ln w="127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Freeform: Shape 22">
            <a:extLst>
              <a:ext uri="{FF2B5EF4-FFF2-40B4-BE49-F238E27FC236}">
                <a16:creationId xmlns:a16="http://schemas.microsoft.com/office/drawing/2014/main" id="{839C47A8-95B3-6326-424F-C694860ABB82}"/>
              </a:ext>
            </a:extLst>
          </p:cNvPr>
          <p:cNvSpPr/>
          <p:nvPr/>
        </p:nvSpPr>
        <p:spPr>
          <a:xfrm>
            <a:off x="6964706" y="4197419"/>
            <a:ext cx="3233224" cy="1389428"/>
          </a:xfrm>
          <a:custGeom>
            <a:avLst/>
            <a:gdLst>
              <a:gd name="connsiteX0" fmla="*/ 0 w 2124075"/>
              <a:gd name="connsiteY0" fmla="*/ 0 h 1073150"/>
              <a:gd name="connsiteX1" fmla="*/ 0 w 2124075"/>
              <a:gd name="connsiteY1" fmla="*/ 1073150 h 1073150"/>
              <a:gd name="connsiteX2" fmla="*/ 2124075 w 2124075"/>
              <a:gd name="connsiteY2" fmla="*/ 1073150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4075" h="1073150">
                <a:moveTo>
                  <a:pt x="0" y="0"/>
                </a:moveTo>
                <a:lnTo>
                  <a:pt x="0" y="1073150"/>
                </a:lnTo>
                <a:lnTo>
                  <a:pt x="2124075" y="1073150"/>
                </a:lnTo>
              </a:path>
            </a:pathLst>
          </a:cu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</p:spTree>
    <p:custDataLst/>
    <p:extLst>
      <p:ext uri="{BB962C8B-B14F-4D97-AF65-F5344CB8AC3E}">
        <p14:creationId xmlns:p14="http://schemas.microsoft.com/office/powerpoint/2010/main" val="15904065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" id="{F9CC88BF-DA40-4197-91D3-9C7C9575AD59}" vid="{1BF6B6FC-CC9B-45F8-8610-D383C32F3D97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420D85-8171-48BC-A4A0-33A64639BD21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28627d7c-4416-4bc1-86cf-ca6c3a42a8f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E7F52C-50B2-4B7B-83DB-EAA996EA22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1468</TotalTime>
  <Words>549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</vt:lpstr>
      <vt:lpstr>Characterizing the progression of cognitive impairment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Viktoria-Maria Hvidtfelt Lykke</cp:lastModifiedBy>
  <cp:revision>61</cp:revision>
  <cp:lastPrinted>2017-02-10T11:25:14Z</cp:lastPrinted>
  <dcterms:created xsi:type="dcterms:W3CDTF">2015-03-27T12:02:31Z</dcterms:created>
  <dcterms:modified xsi:type="dcterms:W3CDTF">2023-09-21T07:09:24Z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0x01010062B393518E922946AD600E2E02326B8A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  <property fmtid="{D5CDD505-2E9C-101B-9397-08002B2CF9AE}" pid="8" name="MediaServiceImageTags">
    <vt:lpwstr/>
  </property>
  <property fmtid="{D5CDD505-2E9C-101B-9397-08002B2CF9AE}" pid="9" name="ArticulateGUID">
    <vt:lpwstr>E8C46D3E-3B48-4858-91C6-D6BBA0AAC488</vt:lpwstr>
  </property>
  <property fmtid="{D5CDD505-2E9C-101B-9397-08002B2CF9AE}" pid="10" name="ArticulatePath">
    <vt:lpwstr>https://primemedica.sharepoint.com/sites/CambridgeLundbeckFoundationandLIC/Shared Documents/General/Lundbeck Foundation/2674 - Neurotorium AD Theme Update/4. Course, Natural History &amp; Prognosis/Studio/Studio brief AD Course, History and Prognosis 30-May-2</vt:lpwstr>
  </property>
</Properties>
</file>