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943" r:id="rId5"/>
    <p:sldId id="924" r:id="rId6"/>
    <p:sldId id="925" r:id="rId7"/>
    <p:sldId id="934" r:id="rId8"/>
    <p:sldId id="936" r:id="rId9"/>
    <p:sldId id="837" r:id="rId10"/>
    <p:sldId id="926" r:id="rId11"/>
    <p:sldId id="942" r:id="rId12"/>
    <p:sldId id="937" r:id="rId13"/>
    <p:sldId id="842" r:id="rId14"/>
    <p:sldId id="839" r:id="rId15"/>
    <p:sldId id="938" r:id="rId16"/>
    <p:sldId id="929" r:id="rId17"/>
    <p:sldId id="930" r:id="rId18"/>
    <p:sldId id="932" r:id="rId19"/>
    <p:sldId id="933" r:id="rId20"/>
  </p:sldIdLst>
  <p:sldSz cx="12192000" cy="6858000"/>
  <p:notesSz cx="7010400" cy="92964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666C122B-1FF1-7FD1-911E-03AFAA06F6A3}" name="Wendy Haywood" initials="WH" userId="S::Wendy.Haywood@primeglobalpeople.com::153c5827-61be-4dc0-9422-f15b9b92b541" providerId="AD"/>
  <p188:author id="{BAFB692C-2DFB-4433-BA2B-0D4F185CF30B}" name="Aoife Gratte" initials="AG" userId="S::Aoife.Gratte@primeglobalpeople.com::c48a97b4-164b-412e-b235-2ebf0a8f49bd" providerId="AD"/>
  <p188:author id="{3F50E932-CC23-323A-8B7A-72BD7DDAD2D7}" name="joseph.therriault1@gmail.com" initials="jo" userId="S::urn:spo:guest#joseph.therriault1@gmail.com::" providerId="AD"/>
  <p188:author id="{E2833B56-E688-C873-AF40-6846034F7AEE}" name="Laura Edwards-Ingram" initials="LEI" userId="S::Laura.Edwards-Ingram@primeglobalpeople.com::e4f8a1d5-4dcf-4866-90cf-c2cbd767f4bb" providerId="AD"/>
  <p188:author id="{C07A505D-5E7E-6BEB-4195-801D42364FA7}" name="Ceren Akdeniz Vogt" initials="CAV" userId="S::cak@lundbeckfonden.com::6291f9b8-8487-4396-8769-615d243e0f4b" providerId="AD"/>
  <p188:author id="{1B5F0080-9B2C-5279-9946-D71FA06EAFDA}" name="Alice Field" initials="AF" userId="S::alice.field@primeglobalpeople.com::3c465571-fc00-42d5-85b5-b26e00ad8602" providerId="AD"/>
  <p188:author id="{5ACDF9C1-C97A-4004-6B13-08511EB5CE41}" name="Rachel Jagger" initials="RJ" userId="S::Rachel.Jagger@primeglobalpeople.com::cf4acb15-657a-45e0-bad4-d602a69c19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organ, Celia" initials="MC" lastIdx="67" clrIdx="6">
    <p:extLst>
      <p:ext uri="{19B8F6BF-5375-455C-9EA6-DF929625EA0E}">
        <p15:presenceInfo xmlns:p15="http://schemas.microsoft.com/office/powerpoint/2012/main" userId="S::celia.morgan@exeter.ac.uk::29bcb0e8-5fe3-4c38-a669-f58f3a61a3c4" providerId="AD"/>
      </p:ext>
    </p:extLst>
  </p:cmAuthor>
  <p:cmAuthor id="1" name="Chris Edge" initials="CE" lastIdx="143" clrIdx="0">
    <p:extLst>
      <p:ext uri="{19B8F6BF-5375-455C-9EA6-DF929625EA0E}">
        <p15:presenceInfo xmlns:p15="http://schemas.microsoft.com/office/powerpoint/2012/main" userId="S::Chris.Edge@primeglobalpeople.com::9878e1fe-fc43-4c11-846c-29f97c46eb4b" providerId="AD"/>
      </p:ext>
    </p:extLst>
  </p:cmAuthor>
  <p:cmAuthor id="2" name="Maria Nordfang" initials="MN" lastIdx="123" clrIdx="1">
    <p:extLst>
      <p:ext uri="{19B8F6BF-5375-455C-9EA6-DF929625EA0E}">
        <p15:presenceInfo xmlns:p15="http://schemas.microsoft.com/office/powerpoint/2012/main" userId="S::mno@lundbeckfonden.com::e583feeb-07ad-4ed7-a8f6-7e310be5d8a8" providerId="AD"/>
      </p:ext>
    </p:extLst>
  </p:cmAuthor>
  <p:cmAuthor id="3" name="Liz Kelly" initials="LK" lastIdx="6" clrIdx="2">
    <p:extLst>
      <p:ext uri="{19B8F6BF-5375-455C-9EA6-DF929625EA0E}">
        <p15:presenceInfo xmlns:p15="http://schemas.microsoft.com/office/powerpoint/2012/main" userId="S::Liz.Kelly@primeglobalpeople.com::ea0208fa-6df2-415d-becb-429db93c62ca" providerId="AD"/>
      </p:ext>
    </p:extLst>
  </p:cmAuthor>
  <p:cmAuthor id="4" name="Liz Kelly" initials="LK [2]" lastIdx="29" clrIdx="3">
    <p:extLst>
      <p:ext uri="{19B8F6BF-5375-455C-9EA6-DF929625EA0E}">
        <p15:presenceInfo xmlns:p15="http://schemas.microsoft.com/office/powerpoint/2012/main" userId="S::Liz.Kelly@primeglobalpeople.com::1665768a-a9f2-46a1-98e1-9ec4752cde79" providerId="AD"/>
      </p:ext>
    </p:extLst>
  </p:cmAuthor>
  <p:cmAuthor id="5" name="Maria Nordfang" initials="MN [2]" lastIdx="4" clrIdx="4">
    <p:extLst>
      <p:ext uri="{19B8F6BF-5375-455C-9EA6-DF929625EA0E}">
        <p15:presenceInfo xmlns:p15="http://schemas.microsoft.com/office/powerpoint/2012/main" userId="Maria Nordfang" providerId="None"/>
      </p:ext>
    </p:extLst>
  </p:cmAuthor>
  <p:cmAuthor id="6" name="Laura Edwards-Ingram" initials="LEI" lastIdx="70" clrIdx="5">
    <p:extLst>
      <p:ext uri="{19B8F6BF-5375-455C-9EA6-DF929625EA0E}">
        <p15:presenceInfo xmlns:p15="http://schemas.microsoft.com/office/powerpoint/2012/main" userId="S::Laura.Edwards-Ingram@primeglobalpeople.com::e4f8a1d5-4dcf-4866-90cf-c2cbd767f4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E1CC"/>
    <a:srgbClr val="E2E7EA"/>
    <a:srgbClr val="F8F7F6"/>
    <a:srgbClr val="FFFFFF"/>
    <a:srgbClr val="717171"/>
    <a:srgbClr val="B2A499"/>
    <a:srgbClr val="EA1E3B"/>
    <a:srgbClr val="9AA49C"/>
    <a:srgbClr val="D9D1CC"/>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607" autoAdjust="0"/>
  </p:normalViewPr>
  <p:slideViewPr>
    <p:cSldViewPr snapToGrid="0">
      <p:cViewPr varScale="1">
        <p:scale>
          <a:sx n="78" d="100"/>
          <a:sy n="78" d="100"/>
        </p:scale>
        <p:origin x="1146" y="96"/>
      </p:cViewPr>
      <p:guideLst/>
    </p:cSldViewPr>
  </p:slideViewPr>
  <p:notesTextViewPr>
    <p:cViewPr>
      <p:scale>
        <a:sx n="1" d="1"/>
        <a:sy n="1" d="1"/>
      </p:scale>
      <p:origin x="0" y="0"/>
    </p:cViewPr>
  </p:notesTextViewPr>
  <p:notesViewPr>
    <p:cSldViewPr snapToGrid="0">
      <p:cViewPr varScale="1">
        <p:scale>
          <a:sx n="90" d="100"/>
          <a:sy n="90" d="100"/>
        </p:scale>
        <p:origin x="4032" y="5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28807551140515"/>
          <c:y val="0.14227790373098143"/>
          <c:w val="0.88042090678706719"/>
          <c:h val="0.66372854592351638"/>
        </c:manualLayout>
      </c:layout>
      <c:lineChart>
        <c:grouping val="standard"/>
        <c:varyColors val="0"/>
        <c:ser>
          <c:idx val="0"/>
          <c:order val="0"/>
          <c:tx>
            <c:strRef>
              <c:f>Sheet1!$B$1</c:f>
              <c:strCache>
                <c:ptCount val="1"/>
                <c:pt idx="0">
                  <c:v> United States</c:v>
                </c:pt>
              </c:strCache>
            </c:strRef>
          </c:tx>
          <c:spPr>
            <a:ln w="47625" cap="rnd">
              <a:solidFill>
                <a:schemeClr val="accent5"/>
              </a:solidFill>
              <a:round/>
            </a:ln>
            <a:effectLst/>
          </c:spPr>
          <c:marker>
            <c:symbol val="none"/>
          </c:marker>
          <c:cat>
            <c:numRef>
              <c:f>Sheet1!$A$2:$A$7</c:f>
              <c:numCache>
                <c:formatCode>General</c:formatCode>
                <c:ptCount val="6"/>
                <c:pt idx="0">
                  <c:v>2020</c:v>
                </c:pt>
                <c:pt idx="1">
                  <c:v>2030</c:v>
                </c:pt>
                <c:pt idx="2">
                  <c:v>2040</c:v>
                </c:pt>
                <c:pt idx="3">
                  <c:v>2050</c:v>
                </c:pt>
                <c:pt idx="4">
                  <c:v>2060</c:v>
                </c:pt>
              </c:numCache>
            </c:numRef>
          </c:cat>
          <c:val>
            <c:numRef>
              <c:f>Sheet1!$B$2:$B$7</c:f>
              <c:numCache>
                <c:formatCode>General</c:formatCode>
                <c:ptCount val="6"/>
                <c:pt idx="0">
                  <c:v>6.1</c:v>
                </c:pt>
                <c:pt idx="1">
                  <c:v>8.5</c:v>
                </c:pt>
                <c:pt idx="2">
                  <c:v>11.2</c:v>
                </c:pt>
                <c:pt idx="3">
                  <c:v>12.7</c:v>
                </c:pt>
                <c:pt idx="4">
                  <c:v>13.9</c:v>
                </c:pt>
              </c:numCache>
            </c:numRef>
          </c:val>
          <c:smooth val="0"/>
          <c:extLst>
            <c:ext xmlns:c16="http://schemas.microsoft.com/office/drawing/2014/chart" uri="{C3380CC4-5D6E-409C-BE32-E72D297353CC}">
              <c16:uniqueId val="{00000000-34FD-4B9A-9D0F-3728594E8B10}"/>
            </c:ext>
          </c:extLst>
        </c:ser>
        <c:ser>
          <c:idx val="1"/>
          <c:order val="1"/>
          <c:tx>
            <c:strRef>
              <c:f>Sheet1!$C$1</c:f>
              <c:strCache>
                <c:ptCount val="1"/>
                <c:pt idx="0">
                  <c:v> Europe</c:v>
                </c:pt>
              </c:strCache>
            </c:strRef>
          </c:tx>
          <c:spPr>
            <a:ln w="47625" cap="rnd">
              <a:solidFill>
                <a:schemeClr val="accent2">
                  <a:lumMod val="75000"/>
                </a:schemeClr>
              </a:solidFill>
              <a:round/>
            </a:ln>
            <a:effectLst/>
          </c:spPr>
          <c:marker>
            <c:symbol val="none"/>
          </c:marker>
          <c:cat>
            <c:numRef>
              <c:f>Sheet1!$A$2:$A$7</c:f>
              <c:numCache>
                <c:formatCode>General</c:formatCode>
                <c:ptCount val="6"/>
                <c:pt idx="0">
                  <c:v>2020</c:v>
                </c:pt>
                <c:pt idx="1">
                  <c:v>2030</c:v>
                </c:pt>
                <c:pt idx="2">
                  <c:v>2040</c:v>
                </c:pt>
                <c:pt idx="3">
                  <c:v>2050</c:v>
                </c:pt>
                <c:pt idx="4">
                  <c:v>2060</c:v>
                </c:pt>
              </c:numCache>
            </c:numRef>
          </c:cat>
          <c:val>
            <c:numRef>
              <c:f>Sheet1!$C$2:$C$7</c:f>
              <c:numCache>
                <c:formatCode>General</c:formatCode>
                <c:ptCount val="6"/>
                <c:pt idx="0">
                  <c:v>8.8000000000000007</c:v>
                </c:pt>
                <c:pt idx="1">
                  <c:v>10.8</c:v>
                </c:pt>
                <c:pt idx="2">
                  <c:v>13.1</c:v>
                </c:pt>
                <c:pt idx="3">
                  <c:v>14.9</c:v>
                </c:pt>
                <c:pt idx="4">
                  <c:v>15.4</c:v>
                </c:pt>
              </c:numCache>
            </c:numRef>
          </c:val>
          <c:smooth val="0"/>
          <c:extLst>
            <c:ext xmlns:c16="http://schemas.microsoft.com/office/drawing/2014/chart" uri="{C3380CC4-5D6E-409C-BE32-E72D297353CC}">
              <c16:uniqueId val="{00000001-34FD-4B9A-9D0F-3728594E8B10}"/>
            </c:ext>
          </c:extLst>
        </c:ser>
        <c:dLbls>
          <c:showLegendKey val="0"/>
          <c:showVal val="0"/>
          <c:showCatName val="0"/>
          <c:showSerName val="0"/>
          <c:showPercent val="0"/>
          <c:showBubbleSize val="0"/>
        </c:dLbls>
        <c:smooth val="0"/>
        <c:axId val="1681698032"/>
        <c:axId val="1681698448"/>
      </c:lineChart>
      <c:dateAx>
        <c:axId val="1681698032"/>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r>
                  <a:rPr lang="en-US" sz="1400" b="1">
                    <a:solidFill>
                      <a:schemeClr val="tx2"/>
                    </a:solidFill>
                  </a:rPr>
                  <a:t>Year</a:t>
                </a:r>
              </a:p>
            </c:rich>
          </c:tx>
          <c:layout>
            <c:manualLayout>
              <c:xMode val="edge"/>
              <c:yMode val="edge"/>
              <c:x val="0.5051588323348547"/>
              <c:y val="0.88639634835396697"/>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da-DK"/>
            </a:p>
          </c:txPr>
        </c:title>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da-DK"/>
          </a:p>
        </c:txPr>
        <c:crossAx val="1681698448"/>
        <c:crosses val="autoZero"/>
        <c:auto val="0"/>
        <c:lblOffset val="100"/>
        <c:baseTimeUnit val="days"/>
        <c:majorUnit val="10"/>
        <c:majorTimeUnit val="days"/>
      </c:dateAx>
      <c:valAx>
        <c:axId val="1681698448"/>
        <c:scaling>
          <c:orientation val="minMax"/>
        </c:scaling>
        <c:delete val="0"/>
        <c:axPos val="l"/>
        <c:majorGridlines>
          <c:spPr>
            <a:ln w="9525" cap="flat" cmpd="sng" algn="ctr">
              <a:solidFill>
                <a:schemeClr val="accent2">
                  <a:lumMod val="20000"/>
                  <a:lumOff val="80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b="1">
                    <a:solidFill>
                      <a:schemeClr val="tx2"/>
                    </a:solidFill>
                  </a:rPr>
                  <a:t>Number of people </a:t>
                </a:r>
                <a:r>
                  <a:rPr lang="en-US" sz="1400" b="1" baseline="0">
                    <a:solidFill>
                      <a:schemeClr val="tx2"/>
                    </a:solidFill>
                  </a:rPr>
                  <a:t>(in millions)</a:t>
                </a:r>
                <a:endParaRPr lang="en-US" sz="1400" b="1">
                  <a:solidFill>
                    <a:schemeClr val="tx2"/>
                  </a:solidFill>
                </a:endParaRPr>
              </a:p>
            </c:rich>
          </c:tx>
          <c:layout>
            <c:manualLayout>
              <c:xMode val="edge"/>
              <c:yMode val="edge"/>
              <c:x val="1.1692650846704436E-2"/>
              <c:y val="0.18666883066479437"/>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a-DK"/>
            </a:p>
          </c:txPr>
        </c:title>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da-DK"/>
          </a:p>
        </c:txPr>
        <c:crossAx val="1681698032"/>
        <c:crosses val="autoZero"/>
        <c:crossBetween val="midCat"/>
      </c:valAx>
      <c:spPr>
        <a:noFill/>
        <a:ln>
          <a:noFill/>
        </a:ln>
        <a:effectLst/>
      </c:spPr>
    </c:plotArea>
    <c:legend>
      <c:legendPos val="b"/>
      <c:layout>
        <c:manualLayout>
          <c:xMode val="edge"/>
          <c:yMode val="edge"/>
          <c:x val="0.39293782302482433"/>
          <c:y val="0.94243052608340194"/>
          <c:w val="0.28509557335470953"/>
          <c:h val="5.5008966815223125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da-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800" b="1">
                <a:solidFill>
                  <a:schemeClr val="tx2"/>
                </a:solidFill>
              </a:rPr>
              <a:t>Percentage change in selected cause of death</a:t>
            </a:r>
            <a:r>
              <a:rPr lang="en-US" sz="1800" b="1" baseline="0">
                <a:solidFill>
                  <a:schemeClr val="tx2"/>
                </a:solidFill>
              </a:rPr>
              <a:t> (all ages) from 2000–2019</a:t>
            </a:r>
            <a:endParaRPr lang="en-US" sz="1800" b="1">
              <a:solidFill>
                <a:schemeClr val="tx2"/>
              </a:solidFill>
            </a:endParaRPr>
          </a:p>
        </c:rich>
      </c:tx>
      <c:layout>
        <c:manualLayout>
          <c:xMode val="edge"/>
          <c:yMode val="edge"/>
          <c:x val="0.15208147953754494"/>
          <c:y val="3.514276025084908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a-DK"/>
        </a:p>
      </c:txPr>
    </c:title>
    <c:autoTitleDeleted val="0"/>
    <c:plotArea>
      <c:layout>
        <c:manualLayout>
          <c:layoutTarget val="inner"/>
          <c:xMode val="edge"/>
          <c:yMode val="edge"/>
          <c:x val="0.1073983383811786"/>
          <c:y val="0.13864336664468754"/>
          <c:w val="0.86864222393583657"/>
          <c:h val="0.72740844970617857"/>
        </c:manualLayout>
      </c:layout>
      <c:barChart>
        <c:barDir val="col"/>
        <c:grouping val="clustered"/>
        <c:varyColors val="0"/>
        <c:ser>
          <c:idx val="0"/>
          <c:order val="0"/>
          <c:tx>
            <c:strRef>
              <c:f>Sheet1!$B$1</c:f>
              <c:strCache>
                <c:ptCount val="1"/>
                <c:pt idx="0">
                  <c:v>Column1</c:v>
                </c:pt>
              </c:strCache>
            </c:strRef>
          </c:tx>
          <c:spPr>
            <a:solidFill>
              <a:schemeClr val="accent1"/>
            </a:solidFill>
            <a:ln>
              <a:solidFill>
                <a:schemeClr val="accent5">
                  <a:lumMod val="50000"/>
                </a:schemeClr>
              </a:solidFill>
            </a:ln>
            <a:effectLst/>
          </c:spPr>
          <c:invertIfNegative val="0"/>
          <c:dPt>
            <c:idx val="0"/>
            <c:invertIfNegative val="0"/>
            <c:bubble3D val="0"/>
            <c:spPr>
              <a:solidFill>
                <a:schemeClr val="accent2"/>
              </a:solidFill>
              <a:ln>
                <a:solidFill>
                  <a:schemeClr val="accent2"/>
                </a:solidFill>
              </a:ln>
              <a:effectLst/>
            </c:spPr>
            <c:extLst>
              <c:ext xmlns:c16="http://schemas.microsoft.com/office/drawing/2014/chart" uri="{C3380CC4-5D6E-409C-BE32-E72D297353CC}">
                <c16:uniqueId val="{00000001-273C-4048-AA7A-A20C183526F3}"/>
              </c:ext>
            </c:extLst>
          </c:dPt>
          <c:dPt>
            <c:idx val="1"/>
            <c:invertIfNegative val="0"/>
            <c:bubble3D val="0"/>
            <c:spPr>
              <a:solidFill>
                <a:schemeClr val="accent4">
                  <a:lumMod val="50000"/>
                </a:schemeClr>
              </a:solidFill>
              <a:ln>
                <a:solidFill>
                  <a:schemeClr val="accent4">
                    <a:lumMod val="50000"/>
                  </a:schemeClr>
                </a:solidFill>
              </a:ln>
              <a:effectLst/>
            </c:spPr>
            <c:extLst>
              <c:ext xmlns:c16="http://schemas.microsoft.com/office/drawing/2014/chart" uri="{C3380CC4-5D6E-409C-BE32-E72D297353CC}">
                <c16:uniqueId val="{00000003-273C-4048-AA7A-A20C183526F3}"/>
              </c:ext>
            </c:extLst>
          </c:dPt>
          <c:dPt>
            <c:idx val="2"/>
            <c:invertIfNegative val="0"/>
            <c:bubble3D val="0"/>
            <c:spPr>
              <a:solidFill>
                <a:schemeClr val="accent3"/>
              </a:solidFill>
              <a:ln>
                <a:solidFill>
                  <a:schemeClr val="accent3"/>
                </a:solidFill>
              </a:ln>
              <a:effectLst/>
            </c:spPr>
            <c:extLst>
              <c:ext xmlns:c16="http://schemas.microsoft.com/office/drawing/2014/chart" uri="{C3380CC4-5D6E-409C-BE32-E72D297353CC}">
                <c16:uniqueId val="{00000005-273C-4048-AA7A-A20C183526F3}"/>
              </c:ext>
            </c:extLst>
          </c:dPt>
          <c:dPt>
            <c:idx val="3"/>
            <c:invertIfNegative val="0"/>
            <c:bubble3D val="0"/>
            <c:spPr>
              <a:solidFill>
                <a:schemeClr val="accent5">
                  <a:lumMod val="75000"/>
                </a:schemeClr>
              </a:solidFill>
              <a:ln>
                <a:solidFill>
                  <a:schemeClr val="accent5">
                    <a:lumMod val="75000"/>
                  </a:schemeClr>
                </a:solidFill>
              </a:ln>
              <a:effectLst/>
            </c:spPr>
            <c:extLst>
              <c:ext xmlns:c16="http://schemas.microsoft.com/office/drawing/2014/chart" uri="{C3380CC4-5D6E-409C-BE32-E72D297353CC}">
                <c16:uniqueId val="{00000007-273C-4048-AA7A-A20C183526F3}"/>
              </c:ext>
            </c:extLst>
          </c:dPt>
          <c:dPt>
            <c:idx val="4"/>
            <c:invertIfNegative val="0"/>
            <c:bubble3D val="0"/>
            <c:spPr>
              <a:solidFill>
                <a:schemeClr val="accent4"/>
              </a:solidFill>
              <a:ln>
                <a:solidFill>
                  <a:schemeClr val="accent4"/>
                </a:solidFill>
              </a:ln>
              <a:effectLst/>
            </c:spPr>
            <c:extLst>
              <c:ext xmlns:c16="http://schemas.microsoft.com/office/drawing/2014/chart" uri="{C3380CC4-5D6E-409C-BE32-E72D297353CC}">
                <c16:uniqueId val="{00000008-273C-4048-AA7A-A20C183526F3}"/>
              </c:ext>
            </c:extLst>
          </c:dPt>
          <c:dPt>
            <c:idx val="5"/>
            <c:invertIfNegative val="0"/>
            <c:bubble3D val="0"/>
            <c:spPr>
              <a:solidFill>
                <a:schemeClr val="tx1"/>
              </a:solidFill>
              <a:ln>
                <a:solidFill>
                  <a:schemeClr val="tx1"/>
                </a:solidFill>
              </a:ln>
              <a:effectLst/>
            </c:spPr>
            <c:extLst>
              <c:ext xmlns:c16="http://schemas.microsoft.com/office/drawing/2014/chart" uri="{C3380CC4-5D6E-409C-BE32-E72D297353CC}">
                <c16:uniqueId val="{00000009-273C-4048-AA7A-A20C183526F3}"/>
              </c:ext>
            </c:extLst>
          </c:dPt>
          <c:dLbls>
            <c:dLbl>
              <c:idx val="0"/>
              <c:layout>
                <c:manualLayout>
                  <c:x val="-2.2953448257716502E-17"/>
                  <c:y val="5.171140313802615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73C-4048-AA7A-A20C183526F3}"/>
                </c:ext>
              </c:extLst>
            </c:dLbl>
            <c:dLbl>
              <c:idx val="1"/>
              <c:layout>
                <c:manualLayout>
                  <c:x val="0"/>
                  <c:y val="2.585570156901354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73C-4048-AA7A-A20C183526F3}"/>
                </c:ext>
              </c:extLst>
            </c:dLbl>
            <c:dLbl>
              <c:idx val="4"/>
              <c:layout>
                <c:manualLayout>
                  <c:x val="-1.2520207318861547E-3"/>
                  <c:y val="7.060845998555337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73C-4048-AA7A-A20C183526F3}"/>
                </c:ext>
              </c:extLst>
            </c:dLbl>
            <c:dLbl>
              <c:idx val="5"/>
              <c:layout>
                <c:manualLayout>
                  <c:x val="-3.756062195658097E-3"/>
                  <c:y val="1.03422806276054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73C-4048-AA7A-A20C183526F3}"/>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Breast cancer</c:v>
                </c:pt>
                <c:pt idx="1">
                  <c:v>Prostate cancer</c:v>
                </c:pt>
                <c:pt idx="2">
                  <c:v>Heart disease</c:v>
                </c:pt>
                <c:pt idx="3">
                  <c:v>Stroke</c:v>
                </c:pt>
                <c:pt idx="4">
                  <c:v>HIV</c:v>
                </c:pt>
                <c:pt idx="5">
                  <c:v>Alzheimer’s disease</c:v>
                </c:pt>
              </c:strCache>
            </c:strRef>
          </c:cat>
          <c:val>
            <c:numRef>
              <c:f>Sheet1!$B$2:$B$7</c:f>
              <c:numCache>
                <c:formatCode>General</c:formatCode>
                <c:ptCount val="6"/>
                <c:pt idx="0">
                  <c:v>1.1000000000000001</c:v>
                </c:pt>
                <c:pt idx="1">
                  <c:v>1.8</c:v>
                </c:pt>
                <c:pt idx="2">
                  <c:v>-7.3</c:v>
                </c:pt>
                <c:pt idx="3">
                  <c:v>-10.5</c:v>
                </c:pt>
                <c:pt idx="4">
                  <c:v>-65.2</c:v>
                </c:pt>
                <c:pt idx="5">
                  <c:v>145.19999999999999</c:v>
                </c:pt>
              </c:numCache>
            </c:numRef>
          </c:val>
          <c:extLst>
            <c:ext xmlns:c16="http://schemas.microsoft.com/office/drawing/2014/chart" uri="{C3380CC4-5D6E-409C-BE32-E72D297353CC}">
              <c16:uniqueId val="{00000006-273C-4048-AA7A-A20C183526F3}"/>
            </c:ext>
          </c:extLst>
        </c:ser>
        <c:dLbls>
          <c:showLegendKey val="0"/>
          <c:showVal val="0"/>
          <c:showCatName val="0"/>
          <c:showSerName val="0"/>
          <c:showPercent val="0"/>
          <c:showBubbleSize val="0"/>
        </c:dLbls>
        <c:gapWidth val="150"/>
        <c:axId val="318689520"/>
        <c:axId val="318684112"/>
      </c:barChart>
      <c:catAx>
        <c:axId val="318689520"/>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2"/>
                    </a:solidFill>
                    <a:latin typeface="+mn-lt"/>
                    <a:ea typeface="+mn-ea"/>
                    <a:cs typeface="+mn-cs"/>
                  </a:defRPr>
                </a:pPr>
                <a:r>
                  <a:rPr lang="en-US" sz="1400" b="1">
                    <a:solidFill>
                      <a:schemeClr val="tx2"/>
                    </a:solidFill>
                  </a:rPr>
                  <a:t>Cause of</a:t>
                </a:r>
                <a:r>
                  <a:rPr lang="en-US" sz="1400" b="1" baseline="0">
                    <a:solidFill>
                      <a:schemeClr val="tx2"/>
                    </a:solidFill>
                  </a:rPr>
                  <a:t> death</a:t>
                </a:r>
                <a:endParaRPr lang="en-US" sz="1400" b="1">
                  <a:solidFill>
                    <a:schemeClr val="tx2"/>
                  </a:solidFill>
                </a:endParaRPr>
              </a:p>
            </c:rich>
          </c:tx>
          <c:layout>
            <c:manualLayout>
              <c:xMode val="edge"/>
              <c:yMode val="edge"/>
              <c:x val="0.47367522897684666"/>
              <c:y val="0.95088905648153299"/>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2"/>
                  </a:solidFill>
                  <a:latin typeface="+mn-lt"/>
                  <a:ea typeface="+mn-ea"/>
                  <a:cs typeface="+mn-cs"/>
                </a:defRPr>
              </a:pPr>
              <a:endParaRPr lang="da-DK"/>
            </a:p>
          </c:txPr>
        </c:title>
        <c:numFmt formatCode="General" sourceLinked="1"/>
        <c:majorTickMark val="out"/>
        <c:minorTickMark val="none"/>
        <c:tickLblPos val="low"/>
        <c:spPr>
          <a:noFill/>
          <a:ln w="19050" cap="flat" cmpd="sng" algn="ctr">
            <a:solidFill>
              <a:schemeClr val="tx2"/>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da-DK"/>
          </a:p>
        </c:txPr>
        <c:crossAx val="318684112"/>
        <c:crosses val="autoZero"/>
        <c:auto val="1"/>
        <c:lblAlgn val="ctr"/>
        <c:lblOffset val="100"/>
        <c:noMultiLvlLbl val="0"/>
      </c:catAx>
      <c:valAx>
        <c:axId val="318684112"/>
        <c:scaling>
          <c:orientation val="minMax"/>
          <c:max val="160"/>
          <c:min val="-80"/>
        </c:scaling>
        <c:delete val="0"/>
        <c:axPos val="l"/>
        <c:majorGridlines>
          <c:spPr>
            <a:ln w="9525" cap="flat" cmpd="sng" algn="ctr">
              <a:solidFill>
                <a:schemeClr val="bg1">
                  <a:lumMod val="7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2"/>
                    </a:solidFill>
                    <a:latin typeface="+mn-lt"/>
                    <a:ea typeface="+mn-ea"/>
                    <a:cs typeface="+mn-cs"/>
                  </a:defRPr>
                </a:pPr>
                <a:r>
                  <a:rPr lang="en-US" sz="1400" b="1">
                    <a:solidFill>
                      <a:schemeClr val="tx2"/>
                    </a:solidFill>
                  </a:rPr>
                  <a:t>Percentage change </a:t>
                </a:r>
              </a:p>
            </c:rich>
          </c:tx>
          <c:layout>
            <c:manualLayout>
              <c:xMode val="edge"/>
              <c:yMode val="edge"/>
              <c:x val="2.113874341678627E-2"/>
              <c:y val="0.34032120423750684"/>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2"/>
                  </a:solidFill>
                  <a:latin typeface="+mn-lt"/>
                  <a:ea typeface="+mn-ea"/>
                  <a:cs typeface="+mn-cs"/>
                </a:defRPr>
              </a:pPr>
              <a:endParaRPr lang="da-DK"/>
            </a:p>
          </c:txPr>
        </c:title>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da-DK"/>
          </a:p>
        </c:txPr>
        <c:crossAx val="318689520"/>
        <c:crosses val="autoZero"/>
        <c:crossBetween val="between"/>
        <c:majorUnit val="40"/>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800" b="1">
                <a:solidFill>
                  <a:schemeClr val="tx2"/>
                </a:solidFill>
              </a:rPr>
              <a:t>Annual patient costs across </a:t>
            </a:r>
            <a:br>
              <a:rPr lang="en-US" sz="1800" b="1">
                <a:solidFill>
                  <a:schemeClr val="tx2"/>
                </a:solidFill>
              </a:rPr>
            </a:br>
            <a:r>
              <a:rPr lang="en-US" sz="1800" b="1">
                <a:solidFill>
                  <a:schemeClr val="tx2"/>
                </a:solidFill>
              </a:rPr>
              <a:t>dementia severities</a:t>
            </a:r>
            <a:r>
              <a:rPr lang="en-US" sz="1800" b="1" baseline="30000">
                <a:solidFill>
                  <a:schemeClr val="tx2"/>
                </a:solidFill>
              </a:rPr>
              <a:t>6</a:t>
            </a:r>
            <a:endParaRPr lang="en-US" sz="1800" b="1">
              <a:solidFill>
                <a:schemeClr val="tx2"/>
              </a:solidFill>
            </a:endParaRPr>
          </a:p>
        </c:rich>
      </c:tx>
      <c:layout>
        <c:manualLayout>
          <c:xMode val="edge"/>
          <c:yMode val="edge"/>
          <c:x val="0.29735188736958856"/>
          <c:y val="3.0171789139581347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a-DK"/>
        </a:p>
      </c:txPr>
    </c:title>
    <c:autoTitleDeleted val="0"/>
    <c:plotArea>
      <c:layout>
        <c:manualLayout>
          <c:layoutTarget val="inner"/>
          <c:xMode val="edge"/>
          <c:yMode val="edge"/>
          <c:x val="0.22450430747283207"/>
          <c:y val="0.18252956463663669"/>
          <c:w val="0.75153622707193213"/>
          <c:h val="0.59026062421695347"/>
        </c:manualLayout>
      </c:layout>
      <c:barChart>
        <c:barDir val="col"/>
        <c:grouping val="clustered"/>
        <c:varyColors val="0"/>
        <c:ser>
          <c:idx val="0"/>
          <c:order val="0"/>
          <c:tx>
            <c:strRef>
              <c:f>Sheet1!$B$1</c:f>
              <c:strCache>
                <c:ptCount val="1"/>
                <c:pt idx="0">
                  <c:v>All </c:v>
                </c:pt>
              </c:strCache>
            </c:strRef>
          </c:tx>
          <c:spPr>
            <a:solidFill>
              <a:schemeClr val="accent1"/>
            </a:solidFill>
            <a:ln>
              <a:solidFill>
                <a:schemeClr val="accent5">
                  <a:lumMod val="50000"/>
                </a:schemeClr>
              </a:solidFill>
            </a:ln>
            <a:effectLst/>
          </c:spPr>
          <c:invertIfNegative val="0"/>
          <c:dPt>
            <c:idx val="0"/>
            <c:invertIfNegative val="0"/>
            <c:bubble3D val="0"/>
            <c:spPr>
              <a:solidFill>
                <a:schemeClr val="accent3"/>
              </a:solidFill>
              <a:ln>
                <a:solidFill>
                  <a:schemeClr val="accent3"/>
                </a:solidFill>
              </a:ln>
              <a:effectLst/>
            </c:spPr>
            <c:extLst>
              <c:ext xmlns:c16="http://schemas.microsoft.com/office/drawing/2014/chart" uri="{C3380CC4-5D6E-409C-BE32-E72D297353CC}">
                <c16:uniqueId val="{00000000-E240-49C5-B303-1F62FC45613B}"/>
              </c:ext>
            </c:extLst>
          </c:dPt>
          <c:dPt>
            <c:idx val="1"/>
            <c:invertIfNegative val="0"/>
            <c:bubble3D val="0"/>
            <c:spPr>
              <a:solidFill>
                <a:schemeClr val="accent5"/>
              </a:solidFill>
              <a:ln>
                <a:solidFill>
                  <a:schemeClr val="accent5"/>
                </a:solidFill>
              </a:ln>
              <a:effectLst/>
            </c:spPr>
            <c:extLst>
              <c:ext xmlns:c16="http://schemas.microsoft.com/office/drawing/2014/chart" uri="{C3380CC4-5D6E-409C-BE32-E72D297353CC}">
                <c16:uniqueId val="{00000001-E240-49C5-B303-1F62FC45613B}"/>
              </c:ext>
            </c:extLst>
          </c:dPt>
          <c:dPt>
            <c:idx val="2"/>
            <c:invertIfNegative val="0"/>
            <c:bubble3D val="0"/>
            <c:spPr>
              <a:solidFill>
                <a:schemeClr val="accent4">
                  <a:lumMod val="75000"/>
                </a:schemeClr>
              </a:solidFill>
              <a:ln>
                <a:solidFill>
                  <a:schemeClr val="accent4">
                    <a:lumMod val="75000"/>
                  </a:schemeClr>
                </a:solidFill>
              </a:ln>
              <a:effectLst/>
            </c:spPr>
            <c:extLst>
              <c:ext xmlns:c16="http://schemas.microsoft.com/office/drawing/2014/chart" uri="{C3380CC4-5D6E-409C-BE32-E72D297353CC}">
                <c16:uniqueId val="{00000002-E240-49C5-B303-1F62FC45613B}"/>
              </c:ext>
            </c:extLst>
          </c:dPt>
          <c:cat>
            <c:strRef>
              <c:f>Sheet1!$A$2:$A$4</c:f>
              <c:strCache>
                <c:ptCount val="3"/>
                <c:pt idx="0">
                  <c:v>Mild</c:v>
                </c:pt>
                <c:pt idx="1">
                  <c:v>Moderate</c:v>
                </c:pt>
                <c:pt idx="2">
                  <c:v>Severe</c:v>
                </c:pt>
              </c:strCache>
            </c:strRef>
          </c:cat>
          <c:val>
            <c:numRef>
              <c:f>Sheet1!$B$2:$B$4</c:f>
              <c:numCache>
                <c:formatCode>General</c:formatCode>
                <c:ptCount val="3"/>
                <c:pt idx="0">
                  <c:v>15899</c:v>
                </c:pt>
                <c:pt idx="1">
                  <c:v>26859</c:v>
                </c:pt>
                <c:pt idx="2">
                  <c:v>36180</c:v>
                </c:pt>
              </c:numCache>
            </c:numRef>
          </c:val>
          <c:extLst>
            <c:ext xmlns:c16="http://schemas.microsoft.com/office/drawing/2014/chart" uri="{C3380CC4-5D6E-409C-BE32-E72D297353CC}">
              <c16:uniqueId val="{00000000-5279-4285-A538-2AF8108AE3A4}"/>
            </c:ext>
          </c:extLst>
        </c:ser>
        <c:dLbls>
          <c:showLegendKey val="0"/>
          <c:showVal val="0"/>
          <c:showCatName val="0"/>
          <c:showSerName val="0"/>
          <c:showPercent val="0"/>
          <c:showBubbleSize val="0"/>
        </c:dLbls>
        <c:gapWidth val="150"/>
        <c:axId val="318689520"/>
        <c:axId val="318684112"/>
      </c:barChart>
      <c:catAx>
        <c:axId val="318689520"/>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2"/>
                    </a:solidFill>
                    <a:latin typeface="+mn-lt"/>
                    <a:ea typeface="+mn-ea"/>
                    <a:cs typeface="+mn-cs"/>
                  </a:defRPr>
                </a:pPr>
                <a:r>
                  <a:rPr lang="en-US" sz="1400" b="1">
                    <a:solidFill>
                      <a:schemeClr val="tx2"/>
                    </a:solidFill>
                  </a:rPr>
                  <a:t>Disease</a:t>
                </a:r>
                <a:r>
                  <a:rPr lang="en-US" sz="1400" b="1" baseline="0">
                    <a:solidFill>
                      <a:schemeClr val="tx2"/>
                    </a:solidFill>
                  </a:rPr>
                  <a:t> severity</a:t>
                </a:r>
                <a:endParaRPr lang="en-US" sz="1400" b="1">
                  <a:solidFill>
                    <a:schemeClr val="tx2"/>
                  </a:solidFill>
                </a:endParaRP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2"/>
                  </a:solidFill>
                  <a:latin typeface="+mn-lt"/>
                  <a:ea typeface="+mn-ea"/>
                  <a:cs typeface="+mn-cs"/>
                </a:defRPr>
              </a:pPr>
              <a:endParaRPr lang="da-DK"/>
            </a:p>
          </c:txPr>
        </c:title>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da-DK"/>
          </a:p>
        </c:txPr>
        <c:crossAx val="318684112"/>
        <c:crosses val="autoZero"/>
        <c:auto val="1"/>
        <c:lblAlgn val="ctr"/>
        <c:lblOffset val="100"/>
        <c:noMultiLvlLbl val="0"/>
      </c:catAx>
      <c:valAx>
        <c:axId val="318684112"/>
        <c:scaling>
          <c:orientation val="minMax"/>
        </c:scaling>
        <c:delete val="0"/>
        <c:axPos val="l"/>
        <c:majorGridlines>
          <c:spPr>
            <a:ln w="9525" cap="flat" cmpd="sng" algn="ctr">
              <a:solidFill>
                <a:schemeClr val="bg1">
                  <a:lumMod val="7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2"/>
                    </a:solidFill>
                    <a:latin typeface="+mn-lt"/>
                    <a:ea typeface="+mn-ea"/>
                    <a:cs typeface="+mn-cs"/>
                  </a:defRPr>
                </a:pPr>
                <a:r>
                  <a:rPr lang="en-US" sz="1400" b="1">
                    <a:solidFill>
                      <a:schemeClr val="tx2"/>
                    </a:solidFill>
                  </a:rPr>
                  <a:t>Annual patient</a:t>
                </a:r>
                <a:r>
                  <a:rPr lang="en-US" sz="1400" b="1" baseline="0">
                    <a:solidFill>
                      <a:schemeClr val="tx2"/>
                    </a:solidFill>
                  </a:rPr>
                  <a:t> cost (US $)</a:t>
                </a:r>
                <a:endParaRPr lang="en-US" sz="1400" b="1">
                  <a:solidFill>
                    <a:schemeClr val="tx2"/>
                  </a:solidFill>
                </a:endParaRPr>
              </a:p>
            </c:rich>
          </c:tx>
          <c:layout>
            <c:manualLayout>
              <c:xMode val="edge"/>
              <c:yMode val="edge"/>
              <c:x val="6.0345095195569777E-2"/>
              <c:y val="0.2297572024077822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2"/>
                  </a:solidFill>
                  <a:latin typeface="+mn-lt"/>
                  <a:ea typeface="+mn-ea"/>
                  <a:cs typeface="+mn-cs"/>
                </a:defRPr>
              </a:pPr>
              <a:endParaRPr lang="da-DK"/>
            </a:p>
          </c:txPr>
        </c:title>
        <c:numFmt formatCode="#,##0" sourceLinked="0"/>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da-DK"/>
          </a:p>
        </c:txPr>
        <c:crossAx val="318689520"/>
        <c:crosses val="autoZero"/>
        <c:crossBetween val="between"/>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time spent caring</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2B4-4D44-995A-411334CE955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2B4-4D44-995A-411334CE955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2B4-4D44-995A-411334CE955E}"/>
              </c:ext>
            </c:extLst>
          </c:dPt>
          <c:dPt>
            <c:idx val="3"/>
            <c:bubble3D val="0"/>
            <c:spPr>
              <a:solidFill>
                <a:schemeClr val="accent5">
                  <a:lumMod val="50000"/>
                </a:schemeClr>
              </a:solidFill>
              <a:ln w="19050">
                <a:solidFill>
                  <a:schemeClr val="lt1"/>
                </a:solidFill>
              </a:ln>
              <a:effectLst/>
            </c:spPr>
            <c:extLst>
              <c:ext xmlns:c16="http://schemas.microsoft.com/office/drawing/2014/chart" uri="{C3380CC4-5D6E-409C-BE32-E72D297353CC}">
                <c16:uniqueId val="{00000007-22B4-4D44-995A-411334CE955E}"/>
              </c:ext>
            </c:extLst>
          </c:dPt>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&gt;4 hours/day</c:v>
                </c:pt>
                <c:pt idx="1">
                  <c:v>4–10 hours/day</c:v>
                </c:pt>
                <c:pt idx="2">
                  <c:v>&gt;10 hours/day</c:v>
                </c:pt>
                <c:pt idx="3">
                  <c:v>Not reported</c:v>
                </c:pt>
              </c:strCache>
            </c:strRef>
          </c:cat>
          <c:val>
            <c:numRef>
              <c:f>Sheet1!$B$2:$B$5</c:f>
              <c:numCache>
                <c:formatCode>General</c:formatCode>
                <c:ptCount val="4"/>
                <c:pt idx="0">
                  <c:v>41</c:v>
                </c:pt>
                <c:pt idx="1">
                  <c:v>32</c:v>
                </c:pt>
                <c:pt idx="2">
                  <c:v>20</c:v>
                </c:pt>
                <c:pt idx="3">
                  <c:v>7</c:v>
                </c:pt>
              </c:numCache>
            </c:numRef>
          </c:val>
          <c:extLst>
            <c:ext xmlns:c16="http://schemas.microsoft.com/office/drawing/2014/chart" uri="{C3380CC4-5D6E-409C-BE32-E72D297353CC}">
              <c16:uniqueId val="{00000008-22B4-4D44-995A-411334CE955E}"/>
            </c:ext>
          </c:extLst>
        </c:ser>
        <c:dLbls>
          <c:showLegendKey val="0"/>
          <c:showVal val="1"/>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time spent caring</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CD7-4EAD-9F49-7F6A95F0FA1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CD7-4EAD-9F49-7F6A95F0FA1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CD7-4EAD-9F49-7F6A95F0FA17}"/>
              </c:ext>
            </c:extLst>
          </c:dPt>
          <c:dPt>
            <c:idx val="3"/>
            <c:bubble3D val="0"/>
            <c:spPr>
              <a:solidFill>
                <a:schemeClr val="accent5">
                  <a:lumMod val="50000"/>
                </a:schemeClr>
              </a:solidFill>
              <a:ln w="19050">
                <a:solidFill>
                  <a:schemeClr val="lt1"/>
                </a:solidFill>
              </a:ln>
              <a:effectLst/>
            </c:spPr>
            <c:extLst>
              <c:ext xmlns:c16="http://schemas.microsoft.com/office/drawing/2014/chart" uri="{C3380CC4-5D6E-409C-BE32-E72D297353CC}">
                <c16:uniqueId val="{00000007-3CD7-4EAD-9F49-7F6A95F0FA17}"/>
              </c:ext>
            </c:extLst>
          </c:dPt>
          <c:dLbls>
            <c:dLbl>
              <c:idx val="3"/>
              <c:layout>
                <c:manualLayout>
                  <c:x val="-0.10678964231867696"/>
                  <c:y val="-9.7503568641580066E-2"/>
                </c:manualLayout>
              </c:layout>
              <c:numFmt formatCode="0&quot;%&quot;"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da-DK"/>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CD7-4EAD-9F49-7F6A95F0FA17}"/>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solidFill>
                  <a:round/>
                </a:ln>
                <a:effectLst/>
              </c:spPr>
            </c:leaderLines>
            <c:extLst>
              <c:ext xmlns:c15="http://schemas.microsoft.com/office/drawing/2012/chart" uri="{CE6537A1-D6FC-4f65-9D91-7224C49458BB}"/>
            </c:extLst>
          </c:dLbls>
          <c:cat>
            <c:strRef>
              <c:f>Sheet1!$A$2:$A$5</c:f>
              <c:strCache>
                <c:ptCount val="4"/>
                <c:pt idx="0">
                  <c:v>&gt;4 hours/day</c:v>
                </c:pt>
                <c:pt idx="1">
                  <c:v>4–10 hours/day</c:v>
                </c:pt>
                <c:pt idx="2">
                  <c:v>&gt;10 hours/day</c:v>
                </c:pt>
                <c:pt idx="3">
                  <c:v>Not reported</c:v>
                </c:pt>
              </c:strCache>
            </c:strRef>
          </c:cat>
          <c:val>
            <c:numRef>
              <c:f>Sheet1!$B$2:$B$5</c:f>
              <c:numCache>
                <c:formatCode>General</c:formatCode>
                <c:ptCount val="4"/>
                <c:pt idx="0">
                  <c:v>32</c:v>
                </c:pt>
                <c:pt idx="1">
                  <c:v>25</c:v>
                </c:pt>
                <c:pt idx="2">
                  <c:v>39</c:v>
                </c:pt>
                <c:pt idx="3">
                  <c:v>4</c:v>
                </c:pt>
              </c:numCache>
            </c:numRef>
          </c:val>
          <c:extLst>
            <c:ext xmlns:c16="http://schemas.microsoft.com/office/drawing/2014/chart" uri="{C3380CC4-5D6E-409C-BE32-E72D297353CC}">
              <c16:uniqueId val="{00000008-3CD7-4EAD-9F49-7F6A95F0FA17}"/>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528878309696234E-2"/>
          <c:y val="0.13096866556260395"/>
          <c:w val="0.4920416988644068"/>
          <c:h val="0.7380626688747921"/>
        </c:manualLayout>
      </c:layout>
      <c:doughnutChart>
        <c:varyColors val="1"/>
        <c:ser>
          <c:idx val="0"/>
          <c:order val="0"/>
          <c:tx>
            <c:strRef>
              <c:f>Sheet1!$B$1</c:f>
              <c:strCache>
                <c:ptCount val="1"/>
                <c:pt idx="0">
                  <c:v>time spent caring</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E73-4B30-BDE4-C2488C602D8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E73-4B30-BDE4-C2488C602D8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E73-4B30-BDE4-C2488C602D8A}"/>
              </c:ext>
            </c:extLst>
          </c:dPt>
          <c:dPt>
            <c:idx val="3"/>
            <c:bubble3D val="0"/>
            <c:spPr>
              <a:solidFill>
                <a:schemeClr val="accent5">
                  <a:lumMod val="50000"/>
                </a:schemeClr>
              </a:solidFill>
              <a:ln w="19050">
                <a:solidFill>
                  <a:schemeClr val="lt1"/>
                </a:solidFill>
              </a:ln>
              <a:effectLst/>
            </c:spPr>
            <c:extLst>
              <c:ext xmlns:c16="http://schemas.microsoft.com/office/drawing/2014/chart" uri="{C3380CC4-5D6E-409C-BE32-E72D297353CC}">
                <c16:uniqueId val="{00000007-6E73-4B30-BDE4-C2488C602D8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6E73-4B30-BDE4-C2488C602D8A}"/>
              </c:ext>
            </c:extLst>
          </c:dPt>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&lt;4 hours/day</c:v>
                </c:pt>
                <c:pt idx="1">
                  <c:v>4–10 hours/day</c:v>
                </c:pt>
                <c:pt idx="2">
                  <c:v>&gt;10 hours/day</c:v>
                </c:pt>
                <c:pt idx="3">
                  <c:v>Not reported</c:v>
                </c:pt>
                <c:pt idx="4">
                  <c:v>Late stage</c:v>
                </c:pt>
              </c:strCache>
            </c:strRef>
          </c:cat>
          <c:val>
            <c:numRef>
              <c:f>Sheet1!$B$2:$B$6</c:f>
              <c:numCache>
                <c:formatCode>General</c:formatCode>
                <c:ptCount val="5"/>
                <c:pt idx="0">
                  <c:v>20</c:v>
                </c:pt>
                <c:pt idx="1">
                  <c:v>23</c:v>
                </c:pt>
                <c:pt idx="2">
                  <c:v>50</c:v>
                </c:pt>
                <c:pt idx="3">
                  <c:v>7</c:v>
                </c:pt>
              </c:numCache>
            </c:numRef>
          </c:val>
          <c:extLst>
            <c:ext xmlns:c16="http://schemas.microsoft.com/office/drawing/2014/chart" uri="{C3380CC4-5D6E-409C-BE32-E72D297353CC}">
              <c16:uniqueId val="{0000000A-6E73-4B30-BDE4-C2488C602D8A}"/>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0.57218</cdr:x>
      <cdr:y>0.56919</cdr:y>
    </cdr:from>
    <cdr:to>
      <cdr:x>0.98399</cdr:x>
      <cdr:y>0.78003</cdr:y>
    </cdr:to>
    <cdr:sp macro="" textlink="">
      <cdr:nvSpPr>
        <cdr:cNvPr id="3" name="Speech Bubble: Rectangle 2">
          <a:extLst xmlns:a="http://schemas.openxmlformats.org/drawingml/2006/main">
            <a:ext uri="{FF2B5EF4-FFF2-40B4-BE49-F238E27FC236}">
              <a16:creationId xmlns:a16="http://schemas.microsoft.com/office/drawing/2014/main" id="{153571F5-D3C9-D636-FB15-612721751D81}"/>
            </a:ext>
          </a:extLst>
        </cdr:cNvPr>
        <cdr:cNvSpPr/>
      </cdr:nvSpPr>
      <cdr:spPr>
        <a:xfrm xmlns:a="http://schemas.openxmlformats.org/drawingml/2006/main">
          <a:off x="5593278" y="2823180"/>
          <a:ext cx="4025611" cy="1045734"/>
        </a:xfrm>
        <a:prstGeom xmlns:a="http://schemas.openxmlformats.org/drawingml/2006/main" prst="wedgeRectCallout">
          <a:avLst>
            <a:gd name="adj1" fmla="val 46540"/>
            <a:gd name="adj2" fmla="val -178753"/>
          </a:avLst>
        </a:prstGeom>
        <a:solidFill xmlns:a="http://schemas.openxmlformats.org/drawingml/2006/main">
          <a:schemeClr val="accent5">
            <a:lumMod val="20000"/>
            <a:lumOff val="80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rtlCol="0" anchor="ctr"/>
        <a:lstStyle xmlns:a="http://schemas.openxmlformats.org/drawingml/2006/main"/>
        <a:p xmlns:a="http://schemas.openxmlformats.org/drawingml/2006/main">
          <a:pPr algn="ctr"/>
          <a:r>
            <a:rPr lang="en-US" sz="1400" dirty="0">
              <a:solidFill>
                <a:schemeClr val="tx1"/>
              </a:solidFill>
            </a:rPr>
            <a:t>Of these predicted 13.9 million people in the US:</a:t>
          </a:r>
          <a:br>
            <a:rPr lang="en-US" sz="1400" dirty="0">
              <a:solidFill>
                <a:schemeClr val="tx1"/>
              </a:solidFill>
            </a:rPr>
          </a:br>
          <a:r>
            <a:rPr lang="en-US" sz="1400" dirty="0">
              <a:solidFill>
                <a:schemeClr val="tx1"/>
              </a:solidFill>
            </a:rPr>
            <a:t>18% will be age 65–74,</a:t>
          </a:r>
        </a:p>
        <a:p xmlns:a="http://schemas.openxmlformats.org/drawingml/2006/main">
          <a:pPr algn="ctr"/>
          <a:r>
            <a:rPr lang="en-US" sz="1400" dirty="0">
              <a:solidFill>
                <a:schemeClr val="tx1"/>
              </a:solidFill>
            </a:rPr>
            <a:t>34% will be age 75–84, </a:t>
          </a:r>
        </a:p>
        <a:p xmlns:a="http://schemas.openxmlformats.org/drawingml/2006/main">
          <a:pPr algn="ctr"/>
          <a:r>
            <a:rPr lang="en-US" sz="1400" dirty="0">
              <a:solidFill>
                <a:schemeClr val="tx1"/>
              </a:solidFill>
            </a:rPr>
            <a:t>and </a:t>
          </a:r>
          <a:r>
            <a:rPr lang="en-US" sz="1400" b="1" dirty="0">
              <a:solidFill>
                <a:schemeClr val="accent5">
                  <a:lumMod val="75000"/>
                </a:schemeClr>
              </a:solidFill>
            </a:rPr>
            <a:t>48% will be age 85+</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970938" y="0"/>
            <a:ext cx="3037840" cy="466435"/>
          </a:xfrm>
          <a:prstGeom prst="rect">
            <a:avLst/>
          </a:prstGeom>
        </p:spPr>
        <p:txBody>
          <a:bodyPr vert="horz" lIns="91440" tIns="45720" rIns="91440" bIns="45720" rtlCol="0"/>
          <a:lstStyle>
            <a:lvl1pPr algn="r">
              <a:defRPr sz="1200"/>
            </a:lvl1pPr>
          </a:lstStyle>
          <a:p>
            <a:fld id="{165C1F25-C198-4B70-BD0D-E53FE2A6A47F}" type="datetimeFigureOut">
              <a:rPr lang="da-DK" smtClean="0"/>
              <a:t>07-11-2023</a:t>
            </a:fld>
            <a:endParaRPr lang="da-DK"/>
          </a:p>
        </p:txBody>
      </p:sp>
      <p:sp>
        <p:nvSpPr>
          <p:cNvPr id="6" name="Footer Placeholder 5"/>
          <p:cNvSpPr>
            <a:spLocks noGrp="1"/>
          </p:cNvSpPr>
          <p:nvPr>
            <p:ph type="ftr" sz="quarter" idx="4"/>
          </p:nvPr>
        </p:nvSpPr>
        <p:spPr>
          <a:xfrm>
            <a:off x="0" y="8829968"/>
            <a:ext cx="3037840" cy="46643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970938" y="8829968"/>
            <a:ext cx="3037840" cy="466434"/>
          </a:xfrm>
          <a:prstGeom prst="rect">
            <a:avLst/>
          </a:prstGeom>
        </p:spPr>
        <p:txBody>
          <a:bodyPr vert="horz" lIns="91440" tIns="45720" rIns="91440" bIns="45720" rtlCol="0" anchor="b"/>
          <a:lstStyle>
            <a:lvl1pPr algn="r">
              <a:defRPr sz="1200"/>
            </a:lvl1pPr>
          </a:lstStyle>
          <a:p>
            <a:fld id="{85263BDD-FA8D-4E6D-96A3-4835BF873E0B}" type="slidenum">
              <a:rPr lang="da-DK" smtClean="0"/>
              <a:t>‹#›</a:t>
            </a:fld>
            <a:endParaRPr lang="da-DK"/>
          </a:p>
        </p:txBody>
      </p:sp>
      <p:sp>
        <p:nvSpPr>
          <p:cNvPr id="8" name="Slide Image Placeholder 3">
            <a:extLst>
              <a:ext uri="{FF2B5EF4-FFF2-40B4-BE49-F238E27FC236}">
                <a16:creationId xmlns:a16="http://schemas.microsoft.com/office/drawing/2014/main" id="{58E3F423-979E-11EF-3A5D-E91C1BF4A260}"/>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9" name="Notes Placeholder 4">
            <a:extLst>
              <a:ext uri="{FF2B5EF4-FFF2-40B4-BE49-F238E27FC236}">
                <a16:creationId xmlns:a16="http://schemas.microsoft.com/office/drawing/2014/main" id="{614C4E0D-804E-81EA-9ED5-9CF0F4C5453F}"/>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5099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who.int/publications/i/item/9789240033245"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alzint.org/about/dementia-facts-figures/"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fld id="{85263BDD-FA8D-4E6D-96A3-4835BF873E0B}" type="slidenum">
              <a:rPr lang="da-DK" smtClean="0"/>
              <a:pPr/>
              <a:t>1</a:t>
            </a:fld>
            <a:endParaRPr lang="da-DK"/>
          </a:p>
        </p:txBody>
      </p:sp>
      <p:sp>
        <p:nvSpPr>
          <p:cNvPr id="3" name="Slide Image Placeholder 2">
            <a:extLst>
              <a:ext uri="{FF2B5EF4-FFF2-40B4-BE49-F238E27FC236}">
                <a16:creationId xmlns:a16="http://schemas.microsoft.com/office/drawing/2014/main" id="{EC80BC21-F4C8-5282-E975-71557B562E6D}"/>
              </a:ext>
            </a:extLst>
          </p:cNvPr>
          <p:cNvSpPr>
            <a:spLocks noGrp="1" noRot="1" noChangeAspect="1"/>
          </p:cNvSpPr>
          <p:nvPr>
            <p:ph type="sldImg"/>
          </p:nvPr>
        </p:nvSpPr>
        <p:spPr/>
      </p:sp>
      <p:sp>
        <p:nvSpPr>
          <p:cNvPr id="5" name="Notes Placeholder 4">
            <a:extLst>
              <a:ext uri="{FF2B5EF4-FFF2-40B4-BE49-F238E27FC236}">
                <a16:creationId xmlns:a16="http://schemas.microsoft.com/office/drawing/2014/main" id="{CE5C528E-1B90-C6E4-5F74-35A3C2D9BF9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061147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fld id="{85263BDD-FA8D-4E6D-96A3-4835BF873E0B}" type="slidenum">
              <a:rPr lang="da-DK" smtClean="0"/>
              <a:pPr/>
              <a:t>2</a:t>
            </a:fld>
            <a:endParaRPr lang="da-DK"/>
          </a:p>
        </p:txBody>
      </p:sp>
      <p:sp>
        <p:nvSpPr>
          <p:cNvPr id="6" name="Slide Image Placeholder 5">
            <a:extLst>
              <a:ext uri="{FF2B5EF4-FFF2-40B4-BE49-F238E27FC236}">
                <a16:creationId xmlns:a16="http://schemas.microsoft.com/office/drawing/2014/main" id="{08A1B664-8ED8-C03C-DAF9-68C06E4654E6}"/>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4A72F02A-71E9-4847-631E-90A5E45B29AF}"/>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913807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t>References:</a:t>
            </a:r>
          </a:p>
          <a:p>
            <a:pPr marL="228600" indent="-228600">
              <a:buFont typeface="+mj-lt"/>
              <a:buAutoNum type="arabicPeriod"/>
            </a:pPr>
            <a:r>
              <a:rPr lang="en-GB" dirty="0"/>
              <a:t>Alzheimer’s Disease International. Dementia facts and figures. Available at: https://www.alzint.org/about/dementia-facts-figures/. Accessed 2 November 2023. </a:t>
            </a:r>
          </a:p>
          <a:p>
            <a:pPr marL="228600" indent="-228600">
              <a:buFont typeface="+mj-lt"/>
              <a:buAutoNum type="arabicPeriod"/>
            </a:pPr>
            <a:r>
              <a:rPr lang="en-GB" dirty="0"/>
              <a:t>Alzheimer’s Association. What is dementia? Available at: https://www.alz.org/alzheimers-dementia/what-is-dementia. Accessed 2 November 2023.</a:t>
            </a:r>
          </a:p>
          <a:p>
            <a:pPr marL="228600" indent="-228600">
              <a:buFont typeface="+mj-lt"/>
              <a:buAutoNum type="arabicPeriod"/>
            </a:pPr>
            <a:r>
              <a:rPr lang="en-US" dirty="0" err="1"/>
              <a:t>Atri</a:t>
            </a:r>
            <a:r>
              <a:rPr lang="en-US" dirty="0"/>
              <a:t> A. The Alzheimer's disease clinical spectrum: diagnosis and management. Med Clin North Am 2019; 103 (2): 263–293. </a:t>
            </a:r>
            <a:endParaRPr lang="en-GB" dirty="0"/>
          </a:p>
          <a:p>
            <a:pPr marL="228600" indent="-228600">
              <a:buFont typeface="+mj-lt"/>
              <a:buAutoNum type="arabicPeriod"/>
            </a:pPr>
            <a:r>
              <a:rPr lang="en-GB" dirty="0"/>
              <a:t>Alzheimer’s Disease International. Dementia statistics. Available at: https://www.alzint.org/about/dementia-facts-figures/dementia-statistics/. Accessed 2 November 2023.</a:t>
            </a:r>
          </a:p>
          <a:p>
            <a:pPr marL="228600" indent="-228600">
              <a:buFont typeface="+mj-lt"/>
              <a:buAutoNum type="arabicPeriod"/>
            </a:pPr>
            <a:r>
              <a:rPr lang="en-GB" dirty="0" err="1"/>
              <a:t>Monfared</a:t>
            </a:r>
            <a:r>
              <a:rPr lang="en-GB" dirty="0"/>
              <a:t> TAA, Byrnes MJ, White LA, Zhang Q. Alzheimer’s disease: epidemiology and clinical progression. </a:t>
            </a:r>
            <a:r>
              <a:rPr lang="en-GB" dirty="0" err="1"/>
              <a:t>Neurol</a:t>
            </a:r>
            <a:r>
              <a:rPr lang="en-GB" dirty="0"/>
              <a:t> </a:t>
            </a:r>
            <a:r>
              <a:rPr lang="en-GB" dirty="0" err="1"/>
              <a:t>Ther</a:t>
            </a:r>
            <a:r>
              <a:rPr lang="en-GB" dirty="0"/>
              <a:t> 2022; 11 (2): 553–569. </a:t>
            </a:r>
          </a:p>
          <a:p>
            <a:endParaRPr lang="en-US" dirty="0"/>
          </a:p>
        </p:txBody>
      </p:sp>
      <p:sp>
        <p:nvSpPr>
          <p:cNvPr id="4" name="Slide Number Placeholder 3"/>
          <p:cNvSpPr>
            <a:spLocks noGrp="1"/>
          </p:cNvSpPr>
          <p:nvPr>
            <p:ph type="sldNum" sz="quarter" idx="5"/>
          </p:nvPr>
        </p:nvSpPr>
        <p:spPr/>
        <p:txBody>
          <a:bodyPr/>
          <a:lstStyle/>
          <a:p>
            <a:fld id="{85263BDD-FA8D-4E6D-96A3-4835BF873E0B}" type="slidenum">
              <a:rPr lang="da-DK" smtClean="0"/>
              <a:pPr/>
              <a:t>3</a:t>
            </a:fld>
            <a:endParaRPr lang="da-DK"/>
          </a:p>
        </p:txBody>
      </p:sp>
      <p:sp>
        <p:nvSpPr>
          <p:cNvPr id="7" name="Slide Image Placeholder 6">
            <a:extLst>
              <a:ext uri="{FF2B5EF4-FFF2-40B4-BE49-F238E27FC236}">
                <a16:creationId xmlns:a16="http://schemas.microsoft.com/office/drawing/2014/main" id="{30FE3977-B8B6-32C3-5B34-99488A8EC13E}"/>
              </a:ext>
            </a:extLst>
          </p:cNvPr>
          <p:cNvSpPr>
            <a:spLocks noGrp="1" noRot="1" noChangeAspect="1"/>
          </p:cNvSpPr>
          <p:nvPr>
            <p:ph type="sldImg"/>
          </p:nvPr>
        </p:nvSpPr>
        <p:spPr/>
      </p:sp>
    </p:spTree>
    <p:extLst>
      <p:ext uri="{BB962C8B-B14F-4D97-AF65-F5344CB8AC3E}">
        <p14:creationId xmlns:p14="http://schemas.microsoft.com/office/powerpoint/2010/main" val="1951589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lvl="0"/>
            <a:r>
              <a:rPr lang="en-US"/>
              <a:t>The National Institute on Aging-Alzheimer’s Association (NIA-AA) workgroup recently published a research framework which defined AD by neuropathological or biomarker evidence of amyloid-</a:t>
            </a:r>
            <a:r>
              <a:rPr lang="en-US">
                <a:sym typeface="Symbol" panose="05050102010706020507" pitchFamily="18" charset="2"/>
              </a:rPr>
              <a:t></a:t>
            </a:r>
            <a:r>
              <a:rPr lang="en-US"/>
              <a:t> plaques and tau tangles, rather than clinical symptoms.</a:t>
            </a:r>
            <a:r>
              <a:rPr lang="en-US" baseline="30000"/>
              <a:t>1</a:t>
            </a:r>
            <a:r>
              <a:rPr lang="en-US"/>
              <a:t> They then aimed to address the question: ‘what is the prevalence of AD defined biologically using biomarkers compared with the prevalence using conventional definitions based on clinical symptoms?’</a:t>
            </a:r>
            <a:r>
              <a:rPr lang="en-US" baseline="30000"/>
              <a:t>2</a:t>
            </a:r>
            <a:r>
              <a:rPr lang="en-US"/>
              <a:t> Biologically defined AD entities investigated included Alzheimer continuum, Alzheimer pathologic change, and AD, whereas clinically defined syndromes were mild cognitive impairment (MCI) or dementia, and clinically defined probable AD.</a:t>
            </a:r>
            <a:r>
              <a:rPr lang="en-US" baseline="30000"/>
              <a:t>2</a:t>
            </a:r>
            <a:r>
              <a:rPr lang="en-US"/>
              <a:t> The study found that the sex- and age-specific prevalence of biologically versus clinically defined diagnostic entities rapidly increased with age, with the exception of Alzheimer pathologic change, which plateaued around the age of 80 in men and women.</a:t>
            </a:r>
            <a:r>
              <a:rPr lang="en-US" baseline="30000"/>
              <a:t>2</a:t>
            </a:r>
            <a:r>
              <a:rPr lang="en-US"/>
              <a:t>  In both men and women, Alzheimer continuum was the most frequent diagnostic entity.</a:t>
            </a:r>
            <a:r>
              <a:rPr lang="en-US" baseline="30000"/>
              <a:t>2</a:t>
            </a:r>
            <a:r>
              <a:rPr lang="en-US"/>
              <a:t> The prevalence of MCI increases with age, with greater prevalence in men compared with women aged 75 years and older.</a:t>
            </a:r>
            <a:r>
              <a:rPr lang="en-US" baseline="30000"/>
              <a:t>2</a:t>
            </a:r>
            <a:r>
              <a:rPr lang="en-US"/>
              <a:t> The prevalence of dementia and clinically defined probable AD consistently increases with age, with comparable prevalence in men and women.</a:t>
            </a:r>
            <a:r>
              <a:rPr lang="en-US" baseline="30000"/>
              <a:t>2</a:t>
            </a:r>
          </a:p>
          <a:p>
            <a:endParaRPr lang="en-US"/>
          </a:p>
          <a:p>
            <a:r>
              <a:rPr lang="en-US"/>
              <a:t>References: </a:t>
            </a:r>
          </a:p>
          <a:p>
            <a:pPr marL="228600" indent="-228600">
              <a:buFont typeface="+mj-lt"/>
              <a:buAutoNum type="arabicPeriod"/>
            </a:pPr>
            <a:r>
              <a:rPr lang="en-US"/>
              <a:t>Jack CR Jr, Bennett DA, </a:t>
            </a:r>
            <a:r>
              <a:rPr lang="en-US" err="1"/>
              <a:t>Blennow</a:t>
            </a:r>
            <a:r>
              <a:rPr lang="en-US"/>
              <a:t> K, et al; Contributors. NIA-AA Research Framework: toward a biological definition of Alzheimer's disease. </a:t>
            </a:r>
            <a:r>
              <a:rPr lang="en-US" err="1"/>
              <a:t>Alzheimers</a:t>
            </a:r>
            <a:r>
              <a:rPr lang="en-US"/>
              <a:t> Dement 2018; 14 (4): 535–562. </a:t>
            </a:r>
          </a:p>
          <a:p>
            <a:pPr marL="228600" indent="-228600">
              <a:buFont typeface="+mj-lt"/>
              <a:buAutoNum type="arabicPeriod"/>
            </a:pPr>
            <a:r>
              <a:rPr lang="en-US"/>
              <a:t>Jack CR Jr, </a:t>
            </a:r>
            <a:r>
              <a:rPr lang="en-US" err="1"/>
              <a:t>Therneau</a:t>
            </a:r>
            <a:r>
              <a:rPr lang="en-US"/>
              <a:t> TM, Weigand SD, et al. Prevalence of biologically vs clinically defined Alzheimer spectrum entities using the National Institute on Aging-Alzheimer's Association research framework. JAMA Neurol 2019; 76 (10): 1174–1183. </a:t>
            </a:r>
          </a:p>
          <a:p>
            <a:endParaRPr lang="en-US"/>
          </a:p>
        </p:txBody>
      </p:sp>
      <p:sp>
        <p:nvSpPr>
          <p:cNvPr id="4" name="Slide Number Placeholder 3"/>
          <p:cNvSpPr>
            <a:spLocks noGrp="1"/>
          </p:cNvSpPr>
          <p:nvPr>
            <p:ph type="sldNum" sz="quarter" idx="5"/>
          </p:nvPr>
        </p:nvSpPr>
        <p:spPr/>
        <p:txBody>
          <a:bodyPr/>
          <a:lstStyle/>
          <a:p>
            <a:fld id="{85263BDD-FA8D-4E6D-96A3-4835BF873E0B}" type="slidenum">
              <a:rPr lang="da-DK" smtClean="0"/>
              <a:pPr/>
              <a:t>4</a:t>
            </a:fld>
            <a:endParaRPr lang="da-DK"/>
          </a:p>
        </p:txBody>
      </p:sp>
      <p:sp>
        <p:nvSpPr>
          <p:cNvPr id="7" name="Slide Image Placeholder 6">
            <a:extLst>
              <a:ext uri="{FF2B5EF4-FFF2-40B4-BE49-F238E27FC236}">
                <a16:creationId xmlns:a16="http://schemas.microsoft.com/office/drawing/2014/main" id="{F095110B-6293-6045-7B1C-6A5807C96DBD}"/>
              </a:ext>
            </a:extLst>
          </p:cNvPr>
          <p:cNvSpPr>
            <a:spLocks noGrp="1" noRot="1" noChangeAspect="1"/>
          </p:cNvSpPr>
          <p:nvPr>
            <p:ph type="sldImg"/>
          </p:nvPr>
        </p:nvSpPr>
        <p:spPr/>
      </p:sp>
    </p:spTree>
    <p:extLst>
      <p:ext uri="{BB962C8B-B14F-4D97-AF65-F5344CB8AC3E}">
        <p14:creationId xmlns:p14="http://schemas.microsoft.com/office/powerpoint/2010/main" val="2052041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a:t>In 2011, the largest ever demographic generation in the US, known as the baby-boom generation, started to reach age 65.</a:t>
            </a:r>
            <a:r>
              <a:rPr lang="en-US" baseline="30000"/>
              <a:t>3</a:t>
            </a:r>
            <a:r>
              <a:rPr lang="en-US"/>
              <a:t> As a result of this generation, the number of Americans aged 85 and </a:t>
            </a:r>
            <a:r>
              <a:rPr lang="en-US" dirty="0"/>
              <a:t>above </a:t>
            </a:r>
            <a:r>
              <a:rPr lang="en-US"/>
              <a:t>is expected to dramatically increase over the coming years.</a:t>
            </a:r>
            <a:r>
              <a:rPr lang="en-US" baseline="30000"/>
              <a:t>4</a:t>
            </a:r>
            <a:r>
              <a:rPr lang="en-US"/>
              <a:t> Additionally, the older adult population in the US is predicted to increase relative to the population aged ≤64 years – a shift referred to as population aging</a:t>
            </a:r>
            <a:r>
              <a:rPr lang="en-US" dirty="0"/>
              <a:t>. This is</a:t>
            </a:r>
            <a:r>
              <a:rPr lang="en-US"/>
              <a:t> due to a projected decline in fertility, coupled with mortality improvements in older aged individuals.</a:t>
            </a:r>
            <a:r>
              <a:rPr lang="en-US" baseline="30000"/>
              <a:t>3</a:t>
            </a:r>
            <a:r>
              <a:rPr lang="en-US"/>
              <a:t> With fewer births each year, a larger proportion of the American population </a:t>
            </a:r>
            <a:r>
              <a:rPr lang="en-US" dirty="0"/>
              <a:t>will be </a:t>
            </a:r>
            <a:r>
              <a:rPr lang="en-US"/>
              <a:t>made up of older adults.</a:t>
            </a:r>
            <a:r>
              <a:rPr lang="en-US" baseline="30000"/>
              <a:t>3</a:t>
            </a:r>
            <a:r>
              <a:rPr lang="en-US"/>
              <a:t> </a:t>
            </a:r>
            <a:r>
              <a:rPr lang="en-US" dirty="0"/>
              <a:t>Since </a:t>
            </a:r>
            <a:r>
              <a:rPr lang="en-US"/>
              <a:t>aging is a key risk factor for AD, the number of new and existing cases of AD dementia in the US will increase.</a:t>
            </a:r>
            <a:r>
              <a:rPr lang="en-US" baseline="30000"/>
              <a:t>1,3</a:t>
            </a:r>
            <a:r>
              <a:rPr lang="en-US"/>
              <a:t> By 2025, it is predicted that the number of individuals aged ≥65 years with AD dementia in the US will reach 7.2 million, which is a 7% increase from 6.7 million affected individuals in 2023.</a:t>
            </a:r>
            <a:r>
              <a:rPr lang="en-US" baseline="30000"/>
              <a:t>1</a:t>
            </a:r>
            <a:r>
              <a:rPr lang="en-US"/>
              <a:t> Without the development of medical breakthroughs to prevent, slow, or cure AD, this value is predicted to increase to 13.9 million by 2060.</a:t>
            </a:r>
            <a:r>
              <a:rPr lang="en-US" baseline="30000"/>
              <a:t>1</a:t>
            </a:r>
            <a:r>
              <a:rPr lang="en-US"/>
              <a:t> </a:t>
            </a:r>
          </a:p>
          <a:p>
            <a:endParaRPr lang="en-US"/>
          </a:p>
          <a:p>
            <a:r>
              <a:rPr lang="en-US"/>
              <a:t>Prediction of AD prevalence in the EU was conducted using a system dynamics model, which simulated population growth of the EU and the number of patients with AD.</a:t>
            </a:r>
            <a:r>
              <a:rPr lang="en-US" baseline="30000"/>
              <a:t>2</a:t>
            </a:r>
            <a:r>
              <a:rPr lang="en-US"/>
              <a:t> The model simulated up to 70 years, finding that the number of people with AD will increase from 2020 to 2060, and will then decrease from 2060 to 2080 due to changes in EU population size and structure.</a:t>
            </a:r>
            <a:r>
              <a:rPr lang="en-US" baseline="30000"/>
              <a:t>2</a:t>
            </a:r>
            <a:r>
              <a:rPr lang="en-US"/>
              <a:t> This trend was also seen when limiting prediction to the population aged above 80 years.</a:t>
            </a:r>
            <a:r>
              <a:rPr lang="en-US" baseline="30000"/>
              <a:t>2</a:t>
            </a:r>
          </a:p>
          <a:p>
            <a:endParaRPr lang="en-US"/>
          </a:p>
          <a:p>
            <a:r>
              <a:rPr lang="en-US"/>
              <a:t>References: </a:t>
            </a:r>
          </a:p>
          <a:p>
            <a:pPr marL="228600" lvl="0" indent="-228600">
              <a:buFont typeface="+mj-lt"/>
              <a:buAutoNum type="arabicPeriod"/>
            </a:pPr>
            <a:r>
              <a:rPr lang="en-US"/>
              <a:t>Rajan KB, </a:t>
            </a:r>
            <a:r>
              <a:rPr lang="en-US" err="1"/>
              <a:t>Weuve</a:t>
            </a:r>
            <a:r>
              <a:rPr lang="en-US"/>
              <a:t> J, Barnes LL, et al. Population estimate of people with clinical Alzheimer's disease and mild cognitive impairment in the United States (2020-2060). </a:t>
            </a:r>
            <a:r>
              <a:rPr lang="en-US" err="1"/>
              <a:t>Alzheimers</a:t>
            </a:r>
            <a:r>
              <a:rPr lang="en-US"/>
              <a:t> Dement 2021; 17 (12): 1966–1975. </a:t>
            </a:r>
          </a:p>
          <a:p>
            <a:pPr marL="228600" lvl="0" indent="-228600">
              <a:buFont typeface="+mj-lt"/>
              <a:buAutoNum type="arabicPeriod"/>
            </a:pPr>
            <a:r>
              <a:rPr lang="en-US" err="1"/>
              <a:t>Tomaskova</a:t>
            </a:r>
            <a:r>
              <a:rPr lang="en-US"/>
              <a:t> H, </a:t>
            </a:r>
            <a:r>
              <a:rPr lang="en-US" err="1"/>
              <a:t>Kuhnova</a:t>
            </a:r>
            <a:r>
              <a:rPr lang="en-US"/>
              <a:t> J, </a:t>
            </a:r>
            <a:r>
              <a:rPr lang="en-US" err="1"/>
              <a:t>Cimler</a:t>
            </a:r>
            <a:r>
              <a:rPr lang="en-US"/>
              <a:t> R, et al. Prediction of population with Alzheimer's disease in the European Union using a system dynamics model. </a:t>
            </a:r>
            <a:r>
              <a:rPr lang="en-US" err="1"/>
              <a:t>Neuropsychiatr</a:t>
            </a:r>
            <a:r>
              <a:rPr lang="en-US"/>
              <a:t> Dis Treat 2016; 12: 1589–1598.</a:t>
            </a:r>
          </a:p>
          <a:p>
            <a:pPr marL="228600" lvl="0" indent="-228600">
              <a:buFont typeface="+mj-lt"/>
              <a:buAutoNum type="arabicPeriod"/>
            </a:pPr>
            <a:r>
              <a:rPr lang="en-US"/>
              <a:t>Alzheimer’s Association. 2023 Alzheimer's disease facts and figures. </a:t>
            </a:r>
            <a:r>
              <a:rPr lang="en-US" err="1"/>
              <a:t>Alzheimers</a:t>
            </a:r>
            <a:r>
              <a:rPr lang="en-US"/>
              <a:t> Dement 2023; 19 (4): 1598–1695. </a:t>
            </a:r>
          </a:p>
          <a:p>
            <a:pPr marL="228600" lvl="0" indent="-228600">
              <a:buFont typeface="+mj-lt"/>
              <a:buAutoNum type="arabicPeriod"/>
            </a:pPr>
            <a:r>
              <a:rPr lang="en-US"/>
              <a:t>U.S. Census Bureau. 2017 National Population Projections Tables. Available at: https://www.census.gov/data/tables/2017/demo/popproj/2017-summary-tables.html. Accessed 22 September 2023. </a:t>
            </a:r>
          </a:p>
          <a:p>
            <a:endParaRPr lang="en-US"/>
          </a:p>
        </p:txBody>
      </p:sp>
      <p:sp>
        <p:nvSpPr>
          <p:cNvPr id="4" name="Slide Number Placeholder 3"/>
          <p:cNvSpPr>
            <a:spLocks noGrp="1"/>
          </p:cNvSpPr>
          <p:nvPr>
            <p:ph type="sldNum" sz="quarter" idx="5"/>
          </p:nvPr>
        </p:nvSpPr>
        <p:spPr/>
        <p:txBody>
          <a:bodyPr/>
          <a:lstStyle/>
          <a:p>
            <a:fld id="{85263BDD-FA8D-4E6D-96A3-4835BF873E0B}" type="slidenum">
              <a:rPr lang="da-DK" smtClean="0"/>
              <a:pPr/>
              <a:t>5</a:t>
            </a:fld>
            <a:endParaRPr lang="da-DK"/>
          </a:p>
        </p:txBody>
      </p:sp>
      <p:sp>
        <p:nvSpPr>
          <p:cNvPr id="7" name="Slide Image Placeholder 6">
            <a:extLst>
              <a:ext uri="{FF2B5EF4-FFF2-40B4-BE49-F238E27FC236}">
                <a16:creationId xmlns:a16="http://schemas.microsoft.com/office/drawing/2014/main" id="{CFE0DBE6-9A63-46E4-5E0E-FCEA560187ED}"/>
              </a:ext>
            </a:extLst>
          </p:cNvPr>
          <p:cNvSpPr>
            <a:spLocks noGrp="1" noRot="1" noChangeAspect="1"/>
          </p:cNvSpPr>
          <p:nvPr>
            <p:ph type="sldImg"/>
          </p:nvPr>
        </p:nvSpPr>
        <p:spPr/>
      </p:sp>
    </p:spTree>
    <p:extLst>
      <p:ext uri="{BB962C8B-B14F-4D97-AF65-F5344CB8AC3E}">
        <p14:creationId xmlns:p14="http://schemas.microsoft.com/office/powerpoint/2010/main" val="1283327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fld id="{85263BDD-FA8D-4E6D-96A3-4835BF873E0B}" type="slidenum">
              <a:rPr lang="da-DK" smtClean="0"/>
              <a:pPr/>
              <a:t>6</a:t>
            </a:fld>
            <a:endParaRPr lang="da-DK"/>
          </a:p>
        </p:txBody>
      </p:sp>
      <p:sp>
        <p:nvSpPr>
          <p:cNvPr id="6" name="Slide Image Placeholder 5">
            <a:extLst>
              <a:ext uri="{FF2B5EF4-FFF2-40B4-BE49-F238E27FC236}">
                <a16:creationId xmlns:a16="http://schemas.microsoft.com/office/drawing/2014/main" id="{D14DC021-FBE0-F142-27D2-79419F1CE010}"/>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256EF12F-1F0C-DE63-B185-0DB23A2B159C}"/>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990401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a:t>People living with dementia live with the disease for a long time, and therefore, spend a long time living with disability and depending on caregivers.</a:t>
            </a:r>
            <a:r>
              <a:rPr lang="en-US" baseline="30000"/>
              <a:t>2</a:t>
            </a:r>
            <a:r>
              <a:rPr lang="en-US"/>
              <a:t> As a result, this significantly contributes to the public health impact of the disease.</a:t>
            </a:r>
            <a:r>
              <a:rPr lang="en-US" baseline="30000"/>
              <a:t>2,5</a:t>
            </a:r>
            <a:r>
              <a:rPr lang="en-US"/>
              <a:t> Cost of care can be divided into direct and indirect costs.</a:t>
            </a:r>
            <a:r>
              <a:rPr lang="en-US" baseline="30000"/>
              <a:t>5</a:t>
            </a:r>
            <a:r>
              <a:rPr lang="en-US"/>
              <a:t> Direct costs associated with treatment of AD include physician office visits, hospital admissions, emergency department visits, skilled nursing care, and medications,</a:t>
            </a:r>
            <a:r>
              <a:rPr lang="en-US" baseline="30000"/>
              <a:t>5,6</a:t>
            </a:r>
            <a:r>
              <a:rPr lang="en-US"/>
              <a:t> with long-term care accounting for the majority of direct costs associated with treatment of AD.</a:t>
            </a:r>
            <a:r>
              <a:rPr lang="en-US" baseline="30000"/>
              <a:t>3</a:t>
            </a:r>
            <a:r>
              <a:rPr lang="en-US"/>
              <a:t> Indirect costs include those associated with premature death, loss of productivity for the patient and caregiver, and informal unpaid care costs or indirect costs borne by the patient’s family or caregiver.</a:t>
            </a:r>
            <a:r>
              <a:rPr lang="en-US" baseline="30000"/>
              <a:t>5,6</a:t>
            </a:r>
            <a:r>
              <a:rPr lang="en-US"/>
              <a:t> </a:t>
            </a:r>
          </a:p>
          <a:p>
            <a:endParaRPr lang="en-US"/>
          </a:p>
          <a:p>
            <a:r>
              <a:rPr lang="en-US"/>
              <a:t>References:</a:t>
            </a:r>
          </a:p>
          <a:p>
            <a:pPr marL="228600" lvl="0" indent="-228600">
              <a:buFont typeface="+mj-lt"/>
              <a:buAutoNum type="arabicPeriod"/>
            </a:pPr>
            <a:r>
              <a:rPr lang="en-US"/>
              <a:t>Alzheimer’s Disease International. Dementia statistics. Available at: https://www.alzint.org/about/dementia-facts-figures/dementia-statistics/. Accessed 31 August 2023.</a:t>
            </a:r>
          </a:p>
          <a:p>
            <a:pPr marL="228600" lvl="0" indent="-228600">
              <a:buFont typeface="+mj-lt"/>
              <a:buAutoNum type="arabicPeriod"/>
            </a:pPr>
            <a:r>
              <a:rPr lang="en-US"/>
              <a:t>Alzheimer’s Association. 2023 Alzheimer's disease facts and figures. </a:t>
            </a:r>
            <a:r>
              <a:rPr lang="en-US" err="1"/>
              <a:t>Alzheimers</a:t>
            </a:r>
            <a:r>
              <a:rPr lang="en-US"/>
              <a:t> Dement 2023; 19 (4): 1598–1695. </a:t>
            </a:r>
          </a:p>
          <a:p>
            <a:pPr marL="228600" lvl="0" indent="-228600">
              <a:buFont typeface="+mj-lt"/>
              <a:buAutoNum type="arabicPeriod"/>
            </a:pPr>
            <a:r>
              <a:rPr lang="en-US" err="1"/>
              <a:t>Skaria</a:t>
            </a:r>
            <a:r>
              <a:rPr lang="en-US"/>
              <a:t> AP. The economic and societal burden of Alzheimer disease: managed care considerations. Am J </a:t>
            </a:r>
            <a:r>
              <a:rPr lang="en-US" err="1"/>
              <a:t>Manag</a:t>
            </a:r>
            <a:r>
              <a:rPr lang="en-US"/>
              <a:t> Care 2022; 28 (10 Suppl): S188–S196. </a:t>
            </a:r>
          </a:p>
          <a:p>
            <a:pPr marL="228600" lvl="0" indent="-228600">
              <a:buFont typeface="+mj-lt"/>
              <a:buAutoNum type="arabicPeriod"/>
            </a:pPr>
            <a:r>
              <a:rPr lang="en-US"/>
              <a:t>World Health Organization. Dementia fact sheet. Available at: https://www.who.int/news-room/fact-sheets/detail/dementia. Accessed 31 August 2021.</a:t>
            </a:r>
          </a:p>
          <a:p>
            <a:pPr marL="228600" lvl="0" indent="-228600">
              <a:buFont typeface="+mj-lt"/>
              <a:buAutoNum type="arabicPeriod"/>
            </a:pPr>
            <a:r>
              <a:rPr lang="en-US"/>
              <a:t>Deb A, Thornton JD, </a:t>
            </a:r>
            <a:r>
              <a:rPr lang="en-US" err="1"/>
              <a:t>Sambamoorthi</a:t>
            </a:r>
            <a:r>
              <a:rPr lang="en-US"/>
              <a:t> U, Innes K. Direct and indirect cost of managing </a:t>
            </a:r>
            <a:r>
              <a:rPr lang="en-US" err="1"/>
              <a:t>alzheimer's</a:t>
            </a:r>
            <a:r>
              <a:rPr lang="en-US"/>
              <a:t> disease and related dementias in the United States. Expert Rev </a:t>
            </a:r>
            <a:r>
              <a:rPr lang="en-US" err="1"/>
              <a:t>Pharmacoecon</a:t>
            </a:r>
            <a:r>
              <a:rPr lang="en-US"/>
              <a:t> Outcomes Res 2017; 17 (2): 189–202. </a:t>
            </a:r>
          </a:p>
          <a:p>
            <a:pPr marL="228600" lvl="0" indent="-228600">
              <a:buFont typeface="+mj-lt"/>
              <a:buAutoNum type="arabicPeriod"/>
            </a:pPr>
            <a:r>
              <a:rPr lang="en-US"/>
              <a:t>Wong W. Economic burden of Alzheimer disease and managed care considerations. Am J </a:t>
            </a:r>
            <a:r>
              <a:rPr lang="en-US" err="1"/>
              <a:t>Manag</a:t>
            </a:r>
            <a:r>
              <a:rPr lang="en-US"/>
              <a:t> Care 2020; 26 (8 Suppl): S177–S183. </a:t>
            </a:r>
          </a:p>
          <a:p>
            <a:endParaRPr lang="en-US"/>
          </a:p>
        </p:txBody>
      </p:sp>
      <p:sp>
        <p:nvSpPr>
          <p:cNvPr id="4" name="Slide Number Placeholder 3"/>
          <p:cNvSpPr>
            <a:spLocks noGrp="1"/>
          </p:cNvSpPr>
          <p:nvPr>
            <p:ph type="sldNum" sz="quarter" idx="5"/>
          </p:nvPr>
        </p:nvSpPr>
        <p:spPr/>
        <p:txBody>
          <a:bodyPr/>
          <a:lstStyle/>
          <a:p>
            <a:fld id="{85263BDD-FA8D-4E6D-96A3-4835BF873E0B}" type="slidenum">
              <a:rPr lang="da-DK" smtClean="0"/>
              <a:pPr/>
              <a:t>7</a:t>
            </a:fld>
            <a:endParaRPr lang="da-DK"/>
          </a:p>
        </p:txBody>
      </p:sp>
      <p:sp>
        <p:nvSpPr>
          <p:cNvPr id="7" name="Slide Image Placeholder 6">
            <a:extLst>
              <a:ext uri="{FF2B5EF4-FFF2-40B4-BE49-F238E27FC236}">
                <a16:creationId xmlns:a16="http://schemas.microsoft.com/office/drawing/2014/main" id="{73F7ACFC-13C9-7074-BF59-05C2295F2880}"/>
              </a:ext>
            </a:extLst>
          </p:cNvPr>
          <p:cNvSpPr>
            <a:spLocks noGrp="1" noRot="1" noChangeAspect="1"/>
          </p:cNvSpPr>
          <p:nvPr>
            <p:ph type="sldImg"/>
          </p:nvPr>
        </p:nvSpPr>
        <p:spPr/>
      </p:sp>
    </p:spTree>
    <p:extLst>
      <p:ext uri="{BB962C8B-B14F-4D97-AF65-F5344CB8AC3E}">
        <p14:creationId xmlns:p14="http://schemas.microsoft.com/office/powerpoint/2010/main" val="416219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da-DK"/>
              <a:t>Reference: </a:t>
            </a:r>
          </a:p>
          <a:p>
            <a:pPr marL="228600" lvl="0" indent="-228600">
              <a:buFont typeface="+mj-lt"/>
              <a:buAutoNum type="arabicPeriod"/>
            </a:pPr>
            <a:r>
              <a:rPr lang="en-US"/>
              <a:t>Alzheimer’s Association. 2023 Alzheimer's disease facts and figures. </a:t>
            </a:r>
            <a:r>
              <a:rPr lang="en-US" err="1"/>
              <a:t>Alzheimers</a:t>
            </a:r>
            <a:r>
              <a:rPr lang="en-US"/>
              <a:t> Dement 2023; 19 (4): 1598–1695. </a:t>
            </a:r>
          </a:p>
          <a:p>
            <a:endParaRPr lang="da-DK"/>
          </a:p>
        </p:txBody>
      </p:sp>
      <p:sp>
        <p:nvSpPr>
          <p:cNvPr id="4" name="Slide Number Placeholder 3"/>
          <p:cNvSpPr>
            <a:spLocks noGrp="1"/>
          </p:cNvSpPr>
          <p:nvPr>
            <p:ph type="sldNum" sz="quarter" idx="5"/>
          </p:nvPr>
        </p:nvSpPr>
        <p:spPr/>
        <p:txBody>
          <a:bodyPr/>
          <a:lstStyle/>
          <a:p>
            <a:fld id="{85263BDD-FA8D-4E6D-96A3-4835BF873E0B}" type="slidenum">
              <a:rPr lang="da-DK" smtClean="0"/>
              <a:pPr/>
              <a:t>8</a:t>
            </a:fld>
            <a:endParaRPr lang="da-DK"/>
          </a:p>
        </p:txBody>
      </p:sp>
      <p:sp>
        <p:nvSpPr>
          <p:cNvPr id="7" name="Slide Image Placeholder 6">
            <a:extLst>
              <a:ext uri="{FF2B5EF4-FFF2-40B4-BE49-F238E27FC236}">
                <a16:creationId xmlns:a16="http://schemas.microsoft.com/office/drawing/2014/main" id="{4DB7E3CE-7910-0CCB-A476-BF0B7CDA2654}"/>
              </a:ext>
            </a:extLst>
          </p:cNvPr>
          <p:cNvSpPr>
            <a:spLocks noGrp="1" noRot="1" noChangeAspect="1"/>
          </p:cNvSpPr>
          <p:nvPr>
            <p:ph type="sldImg"/>
          </p:nvPr>
        </p:nvSpPr>
        <p:spPr/>
      </p:sp>
    </p:spTree>
    <p:extLst>
      <p:ext uri="{BB962C8B-B14F-4D97-AF65-F5344CB8AC3E}">
        <p14:creationId xmlns:p14="http://schemas.microsoft.com/office/powerpoint/2010/main" val="1904918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fld id="{85263BDD-FA8D-4E6D-96A3-4835BF873E0B}" type="slidenum">
              <a:rPr lang="da-DK" smtClean="0"/>
              <a:pPr/>
              <a:t>9</a:t>
            </a:fld>
            <a:endParaRPr lang="da-DK"/>
          </a:p>
        </p:txBody>
      </p:sp>
      <p:sp>
        <p:nvSpPr>
          <p:cNvPr id="3" name="Notes Placeholder 2"/>
          <p:cNvSpPr>
            <a:spLocks noGrp="1"/>
          </p:cNvSpPr>
          <p:nvPr>
            <p:ph type="body" idx="1"/>
          </p:nvPr>
        </p:nvSpPr>
        <p:spPr/>
        <p:txBody>
          <a:bodyPr/>
          <a:lstStyle/>
          <a:p>
            <a:r>
              <a:rPr lang="en-US"/>
              <a:t>Global function denotes the overall function of an individual and includes cognitive functions, </a:t>
            </a:r>
            <a:r>
              <a:rPr lang="en-US" err="1"/>
              <a:t>behaviour</a:t>
            </a:r>
            <a:r>
              <a:rPr lang="en-US"/>
              <a:t>, and ability to perform activities of daily living (ADLs).</a:t>
            </a:r>
            <a:r>
              <a:rPr lang="en-US" baseline="30000"/>
              <a:t>7</a:t>
            </a:r>
            <a:r>
              <a:rPr lang="en-US"/>
              <a:t> As AD progresses, the impact on the three domains reduces global function, and increased caregiver burden.</a:t>
            </a:r>
            <a:r>
              <a:rPr lang="en-US" baseline="30000"/>
              <a:t>8-11</a:t>
            </a:r>
            <a:r>
              <a:rPr lang="en-US"/>
              <a:t> During the early stages of AD, patients may become forgetful, start losing the concept of time, and encounter difficulty learning new information.</a:t>
            </a:r>
            <a:r>
              <a:rPr lang="en-US" baseline="30000"/>
              <a:t>8</a:t>
            </a:r>
            <a:r>
              <a:rPr lang="en-US"/>
              <a:t> At this stage, changes in cognitive function are described as MCI and do not tend to affect the patient until there is an impact in functioning.</a:t>
            </a:r>
            <a:r>
              <a:rPr lang="en-US" baseline="30000"/>
              <a:t>5</a:t>
            </a:r>
            <a:r>
              <a:rPr lang="en-US"/>
              <a:t> As cognitive decline increases, people living with AD are unable to recognize themselves and others, at which point caregiver burden increases.</a:t>
            </a:r>
            <a:r>
              <a:rPr lang="en-US" baseline="30000"/>
              <a:t>11</a:t>
            </a:r>
            <a:r>
              <a:rPr lang="en-US"/>
              <a:t> As a result, many caregivers admit that they start grieving the loss during the course of disease.</a:t>
            </a:r>
            <a:r>
              <a:rPr lang="en-US" baseline="30000"/>
              <a:t>11</a:t>
            </a:r>
            <a:r>
              <a:rPr lang="en-US"/>
              <a:t> </a:t>
            </a:r>
          </a:p>
          <a:p>
            <a:endParaRPr lang="en-US"/>
          </a:p>
          <a:p>
            <a:r>
              <a:rPr lang="en-US"/>
              <a:t>At the start of AD progression, there is little impact on </a:t>
            </a:r>
            <a:r>
              <a:rPr lang="en-US" err="1"/>
              <a:t>behaviour</a:t>
            </a:r>
            <a:r>
              <a:rPr lang="en-US"/>
              <a:t> and social life, allowing some patients to live their life without any external help.</a:t>
            </a:r>
            <a:r>
              <a:rPr lang="en-US" baseline="30000"/>
              <a:t>8</a:t>
            </a:r>
            <a:r>
              <a:rPr lang="en-US"/>
              <a:t> However if the patient is aware of their symptoms, their quality of life, caregiver quality of life, and financial burden may be impacted.</a:t>
            </a:r>
            <a:r>
              <a:rPr lang="en-US" baseline="30000"/>
              <a:t>8</a:t>
            </a:r>
            <a:r>
              <a:rPr lang="en-US"/>
              <a:t> As AD progresses, </a:t>
            </a:r>
            <a:r>
              <a:rPr lang="en-US" err="1"/>
              <a:t>behavioural</a:t>
            </a:r>
            <a:r>
              <a:rPr lang="en-US"/>
              <a:t> and psychological symptoms of dementia (BPSD) may develop, including anxiety, depressive moods, aggression, delusions, wandering, and </a:t>
            </a:r>
            <a:r>
              <a:rPr lang="en-US" err="1"/>
              <a:t>behaviours</a:t>
            </a:r>
            <a:r>
              <a:rPr lang="en-US"/>
              <a:t> that are incompatible with the patient’s cultural background.</a:t>
            </a:r>
            <a:r>
              <a:rPr lang="en-US" baseline="30000"/>
              <a:t>8</a:t>
            </a:r>
            <a:r>
              <a:rPr lang="en-US"/>
              <a:t> The severity of symptoms can differ at different stages of the disease, but tend to become more prominent and restrictive during the middle stages of disease.</a:t>
            </a:r>
            <a:r>
              <a:rPr lang="en-US" baseline="30000"/>
              <a:t>8,10</a:t>
            </a:r>
            <a:r>
              <a:rPr lang="en-US"/>
              <a:t> In a prospective clinic-based study, the BPSD with moderate to severe impact on caregivers were delirium, hallucinations, agitation/aggression, depression/dysphoria, anxiety, apathy, disinhibition, irritability, and abnormal motor behaviour.</a:t>
            </a:r>
            <a:r>
              <a:rPr lang="en-US" baseline="30000"/>
              <a:t>10</a:t>
            </a:r>
            <a:r>
              <a:rPr lang="en-US"/>
              <a:t> </a:t>
            </a:r>
          </a:p>
          <a:p>
            <a:endParaRPr lang="en-US"/>
          </a:p>
          <a:p>
            <a:r>
              <a:rPr lang="en-US"/>
              <a:t>As a result of cognitive decline and BPSD, patients may begin to lose independence carrying out acts of daily living, such as dressing, and going to the bathroom.</a:t>
            </a:r>
            <a:r>
              <a:rPr lang="en-US" baseline="30000"/>
              <a:t>8</a:t>
            </a:r>
            <a:r>
              <a:rPr lang="en-US"/>
              <a:t> The presence of BPSD, including motor aggressiveness, and impaired acts of daily living have been associated with increased caregiver burden.</a:t>
            </a:r>
            <a:r>
              <a:rPr lang="en-US" baseline="30000"/>
              <a:t>9</a:t>
            </a:r>
            <a:r>
              <a:rPr lang="en-US"/>
              <a:t> Changes in cognition, </a:t>
            </a:r>
            <a:r>
              <a:rPr lang="en-US" err="1"/>
              <a:t>behaviour</a:t>
            </a:r>
            <a:r>
              <a:rPr lang="en-US"/>
              <a:t>, and functional autonomy result in increased caregiver burden, owing to increased dependence on others, increased financial burden, and an impact on the relationship between the patient and caregiver.</a:t>
            </a:r>
            <a:r>
              <a:rPr lang="en-US" baseline="30000"/>
              <a:t>5</a:t>
            </a:r>
            <a:r>
              <a:rPr lang="en-US"/>
              <a:t>  </a:t>
            </a:r>
          </a:p>
          <a:p>
            <a:endParaRPr lang="en-US"/>
          </a:p>
          <a:p>
            <a:r>
              <a:rPr lang="en-US"/>
              <a:t>In 2019, the global cost of dementia was estimated to be 1.3 trillion US dollars, with 74% of the costs occurring in high-income countries.</a:t>
            </a:r>
            <a:r>
              <a:rPr lang="en-US" baseline="30000"/>
              <a:t>6</a:t>
            </a:r>
            <a:r>
              <a:rPr lang="en-US"/>
              <a:t> Despite this, the majority of patients with dementia (61%) live in low- and middle-income countries.</a:t>
            </a:r>
            <a:r>
              <a:rPr lang="en-US" baseline="30000"/>
              <a:t>6</a:t>
            </a:r>
            <a:r>
              <a:rPr lang="en-US"/>
              <a:t> One factor contributing to this disparity may be the lower direct costs in low-income countries due to a lack of available diagnostic and care services.</a:t>
            </a:r>
            <a:r>
              <a:rPr lang="en-US" baseline="30000"/>
              <a:t>6</a:t>
            </a:r>
            <a:r>
              <a:rPr lang="en-US"/>
              <a:t> In high-income countries, the costs of long-term institutional care make up a substantial proportion of both direct (non-medical) social costs (approximately 50%) and total social costs (approximately 25%) of dementia, however these resources are limited in low- and middle-income countries.</a:t>
            </a:r>
            <a:r>
              <a:rPr lang="en-US" baseline="30000"/>
              <a:t>6</a:t>
            </a:r>
            <a:r>
              <a:rPr lang="en-US"/>
              <a:t> By 2030, it is expected that the global costs of dementia will increase to 1.7 trillion US dollars.</a:t>
            </a:r>
            <a:r>
              <a:rPr lang="en-US" baseline="30000"/>
              <a:t>6</a:t>
            </a:r>
          </a:p>
          <a:p>
            <a:endParaRPr lang="en-US"/>
          </a:p>
          <a:p>
            <a:endParaRPr lang="en-US"/>
          </a:p>
          <a:p>
            <a:r>
              <a:rPr lang="en-US"/>
              <a:t>References: </a:t>
            </a:r>
          </a:p>
          <a:p>
            <a:pPr marL="228600" lvl="0" indent="-228600">
              <a:buFont typeface="+mj-lt"/>
              <a:buAutoNum type="arabicPeriod"/>
            </a:pPr>
            <a:r>
              <a:rPr lang="en-US" err="1"/>
              <a:t>Atri</a:t>
            </a:r>
            <a:r>
              <a:rPr lang="en-US"/>
              <a:t> A. The Alzheimer's disease clinical spectrum: diagnosis and management. Med Clin North Am 2019; 103 (2): 263–293. </a:t>
            </a:r>
          </a:p>
          <a:p>
            <a:pPr marL="228600" lvl="0" indent="-228600">
              <a:buFont typeface="+mj-lt"/>
              <a:buAutoNum type="arabicPeriod"/>
            </a:pPr>
            <a:r>
              <a:rPr lang="en-US" err="1"/>
              <a:t>Knopman</a:t>
            </a:r>
            <a:r>
              <a:rPr lang="en-US"/>
              <a:t> DS, </a:t>
            </a:r>
            <a:r>
              <a:rPr lang="en-US" err="1"/>
              <a:t>Amieva</a:t>
            </a:r>
            <a:r>
              <a:rPr lang="en-US"/>
              <a:t> H, Petersen RC, et al. Alzheimer disease. Nat Rev Dis Primers 2021; 7 (1): 33. </a:t>
            </a:r>
          </a:p>
          <a:p>
            <a:pPr marL="228600" lvl="0" indent="-228600">
              <a:buFont typeface="+mj-lt"/>
              <a:buAutoNum type="arabicPeriod"/>
            </a:pPr>
            <a:r>
              <a:rPr lang="en-US" err="1"/>
              <a:t>Rikkert</a:t>
            </a:r>
            <a:r>
              <a:rPr lang="en-US"/>
              <a:t> MG, </a:t>
            </a:r>
            <a:r>
              <a:rPr lang="en-US" err="1"/>
              <a:t>Tona</a:t>
            </a:r>
            <a:r>
              <a:rPr lang="en-US"/>
              <a:t> KD, Janssen L, et al. Validity, reliability, and feasibility of clinical staging scales in dementia: a systematic review. Am J </a:t>
            </a:r>
            <a:r>
              <a:rPr lang="en-US" err="1"/>
              <a:t>Alzheimers</a:t>
            </a:r>
            <a:r>
              <a:rPr lang="en-US"/>
              <a:t> Dis Other </a:t>
            </a:r>
            <a:r>
              <a:rPr lang="en-US" err="1"/>
              <a:t>Demen</a:t>
            </a:r>
            <a:r>
              <a:rPr lang="en-US"/>
              <a:t> 2011; 26 (5): 357–365. </a:t>
            </a:r>
          </a:p>
          <a:p>
            <a:pPr marL="228600" indent="-228600">
              <a:buFont typeface="+mj-lt"/>
              <a:buAutoNum type="arabicPeriod"/>
            </a:pPr>
            <a:r>
              <a:rPr lang="en-US"/>
              <a:t>Georges J, Jansen S, Jackson J, et al. Alzheimer's disease in real life – the dementia carer's survey. Int J </a:t>
            </a:r>
            <a:r>
              <a:rPr lang="en-US" err="1"/>
              <a:t>Geriatr</a:t>
            </a:r>
            <a:r>
              <a:rPr lang="en-US"/>
              <a:t> Psychiatry 2008; 23 (5): 546–551. </a:t>
            </a:r>
          </a:p>
          <a:p>
            <a:pPr marL="228600" lvl="0" indent="-228600">
              <a:buFont typeface="+mj-lt"/>
              <a:buAutoNum type="arabicPeriod"/>
            </a:pPr>
            <a:r>
              <a:rPr lang="en-US"/>
              <a:t>Alzheimer’s Association. 2023 Alzheimer's disease facts and figures. </a:t>
            </a:r>
            <a:r>
              <a:rPr lang="en-US" err="1"/>
              <a:t>Alzheimers</a:t>
            </a:r>
            <a:r>
              <a:rPr lang="en-US"/>
              <a:t> Dement 2023; 19 (4): 1598–1695.</a:t>
            </a:r>
          </a:p>
          <a:p>
            <a:pPr marL="228600" lvl="0" indent="-228600">
              <a:buFont typeface="+mj-lt"/>
              <a:buAutoNum type="arabicPeriod"/>
            </a:pPr>
            <a:r>
              <a:rPr lang="en-US"/>
              <a:t>WHO. Global status report on the public response to dementia 2021. Available at: </a:t>
            </a:r>
            <a:r>
              <a:rPr lang="en-US">
                <a:hlinkClick r:id="rId3"/>
              </a:rPr>
              <a:t>https://www.who.int/publications/i/item/9789240033245</a:t>
            </a:r>
            <a:r>
              <a:rPr lang="en-US"/>
              <a:t>. Accessed 21 July 2023.</a:t>
            </a:r>
          </a:p>
          <a:p>
            <a:pPr marL="228600" lvl="0" indent="-228600">
              <a:buFont typeface="+mj-lt"/>
              <a:buAutoNum type="arabicPeriod"/>
            </a:pPr>
            <a:r>
              <a:rPr lang="en-US"/>
              <a:t>Francis PT, Palmer AM, Snape M, Wilcock GK. The cholinergic hypothesis of Alzheimer's disease: a review of progress. J Neurol </a:t>
            </a:r>
            <a:r>
              <a:rPr lang="en-US" err="1"/>
              <a:t>Neurosurg</a:t>
            </a:r>
            <a:r>
              <a:rPr lang="en-US"/>
              <a:t> Psychiatry 1999; 66 (2): 137–147.</a:t>
            </a:r>
          </a:p>
          <a:p>
            <a:pPr marL="228600" lvl="0" indent="-228600">
              <a:buFont typeface="+mj-lt"/>
              <a:buAutoNum type="arabicPeriod"/>
            </a:pPr>
            <a:r>
              <a:rPr lang="en-US" err="1"/>
              <a:t>Koca</a:t>
            </a:r>
            <a:r>
              <a:rPr lang="en-US"/>
              <a:t> E, </a:t>
            </a:r>
            <a:r>
              <a:rPr lang="en-US" err="1"/>
              <a:t>Taşkapilioğlu</a:t>
            </a:r>
            <a:r>
              <a:rPr lang="en-US"/>
              <a:t> Ö, Bakar M. Caregiver burden in different stages of Alzheimer's disease. Noro </a:t>
            </a:r>
            <a:r>
              <a:rPr lang="en-US" err="1"/>
              <a:t>Psikiyatr</a:t>
            </a:r>
            <a:r>
              <a:rPr lang="en-US"/>
              <a:t> Ars 2017; 54 (1): 82–86. </a:t>
            </a:r>
          </a:p>
          <a:p>
            <a:pPr marL="228600" lvl="0" indent="-228600">
              <a:buFont typeface="+mj-lt"/>
              <a:buAutoNum type="arabicPeriod"/>
            </a:pPr>
            <a:r>
              <a:rPr lang="en-US" err="1"/>
              <a:t>Kamiya</a:t>
            </a:r>
            <a:r>
              <a:rPr lang="en-US"/>
              <a:t> M, Sakurai T, </a:t>
            </a:r>
            <a:r>
              <a:rPr lang="en-US" err="1"/>
              <a:t>Ogama</a:t>
            </a:r>
            <a:r>
              <a:rPr lang="en-US"/>
              <a:t> N, et al. Factors associated with increased caregivers' burden in several cognitive stages of Alzheimer's disease. </a:t>
            </a:r>
            <a:r>
              <a:rPr lang="en-US" err="1"/>
              <a:t>Geriatr</a:t>
            </a:r>
            <a:r>
              <a:rPr lang="en-US"/>
              <a:t> </a:t>
            </a:r>
            <a:r>
              <a:rPr lang="en-US" err="1"/>
              <a:t>Gerontol</a:t>
            </a:r>
            <a:r>
              <a:rPr lang="en-US"/>
              <a:t> Int 2014; 14 (Suppl 2): 45–55. </a:t>
            </a:r>
          </a:p>
          <a:p>
            <a:pPr marL="228600" lvl="0" indent="-228600">
              <a:buFont typeface="+mj-lt"/>
              <a:buAutoNum type="arabicPeriod"/>
            </a:pPr>
            <a:r>
              <a:rPr lang="en-US" err="1"/>
              <a:t>Bozgeyik</a:t>
            </a:r>
            <a:r>
              <a:rPr lang="en-US"/>
              <a:t> G, </a:t>
            </a:r>
            <a:r>
              <a:rPr lang="en-US" err="1"/>
              <a:t>Ipekcioglu</a:t>
            </a:r>
            <a:r>
              <a:rPr lang="en-US"/>
              <a:t> D, </a:t>
            </a:r>
            <a:r>
              <a:rPr lang="en-US" err="1"/>
              <a:t>Yazar</a:t>
            </a:r>
            <a:r>
              <a:rPr lang="en-US"/>
              <a:t> MS, </a:t>
            </a:r>
            <a:r>
              <a:rPr lang="en-US" err="1"/>
              <a:t>Ilnem</a:t>
            </a:r>
            <a:r>
              <a:rPr lang="en-US"/>
              <a:t> MC. </a:t>
            </a:r>
            <a:r>
              <a:rPr lang="en-US" err="1"/>
              <a:t>Behavioural</a:t>
            </a:r>
            <a:r>
              <a:rPr lang="en-US"/>
              <a:t> and psychological symptoms of Alzheimer’s disease associated with caregiver burden and depression. Psychiatry and Clinical Psychopharmacology 2019; 29(4): 656–664.</a:t>
            </a:r>
          </a:p>
          <a:p>
            <a:pPr marL="228600" lvl="0" indent="-228600">
              <a:buFont typeface="+mj-lt"/>
              <a:buAutoNum type="arabicPeriod"/>
            </a:pPr>
            <a:r>
              <a:rPr lang="en-US" err="1"/>
              <a:t>Lindeza</a:t>
            </a:r>
            <a:r>
              <a:rPr lang="en-US"/>
              <a:t> P, Rodrigues M, Costa J, et al. Impact of dementia on informal care: a systematic review of family caregivers' perceptions. BMJ Support </a:t>
            </a:r>
            <a:r>
              <a:rPr lang="en-US" err="1"/>
              <a:t>Palliat</a:t>
            </a:r>
            <a:r>
              <a:rPr lang="en-US"/>
              <a:t> Care 2020:bmjspcare-2020-002242. </a:t>
            </a:r>
          </a:p>
          <a:p>
            <a:endParaRPr lang="en-US"/>
          </a:p>
          <a:p>
            <a:endParaRPr lang="en-US"/>
          </a:p>
        </p:txBody>
      </p:sp>
      <p:sp>
        <p:nvSpPr>
          <p:cNvPr id="6" name="Slide Image Placeholder 5">
            <a:extLst>
              <a:ext uri="{FF2B5EF4-FFF2-40B4-BE49-F238E27FC236}">
                <a16:creationId xmlns:a16="http://schemas.microsoft.com/office/drawing/2014/main" id="{ADE9FB13-DC64-33BC-6C02-A41580E21492}"/>
              </a:ext>
            </a:extLst>
          </p:cNvPr>
          <p:cNvSpPr>
            <a:spLocks noGrp="1" noRot="1" noChangeAspect="1"/>
          </p:cNvSpPr>
          <p:nvPr>
            <p:ph type="sldImg"/>
          </p:nvPr>
        </p:nvSpPr>
        <p:spPr/>
      </p:sp>
    </p:spTree>
    <p:extLst>
      <p:ext uri="{BB962C8B-B14F-4D97-AF65-F5344CB8AC3E}">
        <p14:creationId xmlns:p14="http://schemas.microsoft.com/office/powerpoint/2010/main" val="4340774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lvl="0"/>
            <a:r>
              <a:rPr lang="en-US"/>
              <a:t>For caregivers of people living with dementia, the role involves helping the patient with acts of daily living (i.e., household chores, shopping, preparing meals, managing finances, arranging medical appointments, maintaining personal hygiene), administering medications, making arrangement for other forms of care, and managing </a:t>
            </a:r>
            <a:r>
              <a:rPr lang="en-US" err="1"/>
              <a:t>behavioural</a:t>
            </a:r>
            <a:r>
              <a:rPr lang="en-US"/>
              <a:t> symptoms of the patient.</a:t>
            </a:r>
            <a:r>
              <a:rPr lang="en-US" baseline="30000"/>
              <a:t>4</a:t>
            </a:r>
            <a:r>
              <a:rPr lang="en-US"/>
              <a:t> </a:t>
            </a:r>
            <a:r>
              <a:rPr lang="en-US" noProof="0"/>
              <a:t>Neuropsychiatric symptoms are more common in moderate and advanced disease stages, and are associated with a significant burden for caregivers.</a:t>
            </a:r>
            <a:r>
              <a:rPr lang="en-US" baseline="30000" noProof="0"/>
              <a:t>4</a:t>
            </a:r>
          </a:p>
          <a:p>
            <a:endParaRPr lang="en-US"/>
          </a:p>
          <a:p>
            <a:r>
              <a:rPr lang="en-US"/>
              <a:t>In one study, it was found that over half (57%) of family caregivers of people living with dementia had provided care for four or more years.</a:t>
            </a:r>
            <a:r>
              <a:rPr lang="en-US" baseline="30000"/>
              <a:t>5</a:t>
            </a:r>
            <a:r>
              <a:rPr lang="en-US"/>
              <a:t> As caregiving is a time-consuming role, many caregivers do not have time for their own personal life, which increases loneliness.</a:t>
            </a:r>
            <a:r>
              <a:rPr lang="en-US" baseline="30000"/>
              <a:t>6</a:t>
            </a:r>
          </a:p>
          <a:p>
            <a:endParaRPr lang="en-US"/>
          </a:p>
          <a:p>
            <a:endParaRPr lang="en-US"/>
          </a:p>
          <a:p>
            <a:r>
              <a:rPr lang="en-US"/>
              <a:t>References: </a:t>
            </a:r>
          </a:p>
          <a:p>
            <a:pPr marL="228600" lvl="0" indent="-228600">
              <a:buFont typeface="+mj-lt"/>
              <a:buAutoNum type="arabicPeriod"/>
            </a:pPr>
            <a:r>
              <a:rPr lang="en-US"/>
              <a:t>Georges J, Jansen S, Jackson J, et al. Alzheimer's disease in real life – the dementia carer's survey. Int J </a:t>
            </a:r>
            <a:r>
              <a:rPr lang="en-US" err="1"/>
              <a:t>Geriatr</a:t>
            </a:r>
            <a:r>
              <a:rPr lang="en-US"/>
              <a:t> Psychiatry 2008; 23 (5): 546–551. </a:t>
            </a:r>
          </a:p>
          <a:p>
            <a:pPr marL="228600" lvl="0" indent="-228600">
              <a:buFont typeface="+mj-lt"/>
              <a:buAutoNum type="arabicPeriod"/>
            </a:pPr>
            <a:r>
              <a:rPr lang="en-US"/>
              <a:t>Friedman EM, Shih RA, </a:t>
            </a:r>
            <a:r>
              <a:rPr lang="en-US" err="1"/>
              <a:t>Langa</a:t>
            </a:r>
            <a:r>
              <a:rPr lang="en-US"/>
              <a:t> KM, Hurd MD. US Prevalence and predictors of informal caregiving for dementia. Health </a:t>
            </a:r>
            <a:r>
              <a:rPr lang="en-US" err="1"/>
              <a:t>Aff</a:t>
            </a:r>
            <a:r>
              <a:rPr lang="en-US"/>
              <a:t> (Millwood) 2015; 34 (10): 1637–1641.</a:t>
            </a:r>
          </a:p>
          <a:p>
            <a:pPr marL="228600" lvl="0" indent="-228600">
              <a:buFont typeface="+mj-lt"/>
              <a:buAutoNum type="arabicPeriod"/>
            </a:pPr>
            <a:r>
              <a:rPr lang="en-US" err="1"/>
              <a:t>Suehs</a:t>
            </a:r>
            <a:r>
              <a:rPr lang="en-US"/>
              <a:t> BT, Shah SN, Davis CD, et al. Household members of persons with Alzheimer's disease: health conditions, healthcare resource use, and healthcare costs. J Am </a:t>
            </a:r>
            <a:r>
              <a:rPr lang="en-US" err="1"/>
              <a:t>Geriatr</a:t>
            </a:r>
            <a:r>
              <a:rPr lang="en-US"/>
              <a:t> Soc 2014; 62 (3): 435–441. </a:t>
            </a:r>
          </a:p>
          <a:p>
            <a:pPr marL="228600" lvl="0" indent="-228600">
              <a:buFont typeface="+mj-lt"/>
              <a:buAutoNum type="arabicPeriod"/>
            </a:pPr>
            <a:r>
              <a:rPr lang="en-US"/>
              <a:t>Alzheimer’s Association. 2023 Alzheimer's disease facts and figures. </a:t>
            </a:r>
            <a:r>
              <a:rPr lang="en-US" err="1"/>
              <a:t>Alzheimers</a:t>
            </a:r>
            <a:r>
              <a:rPr lang="en-US"/>
              <a:t> Dement 2023; 19 (4): 1598–1695. </a:t>
            </a:r>
          </a:p>
          <a:p>
            <a:pPr marL="228600" lvl="0" indent="-228600">
              <a:buFont typeface="+mj-lt"/>
              <a:buAutoNum type="arabicPeriod"/>
            </a:pPr>
            <a:r>
              <a:rPr lang="en-US"/>
              <a:t>Kasper JD, </a:t>
            </a:r>
            <a:r>
              <a:rPr lang="en-US" err="1"/>
              <a:t>kkFreedman</a:t>
            </a:r>
            <a:r>
              <a:rPr lang="en-US"/>
              <a:t> VA, Spillman BC, Wolff JL. The disproportionate impact of dementia on family and unpaid caregiving to older adults. Health </a:t>
            </a:r>
            <a:r>
              <a:rPr lang="en-US" err="1"/>
              <a:t>Aff</a:t>
            </a:r>
            <a:r>
              <a:rPr lang="en-US"/>
              <a:t> (Millwood). 2015; 34 (10): 1642–1649. </a:t>
            </a:r>
          </a:p>
          <a:p>
            <a:pPr marL="228600" lvl="0" indent="-228600">
              <a:buFont typeface="+mj-lt"/>
              <a:buAutoNum type="arabicPeriod"/>
            </a:pPr>
            <a:r>
              <a:rPr lang="en-US" err="1"/>
              <a:t>Lindeza</a:t>
            </a:r>
            <a:r>
              <a:rPr lang="en-US"/>
              <a:t> P, Rodrigues M, Costa J, et al. Impact of dementia on informal care: a systematic review of family caregivers' perceptions. BMJ Support </a:t>
            </a:r>
            <a:r>
              <a:rPr lang="en-US" err="1"/>
              <a:t>Palliat</a:t>
            </a:r>
            <a:r>
              <a:rPr lang="en-US"/>
              <a:t> Care 2020: bmjspcare-2020-002242. </a:t>
            </a:r>
          </a:p>
          <a:p>
            <a:endParaRPr lang="en-GB"/>
          </a:p>
        </p:txBody>
      </p:sp>
      <p:sp>
        <p:nvSpPr>
          <p:cNvPr id="4" name="Slide Number Placeholder 3"/>
          <p:cNvSpPr>
            <a:spLocks noGrp="1"/>
          </p:cNvSpPr>
          <p:nvPr>
            <p:ph type="sldNum" sz="quarter" idx="10"/>
          </p:nvPr>
        </p:nvSpPr>
        <p:spPr/>
        <p:txBody>
          <a:bodyPr/>
          <a:lstStyle/>
          <a:p>
            <a:fld id="{D1F92959-5271-4408-B8CC-D03782232FDA}" type="slidenum">
              <a:rPr lang="en-GB" smtClean="0"/>
              <a:pPr/>
              <a:t>10</a:t>
            </a:fld>
            <a:endParaRPr lang="en-GB"/>
          </a:p>
        </p:txBody>
      </p:sp>
      <p:sp>
        <p:nvSpPr>
          <p:cNvPr id="7" name="Slide Image Placeholder 6">
            <a:extLst>
              <a:ext uri="{FF2B5EF4-FFF2-40B4-BE49-F238E27FC236}">
                <a16:creationId xmlns:a16="http://schemas.microsoft.com/office/drawing/2014/main" id="{AF46BDDC-8BD1-37B5-3C89-EFE3D3AC9D38}"/>
              </a:ext>
            </a:extLst>
          </p:cNvPr>
          <p:cNvSpPr>
            <a:spLocks noGrp="1" noRot="1" noChangeAspect="1"/>
          </p:cNvSpPr>
          <p:nvPr>
            <p:ph type="sldImg"/>
          </p:nvPr>
        </p:nvSpPr>
        <p:spPr/>
      </p:sp>
    </p:spTree>
    <p:extLst>
      <p:ext uri="{BB962C8B-B14F-4D97-AF65-F5344CB8AC3E}">
        <p14:creationId xmlns:p14="http://schemas.microsoft.com/office/powerpoint/2010/main" val="1459398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a:t>As AD progresses, people living with dementia become increasingly dependent on the caregiver.</a:t>
            </a:r>
            <a:r>
              <a:rPr lang="en-US" baseline="30000"/>
              <a:t>2</a:t>
            </a:r>
            <a:r>
              <a:rPr lang="en-US"/>
              <a:t> The current healthcare system is highly reliant on informal unpaid caregivers, many of whom are also socioeconomically and medically vulnerable.</a:t>
            </a:r>
            <a:r>
              <a:rPr lang="en-US" baseline="30000"/>
              <a:t>4,5</a:t>
            </a:r>
            <a:r>
              <a:rPr lang="en-US"/>
              <a:t> As a result, family and caregivers are at increased risk of health consequences associated with the physical and mental stress of caregiving,</a:t>
            </a:r>
            <a:r>
              <a:rPr lang="en-US" baseline="30000"/>
              <a:t>6</a:t>
            </a:r>
            <a:r>
              <a:rPr lang="en-US"/>
              <a:t> which include cardiovascular disease, diabetes, obesity, cancer, and depression.</a:t>
            </a:r>
            <a:r>
              <a:rPr lang="en-US" baseline="30000"/>
              <a:t>2</a:t>
            </a:r>
            <a:r>
              <a:rPr lang="en-US"/>
              <a:t> In addition to the health risks involved with caregiving, caregivers are likely to experience disruptions to their work schedule, reduce the hours they work, or leave the workforce,</a:t>
            </a:r>
            <a:r>
              <a:rPr lang="en-US" baseline="30000"/>
              <a:t>2,4</a:t>
            </a:r>
            <a:r>
              <a:rPr lang="en-US"/>
              <a:t> which may further increase stress. Compared with non-AD caregivers, caregivers of people living with dementia experience a greater prevalence of psychological and medical conditions, greater resource use, and greater costs.</a:t>
            </a:r>
            <a:r>
              <a:rPr lang="en-US" baseline="30000"/>
              <a:t>6</a:t>
            </a:r>
          </a:p>
          <a:p>
            <a:endParaRPr lang="en-US"/>
          </a:p>
          <a:p>
            <a:r>
              <a:rPr lang="en-US"/>
              <a:t>References: </a:t>
            </a:r>
          </a:p>
          <a:p>
            <a:pPr marL="228600" lvl="0" indent="-228600">
              <a:buFont typeface="+mj-lt"/>
              <a:buAutoNum type="arabicPeriod"/>
            </a:pPr>
            <a:r>
              <a:rPr lang="en-US"/>
              <a:t>Georges J, Jansen S, Jackson J, et al. Alzheimer's disease in real life – the dementia carer's survey. Int J </a:t>
            </a:r>
            <a:r>
              <a:rPr lang="en-US" err="1"/>
              <a:t>Geriatr</a:t>
            </a:r>
            <a:r>
              <a:rPr lang="en-US"/>
              <a:t> Psychiatry 2008; 23 (5): 546–551. </a:t>
            </a:r>
          </a:p>
          <a:p>
            <a:pPr marL="228600" lvl="0" indent="-228600">
              <a:buFont typeface="+mj-lt"/>
              <a:buAutoNum type="arabicPeriod"/>
            </a:pPr>
            <a:r>
              <a:rPr lang="en-US"/>
              <a:t>Alzheimer’s Association. 2023 Alzheimer's disease facts and figures. </a:t>
            </a:r>
            <a:r>
              <a:rPr lang="en-US" err="1"/>
              <a:t>Alzheimers</a:t>
            </a:r>
            <a:r>
              <a:rPr lang="en-US"/>
              <a:t> Dement 2023; 19 (4): 1598–1695. </a:t>
            </a:r>
          </a:p>
          <a:p>
            <a:pPr marL="228600" lvl="0" indent="-228600">
              <a:buFont typeface="+mj-lt"/>
              <a:buAutoNum type="arabicPeriod"/>
            </a:pPr>
            <a:r>
              <a:rPr lang="en-US" err="1"/>
              <a:t>Kamiya</a:t>
            </a:r>
            <a:r>
              <a:rPr lang="en-US"/>
              <a:t> M, Sakurai T, </a:t>
            </a:r>
            <a:r>
              <a:rPr lang="en-US" err="1"/>
              <a:t>Ogama</a:t>
            </a:r>
            <a:r>
              <a:rPr lang="en-US"/>
              <a:t> N, et al. Factors associated with increased caregivers' burden in several cognitive stages of Alzheimer's disease. </a:t>
            </a:r>
            <a:r>
              <a:rPr lang="en-US" err="1"/>
              <a:t>Geriatr</a:t>
            </a:r>
            <a:r>
              <a:rPr lang="en-US"/>
              <a:t> </a:t>
            </a:r>
            <a:r>
              <a:rPr lang="en-US" err="1"/>
              <a:t>Gerontol</a:t>
            </a:r>
            <a:r>
              <a:rPr lang="en-US"/>
              <a:t> Int 2014; 14 Suppl 2: 45–55.</a:t>
            </a:r>
          </a:p>
          <a:p>
            <a:pPr marL="228600" lvl="0" indent="-228600">
              <a:buFont typeface="+mj-lt"/>
              <a:buAutoNum type="arabicPeriod"/>
            </a:pPr>
            <a:r>
              <a:rPr lang="en-US"/>
              <a:t>National Alliance for Caregiving. Research recommendations: dementia caregiving in the US. Available at: www.caregiving.org/wp-content/uploads/2020/05/Dementia-Caregiving-Report-2017_Research-Recommendations_FINAL.pdf. Accessed 21 July 2023. </a:t>
            </a:r>
          </a:p>
          <a:p>
            <a:pPr marL="228600" lvl="0" indent="-228600">
              <a:buFont typeface="+mj-lt"/>
              <a:buAutoNum type="arabicPeriod"/>
            </a:pPr>
            <a:r>
              <a:rPr lang="en-US"/>
              <a:t>Upadhyay &amp; Weiner. Issue brief: long-term care financing in the United States. Available at: https://ldi.upenn.edu/wp-content/uploads/archive/pdf/LDI%20Issue%20Brief%202019%20Vol.%2023%20No.%201_7_0.pdf. Accessed 21 July 2023. </a:t>
            </a:r>
          </a:p>
          <a:p>
            <a:pPr marL="228600" lvl="0" indent="-228600">
              <a:buFont typeface="+mj-lt"/>
              <a:buAutoNum type="arabicPeriod"/>
            </a:pPr>
            <a:r>
              <a:rPr lang="en-US" err="1"/>
              <a:t>Suehs</a:t>
            </a:r>
            <a:r>
              <a:rPr lang="en-US"/>
              <a:t> BT, Shah SN, Davis CD, et al. Household members of persons with Alzheimer's disease: health conditions, healthcare resource use, and healthcare costs. J Am </a:t>
            </a:r>
            <a:r>
              <a:rPr lang="en-US" err="1"/>
              <a:t>Geriatr</a:t>
            </a:r>
            <a:r>
              <a:rPr lang="en-US"/>
              <a:t> Soc 2014; 62 (3): 435–441. </a:t>
            </a:r>
          </a:p>
        </p:txBody>
      </p:sp>
      <p:sp>
        <p:nvSpPr>
          <p:cNvPr id="4" name="Slide Number Placeholder 3"/>
          <p:cNvSpPr>
            <a:spLocks noGrp="1"/>
          </p:cNvSpPr>
          <p:nvPr>
            <p:ph type="sldNum" sz="quarter" idx="10"/>
          </p:nvPr>
        </p:nvSpPr>
        <p:spPr/>
        <p:txBody>
          <a:bodyPr/>
          <a:lstStyle/>
          <a:p>
            <a:fld id="{D1F92959-5271-4408-B8CC-D03782232FDA}" type="slidenum">
              <a:rPr lang="en-GB" smtClean="0"/>
              <a:pPr/>
              <a:t>11</a:t>
            </a:fld>
            <a:endParaRPr lang="en-GB"/>
          </a:p>
        </p:txBody>
      </p:sp>
      <p:sp>
        <p:nvSpPr>
          <p:cNvPr id="7" name="Slide Image Placeholder 6">
            <a:extLst>
              <a:ext uri="{FF2B5EF4-FFF2-40B4-BE49-F238E27FC236}">
                <a16:creationId xmlns:a16="http://schemas.microsoft.com/office/drawing/2014/main" id="{47E4821E-CC0D-A9D5-21C7-D826B01F4E7B}"/>
              </a:ext>
            </a:extLst>
          </p:cNvPr>
          <p:cNvSpPr>
            <a:spLocks noGrp="1" noRot="1" noChangeAspect="1"/>
          </p:cNvSpPr>
          <p:nvPr>
            <p:ph type="sldImg"/>
          </p:nvPr>
        </p:nvSpPr>
        <p:spPr/>
      </p:sp>
    </p:spTree>
    <p:extLst>
      <p:ext uri="{BB962C8B-B14F-4D97-AF65-F5344CB8AC3E}">
        <p14:creationId xmlns:p14="http://schemas.microsoft.com/office/powerpoint/2010/main" val="6550303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lvl="0"/>
            <a:r>
              <a:rPr lang="en-US"/>
              <a:t>The majority of dementia caregivers live with the patient in the community,</a:t>
            </a:r>
            <a:r>
              <a:rPr lang="en-US" baseline="30000"/>
              <a:t>1</a:t>
            </a:r>
            <a:r>
              <a:rPr lang="en-US"/>
              <a:t> with 60% of caregivers being married, living with a partner, or in a long-term relationship.</a:t>
            </a:r>
            <a:r>
              <a:rPr lang="en-US" baseline="30000"/>
              <a:t>1,5</a:t>
            </a:r>
            <a:r>
              <a:rPr lang="en-US"/>
              <a:t> Among primary caregivers of people living with dementia, more than half take care of their parents.</a:t>
            </a:r>
            <a:r>
              <a:rPr lang="en-US" baseline="30000"/>
              <a:t>6-8</a:t>
            </a:r>
            <a:r>
              <a:rPr lang="en-US"/>
              <a:t> 10% of caregivers provide care to a spouse with AD or other dementia,</a:t>
            </a:r>
            <a:r>
              <a:rPr lang="en-US" baseline="30000"/>
              <a:t>3</a:t>
            </a:r>
            <a:r>
              <a:rPr lang="en-US"/>
              <a:t> and are more likely than non-spousal dementia caregivers to experience increased burden over time.</a:t>
            </a:r>
            <a:r>
              <a:rPr lang="en-US" baseline="30000"/>
              <a:t>9</a:t>
            </a:r>
            <a:r>
              <a:rPr lang="en-US"/>
              <a:t> Often, caregivers are elderly, and their personal health may affect their caregiving ability.</a:t>
            </a:r>
            <a:r>
              <a:rPr lang="en-US" baseline="30000"/>
              <a:t>10</a:t>
            </a:r>
            <a:r>
              <a:rPr lang="en-US"/>
              <a:t> Particularly, caring for a spouse with dementia is associated with a 30% increase in depressive symptoms compared with individuals caring for a spouse without dementia.</a:t>
            </a:r>
            <a:r>
              <a:rPr lang="en-US" baseline="30000"/>
              <a:t>11</a:t>
            </a:r>
            <a:r>
              <a:rPr lang="en-US"/>
              <a:t> </a:t>
            </a:r>
          </a:p>
          <a:p>
            <a:endParaRPr lang="en-US"/>
          </a:p>
          <a:p>
            <a:r>
              <a:rPr lang="en-US"/>
              <a:t>References: </a:t>
            </a:r>
          </a:p>
          <a:p>
            <a:pPr marL="228600" lvl="0" indent="-228600">
              <a:buFont typeface="+mj-lt"/>
              <a:buAutoNum type="arabicPeriod"/>
            </a:pPr>
            <a:r>
              <a:rPr lang="en-US"/>
              <a:t>Alzheimer’s Association. 2023 Alzheimer's disease facts and figures. </a:t>
            </a:r>
            <a:r>
              <a:rPr lang="en-US" err="1"/>
              <a:t>Alzheimers</a:t>
            </a:r>
            <a:r>
              <a:rPr lang="en-US"/>
              <a:t> Dement 2023; 19 (4): 1598–1695. </a:t>
            </a:r>
          </a:p>
          <a:p>
            <a:pPr marL="228600" lvl="0" indent="-228600">
              <a:buFont typeface="+mj-lt"/>
              <a:buAutoNum type="arabicPeriod"/>
            </a:pPr>
            <a:r>
              <a:rPr lang="en-US"/>
              <a:t>National Alliance for Caregiving and AARP. Caregiving in the U.S. 2020 report. Available at: https://www.caregiving.org/wp-content/uploads/2021/01/full-report-caregiving-in-the-united-states-01-21.pdf. Accessed 18 September 2023.</a:t>
            </a:r>
          </a:p>
          <a:p>
            <a:pPr marL="228600" lvl="0" indent="-228600">
              <a:buFont typeface="+mj-lt"/>
              <a:buAutoNum type="arabicPeriod"/>
            </a:pPr>
            <a:r>
              <a:rPr lang="en-US"/>
              <a:t>National Alliance for Caregiving. Dementia caregiving in the US research report. Available at: https://www.caregiving.org/wp-content/uploads/2020/05/Dementia-Caregiving-in-the-US_February-2017.pdf. Accessed 16 October 2023. </a:t>
            </a:r>
          </a:p>
          <a:p>
            <a:pPr marL="228600" lvl="0" indent="-228600">
              <a:buFont typeface="+mj-lt"/>
              <a:buAutoNum type="arabicPeriod"/>
            </a:pPr>
            <a:r>
              <a:rPr lang="en-US"/>
              <a:t>Friedman EM, Shih RA, </a:t>
            </a:r>
            <a:r>
              <a:rPr lang="en-US" err="1"/>
              <a:t>Langa</a:t>
            </a:r>
            <a:r>
              <a:rPr lang="en-US"/>
              <a:t> KM, Hurd MD. US Prevalence And Predictors Of Informal Caregiving For Dementia. Health </a:t>
            </a:r>
            <a:r>
              <a:rPr lang="en-US" err="1"/>
              <a:t>Aff</a:t>
            </a:r>
            <a:r>
              <a:rPr lang="en-US"/>
              <a:t> (Millwood) 2015; 34 (10): 1637–1641. </a:t>
            </a:r>
          </a:p>
          <a:p>
            <a:pPr marL="228600" lvl="0" indent="-228600">
              <a:buFont typeface="+mj-lt"/>
              <a:buAutoNum type="arabicPeriod"/>
            </a:pPr>
            <a:r>
              <a:rPr lang="en-US" err="1"/>
              <a:t>Rabarison</a:t>
            </a:r>
            <a:r>
              <a:rPr lang="en-US"/>
              <a:t> KM, Bouldin ED, </a:t>
            </a:r>
            <a:r>
              <a:rPr lang="en-US" err="1"/>
              <a:t>Bish</a:t>
            </a:r>
            <a:r>
              <a:rPr lang="en-US"/>
              <a:t> CL, et al. The economic value of informal caregiving for persons with dementia: results from 38 states, the District of Columbia, and Puerto Rico, 2015 and 2016 BRFSS. Am J Public Health 2018; 108 (10): 1370–1377.</a:t>
            </a:r>
          </a:p>
          <a:p>
            <a:pPr marL="228600" lvl="0" indent="-228600">
              <a:buFont typeface="+mj-lt"/>
              <a:buAutoNum type="arabicPeriod"/>
            </a:pPr>
            <a:r>
              <a:rPr lang="en-US"/>
              <a:t>Fisher GG, Franks MM, </a:t>
            </a:r>
            <a:r>
              <a:rPr lang="en-US" err="1"/>
              <a:t>Plassman</a:t>
            </a:r>
            <a:r>
              <a:rPr lang="en-US"/>
              <a:t> BL, et al. Caring for individuals with dementia and cognitive impairment, not dementia: findings from the Aging, Demographics, and Memory Study. J Am </a:t>
            </a:r>
            <a:r>
              <a:rPr lang="en-US" err="1"/>
              <a:t>Geriatr</a:t>
            </a:r>
            <a:r>
              <a:rPr lang="en-US"/>
              <a:t> Soc 2011; 59 (3): 488–494.</a:t>
            </a:r>
          </a:p>
          <a:p>
            <a:pPr marL="228600" lvl="0" indent="-228600">
              <a:buFont typeface="+mj-lt"/>
              <a:buAutoNum type="arabicPeriod"/>
            </a:pPr>
            <a:r>
              <a:rPr lang="en-US" err="1"/>
              <a:t>Riffin</a:t>
            </a:r>
            <a:r>
              <a:rPr lang="en-US"/>
              <a:t> C, Van Ness PH, Wolff JL, Fried T. Family and other unpaid caregivers and older adults with and without dementia and disability. J Am </a:t>
            </a:r>
            <a:r>
              <a:rPr lang="en-US" err="1"/>
              <a:t>Geriatr</a:t>
            </a:r>
            <a:r>
              <a:rPr lang="en-US"/>
              <a:t> Soc 2017; 65 (8): 1821–1828.</a:t>
            </a:r>
          </a:p>
          <a:p>
            <a:pPr marL="228600" lvl="0" indent="-228600">
              <a:buFont typeface="+mj-lt"/>
              <a:buAutoNum type="arabicPeriod"/>
            </a:pPr>
            <a:r>
              <a:rPr lang="en-US"/>
              <a:t>National Poll on Healthy Aging. Dementia caregivers: juggling, delaying and looking forward. Available at: http://www.healthyagingpoll.org/sites/default/files/2017-10/NPHA_Caregivers-Report-PROOF_101817_v2.pdf. Accessed 31 August 2023.</a:t>
            </a:r>
          </a:p>
          <a:p>
            <a:pPr marL="228600" lvl="0" indent="-228600">
              <a:buFont typeface="+mj-lt"/>
              <a:buAutoNum type="arabicPeriod"/>
            </a:pPr>
            <a:r>
              <a:rPr lang="en-US"/>
              <a:t>van den </a:t>
            </a:r>
            <a:r>
              <a:rPr lang="en-US" err="1"/>
              <a:t>Kieboom</a:t>
            </a:r>
            <a:r>
              <a:rPr lang="en-US"/>
              <a:t> R, </a:t>
            </a:r>
            <a:r>
              <a:rPr lang="en-US" err="1"/>
              <a:t>Snaphaan</a:t>
            </a:r>
            <a:r>
              <a:rPr lang="en-US"/>
              <a:t> L, Mark R, </a:t>
            </a:r>
            <a:r>
              <a:rPr lang="en-US" err="1"/>
              <a:t>Bongers</a:t>
            </a:r>
            <a:r>
              <a:rPr lang="en-US"/>
              <a:t> I. The trajectory of caregiver burden and risk factors in dementia progression: a systematic review. J </a:t>
            </a:r>
            <a:r>
              <a:rPr lang="en-US" err="1"/>
              <a:t>Alzheimers</a:t>
            </a:r>
            <a:r>
              <a:rPr lang="en-US"/>
              <a:t> Dis 2020; 77 (3): 1107–1115.</a:t>
            </a:r>
          </a:p>
          <a:p>
            <a:pPr marL="228600" lvl="0" indent="-228600">
              <a:buFont typeface="+mj-lt"/>
              <a:buAutoNum type="arabicPeriod"/>
            </a:pPr>
            <a:r>
              <a:rPr lang="en-US"/>
              <a:t>Georges J, Jansen S, Jackson J, et al. Alzheimer's disease in real life--the dementia carer's survey. Int J </a:t>
            </a:r>
            <a:r>
              <a:rPr lang="en-US" err="1"/>
              <a:t>Geriatr</a:t>
            </a:r>
            <a:r>
              <a:rPr lang="en-US"/>
              <a:t> Psychiatry 2008; 23 (5): 546–551. </a:t>
            </a:r>
          </a:p>
          <a:p>
            <a:pPr marL="228600" lvl="0" indent="-228600">
              <a:buFont typeface="+mj-lt"/>
              <a:buAutoNum type="arabicPeriod"/>
            </a:pPr>
            <a:r>
              <a:rPr lang="en-US"/>
              <a:t>Harris ML, </a:t>
            </a:r>
            <a:r>
              <a:rPr lang="en-US" err="1"/>
              <a:t>Titler</a:t>
            </a:r>
            <a:r>
              <a:rPr lang="en-US"/>
              <a:t> MG, Hoffman GJ. Associations between Alzheimer’s disease and related dementias and depressive symptoms of partner caregivers. J Appl </a:t>
            </a:r>
            <a:r>
              <a:rPr lang="en-US" err="1"/>
              <a:t>Gerontol</a:t>
            </a:r>
            <a:r>
              <a:rPr lang="en-US"/>
              <a:t> 2021; 40 (7): 772–780.</a:t>
            </a:r>
          </a:p>
        </p:txBody>
      </p:sp>
      <p:sp>
        <p:nvSpPr>
          <p:cNvPr id="4" name="Slide Number Placeholder 3"/>
          <p:cNvSpPr>
            <a:spLocks noGrp="1"/>
          </p:cNvSpPr>
          <p:nvPr>
            <p:ph type="sldNum" sz="quarter" idx="5"/>
          </p:nvPr>
        </p:nvSpPr>
        <p:spPr/>
        <p:txBody>
          <a:bodyPr/>
          <a:lstStyle/>
          <a:p>
            <a:fld id="{85263BDD-FA8D-4E6D-96A3-4835BF873E0B}" type="slidenum">
              <a:rPr lang="da-DK" smtClean="0"/>
              <a:pPr/>
              <a:t>12</a:t>
            </a:fld>
            <a:endParaRPr lang="da-DK"/>
          </a:p>
        </p:txBody>
      </p:sp>
      <p:sp>
        <p:nvSpPr>
          <p:cNvPr id="7" name="Slide Image Placeholder 6">
            <a:extLst>
              <a:ext uri="{FF2B5EF4-FFF2-40B4-BE49-F238E27FC236}">
                <a16:creationId xmlns:a16="http://schemas.microsoft.com/office/drawing/2014/main" id="{66D936B9-13B0-8A52-1E01-0EF72C166F34}"/>
              </a:ext>
            </a:extLst>
          </p:cNvPr>
          <p:cNvSpPr>
            <a:spLocks noGrp="1" noRot="1" noChangeAspect="1"/>
          </p:cNvSpPr>
          <p:nvPr>
            <p:ph type="sldImg"/>
          </p:nvPr>
        </p:nvSpPr>
        <p:spPr/>
      </p:sp>
    </p:spTree>
    <p:extLst>
      <p:ext uri="{BB962C8B-B14F-4D97-AF65-F5344CB8AC3E}">
        <p14:creationId xmlns:p14="http://schemas.microsoft.com/office/powerpoint/2010/main" val="142407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fld id="{85263BDD-FA8D-4E6D-96A3-4835BF873E0B}" type="slidenum">
              <a:rPr lang="da-DK" smtClean="0"/>
              <a:pPr/>
              <a:t>13</a:t>
            </a:fld>
            <a:endParaRPr lang="da-DK"/>
          </a:p>
        </p:txBody>
      </p:sp>
      <p:sp>
        <p:nvSpPr>
          <p:cNvPr id="6" name="Slide Image Placeholder 5">
            <a:extLst>
              <a:ext uri="{FF2B5EF4-FFF2-40B4-BE49-F238E27FC236}">
                <a16:creationId xmlns:a16="http://schemas.microsoft.com/office/drawing/2014/main" id="{9EF99DDD-9192-9F95-6815-C3C333B35EF5}"/>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7A1B8D45-B284-26BC-7C1D-3E756A819824}"/>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6792670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References: </a:t>
            </a:r>
          </a:p>
          <a:p>
            <a:pPr marL="228600" indent="-228600">
              <a:buFont typeface="+mj-lt"/>
              <a:buAutoNum type="arabicPeriod"/>
            </a:pPr>
            <a:r>
              <a:rPr lang="en-US" dirty="0" err="1"/>
              <a:t>EuroQol</a:t>
            </a:r>
            <a:r>
              <a:rPr lang="en-US" dirty="0"/>
              <a:t> Group. </a:t>
            </a:r>
            <a:r>
              <a:rPr lang="en-US" dirty="0" err="1"/>
              <a:t>EuroQol</a:t>
            </a:r>
            <a:r>
              <a:rPr lang="en-US" dirty="0"/>
              <a:t> – a new facility for the measurement of health-related quality of life. Health Policy 1990; 16 (3): 199–208. </a:t>
            </a:r>
          </a:p>
          <a:p>
            <a:pPr marL="228600" lvl="0" indent="-228600">
              <a:buFont typeface="+mj-lt"/>
              <a:buAutoNum type="arabicPeriod"/>
            </a:pPr>
            <a:r>
              <a:rPr lang="en-US" dirty="0"/>
              <a:t>van Reenen M, </a:t>
            </a:r>
            <a:r>
              <a:rPr lang="en-US" dirty="0" err="1"/>
              <a:t>Oppe</a:t>
            </a:r>
            <a:r>
              <a:rPr lang="en-US" dirty="0"/>
              <a:t> M, </a:t>
            </a:r>
            <a:r>
              <a:rPr lang="en-US" dirty="0" err="1"/>
              <a:t>Boye</a:t>
            </a:r>
            <a:r>
              <a:rPr lang="en-US" dirty="0"/>
              <a:t> KS, et al. EQ-5D-3L User Guide 2018. Available at: https://euroqol.org/publications/user-guides/. Accessed 16 October 2023. </a:t>
            </a:r>
          </a:p>
          <a:p>
            <a:pPr marL="228600" lvl="0" indent="-228600">
              <a:buFont typeface="+mj-lt"/>
              <a:buAutoNum type="arabicPeriod"/>
            </a:pPr>
            <a:r>
              <a:rPr lang="en-US" dirty="0"/>
              <a:t>van </a:t>
            </a:r>
            <a:r>
              <a:rPr lang="en-US" dirty="0" err="1"/>
              <a:t>Agt</a:t>
            </a:r>
            <a:r>
              <a:rPr lang="en-US" dirty="0"/>
              <a:t> HM, </a:t>
            </a:r>
            <a:r>
              <a:rPr lang="en-US" dirty="0" err="1"/>
              <a:t>Essink</a:t>
            </a:r>
            <a:r>
              <a:rPr lang="en-US" dirty="0"/>
              <a:t>-Bot ML, </a:t>
            </a:r>
            <a:r>
              <a:rPr lang="en-US" dirty="0" err="1"/>
              <a:t>Krabbe</a:t>
            </a:r>
            <a:r>
              <a:rPr lang="en-US" dirty="0"/>
              <a:t> PF, </a:t>
            </a:r>
            <a:r>
              <a:rPr lang="en-US" dirty="0" err="1"/>
              <a:t>Bonsel</a:t>
            </a:r>
            <a:r>
              <a:rPr lang="en-US" dirty="0"/>
              <a:t> GJ. Test-retest reliability of health state valuations collected with the </a:t>
            </a:r>
            <a:r>
              <a:rPr lang="en-US" dirty="0" err="1"/>
              <a:t>EuroQol</a:t>
            </a:r>
            <a:r>
              <a:rPr lang="en-US" dirty="0"/>
              <a:t> questionnaire. Soc Sci Med 1994; 39 (11): 1537–1544. </a:t>
            </a:r>
          </a:p>
          <a:p>
            <a:pPr marL="228600" lvl="0" indent="-228600">
              <a:buFont typeface="+mj-lt"/>
              <a:buAutoNum type="arabicPeriod"/>
            </a:pPr>
            <a:r>
              <a:rPr lang="en-US" dirty="0" err="1"/>
              <a:t>Orgeta</a:t>
            </a:r>
            <a:r>
              <a:rPr lang="en-US" dirty="0"/>
              <a:t> V, Edwards RT, </a:t>
            </a:r>
            <a:r>
              <a:rPr lang="en-US" dirty="0" err="1"/>
              <a:t>Hounsome</a:t>
            </a:r>
            <a:r>
              <a:rPr lang="en-US" dirty="0"/>
              <a:t> B, </a:t>
            </a:r>
            <a:r>
              <a:rPr lang="en-US" dirty="0" err="1"/>
              <a:t>Orrell</a:t>
            </a:r>
            <a:r>
              <a:rPr lang="en-US" dirty="0"/>
              <a:t> M, Woods B. The use of the EQ-5D as a measure of health-related quality of life in people with dementia and their carers. </a:t>
            </a:r>
            <a:r>
              <a:rPr lang="en-US"/>
              <a:t>Qual Life Res 2015; 24 (2): 315–324. </a:t>
            </a:r>
          </a:p>
          <a:p>
            <a:endParaRPr lang="en-US"/>
          </a:p>
        </p:txBody>
      </p:sp>
      <p:sp>
        <p:nvSpPr>
          <p:cNvPr id="4" name="Slide Number Placeholder 3"/>
          <p:cNvSpPr>
            <a:spLocks noGrp="1"/>
          </p:cNvSpPr>
          <p:nvPr>
            <p:ph type="sldNum" sz="quarter" idx="5"/>
          </p:nvPr>
        </p:nvSpPr>
        <p:spPr/>
        <p:txBody>
          <a:bodyPr/>
          <a:lstStyle/>
          <a:p>
            <a:fld id="{85263BDD-FA8D-4E6D-96A3-4835BF873E0B}" type="slidenum">
              <a:rPr lang="da-DK" smtClean="0"/>
              <a:pPr/>
              <a:t>14</a:t>
            </a:fld>
            <a:endParaRPr lang="da-DK"/>
          </a:p>
        </p:txBody>
      </p:sp>
      <p:sp>
        <p:nvSpPr>
          <p:cNvPr id="7" name="Slide Image Placeholder 6">
            <a:extLst>
              <a:ext uri="{FF2B5EF4-FFF2-40B4-BE49-F238E27FC236}">
                <a16:creationId xmlns:a16="http://schemas.microsoft.com/office/drawing/2014/main" id="{D478E6BE-0558-92B5-0CAD-EC1AD5726336}"/>
              </a:ext>
            </a:extLst>
          </p:cNvPr>
          <p:cNvSpPr>
            <a:spLocks noGrp="1" noRot="1" noChangeAspect="1"/>
          </p:cNvSpPr>
          <p:nvPr>
            <p:ph type="sldImg"/>
          </p:nvPr>
        </p:nvSpPr>
        <p:spPr/>
      </p:sp>
    </p:spTree>
    <p:extLst>
      <p:ext uri="{BB962C8B-B14F-4D97-AF65-F5344CB8AC3E}">
        <p14:creationId xmlns:p14="http://schemas.microsoft.com/office/powerpoint/2010/main" val="42366776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a:t>References: </a:t>
            </a:r>
          </a:p>
          <a:p>
            <a:pPr marL="228600" lvl="0" indent="-228600">
              <a:buFont typeface="+mj-lt"/>
              <a:buAutoNum type="arabicPeriod"/>
            </a:pPr>
            <a:r>
              <a:rPr lang="en-US" err="1"/>
              <a:t>Wimo</a:t>
            </a:r>
            <a:r>
              <a:rPr lang="en-US"/>
              <a:t> A &amp; </a:t>
            </a:r>
            <a:r>
              <a:rPr lang="en-US" err="1"/>
              <a:t>Winblad</a:t>
            </a:r>
            <a:r>
              <a:rPr lang="en-US"/>
              <a:t> B. Resource </a:t>
            </a:r>
            <a:r>
              <a:rPr lang="en-US" err="1"/>
              <a:t>utilisation</a:t>
            </a:r>
            <a:r>
              <a:rPr lang="en-US"/>
              <a:t> in dementia: RUD Lite. Brain Aging 2003; 3: 48–59.</a:t>
            </a:r>
          </a:p>
          <a:p>
            <a:pPr marL="228600" lvl="0" indent="-228600">
              <a:buFont typeface="+mj-lt"/>
              <a:buAutoNum type="arabicPeriod"/>
            </a:pPr>
            <a:r>
              <a:rPr lang="en-US"/>
              <a:t>Casey D, Gallagher N, </a:t>
            </a:r>
            <a:r>
              <a:rPr lang="en-US" err="1"/>
              <a:t>Devane</a:t>
            </a:r>
            <a:r>
              <a:rPr lang="en-US"/>
              <a:t> D, et al. The feasibility of a Comprehensive Resilience-building psychosocial Intervention (CREST) for people with dementia in the community: protocol for a non-</a:t>
            </a:r>
            <a:r>
              <a:rPr lang="en-US" err="1"/>
              <a:t>randomised</a:t>
            </a:r>
            <a:r>
              <a:rPr lang="en-US"/>
              <a:t> feasibility study. Pilot Feasibility Stud 2020; 6 (1): 177. </a:t>
            </a:r>
          </a:p>
          <a:p>
            <a:pPr marL="228600" lvl="0" indent="-228600">
              <a:buFont typeface="+mj-lt"/>
              <a:buAutoNum type="arabicPeriod"/>
            </a:pPr>
            <a:r>
              <a:rPr lang="en-US" err="1"/>
              <a:t>Wimo</a:t>
            </a:r>
            <a:r>
              <a:rPr lang="en-US"/>
              <a:t> A, Nordberg G. Validity and reliability of assessments of time. Comparisons of direct observations and estimates of time by the use of the resource utilization in dementia (RUD)-instrument. Arch </a:t>
            </a:r>
            <a:r>
              <a:rPr lang="en-US" err="1"/>
              <a:t>Gerontol</a:t>
            </a:r>
            <a:r>
              <a:rPr lang="en-US"/>
              <a:t> </a:t>
            </a:r>
            <a:r>
              <a:rPr lang="en-US" err="1"/>
              <a:t>Geriatr</a:t>
            </a:r>
            <a:r>
              <a:rPr lang="en-US"/>
              <a:t> 2007; 44 (1): 71–81. </a:t>
            </a:r>
          </a:p>
        </p:txBody>
      </p:sp>
      <p:sp>
        <p:nvSpPr>
          <p:cNvPr id="4" name="Slide Number Placeholder 3"/>
          <p:cNvSpPr>
            <a:spLocks noGrp="1"/>
          </p:cNvSpPr>
          <p:nvPr>
            <p:ph type="sldNum" sz="quarter" idx="5"/>
          </p:nvPr>
        </p:nvSpPr>
        <p:spPr/>
        <p:txBody>
          <a:bodyPr/>
          <a:lstStyle/>
          <a:p>
            <a:fld id="{85263BDD-FA8D-4E6D-96A3-4835BF873E0B}" type="slidenum">
              <a:rPr lang="da-DK" smtClean="0"/>
              <a:pPr/>
              <a:t>15</a:t>
            </a:fld>
            <a:endParaRPr lang="da-DK"/>
          </a:p>
        </p:txBody>
      </p:sp>
      <p:sp>
        <p:nvSpPr>
          <p:cNvPr id="7" name="Slide Image Placeholder 6">
            <a:extLst>
              <a:ext uri="{FF2B5EF4-FFF2-40B4-BE49-F238E27FC236}">
                <a16:creationId xmlns:a16="http://schemas.microsoft.com/office/drawing/2014/main" id="{64AED3C7-9297-8417-1739-FF67D474ADD4}"/>
              </a:ext>
            </a:extLst>
          </p:cNvPr>
          <p:cNvSpPr>
            <a:spLocks noGrp="1" noRot="1" noChangeAspect="1"/>
          </p:cNvSpPr>
          <p:nvPr>
            <p:ph type="sldImg"/>
          </p:nvPr>
        </p:nvSpPr>
        <p:spPr/>
      </p:sp>
    </p:spTree>
    <p:extLst>
      <p:ext uri="{BB962C8B-B14F-4D97-AF65-F5344CB8AC3E}">
        <p14:creationId xmlns:p14="http://schemas.microsoft.com/office/powerpoint/2010/main" val="25802524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a:t>References: </a:t>
            </a:r>
          </a:p>
          <a:p>
            <a:pPr marL="228600" lvl="0" indent="-228600">
              <a:buFont typeface="+mj-lt"/>
              <a:buAutoNum type="arabicPeriod"/>
            </a:pPr>
            <a:r>
              <a:rPr lang="en-GB"/>
              <a:t>Alzheimer’s Disease International. Dementia facts and figures. Available at: </a:t>
            </a:r>
            <a:r>
              <a:rPr lang="en-GB">
                <a:hlinkClick r:id="rId3">
                  <a:extLst>
                    <a:ext uri="{A12FA001-AC4F-418D-AE19-62706E023703}">
                      <ahyp:hlinkClr xmlns:ahyp="http://schemas.microsoft.com/office/drawing/2018/hyperlinkcolor" val="tx"/>
                    </a:ext>
                  </a:extLst>
                </a:hlinkClick>
              </a:rPr>
              <a:t>https://www.alzint.org/about/dementia-facts-figures/</a:t>
            </a:r>
            <a:r>
              <a:rPr lang="en-GB"/>
              <a:t>. Accessed 4 August 2023. </a:t>
            </a:r>
          </a:p>
          <a:p>
            <a:pPr marL="228600" lvl="0" indent="-228600">
              <a:buFont typeface="+mj-lt"/>
              <a:buAutoNum type="arabicPeriod"/>
            </a:pPr>
            <a:r>
              <a:rPr lang="en-GB" err="1"/>
              <a:t>Monfared</a:t>
            </a:r>
            <a:r>
              <a:rPr lang="en-GB"/>
              <a:t> TAA, Byrnes MJ, White LA, Zhang Q. Alzheimer’s disease: epidemiology and clinical progression. </a:t>
            </a:r>
            <a:r>
              <a:rPr lang="en-GB" err="1"/>
              <a:t>Neurol</a:t>
            </a:r>
            <a:r>
              <a:rPr lang="en-GB"/>
              <a:t> </a:t>
            </a:r>
            <a:r>
              <a:rPr lang="en-GB" err="1"/>
              <a:t>Ther</a:t>
            </a:r>
            <a:r>
              <a:rPr lang="en-GB"/>
              <a:t> 2022; 11 (2): 553–569. </a:t>
            </a:r>
          </a:p>
          <a:p>
            <a:pPr marL="228600" lvl="0" indent="-228600">
              <a:buFont typeface="+mj-lt"/>
              <a:buAutoNum type="arabicPeriod"/>
            </a:pPr>
            <a:r>
              <a:rPr lang="en-US" err="1"/>
              <a:t>Skaria</a:t>
            </a:r>
            <a:r>
              <a:rPr lang="en-US"/>
              <a:t> AP. The economic and societal burden of Alzheimer disease: managed care considerations. Am J </a:t>
            </a:r>
            <a:r>
              <a:rPr lang="en-US" err="1"/>
              <a:t>Manag</a:t>
            </a:r>
            <a:r>
              <a:rPr lang="en-US"/>
              <a:t> Care 2022; 28 (10 Suppl): S188–S196. </a:t>
            </a:r>
          </a:p>
          <a:p>
            <a:pPr marL="228600" lvl="0" indent="-228600">
              <a:buFont typeface="+mj-lt"/>
              <a:buAutoNum type="arabicPeriod"/>
            </a:pPr>
            <a:r>
              <a:rPr lang="en-US"/>
              <a:t>Georges J, Jansen S, Jackson J, et al. Alzheimer's disease in real life – the dementia carer's survey. Int J </a:t>
            </a:r>
            <a:r>
              <a:rPr lang="en-US" err="1"/>
              <a:t>Geriatr</a:t>
            </a:r>
            <a:r>
              <a:rPr lang="en-US"/>
              <a:t> Psychiatry 2008; 23 (5): 546–551. </a:t>
            </a:r>
          </a:p>
          <a:p>
            <a:pPr marL="228600" lvl="0" indent="-228600">
              <a:buFont typeface="+mj-lt"/>
              <a:buAutoNum type="arabicPeriod"/>
            </a:pPr>
            <a:r>
              <a:rPr lang="en-US" err="1"/>
              <a:t>Suehs</a:t>
            </a:r>
            <a:r>
              <a:rPr lang="en-US"/>
              <a:t> BT, Shah SN, Davis CD, et al. Household members of persons with Alzheimer's disease: health conditions, healthcare resource use, and healthcare costs. J Am </a:t>
            </a:r>
            <a:r>
              <a:rPr lang="en-US" err="1"/>
              <a:t>Geriatr</a:t>
            </a:r>
            <a:r>
              <a:rPr lang="en-US"/>
              <a:t> Soc 2014; 62 (3): 435–441. </a:t>
            </a:r>
          </a:p>
          <a:p>
            <a:pPr marL="228600" lvl="0" indent="-228600">
              <a:buFont typeface="+mj-lt"/>
              <a:buAutoNum type="arabicPeriod"/>
            </a:pPr>
            <a:r>
              <a:rPr lang="en-US"/>
              <a:t>Alzheimer’s Association. 2023 Alzheimer's disease facts and figures. </a:t>
            </a:r>
            <a:r>
              <a:rPr lang="en-US" err="1"/>
              <a:t>Alzheimers</a:t>
            </a:r>
            <a:r>
              <a:rPr lang="en-US"/>
              <a:t> Dement 2023; 19 (4): 1598–1695. </a:t>
            </a:r>
            <a:endParaRPr lang="en-GB"/>
          </a:p>
        </p:txBody>
      </p:sp>
      <p:sp>
        <p:nvSpPr>
          <p:cNvPr id="4" name="Slide Number Placeholder 3"/>
          <p:cNvSpPr>
            <a:spLocks noGrp="1"/>
          </p:cNvSpPr>
          <p:nvPr>
            <p:ph type="sldNum" sz="quarter" idx="5"/>
          </p:nvPr>
        </p:nvSpPr>
        <p:spPr/>
        <p:txBody>
          <a:bodyPr/>
          <a:lstStyle/>
          <a:p>
            <a:fld id="{85263BDD-FA8D-4E6D-96A3-4835BF873E0B}" type="slidenum">
              <a:rPr lang="da-DK" smtClean="0"/>
              <a:pPr/>
              <a:t>16</a:t>
            </a:fld>
            <a:endParaRPr lang="da-DK"/>
          </a:p>
        </p:txBody>
      </p:sp>
      <p:sp>
        <p:nvSpPr>
          <p:cNvPr id="7" name="Slide Image Placeholder 6">
            <a:extLst>
              <a:ext uri="{FF2B5EF4-FFF2-40B4-BE49-F238E27FC236}">
                <a16:creationId xmlns:a16="http://schemas.microsoft.com/office/drawing/2014/main" id="{461ACA4A-7667-9BF1-D722-0FBF225FE126}"/>
              </a:ext>
            </a:extLst>
          </p:cNvPr>
          <p:cNvSpPr>
            <a:spLocks noGrp="1" noRot="1" noChangeAspect="1"/>
          </p:cNvSpPr>
          <p:nvPr>
            <p:ph type="sldImg"/>
          </p:nvPr>
        </p:nvSpPr>
        <p:spPr/>
      </p:sp>
    </p:spTree>
    <p:extLst>
      <p:ext uri="{BB962C8B-B14F-4D97-AF65-F5344CB8AC3E}">
        <p14:creationId xmlns:p14="http://schemas.microsoft.com/office/powerpoint/2010/main" val="2740524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55754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355065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05364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87543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859017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79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46008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930034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490559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60994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647564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8263313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744183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04886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21497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5329466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746446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96804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002444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621719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278608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217882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13140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1942280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503771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70696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39741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6014413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826250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857084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7544247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8642124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9918240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8770145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18265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26713340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877637586"/>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63" r:id="rId3"/>
    <p:sldLayoutId id="2147483652" r:id="rId4"/>
    <p:sldLayoutId id="2147483675" r:id="rId5"/>
    <p:sldLayoutId id="2147483731" r:id="rId6"/>
    <p:sldLayoutId id="2147483732" r:id="rId7"/>
    <p:sldLayoutId id="2147483733" r:id="rId8"/>
    <p:sldLayoutId id="2147483734" r:id="rId9"/>
    <p:sldLayoutId id="2147483676" r:id="rId10"/>
    <p:sldLayoutId id="2147483674" r:id="rId11"/>
    <p:sldLayoutId id="2147483677" r:id="rId12"/>
    <p:sldLayoutId id="2147483657" r:id="rId13"/>
    <p:sldLayoutId id="2147483719" r:id="rId14"/>
    <p:sldLayoutId id="2147483701" r:id="rId15"/>
    <p:sldLayoutId id="2147483654" r:id="rId16"/>
    <p:sldLayoutId id="2147483655" r:id="rId17"/>
    <p:sldLayoutId id="2147483708" r:id="rId18"/>
    <p:sldLayoutId id="2147483709" r:id="rId19"/>
    <p:sldLayoutId id="2147483718" r:id="rId20"/>
    <p:sldLayoutId id="2147483710" r:id="rId21"/>
    <p:sldLayoutId id="2147483712" r:id="rId22"/>
    <p:sldLayoutId id="2147483715" r:id="rId23"/>
    <p:sldLayoutId id="2147483714" r:id="rId24"/>
    <p:sldLayoutId id="2147483713" r:id="rId25"/>
    <p:sldLayoutId id="2147483711" r:id="rId26"/>
    <p:sldLayoutId id="2147483716" r:id="rId27"/>
    <p:sldLayoutId id="2147483717" r:id="rId28"/>
    <p:sldLayoutId id="2147483730" r:id="rId29"/>
    <p:sldLayoutId id="2147483729" r:id="rId30"/>
    <p:sldLayoutId id="2147483725" r:id="rId31"/>
    <p:sldLayoutId id="2147483726" r:id="rId32"/>
    <p:sldLayoutId id="2147483727" r:id="rId33"/>
    <p:sldLayoutId id="2147483728" r:id="rId34"/>
    <p:sldLayoutId id="2147483735" r:id="rId35"/>
    <p:sldLayoutId id="214748373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340" userDrawn="1">
          <p15:clr>
            <a:srgbClr val="F26B43"/>
          </p15:clr>
        </p15:guide>
        <p15:guide id="4" pos="767" userDrawn="1">
          <p15:clr>
            <a:srgbClr val="F26B43"/>
          </p15:clr>
        </p15:guide>
        <p15:guide id="5" pos="937" userDrawn="1">
          <p15:clr>
            <a:srgbClr val="F26B43"/>
          </p15:clr>
        </p15:guide>
        <p15:guide id="6" pos="1365" userDrawn="1">
          <p15:clr>
            <a:srgbClr val="F26B43"/>
          </p15:clr>
        </p15:guide>
        <p15:guide id="7" pos="1535" userDrawn="1">
          <p15:clr>
            <a:srgbClr val="F26B43"/>
          </p15:clr>
        </p15:guide>
        <p15:guide id="8" pos="1962" userDrawn="1">
          <p15:clr>
            <a:srgbClr val="F26B43"/>
          </p15:clr>
        </p15:guide>
        <p15:guide id="9" pos="2132" userDrawn="1">
          <p15:clr>
            <a:srgbClr val="F26B43"/>
          </p15:clr>
        </p15:guide>
        <p15:guide id="10" pos="2560" userDrawn="1">
          <p15:clr>
            <a:srgbClr val="F26B43"/>
          </p15:clr>
        </p15:guide>
        <p15:guide id="11" pos="2730" userDrawn="1">
          <p15:clr>
            <a:srgbClr val="F26B43"/>
          </p15:clr>
        </p15:guide>
        <p15:guide id="12" pos="3157" userDrawn="1">
          <p15:clr>
            <a:srgbClr val="F26B43"/>
          </p15:clr>
        </p15:guide>
        <p15:guide id="13" pos="3327" userDrawn="1">
          <p15:clr>
            <a:srgbClr val="F26B43"/>
          </p15:clr>
        </p15:guide>
        <p15:guide id="14" pos="3754" userDrawn="1">
          <p15:clr>
            <a:srgbClr val="F26B43"/>
          </p15:clr>
        </p15:guide>
        <p15:guide id="15" pos="3925" userDrawn="1">
          <p15:clr>
            <a:srgbClr val="F26B43"/>
          </p15:clr>
        </p15:guide>
        <p15:guide id="16" pos="4352" userDrawn="1">
          <p15:clr>
            <a:srgbClr val="F26B43"/>
          </p15:clr>
        </p15:guide>
        <p15:guide id="17" pos="4522" userDrawn="1">
          <p15:clr>
            <a:srgbClr val="F26B43"/>
          </p15:clr>
        </p15:guide>
        <p15:guide id="18" pos="4949" userDrawn="1">
          <p15:clr>
            <a:srgbClr val="F26B43"/>
          </p15:clr>
        </p15:guide>
        <p15:guide id="19" pos="5120" userDrawn="1">
          <p15:clr>
            <a:srgbClr val="F26B43"/>
          </p15:clr>
        </p15:guide>
        <p15:guide id="20" pos="5547" userDrawn="1">
          <p15:clr>
            <a:srgbClr val="F26B43"/>
          </p15:clr>
        </p15:guide>
        <p15:guide id="21" pos="5717" userDrawn="1">
          <p15:clr>
            <a:srgbClr val="F26B43"/>
          </p15:clr>
        </p15:guide>
        <p15:guide id="22" pos="6144" userDrawn="1">
          <p15:clr>
            <a:srgbClr val="F26B43"/>
          </p15:clr>
        </p15:guide>
        <p15:guide id="23" pos="6314" userDrawn="1">
          <p15:clr>
            <a:srgbClr val="F26B43"/>
          </p15:clr>
        </p15:guide>
        <p15:guide id="24" pos="6742" userDrawn="1">
          <p15:clr>
            <a:srgbClr val="F26B43"/>
          </p15:clr>
        </p15:guide>
        <p15:guide id="25" pos="6912" userDrawn="1">
          <p15:clr>
            <a:srgbClr val="F26B43"/>
          </p15:clr>
        </p15:guide>
        <p15:guide id="26" pos="7339" userDrawn="1">
          <p15:clr>
            <a:srgbClr val="F26B43"/>
          </p15:clr>
        </p15:guide>
        <p15:guide id="27" orient="horz" userDrawn="1">
          <p15:clr>
            <a:srgbClr val="F26B43"/>
          </p15:clr>
        </p15:guide>
        <p15:guide id="28" orient="horz" pos="4320" userDrawn="1">
          <p15:clr>
            <a:srgbClr val="F26B43"/>
          </p15:clr>
        </p15:guide>
        <p15:guide id="29" orient="horz" pos="340" userDrawn="1">
          <p15:clr>
            <a:srgbClr val="F26B43"/>
          </p15:clr>
        </p15:guide>
        <p15:guide id="32" orient="horz" pos="3675" userDrawn="1">
          <p15:clr>
            <a:srgbClr val="F26B43"/>
          </p15:clr>
        </p15:guide>
        <p15:guide id="33" orient="horz" pos="3793" userDrawn="1">
          <p15:clr>
            <a:srgbClr val="F26B43"/>
          </p15:clr>
        </p15:guide>
        <p15:guide id="34" orient="horz" pos="4235" userDrawn="1">
          <p15:clr>
            <a:srgbClr val="F26B43"/>
          </p15:clr>
        </p15:guide>
        <p15:guide id="36" orient="horz" pos="504" userDrawn="1">
          <p15:clr>
            <a:srgbClr val="F26B43"/>
          </p15:clr>
        </p15:guide>
        <p15:guide id="37" orient="horz" pos="720" userDrawn="1">
          <p15:clr>
            <a:srgbClr val="F26B43"/>
          </p15:clr>
        </p15:guide>
        <p15:guide id="38" orient="horz" pos="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15.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18" Type="http://schemas.openxmlformats.org/officeDocument/2006/relationships/image" Target="../media/image31.svg"/><Relationship Id="rId3" Type="http://schemas.openxmlformats.org/officeDocument/2006/relationships/image" Target="../media/image16.png"/><Relationship Id="rId21" Type="http://schemas.openxmlformats.org/officeDocument/2006/relationships/image" Target="../media/image34.png"/><Relationship Id="rId7" Type="http://schemas.openxmlformats.org/officeDocument/2006/relationships/image" Target="../media/image20.png"/><Relationship Id="rId12" Type="http://schemas.openxmlformats.org/officeDocument/2006/relationships/image" Target="../media/image25.svg"/><Relationship Id="rId17" Type="http://schemas.openxmlformats.org/officeDocument/2006/relationships/image" Target="../media/image30.png"/><Relationship Id="rId2" Type="http://schemas.openxmlformats.org/officeDocument/2006/relationships/notesSlide" Target="../notesSlides/notesSlide7.xml"/><Relationship Id="rId16" Type="http://schemas.openxmlformats.org/officeDocument/2006/relationships/image" Target="../media/image29.svg"/><Relationship Id="rId20" Type="http://schemas.openxmlformats.org/officeDocument/2006/relationships/image" Target="../media/image33.svg"/><Relationship Id="rId1" Type="http://schemas.openxmlformats.org/officeDocument/2006/relationships/slideLayout" Target="../slideLayouts/slideLayout10.xml"/><Relationship Id="rId6" Type="http://schemas.openxmlformats.org/officeDocument/2006/relationships/image" Target="../media/image19.svg"/><Relationship Id="rId11" Type="http://schemas.openxmlformats.org/officeDocument/2006/relationships/image" Target="../media/image24.png"/><Relationship Id="rId24" Type="http://schemas.openxmlformats.org/officeDocument/2006/relationships/image" Target="../media/image37.svg"/><Relationship Id="rId5" Type="http://schemas.openxmlformats.org/officeDocument/2006/relationships/image" Target="../media/image18.png"/><Relationship Id="rId15" Type="http://schemas.openxmlformats.org/officeDocument/2006/relationships/image" Target="../media/image28.png"/><Relationship Id="rId23" Type="http://schemas.openxmlformats.org/officeDocument/2006/relationships/image" Target="../media/image36.png"/><Relationship Id="rId10" Type="http://schemas.openxmlformats.org/officeDocument/2006/relationships/image" Target="../media/image23.svg"/><Relationship Id="rId19" Type="http://schemas.openxmlformats.org/officeDocument/2006/relationships/image" Target="../media/image32.png"/><Relationship Id="rId4" Type="http://schemas.openxmlformats.org/officeDocument/2006/relationships/image" Target="../media/image17.svg"/><Relationship Id="rId9" Type="http://schemas.openxmlformats.org/officeDocument/2006/relationships/image" Target="../media/image22.png"/><Relationship Id="rId14" Type="http://schemas.openxmlformats.org/officeDocument/2006/relationships/image" Target="../media/image27.svg"/><Relationship Id="rId22" Type="http://schemas.openxmlformats.org/officeDocument/2006/relationships/image" Target="../media/image35.svg"/></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43.svg"/><Relationship Id="rId13" Type="http://schemas.openxmlformats.org/officeDocument/2006/relationships/chart" Target="../charts/chart6.xml"/><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41.svg"/><Relationship Id="rId11" Type="http://schemas.openxmlformats.org/officeDocument/2006/relationships/chart" Target="../charts/chart4.xml"/><Relationship Id="rId5" Type="http://schemas.openxmlformats.org/officeDocument/2006/relationships/image" Target="../media/image40.png"/><Relationship Id="rId10" Type="http://schemas.openxmlformats.org/officeDocument/2006/relationships/image" Target="../media/image45.svg"/><Relationship Id="rId4" Type="http://schemas.openxmlformats.org/officeDocument/2006/relationships/image" Target="../media/image39.svg"/><Relationship Id="rId9" Type="http://schemas.openxmlformats.org/officeDocument/2006/relationships/image" Target="../media/image44.png"/></Relationships>
</file>

<file path=ppt/slides/_rels/slide11.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s>
</file>

<file path=ppt/slides/_rels/slide12.xml.rels><?xml version="1.0" encoding="UTF-8" standalone="yes"?>
<Relationships xmlns="http://schemas.openxmlformats.org/package/2006/relationships"><Relationship Id="rId8" Type="http://schemas.openxmlformats.org/officeDocument/2006/relationships/image" Target="../media/image57.svg"/><Relationship Id="rId13" Type="http://schemas.openxmlformats.org/officeDocument/2006/relationships/image" Target="../media/image62.png"/><Relationship Id="rId3" Type="http://schemas.openxmlformats.org/officeDocument/2006/relationships/image" Target="../media/image52.png"/><Relationship Id="rId7" Type="http://schemas.openxmlformats.org/officeDocument/2006/relationships/image" Target="../media/image56.png"/><Relationship Id="rId12" Type="http://schemas.openxmlformats.org/officeDocument/2006/relationships/image" Target="../media/image61.svg"/><Relationship Id="rId2" Type="http://schemas.openxmlformats.org/officeDocument/2006/relationships/notesSlide" Target="../notesSlides/notesSlide12.xml"/><Relationship Id="rId16" Type="http://schemas.openxmlformats.org/officeDocument/2006/relationships/image" Target="../media/image49.svg"/><Relationship Id="rId1" Type="http://schemas.openxmlformats.org/officeDocument/2006/relationships/slideLayout" Target="../slideLayouts/slideLayout10.xml"/><Relationship Id="rId6" Type="http://schemas.openxmlformats.org/officeDocument/2006/relationships/image" Target="../media/image55.svg"/><Relationship Id="rId11" Type="http://schemas.openxmlformats.org/officeDocument/2006/relationships/image" Target="../media/image60.png"/><Relationship Id="rId5" Type="http://schemas.openxmlformats.org/officeDocument/2006/relationships/image" Target="../media/image54.png"/><Relationship Id="rId15" Type="http://schemas.openxmlformats.org/officeDocument/2006/relationships/image" Target="../media/image48.png"/><Relationship Id="rId10" Type="http://schemas.openxmlformats.org/officeDocument/2006/relationships/image" Target="../media/image59.svg"/><Relationship Id="rId4" Type="http://schemas.openxmlformats.org/officeDocument/2006/relationships/image" Target="../media/image53.svg"/><Relationship Id="rId9" Type="http://schemas.openxmlformats.org/officeDocument/2006/relationships/image" Target="../media/image58.png"/><Relationship Id="rId14" Type="http://schemas.openxmlformats.org/officeDocument/2006/relationships/image" Target="../media/image63.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64.png"/><Relationship Id="rId7" Type="http://schemas.openxmlformats.org/officeDocument/2006/relationships/image" Target="../media/image68.png"/><Relationship Id="rId12" Type="http://schemas.openxmlformats.org/officeDocument/2006/relationships/image" Target="../media/image73.svg"/><Relationship Id="rId2" Type="http://schemas.openxmlformats.org/officeDocument/2006/relationships/notesSlide" Target="../notesSlides/notesSlide14.xml"/><Relationship Id="rId1" Type="http://schemas.openxmlformats.org/officeDocument/2006/relationships/slideLayout" Target="../slideLayouts/slideLayout11.xml"/><Relationship Id="rId6" Type="http://schemas.openxmlformats.org/officeDocument/2006/relationships/image" Target="../media/image67.svg"/><Relationship Id="rId11" Type="http://schemas.openxmlformats.org/officeDocument/2006/relationships/image" Target="../media/image72.png"/><Relationship Id="rId5" Type="http://schemas.openxmlformats.org/officeDocument/2006/relationships/image" Target="../media/image66.png"/><Relationship Id="rId10" Type="http://schemas.openxmlformats.org/officeDocument/2006/relationships/image" Target="../media/image71.svg"/><Relationship Id="rId4" Type="http://schemas.openxmlformats.org/officeDocument/2006/relationships/image" Target="../media/image65.svg"/><Relationship Id="rId9" Type="http://schemas.openxmlformats.org/officeDocument/2006/relationships/image" Target="../media/image7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8" Type="http://schemas.openxmlformats.org/officeDocument/2006/relationships/image" Target="../media/image79.svg"/><Relationship Id="rId13" Type="http://schemas.openxmlformats.org/officeDocument/2006/relationships/image" Target="../media/image84.png"/><Relationship Id="rId3" Type="http://schemas.openxmlformats.org/officeDocument/2006/relationships/image" Target="../media/image74.png"/><Relationship Id="rId7" Type="http://schemas.openxmlformats.org/officeDocument/2006/relationships/image" Target="../media/image78.png"/><Relationship Id="rId12" Type="http://schemas.openxmlformats.org/officeDocument/2006/relationships/image" Target="../media/image83.svg"/><Relationship Id="rId2" Type="http://schemas.openxmlformats.org/officeDocument/2006/relationships/notesSlide" Target="../notesSlides/notesSlide16.xml"/><Relationship Id="rId16" Type="http://schemas.openxmlformats.org/officeDocument/2006/relationships/image" Target="../media/image19.svg"/><Relationship Id="rId1" Type="http://schemas.openxmlformats.org/officeDocument/2006/relationships/slideLayout" Target="../slideLayouts/slideLayout16.xml"/><Relationship Id="rId6" Type="http://schemas.openxmlformats.org/officeDocument/2006/relationships/image" Target="../media/image77.svg"/><Relationship Id="rId11" Type="http://schemas.openxmlformats.org/officeDocument/2006/relationships/image" Target="../media/image82.png"/><Relationship Id="rId5" Type="http://schemas.openxmlformats.org/officeDocument/2006/relationships/image" Target="../media/image76.png"/><Relationship Id="rId15" Type="http://schemas.openxmlformats.org/officeDocument/2006/relationships/image" Target="../media/image18.png"/><Relationship Id="rId10" Type="http://schemas.openxmlformats.org/officeDocument/2006/relationships/image" Target="../media/image81.svg"/><Relationship Id="rId4" Type="http://schemas.openxmlformats.org/officeDocument/2006/relationships/image" Target="../media/image75.svg"/><Relationship Id="rId9" Type="http://schemas.openxmlformats.org/officeDocument/2006/relationships/image" Target="../media/image80.png"/><Relationship Id="rId14" Type="http://schemas.openxmlformats.org/officeDocument/2006/relationships/image" Target="../media/image8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spider&#10;&#10;Description automatically generated">
            <a:extLst>
              <a:ext uri="{FF2B5EF4-FFF2-40B4-BE49-F238E27FC236}">
                <a16:creationId xmlns:a16="http://schemas.microsoft.com/office/drawing/2014/main" id="{663F465B-E783-4101-BFAC-E654AAD1DF40}"/>
              </a:ext>
            </a:extLst>
          </p:cNvPr>
          <p:cNvPicPr>
            <a:picLocks noGrp="1" noChangeAspect="1"/>
          </p:cNvPicPr>
          <p:nvPr>
            <p:ph type="pic" sz="quarter" idx="16"/>
          </p:nvPr>
        </p:nvPicPr>
        <p:blipFill rotWithShape="1">
          <a:blip r:embed="rId3">
            <a:extLst>
              <a:ext uri="{28A0092B-C50C-407E-A947-70E740481C1C}">
                <a14:useLocalDpi xmlns:a14="http://schemas.microsoft.com/office/drawing/2010/main" val="0"/>
              </a:ext>
            </a:extLst>
          </a:blip>
          <a:srcRect l="8858" r="8858"/>
          <a:stretch/>
        </p:blipFill>
        <p:spPr/>
      </p:pic>
      <p:sp>
        <p:nvSpPr>
          <p:cNvPr id="3" name="Subtitle 2"/>
          <p:cNvSpPr>
            <a:spLocks noGrp="1"/>
          </p:cNvSpPr>
          <p:nvPr>
            <p:ph type="body" sz="quarter" idx="17"/>
          </p:nvPr>
        </p:nvSpPr>
        <p:spPr/>
        <p:txBody>
          <a:bodyPr wrap="square">
            <a:normAutofit/>
          </a:bodyPr>
          <a:lstStyle/>
          <a:p>
            <a:pPr>
              <a:lnSpc>
                <a:spcPct val="90000"/>
              </a:lnSpc>
            </a:pPr>
            <a:r>
              <a:rPr lang="en-GB" sz="1400">
                <a:solidFill>
                  <a:schemeClr val="accent2">
                    <a:lumMod val="50000"/>
                  </a:schemeClr>
                </a:solidFill>
              </a:rPr>
              <a:t>Alzheimer’s disease (AD)</a:t>
            </a:r>
          </a:p>
        </p:txBody>
      </p:sp>
      <p:sp>
        <p:nvSpPr>
          <p:cNvPr id="2" name="Title 1"/>
          <p:cNvSpPr>
            <a:spLocks noGrp="1"/>
          </p:cNvSpPr>
          <p:nvPr>
            <p:ph type="body" sz="quarter" idx="18"/>
          </p:nvPr>
        </p:nvSpPr>
        <p:spPr/>
        <p:txBody>
          <a:bodyPr wrap="square">
            <a:normAutofit/>
          </a:bodyPr>
          <a:lstStyle/>
          <a:p>
            <a:r>
              <a:rPr lang="en-GB" sz="3600"/>
              <a:t>Epidemiology and burden</a:t>
            </a:r>
          </a:p>
        </p:txBody>
      </p:sp>
    </p:spTree>
    <p:extLst>
      <p:ext uri="{BB962C8B-B14F-4D97-AF65-F5344CB8AC3E}">
        <p14:creationId xmlns:p14="http://schemas.microsoft.com/office/powerpoint/2010/main" val="1458681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a-DK" sz="4000"/>
              <a:t>Prevalence of dementia </a:t>
            </a:r>
            <a:endParaRPr lang="en-US" sz="4000"/>
          </a:p>
        </p:txBody>
      </p:sp>
      <p:sp>
        <p:nvSpPr>
          <p:cNvPr id="2" name="Pladsholder til tekst 1">
            <a:extLst>
              <a:ext uri="{FF2B5EF4-FFF2-40B4-BE49-F238E27FC236}">
                <a16:creationId xmlns:a16="http://schemas.microsoft.com/office/drawing/2014/main" id="{FCAEE26E-E7BA-4D8E-B30A-662028035429}"/>
              </a:ext>
            </a:extLst>
          </p:cNvPr>
          <p:cNvSpPr>
            <a:spLocks noGrp="1"/>
          </p:cNvSpPr>
          <p:nvPr>
            <p:ph type="body" idx="1"/>
          </p:nvPr>
        </p:nvSpPr>
        <p:spPr/>
        <p:txBody>
          <a:bodyPr/>
          <a:lstStyle/>
          <a:p>
            <a:r>
              <a:rPr lang="da-DK" i="1"/>
              <a:t>Alzheimer’s disease (AD)</a:t>
            </a:r>
            <a:endParaRPr lang="da-DK"/>
          </a:p>
        </p:txBody>
      </p:sp>
    </p:spTree>
    <p:extLst>
      <p:ext uri="{BB962C8B-B14F-4D97-AF65-F5344CB8AC3E}">
        <p14:creationId xmlns:p14="http://schemas.microsoft.com/office/powerpoint/2010/main" val="2388364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427004-C4E5-5283-882B-E5F86EFFB9FD}"/>
              </a:ext>
            </a:extLst>
          </p:cNvPr>
          <p:cNvSpPr>
            <a:spLocks noGrp="1"/>
          </p:cNvSpPr>
          <p:nvPr>
            <p:ph sz="half" idx="1"/>
          </p:nvPr>
        </p:nvSpPr>
        <p:spPr>
          <a:xfrm>
            <a:off x="9080500" y="1416785"/>
            <a:ext cx="3111501" cy="4774465"/>
          </a:xfrm>
        </p:spPr>
        <p:txBody>
          <a:bodyPr/>
          <a:lstStyle/>
          <a:p>
            <a:pPr marL="0" indent="0">
              <a:buNone/>
            </a:pPr>
            <a:r>
              <a:rPr lang="en-GB" sz="1600"/>
              <a:t>As global lifespan </a:t>
            </a:r>
            <a:br>
              <a:rPr lang="en-GB" sz="1600"/>
            </a:br>
            <a:r>
              <a:rPr lang="en-GB" sz="1600"/>
              <a:t>continues to increase, </a:t>
            </a:r>
            <a:br>
              <a:rPr lang="en-GB" sz="1600"/>
            </a:br>
            <a:r>
              <a:rPr lang="en-GB" sz="1600"/>
              <a:t>the number of people affected by dementia </a:t>
            </a:r>
            <a:br>
              <a:rPr lang="en-GB" sz="1600"/>
            </a:br>
            <a:r>
              <a:rPr lang="en-GB"/>
              <a:t>is expected to rise</a:t>
            </a:r>
            <a:r>
              <a:rPr lang="en-GB" baseline="30000">
                <a:latin typeface="+mj-lt"/>
              </a:rPr>
              <a:t>4,5</a:t>
            </a:r>
            <a:endParaRPr lang="en-GB" sz="1600"/>
          </a:p>
          <a:p>
            <a:pPr marL="0" indent="0">
              <a:buNone/>
            </a:pPr>
            <a:r>
              <a:rPr lang="en-GB"/>
              <a:t>Up to three-quarters </a:t>
            </a:r>
            <a:br>
              <a:rPr lang="en-GB"/>
            </a:br>
            <a:r>
              <a:rPr lang="en-GB"/>
              <a:t>of those with dementia worldwide have not received a diagnosis</a:t>
            </a:r>
            <a:r>
              <a:rPr lang="en-GB" baseline="30000"/>
              <a:t>4</a:t>
            </a:r>
            <a:r>
              <a:rPr lang="en-GB">
                <a:latin typeface="+mj-lt"/>
              </a:rPr>
              <a:t> </a:t>
            </a:r>
            <a:endParaRPr lang="da-DK"/>
          </a:p>
        </p:txBody>
      </p:sp>
      <p:sp>
        <p:nvSpPr>
          <p:cNvPr id="3" name="Text Placeholder 2">
            <a:extLst>
              <a:ext uri="{FF2B5EF4-FFF2-40B4-BE49-F238E27FC236}">
                <a16:creationId xmlns:a16="http://schemas.microsoft.com/office/drawing/2014/main" id="{E15B667E-17EB-055E-B53A-9EACD67A88E4}"/>
              </a:ext>
            </a:extLst>
          </p:cNvPr>
          <p:cNvSpPr>
            <a:spLocks noGrp="1"/>
          </p:cNvSpPr>
          <p:nvPr>
            <p:ph type="body" sz="quarter" idx="17"/>
          </p:nvPr>
        </p:nvSpPr>
        <p:spPr/>
        <p:txBody>
          <a:bodyPr/>
          <a:lstStyle/>
          <a:p>
            <a:r>
              <a:rPr lang="da-DK">
                <a:solidFill>
                  <a:schemeClr val="accent2">
                    <a:lumMod val="50000"/>
                  </a:schemeClr>
                </a:solidFill>
              </a:rPr>
              <a:t>Alzheimer’s disease (AD) </a:t>
            </a:r>
            <a:r>
              <a:rPr lang="en-GB">
                <a:solidFill>
                  <a:schemeClr val="accent2">
                    <a:lumMod val="50000"/>
                  </a:schemeClr>
                </a:solidFill>
              </a:rPr>
              <a:t>– Epidemiology and burden</a:t>
            </a:r>
            <a:endParaRPr lang="en-US">
              <a:solidFill>
                <a:schemeClr val="accent2">
                  <a:lumMod val="50000"/>
                </a:schemeClr>
              </a:solidFill>
            </a:endParaRPr>
          </a:p>
        </p:txBody>
      </p:sp>
      <p:sp>
        <p:nvSpPr>
          <p:cNvPr id="4" name="Title 3">
            <a:extLst>
              <a:ext uri="{FF2B5EF4-FFF2-40B4-BE49-F238E27FC236}">
                <a16:creationId xmlns:a16="http://schemas.microsoft.com/office/drawing/2014/main" id="{66FD7592-8E34-78B2-D770-45F59DE44089}"/>
              </a:ext>
            </a:extLst>
          </p:cNvPr>
          <p:cNvSpPr>
            <a:spLocks noGrp="1"/>
          </p:cNvSpPr>
          <p:nvPr>
            <p:ph type="title"/>
          </p:nvPr>
        </p:nvSpPr>
        <p:spPr/>
        <p:txBody>
          <a:bodyPr/>
          <a:lstStyle/>
          <a:p>
            <a:r>
              <a:rPr lang="en-GB"/>
              <a:t>Prevalence of dementia </a:t>
            </a:r>
            <a:endParaRPr lang="en-US"/>
          </a:p>
        </p:txBody>
      </p:sp>
      <p:sp>
        <p:nvSpPr>
          <p:cNvPr id="5" name="Content Placeholder 4">
            <a:extLst>
              <a:ext uri="{FF2B5EF4-FFF2-40B4-BE49-F238E27FC236}">
                <a16:creationId xmlns:a16="http://schemas.microsoft.com/office/drawing/2014/main" id="{7F8CB6DD-5778-5F7F-5BFB-2355378C6A23}"/>
              </a:ext>
            </a:extLst>
          </p:cNvPr>
          <p:cNvSpPr>
            <a:spLocks noGrp="1"/>
          </p:cNvSpPr>
          <p:nvPr>
            <p:ph idx="19"/>
          </p:nvPr>
        </p:nvSpPr>
        <p:spPr>
          <a:xfrm>
            <a:off x="539750" y="1416785"/>
            <a:ext cx="8448306" cy="4415215"/>
          </a:xfrm>
        </p:spPr>
        <p:txBody>
          <a:bodyPr vert="horz" lIns="0" tIns="0" rIns="0" bIns="0" rtlCol="0" anchor="t">
            <a:noAutofit/>
          </a:bodyPr>
          <a:lstStyle/>
          <a:p>
            <a:pPr marL="179705" indent="-179705"/>
            <a:r>
              <a:rPr lang="en-US">
                <a:solidFill>
                  <a:schemeClr val="tx1"/>
                </a:solidFill>
              </a:rPr>
              <a:t>Dementia is an umbrella term used to describe a state where an individual has lost the ability to </a:t>
            </a:r>
            <a:r>
              <a:rPr lang="en-GB">
                <a:solidFill>
                  <a:schemeClr val="tx1"/>
                </a:solidFill>
              </a:rPr>
              <a:t>carry out daily life activities independently</a:t>
            </a:r>
            <a:r>
              <a:rPr lang="en-GB" baseline="30000">
                <a:solidFill>
                  <a:schemeClr val="tx1"/>
                </a:solidFill>
                <a:latin typeface="+mj-lt"/>
              </a:rPr>
              <a:t>1,2</a:t>
            </a:r>
            <a:endParaRPr lang="en-US">
              <a:solidFill>
                <a:schemeClr val="tx1"/>
              </a:solidFill>
            </a:endParaRPr>
          </a:p>
          <a:p>
            <a:pPr marL="179705" indent="-179705"/>
            <a:r>
              <a:rPr lang="en-GB">
                <a:solidFill>
                  <a:schemeClr val="tx1"/>
                </a:solidFill>
                <a:latin typeface="+mj-lt"/>
              </a:rPr>
              <a:t>There are many causes of dementia,</a:t>
            </a:r>
            <a:r>
              <a:rPr lang="en-GB" baseline="30000">
                <a:solidFill>
                  <a:schemeClr val="tx1"/>
                </a:solidFill>
                <a:latin typeface="+mj-lt"/>
              </a:rPr>
              <a:t>1,2</a:t>
            </a:r>
            <a:r>
              <a:rPr lang="en-GB">
                <a:solidFill>
                  <a:schemeClr val="tx1"/>
                </a:solidFill>
                <a:latin typeface="+mj-lt"/>
              </a:rPr>
              <a:t> but </a:t>
            </a:r>
            <a:r>
              <a:rPr lang="en-GB" b="1">
                <a:solidFill>
                  <a:schemeClr val="tx1"/>
                </a:solidFill>
              </a:rPr>
              <a:t>AD</a:t>
            </a:r>
            <a:r>
              <a:rPr lang="en-GB" b="1">
                <a:solidFill>
                  <a:schemeClr val="tx1"/>
                </a:solidFill>
                <a:latin typeface="+mj-lt"/>
              </a:rPr>
              <a:t> is the most common</a:t>
            </a:r>
            <a:r>
              <a:rPr lang="en-GB">
                <a:solidFill>
                  <a:schemeClr val="tx1"/>
                </a:solidFill>
                <a:latin typeface="+mj-lt"/>
              </a:rPr>
              <a:t> cause in individuals older than 65 years of age</a:t>
            </a:r>
            <a:r>
              <a:rPr lang="en-GB" baseline="30000">
                <a:solidFill>
                  <a:schemeClr val="tx1"/>
                </a:solidFill>
                <a:latin typeface="+mj-lt"/>
              </a:rPr>
              <a:t>1-3</a:t>
            </a:r>
            <a:endParaRPr lang="en-GB" baseline="30000">
              <a:solidFill>
                <a:schemeClr val="tx1"/>
              </a:solidFill>
              <a:latin typeface="+mj-lt"/>
              <a:cs typeface="Arial"/>
            </a:endParaRPr>
          </a:p>
          <a:p>
            <a:pPr marL="179705" indent="-179705"/>
            <a:r>
              <a:rPr lang="en-GB">
                <a:solidFill>
                  <a:schemeClr val="tx1"/>
                </a:solidFill>
              </a:rPr>
              <a:t>In 2020, it was estimated that </a:t>
            </a:r>
            <a:r>
              <a:rPr lang="en-GB" b="1">
                <a:solidFill>
                  <a:schemeClr val="tx1"/>
                </a:solidFill>
              </a:rPr>
              <a:t>over 55 million people </a:t>
            </a:r>
            <a:r>
              <a:rPr lang="en-GB">
                <a:solidFill>
                  <a:schemeClr val="tx1"/>
                </a:solidFill>
              </a:rPr>
              <a:t>worldwide were living with dementia</a:t>
            </a:r>
            <a:r>
              <a:rPr lang="en-GB" baseline="30000">
                <a:solidFill>
                  <a:schemeClr val="tx1"/>
                </a:solidFill>
              </a:rPr>
              <a:t>4</a:t>
            </a:r>
            <a:r>
              <a:rPr lang="en-GB">
                <a:solidFill>
                  <a:schemeClr val="tx1"/>
                </a:solidFill>
              </a:rPr>
              <a:t> </a:t>
            </a:r>
            <a:endParaRPr lang="en-GB">
              <a:solidFill>
                <a:schemeClr val="tx1"/>
              </a:solidFill>
              <a:cs typeface="Arial"/>
            </a:endParaRPr>
          </a:p>
          <a:p>
            <a:pPr marL="179705" indent="-179705"/>
            <a:r>
              <a:rPr lang="en-GB">
                <a:solidFill>
                  <a:schemeClr val="tx1"/>
                </a:solidFill>
              </a:rPr>
              <a:t>The number of people affected is set to rise to </a:t>
            </a:r>
            <a:r>
              <a:rPr lang="en-GB" b="1">
                <a:solidFill>
                  <a:schemeClr val="tx1"/>
                </a:solidFill>
              </a:rPr>
              <a:t>139 million by 2050</a:t>
            </a:r>
            <a:r>
              <a:rPr lang="en-GB">
                <a:solidFill>
                  <a:schemeClr val="tx1"/>
                </a:solidFill>
              </a:rPr>
              <a:t>, with the most significant increases in low- and middle-income countries</a:t>
            </a:r>
            <a:r>
              <a:rPr lang="en-GB" baseline="30000">
                <a:solidFill>
                  <a:schemeClr val="tx1"/>
                </a:solidFill>
              </a:rPr>
              <a:t>4</a:t>
            </a:r>
            <a:endParaRPr lang="en-GB" baseline="30000">
              <a:solidFill>
                <a:schemeClr val="tx1"/>
              </a:solidFill>
              <a:cs typeface="Arial"/>
            </a:endParaRPr>
          </a:p>
          <a:p>
            <a:pPr marL="179705" indent="-179705"/>
            <a:r>
              <a:rPr lang="en-GB">
                <a:solidFill>
                  <a:schemeClr val="tx1"/>
                </a:solidFill>
              </a:rPr>
              <a:t>Dementia (including dementia due to AD) incidence and prevalence are increasing globally but are likely to be underestimated because of </a:t>
            </a:r>
            <a:r>
              <a:rPr lang="en-GB" b="1">
                <a:solidFill>
                  <a:schemeClr val="tx1"/>
                </a:solidFill>
              </a:rPr>
              <a:t>underdiagnosis and misdiagnosis</a:t>
            </a:r>
            <a:r>
              <a:rPr lang="en-GB" baseline="30000">
                <a:solidFill>
                  <a:schemeClr val="tx1"/>
                </a:solidFill>
              </a:rPr>
              <a:t>4,5</a:t>
            </a:r>
            <a:endParaRPr lang="en-GB">
              <a:solidFill>
                <a:schemeClr val="tx1"/>
              </a:solidFill>
              <a:cs typeface="Arial"/>
            </a:endParaRPr>
          </a:p>
        </p:txBody>
      </p:sp>
      <p:sp>
        <p:nvSpPr>
          <p:cNvPr id="6" name="Text Placeholder 5">
            <a:extLst>
              <a:ext uri="{FF2B5EF4-FFF2-40B4-BE49-F238E27FC236}">
                <a16:creationId xmlns:a16="http://schemas.microsoft.com/office/drawing/2014/main" id="{41A1DA0B-3207-056B-5A3E-6635B1AC1F28}"/>
              </a:ext>
            </a:extLst>
          </p:cNvPr>
          <p:cNvSpPr>
            <a:spLocks noGrp="1"/>
          </p:cNvSpPr>
          <p:nvPr>
            <p:ph type="body" sz="quarter" idx="18"/>
          </p:nvPr>
        </p:nvSpPr>
        <p:spPr/>
        <p:txBody>
          <a:bodyPr/>
          <a:lstStyle/>
          <a:p>
            <a:r>
              <a:rPr lang="en-GB" dirty="0">
                <a:solidFill>
                  <a:schemeClr val="accent2">
                    <a:lumMod val="50000"/>
                  </a:schemeClr>
                </a:solidFill>
              </a:rPr>
              <a:t>1. Alzheimer’s Disease International. https://www.alzint.org/about/dementia-facts-figures. Accessed Nov 2023; </a:t>
            </a:r>
            <a:br>
              <a:rPr lang="en-GB" dirty="0">
                <a:solidFill>
                  <a:schemeClr val="accent2">
                    <a:lumMod val="50000"/>
                  </a:schemeClr>
                </a:solidFill>
              </a:rPr>
            </a:br>
            <a:r>
              <a:rPr lang="en-GB" dirty="0">
                <a:solidFill>
                  <a:schemeClr val="accent2">
                    <a:lumMod val="50000"/>
                  </a:schemeClr>
                </a:solidFill>
              </a:rPr>
              <a:t>2. Alzheimer’s Association. https://www.alz.org/alzheimers-dementia/what-is-dementia. Accessed </a:t>
            </a:r>
            <a:r>
              <a:rPr lang="en-GB" dirty="0"/>
              <a:t>Nov</a:t>
            </a:r>
            <a:r>
              <a:rPr lang="en-GB" dirty="0">
                <a:solidFill>
                  <a:schemeClr val="accent2">
                    <a:lumMod val="50000"/>
                  </a:schemeClr>
                </a:solidFill>
              </a:rPr>
              <a:t> 2023; 3. </a:t>
            </a:r>
            <a:r>
              <a:rPr lang="en-GB" dirty="0" err="1">
                <a:solidFill>
                  <a:schemeClr val="accent2">
                    <a:lumMod val="50000"/>
                  </a:schemeClr>
                </a:solidFill>
              </a:rPr>
              <a:t>Atri</a:t>
            </a:r>
            <a:r>
              <a:rPr lang="en-GB" dirty="0">
                <a:solidFill>
                  <a:schemeClr val="accent2">
                    <a:lumMod val="50000"/>
                  </a:schemeClr>
                </a:solidFill>
              </a:rPr>
              <a:t>. Med Clin North Am 2019;103(2):263–293; </a:t>
            </a:r>
            <a:br>
              <a:rPr lang="en-GB" dirty="0">
                <a:solidFill>
                  <a:schemeClr val="accent2">
                    <a:lumMod val="50000"/>
                  </a:schemeClr>
                </a:solidFill>
              </a:rPr>
            </a:br>
            <a:r>
              <a:rPr lang="en-GB" dirty="0">
                <a:solidFill>
                  <a:schemeClr val="accent2">
                    <a:lumMod val="50000"/>
                  </a:schemeClr>
                </a:solidFill>
              </a:rPr>
              <a:t>4. Alzheimer’s Disease International. https://www.alzint.org/about/dementia-facts-figures/dementia-statistics. </a:t>
            </a:r>
            <a:r>
              <a:rPr lang="en-GB">
                <a:solidFill>
                  <a:schemeClr val="accent2">
                    <a:lumMod val="50000"/>
                  </a:schemeClr>
                </a:solidFill>
              </a:rPr>
              <a:t>Accessed </a:t>
            </a:r>
            <a:r>
              <a:rPr lang="en-GB"/>
              <a:t>Nov</a:t>
            </a:r>
            <a:r>
              <a:rPr lang="en-GB">
                <a:solidFill>
                  <a:schemeClr val="accent2">
                    <a:lumMod val="50000"/>
                  </a:schemeClr>
                </a:solidFill>
              </a:rPr>
              <a:t> </a:t>
            </a:r>
            <a:r>
              <a:rPr lang="en-GB" dirty="0">
                <a:solidFill>
                  <a:schemeClr val="accent2">
                    <a:lumMod val="50000"/>
                  </a:schemeClr>
                </a:solidFill>
              </a:rPr>
              <a:t>2023</a:t>
            </a:r>
            <a:r>
              <a:rPr lang="en-US" dirty="0">
                <a:solidFill>
                  <a:schemeClr val="accent2">
                    <a:lumMod val="50000"/>
                  </a:schemeClr>
                </a:solidFill>
              </a:rPr>
              <a:t>; 5. </a:t>
            </a:r>
            <a:r>
              <a:rPr lang="en-GB" dirty="0" err="1">
                <a:solidFill>
                  <a:schemeClr val="accent2">
                    <a:lumMod val="50000"/>
                  </a:schemeClr>
                </a:solidFill>
              </a:rPr>
              <a:t>Monfared</a:t>
            </a:r>
            <a:r>
              <a:rPr lang="en-GB" dirty="0">
                <a:solidFill>
                  <a:schemeClr val="accent2">
                    <a:lumMod val="50000"/>
                  </a:schemeClr>
                </a:solidFill>
              </a:rPr>
              <a:t> et al. </a:t>
            </a:r>
            <a:r>
              <a:rPr lang="en-GB" dirty="0" err="1">
                <a:solidFill>
                  <a:schemeClr val="accent2">
                    <a:lumMod val="50000"/>
                  </a:schemeClr>
                </a:solidFill>
              </a:rPr>
              <a:t>Neurol</a:t>
            </a:r>
            <a:r>
              <a:rPr lang="en-GB" dirty="0">
                <a:solidFill>
                  <a:schemeClr val="accent2">
                    <a:lumMod val="50000"/>
                  </a:schemeClr>
                </a:solidFill>
              </a:rPr>
              <a:t> </a:t>
            </a:r>
            <a:r>
              <a:rPr lang="en-GB" dirty="0" err="1">
                <a:solidFill>
                  <a:schemeClr val="accent2">
                    <a:lumMod val="50000"/>
                  </a:schemeClr>
                </a:solidFill>
              </a:rPr>
              <a:t>Ther</a:t>
            </a:r>
            <a:r>
              <a:rPr lang="en-GB" dirty="0">
                <a:solidFill>
                  <a:schemeClr val="accent2">
                    <a:lumMod val="50000"/>
                  </a:schemeClr>
                </a:solidFill>
              </a:rPr>
              <a:t> 2022;11(2):553–569 </a:t>
            </a:r>
          </a:p>
        </p:txBody>
      </p:sp>
      <p:sp>
        <p:nvSpPr>
          <p:cNvPr id="7" name="Slide Number Placeholder 6">
            <a:extLst>
              <a:ext uri="{FF2B5EF4-FFF2-40B4-BE49-F238E27FC236}">
                <a16:creationId xmlns:a16="http://schemas.microsoft.com/office/drawing/2014/main" id="{7DE55D36-48F5-F852-AB5A-0CD8ABC859E2}"/>
              </a:ext>
            </a:extLst>
          </p:cNvPr>
          <p:cNvSpPr>
            <a:spLocks noGrp="1"/>
          </p:cNvSpPr>
          <p:nvPr>
            <p:ph type="sldNum" sz="quarter" idx="4"/>
          </p:nvPr>
        </p:nvSpPr>
        <p:spPr/>
        <p:txBody>
          <a:bodyPr/>
          <a:lstStyle/>
          <a:p>
            <a:fld id="{C5E73D8C-6D1C-4360-8101-83ED279A0FF1}" type="slidenum">
              <a:rPr lang="en-GB" smtClean="0"/>
              <a:pPr/>
              <a:t>3</a:t>
            </a:fld>
            <a:endParaRPr lang="en-GB"/>
          </a:p>
        </p:txBody>
      </p:sp>
      <p:pic>
        <p:nvPicPr>
          <p:cNvPr id="11" name="Graphic 10" descr="Linear Graph outline">
            <a:extLst>
              <a:ext uri="{FF2B5EF4-FFF2-40B4-BE49-F238E27FC236}">
                <a16:creationId xmlns:a16="http://schemas.microsoft.com/office/drawing/2014/main" id="{85DE733E-8E13-EBB0-3A3A-15BE46169C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671049" y="4368711"/>
            <a:ext cx="1930401" cy="1930401"/>
          </a:xfrm>
          <a:prstGeom prst="rect">
            <a:avLst/>
          </a:prstGeom>
        </p:spPr>
      </p:pic>
    </p:spTree>
    <p:extLst>
      <p:ext uri="{BB962C8B-B14F-4D97-AF65-F5344CB8AC3E}">
        <p14:creationId xmlns:p14="http://schemas.microsoft.com/office/powerpoint/2010/main" val="1372031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1D103F-FDEB-D4C1-00B0-60C64790B363}"/>
              </a:ext>
            </a:extLst>
          </p:cNvPr>
          <p:cNvSpPr>
            <a:spLocks noGrp="1"/>
          </p:cNvSpPr>
          <p:nvPr>
            <p:ph type="body" sz="quarter" idx="17"/>
          </p:nvPr>
        </p:nvSpPr>
        <p:spPr/>
        <p:txBody>
          <a:bodyPr/>
          <a:lstStyle/>
          <a:p>
            <a:r>
              <a:rPr lang="da-DK">
                <a:solidFill>
                  <a:schemeClr val="accent2">
                    <a:lumMod val="50000"/>
                  </a:schemeClr>
                </a:solidFill>
              </a:rPr>
              <a:t>Alzheimer’s disease (AD) </a:t>
            </a:r>
            <a:r>
              <a:rPr lang="en-GB">
                <a:solidFill>
                  <a:schemeClr val="accent2">
                    <a:lumMod val="50000"/>
                  </a:schemeClr>
                </a:solidFill>
              </a:rPr>
              <a:t>– Epidemiology and burden</a:t>
            </a:r>
            <a:endParaRPr lang="en-US">
              <a:solidFill>
                <a:schemeClr val="accent2">
                  <a:lumMod val="50000"/>
                </a:schemeClr>
              </a:solidFill>
            </a:endParaRPr>
          </a:p>
        </p:txBody>
      </p:sp>
      <p:sp>
        <p:nvSpPr>
          <p:cNvPr id="3" name="Title 2">
            <a:extLst>
              <a:ext uri="{FF2B5EF4-FFF2-40B4-BE49-F238E27FC236}">
                <a16:creationId xmlns:a16="http://schemas.microsoft.com/office/drawing/2014/main" id="{2BC5832D-8A0B-A918-15DD-050B33BA3CA0}"/>
              </a:ext>
            </a:extLst>
          </p:cNvPr>
          <p:cNvSpPr>
            <a:spLocks noGrp="1"/>
          </p:cNvSpPr>
          <p:nvPr>
            <p:ph type="title"/>
          </p:nvPr>
        </p:nvSpPr>
        <p:spPr/>
        <p:txBody>
          <a:bodyPr/>
          <a:lstStyle/>
          <a:p>
            <a:r>
              <a:rPr lang="en-GB"/>
              <a:t>Prevalence of Alzheimer’s disease increases with age </a:t>
            </a:r>
            <a:endParaRPr lang="en-US"/>
          </a:p>
        </p:txBody>
      </p:sp>
      <p:sp>
        <p:nvSpPr>
          <p:cNvPr id="4" name="Content Placeholder 3">
            <a:extLst>
              <a:ext uri="{FF2B5EF4-FFF2-40B4-BE49-F238E27FC236}">
                <a16:creationId xmlns:a16="http://schemas.microsoft.com/office/drawing/2014/main" id="{1839EA16-4C4E-3915-62E2-900FE8E95C18}"/>
              </a:ext>
            </a:extLst>
          </p:cNvPr>
          <p:cNvSpPr>
            <a:spLocks noGrp="1"/>
          </p:cNvSpPr>
          <p:nvPr>
            <p:ph idx="19"/>
          </p:nvPr>
        </p:nvSpPr>
        <p:spPr>
          <a:xfrm>
            <a:off x="539750" y="1416785"/>
            <a:ext cx="10737880" cy="4415215"/>
          </a:xfrm>
        </p:spPr>
        <p:txBody>
          <a:bodyPr/>
          <a:lstStyle/>
          <a:p>
            <a:r>
              <a:rPr lang="en-GB">
                <a:solidFill>
                  <a:schemeClr val="tx1"/>
                </a:solidFill>
              </a:rPr>
              <a:t>It is worth noting that the current research frameworks distinguish biological AD from clinically defined AD dementia</a:t>
            </a:r>
            <a:r>
              <a:rPr lang="en-GB" baseline="30000">
                <a:solidFill>
                  <a:schemeClr val="tx1"/>
                </a:solidFill>
              </a:rPr>
              <a:t>1</a:t>
            </a:r>
            <a:br>
              <a:rPr lang="en-GB">
                <a:solidFill>
                  <a:schemeClr val="tx1"/>
                </a:solidFill>
              </a:rPr>
            </a:br>
            <a:r>
              <a:rPr lang="en-GB">
                <a:solidFill>
                  <a:schemeClr val="tx1"/>
                </a:solidFill>
              </a:rPr>
              <a:t>The prevalence of biological AD (elevated amyloid and tau biomarkers irrespective of clinical symptoms) is higher than the prevalence of clinically defined probable AD due to asymptomatic individuals</a:t>
            </a:r>
            <a:r>
              <a:rPr lang="en-GB" baseline="30000">
                <a:solidFill>
                  <a:schemeClr val="tx1"/>
                </a:solidFill>
              </a:rPr>
              <a:t>2</a:t>
            </a:r>
            <a:endParaRPr lang="en-US" baseline="30000">
              <a:solidFill>
                <a:schemeClr val="tx1"/>
              </a:solidFill>
            </a:endParaRPr>
          </a:p>
        </p:txBody>
      </p:sp>
      <p:sp>
        <p:nvSpPr>
          <p:cNvPr id="5" name="Text Placeholder 4">
            <a:extLst>
              <a:ext uri="{FF2B5EF4-FFF2-40B4-BE49-F238E27FC236}">
                <a16:creationId xmlns:a16="http://schemas.microsoft.com/office/drawing/2014/main" id="{FF9E9C48-C878-95D9-55ED-909E5A1BDBF6}"/>
              </a:ext>
            </a:extLst>
          </p:cNvPr>
          <p:cNvSpPr>
            <a:spLocks noGrp="1"/>
          </p:cNvSpPr>
          <p:nvPr>
            <p:ph type="body" sz="quarter" idx="18"/>
          </p:nvPr>
        </p:nvSpPr>
        <p:spPr/>
        <p:txBody>
          <a:bodyPr/>
          <a:lstStyle/>
          <a:p>
            <a:r>
              <a:rPr lang="da-DK">
                <a:solidFill>
                  <a:schemeClr val="accent2">
                    <a:lumMod val="50000"/>
                  </a:schemeClr>
                </a:solidFill>
              </a:rPr>
              <a:t>Shaded areas on the graph represent 95% CIs</a:t>
            </a:r>
            <a:br>
              <a:rPr lang="da-DK">
                <a:solidFill>
                  <a:schemeClr val="accent2">
                    <a:lumMod val="50000"/>
                  </a:schemeClr>
                </a:solidFill>
              </a:rPr>
            </a:br>
            <a:r>
              <a:rPr lang="en-US">
                <a:solidFill>
                  <a:schemeClr val="accent2">
                    <a:lumMod val="50000"/>
                  </a:schemeClr>
                </a:solidFill>
                <a:ea typeface="Calibri" panose="020F0502020204030204" pitchFamily="34" charset="0"/>
              </a:rPr>
              <a:t>This work is adapted from 'Prevalence of biologically vs clinically defined Alzheimer spectrum entities using the National Institute on Aging-Alzheimer’s </a:t>
            </a:r>
            <a:br>
              <a:rPr lang="en-US">
                <a:solidFill>
                  <a:schemeClr val="accent2">
                    <a:lumMod val="50000"/>
                  </a:schemeClr>
                </a:solidFill>
                <a:ea typeface="Calibri" panose="020F0502020204030204" pitchFamily="34" charset="0"/>
              </a:rPr>
            </a:br>
            <a:r>
              <a:rPr lang="en-US">
                <a:solidFill>
                  <a:schemeClr val="accent2">
                    <a:lumMod val="50000"/>
                  </a:schemeClr>
                </a:solidFill>
                <a:ea typeface="Calibri" panose="020F0502020204030204" pitchFamily="34" charset="0"/>
              </a:rPr>
              <a:t>Association Research Framework' by Jack et al., used under CC-BY. This work is licensed under Creative Commons license CC-BY-SA by The Lundbeck Foundation.</a:t>
            </a:r>
            <a:br>
              <a:rPr lang="da-DK">
                <a:solidFill>
                  <a:schemeClr val="accent2">
                    <a:lumMod val="50000"/>
                  </a:schemeClr>
                </a:solidFill>
              </a:rPr>
            </a:br>
            <a:r>
              <a:rPr lang="da-DK">
                <a:solidFill>
                  <a:schemeClr val="accent2">
                    <a:lumMod val="50000"/>
                  </a:schemeClr>
                </a:solidFill>
              </a:rPr>
              <a:t>CI=confidence interval; MCI=mild cognitive impairment</a:t>
            </a:r>
            <a:br>
              <a:rPr lang="da-DK">
                <a:solidFill>
                  <a:schemeClr val="accent2">
                    <a:lumMod val="50000"/>
                  </a:schemeClr>
                </a:solidFill>
              </a:rPr>
            </a:br>
            <a:br>
              <a:rPr lang="da-DK">
                <a:solidFill>
                  <a:schemeClr val="accent2">
                    <a:lumMod val="50000"/>
                  </a:schemeClr>
                </a:solidFill>
              </a:rPr>
            </a:br>
            <a:r>
              <a:rPr lang="da-DK">
                <a:solidFill>
                  <a:schemeClr val="accent2">
                    <a:lumMod val="50000"/>
                  </a:schemeClr>
                </a:solidFill>
              </a:rPr>
              <a:t>1. Jack et al. </a:t>
            </a:r>
            <a:r>
              <a:rPr lang="fr-FR" err="1">
                <a:solidFill>
                  <a:schemeClr val="accent2">
                    <a:lumMod val="50000"/>
                  </a:schemeClr>
                </a:solidFill>
              </a:rPr>
              <a:t>Alzheimers</a:t>
            </a:r>
            <a:r>
              <a:rPr lang="fr-FR">
                <a:solidFill>
                  <a:schemeClr val="accent2">
                    <a:lumMod val="50000"/>
                  </a:schemeClr>
                </a:solidFill>
              </a:rPr>
              <a:t> </a:t>
            </a:r>
            <a:r>
              <a:rPr lang="fr-FR" err="1">
                <a:solidFill>
                  <a:schemeClr val="accent2">
                    <a:lumMod val="50000"/>
                  </a:schemeClr>
                </a:solidFill>
              </a:rPr>
              <a:t>Dement</a:t>
            </a:r>
            <a:r>
              <a:rPr lang="fr-FR">
                <a:solidFill>
                  <a:schemeClr val="accent2">
                    <a:lumMod val="50000"/>
                  </a:schemeClr>
                </a:solidFill>
              </a:rPr>
              <a:t> 2018;14(4):535–562; </a:t>
            </a:r>
            <a:r>
              <a:rPr lang="da-DK">
                <a:solidFill>
                  <a:schemeClr val="accent2">
                    <a:lumMod val="50000"/>
                  </a:schemeClr>
                </a:solidFill>
              </a:rPr>
              <a:t>2. Jack et al. JAMA Neurol 2019;76(10):1174–1183</a:t>
            </a:r>
          </a:p>
        </p:txBody>
      </p:sp>
      <p:grpSp>
        <p:nvGrpSpPr>
          <p:cNvPr id="92" name="Group 91">
            <a:extLst>
              <a:ext uri="{FF2B5EF4-FFF2-40B4-BE49-F238E27FC236}">
                <a16:creationId xmlns:a16="http://schemas.microsoft.com/office/drawing/2014/main" id="{F9AE598E-9AAA-8760-AD3C-3F7A1363848D}"/>
              </a:ext>
            </a:extLst>
          </p:cNvPr>
          <p:cNvGrpSpPr/>
          <p:nvPr/>
        </p:nvGrpSpPr>
        <p:grpSpPr>
          <a:xfrm>
            <a:off x="8861609" y="5826000"/>
            <a:ext cx="1954615" cy="307777"/>
            <a:chOff x="5361422" y="5413821"/>
            <a:chExt cx="1954615" cy="307777"/>
          </a:xfrm>
        </p:grpSpPr>
        <p:cxnSp>
          <p:nvCxnSpPr>
            <p:cNvPr id="93" name="Straight Connector 92">
              <a:extLst>
                <a:ext uri="{FF2B5EF4-FFF2-40B4-BE49-F238E27FC236}">
                  <a16:creationId xmlns:a16="http://schemas.microsoft.com/office/drawing/2014/main" id="{90CA3645-5B03-CE76-AF75-35D39B437EFA}"/>
                </a:ext>
              </a:extLst>
            </p:cNvPr>
            <p:cNvCxnSpPr>
              <a:cxnSpLocks/>
            </p:cNvCxnSpPr>
            <p:nvPr/>
          </p:nvCxnSpPr>
          <p:spPr>
            <a:xfrm>
              <a:off x="6299387" y="5552320"/>
              <a:ext cx="257268" cy="0"/>
            </a:xfrm>
            <a:prstGeom prst="line">
              <a:avLst/>
            </a:prstGeom>
            <a:ln w="19050" cap="rnd">
              <a:solidFill>
                <a:schemeClr val="accent4">
                  <a:lumMod val="75000"/>
                </a:schemeClr>
              </a:solidFill>
              <a:prstDash val="sysDash"/>
              <a:round/>
            </a:ln>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3002C42A-67F2-DF09-CED1-0BA9173C647B}"/>
                </a:ext>
              </a:extLst>
            </p:cNvPr>
            <p:cNvSpPr txBox="1"/>
            <p:nvPr/>
          </p:nvSpPr>
          <p:spPr>
            <a:xfrm>
              <a:off x="5580111" y="5413821"/>
              <a:ext cx="532518"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GB" sz="1400" b="0"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rPr>
                <a:t>Men</a:t>
              </a:r>
            </a:p>
          </p:txBody>
        </p:sp>
        <p:cxnSp>
          <p:nvCxnSpPr>
            <p:cNvPr id="95" name="Straight Connector 94">
              <a:extLst>
                <a:ext uri="{FF2B5EF4-FFF2-40B4-BE49-F238E27FC236}">
                  <a16:creationId xmlns:a16="http://schemas.microsoft.com/office/drawing/2014/main" id="{6F872EF5-F04B-EEE7-89A4-9973A3B77255}"/>
                </a:ext>
              </a:extLst>
            </p:cNvPr>
            <p:cNvCxnSpPr>
              <a:cxnSpLocks/>
            </p:cNvCxnSpPr>
            <p:nvPr/>
          </p:nvCxnSpPr>
          <p:spPr>
            <a:xfrm>
              <a:off x="5361422" y="5552320"/>
              <a:ext cx="257268" cy="0"/>
            </a:xfrm>
            <a:prstGeom prst="line">
              <a:avLst/>
            </a:prstGeom>
            <a:ln w="19050" cap="rnd">
              <a:solidFill>
                <a:schemeClr val="accent5"/>
              </a:solidFill>
              <a:prstDash val="sysDash"/>
              <a:round/>
            </a:ln>
          </p:spPr>
          <p:style>
            <a:lnRef idx="1">
              <a:schemeClr val="accent1"/>
            </a:lnRef>
            <a:fillRef idx="0">
              <a:schemeClr val="accent1"/>
            </a:fillRef>
            <a:effectRef idx="0">
              <a:schemeClr val="accent1"/>
            </a:effectRef>
            <a:fontRef idx="minor">
              <a:schemeClr val="tx1"/>
            </a:fontRef>
          </p:style>
        </p:cxnSp>
        <p:sp>
          <p:nvSpPr>
            <p:cNvPr id="96" name="TextBox 95">
              <a:extLst>
                <a:ext uri="{FF2B5EF4-FFF2-40B4-BE49-F238E27FC236}">
                  <a16:creationId xmlns:a16="http://schemas.microsoft.com/office/drawing/2014/main" id="{A87C2D19-174F-2A8C-B2F0-792F078505C2}"/>
                </a:ext>
              </a:extLst>
            </p:cNvPr>
            <p:cNvSpPr txBox="1"/>
            <p:nvPr/>
          </p:nvSpPr>
          <p:spPr>
            <a:xfrm>
              <a:off x="6517485" y="5413821"/>
              <a:ext cx="798552"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GB" sz="1400" b="0"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rPr>
                <a:t>Women</a:t>
              </a:r>
            </a:p>
          </p:txBody>
        </p:sp>
      </p:grpSp>
      <p:sp>
        <p:nvSpPr>
          <p:cNvPr id="100" name="TextBox 99">
            <a:extLst>
              <a:ext uri="{FF2B5EF4-FFF2-40B4-BE49-F238E27FC236}">
                <a16:creationId xmlns:a16="http://schemas.microsoft.com/office/drawing/2014/main" id="{6A765DF1-7CEA-7C6C-B32B-86ABF478AA12}"/>
              </a:ext>
            </a:extLst>
          </p:cNvPr>
          <p:cNvSpPr txBox="1"/>
          <p:nvPr/>
        </p:nvSpPr>
        <p:spPr>
          <a:xfrm rot="16200000">
            <a:off x="3010010" y="3711242"/>
            <a:ext cx="2719347" cy="30777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GB"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rPr>
              <a:t>Prevalence</a:t>
            </a:r>
            <a:endParaRPr kumimoji="1" lang="en-US"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endParaRPr>
          </a:p>
        </p:txBody>
      </p:sp>
      <p:sp>
        <p:nvSpPr>
          <p:cNvPr id="101" name="TextBox 100">
            <a:extLst>
              <a:ext uri="{FF2B5EF4-FFF2-40B4-BE49-F238E27FC236}">
                <a16:creationId xmlns:a16="http://schemas.microsoft.com/office/drawing/2014/main" id="{EC3DEED7-4366-25FE-8E30-67ABDE87FD69}"/>
              </a:ext>
            </a:extLst>
          </p:cNvPr>
          <p:cNvSpPr txBox="1"/>
          <p:nvPr/>
        </p:nvSpPr>
        <p:spPr>
          <a:xfrm>
            <a:off x="5812939" y="5441215"/>
            <a:ext cx="522900"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GB"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rPr>
              <a:t>Age</a:t>
            </a:r>
            <a:endParaRPr kumimoji="1" lang="en-US"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endParaRPr>
          </a:p>
        </p:txBody>
      </p:sp>
      <p:sp>
        <p:nvSpPr>
          <p:cNvPr id="103" name="TextBox 102">
            <a:extLst>
              <a:ext uri="{FF2B5EF4-FFF2-40B4-BE49-F238E27FC236}">
                <a16:creationId xmlns:a16="http://schemas.microsoft.com/office/drawing/2014/main" id="{4A639A2A-ED15-C6AF-4C47-D04FF4B91641}"/>
              </a:ext>
            </a:extLst>
          </p:cNvPr>
          <p:cNvSpPr txBox="1"/>
          <p:nvPr/>
        </p:nvSpPr>
        <p:spPr>
          <a:xfrm>
            <a:off x="4590054" y="2383250"/>
            <a:ext cx="3024518" cy="30777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GB" sz="1400" b="1">
                <a:solidFill>
                  <a:schemeClr val="tx2"/>
                </a:solidFill>
                <a:latin typeface="Arial" pitchFamily="34" charset="0"/>
                <a:ea typeface="ＭＳ Ｐゴシック" pitchFamily="34" charset="-128"/>
              </a:rPr>
              <a:t>C</a:t>
            </a:r>
            <a:r>
              <a:rPr kumimoji="1" lang="en-GB" sz="1400" b="1" i="0" u="none" strike="noStrike" kern="1200" cap="none" spc="0" normalizeH="0" baseline="0" noProof="0" err="1">
                <a:ln>
                  <a:noFill/>
                </a:ln>
                <a:solidFill>
                  <a:schemeClr val="tx2"/>
                </a:solidFill>
                <a:effectLst/>
                <a:uLnTx/>
                <a:uFillTx/>
                <a:latin typeface="Arial" pitchFamily="34" charset="0"/>
                <a:ea typeface="ＭＳ Ｐゴシック" pitchFamily="34" charset="-128"/>
                <a:cs typeface="+mn-cs"/>
              </a:rPr>
              <a:t>linically</a:t>
            </a:r>
            <a:r>
              <a:rPr kumimoji="1" lang="en-GB"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rPr>
              <a:t> defined dementia</a:t>
            </a:r>
          </a:p>
        </p:txBody>
      </p:sp>
      <p:sp>
        <p:nvSpPr>
          <p:cNvPr id="109" name="TextBox 108">
            <a:extLst>
              <a:ext uri="{FF2B5EF4-FFF2-40B4-BE49-F238E27FC236}">
                <a16:creationId xmlns:a16="http://schemas.microsoft.com/office/drawing/2014/main" id="{B77146F6-FB09-EE6B-3AC4-C101554D1B07}"/>
              </a:ext>
            </a:extLst>
          </p:cNvPr>
          <p:cNvSpPr txBox="1"/>
          <p:nvPr/>
        </p:nvSpPr>
        <p:spPr>
          <a:xfrm rot="16200000">
            <a:off x="-500980" y="3711242"/>
            <a:ext cx="2719347" cy="30777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GB"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rPr>
              <a:t>Prevalence</a:t>
            </a:r>
            <a:endParaRPr kumimoji="1" lang="en-US"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endParaRPr>
          </a:p>
        </p:txBody>
      </p:sp>
      <p:sp>
        <p:nvSpPr>
          <p:cNvPr id="110" name="TextBox 109">
            <a:extLst>
              <a:ext uri="{FF2B5EF4-FFF2-40B4-BE49-F238E27FC236}">
                <a16:creationId xmlns:a16="http://schemas.microsoft.com/office/drawing/2014/main" id="{8BBCD3D1-4C2F-9200-2F33-F25DFE0AD7F2}"/>
              </a:ext>
            </a:extLst>
          </p:cNvPr>
          <p:cNvSpPr txBox="1"/>
          <p:nvPr/>
        </p:nvSpPr>
        <p:spPr>
          <a:xfrm>
            <a:off x="2410786" y="5441215"/>
            <a:ext cx="522900"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GB"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rPr>
              <a:t>Age</a:t>
            </a:r>
            <a:endParaRPr kumimoji="1" lang="en-US"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endParaRPr>
          </a:p>
        </p:txBody>
      </p:sp>
      <p:sp>
        <p:nvSpPr>
          <p:cNvPr id="112" name="TextBox 111">
            <a:extLst>
              <a:ext uri="{FF2B5EF4-FFF2-40B4-BE49-F238E27FC236}">
                <a16:creationId xmlns:a16="http://schemas.microsoft.com/office/drawing/2014/main" id="{89823943-172A-A6BD-0C54-64ABED38FD63}"/>
              </a:ext>
            </a:extLst>
          </p:cNvPr>
          <p:cNvSpPr txBox="1"/>
          <p:nvPr/>
        </p:nvSpPr>
        <p:spPr>
          <a:xfrm>
            <a:off x="1159976" y="2383250"/>
            <a:ext cx="2769402" cy="30777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GB" sz="1400" b="1">
                <a:solidFill>
                  <a:schemeClr val="tx2"/>
                </a:solidFill>
                <a:latin typeface="Arial" pitchFamily="34" charset="0"/>
                <a:ea typeface="ＭＳ Ｐゴシック" pitchFamily="34" charset="-128"/>
              </a:rPr>
              <a:t>C</a:t>
            </a:r>
            <a:r>
              <a:rPr kumimoji="1" lang="en-GB" sz="1400" b="1" i="0" u="none" strike="noStrike" kern="1200" cap="none" spc="0" normalizeH="0" baseline="0" noProof="0" err="1">
                <a:ln>
                  <a:noFill/>
                </a:ln>
                <a:solidFill>
                  <a:schemeClr val="tx2"/>
                </a:solidFill>
                <a:effectLst/>
                <a:uLnTx/>
                <a:uFillTx/>
                <a:latin typeface="Arial" pitchFamily="34" charset="0"/>
                <a:ea typeface="ＭＳ Ｐゴシック" pitchFamily="34" charset="-128"/>
                <a:cs typeface="+mn-cs"/>
              </a:rPr>
              <a:t>linically</a:t>
            </a:r>
            <a:r>
              <a:rPr kumimoji="1" lang="en-GB"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rPr>
              <a:t> defined MCI</a:t>
            </a:r>
          </a:p>
        </p:txBody>
      </p:sp>
      <p:grpSp>
        <p:nvGrpSpPr>
          <p:cNvPr id="7" name="Group 6">
            <a:extLst>
              <a:ext uri="{FF2B5EF4-FFF2-40B4-BE49-F238E27FC236}">
                <a16:creationId xmlns:a16="http://schemas.microsoft.com/office/drawing/2014/main" id="{8A673FD8-D1E4-A405-B6C0-E28FBD3EB362}"/>
              </a:ext>
            </a:extLst>
          </p:cNvPr>
          <p:cNvGrpSpPr/>
          <p:nvPr/>
        </p:nvGrpSpPr>
        <p:grpSpPr>
          <a:xfrm>
            <a:off x="4554349" y="2710145"/>
            <a:ext cx="2922278" cy="2633982"/>
            <a:chOff x="4641840" y="2505456"/>
            <a:chExt cx="3173019" cy="2859986"/>
          </a:xfrm>
        </p:grpSpPr>
        <p:sp>
          <p:nvSpPr>
            <p:cNvPr id="88" name="Rectangle 87">
              <a:extLst>
                <a:ext uri="{FF2B5EF4-FFF2-40B4-BE49-F238E27FC236}">
                  <a16:creationId xmlns:a16="http://schemas.microsoft.com/office/drawing/2014/main" id="{101353C6-3FDA-9D15-B018-A6F7D1D021F0}"/>
                </a:ext>
              </a:extLst>
            </p:cNvPr>
            <p:cNvSpPr/>
            <p:nvPr/>
          </p:nvSpPr>
          <p:spPr>
            <a:xfrm>
              <a:off x="4758458" y="2505457"/>
              <a:ext cx="3044407" cy="2719336"/>
            </a:xfrm>
            <a:prstGeom prst="rect">
              <a:avLst/>
            </a:prstGeom>
            <a:solidFill>
              <a:srgbClr val="B59E5F">
                <a:alpha val="53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sp>
          <p:nvSpPr>
            <p:cNvPr id="90" name="Freeform: Shape 51">
              <a:extLst>
                <a:ext uri="{FF2B5EF4-FFF2-40B4-BE49-F238E27FC236}">
                  <a16:creationId xmlns:a16="http://schemas.microsoft.com/office/drawing/2014/main" id="{8A9A3C36-2A26-A4CA-FB87-6636EF0A6D81}"/>
                </a:ext>
              </a:extLst>
            </p:cNvPr>
            <p:cNvSpPr/>
            <p:nvPr/>
          </p:nvSpPr>
          <p:spPr>
            <a:xfrm>
              <a:off x="4842383" y="2949161"/>
              <a:ext cx="2963501" cy="2139755"/>
            </a:xfrm>
            <a:custGeom>
              <a:avLst/>
              <a:gdLst>
                <a:gd name="connsiteX0" fmla="*/ 2963501 w 2963501"/>
                <a:gd name="connsiteY0" fmla="*/ 0 h 2139636"/>
                <a:gd name="connsiteX1" fmla="*/ 2963501 w 2963501"/>
                <a:gd name="connsiteY1" fmla="*/ 651850 h 2139636"/>
                <a:gd name="connsiteX2" fmla="*/ 0 w 2963501"/>
                <a:gd name="connsiteY2" fmla="*/ 2139636 h 2139636"/>
                <a:gd name="connsiteX3" fmla="*/ 0 w 2963501"/>
                <a:gd name="connsiteY3" fmla="*/ 2112475 h 2139636"/>
                <a:gd name="connsiteX4" fmla="*/ 2963501 w 2963501"/>
                <a:gd name="connsiteY4" fmla="*/ 0 h 2139636"/>
                <a:gd name="connsiteX0" fmla="*/ 2963501 w 2963501"/>
                <a:gd name="connsiteY0" fmla="*/ 0 h 2139636"/>
                <a:gd name="connsiteX1" fmla="*/ 2963501 w 2963501"/>
                <a:gd name="connsiteY1" fmla="*/ 651850 h 2139636"/>
                <a:gd name="connsiteX2" fmla="*/ 0 w 2963501"/>
                <a:gd name="connsiteY2" fmla="*/ 2139636 h 2139636"/>
                <a:gd name="connsiteX3" fmla="*/ 0 w 2963501"/>
                <a:gd name="connsiteY3" fmla="*/ 2112475 h 2139636"/>
                <a:gd name="connsiteX4" fmla="*/ 2963501 w 2963501"/>
                <a:gd name="connsiteY4" fmla="*/ 0 h 2139636"/>
                <a:gd name="connsiteX0" fmla="*/ 2963501 w 2963501"/>
                <a:gd name="connsiteY0" fmla="*/ 0 h 2139636"/>
                <a:gd name="connsiteX1" fmla="*/ 2963501 w 2963501"/>
                <a:gd name="connsiteY1" fmla="*/ 651850 h 2139636"/>
                <a:gd name="connsiteX2" fmla="*/ 0 w 2963501"/>
                <a:gd name="connsiteY2" fmla="*/ 2139636 h 2139636"/>
                <a:gd name="connsiteX3" fmla="*/ 0 w 2963501"/>
                <a:gd name="connsiteY3" fmla="*/ 2112475 h 2139636"/>
                <a:gd name="connsiteX4" fmla="*/ 2963501 w 2963501"/>
                <a:gd name="connsiteY4" fmla="*/ 0 h 2139636"/>
                <a:gd name="connsiteX0" fmla="*/ 2963501 w 2963501"/>
                <a:gd name="connsiteY0" fmla="*/ 0 h 2139636"/>
                <a:gd name="connsiteX1" fmla="*/ 2963501 w 2963501"/>
                <a:gd name="connsiteY1" fmla="*/ 651850 h 2139636"/>
                <a:gd name="connsiteX2" fmla="*/ 0 w 2963501"/>
                <a:gd name="connsiteY2" fmla="*/ 2139636 h 2139636"/>
                <a:gd name="connsiteX3" fmla="*/ 0 w 2963501"/>
                <a:gd name="connsiteY3" fmla="*/ 2112475 h 2139636"/>
                <a:gd name="connsiteX4" fmla="*/ 2963501 w 2963501"/>
                <a:gd name="connsiteY4" fmla="*/ 0 h 2139636"/>
                <a:gd name="connsiteX0" fmla="*/ 2963501 w 2963501"/>
                <a:gd name="connsiteY0" fmla="*/ 0 h 2139636"/>
                <a:gd name="connsiteX1" fmla="*/ 2963501 w 2963501"/>
                <a:gd name="connsiteY1" fmla="*/ 651850 h 2139636"/>
                <a:gd name="connsiteX2" fmla="*/ 0 w 2963501"/>
                <a:gd name="connsiteY2" fmla="*/ 2139636 h 2139636"/>
                <a:gd name="connsiteX3" fmla="*/ 0 w 2963501"/>
                <a:gd name="connsiteY3" fmla="*/ 2112475 h 2139636"/>
                <a:gd name="connsiteX4" fmla="*/ 2963501 w 2963501"/>
                <a:gd name="connsiteY4" fmla="*/ 0 h 2139636"/>
                <a:gd name="connsiteX0" fmla="*/ 2963501 w 2963501"/>
                <a:gd name="connsiteY0" fmla="*/ 0 h 2139640"/>
                <a:gd name="connsiteX1" fmla="*/ 2963501 w 2963501"/>
                <a:gd name="connsiteY1" fmla="*/ 651850 h 2139640"/>
                <a:gd name="connsiteX2" fmla="*/ 0 w 2963501"/>
                <a:gd name="connsiteY2" fmla="*/ 2139636 h 2139640"/>
                <a:gd name="connsiteX3" fmla="*/ 0 w 2963501"/>
                <a:gd name="connsiteY3" fmla="*/ 2112475 h 2139640"/>
                <a:gd name="connsiteX4" fmla="*/ 2963501 w 2963501"/>
                <a:gd name="connsiteY4" fmla="*/ 0 h 2139640"/>
                <a:gd name="connsiteX0" fmla="*/ 2963501 w 2963501"/>
                <a:gd name="connsiteY0" fmla="*/ 0 h 2139661"/>
                <a:gd name="connsiteX1" fmla="*/ 2963501 w 2963501"/>
                <a:gd name="connsiteY1" fmla="*/ 651850 h 2139661"/>
                <a:gd name="connsiteX2" fmla="*/ 0 w 2963501"/>
                <a:gd name="connsiteY2" fmla="*/ 2139636 h 2139661"/>
                <a:gd name="connsiteX3" fmla="*/ 0 w 2963501"/>
                <a:gd name="connsiteY3" fmla="*/ 2112475 h 2139661"/>
                <a:gd name="connsiteX4" fmla="*/ 2963501 w 2963501"/>
                <a:gd name="connsiteY4" fmla="*/ 0 h 2139661"/>
                <a:gd name="connsiteX0" fmla="*/ 2963501 w 2963501"/>
                <a:gd name="connsiteY0" fmla="*/ 0 h 2139661"/>
                <a:gd name="connsiteX1" fmla="*/ 2963501 w 2963501"/>
                <a:gd name="connsiteY1" fmla="*/ 651850 h 2139661"/>
                <a:gd name="connsiteX2" fmla="*/ 0 w 2963501"/>
                <a:gd name="connsiteY2" fmla="*/ 2139636 h 2139661"/>
                <a:gd name="connsiteX3" fmla="*/ 0 w 2963501"/>
                <a:gd name="connsiteY3" fmla="*/ 2112475 h 2139661"/>
                <a:gd name="connsiteX4" fmla="*/ 2963501 w 2963501"/>
                <a:gd name="connsiteY4" fmla="*/ 0 h 2139661"/>
                <a:gd name="connsiteX0" fmla="*/ 2963501 w 2963501"/>
                <a:gd name="connsiteY0" fmla="*/ 0 h 2139661"/>
                <a:gd name="connsiteX1" fmla="*/ 2963501 w 2963501"/>
                <a:gd name="connsiteY1" fmla="*/ 651850 h 2139661"/>
                <a:gd name="connsiteX2" fmla="*/ 0 w 2963501"/>
                <a:gd name="connsiteY2" fmla="*/ 2139636 h 2139661"/>
                <a:gd name="connsiteX3" fmla="*/ 0 w 2963501"/>
                <a:gd name="connsiteY3" fmla="*/ 2112475 h 2139661"/>
                <a:gd name="connsiteX4" fmla="*/ 2963501 w 2963501"/>
                <a:gd name="connsiteY4" fmla="*/ 0 h 2139661"/>
                <a:gd name="connsiteX0" fmla="*/ 2963501 w 2963501"/>
                <a:gd name="connsiteY0" fmla="*/ 0 h 2139755"/>
                <a:gd name="connsiteX1" fmla="*/ 2963501 w 2963501"/>
                <a:gd name="connsiteY1" fmla="*/ 651850 h 2139755"/>
                <a:gd name="connsiteX2" fmla="*/ 0 w 2963501"/>
                <a:gd name="connsiteY2" fmla="*/ 2139636 h 2139755"/>
                <a:gd name="connsiteX3" fmla="*/ 0 w 2963501"/>
                <a:gd name="connsiteY3" fmla="*/ 2112475 h 2139755"/>
                <a:gd name="connsiteX4" fmla="*/ 2963501 w 2963501"/>
                <a:gd name="connsiteY4" fmla="*/ 0 h 2139755"/>
                <a:gd name="connsiteX0" fmla="*/ 2963501 w 2963501"/>
                <a:gd name="connsiteY0" fmla="*/ 0 h 2139755"/>
                <a:gd name="connsiteX1" fmla="*/ 2963501 w 2963501"/>
                <a:gd name="connsiteY1" fmla="*/ 651850 h 2139755"/>
                <a:gd name="connsiteX2" fmla="*/ 0 w 2963501"/>
                <a:gd name="connsiteY2" fmla="*/ 2139636 h 2139755"/>
                <a:gd name="connsiteX3" fmla="*/ 0 w 2963501"/>
                <a:gd name="connsiteY3" fmla="*/ 2112475 h 2139755"/>
                <a:gd name="connsiteX4" fmla="*/ 2963501 w 2963501"/>
                <a:gd name="connsiteY4" fmla="*/ 0 h 2139755"/>
                <a:gd name="connsiteX0" fmla="*/ 2963501 w 2963501"/>
                <a:gd name="connsiteY0" fmla="*/ 0 h 2139755"/>
                <a:gd name="connsiteX1" fmla="*/ 2963501 w 2963501"/>
                <a:gd name="connsiteY1" fmla="*/ 651850 h 2139755"/>
                <a:gd name="connsiteX2" fmla="*/ 0 w 2963501"/>
                <a:gd name="connsiteY2" fmla="*/ 2139636 h 2139755"/>
                <a:gd name="connsiteX3" fmla="*/ 0 w 2963501"/>
                <a:gd name="connsiteY3" fmla="*/ 2112475 h 2139755"/>
                <a:gd name="connsiteX4" fmla="*/ 2963501 w 2963501"/>
                <a:gd name="connsiteY4" fmla="*/ 0 h 2139755"/>
                <a:gd name="connsiteX0" fmla="*/ 2963501 w 2963501"/>
                <a:gd name="connsiteY0" fmla="*/ 0 h 2139755"/>
                <a:gd name="connsiteX1" fmla="*/ 2963501 w 2963501"/>
                <a:gd name="connsiteY1" fmla="*/ 651850 h 2139755"/>
                <a:gd name="connsiteX2" fmla="*/ 0 w 2963501"/>
                <a:gd name="connsiteY2" fmla="*/ 2139636 h 2139755"/>
                <a:gd name="connsiteX3" fmla="*/ 0 w 2963501"/>
                <a:gd name="connsiteY3" fmla="*/ 2112475 h 2139755"/>
                <a:gd name="connsiteX4" fmla="*/ 2963501 w 2963501"/>
                <a:gd name="connsiteY4" fmla="*/ 0 h 2139755"/>
                <a:gd name="connsiteX0" fmla="*/ 2963501 w 2963501"/>
                <a:gd name="connsiteY0" fmla="*/ 0 h 2139755"/>
                <a:gd name="connsiteX1" fmla="*/ 2963501 w 2963501"/>
                <a:gd name="connsiteY1" fmla="*/ 651850 h 2139755"/>
                <a:gd name="connsiteX2" fmla="*/ 0 w 2963501"/>
                <a:gd name="connsiteY2" fmla="*/ 2139636 h 2139755"/>
                <a:gd name="connsiteX3" fmla="*/ 0 w 2963501"/>
                <a:gd name="connsiteY3" fmla="*/ 2112475 h 2139755"/>
                <a:gd name="connsiteX4" fmla="*/ 2963501 w 2963501"/>
                <a:gd name="connsiteY4" fmla="*/ 0 h 2139755"/>
                <a:gd name="connsiteX0" fmla="*/ 2963501 w 2963501"/>
                <a:gd name="connsiteY0" fmla="*/ 0 h 2139755"/>
                <a:gd name="connsiteX1" fmla="*/ 2963501 w 2963501"/>
                <a:gd name="connsiteY1" fmla="*/ 651850 h 2139755"/>
                <a:gd name="connsiteX2" fmla="*/ 0 w 2963501"/>
                <a:gd name="connsiteY2" fmla="*/ 2139636 h 2139755"/>
                <a:gd name="connsiteX3" fmla="*/ 0 w 2963501"/>
                <a:gd name="connsiteY3" fmla="*/ 2112475 h 2139755"/>
                <a:gd name="connsiteX4" fmla="*/ 2963501 w 2963501"/>
                <a:gd name="connsiteY4" fmla="*/ 0 h 2139755"/>
                <a:gd name="connsiteX0" fmla="*/ 2963501 w 2963501"/>
                <a:gd name="connsiteY0" fmla="*/ 0 h 2139755"/>
                <a:gd name="connsiteX1" fmla="*/ 2963501 w 2963501"/>
                <a:gd name="connsiteY1" fmla="*/ 651850 h 2139755"/>
                <a:gd name="connsiteX2" fmla="*/ 0 w 2963501"/>
                <a:gd name="connsiteY2" fmla="*/ 2139636 h 2139755"/>
                <a:gd name="connsiteX3" fmla="*/ 0 w 2963501"/>
                <a:gd name="connsiteY3" fmla="*/ 2112475 h 2139755"/>
                <a:gd name="connsiteX4" fmla="*/ 2963501 w 2963501"/>
                <a:gd name="connsiteY4" fmla="*/ 0 h 2139755"/>
                <a:gd name="connsiteX0" fmla="*/ 2963501 w 2963501"/>
                <a:gd name="connsiteY0" fmla="*/ 0 h 2139755"/>
                <a:gd name="connsiteX1" fmla="*/ 2963501 w 2963501"/>
                <a:gd name="connsiteY1" fmla="*/ 651850 h 2139755"/>
                <a:gd name="connsiteX2" fmla="*/ 0 w 2963501"/>
                <a:gd name="connsiteY2" fmla="*/ 2139636 h 2139755"/>
                <a:gd name="connsiteX3" fmla="*/ 0 w 2963501"/>
                <a:gd name="connsiteY3" fmla="*/ 2112475 h 2139755"/>
                <a:gd name="connsiteX4" fmla="*/ 2963501 w 2963501"/>
                <a:gd name="connsiteY4" fmla="*/ 0 h 2139755"/>
                <a:gd name="connsiteX0" fmla="*/ 2963501 w 2963501"/>
                <a:gd name="connsiteY0" fmla="*/ 0 h 2139755"/>
                <a:gd name="connsiteX1" fmla="*/ 2963501 w 2963501"/>
                <a:gd name="connsiteY1" fmla="*/ 651850 h 2139755"/>
                <a:gd name="connsiteX2" fmla="*/ 0 w 2963501"/>
                <a:gd name="connsiteY2" fmla="*/ 2139636 h 2139755"/>
                <a:gd name="connsiteX3" fmla="*/ 0 w 2963501"/>
                <a:gd name="connsiteY3" fmla="*/ 2112475 h 2139755"/>
                <a:gd name="connsiteX4" fmla="*/ 2963501 w 2963501"/>
                <a:gd name="connsiteY4" fmla="*/ 0 h 2139755"/>
                <a:gd name="connsiteX0" fmla="*/ 2963501 w 2963501"/>
                <a:gd name="connsiteY0" fmla="*/ 0 h 2139755"/>
                <a:gd name="connsiteX1" fmla="*/ 2963501 w 2963501"/>
                <a:gd name="connsiteY1" fmla="*/ 651850 h 2139755"/>
                <a:gd name="connsiteX2" fmla="*/ 0 w 2963501"/>
                <a:gd name="connsiteY2" fmla="*/ 2139636 h 2139755"/>
                <a:gd name="connsiteX3" fmla="*/ 0 w 2963501"/>
                <a:gd name="connsiteY3" fmla="*/ 2112475 h 2139755"/>
                <a:gd name="connsiteX4" fmla="*/ 2963501 w 2963501"/>
                <a:gd name="connsiteY4" fmla="*/ 0 h 2139755"/>
                <a:gd name="connsiteX0" fmla="*/ 2963501 w 2963501"/>
                <a:gd name="connsiteY0" fmla="*/ 0 h 2139755"/>
                <a:gd name="connsiteX1" fmla="*/ 2963501 w 2963501"/>
                <a:gd name="connsiteY1" fmla="*/ 651850 h 2139755"/>
                <a:gd name="connsiteX2" fmla="*/ 0 w 2963501"/>
                <a:gd name="connsiteY2" fmla="*/ 2139636 h 2139755"/>
                <a:gd name="connsiteX3" fmla="*/ 0 w 2963501"/>
                <a:gd name="connsiteY3" fmla="*/ 2112475 h 2139755"/>
                <a:gd name="connsiteX4" fmla="*/ 2963501 w 2963501"/>
                <a:gd name="connsiteY4" fmla="*/ 0 h 2139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501" h="2139755">
                  <a:moveTo>
                    <a:pt x="2963501" y="0"/>
                  </a:moveTo>
                  <a:lnTo>
                    <a:pt x="2963501" y="651850"/>
                  </a:lnTo>
                  <a:cubicBezTo>
                    <a:pt x="2313663" y="1392222"/>
                    <a:pt x="1775485" y="2150700"/>
                    <a:pt x="0" y="2139636"/>
                  </a:cubicBezTo>
                  <a:lnTo>
                    <a:pt x="0" y="2112475"/>
                  </a:lnTo>
                  <a:cubicBezTo>
                    <a:pt x="1998804" y="1978685"/>
                    <a:pt x="2458519" y="1072330"/>
                    <a:pt x="2963501" y="0"/>
                  </a:cubicBezTo>
                  <a:close/>
                </a:path>
              </a:pathLst>
            </a:custGeom>
            <a:solidFill>
              <a:srgbClr val="E2E7E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sp>
          <p:nvSpPr>
            <p:cNvPr id="91" name="Freeform: Shape 52">
              <a:extLst>
                <a:ext uri="{FF2B5EF4-FFF2-40B4-BE49-F238E27FC236}">
                  <a16:creationId xmlns:a16="http://schemas.microsoft.com/office/drawing/2014/main" id="{532EF3CE-19C3-4389-B145-C3E614E9A724}"/>
                </a:ext>
              </a:extLst>
            </p:cNvPr>
            <p:cNvSpPr/>
            <p:nvPr/>
          </p:nvSpPr>
          <p:spPr>
            <a:xfrm>
              <a:off x="4842383" y="2973304"/>
              <a:ext cx="2960483" cy="2133600"/>
            </a:xfrm>
            <a:custGeom>
              <a:avLst/>
              <a:gdLst>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 name="connsiteX0" fmla="*/ 2960483 w 2960483"/>
                <a:gd name="connsiteY0" fmla="*/ 0 h 2133600"/>
                <a:gd name="connsiteX1" fmla="*/ 2960483 w 2960483"/>
                <a:gd name="connsiteY1" fmla="*/ 600546 h 2133600"/>
                <a:gd name="connsiteX2" fmla="*/ 0 w 2960483"/>
                <a:gd name="connsiteY2" fmla="*/ 2133600 h 2133600"/>
                <a:gd name="connsiteX3" fmla="*/ 0 w 2960483"/>
                <a:gd name="connsiteY3" fmla="*/ 2103422 h 2133600"/>
                <a:gd name="connsiteX4" fmla="*/ 2960483 w 2960483"/>
                <a:gd name="connsiteY4" fmla="*/ 0 h 213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0483" h="2133600">
                  <a:moveTo>
                    <a:pt x="2960483" y="0"/>
                  </a:moveTo>
                  <a:lnTo>
                    <a:pt x="2960483" y="600546"/>
                  </a:lnTo>
                  <a:cubicBezTo>
                    <a:pt x="2311650" y="1594416"/>
                    <a:pt x="1877085" y="2111468"/>
                    <a:pt x="0" y="2133600"/>
                  </a:cubicBezTo>
                  <a:lnTo>
                    <a:pt x="0" y="2103422"/>
                  </a:lnTo>
                  <a:cubicBezTo>
                    <a:pt x="2106440" y="2054131"/>
                    <a:pt x="2541005" y="1096475"/>
                    <a:pt x="2960483" y="0"/>
                  </a:cubicBezTo>
                  <a:close/>
                </a:path>
              </a:pathLst>
            </a:custGeom>
            <a:solidFill>
              <a:schemeClr val="accent2">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sp>
          <p:nvSpPr>
            <p:cNvPr id="97" name="Freeform: Shape 50">
              <a:extLst>
                <a:ext uri="{FF2B5EF4-FFF2-40B4-BE49-F238E27FC236}">
                  <a16:creationId xmlns:a16="http://schemas.microsoft.com/office/drawing/2014/main" id="{B4974189-9023-7376-31E9-53F1C872F4E7}"/>
                </a:ext>
              </a:extLst>
            </p:cNvPr>
            <p:cNvSpPr/>
            <p:nvPr/>
          </p:nvSpPr>
          <p:spPr>
            <a:xfrm>
              <a:off x="4845400" y="3275085"/>
              <a:ext cx="2963501" cy="1816729"/>
            </a:xfrm>
            <a:custGeom>
              <a:avLst/>
              <a:gdLst>
                <a:gd name="connsiteX0" fmla="*/ 0 w 2975572"/>
                <a:gd name="connsiteY0" fmla="*/ 1810693 h 1810693"/>
                <a:gd name="connsiteX1" fmla="*/ 2975572 w 2975572"/>
                <a:gd name="connsiteY1" fmla="*/ 0 h 1810693"/>
                <a:gd name="connsiteX0" fmla="*/ 0 w 2975572"/>
                <a:gd name="connsiteY0" fmla="*/ 1810693 h 1810693"/>
                <a:gd name="connsiteX1" fmla="*/ 2975572 w 2975572"/>
                <a:gd name="connsiteY1" fmla="*/ 0 h 1810693"/>
                <a:gd name="connsiteX0" fmla="*/ 0 w 2975572"/>
                <a:gd name="connsiteY0" fmla="*/ 1810693 h 1810930"/>
                <a:gd name="connsiteX1" fmla="*/ 2975572 w 2975572"/>
                <a:gd name="connsiteY1" fmla="*/ 0 h 1810930"/>
                <a:gd name="connsiteX0" fmla="*/ 0 w 2975572"/>
                <a:gd name="connsiteY0" fmla="*/ 1810693 h 1811058"/>
                <a:gd name="connsiteX1" fmla="*/ 2975572 w 2975572"/>
                <a:gd name="connsiteY1" fmla="*/ 0 h 1811058"/>
                <a:gd name="connsiteX0" fmla="*/ 0 w 2975572"/>
                <a:gd name="connsiteY0" fmla="*/ 1810693 h 1811212"/>
                <a:gd name="connsiteX1" fmla="*/ 2975572 w 2975572"/>
                <a:gd name="connsiteY1" fmla="*/ 0 h 1811212"/>
                <a:gd name="connsiteX0" fmla="*/ 0 w 2975572"/>
                <a:gd name="connsiteY0" fmla="*/ 1810693 h 1811390"/>
                <a:gd name="connsiteX1" fmla="*/ 2975572 w 2975572"/>
                <a:gd name="connsiteY1" fmla="*/ 0 h 1811390"/>
                <a:gd name="connsiteX0" fmla="*/ 0 w 2975572"/>
                <a:gd name="connsiteY0" fmla="*/ 1810693 h 1811381"/>
                <a:gd name="connsiteX1" fmla="*/ 2975572 w 2975572"/>
                <a:gd name="connsiteY1" fmla="*/ 0 h 1811381"/>
                <a:gd name="connsiteX0" fmla="*/ 0 w 2972554"/>
                <a:gd name="connsiteY0" fmla="*/ 1810693 h 1811381"/>
                <a:gd name="connsiteX1" fmla="*/ 2972554 w 2972554"/>
                <a:gd name="connsiteY1" fmla="*/ 0 h 1811381"/>
                <a:gd name="connsiteX0" fmla="*/ 0 w 2966519"/>
                <a:gd name="connsiteY0" fmla="*/ 1807675 h 1808367"/>
                <a:gd name="connsiteX1" fmla="*/ 2966519 w 2966519"/>
                <a:gd name="connsiteY1" fmla="*/ 0 h 1808367"/>
                <a:gd name="connsiteX0" fmla="*/ 0 w 2966519"/>
                <a:gd name="connsiteY0" fmla="*/ 1819747 h 1820423"/>
                <a:gd name="connsiteX1" fmla="*/ 2966519 w 2966519"/>
                <a:gd name="connsiteY1" fmla="*/ 0 h 1820423"/>
                <a:gd name="connsiteX0" fmla="*/ 0 w 2963501"/>
                <a:gd name="connsiteY0" fmla="*/ 1816729 h 1817409"/>
                <a:gd name="connsiteX1" fmla="*/ 2963501 w 2963501"/>
                <a:gd name="connsiteY1" fmla="*/ 0 h 1817409"/>
                <a:gd name="connsiteX0" fmla="*/ 0 w 2963501"/>
                <a:gd name="connsiteY0" fmla="*/ 1816729 h 1816788"/>
                <a:gd name="connsiteX1" fmla="*/ 2963501 w 2963501"/>
                <a:gd name="connsiteY1" fmla="*/ 0 h 1816788"/>
                <a:gd name="connsiteX0" fmla="*/ 0 w 2963501"/>
                <a:gd name="connsiteY0" fmla="*/ 1816729 h 1816729"/>
                <a:gd name="connsiteX1" fmla="*/ 2963501 w 2963501"/>
                <a:gd name="connsiteY1" fmla="*/ 0 h 1816729"/>
                <a:gd name="connsiteX0" fmla="*/ 0 w 2963501"/>
                <a:gd name="connsiteY0" fmla="*/ 1816729 h 1816729"/>
                <a:gd name="connsiteX1" fmla="*/ 2963501 w 2963501"/>
                <a:gd name="connsiteY1" fmla="*/ 0 h 1816729"/>
                <a:gd name="connsiteX0" fmla="*/ 0 w 2963501"/>
                <a:gd name="connsiteY0" fmla="*/ 1816729 h 1816729"/>
                <a:gd name="connsiteX1" fmla="*/ 2963501 w 2963501"/>
                <a:gd name="connsiteY1" fmla="*/ 0 h 1816729"/>
                <a:gd name="connsiteX0" fmla="*/ 0 w 2963501"/>
                <a:gd name="connsiteY0" fmla="*/ 1816729 h 1816729"/>
                <a:gd name="connsiteX1" fmla="*/ 2963501 w 2963501"/>
                <a:gd name="connsiteY1" fmla="*/ 0 h 1816729"/>
                <a:gd name="connsiteX0" fmla="*/ 0 w 2963501"/>
                <a:gd name="connsiteY0" fmla="*/ 1816729 h 1816729"/>
                <a:gd name="connsiteX1" fmla="*/ 2963501 w 2963501"/>
                <a:gd name="connsiteY1" fmla="*/ 0 h 1816729"/>
                <a:gd name="connsiteX0" fmla="*/ 0 w 2963501"/>
                <a:gd name="connsiteY0" fmla="*/ 1816729 h 1816729"/>
                <a:gd name="connsiteX1" fmla="*/ 2963501 w 2963501"/>
                <a:gd name="connsiteY1" fmla="*/ 0 h 1816729"/>
              </a:gdLst>
              <a:ahLst/>
              <a:cxnLst>
                <a:cxn ang="0">
                  <a:pos x="connsiteX0" y="connsiteY0"/>
                </a:cxn>
                <a:cxn ang="0">
                  <a:pos x="connsiteX1" y="connsiteY1"/>
                </a:cxn>
              </a:cxnLst>
              <a:rect l="l" t="t" r="r" b="b"/>
              <a:pathLst>
                <a:path w="2963501" h="1816729">
                  <a:moveTo>
                    <a:pt x="0" y="1816729"/>
                  </a:moveTo>
                  <a:cubicBezTo>
                    <a:pt x="1604475" y="1780515"/>
                    <a:pt x="2261356" y="1460626"/>
                    <a:pt x="2963501" y="0"/>
                  </a:cubicBezTo>
                </a:path>
              </a:pathLst>
            </a:custGeom>
            <a:noFill/>
            <a:ln w="19050" cap="rnd">
              <a:solidFill>
                <a:schemeClr val="accent4">
                  <a:lumMod val="75000"/>
                </a:schemeClr>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cxnSp>
          <p:nvCxnSpPr>
            <p:cNvPr id="98" name="Straight Connector 97">
              <a:extLst>
                <a:ext uri="{FF2B5EF4-FFF2-40B4-BE49-F238E27FC236}">
                  <a16:creationId xmlns:a16="http://schemas.microsoft.com/office/drawing/2014/main" id="{6F6AE430-4334-44CA-2028-E01F68125039}"/>
                </a:ext>
              </a:extLst>
            </p:cNvPr>
            <p:cNvCxnSpPr>
              <a:cxnSpLocks/>
            </p:cNvCxnSpPr>
            <p:nvPr/>
          </p:nvCxnSpPr>
          <p:spPr>
            <a:xfrm>
              <a:off x="4758459" y="2505457"/>
              <a:ext cx="0" cy="2719346"/>
            </a:xfrm>
            <a:prstGeom prst="line">
              <a:avLst/>
            </a:prstGeom>
            <a:ln w="12700"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0126BFC3-56AA-17C9-306B-C1645C6BDAA8}"/>
                </a:ext>
              </a:extLst>
            </p:cNvPr>
            <p:cNvCxnSpPr>
              <a:cxnSpLocks/>
            </p:cNvCxnSpPr>
            <p:nvPr/>
          </p:nvCxnSpPr>
          <p:spPr>
            <a:xfrm flipH="1">
              <a:off x="4758459" y="5228128"/>
              <a:ext cx="3044406" cy="0"/>
            </a:xfrm>
            <a:prstGeom prst="line">
              <a:avLst/>
            </a:prstGeom>
            <a:ln w="12700"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E32078C2-2A8D-988F-34A8-9C2072381D8E}"/>
                </a:ext>
              </a:extLst>
            </p:cNvPr>
            <p:cNvCxnSpPr>
              <a:cxnSpLocks/>
            </p:cNvCxnSpPr>
            <p:nvPr/>
          </p:nvCxnSpPr>
          <p:spPr>
            <a:xfrm>
              <a:off x="4758459" y="5365442"/>
              <a:ext cx="3056400"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04" name="Freeform: Shape 49">
              <a:extLst>
                <a:ext uri="{FF2B5EF4-FFF2-40B4-BE49-F238E27FC236}">
                  <a16:creationId xmlns:a16="http://schemas.microsoft.com/office/drawing/2014/main" id="{8597A78F-9B11-7BCE-5C71-F86B3803D79D}"/>
                </a:ext>
              </a:extLst>
            </p:cNvPr>
            <p:cNvSpPr/>
            <p:nvPr/>
          </p:nvSpPr>
          <p:spPr>
            <a:xfrm>
              <a:off x="4845400" y="3266032"/>
              <a:ext cx="2960483" cy="1807676"/>
            </a:xfrm>
            <a:custGeom>
              <a:avLst/>
              <a:gdLst>
                <a:gd name="connsiteX0" fmla="*/ 0 w 2963501"/>
                <a:gd name="connsiteY0" fmla="*/ 1804658 h 1804658"/>
                <a:gd name="connsiteX1" fmla="*/ 2963501 w 2963501"/>
                <a:gd name="connsiteY1" fmla="*/ 0 h 1804658"/>
                <a:gd name="connsiteX0" fmla="*/ 0 w 2963501"/>
                <a:gd name="connsiteY0" fmla="*/ 1804658 h 1804658"/>
                <a:gd name="connsiteX1" fmla="*/ 2963501 w 2963501"/>
                <a:gd name="connsiteY1" fmla="*/ 0 h 1804658"/>
                <a:gd name="connsiteX0" fmla="*/ 0 w 2963501"/>
                <a:gd name="connsiteY0" fmla="*/ 1804658 h 1804658"/>
                <a:gd name="connsiteX1" fmla="*/ 2963501 w 2963501"/>
                <a:gd name="connsiteY1" fmla="*/ 0 h 1804658"/>
                <a:gd name="connsiteX0" fmla="*/ 0 w 2963501"/>
                <a:gd name="connsiteY0" fmla="*/ 1804658 h 1804658"/>
                <a:gd name="connsiteX1" fmla="*/ 2963501 w 2963501"/>
                <a:gd name="connsiteY1" fmla="*/ 0 h 1804658"/>
                <a:gd name="connsiteX0" fmla="*/ 0 w 2963501"/>
                <a:gd name="connsiteY0" fmla="*/ 1804658 h 1804658"/>
                <a:gd name="connsiteX1" fmla="*/ 2963501 w 2963501"/>
                <a:gd name="connsiteY1" fmla="*/ 0 h 1804658"/>
                <a:gd name="connsiteX0" fmla="*/ 0 w 2963501"/>
                <a:gd name="connsiteY0" fmla="*/ 1804658 h 1804658"/>
                <a:gd name="connsiteX1" fmla="*/ 2963501 w 2963501"/>
                <a:gd name="connsiteY1" fmla="*/ 0 h 1804658"/>
                <a:gd name="connsiteX0" fmla="*/ 0 w 2963501"/>
                <a:gd name="connsiteY0" fmla="*/ 1804658 h 1804658"/>
                <a:gd name="connsiteX1" fmla="*/ 2963501 w 2963501"/>
                <a:gd name="connsiteY1" fmla="*/ 0 h 1804658"/>
                <a:gd name="connsiteX0" fmla="*/ 0 w 2963501"/>
                <a:gd name="connsiteY0" fmla="*/ 1804658 h 1804658"/>
                <a:gd name="connsiteX1" fmla="*/ 2963501 w 2963501"/>
                <a:gd name="connsiteY1" fmla="*/ 0 h 1804658"/>
                <a:gd name="connsiteX0" fmla="*/ 0 w 2963501"/>
                <a:gd name="connsiteY0" fmla="*/ 1804658 h 1804658"/>
                <a:gd name="connsiteX1" fmla="*/ 2963501 w 2963501"/>
                <a:gd name="connsiteY1" fmla="*/ 0 h 1804658"/>
                <a:gd name="connsiteX0" fmla="*/ 0 w 2963501"/>
                <a:gd name="connsiteY0" fmla="*/ 1804658 h 1804658"/>
                <a:gd name="connsiteX1" fmla="*/ 2963501 w 2963501"/>
                <a:gd name="connsiteY1" fmla="*/ 0 h 1804658"/>
                <a:gd name="connsiteX0" fmla="*/ 0 w 2963501"/>
                <a:gd name="connsiteY0" fmla="*/ 1804658 h 1804658"/>
                <a:gd name="connsiteX1" fmla="*/ 2963501 w 2963501"/>
                <a:gd name="connsiteY1" fmla="*/ 0 h 1804658"/>
                <a:gd name="connsiteX0" fmla="*/ 0 w 2960483"/>
                <a:gd name="connsiteY0" fmla="*/ 1807676 h 1807676"/>
                <a:gd name="connsiteX1" fmla="*/ 2960483 w 2960483"/>
                <a:gd name="connsiteY1" fmla="*/ 0 h 1807676"/>
                <a:gd name="connsiteX0" fmla="*/ 0 w 2960483"/>
                <a:gd name="connsiteY0" fmla="*/ 1807676 h 1807676"/>
                <a:gd name="connsiteX1" fmla="*/ 2960483 w 2960483"/>
                <a:gd name="connsiteY1" fmla="*/ 0 h 1807676"/>
                <a:gd name="connsiteX0" fmla="*/ 0 w 2960483"/>
                <a:gd name="connsiteY0" fmla="*/ 1807676 h 1807676"/>
                <a:gd name="connsiteX1" fmla="*/ 2960483 w 2960483"/>
                <a:gd name="connsiteY1" fmla="*/ 0 h 1807676"/>
                <a:gd name="connsiteX0" fmla="*/ 0 w 2960483"/>
                <a:gd name="connsiteY0" fmla="*/ 1807676 h 1807676"/>
                <a:gd name="connsiteX1" fmla="*/ 2960483 w 2960483"/>
                <a:gd name="connsiteY1" fmla="*/ 0 h 1807676"/>
              </a:gdLst>
              <a:ahLst/>
              <a:cxnLst>
                <a:cxn ang="0">
                  <a:pos x="connsiteX0" y="connsiteY0"/>
                </a:cxn>
                <a:cxn ang="0">
                  <a:pos x="connsiteX1" y="connsiteY1"/>
                </a:cxn>
              </a:cxnLst>
              <a:rect l="l" t="t" r="r" b="b"/>
              <a:pathLst>
                <a:path w="2960483" h="1807676">
                  <a:moveTo>
                    <a:pt x="0" y="1807676"/>
                  </a:moveTo>
                  <a:cubicBezTo>
                    <a:pt x="1612523" y="1758385"/>
                    <a:pt x="2271413" y="1208135"/>
                    <a:pt x="2960483" y="0"/>
                  </a:cubicBezTo>
                </a:path>
              </a:pathLst>
            </a:custGeom>
            <a:noFill/>
            <a:ln w="19050" cap="rnd">
              <a:solidFill>
                <a:schemeClr val="accent5"/>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cxnSp>
          <p:nvCxnSpPr>
            <p:cNvPr id="119" name="Straight Arrow Connector 118">
              <a:extLst>
                <a:ext uri="{FF2B5EF4-FFF2-40B4-BE49-F238E27FC236}">
                  <a16:creationId xmlns:a16="http://schemas.microsoft.com/office/drawing/2014/main" id="{9E69FEB0-9B95-37CF-D61D-4D2068984353}"/>
                </a:ext>
              </a:extLst>
            </p:cNvPr>
            <p:cNvCxnSpPr>
              <a:cxnSpLocks/>
            </p:cNvCxnSpPr>
            <p:nvPr/>
          </p:nvCxnSpPr>
          <p:spPr>
            <a:xfrm flipV="1">
              <a:off x="4641840" y="2505456"/>
              <a:ext cx="0" cy="2719335"/>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4DA0D575-7A04-EAD4-ECB3-40D1E9D16833}"/>
              </a:ext>
            </a:extLst>
          </p:cNvPr>
          <p:cNvGrpSpPr/>
          <p:nvPr/>
        </p:nvGrpSpPr>
        <p:grpSpPr>
          <a:xfrm>
            <a:off x="1043359" y="2706172"/>
            <a:ext cx="2922278" cy="2637955"/>
            <a:chOff x="792987" y="2501142"/>
            <a:chExt cx="3173019" cy="2864300"/>
          </a:xfrm>
        </p:grpSpPr>
        <p:sp>
          <p:nvSpPr>
            <p:cNvPr id="89" name="Rectangle 88">
              <a:extLst>
                <a:ext uri="{FF2B5EF4-FFF2-40B4-BE49-F238E27FC236}">
                  <a16:creationId xmlns:a16="http://schemas.microsoft.com/office/drawing/2014/main" id="{BBEFB4AE-4305-5C25-E35A-0DD68A169A32}"/>
                </a:ext>
              </a:extLst>
            </p:cNvPr>
            <p:cNvSpPr/>
            <p:nvPr/>
          </p:nvSpPr>
          <p:spPr>
            <a:xfrm>
              <a:off x="914370" y="2501142"/>
              <a:ext cx="3007026" cy="2719336"/>
            </a:xfrm>
            <a:prstGeom prst="rect">
              <a:avLst/>
            </a:prstGeom>
            <a:solidFill>
              <a:srgbClr val="B59E5F">
                <a:alpha val="53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sp>
          <p:nvSpPr>
            <p:cNvPr id="105" name="Freeform: Shape 38">
              <a:extLst>
                <a:ext uri="{FF2B5EF4-FFF2-40B4-BE49-F238E27FC236}">
                  <a16:creationId xmlns:a16="http://schemas.microsoft.com/office/drawing/2014/main" id="{16391930-678E-62FA-F7AE-38D91C3B686F}"/>
                </a:ext>
              </a:extLst>
            </p:cNvPr>
            <p:cNvSpPr/>
            <p:nvPr/>
          </p:nvSpPr>
          <p:spPr>
            <a:xfrm>
              <a:off x="1011646" y="2638401"/>
              <a:ext cx="2909751" cy="2276203"/>
            </a:xfrm>
            <a:custGeom>
              <a:avLst/>
              <a:gdLst>
                <a:gd name="connsiteX0" fmla="*/ 2909751 w 2909751"/>
                <a:gd name="connsiteY0" fmla="*/ 698863 h 2276203"/>
                <a:gd name="connsiteX1" fmla="*/ 2909751 w 2909751"/>
                <a:gd name="connsiteY1" fmla="*/ 0 h 2276203"/>
                <a:gd name="connsiteX2" fmla="*/ 0 w 2909751"/>
                <a:gd name="connsiteY2" fmla="*/ 2063931 h 2276203"/>
                <a:gd name="connsiteX3" fmla="*/ 0 w 2909751"/>
                <a:gd name="connsiteY3" fmla="*/ 2276203 h 2276203"/>
                <a:gd name="connsiteX4" fmla="*/ 2909751 w 2909751"/>
                <a:gd name="connsiteY4" fmla="*/ 698863 h 2276203"/>
                <a:gd name="connsiteX0" fmla="*/ 2909751 w 2909751"/>
                <a:gd name="connsiteY0" fmla="*/ 698863 h 2276203"/>
                <a:gd name="connsiteX1" fmla="*/ 2909751 w 2909751"/>
                <a:gd name="connsiteY1" fmla="*/ 0 h 2276203"/>
                <a:gd name="connsiteX2" fmla="*/ 0 w 2909751"/>
                <a:gd name="connsiteY2" fmla="*/ 2063931 h 2276203"/>
                <a:gd name="connsiteX3" fmla="*/ 0 w 2909751"/>
                <a:gd name="connsiteY3" fmla="*/ 2276203 h 2276203"/>
                <a:gd name="connsiteX4" fmla="*/ 2909751 w 2909751"/>
                <a:gd name="connsiteY4" fmla="*/ 698863 h 2276203"/>
                <a:gd name="connsiteX0" fmla="*/ 2909751 w 2909751"/>
                <a:gd name="connsiteY0" fmla="*/ 698863 h 2276203"/>
                <a:gd name="connsiteX1" fmla="*/ 2909751 w 2909751"/>
                <a:gd name="connsiteY1" fmla="*/ 0 h 2276203"/>
                <a:gd name="connsiteX2" fmla="*/ 0 w 2909751"/>
                <a:gd name="connsiteY2" fmla="*/ 2063931 h 2276203"/>
                <a:gd name="connsiteX3" fmla="*/ 0 w 2909751"/>
                <a:gd name="connsiteY3" fmla="*/ 2276203 h 2276203"/>
                <a:gd name="connsiteX4" fmla="*/ 2909751 w 2909751"/>
                <a:gd name="connsiteY4" fmla="*/ 698863 h 2276203"/>
                <a:gd name="connsiteX0" fmla="*/ 2909751 w 2909751"/>
                <a:gd name="connsiteY0" fmla="*/ 698863 h 2276203"/>
                <a:gd name="connsiteX1" fmla="*/ 2909751 w 2909751"/>
                <a:gd name="connsiteY1" fmla="*/ 0 h 2276203"/>
                <a:gd name="connsiteX2" fmla="*/ 0 w 2909751"/>
                <a:gd name="connsiteY2" fmla="*/ 2063931 h 2276203"/>
                <a:gd name="connsiteX3" fmla="*/ 0 w 2909751"/>
                <a:gd name="connsiteY3" fmla="*/ 2276203 h 2276203"/>
                <a:gd name="connsiteX4" fmla="*/ 2909751 w 2909751"/>
                <a:gd name="connsiteY4" fmla="*/ 698863 h 2276203"/>
                <a:gd name="connsiteX0" fmla="*/ 2909751 w 2909751"/>
                <a:gd name="connsiteY0" fmla="*/ 698863 h 2276203"/>
                <a:gd name="connsiteX1" fmla="*/ 2909751 w 2909751"/>
                <a:gd name="connsiteY1" fmla="*/ 0 h 2276203"/>
                <a:gd name="connsiteX2" fmla="*/ 0 w 2909751"/>
                <a:gd name="connsiteY2" fmla="*/ 2063931 h 2276203"/>
                <a:gd name="connsiteX3" fmla="*/ 0 w 2909751"/>
                <a:gd name="connsiteY3" fmla="*/ 2276203 h 2276203"/>
                <a:gd name="connsiteX4" fmla="*/ 2909751 w 2909751"/>
                <a:gd name="connsiteY4" fmla="*/ 698863 h 2276203"/>
                <a:gd name="connsiteX0" fmla="*/ 2909751 w 2909751"/>
                <a:gd name="connsiteY0" fmla="*/ 698863 h 2276203"/>
                <a:gd name="connsiteX1" fmla="*/ 2909751 w 2909751"/>
                <a:gd name="connsiteY1" fmla="*/ 0 h 2276203"/>
                <a:gd name="connsiteX2" fmla="*/ 0 w 2909751"/>
                <a:gd name="connsiteY2" fmla="*/ 2063931 h 2276203"/>
                <a:gd name="connsiteX3" fmla="*/ 0 w 2909751"/>
                <a:gd name="connsiteY3" fmla="*/ 2276203 h 2276203"/>
                <a:gd name="connsiteX4" fmla="*/ 2909751 w 2909751"/>
                <a:gd name="connsiteY4" fmla="*/ 698863 h 2276203"/>
                <a:gd name="connsiteX0" fmla="*/ 2909751 w 2909751"/>
                <a:gd name="connsiteY0" fmla="*/ 698863 h 2276203"/>
                <a:gd name="connsiteX1" fmla="*/ 2909751 w 2909751"/>
                <a:gd name="connsiteY1" fmla="*/ 0 h 2276203"/>
                <a:gd name="connsiteX2" fmla="*/ 0 w 2909751"/>
                <a:gd name="connsiteY2" fmla="*/ 2063931 h 2276203"/>
                <a:gd name="connsiteX3" fmla="*/ 0 w 2909751"/>
                <a:gd name="connsiteY3" fmla="*/ 2276203 h 2276203"/>
                <a:gd name="connsiteX4" fmla="*/ 2909751 w 2909751"/>
                <a:gd name="connsiteY4"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 name="connsiteX0" fmla="*/ 2909751 w 2909751"/>
                <a:gd name="connsiteY0" fmla="*/ 698863 h 2276203"/>
                <a:gd name="connsiteX1" fmla="*/ 2909751 w 2909751"/>
                <a:gd name="connsiteY1" fmla="*/ 0 h 2276203"/>
                <a:gd name="connsiteX2" fmla="*/ 1743891 w 2909751"/>
                <a:gd name="connsiteY2" fmla="*/ 1146266 h 2276203"/>
                <a:gd name="connsiteX3" fmla="*/ 0 w 2909751"/>
                <a:gd name="connsiteY3" fmla="*/ 2063931 h 2276203"/>
                <a:gd name="connsiteX4" fmla="*/ 0 w 2909751"/>
                <a:gd name="connsiteY4" fmla="*/ 2276203 h 2276203"/>
                <a:gd name="connsiteX5" fmla="*/ 2909751 w 2909751"/>
                <a:gd name="connsiteY5" fmla="*/ 698863 h 2276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9751" h="2276203">
                  <a:moveTo>
                    <a:pt x="2909751" y="698863"/>
                  </a:moveTo>
                  <a:lnTo>
                    <a:pt x="2909751" y="0"/>
                  </a:lnTo>
                  <a:cubicBezTo>
                    <a:pt x="2748098" y="90896"/>
                    <a:pt x="2222317" y="759823"/>
                    <a:pt x="1743891" y="1146266"/>
                  </a:cubicBezTo>
                  <a:cubicBezTo>
                    <a:pt x="1278527" y="1513114"/>
                    <a:pt x="1074964" y="1714499"/>
                    <a:pt x="0" y="2063931"/>
                  </a:cubicBezTo>
                  <a:lnTo>
                    <a:pt x="0" y="2276203"/>
                  </a:lnTo>
                  <a:cubicBezTo>
                    <a:pt x="1358537" y="2028008"/>
                    <a:pt x="1916973" y="989511"/>
                    <a:pt x="2909751" y="698863"/>
                  </a:cubicBezTo>
                  <a:close/>
                </a:path>
              </a:pathLst>
            </a:custGeom>
            <a:solidFill>
              <a:srgbClr val="E2E7E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sp>
          <p:nvSpPr>
            <p:cNvPr id="106" name="Freeform: Shape 39">
              <a:extLst>
                <a:ext uri="{FF2B5EF4-FFF2-40B4-BE49-F238E27FC236}">
                  <a16:creationId xmlns:a16="http://schemas.microsoft.com/office/drawing/2014/main" id="{AEBC7C72-F080-6C3E-919E-E7FB66A4F2CC}"/>
                </a:ext>
              </a:extLst>
            </p:cNvPr>
            <p:cNvSpPr/>
            <p:nvPr/>
          </p:nvSpPr>
          <p:spPr>
            <a:xfrm>
              <a:off x="1008379" y="3484221"/>
              <a:ext cx="2913017" cy="1440180"/>
            </a:xfrm>
            <a:custGeom>
              <a:avLst/>
              <a:gdLst>
                <a:gd name="connsiteX0" fmla="*/ 2922814 w 2922814"/>
                <a:gd name="connsiteY0" fmla="*/ 0 h 1446711"/>
                <a:gd name="connsiteX1" fmla="*/ 2922814 w 2922814"/>
                <a:gd name="connsiteY1" fmla="*/ 535577 h 1446711"/>
                <a:gd name="connsiteX2" fmla="*/ 0 w 2922814"/>
                <a:gd name="connsiteY2" fmla="*/ 1446711 h 1446711"/>
                <a:gd name="connsiteX3" fmla="*/ 0 w 2922814"/>
                <a:gd name="connsiteY3" fmla="*/ 1159329 h 1446711"/>
                <a:gd name="connsiteX4" fmla="*/ 2922814 w 2922814"/>
                <a:gd name="connsiteY4" fmla="*/ 0 h 1446711"/>
                <a:gd name="connsiteX0" fmla="*/ 2922814 w 2922814"/>
                <a:gd name="connsiteY0" fmla="*/ 0 h 1446711"/>
                <a:gd name="connsiteX1" fmla="*/ 2922814 w 2922814"/>
                <a:gd name="connsiteY1" fmla="*/ 535577 h 1446711"/>
                <a:gd name="connsiteX2" fmla="*/ 0 w 2922814"/>
                <a:gd name="connsiteY2" fmla="*/ 1446711 h 1446711"/>
                <a:gd name="connsiteX3" fmla="*/ 0 w 2922814"/>
                <a:gd name="connsiteY3" fmla="*/ 1159329 h 1446711"/>
                <a:gd name="connsiteX4" fmla="*/ 2922814 w 2922814"/>
                <a:gd name="connsiteY4" fmla="*/ 0 h 1446711"/>
                <a:gd name="connsiteX0" fmla="*/ 2922814 w 2922814"/>
                <a:gd name="connsiteY0" fmla="*/ 0 h 1446711"/>
                <a:gd name="connsiteX1" fmla="*/ 2922814 w 2922814"/>
                <a:gd name="connsiteY1" fmla="*/ 535577 h 1446711"/>
                <a:gd name="connsiteX2" fmla="*/ 0 w 2922814"/>
                <a:gd name="connsiteY2" fmla="*/ 1446711 h 1446711"/>
                <a:gd name="connsiteX3" fmla="*/ 0 w 2922814"/>
                <a:gd name="connsiteY3" fmla="*/ 1159329 h 1446711"/>
                <a:gd name="connsiteX4" fmla="*/ 2922814 w 2922814"/>
                <a:gd name="connsiteY4" fmla="*/ 0 h 1446711"/>
                <a:gd name="connsiteX0" fmla="*/ 2922814 w 2922814"/>
                <a:gd name="connsiteY0" fmla="*/ 0 h 1446711"/>
                <a:gd name="connsiteX1" fmla="*/ 2922814 w 2922814"/>
                <a:gd name="connsiteY1" fmla="*/ 535577 h 1446711"/>
                <a:gd name="connsiteX2" fmla="*/ 0 w 2922814"/>
                <a:gd name="connsiteY2" fmla="*/ 1446711 h 1446711"/>
                <a:gd name="connsiteX3" fmla="*/ 0 w 2922814"/>
                <a:gd name="connsiteY3" fmla="*/ 1159329 h 1446711"/>
                <a:gd name="connsiteX4" fmla="*/ 2922814 w 2922814"/>
                <a:gd name="connsiteY4" fmla="*/ 0 h 1446711"/>
                <a:gd name="connsiteX0" fmla="*/ 2922814 w 2922814"/>
                <a:gd name="connsiteY0" fmla="*/ 0 h 1446711"/>
                <a:gd name="connsiteX1" fmla="*/ 2922814 w 2922814"/>
                <a:gd name="connsiteY1" fmla="*/ 535577 h 1446711"/>
                <a:gd name="connsiteX2" fmla="*/ 0 w 2922814"/>
                <a:gd name="connsiteY2" fmla="*/ 1446711 h 1446711"/>
                <a:gd name="connsiteX3" fmla="*/ 0 w 2922814"/>
                <a:gd name="connsiteY3" fmla="*/ 1159329 h 1446711"/>
                <a:gd name="connsiteX4" fmla="*/ 2922814 w 2922814"/>
                <a:gd name="connsiteY4" fmla="*/ 0 h 1446711"/>
                <a:gd name="connsiteX0" fmla="*/ 2922814 w 2922814"/>
                <a:gd name="connsiteY0" fmla="*/ 0 h 1446711"/>
                <a:gd name="connsiteX1" fmla="*/ 2922814 w 2922814"/>
                <a:gd name="connsiteY1" fmla="*/ 535577 h 1446711"/>
                <a:gd name="connsiteX2" fmla="*/ 0 w 2922814"/>
                <a:gd name="connsiteY2" fmla="*/ 1446711 h 1446711"/>
                <a:gd name="connsiteX3" fmla="*/ 0 w 2922814"/>
                <a:gd name="connsiteY3" fmla="*/ 1159329 h 1446711"/>
                <a:gd name="connsiteX4" fmla="*/ 2922814 w 2922814"/>
                <a:gd name="connsiteY4" fmla="*/ 0 h 1446711"/>
                <a:gd name="connsiteX0" fmla="*/ 2922814 w 2922814"/>
                <a:gd name="connsiteY0" fmla="*/ 0 h 1446711"/>
                <a:gd name="connsiteX1" fmla="*/ 2922814 w 2922814"/>
                <a:gd name="connsiteY1" fmla="*/ 535577 h 1446711"/>
                <a:gd name="connsiteX2" fmla="*/ 0 w 2922814"/>
                <a:gd name="connsiteY2" fmla="*/ 1446711 h 1446711"/>
                <a:gd name="connsiteX3" fmla="*/ 0 w 2922814"/>
                <a:gd name="connsiteY3" fmla="*/ 1159329 h 1446711"/>
                <a:gd name="connsiteX4" fmla="*/ 2922814 w 2922814"/>
                <a:gd name="connsiteY4" fmla="*/ 0 h 1446711"/>
                <a:gd name="connsiteX0" fmla="*/ 2922814 w 2922814"/>
                <a:gd name="connsiteY0" fmla="*/ 0 h 1440180"/>
                <a:gd name="connsiteX1" fmla="*/ 2922814 w 2922814"/>
                <a:gd name="connsiteY1" fmla="*/ 535577 h 1440180"/>
                <a:gd name="connsiteX2" fmla="*/ 0 w 2922814"/>
                <a:gd name="connsiteY2" fmla="*/ 1440180 h 1440180"/>
                <a:gd name="connsiteX3" fmla="*/ 0 w 2922814"/>
                <a:gd name="connsiteY3" fmla="*/ 1159329 h 1440180"/>
                <a:gd name="connsiteX4" fmla="*/ 2922814 w 2922814"/>
                <a:gd name="connsiteY4" fmla="*/ 0 h 1440180"/>
                <a:gd name="connsiteX0" fmla="*/ 2922814 w 2922814"/>
                <a:gd name="connsiteY0" fmla="*/ 0 h 1440180"/>
                <a:gd name="connsiteX1" fmla="*/ 2922814 w 2922814"/>
                <a:gd name="connsiteY1" fmla="*/ 535577 h 1440180"/>
                <a:gd name="connsiteX2" fmla="*/ 0 w 2922814"/>
                <a:gd name="connsiteY2" fmla="*/ 1440180 h 1440180"/>
                <a:gd name="connsiteX3" fmla="*/ 0 w 2922814"/>
                <a:gd name="connsiteY3" fmla="*/ 1159329 h 1440180"/>
                <a:gd name="connsiteX4" fmla="*/ 2922814 w 2922814"/>
                <a:gd name="connsiteY4" fmla="*/ 0 h 1440180"/>
                <a:gd name="connsiteX0" fmla="*/ 2922814 w 2922814"/>
                <a:gd name="connsiteY0" fmla="*/ 0 h 1440180"/>
                <a:gd name="connsiteX1" fmla="*/ 2922814 w 2922814"/>
                <a:gd name="connsiteY1" fmla="*/ 535577 h 1440180"/>
                <a:gd name="connsiteX2" fmla="*/ 0 w 2922814"/>
                <a:gd name="connsiteY2" fmla="*/ 1440180 h 1440180"/>
                <a:gd name="connsiteX3" fmla="*/ 0 w 2922814"/>
                <a:gd name="connsiteY3" fmla="*/ 1159329 h 1440180"/>
                <a:gd name="connsiteX4" fmla="*/ 2922814 w 2922814"/>
                <a:gd name="connsiteY4" fmla="*/ 0 h 1440180"/>
                <a:gd name="connsiteX0" fmla="*/ 2922814 w 2922814"/>
                <a:gd name="connsiteY0" fmla="*/ 0 h 1440180"/>
                <a:gd name="connsiteX1" fmla="*/ 2922814 w 2922814"/>
                <a:gd name="connsiteY1" fmla="*/ 535577 h 1440180"/>
                <a:gd name="connsiteX2" fmla="*/ 0 w 2922814"/>
                <a:gd name="connsiteY2" fmla="*/ 1440180 h 1440180"/>
                <a:gd name="connsiteX3" fmla="*/ 0 w 2922814"/>
                <a:gd name="connsiteY3" fmla="*/ 1159329 h 1440180"/>
                <a:gd name="connsiteX4" fmla="*/ 2922814 w 2922814"/>
                <a:gd name="connsiteY4" fmla="*/ 0 h 1440180"/>
                <a:gd name="connsiteX0" fmla="*/ 2922814 w 2922814"/>
                <a:gd name="connsiteY0" fmla="*/ 0 h 1440180"/>
                <a:gd name="connsiteX1" fmla="*/ 2922814 w 2922814"/>
                <a:gd name="connsiteY1" fmla="*/ 535577 h 1440180"/>
                <a:gd name="connsiteX2" fmla="*/ 0 w 2922814"/>
                <a:gd name="connsiteY2" fmla="*/ 1440180 h 1440180"/>
                <a:gd name="connsiteX3" fmla="*/ 0 w 2922814"/>
                <a:gd name="connsiteY3" fmla="*/ 1159329 h 1440180"/>
                <a:gd name="connsiteX4" fmla="*/ 1559709 w 2922814"/>
                <a:gd name="connsiteY4" fmla="*/ 666206 h 1440180"/>
                <a:gd name="connsiteX5" fmla="*/ 2922814 w 2922814"/>
                <a:gd name="connsiteY5" fmla="*/ 0 h 1440180"/>
                <a:gd name="connsiteX0" fmla="*/ 2922814 w 2922814"/>
                <a:gd name="connsiteY0" fmla="*/ 0 h 1440180"/>
                <a:gd name="connsiteX1" fmla="*/ 2922814 w 2922814"/>
                <a:gd name="connsiteY1" fmla="*/ 535577 h 1440180"/>
                <a:gd name="connsiteX2" fmla="*/ 0 w 2922814"/>
                <a:gd name="connsiteY2" fmla="*/ 1440180 h 1440180"/>
                <a:gd name="connsiteX3" fmla="*/ 0 w 2922814"/>
                <a:gd name="connsiteY3" fmla="*/ 1159329 h 1440180"/>
                <a:gd name="connsiteX4" fmla="*/ 1559709 w 2922814"/>
                <a:gd name="connsiteY4" fmla="*/ 666206 h 1440180"/>
                <a:gd name="connsiteX5" fmla="*/ 2922814 w 2922814"/>
                <a:gd name="connsiteY5" fmla="*/ 0 h 1440180"/>
                <a:gd name="connsiteX0" fmla="*/ 2922814 w 2922814"/>
                <a:gd name="connsiteY0" fmla="*/ 0 h 1440180"/>
                <a:gd name="connsiteX1" fmla="*/ 2922814 w 2922814"/>
                <a:gd name="connsiteY1" fmla="*/ 535577 h 1440180"/>
                <a:gd name="connsiteX2" fmla="*/ 0 w 2922814"/>
                <a:gd name="connsiteY2" fmla="*/ 1440180 h 1440180"/>
                <a:gd name="connsiteX3" fmla="*/ 0 w 2922814"/>
                <a:gd name="connsiteY3" fmla="*/ 1159329 h 1440180"/>
                <a:gd name="connsiteX4" fmla="*/ 1559709 w 2922814"/>
                <a:gd name="connsiteY4" fmla="*/ 666206 h 1440180"/>
                <a:gd name="connsiteX5" fmla="*/ 2922814 w 2922814"/>
                <a:gd name="connsiteY5" fmla="*/ 0 h 1440180"/>
                <a:gd name="connsiteX0" fmla="*/ 2922814 w 2922814"/>
                <a:gd name="connsiteY0" fmla="*/ 0 h 1440180"/>
                <a:gd name="connsiteX1" fmla="*/ 2922814 w 2922814"/>
                <a:gd name="connsiteY1" fmla="*/ 535577 h 1440180"/>
                <a:gd name="connsiteX2" fmla="*/ 0 w 2922814"/>
                <a:gd name="connsiteY2" fmla="*/ 1440180 h 1440180"/>
                <a:gd name="connsiteX3" fmla="*/ 0 w 2922814"/>
                <a:gd name="connsiteY3" fmla="*/ 1159329 h 1440180"/>
                <a:gd name="connsiteX4" fmla="*/ 1559709 w 2922814"/>
                <a:gd name="connsiteY4" fmla="*/ 666206 h 1440180"/>
                <a:gd name="connsiteX5" fmla="*/ 2922814 w 2922814"/>
                <a:gd name="connsiteY5" fmla="*/ 0 h 1440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22814" h="1440180">
                  <a:moveTo>
                    <a:pt x="2922814" y="0"/>
                  </a:moveTo>
                  <a:lnTo>
                    <a:pt x="2922814" y="535577"/>
                  </a:lnTo>
                  <a:cubicBezTo>
                    <a:pt x="2259830" y="450668"/>
                    <a:pt x="1039805" y="1208315"/>
                    <a:pt x="0" y="1440180"/>
                  </a:cubicBezTo>
                  <a:lnTo>
                    <a:pt x="0" y="1159329"/>
                  </a:lnTo>
                  <a:cubicBezTo>
                    <a:pt x="309102" y="1102724"/>
                    <a:pt x="1072573" y="859427"/>
                    <a:pt x="1559709" y="666206"/>
                  </a:cubicBezTo>
                  <a:cubicBezTo>
                    <a:pt x="2069782" y="472985"/>
                    <a:pt x="2705460" y="54972"/>
                    <a:pt x="2922814" y="0"/>
                  </a:cubicBezTo>
                  <a:close/>
                </a:path>
              </a:pathLst>
            </a:custGeom>
            <a:solidFill>
              <a:schemeClr val="accent2">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cxnSp>
          <p:nvCxnSpPr>
            <p:cNvPr id="107" name="Straight Connector 106">
              <a:extLst>
                <a:ext uri="{FF2B5EF4-FFF2-40B4-BE49-F238E27FC236}">
                  <a16:creationId xmlns:a16="http://schemas.microsoft.com/office/drawing/2014/main" id="{96446955-9775-947C-3ADB-480E2EB8E564}"/>
                </a:ext>
              </a:extLst>
            </p:cNvPr>
            <p:cNvCxnSpPr>
              <a:cxnSpLocks/>
            </p:cNvCxnSpPr>
            <p:nvPr/>
          </p:nvCxnSpPr>
          <p:spPr>
            <a:xfrm>
              <a:off x="909606" y="2505456"/>
              <a:ext cx="0" cy="2719346"/>
            </a:xfrm>
            <a:prstGeom prst="line">
              <a:avLst/>
            </a:prstGeom>
            <a:ln w="12700"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79E952E0-EBCA-6541-5C7E-7D3773CE927A}"/>
                </a:ext>
              </a:extLst>
            </p:cNvPr>
            <p:cNvCxnSpPr>
              <a:cxnSpLocks/>
            </p:cNvCxnSpPr>
            <p:nvPr/>
          </p:nvCxnSpPr>
          <p:spPr>
            <a:xfrm flipH="1">
              <a:off x="909606" y="5228128"/>
              <a:ext cx="3011790" cy="0"/>
            </a:xfrm>
            <a:prstGeom prst="line">
              <a:avLst/>
            </a:prstGeom>
            <a:ln w="12700"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DB49E3D8-8D71-9952-C0D0-92C5BB265F78}"/>
                </a:ext>
              </a:extLst>
            </p:cNvPr>
            <p:cNvCxnSpPr>
              <a:cxnSpLocks/>
            </p:cNvCxnSpPr>
            <p:nvPr/>
          </p:nvCxnSpPr>
          <p:spPr>
            <a:xfrm>
              <a:off x="909606" y="5365442"/>
              <a:ext cx="3056400"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13" name="Freeform: Shape 35">
              <a:extLst>
                <a:ext uri="{FF2B5EF4-FFF2-40B4-BE49-F238E27FC236}">
                  <a16:creationId xmlns:a16="http://schemas.microsoft.com/office/drawing/2014/main" id="{B51416B1-425F-6CE4-E29E-C7877B279A49}"/>
                </a:ext>
              </a:extLst>
            </p:cNvPr>
            <p:cNvSpPr/>
            <p:nvPr/>
          </p:nvSpPr>
          <p:spPr>
            <a:xfrm>
              <a:off x="1005114" y="3752010"/>
              <a:ext cx="2909751" cy="1005840"/>
            </a:xfrm>
            <a:custGeom>
              <a:avLst/>
              <a:gdLst>
                <a:gd name="connsiteX0" fmla="*/ 0 w 2919549"/>
                <a:gd name="connsiteY0" fmla="*/ 999309 h 999309"/>
                <a:gd name="connsiteX1" fmla="*/ 2919549 w 2919549"/>
                <a:gd name="connsiteY1" fmla="*/ 0 h 999309"/>
                <a:gd name="connsiteX0" fmla="*/ 0 w 2919549"/>
                <a:gd name="connsiteY0" fmla="*/ 999309 h 999309"/>
                <a:gd name="connsiteX1" fmla="*/ 2919549 w 2919549"/>
                <a:gd name="connsiteY1" fmla="*/ 0 h 999309"/>
                <a:gd name="connsiteX0" fmla="*/ 0 w 2919549"/>
                <a:gd name="connsiteY0" fmla="*/ 999309 h 999309"/>
                <a:gd name="connsiteX1" fmla="*/ 2919549 w 2919549"/>
                <a:gd name="connsiteY1" fmla="*/ 0 h 999309"/>
                <a:gd name="connsiteX0" fmla="*/ 0 w 2919549"/>
                <a:gd name="connsiteY0" fmla="*/ 999309 h 999309"/>
                <a:gd name="connsiteX1" fmla="*/ 2919549 w 2919549"/>
                <a:gd name="connsiteY1" fmla="*/ 0 h 999309"/>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 name="connsiteX0" fmla="*/ 0 w 2909751"/>
                <a:gd name="connsiteY0" fmla="*/ 1005840 h 1005840"/>
                <a:gd name="connsiteX1" fmla="*/ 2909751 w 2909751"/>
                <a:gd name="connsiteY1" fmla="*/ 0 h 1005840"/>
              </a:gdLst>
              <a:ahLst/>
              <a:cxnLst>
                <a:cxn ang="0">
                  <a:pos x="connsiteX0" y="connsiteY0"/>
                </a:cxn>
                <a:cxn ang="0">
                  <a:pos x="connsiteX1" y="connsiteY1"/>
                </a:cxn>
              </a:cxnLst>
              <a:rect l="l" t="t" r="r" b="b"/>
              <a:pathLst>
                <a:path w="2909751" h="1005840">
                  <a:moveTo>
                    <a:pt x="0" y="1005840"/>
                  </a:moveTo>
                  <a:cubicBezTo>
                    <a:pt x="1218112" y="796833"/>
                    <a:pt x="1946365" y="231865"/>
                    <a:pt x="2909751" y="0"/>
                  </a:cubicBezTo>
                </a:path>
              </a:pathLst>
            </a:custGeom>
            <a:noFill/>
            <a:ln w="19050" cap="rnd">
              <a:solidFill>
                <a:schemeClr val="accent4">
                  <a:lumMod val="75000"/>
                </a:schemeClr>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sp>
          <p:nvSpPr>
            <p:cNvPr id="114" name="Freeform: Shape 34">
              <a:extLst>
                <a:ext uri="{FF2B5EF4-FFF2-40B4-BE49-F238E27FC236}">
                  <a16:creationId xmlns:a16="http://schemas.microsoft.com/office/drawing/2014/main" id="{9DAB252C-044C-03AC-FAFB-4D81431578CA}"/>
                </a:ext>
              </a:extLst>
            </p:cNvPr>
            <p:cNvSpPr/>
            <p:nvPr/>
          </p:nvSpPr>
          <p:spPr>
            <a:xfrm>
              <a:off x="1008381" y="2991098"/>
              <a:ext cx="2909751" cy="1822269"/>
            </a:xfrm>
            <a:custGeom>
              <a:avLst/>
              <a:gdLst>
                <a:gd name="connsiteX0" fmla="*/ 0 w 2913018"/>
                <a:gd name="connsiteY0" fmla="*/ 1832485 h 1832485"/>
                <a:gd name="connsiteX1" fmla="*/ 2913018 w 2913018"/>
                <a:gd name="connsiteY1" fmla="*/ 10216 h 1832485"/>
                <a:gd name="connsiteX0" fmla="*/ 0 w 2913018"/>
                <a:gd name="connsiteY0" fmla="*/ 1822269 h 1822269"/>
                <a:gd name="connsiteX1" fmla="*/ 2913018 w 2913018"/>
                <a:gd name="connsiteY1" fmla="*/ 0 h 1822269"/>
                <a:gd name="connsiteX0" fmla="*/ 0 w 2913018"/>
                <a:gd name="connsiteY0" fmla="*/ 1822269 h 1822269"/>
                <a:gd name="connsiteX1" fmla="*/ 2913018 w 2913018"/>
                <a:gd name="connsiteY1" fmla="*/ 0 h 1822269"/>
                <a:gd name="connsiteX0" fmla="*/ 0 w 2906486"/>
                <a:gd name="connsiteY0" fmla="*/ 1828801 h 1828801"/>
                <a:gd name="connsiteX1" fmla="*/ 2906486 w 2906486"/>
                <a:gd name="connsiteY1" fmla="*/ 0 h 1828801"/>
                <a:gd name="connsiteX0" fmla="*/ 0 w 2906486"/>
                <a:gd name="connsiteY0" fmla="*/ 1828801 h 1828801"/>
                <a:gd name="connsiteX1" fmla="*/ 2906486 w 2906486"/>
                <a:gd name="connsiteY1" fmla="*/ 0 h 1828801"/>
                <a:gd name="connsiteX0" fmla="*/ 0 w 2906486"/>
                <a:gd name="connsiteY0" fmla="*/ 1828801 h 1828801"/>
                <a:gd name="connsiteX1" fmla="*/ 2906486 w 2906486"/>
                <a:gd name="connsiteY1" fmla="*/ 0 h 1828801"/>
                <a:gd name="connsiteX0" fmla="*/ 0 w 2906486"/>
                <a:gd name="connsiteY0" fmla="*/ 1828801 h 1828801"/>
                <a:gd name="connsiteX1" fmla="*/ 2906486 w 2906486"/>
                <a:gd name="connsiteY1" fmla="*/ 0 h 1828801"/>
                <a:gd name="connsiteX0" fmla="*/ 0 w 2906486"/>
                <a:gd name="connsiteY0" fmla="*/ 1828801 h 1828801"/>
                <a:gd name="connsiteX1" fmla="*/ 2906486 w 2906486"/>
                <a:gd name="connsiteY1" fmla="*/ 0 h 1828801"/>
                <a:gd name="connsiteX0" fmla="*/ 0 w 2886891"/>
                <a:gd name="connsiteY0" fmla="*/ 1822269 h 1822269"/>
                <a:gd name="connsiteX1" fmla="*/ 2886891 w 2886891"/>
                <a:gd name="connsiteY1" fmla="*/ 0 h 1822269"/>
                <a:gd name="connsiteX0" fmla="*/ 0 w 2886891"/>
                <a:gd name="connsiteY0" fmla="*/ 1822269 h 1822269"/>
                <a:gd name="connsiteX1" fmla="*/ 2886891 w 2886891"/>
                <a:gd name="connsiteY1" fmla="*/ 0 h 1822269"/>
                <a:gd name="connsiteX0" fmla="*/ 0 w 2886891"/>
                <a:gd name="connsiteY0" fmla="*/ 1822269 h 1822269"/>
                <a:gd name="connsiteX1" fmla="*/ 2886891 w 2886891"/>
                <a:gd name="connsiteY1" fmla="*/ 0 h 1822269"/>
                <a:gd name="connsiteX0" fmla="*/ 0 w 2909751"/>
                <a:gd name="connsiteY0" fmla="*/ 1822269 h 1822269"/>
                <a:gd name="connsiteX1" fmla="*/ 2909751 w 2909751"/>
                <a:gd name="connsiteY1" fmla="*/ 0 h 1822269"/>
                <a:gd name="connsiteX0" fmla="*/ 0 w 2909751"/>
                <a:gd name="connsiteY0" fmla="*/ 1822269 h 1822269"/>
                <a:gd name="connsiteX1" fmla="*/ 2909751 w 2909751"/>
                <a:gd name="connsiteY1" fmla="*/ 0 h 1822269"/>
              </a:gdLst>
              <a:ahLst/>
              <a:cxnLst>
                <a:cxn ang="0">
                  <a:pos x="connsiteX0" y="connsiteY0"/>
                </a:cxn>
                <a:cxn ang="0">
                  <a:pos x="connsiteX1" y="connsiteY1"/>
                </a:cxn>
              </a:cxnLst>
              <a:rect l="l" t="t" r="r" b="b"/>
              <a:pathLst>
                <a:path w="2909751" h="1822269">
                  <a:moveTo>
                    <a:pt x="0" y="1822269"/>
                  </a:moveTo>
                  <a:cubicBezTo>
                    <a:pt x="1479642" y="1494063"/>
                    <a:pt x="2351858" y="251460"/>
                    <a:pt x="2909751" y="0"/>
                  </a:cubicBezTo>
                </a:path>
              </a:pathLst>
            </a:custGeom>
            <a:noFill/>
            <a:ln w="19050" cap="rnd">
              <a:solidFill>
                <a:schemeClr val="accent5"/>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cxnSp>
          <p:nvCxnSpPr>
            <p:cNvPr id="120" name="Straight Arrow Connector 119">
              <a:extLst>
                <a:ext uri="{FF2B5EF4-FFF2-40B4-BE49-F238E27FC236}">
                  <a16:creationId xmlns:a16="http://schemas.microsoft.com/office/drawing/2014/main" id="{F8B3E393-4898-9D8E-F7BE-3D1D5C8056AF}"/>
                </a:ext>
              </a:extLst>
            </p:cNvPr>
            <p:cNvCxnSpPr>
              <a:cxnSpLocks/>
            </p:cNvCxnSpPr>
            <p:nvPr/>
          </p:nvCxnSpPr>
          <p:spPr>
            <a:xfrm flipV="1">
              <a:off x="792987" y="2505456"/>
              <a:ext cx="0" cy="2719335"/>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sp>
        <p:nvSpPr>
          <p:cNvPr id="122" name="TextBox 121">
            <a:extLst>
              <a:ext uri="{FF2B5EF4-FFF2-40B4-BE49-F238E27FC236}">
                <a16:creationId xmlns:a16="http://schemas.microsoft.com/office/drawing/2014/main" id="{56F562BE-3CB9-DA69-9A42-F9BBF044F9FC}"/>
              </a:ext>
            </a:extLst>
          </p:cNvPr>
          <p:cNvSpPr txBox="1"/>
          <p:nvPr/>
        </p:nvSpPr>
        <p:spPr>
          <a:xfrm rot="16200000">
            <a:off x="6545544" y="3711242"/>
            <a:ext cx="2719347" cy="30777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GB"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rPr>
              <a:t>Prevalence</a:t>
            </a:r>
            <a:endParaRPr kumimoji="1" lang="en-US"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endParaRPr>
          </a:p>
        </p:txBody>
      </p:sp>
      <p:sp>
        <p:nvSpPr>
          <p:cNvPr id="123" name="TextBox 122">
            <a:extLst>
              <a:ext uri="{FF2B5EF4-FFF2-40B4-BE49-F238E27FC236}">
                <a16:creationId xmlns:a16="http://schemas.microsoft.com/office/drawing/2014/main" id="{25ACC6C1-8BFF-3123-12F4-22E4501ECEF6}"/>
              </a:ext>
            </a:extLst>
          </p:cNvPr>
          <p:cNvSpPr txBox="1"/>
          <p:nvPr/>
        </p:nvSpPr>
        <p:spPr>
          <a:xfrm>
            <a:off x="9340866" y="5441215"/>
            <a:ext cx="522900"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GB"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rPr>
              <a:t>Age</a:t>
            </a:r>
            <a:endParaRPr kumimoji="1" lang="en-US"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endParaRPr>
          </a:p>
        </p:txBody>
      </p:sp>
      <p:sp>
        <p:nvSpPr>
          <p:cNvPr id="125" name="TextBox 124">
            <a:extLst>
              <a:ext uri="{FF2B5EF4-FFF2-40B4-BE49-F238E27FC236}">
                <a16:creationId xmlns:a16="http://schemas.microsoft.com/office/drawing/2014/main" id="{D3B6C88A-0CD5-17CF-BD96-C41B58698F3A}"/>
              </a:ext>
            </a:extLst>
          </p:cNvPr>
          <p:cNvSpPr txBox="1"/>
          <p:nvPr/>
        </p:nvSpPr>
        <p:spPr>
          <a:xfrm>
            <a:off x="8089882" y="2383250"/>
            <a:ext cx="3024000" cy="30777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GB" sz="1400" b="1" i="0" u="none" strike="noStrike" kern="1200" cap="none" spc="0" normalizeH="0" baseline="0" noProof="0">
                <a:ln>
                  <a:noFill/>
                </a:ln>
                <a:solidFill>
                  <a:schemeClr val="tx2"/>
                </a:solidFill>
                <a:effectLst/>
                <a:uLnTx/>
                <a:uFillTx/>
                <a:latin typeface="Arial" pitchFamily="34" charset="0"/>
                <a:ea typeface="ＭＳ Ｐゴシック" pitchFamily="34" charset="-128"/>
                <a:cs typeface="+mn-cs"/>
              </a:rPr>
              <a:t>Clinically defined probable AD</a:t>
            </a:r>
          </a:p>
        </p:txBody>
      </p:sp>
      <p:grpSp>
        <p:nvGrpSpPr>
          <p:cNvPr id="9" name="Group 8">
            <a:extLst>
              <a:ext uri="{FF2B5EF4-FFF2-40B4-BE49-F238E27FC236}">
                <a16:creationId xmlns:a16="http://schemas.microsoft.com/office/drawing/2014/main" id="{9CE48310-A7DD-08D8-8D71-2DE9ED87B59F}"/>
              </a:ext>
            </a:extLst>
          </p:cNvPr>
          <p:cNvGrpSpPr/>
          <p:nvPr/>
        </p:nvGrpSpPr>
        <p:grpSpPr>
          <a:xfrm>
            <a:off x="8089882" y="2710145"/>
            <a:ext cx="2924046" cy="2633982"/>
            <a:chOff x="8490693" y="2505456"/>
            <a:chExt cx="3174938" cy="2859986"/>
          </a:xfrm>
        </p:grpSpPr>
        <p:cxnSp>
          <p:nvCxnSpPr>
            <p:cNvPr id="124" name="Straight Arrow Connector 123">
              <a:extLst>
                <a:ext uri="{FF2B5EF4-FFF2-40B4-BE49-F238E27FC236}">
                  <a16:creationId xmlns:a16="http://schemas.microsoft.com/office/drawing/2014/main" id="{DE203286-FA7A-4092-6B4D-EE1029696C0D}"/>
                </a:ext>
              </a:extLst>
            </p:cNvPr>
            <p:cNvCxnSpPr>
              <a:cxnSpLocks/>
            </p:cNvCxnSpPr>
            <p:nvPr/>
          </p:nvCxnSpPr>
          <p:spPr>
            <a:xfrm>
              <a:off x="8607312" y="5365442"/>
              <a:ext cx="3056400"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AAAEDDE6-FF65-12EA-751D-E02280E52BC7}"/>
                </a:ext>
              </a:extLst>
            </p:cNvPr>
            <p:cNvGrpSpPr/>
            <p:nvPr/>
          </p:nvGrpSpPr>
          <p:grpSpPr>
            <a:xfrm>
              <a:off x="8490693" y="2505456"/>
              <a:ext cx="3174938" cy="2722672"/>
              <a:chOff x="8490693" y="2505456"/>
              <a:chExt cx="3174938" cy="2722672"/>
            </a:xfrm>
          </p:grpSpPr>
          <p:sp>
            <p:nvSpPr>
              <p:cNvPr id="87" name="Rectangle 86">
                <a:extLst>
                  <a:ext uri="{FF2B5EF4-FFF2-40B4-BE49-F238E27FC236}">
                    <a16:creationId xmlns:a16="http://schemas.microsoft.com/office/drawing/2014/main" id="{ED9CA9DB-F7B4-052E-80DE-6F2EF2A50004}"/>
                  </a:ext>
                </a:extLst>
              </p:cNvPr>
              <p:cNvSpPr/>
              <p:nvPr/>
            </p:nvSpPr>
            <p:spPr>
              <a:xfrm>
                <a:off x="8607311" y="2505457"/>
                <a:ext cx="3058181" cy="2719336"/>
              </a:xfrm>
              <a:prstGeom prst="rect">
                <a:avLst/>
              </a:prstGeom>
              <a:solidFill>
                <a:srgbClr val="B59E5F">
                  <a:alpha val="53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sp>
            <p:nvSpPr>
              <p:cNvPr id="115" name="Freeform: Shape 60">
                <a:extLst>
                  <a:ext uri="{FF2B5EF4-FFF2-40B4-BE49-F238E27FC236}">
                    <a16:creationId xmlns:a16="http://schemas.microsoft.com/office/drawing/2014/main" id="{E58DDD27-4005-8C45-2493-64EB3F272534}"/>
                  </a:ext>
                </a:extLst>
              </p:cNvPr>
              <p:cNvSpPr/>
              <p:nvPr/>
            </p:nvSpPr>
            <p:spPr>
              <a:xfrm>
                <a:off x="8691449" y="3254669"/>
                <a:ext cx="2971800" cy="1850231"/>
              </a:xfrm>
              <a:custGeom>
                <a:avLst/>
                <a:gdLst>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 name="connsiteX0" fmla="*/ 2971800 w 2971800"/>
                  <a:gd name="connsiteY0" fmla="*/ 0 h 1850231"/>
                  <a:gd name="connsiteX1" fmla="*/ 2971800 w 2971800"/>
                  <a:gd name="connsiteY1" fmla="*/ 578643 h 1850231"/>
                  <a:gd name="connsiteX2" fmla="*/ 0 w 2971800"/>
                  <a:gd name="connsiteY2" fmla="*/ 1850231 h 1850231"/>
                  <a:gd name="connsiteX3" fmla="*/ 0 w 2971800"/>
                  <a:gd name="connsiteY3" fmla="*/ 1828800 h 1850231"/>
                  <a:gd name="connsiteX4" fmla="*/ 2971800 w 2971800"/>
                  <a:gd name="connsiteY4" fmla="*/ 0 h 1850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1800" h="1850231">
                    <a:moveTo>
                      <a:pt x="2971800" y="0"/>
                    </a:moveTo>
                    <a:lnTo>
                      <a:pt x="2971800" y="578643"/>
                    </a:lnTo>
                    <a:cubicBezTo>
                      <a:pt x="2202657" y="1790700"/>
                      <a:pt x="1581150" y="1757362"/>
                      <a:pt x="0" y="1850231"/>
                    </a:cubicBezTo>
                    <a:lnTo>
                      <a:pt x="0" y="1828800"/>
                    </a:lnTo>
                    <a:cubicBezTo>
                      <a:pt x="1947863" y="1864518"/>
                      <a:pt x="2547938" y="1235868"/>
                      <a:pt x="2971800" y="0"/>
                    </a:cubicBezTo>
                    <a:close/>
                  </a:path>
                </a:pathLst>
              </a:custGeom>
              <a:solidFill>
                <a:schemeClr val="accent2">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sp>
            <p:nvSpPr>
              <p:cNvPr id="116" name="Freeform: Shape 61">
                <a:extLst>
                  <a:ext uri="{FF2B5EF4-FFF2-40B4-BE49-F238E27FC236}">
                    <a16:creationId xmlns:a16="http://schemas.microsoft.com/office/drawing/2014/main" id="{471EB3D5-9BB5-6761-F105-6D6FF9859963}"/>
                  </a:ext>
                </a:extLst>
              </p:cNvPr>
              <p:cNvSpPr/>
              <p:nvPr/>
            </p:nvSpPr>
            <p:spPr>
              <a:xfrm>
                <a:off x="8684306" y="3426119"/>
                <a:ext cx="2981325" cy="1676574"/>
              </a:xfrm>
              <a:custGeom>
                <a:avLst/>
                <a:gdLst>
                  <a:gd name="connsiteX0" fmla="*/ 2981325 w 2981325"/>
                  <a:gd name="connsiteY0" fmla="*/ 0 h 1676400"/>
                  <a:gd name="connsiteX1" fmla="*/ 2981325 w 2981325"/>
                  <a:gd name="connsiteY1" fmla="*/ 635793 h 1676400"/>
                  <a:gd name="connsiteX2" fmla="*/ 0 w 2981325"/>
                  <a:gd name="connsiteY2" fmla="*/ 1676400 h 1676400"/>
                  <a:gd name="connsiteX3" fmla="*/ 0 w 2981325"/>
                  <a:gd name="connsiteY3" fmla="*/ 1647825 h 1676400"/>
                  <a:gd name="connsiteX4" fmla="*/ 2981325 w 2981325"/>
                  <a:gd name="connsiteY4" fmla="*/ 0 h 1676400"/>
                  <a:gd name="connsiteX0" fmla="*/ 2981325 w 2981325"/>
                  <a:gd name="connsiteY0" fmla="*/ 0 h 1676400"/>
                  <a:gd name="connsiteX1" fmla="*/ 2981325 w 2981325"/>
                  <a:gd name="connsiteY1" fmla="*/ 635793 h 1676400"/>
                  <a:gd name="connsiteX2" fmla="*/ 0 w 2981325"/>
                  <a:gd name="connsiteY2" fmla="*/ 1676400 h 1676400"/>
                  <a:gd name="connsiteX3" fmla="*/ 0 w 2981325"/>
                  <a:gd name="connsiteY3" fmla="*/ 1647825 h 1676400"/>
                  <a:gd name="connsiteX4" fmla="*/ 2981325 w 2981325"/>
                  <a:gd name="connsiteY4" fmla="*/ 0 h 1676400"/>
                  <a:gd name="connsiteX0" fmla="*/ 2981325 w 2981325"/>
                  <a:gd name="connsiteY0" fmla="*/ 0 h 1676400"/>
                  <a:gd name="connsiteX1" fmla="*/ 2981325 w 2981325"/>
                  <a:gd name="connsiteY1" fmla="*/ 635793 h 1676400"/>
                  <a:gd name="connsiteX2" fmla="*/ 0 w 2981325"/>
                  <a:gd name="connsiteY2" fmla="*/ 1676400 h 1676400"/>
                  <a:gd name="connsiteX3" fmla="*/ 0 w 2981325"/>
                  <a:gd name="connsiteY3" fmla="*/ 1647825 h 1676400"/>
                  <a:gd name="connsiteX4" fmla="*/ 2981325 w 2981325"/>
                  <a:gd name="connsiteY4" fmla="*/ 0 h 1676400"/>
                  <a:gd name="connsiteX0" fmla="*/ 2981325 w 2981325"/>
                  <a:gd name="connsiteY0" fmla="*/ 0 h 1676400"/>
                  <a:gd name="connsiteX1" fmla="*/ 2981325 w 2981325"/>
                  <a:gd name="connsiteY1" fmla="*/ 635793 h 1676400"/>
                  <a:gd name="connsiteX2" fmla="*/ 0 w 2981325"/>
                  <a:gd name="connsiteY2" fmla="*/ 1676400 h 1676400"/>
                  <a:gd name="connsiteX3" fmla="*/ 0 w 2981325"/>
                  <a:gd name="connsiteY3" fmla="*/ 1647825 h 1676400"/>
                  <a:gd name="connsiteX4" fmla="*/ 2981325 w 2981325"/>
                  <a:gd name="connsiteY4" fmla="*/ 0 h 1676400"/>
                  <a:gd name="connsiteX0" fmla="*/ 2981325 w 2981325"/>
                  <a:gd name="connsiteY0" fmla="*/ 0 h 1676400"/>
                  <a:gd name="connsiteX1" fmla="*/ 2981325 w 2981325"/>
                  <a:gd name="connsiteY1" fmla="*/ 635793 h 1676400"/>
                  <a:gd name="connsiteX2" fmla="*/ 0 w 2981325"/>
                  <a:gd name="connsiteY2" fmla="*/ 1676400 h 1676400"/>
                  <a:gd name="connsiteX3" fmla="*/ 0 w 2981325"/>
                  <a:gd name="connsiteY3" fmla="*/ 1647825 h 1676400"/>
                  <a:gd name="connsiteX4" fmla="*/ 2981325 w 2981325"/>
                  <a:gd name="connsiteY4" fmla="*/ 0 h 1676400"/>
                  <a:gd name="connsiteX0" fmla="*/ 2981325 w 2981325"/>
                  <a:gd name="connsiteY0" fmla="*/ 0 h 1676400"/>
                  <a:gd name="connsiteX1" fmla="*/ 2981325 w 2981325"/>
                  <a:gd name="connsiteY1" fmla="*/ 635793 h 1676400"/>
                  <a:gd name="connsiteX2" fmla="*/ 0 w 2981325"/>
                  <a:gd name="connsiteY2" fmla="*/ 1676400 h 1676400"/>
                  <a:gd name="connsiteX3" fmla="*/ 0 w 2981325"/>
                  <a:gd name="connsiteY3" fmla="*/ 1647825 h 1676400"/>
                  <a:gd name="connsiteX4" fmla="*/ 2981325 w 2981325"/>
                  <a:gd name="connsiteY4" fmla="*/ 0 h 1676400"/>
                  <a:gd name="connsiteX0" fmla="*/ 2981325 w 2981325"/>
                  <a:gd name="connsiteY0" fmla="*/ 0 h 1676400"/>
                  <a:gd name="connsiteX1" fmla="*/ 2981325 w 2981325"/>
                  <a:gd name="connsiteY1" fmla="*/ 635793 h 1676400"/>
                  <a:gd name="connsiteX2" fmla="*/ 0 w 2981325"/>
                  <a:gd name="connsiteY2" fmla="*/ 1676400 h 1676400"/>
                  <a:gd name="connsiteX3" fmla="*/ 0 w 2981325"/>
                  <a:gd name="connsiteY3" fmla="*/ 1647825 h 1676400"/>
                  <a:gd name="connsiteX4" fmla="*/ 2981325 w 2981325"/>
                  <a:gd name="connsiteY4" fmla="*/ 0 h 1676400"/>
                  <a:gd name="connsiteX0" fmla="*/ 2981325 w 2981325"/>
                  <a:gd name="connsiteY0" fmla="*/ 0 h 1676430"/>
                  <a:gd name="connsiteX1" fmla="*/ 2981325 w 2981325"/>
                  <a:gd name="connsiteY1" fmla="*/ 635793 h 1676430"/>
                  <a:gd name="connsiteX2" fmla="*/ 0 w 2981325"/>
                  <a:gd name="connsiteY2" fmla="*/ 1676400 h 1676430"/>
                  <a:gd name="connsiteX3" fmla="*/ 0 w 2981325"/>
                  <a:gd name="connsiteY3" fmla="*/ 1647825 h 1676430"/>
                  <a:gd name="connsiteX4" fmla="*/ 2981325 w 2981325"/>
                  <a:gd name="connsiteY4" fmla="*/ 0 h 1676430"/>
                  <a:gd name="connsiteX0" fmla="*/ 2981325 w 2981325"/>
                  <a:gd name="connsiteY0" fmla="*/ 0 h 1676429"/>
                  <a:gd name="connsiteX1" fmla="*/ 2981325 w 2981325"/>
                  <a:gd name="connsiteY1" fmla="*/ 635793 h 1676429"/>
                  <a:gd name="connsiteX2" fmla="*/ 0 w 2981325"/>
                  <a:gd name="connsiteY2" fmla="*/ 1676400 h 1676429"/>
                  <a:gd name="connsiteX3" fmla="*/ 0 w 2981325"/>
                  <a:gd name="connsiteY3" fmla="*/ 1647825 h 1676429"/>
                  <a:gd name="connsiteX4" fmla="*/ 2981325 w 2981325"/>
                  <a:gd name="connsiteY4" fmla="*/ 0 h 1676429"/>
                  <a:gd name="connsiteX0" fmla="*/ 2981325 w 2981325"/>
                  <a:gd name="connsiteY0" fmla="*/ 0 h 1676429"/>
                  <a:gd name="connsiteX1" fmla="*/ 2981325 w 2981325"/>
                  <a:gd name="connsiteY1" fmla="*/ 635793 h 1676429"/>
                  <a:gd name="connsiteX2" fmla="*/ 0 w 2981325"/>
                  <a:gd name="connsiteY2" fmla="*/ 1676400 h 1676429"/>
                  <a:gd name="connsiteX3" fmla="*/ 0 w 2981325"/>
                  <a:gd name="connsiteY3" fmla="*/ 1647825 h 1676429"/>
                  <a:gd name="connsiteX4" fmla="*/ 2981325 w 2981325"/>
                  <a:gd name="connsiteY4" fmla="*/ 0 h 1676429"/>
                  <a:gd name="connsiteX0" fmla="*/ 2981325 w 2981325"/>
                  <a:gd name="connsiteY0" fmla="*/ 0 h 1676429"/>
                  <a:gd name="connsiteX1" fmla="*/ 2981325 w 2981325"/>
                  <a:gd name="connsiteY1" fmla="*/ 635793 h 1676429"/>
                  <a:gd name="connsiteX2" fmla="*/ 0 w 2981325"/>
                  <a:gd name="connsiteY2" fmla="*/ 1676400 h 1676429"/>
                  <a:gd name="connsiteX3" fmla="*/ 0 w 2981325"/>
                  <a:gd name="connsiteY3" fmla="*/ 1647825 h 1676429"/>
                  <a:gd name="connsiteX4" fmla="*/ 2981325 w 2981325"/>
                  <a:gd name="connsiteY4" fmla="*/ 0 h 1676429"/>
                  <a:gd name="connsiteX0" fmla="*/ 2981325 w 2981325"/>
                  <a:gd name="connsiteY0" fmla="*/ 0 h 1676429"/>
                  <a:gd name="connsiteX1" fmla="*/ 2981325 w 2981325"/>
                  <a:gd name="connsiteY1" fmla="*/ 635793 h 1676429"/>
                  <a:gd name="connsiteX2" fmla="*/ 0 w 2981325"/>
                  <a:gd name="connsiteY2" fmla="*/ 1676400 h 1676429"/>
                  <a:gd name="connsiteX3" fmla="*/ 0 w 2981325"/>
                  <a:gd name="connsiteY3" fmla="*/ 1647825 h 1676429"/>
                  <a:gd name="connsiteX4" fmla="*/ 2981325 w 2981325"/>
                  <a:gd name="connsiteY4" fmla="*/ 0 h 1676429"/>
                  <a:gd name="connsiteX0" fmla="*/ 2981325 w 2981325"/>
                  <a:gd name="connsiteY0" fmla="*/ 0 h 1676574"/>
                  <a:gd name="connsiteX1" fmla="*/ 2981325 w 2981325"/>
                  <a:gd name="connsiteY1" fmla="*/ 635793 h 1676574"/>
                  <a:gd name="connsiteX2" fmla="*/ 0 w 2981325"/>
                  <a:gd name="connsiteY2" fmla="*/ 1676400 h 1676574"/>
                  <a:gd name="connsiteX3" fmla="*/ 0 w 2981325"/>
                  <a:gd name="connsiteY3" fmla="*/ 1647825 h 1676574"/>
                  <a:gd name="connsiteX4" fmla="*/ 2981325 w 2981325"/>
                  <a:gd name="connsiteY4" fmla="*/ 0 h 1676574"/>
                  <a:gd name="connsiteX0" fmla="*/ 2981325 w 2981325"/>
                  <a:gd name="connsiteY0" fmla="*/ 0 h 1676574"/>
                  <a:gd name="connsiteX1" fmla="*/ 2981325 w 2981325"/>
                  <a:gd name="connsiteY1" fmla="*/ 635793 h 1676574"/>
                  <a:gd name="connsiteX2" fmla="*/ 0 w 2981325"/>
                  <a:gd name="connsiteY2" fmla="*/ 1676400 h 1676574"/>
                  <a:gd name="connsiteX3" fmla="*/ 0 w 2981325"/>
                  <a:gd name="connsiteY3" fmla="*/ 1647825 h 1676574"/>
                  <a:gd name="connsiteX4" fmla="*/ 2981325 w 2981325"/>
                  <a:gd name="connsiteY4" fmla="*/ 0 h 1676574"/>
                  <a:gd name="connsiteX0" fmla="*/ 2981325 w 2981325"/>
                  <a:gd name="connsiteY0" fmla="*/ 0 h 1676574"/>
                  <a:gd name="connsiteX1" fmla="*/ 2981325 w 2981325"/>
                  <a:gd name="connsiteY1" fmla="*/ 635793 h 1676574"/>
                  <a:gd name="connsiteX2" fmla="*/ 0 w 2981325"/>
                  <a:gd name="connsiteY2" fmla="*/ 1676400 h 1676574"/>
                  <a:gd name="connsiteX3" fmla="*/ 0 w 2981325"/>
                  <a:gd name="connsiteY3" fmla="*/ 1647825 h 1676574"/>
                  <a:gd name="connsiteX4" fmla="*/ 2981325 w 2981325"/>
                  <a:gd name="connsiteY4" fmla="*/ 0 h 1676574"/>
                  <a:gd name="connsiteX0" fmla="*/ 2981325 w 2981325"/>
                  <a:gd name="connsiteY0" fmla="*/ 0 h 1676574"/>
                  <a:gd name="connsiteX1" fmla="*/ 2981325 w 2981325"/>
                  <a:gd name="connsiteY1" fmla="*/ 635793 h 1676574"/>
                  <a:gd name="connsiteX2" fmla="*/ 0 w 2981325"/>
                  <a:gd name="connsiteY2" fmla="*/ 1676400 h 1676574"/>
                  <a:gd name="connsiteX3" fmla="*/ 0 w 2981325"/>
                  <a:gd name="connsiteY3" fmla="*/ 1647825 h 1676574"/>
                  <a:gd name="connsiteX4" fmla="*/ 2981325 w 2981325"/>
                  <a:gd name="connsiteY4" fmla="*/ 0 h 1676574"/>
                  <a:gd name="connsiteX0" fmla="*/ 2981325 w 2981325"/>
                  <a:gd name="connsiteY0" fmla="*/ 0 h 1676574"/>
                  <a:gd name="connsiteX1" fmla="*/ 2981325 w 2981325"/>
                  <a:gd name="connsiteY1" fmla="*/ 635793 h 1676574"/>
                  <a:gd name="connsiteX2" fmla="*/ 0 w 2981325"/>
                  <a:gd name="connsiteY2" fmla="*/ 1676400 h 1676574"/>
                  <a:gd name="connsiteX3" fmla="*/ 0 w 2981325"/>
                  <a:gd name="connsiteY3" fmla="*/ 1647825 h 1676574"/>
                  <a:gd name="connsiteX4" fmla="*/ 2981325 w 2981325"/>
                  <a:gd name="connsiteY4" fmla="*/ 0 h 1676574"/>
                  <a:gd name="connsiteX0" fmla="*/ 2981325 w 2981325"/>
                  <a:gd name="connsiteY0" fmla="*/ 0 h 1676574"/>
                  <a:gd name="connsiteX1" fmla="*/ 2981325 w 2981325"/>
                  <a:gd name="connsiteY1" fmla="*/ 635793 h 1676574"/>
                  <a:gd name="connsiteX2" fmla="*/ 0 w 2981325"/>
                  <a:gd name="connsiteY2" fmla="*/ 1676400 h 1676574"/>
                  <a:gd name="connsiteX3" fmla="*/ 0 w 2981325"/>
                  <a:gd name="connsiteY3" fmla="*/ 1647825 h 1676574"/>
                  <a:gd name="connsiteX4" fmla="*/ 2981325 w 2981325"/>
                  <a:gd name="connsiteY4" fmla="*/ 0 h 1676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1325" h="1676574">
                    <a:moveTo>
                      <a:pt x="2981325" y="0"/>
                    </a:moveTo>
                    <a:lnTo>
                      <a:pt x="2981325" y="635793"/>
                    </a:lnTo>
                    <a:cubicBezTo>
                      <a:pt x="2294731" y="1423191"/>
                      <a:pt x="1772445" y="1684337"/>
                      <a:pt x="0" y="1676400"/>
                    </a:cubicBezTo>
                    <a:lnTo>
                      <a:pt x="0" y="1647825"/>
                    </a:lnTo>
                    <a:cubicBezTo>
                      <a:pt x="1596230" y="1579563"/>
                      <a:pt x="2335213" y="1530351"/>
                      <a:pt x="2981325" y="0"/>
                    </a:cubicBezTo>
                    <a:close/>
                  </a:path>
                </a:pathLst>
              </a:custGeom>
              <a:solidFill>
                <a:srgbClr val="E2E7E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cxnSp>
            <p:nvCxnSpPr>
              <p:cNvPr id="117" name="Straight Connector 116">
                <a:extLst>
                  <a:ext uri="{FF2B5EF4-FFF2-40B4-BE49-F238E27FC236}">
                    <a16:creationId xmlns:a16="http://schemas.microsoft.com/office/drawing/2014/main" id="{B7CDC356-0008-BF96-0A86-DC936CB3A16C}"/>
                  </a:ext>
                </a:extLst>
              </p:cNvPr>
              <p:cNvCxnSpPr>
                <a:cxnSpLocks/>
              </p:cNvCxnSpPr>
              <p:nvPr/>
            </p:nvCxnSpPr>
            <p:spPr>
              <a:xfrm>
                <a:off x="8607312" y="2505457"/>
                <a:ext cx="0" cy="2719346"/>
              </a:xfrm>
              <a:prstGeom prst="line">
                <a:avLst/>
              </a:prstGeom>
              <a:ln w="12700"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F35059CD-1ABE-413A-D3B0-A81C55A02201}"/>
                  </a:ext>
                </a:extLst>
              </p:cNvPr>
              <p:cNvCxnSpPr>
                <a:cxnSpLocks/>
              </p:cNvCxnSpPr>
              <p:nvPr/>
            </p:nvCxnSpPr>
            <p:spPr>
              <a:xfrm flipH="1">
                <a:off x="8607312" y="5228128"/>
                <a:ext cx="3051174" cy="0"/>
              </a:xfrm>
              <a:prstGeom prst="line">
                <a:avLst/>
              </a:prstGeom>
              <a:ln w="12700"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Arrow Connector 120">
                <a:extLst>
                  <a:ext uri="{FF2B5EF4-FFF2-40B4-BE49-F238E27FC236}">
                    <a16:creationId xmlns:a16="http://schemas.microsoft.com/office/drawing/2014/main" id="{99CC28BB-359D-02BC-F1F9-311A71A1C293}"/>
                  </a:ext>
                </a:extLst>
              </p:cNvPr>
              <p:cNvCxnSpPr>
                <a:cxnSpLocks/>
              </p:cNvCxnSpPr>
              <p:nvPr/>
            </p:nvCxnSpPr>
            <p:spPr>
              <a:xfrm flipV="1">
                <a:off x="8490693" y="2505456"/>
                <a:ext cx="0" cy="2719335"/>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26" name="Freeform: Shape 57">
                <a:extLst>
                  <a:ext uri="{FF2B5EF4-FFF2-40B4-BE49-F238E27FC236}">
                    <a16:creationId xmlns:a16="http://schemas.microsoft.com/office/drawing/2014/main" id="{D8773CD3-A065-77BE-DAED-C2293123F009}"/>
                  </a:ext>
                </a:extLst>
              </p:cNvPr>
              <p:cNvSpPr/>
              <p:nvPr/>
            </p:nvSpPr>
            <p:spPr>
              <a:xfrm>
                <a:off x="8687088" y="3540654"/>
                <a:ext cx="2976161" cy="1545345"/>
              </a:xfrm>
              <a:custGeom>
                <a:avLst/>
                <a:gdLst>
                  <a:gd name="connsiteX0" fmla="*/ 0 w 2978590"/>
                  <a:gd name="connsiteY0" fmla="*/ 1545125 h 1545125"/>
                  <a:gd name="connsiteX1" fmla="*/ 2978590 w 2978590"/>
                  <a:gd name="connsiteY1" fmla="*/ 0 h 1545125"/>
                  <a:gd name="connsiteX0" fmla="*/ 0 w 2978590"/>
                  <a:gd name="connsiteY0" fmla="*/ 1545125 h 1545125"/>
                  <a:gd name="connsiteX1" fmla="*/ 2978590 w 2978590"/>
                  <a:gd name="connsiteY1" fmla="*/ 0 h 1545125"/>
                  <a:gd name="connsiteX0" fmla="*/ 0 w 2978590"/>
                  <a:gd name="connsiteY0" fmla="*/ 1545125 h 1545125"/>
                  <a:gd name="connsiteX1" fmla="*/ 2978590 w 2978590"/>
                  <a:gd name="connsiteY1" fmla="*/ 0 h 1545125"/>
                  <a:gd name="connsiteX0" fmla="*/ 0 w 2978590"/>
                  <a:gd name="connsiteY0" fmla="*/ 1545125 h 1545125"/>
                  <a:gd name="connsiteX1" fmla="*/ 2978590 w 2978590"/>
                  <a:gd name="connsiteY1" fmla="*/ 0 h 1545125"/>
                  <a:gd name="connsiteX0" fmla="*/ 0 w 2978590"/>
                  <a:gd name="connsiteY0" fmla="*/ 1545125 h 1545125"/>
                  <a:gd name="connsiteX1" fmla="*/ 2978590 w 2978590"/>
                  <a:gd name="connsiteY1" fmla="*/ 0 h 1545125"/>
                  <a:gd name="connsiteX0" fmla="*/ 0 w 2978590"/>
                  <a:gd name="connsiteY0" fmla="*/ 1545125 h 1545436"/>
                  <a:gd name="connsiteX1" fmla="*/ 2978590 w 2978590"/>
                  <a:gd name="connsiteY1" fmla="*/ 0 h 1545436"/>
                  <a:gd name="connsiteX0" fmla="*/ 0 w 2978590"/>
                  <a:gd name="connsiteY0" fmla="*/ 1545125 h 1545345"/>
                  <a:gd name="connsiteX1" fmla="*/ 2978590 w 2978590"/>
                  <a:gd name="connsiteY1" fmla="*/ 0 h 1545345"/>
                  <a:gd name="connsiteX0" fmla="*/ 0 w 2978590"/>
                  <a:gd name="connsiteY0" fmla="*/ 1545125 h 1545345"/>
                  <a:gd name="connsiteX1" fmla="*/ 2978590 w 2978590"/>
                  <a:gd name="connsiteY1" fmla="*/ 0 h 1545345"/>
                </a:gdLst>
                <a:ahLst/>
                <a:cxnLst>
                  <a:cxn ang="0">
                    <a:pos x="connsiteX0" y="connsiteY0"/>
                  </a:cxn>
                  <a:cxn ang="0">
                    <a:pos x="connsiteX1" y="connsiteY1"/>
                  </a:cxn>
                </a:cxnLst>
                <a:rect l="l" t="t" r="r" b="b"/>
                <a:pathLst>
                  <a:path w="2978590" h="1545345">
                    <a:moveTo>
                      <a:pt x="0" y="1545125"/>
                    </a:moveTo>
                    <a:cubicBezTo>
                      <a:pt x="2067805" y="1557274"/>
                      <a:pt x="2444923" y="1066979"/>
                      <a:pt x="2978590" y="0"/>
                    </a:cubicBezTo>
                  </a:path>
                </a:pathLst>
              </a:custGeom>
              <a:noFill/>
              <a:ln w="19050" cap="rnd">
                <a:solidFill>
                  <a:schemeClr val="accent4">
                    <a:lumMod val="75000"/>
                  </a:schemeClr>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sp>
            <p:nvSpPr>
              <p:cNvPr id="127" name="Freeform: Shape 58">
                <a:extLst>
                  <a:ext uri="{FF2B5EF4-FFF2-40B4-BE49-F238E27FC236}">
                    <a16:creationId xmlns:a16="http://schemas.microsoft.com/office/drawing/2014/main" id="{4336F878-2D22-94BD-CA9C-3D73A6C77EA3}"/>
                  </a:ext>
                </a:extLst>
              </p:cNvPr>
              <p:cNvSpPr/>
              <p:nvPr/>
            </p:nvSpPr>
            <p:spPr>
              <a:xfrm>
                <a:off x="8689069" y="3735680"/>
                <a:ext cx="2971800" cy="1352549"/>
              </a:xfrm>
              <a:custGeom>
                <a:avLst/>
                <a:gdLst>
                  <a:gd name="connsiteX0" fmla="*/ 2974181 w 2974181"/>
                  <a:gd name="connsiteY0" fmla="*/ 0 h 1354931"/>
                  <a:gd name="connsiteX1" fmla="*/ 0 w 2974181"/>
                  <a:gd name="connsiteY1" fmla="*/ 1354931 h 1354931"/>
                  <a:gd name="connsiteX0" fmla="*/ 2974181 w 2974181"/>
                  <a:gd name="connsiteY0" fmla="*/ 0 h 1354931"/>
                  <a:gd name="connsiteX1" fmla="*/ 0 w 2974181"/>
                  <a:gd name="connsiteY1" fmla="*/ 1354931 h 1354931"/>
                  <a:gd name="connsiteX0" fmla="*/ 2974181 w 2974181"/>
                  <a:gd name="connsiteY0" fmla="*/ 0 h 1355463"/>
                  <a:gd name="connsiteX1" fmla="*/ 0 w 2974181"/>
                  <a:gd name="connsiteY1" fmla="*/ 1354931 h 1355463"/>
                  <a:gd name="connsiteX0" fmla="*/ 2974181 w 2974181"/>
                  <a:gd name="connsiteY0" fmla="*/ 0 h 1355445"/>
                  <a:gd name="connsiteX1" fmla="*/ 0 w 2974181"/>
                  <a:gd name="connsiteY1" fmla="*/ 1354931 h 1355445"/>
                  <a:gd name="connsiteX0" fmla="*/ 2974181 w 2974181"/>
                  <a:gd name="connsiteY0" fmla="*/ 0 h 1355431"/>
                  <a:gd name="connsiteX1" fmla="*/ 0 w 2974181"/>
                  <a:gd name="connsiteY1" fmla="*/ 1354931 h 1355431"/>
                  <a:gd name="connsiteX0" fmla="*/ 2974181 w 2974181"/>
                  <a:gd name="connsiteY0" fmla="*/ 0 h 1355431"/>
                  <a:gd name="connsiteX1" fmla="*/ 0 w 2974181"/>
                  <a:gd name="connsiteY1" fmla="*/ 1354931 h 1355431"/>
                  <a:gd name="connsiteX0" fmla="*/ 2971800 w 2971800"/>
                  <a:gd name="connsiteY0" fmla="*/ 0 h 1353052"/>
                  <a:gd name="connsiteX1" fmla="*/ 0 w 2971800"/>
                  <a:gd name="connsiteY1" fmla="*/ 1352549 h 1353052"/>
                  <a:gd name="connsiteX0" fmla="*/ 2971800 w 2971800"/>
                  <a:gd name="connsiteY0" fmla="*/ 0 h 1353214"/>
                  <a:gd name="connsiteX1" fmla="*/ 0 w 2971800"/>
                  <a:gd name="connsiteY1" fmla="*/ 1352549 h 1353214"/>
                  <a:gd name="connsiteX0" fmla="*/ 2971800 w 2971800"/>
                  <a:gd name="connsiteY0" fmla="*/ 0 h 1352792"/>
                  <a:gd name="connsiteX1" fmla="*/ 0 w 2971800"/>
                  <a:gd name="connsiteY1" fmla="*/ 1352549 h 1352792"/>
                  <a:gd name="connsiteX0" fmla="*/ 2971800 w 2971800"/>
                  <a:gd name="connsiteY0" fmla="*/ 0 h 1352549"/>
                  <a:gd name="connsiteX1" fmla="*/ 0 w 2971800"/>
                  <a:gd name="connsiteY1" fmla="*/ 1352549 h 1352549"/>
                  <a:gd name="connsiteX0" fmla="*/ 2971800 w 2971800"/>
                  <a:gd name="connsiteY0" fmla="*/ 0 h 1352549"/>
                  <a:gd name="connsiteX1" fmla="*/ 0 w 2971800"/>
                  <a:gd name="connsiteY1" fmla="*/ 1352549 h 1352549"/>
                  <a:gd name="connsiteX0" fmla="*/ 2971800 w 2971800"/>
                  <a:gd name="connsiteY0" fmla="*/ 0 h 1352549"/>
                  <a:gd name="connsiteX1" fmla="*/ 0 w 2971800"/>
                  <a:gd name="connsiteY1" fmla="*/ 1352549 h 1352549"/>
                  <a:gd name="connsiteX0" fmla="*/ 2971800 w 2971800"/>
                  <a:gd name="connsiteY0" fmla="*/ 0 h 1352549"/>
                  <a:gd name="connsiteX1" fmla="*/ 0 w 2971800"/>
                  <a:gd name="connsiteY1" fmla="*/ 1352549 h 1352549"/>
                  <a:gd name="connsiteX0" fmla="*/ 2971800 w 2971800"/>
                  <a:gd name="connsiteY0" fmla="*/ 0 h 1352549"/>
                  <a:gd name="connsiteX1" fmla="*/ 0 w 2971800"/>
                  <a:gd name="connsiteY1" fmla="*/ 1352549 h 1352549"/>
                  <a:gd name="connsiteX0" fmla="*/ 2971800 w 2971800"/>
                  <a:gd name="connsiteY0" fmla="*/ 0 h 1352549"/>
                  <a:gd name="connsiteX1" fmla="*/ 0 w 2971800"/>
                  <a:gd name="connsiteY1" fmla="*/ 1352549 h 1352549"/>
                  <a:gd name="connsiteX0" fmla="*/ 2971800 w 2971800"/>
                  <a:gd name="connsiteY0" fmla="*/ 0 h 1352549"/>
                  <a:gd name="connsiteX1" fmla="*/ 0 w 2971800"/>
                  <a:gd name="connsiteY1" fmla="*/ 1352549 h 1352549"/>
                  <a:gd name="connsiteX0" fmla="*/ 2971800 w 2971800"/>
                  <a:gd name="connsiteY0" fmla="*/ 0 h 1352549"/>
                  <a:gd name="connsiteX1" fmla="*/ 0 w 2971800"/>
                  <a:gd name="connsiteY1" fmla="*/ 1352549 h 1352549"/>
                  <a:gd name="connsiteX0" fmla="*/ 2971800 w 2971800"/>
                  <a:gd name="connsiteY0" fmla="*/ 0 h 1352549"/>
                  <a:gd name="connsiteX1" fmla="*/ 0 w 2971800"/>
                  <a:gd name="connsiteY1" fmla="*/ 1352549 h 1352549"/>
                </a:gdLst>
                <a:ahLst/>
                <a:cxnLst>
                  <a:cxn ang="0">
                    <a:pos x="connsiteX0" y="connsiteY0"/>
                  </a:cxn>
                  <a:cxn ang="0">
                    <a:pos x="connsiteX1" y="connsiteY1"/>
                  </a:cxn>
                </a:cxnLst>
                <a:rect l="l" t="t" r="r" b="b"/>
                <a:pathLst>
                  <a:path w="2971800" h="1352549">
                    <a:moveTo>
                      <a:pt x="2971800" y="0"/>
                    </a:moveTo>
                    <a:cubicBezTo>
                      <a:pt x="2413792" y="1030289"/>
                      <a:pt x="1831975" y="1339055"/>
                      <a:pt x="0" y="1352549"/>
                    </a:cubicBezTo>
                  </a:path>
                </a:pathLst>
              </a:custGeom>
              <a:noFill/>
              <a:ln w="19050" cap="rnd">
                <a:solidFill>
                  <a:schemeClr val="accent5"/>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GB" sz="675" b="1" i="0" u="none" strike="noStrike" kern="1200" cap="none" spc="0" normalizeH="0" baseline="0" noProof="0">
                  <a:ln>
                    <a:noFill/>
                  </a:ln>
                  <a:solidFill>
                    <a:srgbClr val="FFFFFF"/>
                  </a:solidFill>
                  <a:effectLst/>
                  <a:uLnTx/>
                  <a:uFillTx/>
                  <a:latin typeface="Arial"/>
                  <a:ea typeface="+mn-ea"/>
                  <a:cs typeface="+mn-cs"/>
                </a:endParaRPr>
              </a:p>
            </p:txBody>
          </p:sp>
        </p:grpSp>
      </p:grpSp>
      <p:sp>
        <p:nvSpPr>
          <p:cNvPr id="10" name="Slide Number Placeholder 9">
            <a:extLst>
              <a:ext uri="{FF2B5EF4-FFF2-40B4-BE49-F238E27FC236}">
                <a16:creationId xmlns:a16="http://schemas.microsoft.com/office/drawing/2014/main" id="{474BE47D-04F4-96DB-5128-964B6005A513}"/>
              </a:ext>
            </a:extLst>
          </p:cNvPr>
          <p:cNvSpPr>
            <a:spLocks noGrp="1"/>
          </p:cNvSpPr>
          <p:nvPr>
            <p:ph type="sldNum" sz="quarter" idx="4"/>
          </p:nvPr>
        </p:nvSpPr>
        <p:spPr/>
        <p:txBody>
          <a:bodyPr/>
          <a:lstStyle/>
          <a:p>
            <a:fld id="{C5E73D8C-6D1C-4360-8101-83ED279A0FF1}" type="slidenum">
              <a:rPr lang="en-GB" smtClean="0"/>
              <a:pPr/>
              <a:t>4</a:t>
            </a:fld>
            <a:endParaRPr lang="en-GB"/>
          </a:p>
        </p:txBody>
      </p:sp>
    </p:spTree>
    <p:extLst>
      <p:ext uri="{BB962C8B-B14F-4D97-AF65-F5344CB8AC3E}">
        <p14:creationId xmlns:p14="http://schemas.microsoft.com/office/powerpoint/2010/main" val="285082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14313F-706E-B582-5D49-BDEFDCA51C95}"/>
              </a:ext>
            </a:extLst>
          </p:cNvPr>
          <p:cNvSpPr>
            <a:spLocks noGrp="1"/>
          </p:cNvSpPr>
          <p:nvPr>
            <p:ph type="body" sz="quarter" idx="17"/>
          </p:nvPr>
        </p:nvSpPr>
        <p:spPr/>
        <p:txBody>
          <a:bodyPr/>
          <a:lstStyle/>
          <a:p>
            <a:r>
              <a:rPr lang="da-DK">
                <a:solidFill>
                  <a:schemeClr val="accent2">
                    <a:lumMod val="50000"/>
                  </a:schemeClr>
                </a:solidFill>
              </a:rPr>
              <a:t>Alzheimer’s disease (AD) </a:t>
            </a:r>
            <a:r>
              <a:rPr lang="en-GB">
                <a:solidFill>
                  <a:schemeClr val="accent2">
                    <a:lumMod val="50000"/>
                  </a:schemeClr>
                </a:solidFill>
              </a:rPr>
              <a:t>– Epidemiology and burden</a:t>
            </a:r>
            <a:endParaRPr lang="en-US">
              <a:solidFill>
                <a:schemeClr val="accent2">
                  <a:lumMod val="50000"/>
                </a:schemeClr>
              </a:solidFill>
            </a:endParaRPr>
          </a:p>
        </p:txBody>
      </p:sp>
      <p:sp>
        <p:nvSpPr>
          <p:cNvPr id="3" name="Title 2">
            <a:extLst>
              <a:ext uri="{FF2B5EF4-FFF2-40B4-BE49-F238E27FC236}">
                <a16:creationId xmlns:a16="http://schemas.microsoft.com/office/drawing/2014/main" id="{B29B6C8A-EA5E-F49A-8513-3DD6ED72B56E}"/>
              </a:ext>
            </a:extLst>
          </p:cNvPr>
          <p:cNvSpPr>
            <a:spLocks noGrp="1"/>
          </p:cNvSpPr>
          <p:nvPr>
            <p:ph type="title"/>
          </p:nvPr>
        </p:nvSpPr>
        <p:spPr>
          <a:xfrm>
            <a:off x="539749" y="814386"/>
            <a:ext cx="10147301" cy="332399"/>
          </a:xfrm>
        </p:spPr>
        <p:txBody>
          <a:bodyPr/>
          <a:lstStyle/>
          <a:p>
            <a:r>
              <a:rPr lang="en-GB"/>
              <a:t>Projected increase in the prevalence of Alzheimer’s disease </a:t>
            </a:r>
            <a:r>
              <a:rPr lang="en-US"/>
              <a:t>dementia</a:t>
            </a:r>
          </a:p>
        </p:txBody>
      </p:sp>
      <p:sp>
        <p:nvSpPr>
          <p:cNvPr id="4" name="Text Placeholder 3">
            <a:extLst>
              <a:ext uri="{FF2B5EF4-FFF2-40B4-BE49-F238E27FC236}">
                <a16:creationId xmlns:a16="http://schemas.microsoft.com/office/drawing/2014/main" id="{7702C6BB-35C8-016C-8C82-80AC02615B7E}"/>
              </a:ext>
            </a:extLst>
          </p:cNvPr>
          <p:cNvSpPr>
            <a:spLocks noGrp="1"/>
          </p:cNvSpPr>
          <p:nvPr>
            <p:ph type="body" sz="quarter" idx="18"/>
          </p:nvPr>
        </p:nvSpPr>
        <p:spPr/>
        <p:txBody>
          <a:bodyPr/>
          <a:lstStyle/>
          <a:p>
            <a:pPr marL="0" indent="0">
              <a:buNone/>
            </a:pPr>
            <a:br>
              <a:rPr lang="en-US">
                <a:solidFill>
                  <a:schemeClr val="accent2">
                    <a:lumMod val="50000"/>
                  </a:schemeClr>
                </a:solidFill>
              </a:rPr>
            </a:br>
            <a:r>
              <a:rPr lang="en-US">
                <a:solidFill>
                  <a:schemeClr val="accent2">
                    <a:lumMod val="50000"/>
                  </a:schemeClr>
                </a:solidFill>
              </a:rPr>
              <a:t>1. Rajan et al. </a:t>
            </a:r>
            <a:r>
              <a:rPr lang="en-US" err="1">
                <a:solidFill>
                  <a:schemeClr val="accent2">
                    <a:lumMod val="50000"/>
                  </a:schemeClr>
                </a:solidFill>
              </a:rPr>
              <a:t>Alzheimers</a:t>
            </a:r>
            <a:r>
              <a:rPr lang="en-US">
                <a:solidFill>
                  <a:schemeClr val="accent2">
                    <a:lumMod val="50000"/>
                  </a:schemeClr>
                </a:solidFill>
              </a:rPr>
              <a:t> Dement 2021;17(12):1966–1975; 2. </a:t>
            </a:r>
            <a:r>
              <a:rPr lang="en-US" err="1">
                <a:solidFill>
                  <a:schemeClr val="accent2">
                    <a:lumMod val="50000"/>
                  </a:schemeClr>
                </a:solidFill>
              </a:rPr>
              <a:t>Tomaskova</a:t>
            </a:r>
            <a:r>
              <a:rPr lang="en-US">
                <a:solidFill>
                  <a:schemeClr val="accent2">
                    <a:lumMod val="50000"/>
                  </a:schemeClr>
                </a:solidFill>
              </a:rPr>
              <a:t> et al. </a:t>
            </a:r>
            <a:r>
              <a:rPr lang="en-US" err="1">
                <a:solidFill>
                  <a:schemeClr val="accent2">
                    <a:lumMod val="50000"/>
                  </a:schemeClr>
                </a:solidFill>
              </a:rPr>
              <a:t>Neuropsychiatr</a:t>
            </a:r>
            <a:r>
              <a:rPr lang="en-US">
                <a:solidFill>
                  <a:schemeClr val="accent2">
                    <a:lumMod val="50000"/>
                  </a:schemeClr>
                </a:solidFill>
              </a:rPr>
              <a:t> Dis Treat 2016;12:1589–1598</a:t>
            </a:r>
          </a:p>
        </p:txBody>
      </p:sp>
      <p:sp>
        <p:nvSpPr>
          <p:cNvPr id="5" name="Slide Number Placeholder 4">
            <a:extLst>
              <a:ext uri="{FF2B5EF4-FFF2-40B4-BE49-F238E27FC236}">
                <a16:creationId xmlns:a16="http://schemas.microsoft.com/office/drawing/2014/main" id="{87B00FA0-F22F-A174-E315-A93CACB75510}"/>
              </a:ext>
            </a:extLst>
          </p:cNvPr>
          <p:cNvSpPr>
            <a:spLocks noGrp="1"/>
          </p:cNvSpPr>
          <p:nvPr>
            <p:ph type="sldNum" sz="quarter" idx="4"/>
          </p:nvPr>
        </p:nvSpPr>
        <p:spPr/>
        <p:txBody>
          <a:bodyPr/>
          <a:lstStyle/>
          <a:p>
            <a:fld id="{C5E73D8C-6D1C-4360-8101-83ED279A0FF1}" type="slidenum">
              <a:rPr lang="en-GB" smtClean="0"/>
              <a:pPr/>
              <a:t>5</a:t>
            </a:fld>
            <a:endParaRPr lang="en-GB"/>
          </a:p>
        </p:txBody>
      </p:sp>
      <p:graphicFrame>
        <p:nvGraphicFramePr>
          <p:cNvPr id="6" name="Chart 5">
            <a:extLst>
              <a:ext uri="{FF2B5EF4-FFF2-40B4-BE49-F238E27FC236}">
                <a16:creationId xmlns:a16="http://schemas.microsoft.com/office/drawing/2014/main" id="{5BAC0F53-69DF-4E46-D52D-3E5DADA612F5}"/>
              </a:ext>
            </a:extLst>
          </p:cNvPr>
          <p:cNvGraphicFramePr/>
          <p:nvPr>
            <p:extLst>
              <p:ext uri="{D42A27DB-BD31-4B8C-83A1-F6EECF244321}">
                <p14:modId xmlns:p14="http://schemas.microsoft.com/office/powerpoint/2010/main" val="2313723918"/>
              </p:ext>
            </p:extLst>
          </p:nvPr>
        </p:nvGraphicFramePr>
        <p:xfrm>
          <a:off x="849086" y="1358295"/>
          <a:ext cx="9775371" cy="495995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BC0E43B2-2484-3EAF-D712-180CF4B6D0FB}"/>
              </a:ext>
            </a:extLst>
          </p:cNvPr>
          <p:cNvSpPr txBox="1"/>
          <p:nvPr/>
        </p:nvSpPr>
        <p:spPr>
          <a:xfrm>
            <a:off x="1912467" y="1570892"/>
            <a:ext cx="8367066" cy="646331"/>
          </a:xfrm>
          <a:prstGeom prst="rect">
            <a:avLst/>
          </a:prstGeom>
          <a:noFill/>
        </p:spPr>
        <p:txBody>
          <a:bodyPr wrap="square" rtlCol="0">
            <a:spAutoFit/>
          </a:bodyPr>
          <a:lstStyle/>
          <a:p>
            <a:r>
              <a:rPr lang="en-US" sz="1800" b="1" i="0" baseline="0">
                <a:solidFill>
                  <a:schemeClr val="tx2"/>
                </a:solidFill>
                <a:effectLst/>
              </a:rPr>
              <a:t>Projected number of people aged 65 and over with AD from 2020 to 2060</a:t>
            </a:r>
            <a:r>
              <a:rPr lang="en-US" sz="1800" b="1" i="0" baseline="30000">
                <a:solidFill>
                  <a:schemeClr val="tx2"/>
                </a:solidFill>
                <a:effectLst/>
              </a:rPr>
              <a:t>1,2</a:t>
            </a:r>
            <a:endParaRPr lang="en-US">
              <a:solidFill>
                <a:schemeClr val="tx2"/>
              </a:solidFill>
              <a:effectLst/>
            </a:endParaRPr>
          </a:p>
          <a:p>
            <a:endParaRPr lang="en-GB"/>
          </a:p>
        </p:txBody>
      </p:sp>
    </p:spTree>
    <p:extLst>
      <p:ext uri="{BB962C8B-B14F-4D97-AF65-F5344CB8AC3E}">
        <p14:creationId xmlns:p14="http://schemas.microsoft.com/office/powerpoint/2010/main" val="98284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a-DK" sz="4000"/>
              <a:t>Burden of AD</a:t>
            </a:r>
            <a:endParaRPr lang="en-US" sz="4000"/>
          </a:p>
        </p:txBody>
      </p:sp>
      <p:sp>
        <p:nvSpPr>
          <p:cNvPr id="2" name="Pladsholder til tekst 1">
            <a:extLst>
              <a:ext uri="{FF2B5EF4-FFF2-40B4-BE49-F238E27FC236}">
                <a16:creationId xmlns:a16="http://schemas.microsoft.com/office/drawing/2014/main" id="{FCAEE26E-E7BA-4D8E-B30A-662028035429}"/>
              </a:ext>
            </a:extLst>
          </p:cNvPr>
          <p:cNvSpPr>
            <a:spLocks noGrp="1"/>
          </p:cNvSpPr>
          <p:nvPr>
            <p:ph type="body" idx="1"/>
          </p:nvPr>
        </p:nvSpPr>
        <p:spPr/>
        <p:txBody>
          <a:bodyPr/>
          <a:lstStyle/>
          <a:p>
            <a:r>
              <a:rPr lang="da-DK" i="1"/>
              <a:t>Alzheimer’s disease (AD)</a:t>
            </a:r>
            <a:endParaRPr lang="en-US" i="1"/>
          </a:p>
          <a:p>
            <a:endParaRPr lang="da-DK"/>
          </a:p>
        </p:txBody>
      </p:sp>
    </p:spTree>
    <p:extLst>
      <p:ext uri="{BB962C8B-B14F-4D97-AF65-F5344CB8AC3E}">
        <p14:creationId xmlns:p14="http://schemas.microsoft.com/office/powerpoint/2010/main" val="369089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 Placeholder 54">
            <a:extLst>
              <a:ext uri="{FF2B5EF4-FFF2-40B4-BE49-F238E27FC236}">
                <a16:creationId xmlns:a16="http://schemas.microsoft.com/office/drawing/2014/main" id="{EB523B07-7B28-A66E-CFF6-B2E9BD5717E0}"/>
              </a:ext>
            </a:extLst>
          </p:cNvPr>
          <p:cNvSpPr>
            <a:spLocks noGrp="1"/>
          </p:cNvSpPr>
          <p:nvPr>
            <p:ph type="body" sz="quarter" idx="17"/>
          </p:nvPr>
        </p:nvSpPr>
        <p:spPr/>
        <p:txBody>
          <a:bodyPr/>
          <a:lstStyle/>
          <a:p>
            <a:r>
              <a:rPr lang="da-DK">
                <a:solidFill>
                  <a:schemeClr val="accent2">
                    <a:lumMod val="50000"/>
                  </a:schemeClr>
                </a:solidFill>
              </a:rPr>
              <a:t>Alzheimer’s disease (AD) </a:t>
            </a:r>
            <a:r>
              <a:rPr lang="en-GB">
                <a:solidFill>
                  <a:schemeClr val="accent2">
                    <a:lumMod val="50000"/>
                  </a:schemeClr>
                </a:solidFill>
              </a:rPr>
              <a:t>– Epidemiology and burden</a:t>
            </a:r>
            <a:endParaRPr lang="en-US">
              <a:solidFill>
                <a:schemeClr val="accent2">
                  <a:lumMod val="50000"/>
                </a:schemeClr>
              </a:solidFill>
            </a:endParaRPr>
          </a:p>
        </p:txBody>
      </p:sp>
      <p:sp>
        <p:nvSpPr>
          <p:cNvPr id="53" name="Title 52">
            <a:extLst>
              <a:ext uri="{FF2B5EF4-FFF2-40B4-BE49-F238E27FC236}">
                <a16:creationId xmlns:a16="http://schemas.microsoft.com/office/drawing/2014/main" id="{69CED35E-E1FA-72F6-191D-68001280D8D2}"/>
              </a:ext>
            </a:extLst>
          </p:cNvPr>
          <p:cNvSpPr>
            <a:spLocks noGrp="1"/>
          </p:cNvSpPr>
          <p:nvPr>
            <p:ph type="title"/>
          </p:nvPr>
        </p:nvSpPr>
        <p:spPr/>
        <p:txBody>
          <a:bodyPr/>
          <a:lstStyle/>
          <a:p>
            <a:r>
              <a:rPr lang="en-US"/>
              <a:t>Dementia has a significant impact on society</a:t>
            </a:r>
          </a:p>
        </p:txBody>
      </p:sp>
      <p:sp>
        <p:nvSpPr>
          <p:cNvPr id="56" name="Text Placeholder 55">
            <a:extLst>
              <a:ext uri="{FF2B5EF4-FFF2-40B4-BE49-F238E27FC236}">
                <a16:creationId xmlns:a16="http://schemas.microsoft.com/office/drawing/2014/main" id="{97470A72-5242-9036-39CA-28E0D51E0E34}"/>
              </a:ext>
            </a:extLst>
          </p:cNvPr>
          <p:cNvSpPr>
            <a:spLocks noGrp="1"/>
          </p:cNvSpPr>
          <p:nvPr>
            <p:ph type="body" sz="quarter" idx="18"/>
          </p:nvPr>
        </p:nvSpPr>
        <p:spPr/>
        <p:txBody>
          <a:bodyPr/>
          <a:lstStyle/>
          <a:p>
            <a:pPr marL="0" indent="0">
              <a:buNone/>
            </a:pPr>
            <a:r>
              <a:rPr lang="en-GB">
                <a:solidFill>
                  <a:schemeClr val="accent2">
                    <a:lumMod val="50000"/>
                  </a:schemeClr>
                </a:solidFill>
              </a:rPr>
              <a:t>1. Alzheimer’s Disease International. https://www.alzint.org/about/dementia-facts-figures/dementia-statistics/. Accessed Aug 2023; </a:t>
            </a:r>
            <a:br>
              <a:rPr lang="en-GB">
                <a:solidFill>
                  <a:schemeClr val="accent2">
                    <a:lumMod val="50000"/>
                  </a:schemeClr>
                </a:solidFill>
              </a:rPr>
            </a:br>
            <a:r>
              <a:rPr lang="en-GB">
                <a:solidFill>
                  <a:schemeClr val="accent2">
                    <a:lumMod val="50000"/>
                  </a:schemeClr>
                </a:solidFill>
              </a:rPr>
              <a:t>2. Alzheimer’s Association.</a:t>
            </a:r>
            <a:r>
              <a:rPr lang="fr-FR">
                <a:solidFill>
                  <a:schemeClr val="accent2">
                    <a:lumMod val="50000"/>
                  </a:schemeClr>
                </a:solidFill>
              </a:rPr>
              <a:t> </a:t>
            </a:r>
            <a:r>
              <a:rPr lang="fr-FR" err="1">
                <a:solidFill>
                  <a:schemeClr val="accent2">
                    <a:lumMod val="50000"/>
                  </a:schemeClr>
                </a:solidFill>
              </a:rPr>
              <a:t>Alzheimers</a:t>
            </a:r>
            <a:r>
              <a:rPr lang="fr-FR">
                <a:solidFill>
                  <a:schemeClr val="accent2">
                    <a:lumMod val="50000"/>
                  </a:schemeClr>
                </a:solidFill>
              </a:rPr>
              <a:t> </a:t>
            </a:r>
            <a:r>
              <a:rPr lang="fr-FR" err="1">
                <a:solidFill>
                  <a:schemeClr val="accent2">
                    <a:lumMod val="50000"/>
                  </a:schemeClr>
                </a:solidFill>
              </a:rPr>
              <a:t>Dement</a:t>
            </a:r>
            <a:r>
              <a:rPr lang="fr-FR">
                <a:solidFill>
                  <a:schemeClr val="accent2">
                    <a:lumMod val="50000"/>
                  </a:schemeClr>
                </a:solidFill>
              </a:rPr>
              <a:t> 2023;19(4):1598–1695</a:t>
            </a:r>
            <a:r>
              <a:rPr lang="en-GB">
                <a:solidFill>
                  <a:schemeClr val="accent2">
                    <a:lumMod val="50000"/>
                  </a:schemeClr>
                </a:solidFill>
              </a:rPr>
              <a:t>; 3. </a:t>
            </a:r>
            <a:r>
              <a:rPr lang="en-GB" err="1">
                <a:solidFill>
                  <a:schemeClr val="accent2">
                    <a:lumMod val="50000"/>
                  </a:schemeClr>
                </a:solidFill>
              </a:rPr>
              <a:t>Skaria</a:t>
            </a:r>
            <a:r>
              <a:rPr lang="en-GB">
                <a:solidFill>
                  <a:schemeClr val="accent2">
                    <a:lumMod val="50000"/>
                  </a:schemeClr>
                </a:solidFill>
              </a:rPr>
              <a:t>. </a:t>
            </a:r>
            <a:r>
              <a:rPr lang="en-US">
                <a:solidFill>
                  <a:schemeClr val="accent2">
                    <a:lumMod val="50000"/>
                  </a:schemeClr>
                </a:solidFill>
              </a:rPr>
              <a:t>Am J </a:t>
            </a:r>
            <a:r>
              <a:rPr lang="en-US" err="1">
                <a:solidFill>
                  <a:schemeClr val="accent2">
                    <a:lumMod val="50000"/>
                  </a:schemeClr>
                </a:solidFill>
              </a:rPr>
              <a:t>Manag</a:t>
            </a:r>
            <a:r>
              <a:rPr lang="en-US">
                <a:solidFill>
                  <a:schemeClr val="accent2">
                    <a:lumMod val="50000"/>
                  </a:schemeClr>
                </a:solidFill>
              </a:rPr>
              <a:t> Care 2022;28(10Suppl):S188–S196; </a:t>
            </a:r>
            <a:br>
              <a:rPr lang="en-US">
                <a:solidFill>
                  <a:schemeClr val="accent2">
                    <a:lumMod val="50000"/>
                  </a:schemeClr>
                </a:solidFill>
              </a:rPr>
            </a:br>
            <a:r>
              <a:rPr lang="en-US">
                <a:solidFill>
                  <a:schemeClr val="accent2">
                    <a:lumMod val="50000"/>
                  </a:schemeClr>
                </a:solidFill>
              </a:rPr>
              <a:t>4. </a:t>
            </a:r>
            <a:r>
              <a:rPr lang="en-GB">
                <a:solidFill>
                  <a:schemeClr val="accent2">
                    <a:lumMod val="50000"/>
                  </a:schemeClr>
                </a:solidFill>
              </a:rPr>
              <a:t>World Health Organization. https://www.who.int/news-room/fact-sheets/detail/dementia. Accessed Aug 2023</a:t>
            </a:r>
          </a:p>
        </p:txBody>
      </p:sp>
      <p:sp>
        <p:nvSpPr>
          <p:cNvPr id="5" name="Slide Number Placeholder 4">
            <a:extLst>
              <a:ext uri="{FF2B5EF4-FFF2-40B4-BE49-F238E27FC236}">
                <a16:creationId xmlns:a16="http://schemas.microsoft.com/office/drawing/2014/main" id="{83EFCCE9-4E61-CB06-F21D-88109D1731CD}"/>
              </a:ext>
            </a:extLst>
          </p:cNvPr>
          <p:cNvSpPr>
            <a:spLocks noGrp="1"/>
          </p:cNvSpPr>
          <p:nvPr>
            <p:ph type="sldNum" sz="quarter" idx="4"/>
          </p:nvPr>
        </p:nvSpPr>
        <p:spPr/>
        <p:txBody>
          <a:bodyPr/>
          <a:lstStyle/>
          <a:p>
            <a:fld id="{C5E73D8C-6D1C-4360-8101-83ED279A0FF1}" type="slidenum">
              <a:rPr lang="en-GB" smtClean="0"/>
              <a:pPr/>
              <a:t>7</a:t>
            </a:fld>
            <a:endParaRPr lang="en-GB"/>
          </a:p>
        </p:txBody>
      </p:sp>
      <p:sp>
        <p:nvSpPr>
          <p:cNvPr id="58" name="Rectangle 57">
            <a:extLst>
              <a:ext uri="{FF2B5EF4-FFF2-40B4-BE49-F238E27FC236}">
                <a16:creationId xmlns:a16="http://schemas.microsoft.com/office/drawing/2014/main" id="{91323641-C100-3C0A-3DEB-ED1A47FC9DC3}"/>
              </a:ext>
            </a:extLst>
          </p:cNvPr>
          <p:cNvSpPr/>
          <p:nvPr/>
        </p:nvSpPr>
        <p:spPr>
          <a:xfrm>
            <a:off x="539483" y="1416785"/>
            <a:ext cx="4646338" cy="2050855"/>
          </a:xfrm>
          <a:prstGeom prst="rect">
            <a:avLst/>
          </a:prstGeom>
          <a:solidFill>
            <a:schemeClr val="accent4">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a:extLst>
              <a:ext uri="{FF2B5EF4-FFF2-40B4-BE49-F238E27FC236}">
                <a16:creationId xmlns:a16="http://schemas.microsoft.com/office/drawing/2014/main" id="{162F3F70-6818-A44E-87B6-6D0A94913261}"/>
              </a:ext>
            </a:extLst>
          </p:cNvPr>
          <p:cNvSpPr/>
          <p:nvPr/>
        </p:nvSpPr>
        <p:spPr>
          <a:xfrm>
            <a:off x="539482" y="3509807"/>
            <a:ext cx="4646337" cy="1959642"/>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Content Placeholder 8">
            <a:extLst>
              <a:ext uri="{FF2B5EF4-FFF2-40B4-BE49-F238E27FC236}">
                <a16:creationId xmlns:a16="http://schemas.microsoft.com/office/drawing/2014/main" id="{60B45EA6-C8BE-3B15-0E58-6C24F373F30A}"/>
              </a:ext>
            </a:extLst>
          </p:cNvPr>
          <p:cNvSpPr>
            <a:spLocks noGrp="1"/>
          </p:cNvSpPr>
          <p:nvPr>
            <p:ph idx="19"/>
          </p:nvPr>
        </p:nvSpPr>
        <p:spPr>
          <a:xfrm>
            <a:off x="1477945" y="3764969"/>
            <a:ext cx="3423088" cy="1626537"/>
          </a:xfrm>
        </p:spPr>
        <p:txBody>
          <a:bodyPr/>
          <a:lstStyle/>
          <a:p>
            <a:pPr marL="0" indent="0">
              <a:buNone/>
            </a:pPr>
            <a:r>
              <a:rPr lang="en-GB" sz="1400">
                <a:solidFill>
                  <a:schemeClr val="tx1"/>
                </a:solidFill>
              </a:rPr>
              <a:t>In 2022, caregivers (usually family members) of individuals living with AD provided an estimated </a:t>
            </a:r>
            <a:br>
              <a:rPr lang="en-GB" sz="1400">
                <a:solidFill>
                  <a:schemeClr val="tx1"/>
                </a:solidFill>
              </a:rPr>
            </a:br>
            <a:r>
              <a:rPr lang="en-GB" sz="1800" b="1">
                <a:solidFill>
                  <a:schemeClr val="tx1"/>
                </a:solidFill>
              </a:rPr>
              <a:t>18 billion hours of unpaid care</a:t>
            </a:r>
            <a:r>
              <a:rPr lang="en-GB" sz="1400" baseline="30000">
                <a:solidFill>
                  <a:schemeClr val="tx1"/>
                </a:solidFill>
              </a:rPr>
              <a:t>2</a:t>
            </a:r>
          </a:p>
          <a:p>
            <a:pPr marL="0" indent="0">
              <a:buClr>
                <a:schemeClr val="tx1"/>
              </a:buClr>
              <a:buSzPct val="80000"/>
              <a:buNone/>
            </a:pPr>
            <a:r>
              <a:rPr lang="en-GB" sz="1400">
                <a:solidFill>
                  <a:schemeClr val="tx1"/>
                </a:solidFill>
              </a:rPr>
              <a:t>Social care provided by professionals </a:t>
            </a:r>
            <a:br>
              <a:rPr lang="en-GB" sz="1400">
                <a:solidFill>
                  <a:schemeClr val="tx1"/>
                </a:solidFill>
              </a:rPr>
            </a:br>
            <a:r>
              <a:rPr lang="en-GB" sz="1400">
                <a:solidFill>
                  <a:schemeClr val="tx1"/>
                </a:solidFill>
              </a:rPr>
              <a:t>in care settings also incurs high costs</a:t>
            </a:r>
            <a:r>
              <a:rPr lang="en-GB" sz="1400" baseline="30000">
                <a:solidFill>
                  <a:schemeClr val="tx1"/>
                </a:solidFill>
              </a:rPr>
              <a:t>1</a:t>
            </a:r>
          </a:p>
        </p:txBody>
      </p:sp>
      <p:sp>
        <p:nvSpPr>
          <p:cNvPr id="61" name="TextBox 60">
            <a:extLst>
              <a:ext uri="{FF2B5EF4-FFF2-40B4-BE49-F238E27FC236}">
                <a16:creationId xmlns:a16="http://schemas.microsoft.com/office/drawing/2014/main" id="{C1A457B9-1E5A-1F49-8272-93283EBF0525}"/>
              </a:ext>
            </a:extLst>
          </p:cNvPr>
          <p:cNvSpPr txBox="1"/>
          <p:nvPr/>
        </p:nvSpPr>
        <p:spPr>
          <a:xfrm>
            <a:off x="640003" y="1473542"/>
            <a:ext cx="2123441" cy="800219"/>
          </a:xfrm>
          <a:prstGeom prst="rect">
            <a:avLst/>
          </a:prstGeom>
          <a:noFill/>
        </p:spPr>
        <p:txBody>
          <a:bodyPr wrap="square">
            <a:spAutoFit/>
          </a:bodyPr>
          <a:lstStyle/>
          <a:p>
            <a:r>
              <a:rPr lang="en-GB" sz="1400"/>
              <a:t>Globally, dementia </a:t>
            </a:r>
            <a:br>
              <a:rPr lang="en-GB" sz="1400"/>
            </a:br>
            <a:r>
              <a:rPr lang="en-GB" sz="1400"/>
              <a:t>costs </a:t>
            </a:r>
            <a:r>
              <a:rPr lang="en-GB" b="1"/>
              <a:t>$1.3 trillion </a:t>
            </a:r>
            <a:r>
              <a:rPr lang="en-GB" sz="1400"/>
              <a:t>annually</a:t>
            </a:r>
            <a:r>
              <a:rPr lang="en-GB" sz="1400" baseline="30000"/>
              <a:t>1</a:t>
            </a:r>
          </a:p>
        </p:txBody>
      </p:sp>
      <p:sp>
        <p:nvSpPr>
          <p:cNvPr id="62" name="TextBox 61">
            <a:extLst>
              <a:ext uri="{FF2B5EF4-FFF2-40B4-BE49-F238E27FC236}">
                <a16:creationId xmlns:a16="http://schemas.microsoft.com/office/drawing/2014/main" id="{0A80A186-B3C1-7BDB-B319-CF143DC31F1F}"/>
              </a:ext>
            </a:extLst>
          </p:cNvPr>
          <p:cNvSpPr txBox="1"/>
          <p:nvPr/>
        </p:nvSpPr>
        <p:spPr>
          <a:xfrm>
            <a:off x="3307463" y="1471932"/>
            <a:ext cx="2155837" cy="800219"/>
          </a:xfrm>
          <a:prstGeom prst="rect">
            <a:avLst/>
          </a:prstGeom>
          <a:noFill/>
        </p:spPr>
        <p:txBody>
          <a:bodyPr wrap="square">
            <a:spAutoFit/>
          </a:bodyPr>
          <a:lstStyle/>
          <a:p>
            <a:r>
              <a:rPr lang="en-GB" sz="1400"/>
              <a:t>Predicted to increase </a:t>
            </a:r>
            <a:br>
              <a:rPr lang="en-GB" sz="1400"/>
            </a:br>
            <a:r>
              <a:rPr lang="en-GB" sz="1400"/>
              <a:t>to </a:t>
            </a:r>
            <a:r>
              <a:rPr lang="en-GB" b="1"/>
              <a:t>$2.8 trillion </a:t>
            </a:r>
            <a:br>
              <a:rPr lang="en-GB" b="1"/>
            </a:br>
            <a:r>
              <a:rPr lang="en-GB" sz="1400"/>
              <a:t>by 2030</a:t>
            </a:r>
            <a:r>
              <a:rPr lang="en-GB" sz="1400" baseline="30000"/>
              <a:t>1</a:t>
            </a:r>
          </a:p>
        </p:txBody>
      </p:sp>
      <p:pic>
        <p:nvPicPr>
          <p:cNvPr id="63" name="Graphic 62" descr="Arrow: Clockwise curve with solid fill">
            <a:extLst>
              <a:ext uri="{FF2B5EF4-FFF2-40B4-BE49-F238E27FC236}">
                <a16:creationId xmlns:a16="http://schemas.microsoft.com/office/drawing/2014/main" id="{48068453-51AA-B14E-0A01-4DAE4E8A582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rot="6326449">
            <a:off x="2437572" y="1436043"/>
            <a:ext cx="868349" cy="868349"/>
          </a:xfrm>
          <a:prstGeom prst="rect">
            <a:avLst/>
          </a:prstGeom>
        </p:spPr>
      </p:pic>
      <p:grpSp>
        <p:nvGrpSpPr>
          <p:cNvPr id="65" name="Group 64">
            <a:extLst>
              <a:ext uri="{FF2B5EF4-FFF2-40B4-BE49-F238E27FC236}">
                <a16:creationId xmlns:a16="http://schemas.microsoft.com/office/drawing/2014/main" id="{C78CE3BF-6144-1C10-89F1-FF986872F156}"/>
              </a:ext>
            </a:extLst>
          </p:cNvPr>
          <p:cNvGrpSpPr/>
          <p:nvPr/>
        </p:nvGrpSpPr>
        <p:grpSpPr>
          <a:xfrm>
            <a:off x="640003" y="3793993"/>
            <a:ext cx="676134" cy="676134"/>
            <a:chOff x="185310" y="3724648"/>
            <a:chExt cx="448293" cy="448293"/>
          </a:xfrm>
        </p:grpSpPr>
        <p:sp>
          <p:nvSpPr>
            <p:cNvPr id="66" name="Oval 65">
              <a:extLst>
                <a:ext uri="{FF2B5EF4-FFF2-40B4-BE49-F238E27FC236}">
                  <a16:creationId xmlns:a16="http://schemas.microsoft.com/office/drawing/2014/main" id="{1329CE4A-021D-0983-A0C6-BF460ABA4CDE}"/>
                </a:ext>
              </a:extLst>
            </p:cNvPr>
            <p:cNvSpPr/>
            <p:nvPr/>
          </p:nvSpPr>
          <p:spPr>
            <a:xfrm>
              <a:off x="279539" y="3796854"/>
              <a:ext cx="259944" cy="2768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7" name="Graphic 66" descr="Polaroid Pictures outline">
              <a:extLst>
                <a:ext uri="{FF2B5EF4-FFF2-40B4-BE49-F238E27FC236}">
                  <a16:creationId xmlns:a16="http://schemas.microsoft.com/office/drawing/2014/main" id="{A2100292-C852-6213-C2AF-87413CC8FEB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5310" y="3724648"/>
              <a:ext cx="448293" cy="448293"/>
            </a:xfrm>
            <a:prstGeom prst="rect">
              <a:avLst/>
            </a:prstGeom>
          </p:spPr>
        </p:pic>
      </p:grpSp>
      <p:grpSp>
        <p:nvGrpSpPr>
          <p:cNvPr id="68" name="Group 67">
            <a:extLst>
              <a:ext uri="{FF2B5EF4-FFF2-40B4-BE49-F238E27FC236}">
                <a16:creationId xmlns:a16="http://schemas.microsoft.com/office/drawing/2014/main" id="{A0EA372F-F230-D36A-12E5-22F7AFB38D9B}"/>
              </a:ext>
            </a:extLst>
          </p:cNvPr>
          <p:cNvGrpSpPr/>
          <p:nvPr/>
        </p:nvGrpSpPr>
        <p:grpSpPr>
          <a:xfrm>
            <a:off x="640003" y="4655785"/>
            <a:ext cx="676134" cy="676134"/>
            <a:chOff x="175730" y="4699493"/>
            <a:chExt cx="468000" cy="468000"/>
          </a:xfrm>
        </p:grpSpPr>
        <p:sp>
          <p:nvSpPr>
            <p:cNvPr id="69" name="Oval 68">
              <a:extLst>
                <a:ext uri="{FF2B5EF4-FFF2-40B4-BE49-F238E27FC236}">
                  <a16:creationId xmlns:a16="http://schemas.microsoft.com/office/drawing/2014/main" id="{3660AB13-E408-D34D-D846-2B0E180B7492}"/>
                </a:ext>
              </a:extLst>
            </p:cNvPr>
            <p:cNvSpPr/>
            <p:nvPr/>
          </p:nvSpPr>
          <p:spPr>
            <a:xfrm>
              <a:off x="287729" y="4795045"/>
              <a:ext cx="259944" cy="2768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0" name="Graphic 69" descr="Care outline">
              <a:extLst>
                <a:ext uri="{FF2B5EF4-FFF2-40B4-BE49-F238E27FC236}">
                  <a16:creationId xmlns:a16="http://schemas.microsoft.com/office/drawing/2014/main" id="{0C2428DD-3B7B-20DB-063D-D924F399BE8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5730" y="4699493"/>
              <a:ext cx="468000" cy="468000"/>
            </a:xfrm>
            <a:prstGeom prst="rect">
              <a:avLst/>
            </a:prstGeom>
          </p:spPr>
        </p:pic>
      </p:grpSp>
      <p:grpSp>
        <p:nvGrpSpPr>
          <p:cNvPr id="2" name="Group 1">
            <a:extLst>
              <a:ext uri="{FF2B5EF4-FFF2-40B4-BE49-F238E27FC236}">
                <a16:creationId xmlns:a16="http://schemas.microsoft.com/office/drawing/2014/main" id="{7F34FF43-93AD-AD71-6BCE-105A7324A34D}"/>
              </a:ext>
            </a:extLst>
          </p:cNvPr>
          <p:cNvGrpSpPr/>
          <p:nvPr/>
        </p:nvGrpSpPr>
        <p:grpSpPr>
          <a:xfrm>
            <a:off x="1495226" y="2591439"/>
            <a:ext cx="2987236" cy="746242"/>
            <a:chOff x="1380711" y="2570191"/>
            <a:chExt cx="2987236" cy="746242"/>
          </a:xfrm>
        </p:grpSpPr>
        <p:sp>
          <p:nvSpPr>
            <p:cNvPr id="64" name="TextBox 63">
              <a:extLst>
                <a:ext uri="{FF2B5EF4-FFF2-40B4-BE49-F238E27FC236}">
                  <a16:creationId xmlns:a16="http://schemas.microsoft.com/office/drawing/2014/main" id="{F554E0E4-5113-9347-89B7-585C6B37457A}"/>
                </a:ext>
              </a:extLst>
            </p:cNvPr>
            <p:cNvSpPr txBox="1"/>
            <p:nvPr/>
          </p:nvSpPr>
          <p:spPr>
            <a:xfrm>
              <a:off x="1560579" y="2570191"/>
              <a:ext cx="2807368" cy="738664"/>
            </a:xfrm>
            <a:prstGeom prst="rect">
              <a:avLst/>
            </a:prstGeom>
            <a:noFill/>
          </p:spPr>
          <p:txBody>
            <a:bodyPr wrap="square">
              <a:spAutoFit/>
            </a:bodyPr>
            <a:lstStyle/>
            <a:p>
              <a:pPr marL="449263" lvl="1"/>
              <a:r>
                <a:rPr lang="en-GB" sz="1400" b="1"/>
                <a:t>20% </a:t>
              </a:r>
              <a:r>
                <a:rPr lang="en-GB" sz="1400"/>
                <a:t>of these expenses </a:t>
              </a:r>
              <a:br>
                <a:rPr lang="en-GB" sz="1400"/>
              </a:br>
              <a:r>
                <a:rPr lang="en-GB" sz="1400"/>
                <a:t>are directly related to </a:t>
              </a:r>
            </a:p>
            <a:p>
              <a:pPr marL="449263" lvl="1"/>
              <a:r>
                <a:rPr lang="en-GB" sz="1400"/>
                <a:t>medical costs</a:t>
              </a:r>
              <a:r>
                <a:rPr lang="en-GB" sz="1400" baseline="30000"/>
                <a:t>1</a:t>
              </a:r>
            </a:p>
          </p:txBody>
        </p:sp>
        <p:pic>
          <p:nvPicPr>
            <p:cNvPr id="71" name="Graphic 70" descr="Medical outline">
              <a:extLst>
                <a:ext uri="{FF2B5EF4-FFF2-40B4-BE49-F238E27FC236}">
                  <a16:creationId xmlns:a16="http://schemas.microsoft.com/office/drawing/2014/main" id="{11215BA0-BDA2-1B55-89EC-FCDD2212CBF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380711" y="2647310"/>
              <a:ext cx="669123" cy="669123"/>
            </a:xfrm>
            <a:prstGeom prst="rect">
              <a:avLst/>
            </a:prstGeom>
          </p:spPr>
        </p:pic>
      </p:grpSp>
      <p:sp>
        <p:nvSpPr>
          <p:cNvPr id="73" name="TextBox 72">
            <a:extLst>
              <a:ext uri="{FF2B5EF4-FFF2-40B4-BE49-F238E27FC236}">
                <a16:creationId xmlns:a16="http://schemas.microsoft.com/office/drawing/2014/main" id="{7AC1D432-ACFD-3412-5226-C04C7E466304}"/>
              </a:ext>
            </a:extLst>
          </p:cNvPr>
          <p:cNvSpPr txBox="1"/>
          <p:nvPr/>
        </p:nvSpPr>
        <p:spPr>
          <a:xfrm>
            <a:off x="539483" y="5521465"/>
            <a:ext cx="11092591" cy="523220"/>
          </a:xfrm>
          <a:prstGeom prst="rect">
            <a:avLst/>
          </a:prstGeom>
          <a:solidFill>
            <a:schemeClr val="accent4">
              <a:lumMod val="20000"/>
              <a:lumOff val="80000"/>
            </a:schemeClr>
          </a:solidFill>
          <a:ln w="12700">
            <a:solidFill>
              <a:schemeClr val="accent4">
                <a:lumMod val="50000"/>
              </a:schemeClr>
            </a:solidFill>
          </a:ln>
        </p:spPr>
        <p:txBody>
          <a:bodyPr wrap="square">
            <a:spAutoFit/>
          </a:bodyPr>
          <a:lstStyle/>
          <a:p>
            <a:pPr marL="542925" algn="ctr"/>
            <a:r>
              <a:rPr lang="en-GB" sz="1400"/>
              <a:t>Number of deaths related to all-cause dementia or AD dementia is rising,</a:t>
            </a:r>
            <a:br>
              <a:rPr lang="en-GB" sz="1400"/>
            </a:br>
            <a:r>
              <a:rPr lang="en-GB" sz="1400"/>
              <a:t>making it the </a:t>
            </a:r>
            <a:r>
              <a:rPr lang="en-GB" sz="1400" b="1"/>
              <a:t>7</a:t>
            </a:r>
            <a:r>
              <a:rPr lang="en-GB" sz="1400" b="1" baseline="30000"/>
              <a:t>th</a:t>
            </a:r>
            <a:r>
              <a:rPr lang="en-GB" sz="1400" b="1"/>
              <a:t> most common cause of death </a:t>
            </a:r>
            <a:r>
              <a:rPr lang="en-GB" sz="1400"/>
              <a:t>globally</a:t>
            </a:r>
            <a:r>
              <a:rPr lang="en-GB" sz="1400" baseline="30000"/>
              <a:t>4</a:t>
            </a:r>
            <a:r>
              <a:rPr lang="en-GB" sz="1400"/>
              <a:t> </a:t>
            </a:r>
          </a:p>
        </p:txBody>
      </p:sp>
      <p:sp>
        <p:nvSpPr>
          <p:cNvPr id="75" name="Rectangle 74">
            <a:extLst>
              <a:ext uri="{FF2B5EF4-FFF2-40B4-BE49-F238E27FC236}">
                <a16:creationId xmlns:a16="http://schemas.microsoft.com/office/drawing/2014/main" id="{BB20369D-561B-BB48-4730-52A4D884ACD6}"/>
              </a:ext>
            </a:extLst>
          </p:cNvPr>
          <p:cNvSpPr/>
          <p:nvPr/>
        </p:nvSpPr>
        <p:spPr>
          <a:xfrm>
            <a:off x="5229224" y="1416785"/>
            <a:ext cx="6402850" cy="2050855"/>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TextBox 75">
            <a:extLst>
              <a:ext uri="{FF2B5EF4-FFF2-40B4-BE49-F238E27FC236}">
                <a16:creationId xmlns:a16="http://schemas.microsoft.com/office/drawing/2014/main" id="{F76164C7-738B-E213-EE5D-845A1D1A7E3D}"/>
              </a:ext>
            </a:extLst>
          </p:cNvPr>
          <p:cNvSpPr txBox="1"/>
          <p:nvPr/>
        </p:nvSpPr>
        <p:spPr>
          <a:xfrm>
            <a:off x="5251360" y="1468876"/>
            <a:ext cx="6380714" cy="307777"/>
          </a:xfrm>
          <a:prstGeom prst="rect">
            <a:avLst/>
          </a:prstGeom>
          <a:noFill/>
        </p:spPr>
        <p:txBody>
          <a:bodyPr wrap="square">
            <a:spAutoFit/>
          </a:bodyPr>
          <a:lstStyle/>
          <a:p>
            <a:pPr marL="0" indent="0" algn="ctr">
              <a:buNone/>
            </a:pPr>
            <a:r>
              <a:rPr lang="en-GB" sz="1400" b="1"/>
              <a:t>AD management involves multiple expenses</a:t>
            </a:r>
          </a:p>
        </p:txBody>
      </p:sp>
      <p:sp>
        <p:nvSpPr>
          <p:cNvPr id="77" name="TextBox 76">
            <a:extLst>
              <a:ext uri="{FF2B5EF4-FFF2-40B4-BE49-F238E27FC236}">
                <a16:creationId xmlns:a16="http://schemas.microsoft.com/office/drawing/2014/main" id="{0B3E962E-BD49-29C3-A905-E2828A166A11}"/>
              </a:ext>
            </a:extLst>
          </p:cNvPr>
          <p:cNvSpPr txBox="1"/>
          <p:nvPr/>
        </p:nvSpPr>
        <p:spPr>
          <a:xfrm>
            <a:off x="10006410" y="2226066"/>
            <a:ext cx="1579236" cy="523220"/>
          </a:xfrm>
          <a:prstGeom prst="rect">
            <a:avLst/>
          </a:prstGeom>
          <a:noFill/>
        </p:spPr>
        <p:txBody>
          <a:bodyPr wrap="square">
            <a:spAutoFit/>
          </a:bodyPr>
          <a:lstStyle/>
          <a:p>
            <a:pPr marL="0" indent="0">
              <a:buNone/>
            </a:pPr>
            <a:r>
              <a:rPr lang="en-GB" sz="1400"/>
              <a:t>Emergency room admissions</a:t>
            </a:r>
            <a:endParaRPr lang="da-DK" sz="1400"/>
          </a:p>
        </p:txBody>
      </p:sp>
      <p:sp>
        <p:nvSpPr>
          <p:cNvPr id="78" name="TextBox 77">
            <a:extLst>
              <a:ext uri="{FF2B5EF4-FFF2-40B4-BE49-F238E27FC236}">
                <a16:creationId xmlns:a16="http://schemas.microsoft.com/office/drawing/2014/main" id="{4EAE322E-BA87-DE07-557E-EA29AEF75441}"/>
              </a:ext>
            </a:extLst>
          </p:cNvPr>
          <p:cNvSpPr txBox="1"/>
          <p:nvPr/>
        </p:nvSpPr>
        <p:spPr>
          <a:xfrm>
            <a:off x="5893387" y="2761719"/>
            <a:ext cx="1536556" cy="646331"/>
          </a:xfrm>
          <a:prstGeom prst="rect">
            <a:avLst/>
          </a:prstGeom>
          <a:noFill/>
        </p:spPr>
        <p:txBody>
          <a:bodyPr wrap="square">
            <a:spAutoFit/>
          </a:bodyPr>
          <a:lstStyle/>
          <a:p>
            <a:r>
              <a:rPr lang="en-GB" sz="1400"/>
              <a:t>Long-term care</a:t>
            </a:r>
            <a:br>
              <a:rPr lang="en-GB" sz="1400"/>
            </a:br>
            <a:r>
              <a:rPr lang="en-GB" sz="1100"/>
              <a:t>(nursing homes and</a:t>
            </a:r>
            <a:br>
              <a:rPr lang="en-GB" sz="1100"/>
            </a:br>
            <a:r>
              <a:rPr lang="en-GB" sz="1100"/>
              <a:t>home healthcare)</a:t>
            </a:r>
            <a:endParaRPr lang="da-DK" sz="1100"/>
          </a:p>
        </p:txBody>
      </p:sp>
      <p:grpSp>
        <p:nvGrpSpPr>
          <p:cNvPr id="107" name="Group 106">
            <a:extLst>
              <a:ext uri="{FF2B5EF4-FFF2-40B4-BE49-F238E27FC236}">
                <a16:creationId xmlns:a16="http://schemas.microsoft.com/office/drawing/2014/main" id="{7B359869-19C4-B937-4E68-08B938CEF7D7}"/>
              </a:ext>
            </a:extLst>
          </p:cNvPr>
          <p:cNvGrpSpPr/>
          <p:nvPr/>
        </p:nvGrpSpPr>
        <p:grpSpPr>
          <a:xfrm>
            <a:off x="7331767" y="2152885"/>
            <a:ext cx="432000" cy="432000"/>
            <a:chOff x="7360300" y="2110203"/>
            <a:chExt cx="432000" cy="432000"/>
          </a:xfrm>
        </p:grpSpPr>
        <p:sp>
          <p:nvSpPr>
            <p:cNvPr id="81" name="Oval 80">
              <a:extLst>
                <a:ext uri="{FF2B5EF4-FFF2-40B4-BE49-F238E27FC236}">
                  <a16:creationId xmlns:a16="http://schemas.microsoft.com/office/drawing/2014/main" id="{D1917953-972F-59D8-3208-FD56AB64D0F0}"/>
                </a:ext>
              </a:extLst>
            </p:cNvPr>
            <p:cNvSpPr/>
            <p:nvPr/>
          </p:nvSpPr>
          <p:spPr>
            <a:xfrm>
              <a:off x="7446328" y="2195089"/>
              <a:ext cx="259944" cy="2768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6" name="Graphic 85" descr="Inpatient outline">
              <a:extLst>
                <a:ext uri="{FF2B5EF4-FFF2-40B4-BE49-F238E27FC236}">
                  <a16:creationId xmlns:a16="http://schemas.microsoft.com/office/drawing/2014/main" id="{BA16EEE3-6C72-BA0C-86E2-100BBAC2BF0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360300" y="2110203"/>
              <a:ext cx="432000" cy="432000"/>
            </a:xfrm>
            <a:prstGeom prst="rect">
              <a:avLst/>
            </a:prstGeom>
          </p:spPr>
        </p:pic>
      </p:grpSp>
      <p:grpSp>
        <p:nvGrpSpPr>
          <p:cNvPr id="109" name="Group 108">
            <a:extLst>
              <a:ext uri="{FF2B5EF4-FFF2-40B4-BE49-F238E27FC236}">
                <a16:creationId xmlns:a16="http://schemas.microsoft.com/office/drawing/2014/main" id="{437D1B4B-F7B8-45BB-33AA-E609EC9A1A2C}"/>
              </a:ext>
            </a:extLst>
          </p:cNvPr>
          <p:cNvGrpSpPr/>
          <p:nvPr/>
        </p:nvGrpSpPr>
        <p:grpSpPr>
          <a:xfrm>
            <a:off x="9569418" y="2159439"/>
            <a:ext cx="432000" cy="432000"/>
            <a:chOff x="9591363" y="2110203"/>
            <a:chExt cx="432000" cy="432000"/>
          </a:xfrm>
        </p:grpSpPr>
        <p:sp>
          <p:nvSpPr>
            <p:cNvPr id="84" name="Oval 83">
              <a:extLst>
                <a:ext uri="{FF2B5EF4-FFF2-40B4-BE49-F238E27FC236}">
                  <a16:creationId xmlns:a16="http://schemas.microsoft.com/office/drawing/2014/main" id="{110772B0-F12F-2021-05FD-1269DF70B51B}"/>
                </a:ext>
              </a:extLst>
            </p:cNvPr>
            <p:cNvSpPr/>
            <p:nvPr/>
          </p:nvSpPr>
          <p:spPr>
            <a:xfrm>
              <a:off x="9677391" y="2216633"/>
              <a:ext cx="259944" cy="2768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8" name="Graphic 87" descr="Hospital outline">
              <a:extLst>
                <a:ext uri="{FF2B5EF4-FFF2-40B4-BE49-F238E27FC236}">
                  <a16:creationId xmlns:a16="http://schemas.microsoft.com/office/drawing/2014/main" id="{96D857B9-86B7-580A-C7A8-8FE1B57D910E}"/>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591363" y="2110203"/>
              <a:ext cx="432000" cy="432000"/>
            </a:xfrm>
            <a:prstGeom prst="rect">
              <a:avLst/>
            </a:prstGeom>
          </p:spPr>
        </p:pic>
      </p:grpSp>
      <p:grpSp>
        <p:nvGrpSpPr>
          <p:cNvPr id="108" name="Group 107">
            <a:extLst>
              <a:ext uri="{FF2B5EF4-FFF2-40B4-BE49-F238E27FC236}">
                <a16:creationId xmlns:a16="http://schemas.microsoft.com/office/drawing/2014/main" id="{A2A691CD-7001-2379-D06F-2CF05B099563}"/>
              </a:ext>
            </a:extLst>
          </p:cNvPr>
          <p:cNvGrpSpPr/>
          <p:nvPr/>
        </p:nvGrpSpPr>
        <p:grpSpPr>
          <a:xfrm>
            <a:off x="7331767" y="2719756"/>
            <a:ext cx="432000" cy="432000"/>
            <a:chOff x="7360299" y="2902171"/>
            <a:chExt cx="432000" cy="432000"/>
          </a:xfrm>
        </p:grpSpPr>
        <p:sp>
          <p:nvSpPr>
            <p:cNvPr id="82" name="Oval 81">
              <a:extLst>
                <a:ext uri="{FF2B5EF4-FFF2-40B4-BE49-F238E27FC236}">
                  <a16:creationId xmlns:a16="http://schemas.microsoft.com/office/drawing/2014/main" id="{7E31D09C-459E-BF4F-7129-3BB259CC7E09}"/>
                </a:ext>
              </a:extLst>
            </p:cNvPr>
            <p:cNvSpPr/>
            <p:nvPr/>
          </p:nvSpPr>
          <p:spPr>
            <a:xfrm>
              <a:off x="7446328" y="3010813"/>
              <a:ext cx="259944" cy="2768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9" name="Graphic 88" descr="Doctor male outline">
              <a:extLst>
                <a:ext uri="{FF2B5EF4-FFF2-40B4-BE49-F238E27FC236}">
                  <a16:creationId xmlns:a16="http://schemas.microsoft.com/office/drawing/2014/main" id="{0589E948-B90E-124D-648C-3D12F59370D1}"/>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360299" y="2902171"/>
              <a:ext cx="432000" cy="432000"/>
            </a:xfrm>
            <a:prstGeom prst="rect">
              <a:avLst/>
            </a:prstGeom>
          </p:spPr>
        </p:pic>
      </p:grpSp>
      <p:grpSp>
        <p:nvGrpSpPr>
          <p:cNvPr id="110" name="Group 109">
            <a:extLst>
              <a:ext uri="{FF2B5EF4-FFF2-40B4-BE49-F238E27FC236}">
                <a16:creationId xmlns:a16="http://schemas.microsoft.com/office/drawing/2014/main" id="{D75A49D8-D10E-4974-2E94-4FB7361F4FD3}"/>
              </a:ext>
            </a:extLst>
          </p:cNvPr>
          <p:cNvGrpSpPr/>
          <p:nvPr/>
        </p:nvGrpSpPr>
        <p:grpSpPr>
          <a:xfrm>
            <a:off x="9569418" y="2719756"/>
            <a:ext cx="432000" cy="432000"/>
            <a:chOff x="9591363" y="2902171"/>
            <a:chExt cx="432000" cy="432000"/>
          </a:xfrm>
        </p:grpSpPr>
        <p:sp>
          <p:nvSpPr>
            <p:cNvPr id="85" name="Oval 84">
              <a:extLst>
                <a:ext uri="{FF2B5EF4-FFF2-40B4-BE49-F238E27FC236}">
                  <a16:creationId xmlns:a16="http://schemas.microsoft.com/office/drawing/2014/main" id="{E120EC95-41AF-B3D5-AEAD-86FA7DD72D09}"/>
                </a:ext>
              </a:extLst>
            </p:cNvPr>
            <p:cNvSpPr/>
            <p:nvPr/>
          </p:nvSpPr>
          <p:spPr>
            <a:xfrm>
              <a:off x="9677391" y="2980123"/>
              <a:ext cx="259944" cy="2768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0" name="Graphic 89" descr="Medicine outline">
              <a:extLst>
                <a:ext uri="{FF2B5EF4-FFF2-40B4-BE49-F238E27FC236}">
                  <a16:creationId xmlns:a16="http://schemas.microsoft.com/office/drawing/2014/main" id="{2B251688-86FF-6D6A-14F1-B63184A72B99}"/>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9591363" y="2902171"/>
              <a:ext cx="432000" cy="432000"/>
            </a:xfrm>
            <a:prstGeom prst="rect">
              <a:avLst/>
            </a:prstGeom>
          </p:spPr>
        </p:pic>
      </p:grpSp>
      <p:grpSp>
        <p:nvGrpSpPr>
          <p:cNvPr id="105" name="Group 104">
            <a:extLst>
              <a:ext uri="{FF2B5EF4-FFF2-40B4-BE49-F238E27FC236}">
                <a16:creationId xmlns:a16="http://schemas.microsoft.com/office/drawing/2014/main" id="{AC117906-1329-BEAB-3D3E-4EB30F4ABC9F}"/>
              </a:ext>
            </a:extLst>
          </p:cNvPr>
          <p:cNvGrpSpPr/>
          <p:nvPr/>
        </p:nvGrpSpPr>
        <p:grpSpPr>
          <a:xfrm>
            <a:off x="5468292" y="2719756"/>
            <a:ext cx="432000" cy="432000"/>
            <a:chOff x="9372439" y="1521736"/>
            <a:chExt cx="432000" cy="432000"/>
          </a:xfrm>
        </p:grpSpPr>
        <p:sp>
          <p:nvSpPr>
            <p:cNvPr id="83" name="Oval 82">
              <a:extLst>
                <a:ext uri="{FF2B5EF4-FFF2-40B4-BE49-F238E27FC236}">
                  <a16:creationId xmlns:a16="http://schemas.microsoft.com/office/drawing/2014/main" id="{F3A2CBC9-6E30-B740-FD83-F351CCBB859C}"/>
                </a:ext>
              </a:extLst>
            </p:cNvPr>
            <p:cNvSpPr/>
            <p:nvPr/>
          </p:nvSpPr>
          <p:spPr>
            <a:xfrm>
              <a:off x="9458467" y="1615650"/>
              <a:ext cx="259944" cy="2768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1" name="Graphic 90" descr="Home1 outline">
              <a:extLst>
                <a:ext uri="{FF2B5EF4-FFF2-40B4-BE49-F238E27FC236}">
                  <a16:creationId xmlns:a16="http://schemas.microsoft.com/office/drawing/2014/main" id="{2F027F9D-A772-88F2-ABDD-CCB954FE15C5}"/>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9372439" y="1521736"/>
              <a:ext cx="432000" cy="432000"/>
            </a:xfrm>
            <a:prstGeom prst="rect">
              <a:avLst/>
            </a:prstGeom>
          </p:spPr>
        </p:pic>
      </p:grpSp>
      <p:sp>
        <p:nvSpPr>
          <p:cNvPr id="92" name="TextBox 91">
            <a:extLst>
              <a:ext uri="{FF2B5EF4-FFF2-40B4-BE49-F238E27FC236}">
                <a16:creationId xmlns:a16="http://schemas.microsoft.com/office/drawing/2014/main" id="{0D150718-37A6-81B1-08A2-0E95B0660FA6}"/>
              </a:ext>
            </a:extLst>
          </p:cNvPr>
          <p:cNvSpPr txBox="1"/>
          <p:nvPr/>
        </p:nvSpPr>
        <p:spPr>
          <a:xfrm>
            <a:off x="9987891" y="2767650"/>
            <a:ext cx="1202980" cy="307777"/>
          </a:xfrm>
          <a:prstGeom prst="rect">
            <a:avLst/>
          </a:prstGeom>
          <a:noFill/>
        </p:spPr>
        <p:txBody>
          <a:bodyPr wrap="square">
            <a:spAutoFit/>
          </a:bodyPr>
          <a:lstStyle/>
          <a:p>
            <a:pPr marL="0" indent="0">
              <a:buNone/>
            </a:pPr>
            <a:r>
              <a:rPr lang="en-GB" sz="1400"/>
              <a:t>Medications</a:t>
            </a:r>
            <a:endParaRPr lang="da-DK" sz="1400"/>
          </a:p>
        </p:txBody>
      </p:sp>
      <p:sp>
        <p:nvSpPr>
          <p:cNvPr id="93" name="TextBox 92">
            <a:extLst>
              <a:ext uri="{FF2B5EF4-FFF2-40B4-BE49-F238E27FC236}">
                <a16:creationId xmlns:a16="http://schemas.microsoft.com/office/drawing/2014/main" id="{5B7E0280-C7E7-68F3-C577-B8AC66E265D8}"/>
              </a:ext>
            </a:extLst>
          </p:cNvPr>
          <p:cNvSpPr txBox="1"/>
          <p:nvPr/>
        </p:nvSpPr>
        <p:spPr>
          <a:xfrm>
            <a:off x="7778250" y="2767651"/>
            <a:ext cx="1796797" cy="307777"/>
          </a:xfrm>
          <a:prstGeom prst="rect">
            <a:avLst/>
          </a:prstGeom>
          <a:noFill/>
        </p:spPr>
        <p:txBody>
          <a:bodyPr wrap="square">
            <a:spAutoFit/>
          </a:bodyPr>
          <a:lstStyle/>
          <a:p>
            <a:pPr marL="0" indent="0">
              <a:buNone/>
            </a:pPr>
            <a:r>
              <a:rPr lang="en-GB" sz="1400"/>
              <a:t>Skilled nursing care</a:t>
            </a:r>
          </a:p>
        </p:txBody>
      </p:sp>
      <p:sp>
        <p:nvSpPr>
          <p:cNvPr id="94" name="TextBox 93">
            <a:extLst>
              <a:ext uri="{FF2B5EF4-FFF2-40B4-BE49-F238E27FC236}">
                <a16:creationId xmlns:a16="http://schemas.microsoft.com/office/drawing/2014/main" id="{1ED0D231-2798-7703-40B0-A1B5CC4CE7AA}"/>
              </a:ext>
            </a:extLst>
          </p:cNvPr>
          <p:cNvSpPr txBox="1"/>
          <p:nvPr/>
        </p:nvSpPr>
        <p:spPr>
          <a:xfrm>
            <a:off x="7778250" y="2220605"/>
            <a:ext cx="1713393" cy="307777"/>
          </a:xfrm>
          <a:prstGeom prst="rect">
            <a:avLst/>
          </a:prstGeom>
          <a:noFill/>
        </p:spPr>
        <p:txBody>
          <a:bodyPr wrap="square">
            <a:spAutoFit/>
          </a:bodyPr>
          <a:lstStyle/>
          <a:p>
            <a:pPr marL="0" indent="0">
              <a:buNone/>
            </a:pPr>
            <a:r>
              <a:rPr lang="en-GB" sz="1400"/>
              <a:t>In-hospital stays</a:t>
            </a:r>
            <a:endParaRPr lang="da-DK" sz="1400"/>
          </a:p>
        </p:txBody>
      </p:sp>
      <p:grpSp>
        <p:nvGrpSpPr>
          <p:cNvPr id="106" name="Group 105">
            <a:extLst>
              <a:ext uri="{FF2B5EF4-FFF2-40B4-BE49-F238E27FC236}">
                <a16:creationId xmlns:a16="http://schemas.microsoft.com/office/drawing/2014/main" id="{A924820A-2C1D-DA88-F8F4-FA63BCCC7630}"/>
              </a:ext>
            </a:extLst>
          </p:cNvPr>
          <p:cNvGrpSpPr/>
          <p:nvPr/>
        </p:nvGrpSpPr>
        <p:grpSpPr>
          <a:xfrm>
            <a:off x="5468292" y="2152885"/>
            <a:ext cx="432000" cy="432000"/>
            <a:chOff x="5458245" y="2164145"/>
            <a:chExt cx="432000" cy="432000"/>
          </a:xfrm>
        </p:grpSpPr>
        <p:sp>
          <p:nvSpPr>
            <p:cNvPr id="80" name="Oval 79">
              <a:extLst>
                <a:ext uri="{FF2B5EF4-FFF2-40B4-BE49-F238E27FC236}">
                  <a16:creationId xmlns:a16="http://schemas.microsoft.com/office/drawing/2014/main" id="{FEDB274F-7C2C-35FE-81F9-011155CB7690}"/>
                </a:ext>
              </a:extLst>
            </p:cNvPr>
            <p:cNvSpPr/>
            <p:nvPr/>
          </p:nvSpPr>
          <p:spPr>
            <a:xfrm>
              <a:off x="5544273" y="2258059"/>
              <a:ext cx="259944" cy="2768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7" name="Graphic 86" descr="Doctor female outline">
              <a:extLst>
                <a:ext uri="{FF2B5EF4-FFF2-40B4-BE49-F238E27FC236}">
                  <a16:creationId xmlns:a16="http://schemas.microsoft.com/office/drawing/2014/main" id="{9B36EA3F-7F58-448E-CCB5-3740B3EE3FC4}"/>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458245" y="2164145"/>
              <a:ext cx="432000" cy="432000"/>
            </a:xfrm>
            <a:prstGeom prst="rect">
              <a:avLst/>
            </a:prstGeom>
          </p:spPr>
        </p:pic>
      </p:grpSp>
      <p:sp>
        <p:nvSpPr>
          <p:cNvPr id="95" name="TextBox 94">
            <a:extLst>
              <a:ext uri="{FF2B5EF4-FFF2-40B4-BE49-F238E27FC236}">
                <a16:creationId xmlns:a16="http://schemas.microsoft.com/office/drawing/2014/main" id="{D4DAF174-F8E8-4EF6-EFB4-2E7C553161B7}"/>
              </a:ext>
            </a:extLst>
          </p:cNvPr>
          <p:cNvSpPr txBox="1"/>
          <p:nvPr/>
        </p:nvSpPr>
        <p:spPr>
          <a:xfrm>
            <a:off x="5876195" y="2200647"/>
            <a:ext cx="1347269" cy="307777"/>
          </a:xfrm>
          <a:prstGeom prst="rect">
            <a:avLst/>
          </a:prstGeom>
          <a:noFill/>
        </p:spPr>
        <p:txBody>
          <a:bodyPr wrap="square">
            <a:spAutoFit/>
          </a:bodyPr>
          <a:lstStyle/>
          <a:p>
            <a:pPr marL="0" indent="0">
              <a:buNone/>
            </a:pPr>
            <a:r>
              <a:rPr lang="en-GB" sz="1400"/>
              <a:t>Doctor visits</a:t>
            </a:r>
            <a:endParaRPr lang="da-DK" sz="1400"/>
          </a:p>
        </p:txBody>
      </p:sp>
      <p:sp>
        <p:nvSpPr>
          <p:cNvPr id="96" name="TextBox 95">
            <a:extLst>
              <a:ext uri="{FF2B5EF4-FFF2-40B4-BE49-F238E27FC236}">
                <a16:creationId xmlns:a16="http://schemas.microsoft.com/office/drawing/2014/main" id="{97755375-75C1-575D-AB9A-00D77C4080C6}"/>
              </a:ext>
            </a:extLst>
          </p:cNvPr>
          <p:cNvSpPr txBox="1"/>
          <p:nvPr/>
        </p:nvSpPr>
        <p:spPr>
          <a:xfrm>
            <a:off x="6963830" y="1747937"/>
            <a:ext cx="2935531" cy="307777"/>
          </a:xfrm>
          <a:prstGeom prst="rect">
            <a:avLst/>
          </a:prstGeom>
          <a:noFill/>
        </p:spPr>
        <p:txBody>
          <a:bodyPr wrap="square">
            <a:spAutoFit/>
          </a:bodyPr>
          <a:lstStyle/>
          <a:p>
            <a:pPr algn="ctr"/>
            <a:r>
              <a:rPr lang="en-GB" sz="1400"/>
              <a:t>Medical services include:</a:t>
            </a:r>
            <a:endParaRPr lang="da-DK" sz="1400"/>
          </a:p>
        </p:txBody>
      </p:sp>
      <p:sp>
        <p:nvSpPr>
          <p:cNvPr id="98" name="Rectangle 97">
            <a:extLst>
              <a:ext uri="{FF2B5EF4-FFF2-40B4-BE49-F238E27FC236}">
                <a16:creationId xmlns:a16="http://schemas.microsoft.com/office/drawing/2014/main" id="{AC1992A2-CA86-B979-A7F3-BDA2D9BEBC2D}"/>
              </a:ext>
            </a:extLst>
          </p:cNvPr>
          <p:cNvSpPr/>
          <p:nvPr/>
        </p:nvSpPr>
        <p:spPr>
          <a:xfrm>
            <a:off x="5220460" y="3509807"/>
            <a:ext cx="3597089" cy="1959642"/>
          </a:xfrm>
          <a:prstGeom prst="rect">
            <a:avLst/>
          </a:prstGeom>
          <a:solidFill>
            <a:schemeClr val="accent1">
              <a:lumMod val="20000"/>
              <a:lumOff val="80000"/>
            </a:schemeClr>
          </a:solidFill>
          <a:ln>
            <a:solidFill>
              <a:schemeClr val="accent6">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Content Placeholder 8">
            <a:extLst>
              <a:ext uri="{FF2B5EF4-FFF2-40B4-BE49-F238E27FC236}">
                <a16:creationId xmlns:a16="http://schemas.microsoft.com/office/drawing/2014/main" id="{035280BB-986E-5884-793A-57176B47CD3A}"/>
              </a:ext>
            </a:extLst>
          </p:cNvPr>
          <p:cNvSpPr txBox="1">
            <a:spLocks/>
          </p:cNvSpPr>
          <p:nvPr/>
        </p:nvSpPr>
        <p:spPr>
          <a:xfrm>
            <a:off x="5396517" y="3759742"/>
            <a:ext cx="3078696" cy="1536450"/>
          </a:xfrm>
          <a:prstGeom prst="rect">
            <a:avLst/>
          </a:prstGeom>
        </p:spPr>
        <p:txBody>
          <a:bodyPr vert="horz" lIns="0" tIns="0" rIns="0" bIns="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a:solidFill>
                  <a:schemeClr val="tx1"/>
                </a:solidFill>
              </a:rPr>
              <a:t>Indirect costs include:</a:t>
            </a:r>
            <a:r>
              <a:rPr lang="en-GB" sz="1400" baseline="30000">
                <a:solidFill>
                  <a:schemeClr val="tx1"/>
                </a:solidFill>
              </a:rPr>
              <a:t>3</a:t>
            </a:r>
          </a:p>
          <a:p>
            <a:pPr lvl="1">
              <a:spcBef>
                <a:spcPts val="800"/>
              </a:spcBef>
            </a:pPr>
            <a:r>
              <a:rPr lang="en-GB">
                <a:solidFill>
                  <a:schemeClr val="tx1"/>
                </a:solidFill>
              </a:rPr>
              <a:t>Decreased </a:t>
            </a:r>
            <a:r>
              <a:rPr lang="en-GB" b="1">
                <a:solidFill>
                  <a:schemeClr val="tx1"/>
                </a:solidFill>
              </a:rPr>
              <a:t>productivity</a:t>
            </a:r>
            <a:r>
              <a:rPr lang="en-GB">
                <a:solidFill>
                  <a:schemeClr val="tx1"/>
                </a:solidFill>
              </a:rPr>
              <a:t> for the person affected</a:t>
            </a:r>
          </a:p>
          <a:p>
            <a:pPr lvl="1">
              <a:spcBef>
                <a:spcPts val="800"/>
              </a:spcBef>
            </a:pPr>
            <a:r>
              <a:rPr lang="en-GB">
                <a:solidFill>
                  <a:schemeClr val="tx1"/>
                </a:solidFill>
              </a:rPr>
              <a:t>Decreased </a:t>
            </a:r>
            <a:r>
              <a:rPr lang="en-GB" b="1">
                <a:solidFill>
                  <a:schemeClr val="tx1"/>
                </a:solidFill>
              </a:rPr>
              <a:t>quality of life</a:t>
            </a:r>
          </a:p>
          <a:p>
            <a:pPr lvl="1">
              <a:spcBef>
                <a:spcPts val="800"/>
              </a:spcBef>
            </a:pPr>
            <a:r>
              <a:rPr lang="en-GB">
                <a:solidFill>
                  <a:schemeClr val="tx1"/>
                </a:solidFill>
              </a:rPr>
              <a:t>Increased </a:t>
            </a:r>
            <a:r>
              <a:rPr lang="en-GB" b="1">
                <a:solidFill>
                  <a:schemeClr val="tx1"/>
                </a:solidFill>
              </a:rPr>
              <a:t>reliance </a:t>
            </a:r>
            <a:r>
              <a:rPr lang="en-GB">
                <a:solidFill>
                  <a:schemeClr val="tx1"/>
                </a:solidFill>
              </a:rPr>
              <a:t>on others </a:t>
            </a:r>
          </a:p>
        </p:txBody>
      </p:sp>
      <p:sp>
        <p:nvSpPr>
          <p:cNvPr id="3" name="Rectangle 2">
            <a:extLst>
              <a:ext uri="{FF2B5EF4-FFF2-40B4-BE49-F238E27FC236}">
                <a16:creationId xmlns:a16="http://schemas.microsoft.com/office/drawing/2014/main" id="{87AC6571-640B-FE22-2129-95260782B17C}"/>
              </a:ext>
            </a:extLst>
          </p:cNvPr>
          <p:cNvSpPr/>
          <p:nvPr/>
        </p:nvSpPr>
        <p:spPr>
          <a:xfrm>
            <a:off x="8852189" y="3509807"/>
            <a:ext cx="2779886" cy="1959642"/>
          </a:xfrm>
          <a:prstGeom prst="rect">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GB" sz="1400">
                <a:solidFill>
                  <a:schemeClr val="tx1"/>
                </a:solidFill>
              </a:rPr>
              <a:t>The </a:t>
            </a:r>
            <a:r>
              <a:rPr lang="en-GB" sz="1400" b="1">
                <a:solidFill>
                  <a:schemeClr val="tx1"/>
                </a:solidFill>
              </a:rPr>
              <a:t>progressive nature</a:t>
            </a:r>
            <a:r>
              <a:rPr lang="en-GB" sz="1400">
                <a:solidFill>
                  <a:schemeClr val="tx1"/>
                </a:solidFill>
              </a:rPr>
              <a:t> of AD, combined with the </a:t>
            </a:r>
            <a:r>
              <a:rPr lang="en-GB" sz="1400" b="1">
                <a:solidFill>
                  <a:schemeClr val="tx1"/>
                </a:solidFill>
              </a:rPr>
              <a:t>lack </a:t>
            </a:r>
            <a:br>
              <a:rPr lang="en-GB" sz="1400" b="1">
                <a:solidFill>
                  <a:schemeClr val="tx1"/>
                </a:solidFill>
              </a:rPr>
            </a:br>
            <a:r>
              <a:rPr lang="en-GB" sz="1400" b="1">
                <a:solidFill>
                  <a:schemeClr val="tx1"/>
                </a:solidFill>
              </a:rPr>
              <a:t>of widely available </a:t>
            </a:r>
            <a:br>
              <a:rPr lang="en-GB" sz="1400" b="1">
                <a:solidFill>
                  <a:schemeClr val="tx1"/>
                </a:solidFill>
              </a:rPr>
            </a:br>
            <a:r>
              <a:rPr lang="en-GB" sz="1400" b="1">
                <a:solidFill>
                  <a:schemeClr val="tx1"/>
                </a:solidFill>
              </a:rPr>
              <a:t>disease-modifying treatments</a:t>
            </a:r>
            <a:r>
              <a:rPr lang="en-GB" sz="1400">
                <a:solidFill>
                  <a:schemeClr val="tx1"/>
                </a:solidFill>
              </a:rPr>
              <a:t>, place a significant economic </a:t>
            </a:r>
            <a:br>
              <a:rPr lang="en-GB" sz="1400">
                <a:solidFill>
                  <a:schemeClr val="tx1"/>
                </a:solidFill>
              </a:rPr>
            </a:br>
            <a:r>
              <a:rPr lang="en-GB" sz="1400">
                <a:solidFill>
                  <a:schemeClr val="tx1"/>
                </a:solidFill>
              </a:rPr>
              <a:t>and social strain on the healthcare system</a:t>
            </a:r>
            <a:r>
              <a:rPr lang="en-GB" sz="1400" baseline="30000">
                <a:solidFill>
                  <a:schemeClr val="tx1"/>
                </a:solidFill>
              </a:rPr>
              <a:t>3</a:t>
            </a:r>
            <a:endParaRPr lang="da-DK" sz="1400">
              <a:solidFill>
                <a:schemeClr val="tx1"/>
              </a:solidFill>
            </a:endParaRPr>
          </a:p>
        </p:txBody>
      </p:sp>
      <p:sp>
        <p:nvSpPr>
          <p:cNvPr id="10" name="Oval 9">
            <a:extLst>
              <a:ext uri="{FF2B5EF4-FFF2-40B4-BE49-F238E27FC236}">
                <a16:creationId xmlns:a16="http://schemas.microsoft.com/office/drawing/2014/main" id="{EAED62CD-E29F-8C0B-D65B-7C3B5D3A0EDD}"/>
              </a:ext>
            </a:extLst>
          </p:cNvPr>
          <p:cNvSpPr/>
          <p:nvPr/>
        </p:nvSpPr>
        <p:spPr>
          <a:xfrm>
            <a:off x="8167057" y="4803300"/>
            <a:ext cx="583200" cy="581538"/>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Graphic 7" descr="Supply And Demand outline">
            <a:extLst>
              <a:ext uri="{FF2B5EF4-FFF2-40B4-BE49-F238E27FC236}">
                <a16:creationId xmlns:a16="http://schemas.microsoft.com/office/drawing/2014/main" id="{DB295618-C364-0B12-BC23-D1764A9FC6C6}"/>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8082825" y="4703687"/>
            <a:ext cx="717784" cy="717784"/>
          </a:xfrm>
          <a:prstGeom prst="rect">
            <a:avLst/>
          </a:prstGeom>
        </p:spPr>
      </p:pic>
    </p:spTree>
    <p:extLst>
      <p:ext uri="{BB962C8B-B14F-4D97-AF65-F5344CB8AC3E}">
        <p14:creationId xmlns:p14="http://schemas.microsoft.com/office/powerpoint/2010/main" val="4143694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a:extLst>
              <a:ext uri="{FF2B5EF4-FFF2-40B4-BE49-F238E27FC236}">
                <a16:creationId xmlns:a16="http://schemas.microsoft.com/office/drawing/2014/main" id="{F494F90A-421C-8EDE-D8FC-560C6ADC9EE6}"/>
              </a:ext>
            </a:extLst>
          </p:cNvPr>
          <p:cNvGraphicFramePr/>
          <p:nvPr>
            <p:extLst>
              <p:ext uri="{D42A27DB-BD31-4B8C-83A1-F6EECF244321}">
                <p14:modId xmlns:p14="http://schemas.microsoft.com/office/powerpoint/2010/main" val="535245604"/>
              </p:ext>
            </p:extLst>
          </p:nvPr>
        </p:nvGraphicFramePr>
        <p:xfrm>
          <a:off x="633256" y="1251858"/>
          <a:ext cx="10143602" cy="4911876"/>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 Placeholder 1">
            <a:extLst>
              <a:ext uri="{FF2B5EF4-FFF2-40B4-BE49-F238E27FC236}">
                <a16:creationId xmlns:a16="http://schemas.microsoft.com/office/drawing/2014/main" id="{73EB452C-4158-E90F-0B23-9B5FBFF284A6}"/>
              </a:ext>
            </a:extLst>
          </p:cNvPr>
          <p:cNvSpPr>
            <a:spLocks noGrp="1"/>
          </p:cNvSpPr>
          <p:nvPr>
            <p:ph type="body" sz="quarter" idx="17"/>
          </p:nvPr>
        </p:nvSpPr>
        <p:spPr/>
        <p:txBody>
          <a:bodyPr/>
          <a:lstStyle/>
          <a:p>
            <a:r>
              <a:rPr lang="da-DK"/>
              <a:t>Alzheimer’s disease (AD) </a:t>
            </a:r>
            <a:r>
              <a:rPr lang="en-GB"/>
              <a:t>– Epidemiology and burden</a:t>
            </a:r>
            <a:endParaRPr lang="en-US"/>
          </a:p>
        </p:txBody>
      </p:sp>
      <p:sp>
        <p:nvSpPr>
          <p:cNvPr id="8" name="Title 7">
            <a:extLst>
              <a:ext uri="{FF2B5EF4-FFF2-40B4-BE49-F238E27FC236}">
                <a16:creationId xmlns:a16="http://schemas.microsoft.com/office/drawing/2014/main" id="{6B97D456-EEB8-F321-D33E-A2212E0F6483}"/>
              </a:ext>
            </a:extLst>
          </p:cNvPr>
          <p:cNvSpPr>
            <a:spLocks noGrp="1"/>
          </p:cNvSpPr>
          <p:nvPr>
            <p:ph type="title"/>
          </p:nvPr>
        </p:nvSpPr>
        <p:spPr/>
        <p:txBody>
          <a:bodyPr/>
          <a:lstStyle/>
          <a:p>
            <a:r>
              <a:rPr lang="en-GB"/>
              <a:t>Number of deaths related to Alzheimer’s disease is rising</a:t>
            </a:r>
            <a:endParaRPr lang="da-DK"/>
          </a:p>
        </p:txBody>
      </p:sp>
      <p:sp>
        <p:nvSpPr>
          <p:cNvPr id="10" name="Text Placeholder 9">
            <a:extLst>
              <a:ext uri="{FF2B5EF4-FFF2-40B4-BE49-F238E27FC236}">
                <a16:creationId xmlns:a16="http://schemas.microsoft.com/office/drawing/2014/main" id="{B2194B90-F9D2-3959-FF3D-030A8E94DEDA}"/>
              </a:ext>
            </a:extLst>
          </p:cNvPr>
          <p:cNvSpPr>
            <a:spLocks noGrp="1"/>
          </p:cNvSpPr>
          <p:nvPr>
            <p:ph type="body" sz="quarter" idx="18"/>
          </p:nvPr>
        </p:nvSpPr>
        <p:spPr/>
        <p:txBody>
          <a:bodyPr/>
          <a:lstStyle/>
          <a:p>
            <a:r>
              <a:rPr lang="da-DK"/>
              <a:t>HIV=human immunodeficiency virus</a:t>
            </a:r>
            <a:br>
              <a:rPr lang="da-DK"/>
            </a:br>
            <a:br>
              <a:rPr lang="da-DK"/>
            </a:br>
            <a:br>
              <a:rPr lang="da-DK"/>
            </a:br>
            <a:r>
              <a:rPr lang="en-US">
                <a:solidFill>
                  <a:schemeClr val="accent2">
                    <a:lumMod val="50000"/>
                  </a:schemeClr>
                </a:solidFill>
                <a:ea typeface="Calibri" panose="020F0502020204030204" pitchFamily="34" charset="0"/>
              </a:rPr>
              <a:t>This work is adapted from ‘</a:t>
            </a:r>
            <a:r>
              <a:rPr lang="da-DK"/>
              <a:t>2023 Alzheimer’s disease facts and figures</a:t>
            </a:r>
            <a:r>
              <a:rPr lang="en-US">
                <a:solidFill>
                  <a:schemeClr val="accent2">
                    <a:lumMod val="50000"/>
                  </a:schemeClr>
                </a:solidFill>
                <a:ea typeface="Calibri" panose="020F0502020204030204" pitchFamily="34" charset="0"/>
              </a:rPr>
              <a:t>' by Alzheimer’s Association, used under CC-BY. </a:t>
            </a:r>
            <a:br>
              <a:rPr lang="en-US">
                <a:solidFill>
                  <a:schemeClr val="accent2">
                    <a:lumMod val="50000"/>
                  </a:schemeClr>
                </a:solidFill>
                <a:ea typeface="Calibri" panose="020F0502020204030204" pitchFamily="34" charset="0"/>
              </a:rPr>
            </a:br>
            <a:r>
              <a:rPr lang="en-US">
                <a:solidFill>
                  <a:schemeClr val="accent2">
                    <a:lumMod val="50000"/>
                  </a:schemeClr>
                </a:solidFill>
                <a:ea typeface="Calibri" panose="020F0502020204030204" pitchFamily="34" charset="0"/>
              </a:rPr>
              <a:t>This work is licensed under Creative Commons license CC-BY-SA by The Lundbeck Foundation. </a:t>
            </a:r>
            <a:br>
              <a:rPr lang="da-DK"/>
            </a:br>
            <a:r>
              <a:rPr lang="da-DK"/>
              <a:t>Alzheimer’s Association. Alzheimers Dement 2023;19(4):1598–1695  </a:t>
            </a:r>
          </a:p>
        </p:txBody>
      </p:sp>
      <p:sp>
        <p:nvSpPr>
          <p:cNvPr id="7" name="Slide Number Placeholder 6">
            <a:extLst>
              <a:ext uri="{FF2B5EF4-FFF2-40B4-BE49-F238E27FC236}">
                <a16:creationId xmlns:a16="http://schemas.microsoft.com/office/drawing/2014/main" id="{B9149A97-FA59-5B47-E96B-806F35905C34}"/>
              </a:ext>
            </a:extLst>
          </p:cNvPr>
          <p:cNvSpPr>
            <a:spLocks noGrp="1"/>
          </p:cNvSpPr>
          <p:nvPr>
            <p:ph type="sldNum" sz="quarter" idx="4"/>
          </p:nvPr>
        </p:nvSpPr>
        <p:spPr/>
        <p:txBody>
          <a:bodyPr/>
          <a:lstStyle/>
          <a:p>
            <a:fld id="{C5E73D8C-6D1C-4360-8101-83ED279A0FF1}" type="slidenum">
              <a:rPr lang="en-GB" smtClean="0"/>
              <a:pPr/>
              <a:t>8</a:t>
            </a:fld>
            <a:endParaRPr lang="en-GB"/>
          </a:p>
        </p:txBody>
      </p:sp>
    </p:spTree>
    <p:extLst>
      <p:ext uri="{BB962C8B-B14F-4D97-AF65-F5344CB8AC3E}">
        <p14:creationId xmlns:p14="http://schemas.microsoft.com/office/powerpoint/2010/main" val="1581852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3">
            <a:extLst>
              <a:ext uri="{FF2B5EF4-FFF2-40B4-BE49-F238E27FC236}">
                <a16:creationId xmlns:a16="http://schemas.microsoft.com/office/drawing/2014/main" id="{A22B8175-F588-C1E3-E261-7C4DB7E1C805}"/>
              </a:ext>
            </a:extLst>
          </p:cNvPr>
          <p:cNvSpPr txBox="1">
            <a:spLocks/>
          </p:cNvSpPr>
          <p:nvPr/>
        </p:nvSpPr>
        <p:spPr>
          <a:xfrm>
            <a:off x="6035040" y="1413461"/>
            <a:ext cx="5731510" cy="4796260"/>
          </a:xfrm>
          <a:prstGeom prst="round2DiagRect">
            <a:avLst>
              <a:gd name="adj1" fmla="val 0"/>
              <a:gd name="adj2" fmla="val 5647"/>
            </a:avLst>
          </a:prstGeom>
          <a:noFill/>
          <a:ln>
            <a:solidFill>
              <a:schemeClr val="accent2"/>
            </a:solidFill>
          </a:ln>
        </p:spPr>
        <p:txBody>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aseline="30000"/>
          </a:p>
        </p:txBody>
      </p:sp>
      <p:graphicFrame>
        <p:nvGraphicFramePr>
          <p:cNvPr id="9" name="Chart 8">
            <a:extLst>
              <a:ext uri="{FF2B5EF4-FFF2-40B4-BE49-F238E27FC236}">
                <a16:creationId xmlns:a16="http://schemas.microsoft.com/office/drawing/2014/main" id="{6F964663-EF09-15A0-E8E5-41D0E6DEBB91}"/>
              </a:ext>
            </a:extLst>
          </p:cNvPr>
          <p:cNvGraphicFramePr/>
          <p:nvPr>
            <p:extLst>
              <p:ext uri="{D42A27DB-BD31-4B8C-83A1-F6EECF244321}">
                <p14:modId xmlns:p14="http://schemas.microsoft.com/office/powerpoint/2010/main" val="3491308799"/>
              </p:ext>
            </p:extLst>
          </p:nvPr>
        </p:nvGraphicFramePr>
        <p:xfrm>
          <a:off x="5858398" y="1413461"/>
          <a:ext cx="5830681" cy="4630153"/>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 Placeholder 10">
            <a:extLst>
              <a:ext uri="{FF2B5EF4-FFF2-40B4-BE49-F238E27FC236}">
                <a16:creationId xmlns:a16="http://schemas.microsoft.com/office/drawing/2014/main" id="{52F07554-7559-BD5E-E644-865150B2ACD3}"/>
              </a:ext>
            </a:extLst>
          </p:cNvPr>
          <p:cNvSpPr>
            <a:spLocks noGrp="1"/>
          </p:cNvSpPr>
          <p:nvPr>
            <p:ph type="body" sz="quarter" idx="17"/>
          </p:nvPr>
        </p:nvSpPr>
        <p:spPr/>
        <p:txBody>
          <a:bodyPr/>
          <a:lstStyle/>
          <a:p>
            <a:r>
              <a:rPr lang="da-DK">
                <a:solidFill>
                  <a:schemeClr val="accent2">
                    <a:lumMod val="50000"/>
                  </a:schemeClr>
                </a:solidFill>
              </a:rPr>
              <a:t>Alzheimer’s disease (AD) </a:t>
            </a:r>
            <a:r>
              <a:rPr lang="en-GB">
                <a:solidFill>
                  <a:schemeClr val="accent2">
                    <a:lumMod val="50000"/>
                  </a:schemeClr>
                </a:solidFill>
              </a:rPr>
              <a:t>– Epidemiology and burden</a:t>
            </a:r>
            <a:endParaRPr lang="en-US">
              <a:solidFill>
                <a:schemeClr val="accent2">
                  <a:lumMod val="50000"/>
                </a:schemeClr>
              </a:solidFill>
            </a:endParaRPr>
          </a:p>
        </p:txBody>
      </p:sp>
      <p:sp>
        <p:nvSpPr>
          <p:cNvPr id="10" name="Title 9">
            <a:extLst>
              <a:ext uri="{FF2B5EF4-FFF2-40B4-BE49-F238E27FC236}">
                <a16:creationId xmlns:a16="http://schemas.microsoft.com/office/drawing/2014/main" id="{0DE5C96D-CADC-609E-EC53-AC877C1E0E23}"/>
              </a:ext>
            </a:extLst>
          </p:cNvPr>
          <p:cNvSpPr>
            <a:spLocks noGrp="1"/>
          </p:cNvSpPr>
          <p:nvPr>
            <p:ph type="title"/>
          </p:nvPr>
        </p:nvSpPr>
        <p:spPr/>
        <p:txBody>
          <a:bodyPr/>
          <a:lstStyle/>
          <a:p>
            <a:r>
              <a:rPr lang="en-US"/>
              <a:t>The burden of AD dementia increases throughout its course</a:t>
            </a:r>
          </a:p>
        </p:txBody>
      </p:sp>
      <p:sp>
        <p:nvSpPr>
          <p:cNvPr id="2" name="Content Placeholder 1">
            <a:extLst>
              <a:ext uri="{FF2B5EF4-FFF2-40B4-BE49-F238E27FC236}">
                <a16:creationId xmlns:a16="http://schemas.microsoft.com/office/drawing/2014/main" id="{F6072873-2183-0FBC-E091-A44047778E9F}"/>
              </a:ext>
            </a:extLst>
          </p:cNvPr>
          <p:cNvSpPr>
            <a:spLocks noGrp="1"/>
          </p:cNvSpPr>
          <p:nvPr>
            <p:ph idx="20"/>
          </p:nvPr>
        </p:nvSpPr>
        <p:spPr/>
        <p:txBody>
          <a:bodyPr/>
          <a:lstStyle/>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F1A01"/>
                </a:solidFill>
                <a:effectLst/>
                <a:uLnTx/>
                <a:uFillTx/>
                <a:latin typeface="Arial"/>
                <a:ea typeface="+mn-ea"/>
                <a:cs typeface="+mn-cs"/>
              </a:rPr>
              <a:t>AD is a degenerative and progressive condition</a:t>
            </a:r>
            <a:r>
              <a:rPr kumimoji="0" lang="en-US" sz="1600" b="0" i="0" u="none" strike="noStrike" kern="1200" cap="none" spc="0" normalizeH="0" baseline="30000" noProof="0">
                <a:ln>
                  <a:noFill/>
                </a:ln>
                <a:solidFill>
                  <a:srgbClr val="3F1A01"/>
                </a:solidFill>
                <a:effectLst/>
                <a:uLnTx/>
                <a:uFillTx/>
                <a:latin typeface="Arial"/>
                <a:ea typeface="+mn-ea"/>
                <a:cs typeface="+mn-cs"/>
              </a:rPr>
              <a:t>1,2</a:t>
            </a:r>
            <a:r>
              <a:rPr lang="en-US" sz="1600">
                <a:solidFill>
                  <a:srgbClr val="3F1A01"/>
                </a:solidFill>
                <a:latin typeface="Arial"/>
              </a:rPr>
              <a:t> </a:t>
            </a:r>
          </a:p>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F1A01"/>
                </a:solidFill>
                <a:effectLst/>
                <a:uLnTx/>
                <a:uFillTx/>
                <a:latin typeface="Arial"/>
                <a:ea typeface="+mn-ea"/>
                <a:cs typeface="+mn-cs"/>
              </a:rPr>
              <a:t>The rate of progression through clinical stages is </a:t>
            </a:r>
            <a:br>
              <a:rPr kumimoji="0" lang="en-US" sz="1600" b="0" i="0" u="none" strike="noStrike" kern="1200" cap="none" spc="0" normalizeH="0" baseline="0" noProof="0">
                <a:ln>
                  <a:noFill/>
                </a:ln>
                <a:solidFill>
                  <a:srgbClr val="3F1A01"/>
                </a:solidFill>
                <a:effectLst/>
                <a:uLnTx/>
                <a:uFillTx/>
                <a:latin typeface="Arial"/>
                <a:ea typeface="+mn-ea"/>
                <a:cs typeface="+mn-cs"/>
              </a:rPr>
            </a:br>
            <a:r>
              <a:rPr kumimoji="0" lang="en-US" sz="1600" b="0" i="0" u="none" strike="noStrike" kern="1200" cap="none" spc="0" normalizeH="0" baseline="0" noProof="0">
                <a:ln>
                  <a:noFill/>
                </a:ln>
                <a:solidFill>
                  <a:srgbClr val="3F1A01"/>
                </a:solidFill>
                <a:effectLst/>
                <a:uLnTx/>
                <a:uFillTx/>
                <a:latin typeface="Arial"/>
                <a:ea typeface="+mn-ea"/>
                <a:cs typeface="+mn-cs"/>
              </a:rPr>
              <a:t>variable and may be impacted by accompanying </a:t>
            </a:r>
            <a:br>
              <a:rPr kumimoji="0" lang="en-US" sz="1600" b="0" i="0" u="none" strike="noStrike" kern="1200" cap="none" spc="0" normalizeH="0" baseline="0" noProof="0">
                <a:ln>
                  <a:noFill/>
                </a:ln>
                <a:solidFill>
                  <a:srgbClr val="3F1A01"/>
                </a:solidFill>
                <a:effectLst/>
                <a:uLnTx/>
                <a:uFillTx/>
                <a:latin typeface="Arial"/>
                <a:ea typeface="+mn-ea"/>
                <a:cs typeface="+mn-cs"/>
              </a:rPr>
            </a:br>
            <a:r>
              <a:rPr kumimoji="0" lang="en-US" sz="1600" b="0" i="0" u="none" strike="noStrike" kern="1200" cap="none" spc="0" normalizeH="0" baseline="0" noProof="0">
                <a:ln>
                  <a:noFill/>
                </a:ln>
                <a:solidFill>
                  <a:srgbClr val="3F1A01"/>
                </a:solidFill>
                <a:effectLst/>
                <a:uLnTx/>
                <a:uFillTx/>
                <a:latin typeface="Arial"/>
                <a:ea typeface="+mn-ea"/>
                <a:cs typeface="+mn-cs"/>
              </a:rPr>
              <a:t>medical conditions</a:t>
            </a:r>
            <a:r>
              <a:rPr kumimoji="0" lang="en-US" sz="1600" b="0" i="0" u="none" strike="noStrike" kern="1200" cap="none" spc="0" normalizeH="0" baseline="30000" noProof="0">
                <a:ln>
                  <a:noFill/>
                </a:ln>
                <a:solidFill>
                  <a:srgbClr val="3F1A01"/>
                </a:solidFill>
                <a:effectLst/>
                <a:uLnTx/>
                <a:uFillTx/>
                <a:latin typeface="Arial"/>
                <a:ea typeface="+mn-ea"/>
                <a:cs typeface="+mn-cs"/>
              </a:rPr>
              <a:t>3</a:t>
            </a:r>
          </a:p>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F1A01"/>
                </a:solidFill>
                <a:effectLst/>
                <a:uLnTx/>
                <a:uFillTx/>
                <a:latin typeface="Arial"/>
                <a:ea typeface="+mn-ea"/>
                <a:cs typeface="+mn-cs"/>
              </a:rPr>
              <a:t>As clinical stages of AD advance and functional impairment worsens,</a:t>
            </a:r>
            <a:r>
              <a:rPr kumimoji="0" lang="en-GB" sz="1600" b="0" i="0" u="none" strike="noStrike" kern="1200" cap="none" spc="0" normalizeH="0" baseline="0" noProof="0">
                <a:ln>
                  <a:noFill/>
                </a:ln>
                <a:solidFill>
                  <a:srgbClr val="3F1A01"/>
                </a:solidFill>
                <a:effectLst/>
                <a:uLnTx/>
                <a:uFillTx/>
                <a:latin typeface="Arial"/>
                <a:ea typeface="+mn-ea"/>
                <a:cs typeface="+mn-cs"/>
              </a:rPr>
              <a:t> individuals become more reliant </a:t>
            </a:r>
            <a:br>
              <a:rPr kumimoji="0" lang="en-GB" sz="1600" b="0" i="0" u="none" strike="noStrike" kern="1200" cap="none" spc="0" normalizeH="0" baseline="0" noProof="0">
                <a:ln>
                  <a:noFill/>
                </a:ln>
                <a:solidFill>
                  <a:srgbClr val="3F1A01"/>
                </a:solidFill>
                <a:effectLst/>
                <a:uLnTx/>
                <a:uFillTx/>
                <a:latin typeface="Arial"/>
                <a:ea typeface="+mn-ea"/>
                <a:cs typeface="+mn-cs"/>
              </a:rPr>
            </a:br>
            <a:r>
              <a:rPr kumimoji="0" lang="en-GB" sz="1600" b="0" i="0" u="none" strike="noStrike" kern="1200" cap="none" spc="0" normalizeH="0" baseline="0" noProof="0">
                <a:ln>
                  <a:noFill/>
                </a:ln>
                <a:solidFill>
                  <a:srgbClr val="3F1A01"/>
                </a:solidFill>
                <a:effectLst/>
                <a:uLnTx/>
                <a:uFillTx/>
                <a:latin typeface="Arial"/>
                <a:ea typeface="+mn-ea"/>
                <a:cs typeface="+mn-cs"/>
              </a:rPr>
              <a:t>on others for physical and mental support,</a:t>
            </a:r>
            <a:r>
              <a:rPr kumimoji="0" lang="en-GB" sz="1600" b="0" i="0" u="none" strike="noStrike" kern="1200" cap="none" spc="0" normalizeH="0" baseline="30000" noProof="0">
                <a:ln>
                  <a:noFill/>
                </a:ln>
                <a:solidFill>
                  <a:srgbClr val="3F1A01"/>
                </a:solidFill>
                <a:effectLst/>
                <a:uLnTx/>
                <a:uFillTx/>
                <a:latin typeface="Arial"/>
                <a:ea typeface="+mn-ea"/>
                <a:cs typeface="+mn-cs"/>
              </a:rPr>
              <a:t>4</a:t>
            </a:r>
            <a:r>
              <a:rPr kumimoji="0" lang="en-GB" sz="1600" b="0" i="0" u="none" strike="noStrike" kern="1200" cap="none" spc="0" normalizeH="0" baseline="0" noProof="0">
                <a:ln>
                  <a:noFill/>
                </a:ln>
                <a:solidFill>
                  <a:srgbClr val="3F1A01"/>
                </a:solidFill>
                <a:effectLst/>
                <a:uLnTx/>
                <a:uFillTx/>
                <a:latin typeface="Arial"/>
                <a:ea typeface="+mn-ea"/>
                <a:cs typeface="+mn-cs"/>
              </a:rPr>
              <a:t> </a:t>
            </a:r>
            <a:br>
              <a:rPr kumimoji="0" lang="en-GB" sz="1600" b="0" i="0" u="none" strike="noStrike" kern="1200" cap="none" spc="0" normalizeH="0" baseline="0" noProof="0">
                <a:ln>
                  <a:noFill/>
                </a:ln>
                <a:solidFill>
                  <a:srgbClr val="3F1A01"/>
                </a:solidFill>
                <a:effectLst/>
                <a:uLnTx/>
                <a:uFillTx/>
                <a:latin typeface="Arial"/>
                <a:ea typeface="+mn-ea"/>
                <a:cs typeface="+mn-cs"/>
              </a:rPr>
            </a:br>
            <a:r>
              <a:rPr kumimoji="0" lang="en-GB" sz="1600" b="0" i="0" u="none" strike="noStrike" kern="1200" cap="none" spc="0" normalizeH="0" baseline="0" noProof="0">
                <a:ln>
                  <a:noFill/>
                </a:ln>
                <a:solidFill>
                  <a:srgbClr val="3F1A01"/>
                </a:solidFill>
                <a:effectLst/>
                <a:uLnTx/>
                <a:uFillTx/>
                <a:latin typeface="Arial"/>
                <a:ea typeface="+mn-ea"/>
                <a:cs typeface="+mn-cs"/>
              </a:rPr>
              <a:t>consequently, </a:t>
            </a:r>
            <a:r>
              <a:rPr kumimoji="0" lang="en-US" sz="1600" b="0" i="0" u="none" strike="noStrike" kern="1200" cap="none" spc="0" normalizeH="0" baseline="0" noProof="0">
                <a:ln>
                  <a:noFill/>
                </a:ln>
                <a:solidFill>
                  <a:srgbClr val="3F1A01"/>
                </a:solidFill>
                <a:effectLst/>
                <a:uLnTx/>
                <a:uFillTx/>
                <a:latin typeface="Arial"/>
                <a:ea typeface="+mn-ea"/>
                <a:cs typeface="+mn-cs"/>
              </a:rPr>
              <a:t>caregiver burden increases</a:t>
            </a:r>
            <a:r>
              <a:rPr lang="en-US" sz="1600" baseline="30000">
                <a:solidFill>
                  <a:srgbClr val="3F1A01"/>
                </a:solidFill>
                <a:latin typeface="Arial"/>
              </a:rPr>
              <a:t>5</a:t>
            </a:r>
            <a:endParaRPr kumimoji="0" lang="en-US" sz="1600" b="0" i="0" u="none" strike="noStrike" kern="1200" cap="none" spc="0" normalizeH="0" baseline="30000" noProof="0">
              <a:ln>
                <a:noFill/>
              </a:ln>
              <a:solidFill>
                <a:srgbClr val="3F1A01"/>
              </a:solidFill>
              <a:effectLst/>
              <a:uLnTx/>
              <a:uFillTx/>
              <a:latin typeface="Arial"/>
              <a:ea typeface="+mn-ea"/>
              <a:cs typeface="+mn-cs"/>
            </a:endParaRPr>
          </a:p>
          <a:p>
            <a:pPr marL="0" indent="0">
              <a:buNone/>
            </a:pPr>
            <a:endParaRPr lang="en-GB"/>
          </a:p>
        </p:txBody>
      </p:sp>
      <p:sp>
        <p:nvSpPr>
          <p:cNvPr id="12" name="Text Placeholder 11">
            <a:extLst>
              <a:ext uri="{FF2B5EF4-FFF2-40B4-BE49-F238E27FC236}">
                <a16:creationId xmlns:a16="http://schemas.microsoft.com/office/drawing/2014/main" id="{E2988A9D-FE68-A662-3960-ACE6293F746A}"/>
              </a:ext>
            </a:extLst>
          </p:cNvPr>
          <p:cNvSpPr>
            <a:spLocks noGrp="1"/>
          </p:cNvSpPr>
          <p:nvPr>
            <p:ph type="body" sz="quarter" idx="18"/>
          </p:nvPr>
        </p:nvSpPr>
        <p:spPr/>
        <p:txBody>
          <a:bodyPr/>
          <a:lstStyle/>
          <a:p>
            <a:pPr marL="0" indent="0">
              <a:buNone/>
            </a:pPr>
            <a:r>
              <a:rPr lang="en-GB">
                <a:solidFill>
                  <a:schemeClr val="accent2">
                    <a:lumMod val="50000"/>
                  </a:schemeClr>
                </a:solidFill>
              </a:rPr>
              <a:t>1. </a:t>
            </a:r>
            <a:r>
              <a:rPr lang="en-GB" err="1">
                <a:solidFill>
                  <a:schemeClr val="accent2">
                    <a:lumMod val="50000"/>
                  </a:schemeClr>
                </a:solidFill>
              </a:rPr>
              <a:t>Atri</a:t>
            </a:r>
            <a:r>
              <a:rPr lang="en-GB">
                <a:solidFill>
                  <a:schemeClr val="accent2">
                    <a:lumMod val="50000"/>
                  </a:schemeClr>
                </a:solidFill>
              </a:rPr>
              <a:t>. Med Clin North Am 2019;103(2):263–293; 2. </a:t>
            </a:r>
            <a:r>
              <a:rPr lang="en-GB" err="1">
                <a:solidFill>
                  <a:schemeClr val="accent2">
                    <a:lumMod val="50000"/>
                  </a:schemeClr>
                </a:solidFill>
              </a:rPr>
              <a:t>Knopman</a:t>
            </a:r>
            <a:r>
              <a:rPr lang="en-GB">
                <a:solidFill>
                  <a:schemeClr val="accent2">
                    <a:lumMod val="50000"/>
                  </a:schemeClr>
                </a:solidFill>
              </a:rPr>
              <a:t> et al. Nat Rev Dis Primers 2021;7:33; </a:t>
            </a:r>
            <a:br>
              <a:rPr lang="en-GB">
                <a:solidFill>
                  <a:schemeClr val="accent2">
                    <a:lumMod val="50000"/>
                  </a:schemeClr>
                </a:solidFill>
              </a:rPr>
            </a:br>
            <a:r>
              <a:rPr lang="en-GB">
                <a:solidFill>
                  <a:schemeClr val="accent2">
                    <a:lumMod val="50000"/>
                  </a:schemeClr>
                </a:solidFill>
              </a:rPr>
              <a:t>3. </a:t>
            </a:r>
            <a:r>
              <a:rPr lang="en-GB" err="1">
                <a:solidFill>
                  <a:schemeClr val="accent2">
                    <a:lumMod val="50000"/>
                  </a:schemeClr>
                </a:solidFill>
              </a:rPr>
              <a:t>Rikkert</a:t>
            </a:r>
            <a:r>
              <a:rPr lang="en-GB">
                <a:solidFill>
                  <a:schemeClr val="accent2">
                    <a:lumMod val="50000"/>
                  </a:schemeClr>
                </a:solidFill>
              </a:rPr>
              <a:t> et al. </a:t>
            </a:r>
            <a:r>
              <a:rPr lang="de-DE">
                <a:solidFill>
                  <a:schemeClr val="accent2">
                    <a:lumMod val="50000"/>
                  </a:schemeClr>
                </a:solidFill>
              </a:rPr>
              <a:t>Am J Alzheimers Dis Other Demen 2011;26(5):357–365; </a:t>
            </a:r>
            <a:r>
              <a:rPr lang="en-GB">
                <a:solidFill>
                  <a:schemeClr val="accent2">
                    <a:lumMod val="50000"/>
                  </a:schemeClr>
                </a:solidFill>
              </a:rPr>
              <a:t>4. Georges et al. Int J </a:t>
            </a:r>
            <a:r>
              <a:rPr lang="en-GB" err="1">
                <a:solidFill>
                  <a:schemeClr val="accent2">
                    <a:lumMod val="50000"/>
                  </a:schemeClr>
                </a:solidFill>
              </a:rPr>
              <a:t>Geriatr</a:t>
            </a:r>
            <a:r>
              <a:rPr lang="en-GB">
                <a:solidFill>
                  <a:schemeClr val="accent2">
                    <a:lumMod val="50000"/>
                  </a:schemeClr>
                </a:solidFill>
              </a:rPr>
              <a:t> Psychiatry 2008;23(5):546–551; </a:t>
            </a:r>
            <a:br>
              <a:rPr lang="en-GB">
                <a:solidFill>
                  <a:schemeClr val="accent2">
                    <a:lumMod val="50000"/>
                  </a:schemeClr>
                </a:solidFill>
              </a:rPr>
            </a:br>
            <a:r>
              <a:rPr lang="en-GB">
                <a:solidFill>
                  <a:schemeClr val="accent2">
                    <a:lumMod val="50000"/>
                  </a:schemeClr>
                </a:solidFill>
              </a:rPr>
              <a:t>5. Alzheimer’s Association. </a:t>
            </a:r>
            <a:r>
              <a:rPr lang="en-GB" err="1">
                <a:solidFill>
                  <a:schemeClr val="accent2">
                    <a:lumMod val="50000"/>
                  </a:schemeClr>
                </a:solidFill>
              </a:rPr>
              <a:t>Alzheimers</a:t>
            </a:r>
            <a:r>
              <a:rPr lang="en-GB">
                <a:solidFill>
                  <a:schemeClr val="accent2">
                    <a:lumMod val="50000"/>
                  </a:schemeClr>
                </a:solidFill>
              </a:rPr>
              <a:t> Dement 2023;19(4):1598–1695; 6. WHO. Global status report on the public response to dementia 2021</a:t>
            </a:r>
          </a:p>
        </p:txBody>
      </p:sp>
      <p:sp>
        <p:nvSpPr>
          <p:cNvPr id="5" name="Slide Number Placeholder 4">
            <a:extLst>
              <a:ext uri="{FF2B5EF4-FFF2-40B4-BE49-F238E27FC236}">
                <a16:creationId xmlns:a16="http://schemas.microsoft.com/office/drawing/2014/main" id="{92B21B28-B29A-AACD-C090-072A82E957F7}"/>
              </a:ext>
            </a:extLst>
          </p:cNvPr>
          <p:cNvSpPr>
            <a:spLocks noGrp="1"/>
          </p:cNvSpPr>
          <p:nvPr>
            <p:ph type="sldNum" sz="quarter" idx="4"/>
          </p:nvPr>
        </p:nvSpPr>
        <p:spPr/>
        <p:txBody>
          <a:bodyPr/>
          <a:lstStyle/>
          <a:p>
            <a:fld id="{C5E73D8C-6D1C-4360-8101-83ED279A0FF1}" type="slidenum">
              <a:rPr lang="en-GB" smtClean="0"/>
              <a:pPr/>
              <a:t>9</a:t>
            </a:fld>
            <a:endParaRPr lang="en-GB"/>
          </a:p>
        </p:txBody>
      </p:sp>
      <p:sp>
        <p:nvSpPr>
          <p:cNvPr id="3" name="TextBox 2">
            <a:extLst>
              <a:ext uri="{FF2B5EF4-FFF2-40B4-BE49-F238E27FC236}">
                <a16:creationId xmlns:a16="http://schemas.microsoft.com/office/drawing/2014/main" id="{24AE3521-F99A-2337-881F-3CD2FC45D2C4}"/>
              </a:ext>
            </a:extLst>
          </p:cNvPr>
          <p:cNvSpPr txBox="1"/>
          <p:nvPr/>
        </p:nvSpPr>
        <p:spPr>
          <a:xfrm>
            <a:off x="6436727" y="5590521"/>
            <a:ext cx="4928136" cy="507831"/>
          </a:xfrm>
          <a:prstGeom prst="rect">
            <a:avLst/>
          </a:prstGeom>
          <a:noFill/>
        </p:spPr>
        <p:txBody>
          <a:bodyPr wrap="square">
            <a:spAutoFit/>
          </a:bodyPr>
          <a:lstStyle/>
          <a:p>
            <a:r>
              <a:rPr lang="en-US" sz="900">
                <a:solidFill>
                  <a:schemeClr val="tx2"/>
                </a:solidFill>
                <a:latin typeface="Arial"/>
              </a:rPr>
              <a:t>This work is adapted from ‘</a:t>
            </a:r>
            <a:r>
              <a:rPr lang="en-GB" sz="900">
                <a:solidFill>
                  <a:schemeClr val="tx2"/>
                </a:solidFill>
                <a:latin typeface="+mn-lt"/>
              </a:rPr>
              <a:t>Global status report on the public response to dementia</a:t>
            </a:r>
            <a:r>
              <a:rPr lang="en-US" sz="900">
                <a:solidFill>
                  <a:schemeClr val="tx2"/>
                </a:solidFill>
                <a:latin typeface="Arial"/>
              </a:rPr>
              <a:t>' by WHO, </a:t>
            </a:r>
            <a:br>
              <a:rPr lang="en-US" sz="900">
                <a:solidFill>
                  <a:schemeClr val="tx2"/>
                </a:solidFill>
                <a:latin typeface="Arial"/>
              </a:rPr>
            </a:br>
            <a:r>
              <a:rPr lang="en-US" sz="900">
                <a:solidFill>
                  <a:schemeClr val="tx2"/>
                </a:solidFill>
                <a:latin typeface="Arial"/>
              </a:rPr>
              <a:t>used under CC BY-NC-SA 3.0 IGO. This work is licensed under Creative Commons license CC BY-NC-SA by The Lundbeck Foundation. </a:t>
            </a:r>
          </a:p>
        </p:txBody>
      </p:sp>
    </p:spTree>
    <p:extLst>
      <p:ext uri="{BB962C8B-B14F-4D97-AF65-F5344CB8AC3E}">
        <p14:creationId xmlns:p14="http://schemas.microsoft.com/office/powerpoint/2010/main" val="3574745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Diagonal Corners Rounded 16">
            <a:extLst>
              <a:ext uri="{FF2B5EF4-FFF2-40B4-BE49-F238E27FC236}">
                <a16:creationId xmlns:a16="http://schemas.microsoft.com/office/drawing/2014/main" id="{B246691B-B9E5-6471-5304-934F5A6A3EB3}"/>
              </a:ext>
            </a:extLst>
          </p:cNvPr>
          <p:cNvSpPr/>
          <p:nvPr/>
        </p:nvSpPr>
        <p:spPr>
          <a:xfrm>
            <a:off x="5619750" y="1416785"/>
            <a:ext cx="6403809" cy="4850665"/>
          </a:xfrm>
          <a:prstGeom prst="round2DiagRect">
            <a:avLst>
              <a:gd name="adj1" fmla="val 0"/>
              <a:gd name="adj2" fmla="val 4854"/>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6"/>
          <p:cNvSpPr>
            <a:spLocks noGrp="1"/>
          </p:cNvSpPr>
          <p:nvPr>
            <p:ph type="body" sz="quarter" idx="17"/>
          </p:nvPr>
        </p:nvSpPr>
        <p:spPr/>
        <p:txBody>
          <a:bodyPr/>
          <a:lstStyle/>
          <a:p>
            <a:r>
              <a:rPr lang="da-DK">
                <a:solidFill>
                  <a:schemeClr val="accent2">
                    <a:lumMod val="50000"/>
                  </a:schemeClr>
                </a:solidFill>
              </a:rPr>
              <a:t>Alzheimer’s disease (AD) </a:t>
            </a:r>
            <a:r>
              <a:rPr lang="en-GB">
                <a:solidFill>
                  <a:schemeClr val="accent2">
                    <a:lumMod val="50000"/>
                  </a:schemeClr>
                </a:solidFill>
              </a:rPr>
              <a:t>– Epidemiology and burden</a:t>
            </a:r>
            <a:endParaRPr lang="en-US">
              <a:solidFill>
                <a:schemeClr val="accent2">
                  <a:lumMod val="50000"/>
                </a:schemeClr>
              </a:solidFill>
            </a:endParaRPr>
          </a:p>
        </p:txBody>
      </p:sp>
      <p:sp>
        <p:nvSpPr>
          <p:cNvPr id="2" name="Title 1"/>
          <p:cNvSpPr>
            <a:spLocks noGrp="1"/>
          </p:cNvSpPr>
          <p:nvPr>
            <p:ph type="title"/>
          </p:nvPr>
        </p:nvSpPr>
        <p:spPr/>
        <p:txBody>
          <a:bodyPr/>
          <a:lstStyle/>
          <a:p>
            <a:r>
              <a:rPr lang="en-GB"/>
              <a:t>Caregiver burden</a:t>
            </a:r>
          </a:p>
        </p:txBody>
      </p:sp>
      <p:sp>
        <p:nvSpPr>
          <p:cNvPr id="3" name="Content Placeholder 2"/>
          <p:cNvSpPr>
            <a:spLocks noGrp="1"/>
          </p:cNvSpPr>
          <p:nvPr>
            <p:ph sz="half" idx="20"/>
          </p:nvPr>
        </p:nvSpPr>
        <p:spPr>
          <a:xfrm>
            <a:off x="5800156" y="1185233"/>
            <a:ext cx="6121843" cy="3259897"/>
          </a:xfrm>
          <a:noFill/>
        </p:spPr>
        <p:txBody>
          <a:bodyPr/>
          <a:lstStyle/>
          <a:p>
            <a:pPr marL="265113" indent="0">
              <a:buNone/>
            </a:pPr>
            <a:r>
              <a:rPr lang="en-US"/>
              <a:t>The time spent caring for people living with dementia increases with progressing disease severity</a:t>
            </a:r>
            <a:r>
              <a:rPr lang="en-US" baseline="30000"/>
              <a:t>1</a:t>
            </a:r>
          </a:p>
          <a:p>
            <a:pPr marL="265113" indent="0">
              <a:buNone/>
            </a:pPr>
            <a:r>
              <a:rPr lang="en-US"/>
              <a:t>However, the burden on caregivers is substantial even </a:t>
            </a:r>
            <a:br>
              <a:rPr lang="en-US"/>
            </a:br>
            <a:r>
              <a:rPr lang="en-US"/>
              <a:t>in milder stages of dementia</a:t>
            </a:r>
            <a:r>
              <a:rPr lang="en-US" baseline="30000"/>
              <a:t>1</a:t>
            </a:r>
            <a:endParaRPr lang="en-GB" baseline="30000"/>
          </a:p>
          <a:p>
            <a:pPr marL="265113" indent="0">
              <a:buNone/>
            </a:pPr>
            <a:r>
              <a:rPr lang="en-US"/>
              <a:t>~30% of caregivers spend ≥14 hours/day looking after a patient with dementia</a:t>
            </a:r>
            <a:r>
              <a:rPr lang="en-US" baseline="30000"/>
              <a:t>1</a:t>
            </a:r>
          </a:p>
          <a:p>
            <a:pPr marL="265113" indent="0">
              <a:buNone/>
            </a:pPr>
            <a:r>
              <a:rPr lang="en-US"/>
              <a:t>Some individuals are unable to work due to their caregiving responsibilities</a:t>
            </a:r>
            <a:r>
              <a:rPr lang="en-US" baseline="30000"/>
              <a:t>1</a:t>
            </a:r>
          </a:p>
          <a:p>
            <a:pPr marL="0" indent="0">
              <a:buNone/>
            </a:pPr>
            <a:endParaRPr lang="en-US"/>
          </a:p>
        </p:txBody>
      </p:sp>
      <p:grpSp>
        <p:nvGrpSpPr>
          <p:cNvPr id="12" name="Group 11">
            <a:extLst>
              <a:ext uri="{FF2B5EF4-FFF2-40B4-BE49-F238E27FC236}">
                <a16:creationId xmlns:a16="http://schemas.microsoft.com/office/drawing/2014/main" id="{5A7CB021-9131-07ED-E127-746563079005}"/>
              </a:ext>
            </a:extLst>
          </p:cNvPr>
          <p:cNvGrpSpPr/>
          <p:nvPr/>
        </p:nvGrpSpPr>
        <p:grpSpPr>
          <a:xfrm>
            <a:off x="5800156" y="1541634"/>
            <a:ext cx="460141" cy="460141"/>
            <a:chOff x="6243724" y="1541634"/>
            <a:chExt cx="460141" cy="460141"/>
          </a:xfrm>
        </p:grpSpPr>
        <p:sp>
          <p:nvSpPr>
            <p:cNvPr id="18" name="Oval 17">
              <a:extLst>
                <a:ext uri="{FF2B5EF4-FFF2-40B4-BE49-F238E27FC236}">
                  <a16:creationId xmlns:a16="http://schemas.microsoft.com/office/drawing/2014/main" id="{803FBFEE-A882-3F3E-8D00-F036BB862223}"/>
                </a:ext>
              </a:extLst>
            </p:cNvPr>
            <p:cNvSpPr/>
            <p:nvPr/>
          </p:nvSpPr>
          <p:spPr>
            <a:xfrm>
              <a:off x="6343822" y="1633256"/>
              <a:ext cx="259944" cy="2768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Graphic 15" descr="Upward trend outline">
              <a:extLst>
                <a:ext uri="{FF2B5EF4-FFF2-40B4-BE49-F238E27FC236}">
                  <a16:creationId xmlns:a16="http://schemas.microsoft.com/office/drawing/2014/main" id="{3CAD6216-3A89-1E7C-7FC5-C4C919A2A82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43724" y="1541634"/>
              <a:ext cx="460141" cy="460141"/>
            </a:xfrm>
            <a:prstGeom prst="rect">
              <a:avLst/>
            </a:prstGeom>
          </p:spPr>
        </p:pic>
      </p:grpSp>
      <p:grpSp>
        <p:nvGrpSpPr>
          <p:cNvPr id="10" name="Group 9">
            <a:extLst>
              <a:ext uri="{FF2B5EF4-FFF2-40B4-BE49-F238E27FC236}">
                <a16:creationId xmlns:a16="http://schemas.microsoft.com/office/drawing/2014/main" id="{848B6DBF-E203-EC15-0D0E-6B4DA968FFFF}"/>
              </a:ext>
            </a:extLst>
          </p:cNvPr>
          <p:cNvGrpSpPr/>
          <p:nvPr/>
        </p:nvGrpSpPr>
        <p:grpSpPr>
          <a:xfrm>
            <a:off x="5814226" y="3011761"/>
            <a:ext cx="432000" cy="432000"/>
            <a:chOff x="6257794" y="3033361"/>
            <a:chExt cx="432000" cy="432000"/>
          </a:xfrm>
        </p:grpSpPr>
        <p:sp>
          <p:nvSpPr>
            <p:cNvPr id="20" name="Oval 19">
              <a:extLst>
                <a:ext uri="{FF2B5EF4-FFF2-40B4-BE49-F238E27FC236}">
                  <a16:creationId xmlns:a16="http://schemas.microsoft.com/office/drawing/2014/main" id="{8025E7F4-E62F-6E91-1089-DFA2A05D32AC}"/>
                </a:ext>
              </a:extLst>
            </p:cNvPr>
            <p:cNvSpPr/>
            <p:nvPr/>
          </p:nvSpPr>
          <p:spPr>
            <a:xfrm>
              <a:off x="6343822" y="3132148"/>
              <a:ext cx="259944" cy="2768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Graphic 22" descr="Hourglass 60% outline">
              <a:extLst>
                <a:ext uri="{FF2B5EF4-FFF2-40B4-BE49-F238E27FC236}">
                  <a16:creationId xmlns:a16="http://schemas.microsoft.com/office/drawing/2014/main" id="{545E5CB9-F8DA-5A30-4AA9-930A63CD1F4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257794" y="3033361"/>
              <a:ext cx="432000" cy="432000"/>
            </a:xfrm>
            <a:prstGeom prst="rect">
              <a:avLst/>
            </a:prstGeom>
          </p:spPr>
        </p:pic>
      </p:grpSp>
      <p:grpSp>
        <p:nvGrpSpPr>
          <p:cNvPr id="9" name="Group 8">
            <a:extLst>
              <a:ext uri="{FF2B5EF4-FFF2-40B4-BE49-F238E27FC236}">
                <a16:creationId xmlns:a16="http://schemas.microsoft.com/office/drawing/2014/main" id="{202D2745-6073-20F3-1191-71BA1D42814B}"/>
              </a:ext>
            </a:extLst>
          </p:cNvPr>
          <p:cNvGrpSpPr/>
          <p:nvPr/>
        </p:nvGrpSpPr>
        <p:grpSpPr>
          <a:xfrm>
            <a:off x="5814226" y="3670429"/>
            <a:ext cx="432000" cy="432000"/>
            <a:chOff x="6257794" y="3670429"/>
            <a:chExt cx="432000" cy="432000"/>
          </a:xfrm>
        </p:grpSpPr>
        <p:sp>
          <p:nvSpPr>
            <p:cNvPr id="21" name="Oval 20">
              <a:extLst>
                <a:ext uri="{FF2B5EF4-FFF2-40B4-BE49-F238E27FC236}">
                  <a16:creationId xmlns:a16="http://schemas.microsoft.com/office/drawing/2014/main" id="{7FB91E35-C06B-AE56-2A6C-9A3D9960DFAE}"/>
                </a:ext>
              </a:extLst>
            </p:cNvPr>
            <p:cNvSpPr/>
            <p:nvPr/>
          </p:nvSpPr>
          <p:spPr>
            <a:xfrm>
              <a:off x="6343822" y="3759025"/>
              <a:ext cx="259944" cy="2768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Graphic 24" descr="Office worker male outline">
              <a:extLst>
                <a:ext uri="{FF2B5EF4-FFF2-40B4-BE49-F238E27FC236}">
                  <a16:creationId xmlns:a16="http://schemas.microsoft.com/office/drawing/2014/main" id="{9CCD7FDD-A5B6-40F9-4B35-E0121E15F35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57794" y="3670429"/>
              <a:ext cx="432000" cy="432000"/>
            </a:xfrm>
            <a:prstGeom prst="rect">
              <a:avLst/>
            </a:prstGeom>
          </p:spPr>
        </p:pic>
      </p:grpSp>
      <p:grpSp>
        <p:nvGrpSpPr>
          <p:cNvPr id="11" name="Group 10">
            <a:extLst>
              <a:ext uri="{FF2B5EF4-FFF2-40B4-BE49-F238E27FC236}">
                <a16:creationId xmlns:a16="http://schemas.microsoft.com/office/drawing/2014/main" id="{4E6A1638-2479-0CDA-986B-C35CC60B9565}"/>
              </a:ext>
            </a:extLst>
          </p:cNvPr>
          <p:cNvGrpSpPr/>
          <p:nvPr/>
        </p:nvGrpSpPr>
        <p:grpSpPr>
          <a:xfrm>
            <a:off x="5814226" y="2257384"/>
            <a:ext cx="432000" cy="432000"/>
            <a:chOff x="6257794" y="2257384"/>
            <a:chExt cx="432000" cy="432000"/>
          </a:xfrm>
        </p:grpSpPr>
        <p:sp>
          <p:nvSpPr>
            <p:cNvPr id="19" name="Oval 18">
              <a:extLst>
                <a:ext uri="{FF2B5EF4-FFF2-40B4-BE49-F238E27FC236}">
                  <a16:creationId xmlns:a16="http://schemas.microsoft.com/office/drawing/2014/main" id="{9B6CEB6C-EE73-96C7-6A16-ABC507766CC2}"/>
                </a:ext>
              </a:extLst>
            </p:cNvPr>
            <p:cNvSpPr/>
            <p:nvPr/>
          </p:nvSpPr>
          <p:spPr>
            <a:xfrm>
              <a:off x="6343822" y="2328709"/>
              <a:ext cx="259944" cy="2768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9" name="Group 28">
              <a:extLst>
                <a:ext uri="{FF2B5EF4-FFF2-40B4-BE49-F238E27FC236}">
                  <a16:creationId xmlns:a16="http://schemas.microsoft.com/office/drawing/2014/main" id="{604B9510-8594-CA10-CC0C-16FB1AED545E}"/>
                </a:ext>
              </a:extLst>
            </p:cNvPr>
            <p:cNvGrpSpPr/>
            <p:nvPr/>
          </p:nvGrpSpPr>
          <p:grpSpPr>
            <a:xfrm>
              <a:off x="6257794" y="2257384"/>
              <a:ext cx="432000" cy="432000"/>
              <a:chOff x="5146674" y="286810"/>
              <a:chExt cx="432000" cy="432000"/>
            </a:xfrm>
          </p:grpSpPr>
          <p:pic>
            <p:nvPicPr>
              <p:cNvPr id="27" name="Graphic 26" descr="Crawl outline">
                <a:extLst>
                  <a:ext uri="{FF2B5EF4-FFF2-40B4-BE49-F238E27FC236}">
                    <a16:creationId xmlns:a16="http://schemas.microsoft.com/office/drawing/2014/main" id="{57270CFB-2D31-6262-9F99-D78E647EB2B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146674" y="286810"/>
                <a:ext cx="432000" cy="432000"/>
              </a:xfrm>
              <a:prstGeom prst="rect">
                <a:avLst/>
              </a:prstGeom>
            </p:spPr>
          </p:pic>
          <p:sp>
            <p:nvSpPr>
              <p:cNvPr id="28" name="Oval 27">
                <a:extLst>
                  <a:ext uri="{FF2B5EF4-FFF2-40B4-BE49-F238E27FC236}">
                    <a16:creationId xmlns:a16="http://schemas.microsoft.com/office/drawing/2014/main" id="{F1143B44-E82E-24D9-E915-1C958F1CD795}"/>
                  </a:ext>
                </a:extLst>
              </p:cNvPr>
              <p:cNvSpPr/>
              <p:nvPr/>
            </p:nvSpPr>
            <p:spPr>
              <a:xfrm>
                <a:off x="5256632" y="315809"/>
                <a:ext cx="180000" cy="106222"/>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6" name="Slide Number Placeholder 5">
            <a:extLst>
              <a:ext uri="{FF2B5EF4-FFF2-40B4-BE49-F238E27FC236}">
                <a16:creationId xmlns:a16="http://schemas.microsoft.com/office/drawing/2014/main" id="{14E88E34-7A73-6420-A12D-DB2384A5E41B}"/>
              </a:ext>
            </a:extLst>
          </p:cNvPr>
          <p:cNvSpPr>
            <a:spLocks noGrp="1"/>
          </p:cNvSpPr>
          <p:nvPr>
            <p:ph type="sldNum" sz="quarter" idx="4"/>
          </p:nvPr>
        </p:nvSpPr>
        <p:spPr/>
        <p:txBody>
          <a:bodyPr/>
          <a:lstStyle/>
          <a:p>
            <a:fld id="{C5E73D8C-6D1C-4360-8101-83ED279A0FF1}" type="slidenum">
              <a:rPr lang="en-GB" smtClean="0"/>
              <a:pPr/>
              <a:t>10</a:t>
            </a:fld>
            <a:endParaRPr lang="en-GB"/>
          </a:p>
        </p:txBody>
      </p:sp>
      <p:sp>
        <p:nvSpPr>
          <p:cNvPr id="8" name="Pladsholder til tekst 7">
            <a:extLst>
              <a:ext uri="{FF2B5EF4-FFF2-40B4-BE49-F238E27FC236}">
                <a16:creationId xmlns:a16="http://schemas.microsoft.com/office/drawing/2014/main" id="{67B85382-1539-4090-9E64-ACCA1325B0BE}"/>
              </a:ext>
            </a:extLst>
          </p:cNvPr>
          <p:cNvSpPr>
            <a:spLocks noGrp="1"/>
          </p:cNvSpPr>
          <p:nvPr>
            <p:ph type="body" sz="quarter" idx="18"/>
          </p:nvPr>
        </p:nvSpPr>
        <p:spPr/>
        <p:txBody>
          <a:bodyPr anchor="b"/>
          <a:lstStyle/>
          <a:p>
            <a:pPr marL="0" indent="0">
              <a:buNone/>
            </a:pPr>
            <a:r>
              <a:rPr lang="da-DK">
                <a:solidFill>
                  <a:schemeClr val="accent2">
                    <a:lumMod val="50000"/>
                  </a:schemeClr>
                </a:solidFill>
              </a:rPr>
              <a:t>1. Georges et al. Int J Geriatr Psychiatry 2008;23(5):546–551; </a:t>
            </a:r>
            <a:br>
              <a:rPr lang="da-DK">
                <a:solidFill>
                  <a:schemeClr val="accent2">
                    <a:lumMod val="50000"/>
                  </a:schemeClr>
                </a:solidFill>
              </a:rPr>
            </a:br>
            <a:r>
              <a:rPr lang="da-DK">
                <a:solidFill>
                  <a:schemeClr val="accent2">
                    <a:lumMod val="50000"/>
                  </a:schemeClr>
                </a:solidFill>
              </a:rPr>
              <a:t>2. </a:t>
            </a:r>
            <a:r>
              <a:rPr lang="en-GB">
                <a:solidFill>
                  <a:schemeClr val="accent2">
                    <a:lumMod val="50000"/>
                  </a:schemeClr>
                </a:solidFill>
              </a:rPr>
              <a:t>Friedman et al. Health </a:t>
            </a:r>
            <a:r>
              <a:rPr lang="en-GB" err="1">
                <a:solidFill>
                  <a:schemeClr val="accent2">
                    <a:lumMod val="50000"/>
                  </a:schemeClr>
                </a:solidFill>
              </a:rPr>
              <a:t>Aff</a:t>
            </a:r>
            <a:r>
              <a:rPr lang="en-GB">
                <a:solidFill>
                  <a:schemeClr val="accent2">
                    <a:lumMod val="50000"/>
                  </a:schemeClr>
                </a:solidFill>
              </a:rPr>
              <a:t> 2015;34(10):1637–1641; </a:t>
            </a:r>
            <a:r>
              <a:rPr lang="da-DK">
                <a:solidFill>
                  <a:schemeClr val="accent2">
                    <a:lumMod val="50000"/>
                  </a:schemeClr>
                </a:solidFill>
              </a:rPr>
              <a:t>3. Suehs et al. J Am Geriatr Soc 2014;62(3):435–441</a:t>
            </a:r>
          </a:p>
        </p:txBody>
      </p:sp>
      <p:sp>
        <p:nvSpPr>
          <p:cNvPr id="33" name="Pladsholder til indhold 5">
            <a:extLst>
              <a:ext uri="{FF2B5EF4-FFF2-40B4-BE49-F238E27FC236}">
                <a16:creationId xmlns:a16="http://schemas.microsoft.com/office/drawing/2014/main" id="{486DA458-30F1-2671-EAFE-650F78B8FA4F}"/>
              </a:ext>
            </a:extLst>
          </p:cNvPr>
          <p:cNvSpPr txBox="1">
            <a:spLocks/>
          </p:cNvSpPr>
          <p:nvPr/>
        </p:nvSpPr>
        <p:spPr>
          <a:xfrm>
            <a:off x="539748" y="1416785"/>
            <a:ext cx="4937960" cy="4415215"/>
          </a:xfrm>
          <a:prstGeom prst="round1Rect">
            <a:avLst>
              <a:gd name="adj" fmla="val 7879"/>
            </a:avLst>
          </a:prstGeom>
          <a:noFill/>
        </p:spPr>
        <p:txBody>
          <a:bodyPr vert="horz" lIns="0" tIns="0" rIns="270000" bIns="270000" rtlCol="0" anchor="t">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9705" indent="-179705"/>
            <a:r>
              <a:rPr lang="en-US"/>
              <a:t>As dementia advances, people living with dementia become increasingly dependent </a:t>
            </a:r>
            <a:br>
              <a:rPr lang="en-US"/>
            </a:br>
            <a:r>
              <a:rPr lang="en-US"/>
              <a:t>on others for physical and mental support</a:t>
            </a:r>
            <a:r>
              <a:rPr lang="en-US" baseline="30000"/>
              <a:t>1</a:t>
            </a:r>
            <a:endParaRPr lang="en-US"/>
          </a:p>
          <a:p>
            <a:pPr marL="179705" indent="-179705"/>
            <a:r>
              <a:rPr lang="en-US"/>
              <a:t>Most caregivers are not paid for their labour,</a:t>
            </a:r>
            <a:r>
              <a:rPr lang="en-US" baseline="30000"/>
              <a:t>2 </a:t>
            </a:r>
            <a:r>
              <a:rPr lang="en-US"/>
              <a:t>which increases the pressure on caregivers </a:t>
            </a:r>
            <a:br>
              <a:rPr lang="en-US"/>
            </a:br>
            <a:r>
              <a:rPr lang="en-US"/>
              <a:t>in terms of time and money</a:t>
            </a:r>
            <a:r>
              <a:rPr lang="en-US" baseline="30000"/>
              <a:t>1</a:t>
            </a:r>
            <a:endParaRPr lang="en-US">
              <a:cs typeface="Arial"/>
            </a:endParaRPr>
          </a:p>
          <a:p>
            <a:pPr marL="179705" indent="-179705"/>
            <a:r>
              <a:rPr lang="en-US"/>
              <a:t>There is also a substantial negative impact on the health of individuals who share a household with people living with dementia, with an increased prevalence of:</a:t>
            </a:r>
            <a:r>
              <a:rPr lang="en-US" baseline="30000"/>
              <a:t>3</a:t>
            </a:r>
            <a:r>
              <a:rPr lang="en-US"/>
              <a:t> </a:t>
            </a:r>
            <a:endParaRPr lang="en-US" baseline="30000">
              <a:cs typeface="Arial"/>
            </a:endParaRPr>
          </a:p>
          <a:p>
            <a:pPr marL="359410" lvl="1" indent="-179705"/>
            <a:r>
              <a:rPr lang="en-US" sz="1600"/>
              <a:t>Mood and anxiety disorders</a:t>
            </a:r>
            <a:endParaRPr lang="en-US" sz="1600">
              <a:cs typeface="Arial"/>
            </a:endParaRPr>
          </a:p>
          <a:p>
            <a:pPr marL="359410" lvl="1" indent="-179705"/>
            <a:r>
              <a:rPr lang="en-US" sz="1600"/>
              <a:t>Cardiovascular disease</a:t>
            </a:r>
            <a:endParaRPr lang="en-US" sz="1600">
              <a:cs typeface="Arial"/>
            </a:endParaRPr>
          </a:p>
          <a:p>
            <a:pPr marL="359410" lvl="1" indent="-179705"/>
            <a:r>
              <a:rPr lang="en-US" sz="1600"/>
              <a:t>Substance abuse</a:t>
            </a:r>
            <a:endParaRPr lang="en-US" sz="1600">
              <a:cs typeface="Arial"/>
            </a:endParaRPr>
          </a:p>
          <a:p>
            <a:pPr marL="359410" lvl="1" indent="-179705"/>
            <a:r>
              <a:rPr lang="en-US" sz="1600"/>
              <a:t>Insomnia</a:t>
            </a:r>
            <a:endParaRPr lang="en-US" sz="1600">
              <a:cs typeface="Arial"/>
            </a:endParaRPr>
          </a:p>
          <a:p>
            <a:pPr marL="179705" indent="-179705"/>
            <a:endParaRPr lang="en-US" sz="1400">
              <a:latin typeface="Arial (Body)"/>
              <a:cs typeface="Arial"/>
            </a:endParaRPr>
          </a:p>
        </p:txBody>
      </p:sp>
      <p:grpSp>
        <p:nvGrpSpPr>
          <p:cNvPr id="4" name="Group 3">
            <a:extLst>
              <a:ext uri="{FF2B5EF4-FFF2-40B4-BE49-F238E27FC236}">
                <a16:creationId xmlns:a16="http://schemas.microsoft.com/office/drawing/2014/main" id="{5DDB3DB4-3270-72FD-1C11-7C88403A3072}"/>
              </a:ext>
            </a:extLst>
          </p:cNvPr>
          <p:cNvGrpSpPr/>
          <p:nvPr/>
        </p:nvGrpSpPr>
        <p:grpSpPr>
          <a:xfrm>
            <a:off x="5100644" y="4290678"/>
            <a:ext cx="7005465" cy="2090600"/>
            <a:chOff x="5100644" y="4235587"/>
            <a:chExt cx="7005465" cy="1974713"/>
          </a:xfrm>
        </p:grpSpPr>
        <p:graphicFrame>
          <p:nvGraphicFramePr>
            <p:cNvPr id="5" name="Chart 4">
              <a:extLst>
                <a:ext uri="{FF2B5EF4-FFF2-40B4-BE49-F238E27FC236}">
                  <a16:creationId xmlns:a16="http://schemas.microsoft.com/office/drawing/2014/main" id="{970D4BA5-D68F-B617-1F0E-CD77A4CFEB3E}"/>
                </a:ext>
              </a:extLst>
            </p:cNvPr>
            <p:cNvGraphicFramePr/>
            <p:nvPr>
              <p:extLst>
                <p:ext uri="{D42A27DB-BD31-4B8C-83A1-F6EECF244321}">
                  <p14:modId xmlns:p14="http://schemas.microsoft.com/office/powerpoint/2010/main" val="1558757647"/>
                </p:ext>
              </p:extLst>
            </p:nvPr>
          </p:nvGraphicFramePr>
          <p:xfrm>
            <a:off x="5100644" y="4386778"/>
            <a:ext cx="2735284" cy="182352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97BD432F-5F67-3CF8-FAA3-1C606FDD7B75}"/>
                </a:ext>
              </a:extLst>
            </p:cNvPr>
            <p:cNvGraphicFramePr/>
            <p:nvPr>
              <p:extLst>
                <p:ext uri="{D42A27DB-BD31-4B8C-83A1-F6EECF244321}">
                  <p14:modId xmlns:p14="http://schemas.microsoft.com/office/powerpoint/2010/main" val="4076573678"/>
                </p:ext>
              </p:extLst>
            </p:nvPr>
          </p:nvGraphicFramePr>
          <p:xfrm>
            <a:off x="6581070" y="4377870"/>
            <a:ext cx="2735284" cy="182352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62CE6988-5C8C-5C3D-DCF7-F901B52B96DD}"/>
                </a:ext>
              </a:extLst>
            </p:cNvPr>
            <p:cNvGraphicFramePr/>
            <p:nvPr>
              <p:extLst>
                <p:ext uri="{D42A27DB-BD31-4B8C-83A1-F6EECF244321}">
                  <p14:modId xmlns:p14="http://schemas.microsoft.com/office/powerpoint/2010/main" val="3866913118"/>
                </p:ext>
              </p:extLst>
            </p:nvPr>
          </p:nvGraphicFramePr>
          <p:xfrm>
            <a:off x="8692884" y="4371924"/>
            <a:ext cx="2735284" cy="1823522"/>
          </p:xfrm>
          <a:graphic>
            <a:graphicData uri="http://schemas.openxmlformats.org/drawingml/2006/chart">
              <c:chart xmlns:c="http://schemas.openxmlformats.org/drawingml/2006/chart" xmlns:r="http://schemas.openxmlformats.org/officeDocument/2006/relationships" r:id="rId13"/>
            </a:graphicData>
          </a:graphic>
        </p:graphicFrame>
        <p:sp>
          <p:nvSpPr>
            <p:cNvPr id="35" name="TextBox 34">
              <a:extLst>
                <a:ext uri="{FF2B5EF4-FFF2-40B4-BE49-F238E27FC236}">
                  <a16:creationId xmlns:a16="http://schemas.microsoft.com/office/drawing/2014/main" id="{F24AD88C-F687-0275-0A67-62B7CE8E3032}"/>
                </a:ext>
              </a:extLst>
            </p:cNvPr>
            <p:cNvSpPr txBox="1"/>
            <p:nvPr/>
          </p:nvSpPr>
          <p:spPr>
            <a:xfrm>
              <a:off x="6177882" y="5067706"/>
              <a:ext cx="603050" cy="461665"/>
            </a:xfrm>
            <a:prstGeom prst="rect">
              <a:avLst/>
            </a:prstGeom>
            <a:noFill/>
          </p:spPr>
          <p:txBody>
            <a:bodyPr wrap="none" rtlCol="0">
              <a:spAutoFit/>
            </a:bodyPr>
            <a:lstStyle/>
            <a:p>
              <a:r>
                <a:rPr lang="en-US" sz="1200" b="1"/>
                <a:t>Early </a:t>
              </a:r>
              <a:br>
                <a:rPr lang="en-US" sz="1200" b="1"/>
              </a:br>
              <a:r>
                <a:rPr lang="en-US" sz="1200" b="1"/>
                <a:t>stage</a:t>
              </a:r>
            </a:p>
          </p:txBody>
        </p:sp>
        <p:sp>
          <p:nvSpPr>
            <p:cNvPr id="36" name="TextBox 35">
              <a:extLst>
                <a:ext uri="{FF2B5EF4-FFF2-40B4-BE49-F238E27FC236}">
                  <a16:creationId xmlns:a16="http://schemas.microsoft.com/office/drawing/2014/main" id="{8676370F-D08E-7D2F-4BE5-9243E9A28201}"/>
                </a:ext>
              </a:extLst>
            </p:cNvPr>
            <p:cNvSpPr txBox="1"/>
            <p:nvPr/>
          </p:nvSpPr>
          <p:spPr>
            <a:xfrm>
              <a:off x="7647084" y="5058798"/>
              <a:ext cx="716863" cy="461665"/>
            </a:xfrm>
            <a:prstGeom prst="rect">
              <a:avLst/>
            </a:prstGeom>
            <a:noFill/>
          </p:spPr>
          <p:txBody>
            <a:bodyPr wrap="none" rtlCol="0">
              <a:spAutoFit/>
            </a:bodyPr>
            <a:lstStyle/>
            <a:p>
              <a:r>
                <a:rPr lang="en-US" sz="1200" b="1"/>
                <a:t>Middle </a:t>
              </a:r>
              <a:br>
                <a:rPr lang="en-US" sz="1200" b="1"/>
              </a:br>
              <a:r>
                <a:rPr lang="en-US" sz="1200" b="1"/>
                <a:t>stage</a:t>
              </a:r>
            </a:p>
          </p:txBody>
        </p:sp>
        <p:sp>
          <p:nvSpPr>
            <p:cNvPr id="37" name="TextBox 36">
              <a:extLst>
                <a:ext uri="{FF2B5EF4-FFF2-40B4-BE49-F238E27FC236}">
                  <a16:creationId xmlns:a16="http://schemas.microsoft.com/office/drawing/2014/main" id="{DB34CB7F-FE3A-436B-F2E9-361DB5BF8D80}"/>
                </a:ext>
              </a:extLst>
            </p:cNvPr>
            <p:cNvSpPr txBox="1"/>
            <p:nvPr/>
          </p:nvSpPr>
          <p:spPr>
            <a:xfrm>
              <a:off x="9169638" y="5052852"/>
              <a:ext cx="603050" cy="461665"/>
            </a:xfrm>
            <a:prstGeom prst="rect">
              <a:avLst/>
            </a:prstGeom>
            <a:noFill/>
          </p:spPr>
          <p:txBody>
            <a:bodyPr wrap="none" rtlCol="0">
              <a:spAutoFit/>
            </a:bodyPr>
            <a:lstStyle/>
            <a:p>
              <a:r>
                <a:rPr lang="en-US" sz="1200" b="1"/>
                <a:t>Late </a:t>
              </a:r>
              <a:br>
                <a:rPr lang="en-US" sz="1200" b="1"/>
              </a:br>
              <a:r>
                <a:rPr lang="en-US" sz="1200" b="1"/>
                <a:t>stage</a:t>
              </a:r>
            </a:p>
          </p:txBody>
        </p:sp>
        <p:sp>
          <p:nvSpPr>
            <p:cNvPr id="38" name="TextBox 37">
              <a:extLst>
                <a:ext uri="{FF2B5EF4-FFF2-40B4-BE49-F238E27FC236}">
                  <a16:creationId xmlns:a16="http://schemas.microsoft.com/office/drawing/2014/main" id="{C6C4B6F7-2212-FB51-F20F-7698A1F3E47B}"/>
                </a:ext>
              </a:extLst>
            </p:cNvPr>
            <p:cNvSpPr txBox="1"/>
            <p:nvPr/>
          </p:nvSpPr>
          <p:spPr>
            <a:xfrm>
              <a:off x="5749758" y="4235587"/>
              <a:ext cx="6356351" cy="33855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GB" sz="1600" b="1" i="0" u="none" strike="noStrike" kern="1200" cap="none" spc="0" normalizeH="0" baseline="0" noProof="0">
                  <a:ln>
                    <a:noFill/>
                  </a:ln>
                  <a:solidFill>
                    <a:schemeClr val="accent2">
                      <a:lumMod val="50000"/>
                    </a:schemeClr>
                  </a:solidFill>
                  <a:effectLst/>
                  <a:uLnTx/>
                  <a:uFillTx/>
                  <a:latin typeface="Arial" pitchFamily="34" charset="0"/>
                  <a:ea typeface="ＭＳ Ｐゴシック" pitchFamily="34" charset="-128"/>
                  <a:cs typeface="+mn-cs"/>
                </a:rPr>
                <a:t>Time spent caring for patients with dementia</a:t>
              </a:r>
              <a:r>
                <a:rPr kumimoji="1" lang="en-GB" sz="1600" b="1" i="0" u="none" strike="noStrike" kern="1200" cap="none" spc="0" normalizeH="0" baseline="30000" noProof="0">
                  <a:ln>
                    <a:noFill/>
                  </a:ln>
                  <a:solidFill>
                    <a:schemeClr val="accent2">
                      <a:lumMod val="50000"/>
                    </a:schemeClr>
                  </a:solidFill>
                  <a:effectLst/>
                  <a:uLnTx/>
                  <a:uFillTx/>
                  <a:latin typeface="Arial" pitchFamily="34" charset="0"/>
                  <a:ea typeface="ＭＳ Ｐゴシック" pitchFamily="34" charset="-128"/>
                  <a:cs typeface="+mn-cs"/>
                </a:rPr>
                <a:t>1</a:t>
              </a:r>
              <a:endParaRPr kumimoji="1" lang="en-GB" sz="1600" b="1" i="0" u="none" strike="noStrike" kern="1200" cap="none" spc="0" normalizeH="0" baseline="0" noProof="0">
                <a:ln>
                  <a:noFill/>
                </a:ln>
                <a:solidFill>
                  <a:schemeClr val="accent2">
                    <a:lumMod val="50000"/>
                  </a:schemeClr>
                </a:solidFill>
                <a:effectLst/>
                <a:uLnTx/>
                <a:uFillTx/>
                <a:latin typeface="Arial" pitchFamily="34" charset="0"/>
                <a:ea typeface="ＭＳ Ｐゴシック" pitchFamily="34" charset="-128"/>
                <a:cs typeface="+mn-cs"/>
              </a:endParaRPr>
            </a:p>
          </p:txBody>
        </p:sp>
      </p:grpSp>
      <p:grpSp>
        <p:nvGrpSpPr>
          <p:cNvPr id="50" name="Group 49">
            <a:extLst>
              <a:ext uri="{FF2B5EF4-FFF2-40B4-BE49-F238E27FC236}">
                <a16:creationId xmlns:a16="http://schemas.microsoft.com/office/drawing/2014/main" id="{E9216135-2A7F-7119-B901-001DB176011D}"/>
              </a:ext>
            </a:extLst>
          </p:cNvPr>
          <p:cNvGrpSpPr/>
          <p:nvPr/>
        </p:nvGrpSpPr>
        <p:grpSpPr>
          <a:xfrm>
            <a:off x="10344655" y="4781803"/>
            <a:ext cx="1412730" cy="307777"/>
            <a:chOff x="12280900" y="4569119"/>
            <a:chExt cx="1412730" cy="307777"/>
          </a:xfrm>
        </p:grpSpPr>
        <p:sp>
          <p:nvSpPr>
            <p:cNvPr id="39" name="Rectangle 38">
              <a:extLst>
                <a:ext uri="{FF2B5EF4-FFF2-40B4-BE49-F238E27FC236}">
                  <a16:creationId xmlns:a16="http://schemas.microsoft.com/office/drawing/2014/main" id="{89E98250-86CD-7746-CF27-CFB491DA6823}"/>
                </a:ext>
              </a:extLst>
            </p:cNvPr>
            <p:cNvSpPr/>
            <p:nvPr/>
          </p:nvSpPr>
          <p:spPr>
            <a:xfrm>
              <a:off x="12280900" y="4645466"/>
              <a:ext cx="144000"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Box 39">
              <a:extLst>
                <a:ext uri="{FF2B5EF4-FFF2-40B4-BE49-F238E27FC236}">
                  <a16:creationId xmlns:a16="http://schemas.microsoft.com/office/drawing/2014/main" id="{CF840524-39F8-3B22-FD32-A3953CFC9304}"/>
                </a:ext>
              </a:extLst>
            </p:cNvPr>
            <p:cNvSpPr txBox="1"/>
            <p:nvPr/>
          </p:nvSpPr>
          <p:spPr>
            <a:xfrm>
              <a:off x="12470218" y="4569119"/>
              <a:ext cx="1223412" cy="307777"/>
            </a:xfrm>
            <a:prstGeom prst="rect">
              <a:avLst/>
            </a:prstGeom>
            <a:noFill/>
          </p:spPr>
          <p:txBody>
            <a:bodyPr wrap="none" rtlCol="0">
              <a:spAutoFit/>
            </a:bodyPr>
            <a:lstStyle/>
            <a:p>
              <a:r>
                <a:rPr lang="en-GB" sz="1400"/>
                <a:t>&lt;4 hours/day</a:t>
              </a:r>
            </a:p>
          </p:txBody>
        </p:sp>
      </p:grpSp>
      <p:grpSp>
        <p:nvGrpSpPr>
          <p:cNvPr id="49" name="Group 48">
            <a:extLst>
              <a:ext uri="{FF2B5EF4-FFF2-40B4-BE49-F238E27FC236}">
                <a16:creationId xmlns:a16="http://schemas.microsoft.com/office/drawing/2014/main" id="{2A8FE892-992D-C60F-9441-848ACFE79F77}"/>
              </a:ext>
            </a:extLst>
          </p:cNvPr>
          <p:cNvGrpSpPr/>
          <p:nvPr/>
        </p:nvGrpSpPr>
        <p:grpSpPr>
          <a:xfrm>
            <a:off x="10344655" y="5089415"/>
            <a:ext cx="1606694" cy="307777"/>
            <a:chOff x="12280900" y="4831254"/>
            <a:chExt cx="1606694" cy="307777"/>
          </a:xfrm>
        </p:grpSpPr>
        <p:sp>
          <p:nvSpPr>
            <p:cNvPr id="41" name="Rectangle 40">
              <a:extLst>
                <a:ext uri="{FF2B5EF4-FFF2-40B4-BE49-F238E27FC236}">
                  <a16:creationId xmlns:a16="http://schemas.microsoft.com/office/drawing/2014/main" id="{D80DF13F-03B6-0190-19F7-C91D1F5E7175}"/>
                </a:ext>
              </a:extLst>
            </p:cNvPr>
            <p:cNvSpPr/>
            <p:nvPr/>
          </p:nvSpPr>
          <p:spPr>
            <a:xfrm>
              <a:off x="12280900" y="4909265"/>
              <a:ext cx="144000" cy="14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TextBox 41">
              <a:extLst>
                <a:ext uri="{FF2B5EF4-FFF2-40B4-BE49-F238E27FC236}">
                  <a16:creationId xmlns:a16="http://schemas.microsoft.com/office/drawing/2014/main" id="{D220605C-5ADD-4180-C6DD-75CC53FFB8A7}"/>
                </a:ext>
              </a:extLst>
            </p:cNvPr>
            <p:cNvSpPr txBox="1"/>
            <p:nvPr/>
          </p:nvSpPr>
          <p:spPr>
            <a:xfrm>
              <a:off x="12470218" y="4831254"/>
              <a:ext cx="1417376" cy="307777"/>
            </a:xfrm>
            <a:prstGeom prst="rect">
              <a:avLst/>
            </a:prstGeom>
            <a:noFill/>
          </p:spPr>
          <p:txBody>
            <a:bodyPr wrap="none" rtlCol="0">
              <a:spAutoFit/>
            </a:bodyPr>
            <a:lstStyle/>
            <a:p>
              <a:r>
                <a:rPr lang="en-GB" sz="1400"/>
                <a:t>4–10 hours/day</a:t>
              </a:r>
            </a:p>
          </p:txBody>
        </p:sp>
      </p:grpSp>
      <p:grpSp>
        <p:nvGrpSpPr>
          <p:cNvPr id="48" name="Group 47">
            <a:extLst>
              <a:ext uri="{FF2B5EF4-FFF2-40B4-BE49-F238E27FC236}">
                <a16:creationId xmlns:a16="http://schemas.microsoft.com/office/drawing/2014/main" id="{75DE3DA7-6E4C-929A-421F-1AAF2EF7A08A}"/>
              </a:ext>
            </a:extLst>
          </p:cNvPr>
          <p:cNvGrpSpPr/>
          <p:nvPr/>
        </p:nvGrpSpPr>
        <p:grpSpPr>
          <a:xfrm>
            <a:off x="10344655" y="5397027"/>
            <a:ext cx="1512116" cy="307777"/>
            <a:chOff x="12280900" y="5091175"/>
            <a:chExt cx="1512116" cy="307777"/>
          </a:xfrm>
        </p:grpSpPr>
        <p:sp>
          <p:nvSpPr>
            <p:cNvPr id="43" name="Rectangle 42">
              <a:extLst>
                <a:ext uri="{FF2B5EF4-FFF2-40B4-BE49-F238E27FC236}">
                  <a16:creationId xmlns:a16="http://schemas.microsoft.com/office/drawing/2014/main" id="{BACDD647-8034-D6CF-EA5A-AE7C6E65A7E1}"/>
                </a:ext>
              </a:extLst>
            </p:cNvPr>
            <p:cNvSpPr/>
            <p:nvPr/>
          </p:nvSpPr>
          <p:spPr>
            <a:xfrm>
              <a:off x="12280900" y="5173064"/>
              <a:ext cx="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a:extLst>
                <a:ext uri="{FF2B5EF4-FFF2-40B4-BE49-F238E27FC236}">
                  <a16:creationId xmlns:a16="http://schemas.microsoft.com/office/drawing/2014/main" id="{99008F66-B42E-8841-E0A9-9AFBB9EC805B}"/>
                </a:ext>
              </a:extLst>
            </p:cNvPr>
            <p:cNvSpPr txBox="1"/>
            <p:nvPr/>
          </p:nvSpPr>
          <p:spPr>
            <a:xfrm>
              <a:off x="12470218" y="5091175"/>
              <a:ext cx="1322798" cy="307777"/>
            </a:xfrm>
            <a:prstGeom prst="rect">
              <a:avLst/>
            </a:prstGeom>
            <a:noFill/>
          </p:spPr>
          <p:txBody>
            <a:bodyPr wrap="none" rtlCol="0">
              <a:spAutoFit/>
            </a:bodyPr>
            <a:lstStyle/>
            <a:p>
              <a:r>
                <a:rPr lang="en-GB" sz="1400"/>
                <a:t>&gt;10 hours/day</a:t>
              </a:r>
            </a:p>
          </p:txBody>
        </p:sp>
      </p:grpSp>
      <p:grpSp>
        <p:nvGrpSpPr>
          <p:cNvPr id="47" name="Group 46">
            <a:extLst>
              <a:ext uri="{FF2B5EF4-FFF2-40B4-BE49-F238E27FC236}">
                <a16:creationId xmlns:a16="http://schemas.microsoft.com/office/drawing/2014/main" id="{8304B161-62D3-ABFF-5310-7BDD27C48029}"/>
              </a:ext>
            </a:extLst>
          </p:cNvPr>
          <p:cNvGrpSpPr/>
          <p:nvPr/>
        </p:nvGrpSpPr>
        <p:grpSpPr>
          <a:xfrm>
            <a:off x="10344655" y="5704640"/>
            <a:ext cx="1367846" cy="307777"/>
            <a:chOff x="12280900" y="5334770"/>
            <a:chExt cx="1367846" cy="307777"/>
          </a:xfrm>
        </p:grpSpPr>
        <p:sp>
          <p:nvSpPr>
            <p:cNvPr id="45" name="Rectangle 44">
              <a:extLst>
                <a:ext uri="{FF2B5EF4-FFF2-40B4-BE49-F238E27FC236}">
                  <a16:creationId xmlns:a16="http://schemas.microsoft.com/office/drawing/2014/main" id="{4B8276BE-E4B6-7C4B-10D3-277F1D50BC4B}"/>
                </a:ext>
              </a:extLst>
            </p:cNvPr>
            <p:cNvSpPr/>
            <p:nvPr/>
          </p:nvSpPr>
          <p:spPr>
            <a:xfrm>
              <a:off x="12280900" y="5416659"/>
              <a:ext cx="144000" cy="144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a:extLst>
                <a:ext uri="{FF2B5EF4-FFF2-40B4-BE49-F238E27FC236}">
                  <a16:creationId xmlns:a16="http://schemas.microsoft.com/office/drawing/2014/main" id="{3544F228-7AB9-75D9-86C8-49F6183A4986}"/>
                </a:ext>
              </a:extLst>
            </p:cNvPr>
            <p:cNvSpPr txBox="1"/>
            <p:nvPr/>
          </p:nvSpPr>
          <p:spPr>
            <a:xfrm>
              <a:off x="12470218" y="5334770"/>
              <a:ext cx="1178528" cy="307777"/>
            </a:xfrm>
            <a:prstGeom prst="rect">
              <a:avLst/>
            </a:prstGeom>
            <a:noFill/>
          </p:spPr>
          <p:txBody>
            <a:bodyPr wrap="none" rtlCol="0">
              <a:spAutoFit/>
            </a:bodyPr>
            <a:lstStyle/>
            <a:p>
              <a:r>
                <a:rPr lang="en-GB" sz="1400"/>
                <a:t>Not reported</a:t>
              </a:r>
            </a:p>
          </p:txBody>
        </p:sp>
      </p:grpSp>
    </p:spTree>
    <p:extLst>
      <p:ext uri="{BB962C8B-B14F-4D97-AF65-F5344CB8AC3E}">
        <p14:creationId xmlns:p14="http://schemas.microsoft.com/office/powerpoint/2010/main" val="3529604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7"/>
          </p:nvPr>
        </p:nvSpPr>
        <p:spPr/>
        <p:txBody>
          <a:bodyPr/>
          <a:lstStyle/>
          <a:p>
            <a:r>
              <a:rPr lang="da-DK">
                <a:solidFill>
                  <a:schemeClr val="accent2">
                    <a:lumMod val="50000"/>
                  </a:schemeClr>
                </a:solidFill>
              </a:rPr>
              <a:t>Alzheimer’s disease (AD) </a:t>
            </a:r>
            <a:r>
              <a:rPr lang="en-GB">
                <a:solidFill>
                  <a:schemeClr val="accent2">
                    <a:lumMod val="50000"/>
                  </a:schemeClr>
                </a:solidFill>
              </a:rPr>
              <a:t>– Epidemiology and burden</a:t>
            </a:r>
            <a:endParaRPr lang="en-US">
              <a:solidFill>
                <a:schemeClr val="accent2">
                  <a:lumMod val="50000"/>
                </a:schemeClr>
              </a:solidFill>
            </a:endParaRPr>
          </a:p>
        </p:txBody>
      </p:sp>
      <p:sp>
        <p:nvSpPr>
          <p:cNvPr id="2" name="Title 1"/>
          <p:cNvSpPr>
            <a:spLocks noGrp="1"/>
          </p:cNvSpPr>
          <p:nvPr>
            <p:ph type="title"/>
          </p:nvPr>
        </p:nvSpPr>
        <p:spPr/>
        <p:txBody>
          <a:bodyPr/>
          <a:lstStyle/>
          <a:p>
            <a:r>
              <a:rPr lang="en-GB"/>
              <a:t>Caregiver burden is multi-faceted</a:t>
            </a:r>
          </a:p>
        </p:txBody>
      </p:sp>
      <p:sp>
        <p:nvSpPr>
          <p:cNvPr id="5" name="Pladsholder til tekst 4">
            <a:extLst>
              <a:ext uri="{FF2B5EF4-FFF2-40B4-BE49-F238E27FC236}">
                <a16:creationId xmlns:a16="http://schemas.microsoft.com/office/drawing/2014/main" id="{AA6605BF-6022-48BC-ACE4-CD1F8C3A1BD2}"/>
              </a:ext>
            </a:extLst>
          </p:cNvPr>
          <p:cNvSpPr>
            <a:spLocks noGrp="1"/>
          </p:cNvSpPr>
          <p:nvPr>
            <p:ph type="body" sz="quarter" idx="18"/>
          </p:nvPr>
        </p:nvSpPr>
        <p:spPr/>
        <p:txBody>
          <a:bodyPr anchor="b"/>
          <a:lstStyle/>
          <a:p>
            <a:pPr marL="0" indent="0">
              <a:buNone/>
            </a:pPr>
            <a:r>
              <a:rPr lang="en-GB">
                <a:solidFill>
                  <a:schemeClr val="accent2">
                    <a:lumMod val="50000"/>
                  </a:schemeClr>
                </a:solidFill>
              </a:rPr>
              <a:t>ADL=activity of daily living</a:t>
            </a:r>
            <a:endParaRPr lang="da-DK">
              <a:solidFill>
                <a:schemeClr val="accent2">
                  <a:lumMod val="50000"/>
                </a:schemeClr>
              </a:solidFill>
            </a:endParaRPr>
          </a:p>
          <a:p>
            <a:pPr marL="0" indent="0">
              <a:buNone/>
            </a:pPr>
            <a:endParaRPr lang="da-DK">
              <a:solidFill>
                <a:schemeClr val="accent2">
                  <a:lumMod val="50000"/>
                </a:schemeClr>
              </a:solidFill>
            </a:endParaRPr>
          </a:p>
          <a:p>
            <a:pPr marL="0" indent="0">
              <a:buNone/>
            </a:pPr>
            <a:r>
              <a:rPr lang="da-DK">
                <a:solidFill>
                  <a:schemeClr val="accent2">
                    <a:lumMod val="50000"/>
                  </a:schemeClr>
                </a:solidFill>
              </a:rPr>
              <a:t>1. Georges et al. Int J Geriatr Psychiatry 2008;23(5):546–551; </a:t>
            </a:r>
            <a:br>
              <a:rPr lang="da-DK">
                <a:solidFill>
                  <a:schemeClr val="accent2">
                    <a:lumMod val="50000"/>
                  </a:schemeClr>
                </a:solidFill>
              </a:rPr>
            </a:br>
            <a:r>
              <a:rPr lang="da-DK">
                <a:solidFill>
                  <a:schemeClr val="accent2">
                    <a:lumMod val="50000"/>
                  </a:schemeClr>
                </a:solidFill>
              </a:rPr>
              <a:t>2. </a:t>
            </a:r>
            <a:r>
              <a:rPr lang="en-GB">
                <a:solidFill>
                  <a:schemeClr val="accent2">
                    <a:lumMod val="50000"/>
                  </a:schemeClr>
                </a:solidFill>
              </a:rPr>
              <a:t>Alzheimer’s Association. </a:t>
            </a:r>
            <a:r>
              <a:rPr lang="en-GB" err="1">
                <a:solidFill>
                  <a:schemeClr val="accent2">
                    <a:lumMod val="50000"/>
                  </a:schemeClr>
                </a:solidFill>
              </a:rPr>
              <a:t>Alzheimers</a:t>
            </a:r>
            <a:r>
              <a:rPr lang="en-GB">
                <a:solidFill>
                  <a:schemeClr val="accent2">
                    <a:lumMod val="50000"/>
                  </a:schemeClr>
                </a:solidFill>
              </a:rPr>
              <a:t> Dement 2023;19(4); </a:t>
            </a:r>
            <a:r>
              <a:rPr lang="da-DK"/>
              <a:t>3</a:t>
            </a:r>
            <a:r>
              <a:rPr lang="da-DK">
                <a:solidFill>
                  <a:schemeClr val="accent2">
                    <a:lumMod val="50000"/>
                  </a:schemeClr>
                </a:solidFill>
              </a:rPr>
              <a:t>. Kamiya et al. Geriatr Gerontol Int 2014;14(Suppl 2):45–55</a:t>
            </a:r>
          </a:p>
        </p:txBody>
      </p:sp>
      <p:sp>
        <p:nvSpPr>
          <p:cNvPr id="4" name="Slide Number Placeholder 3">
            <a:extLst>
              <a:ext uri="{FF2B5EF4-FFF2-40B4-BE49-F238E27FC236}">
                <a16:creationId xmlns:a16="http://schemas.microsoft.com/office/drawing/2014/main" id="{FFD66083-4311-D06C-D7A4-32EC8AD3463D}"/>
              </a:ext>
            </a:extLst>
          </p:cNvPr>
          <p:cNvSpPr>
            <a:spLocks noGrp="1"/>
          </p:cNvSpPr>
          <p:nvPr>
            <p:ph type="sldNum" sz="quarter" idx="4"/>
          </p:nvPr>
        </p:nvSpPr>
        <p:spPr/>
        <p:txBody>
          <a:bodyPr/>
          <a:lstStyle/>
          <a:p>
            <a:fld id="{C5E73D8C-6D1C-4360-8101-83ED279A0FF1}" type="slidenum">
              <a:rPr lang="en-GB" smtClean="0"/>
              <a:pPr/>
              <a:t>11</a:t>
            </a:fld>
            <a:endParaRPr lang="en-GB"/>
          </a:p>
        </p:txBody>
      </p:sp>
      <p:sp>
        <p:nvSpPr>
          <p:cNvPr id="8" name="Rectangle: Diagonal Corners Rounded 7">
            <a:extLst>
              <a:ext uri="{FF2B5EF4-FFF2-40B4-BE49-F238E27FC236}">
                <a16:creationId xmlns:a16="http://schemas.microsoft.com/office/drawing/2014/main" id="{47FE6DB2-5CB9-D583-D438-B42A6B0369AD}"/>
              </a:ext>
            </a:extLst>
          </p:cNvPr>
          <p:cNvSpPr/>
          <p:nvPr/>
        </p:nvSpPr>
        <p:spPr>
          <a:xfrm flipH="1">
            <a:off x="626895" y="1416785"/>
            <a:ext cx="3268816" cy="4482365"/>
          </a:xfrm>
          <a:prstGeom prst="round2Diag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b="1">
                <a:solidFill>
                  <a:schemeClr val="accent3">
                    <a:lumMod val="50000"/>
                  </a:schemeClr>
                </a:solidFill>
              </a:rPr>
              <a:t>Caregivers of people living with dementia often report challenges with:</a:t>
            </a:r>
            <a:r>
              <a:rPr lang="en-GB" b="1" baseline="30000">
                <a:solidFill>
                  <a:schemeClr val="accent3">
                    <a:lumMod val="50000"/>
                  </a:schemeClr>
                </a:solidFill>
              </a:rPr>
              <a:t>1</a:t>
            </a:r>
            <a:br>
              <a:rPr lang="en-GB" b="1" baseline="30000">
                <a:solidFill>
                  <a:schemeClr val="accent3">
                    <a:lumMod val="50000"/>
                  </a:schemeClr>
                </a:solidFill>
              </a:rPr>
            </a:br>
            <a:br>
              <a:rPr lang="en-GB" b="1" baseline="30000">
                <a:solidFill>
                  <a:schemeClr val="accent3">
                    <a:lumMod val="50000"/>
                  </a:schemeClr>
                </a:solidFill>
              </a:rPr>
            </a:br>
            <a:br>
              <a:rPr lang="en-GB" b="1" baseline="30000">
                <a:solidFill>
                  <a:schemeClr val="accent3">
                    <a:lumMod val="50000"/>
                  </a:schemeClr>
                </a:solidFill>
              </a:rPr>
            </a:br>
            <a:endParaRPr lang="en-GB" b="1" baseline="30000">
              <a:solidFill>
                <a:schemeClr val="accent3">
                  <a:lumMod val="50000"/>
                </a:schemeClr>
              </a:solidFill>
            </a:endParaRPr>
          </a:p>
          <a:p>
            <a:endParaRPr lang="en-US">
              <a:solidFill>
                <a:schemeClr val="tx1"/>
              </a:solidFill>
            </a:endParaRPr>
          </a:p>
        </p:txBody>
      </p:sp>
      <p:pic>
        <p:nvPicPr>
          <p:cNvPr id="9" name="Graphic 8" descr="Handwashing outline">
            <a:extLst>
              <a:ext uri="{FF2B5EF4-FFF2-40B4-BE49-F238E27FC236}">
                <a16:creationId xmlns:a16="http://schemas.microsoft.com/office/drawing/2014/main" id="{4B064262-648E-2384-0C60-0B75F89319BA}"/>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24035" r="16447"/>
          <a:stretch/>
        </p:blipFill>
        <p:spPr>
          <a:xfrm flipH="1">
            <a:off x="2755670" y="2353522"/>
            <a:ext cx="1124646" cy="1889602"/>
          </a:xfrm>
          <a:prstGeom prst="rect">
            <a:avLst/>
          </a:prstGeom>
        </p:spPr>
      </p:pic>
      <p:sp>
        <p:nvSpPr>
          <p:cNvPr id="10" name="TextBox 9">
            <a:extLst>
              <a:ext uri="{FF2B5EF4-FFF2-40B4-BE49-F238E27FC236}">
                <a16:creationId xmlns:a16="http://schemas.microsoft.com/office/drawing/2014/main" id="{BECD4ABE-5F43-6045-BF3C-725075BBC4A0}"/>
              </a:ext>
            </a:extLst>
          </p:cNvPr>
          <p:cNvSpPr txBox="1"/>
          <p:nvPr/>
        </p:nvSpPr>
        <p:spPr>
          <a:xfrm>
            <a:off x="852173" y="2871400"/>
            <a:ext cx="2192389" cy="1200329"/>
          </a:xfrm>
          <a:prstGeom prst="rect">
            <a:avLst/>
          </a:prstGeom>
          <a:noFill/>
        </p:spPr>
        <p:txBody>
          <a:bodyPr wrap="square" rtlCol="0">
            <a:spAutoFit/>
          </a:bodyPr>
          <a:lstStyle/>
          <a:p>
            <a:r>
              <a:rPr lang="en-US" b="1">
                <a:solidFill>
                  <a:schemeClr val="accent3">
                    <a:lumMod val="50000"/>
                  </a:schemeClr>
                </a:solidFill>
              </a:rPr>
              <a:t>ADLs</a:t>
            </a:r>
            <a:r>
              <a:rPr lang="en-US">
                <a:solidFill>
                  <a:schemeClr val="accent3">
                    <a:lumMod val="50000"/>
                  </a:schemeClr>
                </a:solidFill>
              </a:rPr>
              <a:t> </a:t>
            </a:r>
            <a:br>
              <a:rPr lang="en-US">
                <a:solidFill>
                  <a:schemeClr val="accent3">
                    <a:lumMod val="50000"/>
                  </a:schemeClr>
                </a:solidFill>
              </a:rPr>
            </a:br>
            <a:r>
              <a:rPr lang="en-US">
                <a:solidFill>
                  <a:schemeClr val="accent3">
                    <a:lumMod val="50000"/>
                  </a:schemeClr>
                </a:solidFill>
              </a:rPr>
              <a:t>(e.g., going to </a:t>
            </a:r>
            <a:br>
              <a:rPr lang="en-US">
                <a:solidFill>
                  <a:schemeClr val="accent3">
                    <a:lumMod val="50000"/>
                  </a:schemeClr>
                </a:solidFill>
              </a:rPr>
            </a:br>
            <a:r>
              <a:rPr lang="en-US">
                <a:solidFill>
                  <a:schemeClr val="accent3">
                    <a:lumMod val="50000"/>
                  </a:schemeClr>
                </a:solidFill>
              </a:rPr>
              <a:t>the lavatory </a:t>
            </a:r>
            <a:br>
              <a:rPr lang="en-US">
                <a:solidFill>
                  <a:schemeClr val="accent3">
                    <a:lumMod val="50000"/>
                  </a:schemeClr>
                </a:solidFill>
              </a:rPr>
            </a:br>
            <a:r>
              <a:rPr lang="en-US">
                <a:solidFill>
                  <a:schemeClr val="accent3">
                    <a:lumMod val="50000"/>
                  </a:schemeClr>
                </a:solidFill>
              </a:rPr>
              <a:t>and washing)</a:t>
            </a:r>
          </a:p>
        </p:txBody>
      </p:sp>
      <p:grpSp>
        <p:nvGrpSpPr>
          <p:cNvPr id="11" name="Group 10">
            <a:extLst>
              <a:ext uri="{FF2B5EF4-FFF2-40B4-BE49-F238E27FC236}">
                <a16:creationId xmlns:a16="http://schemas.microsoft.com/office/drawing/2014/main" id="{BE734E57-EE47-9D4D-0E12-0020DF0179DE}"/>
              </a:ext>
            </a:extLst>
          </p:cNvPr>
          <p:cNvGrpSpPr>
            <a:grpSpLocks noChangeAspect="1"/>
          </p:cNvGrpSpPr>
          <p:nvPr/>
        </p:nvGrpSpPr>
        <p:grpSpPr>
          <a:xfrm flipH="1">
            <a:off x="680373" y="4024695"/>
            <a:ext cx="962127" cy="1774498"/>
            <a:chOff x="6057305" y="2807262"/>
            <a:chExt cx="466214" cy="859862"/>
          </a:xfrm>
          <a:solidFill>
            <a:schemeClr val="accent3">
              <a:lumMod val="60000"/>
              <a:lumOff val="40000"/>
            </a:schemeClr>
          </a:solidFill>
        </p:grpSpPr>
        <p:grpSp>
          <p:nvGrpSpPr>
            <p:cNvPr id="12" name="Graphic 33" descr="Dance outline">
              <a:extLst>
                <a:ext uri="{FF2B5EF4-FFF2-40B4-BE49-F238E27FC236}">
                  <a16:creationId xmlns:a16="http://schemas.microsoft.com/office/drawing/2014/main" id="{80E6311C-D47E-667C-48B7-9D42A98CF06D}"/>
                </a:ext>
              </a:extLst>
            </p:cNvPr>
            <p:cNvGrpSpPr/>
            <p:nvPr/>
          </p:nvGrpSpPr>
          <p:grpSpPr>
            <a:xfrm>
              <a:off x="6058305" y="3080363"/>
              <a:ext cx="465214" cy="586761"/>
              <a:chOff x="6058305" y="3080363"/>
              <a:chExt cx="465214" cy="586761"/>
            </a:xfrm>
            <a:grpFill/>
          </p:grpSpPr>
          <p:sp>
            <p:nvSpPr>
              <p:cNvPr id="21" name="Freeform: Shape 20">
                <a:extLst>
                  <a:ext uri="{FF2B5EF4-FFF2-40B4-BE49-F238E27FC236}">
                    <a16:creationId xmlns:a16="http://schemas.microsoft.com/office/drawing/2014/main" id="{E1A30805-C750-3CF0-C8E8-29506555A0A3}"/>
                  </a:ext>
                </a:extLst>
              </p:cNvPr>
              <p:cNvSpPr/>
              <p:nvPr/>
            </p:nvSpPr>
            <p:spPr>
              <a:xfrm>
                <a:off x="6187424" y="3080363"/>
                <a:ext cx="114389" cy="114431"/>
              </a:xfrm>
              <a:custGeom>
                <a:avLst/>
                <a:gdLst>
                  <a:gd name="connsiteX0" fmla="*/ 44126 w 114389"/>
                  <a:gd name="connsiteY0" fmla="*/ 112931 h 114431"/>
                  <a:gd name="connsiteX1" fmla="*/ 112902 w 114389"/>
                  <a:gd name="connsiteY1" fmla="*/ 70096 h 114431"/>
                  <a:gd name="connsiteX2" fmla="*/ 112896 w 114389"/>
                  <a:gd name="connsiteY2" fmla="*/ 44132 h 114431"/>
                  <a:gd name="connsiteX3" fmla="*/ 70263 w 114389"/>
                  <a:gd name="connsiteY3" fmla="*/ 1498 h 114431"/>
                  <a:gd name="connsiteX4" fmla="*/ 1485 w 114389"/>
                  <a:gd name="connsiteY4" fmla="*/ 44355 h 114431"/>
                  <a:gd name="connsiteX5" fmla="*/ 1492 w 114389"/>
                  <a:gd name="connsiteY5" fmla="*/ 70306 h 114431"/>
                  <a:gd name="connsiteX6" fmla="*/ 44126 w 114389"/>
                  <a:gd name="connsiteY6" fmla="*/ 112931 h 114431"/>
                  <a:gd name="connsiteX7" fmla="*/ 46850 w 114389"/>
                  <a:gd name="connsiteY7" fmla="*/ 20472 h 114431"/>
                  <a:gd name="connsiteX8" fmla="*/ 93928 w 114389"/>
                  <a:gd name="connsiteY8" fmla="*/ 47064 h 114431"/>
                  <a:gd name="connsiteX9" fmla="*/ 93923 w 114389"/>
                  <a:gd name="connsiteY9" fmla="*/ 67573 h 114431"/>
                  <a:gd name="connsiteX10" fmla="*/ 67538 w 114389"/>
                  <a:gd name="connsiteY10" fmla="*/ 93966 h 114431"/>
                  <a:gd name="connsiteX11" fmla="*/ 20459 w 114389"/>
                  <a:gd name="connsiteY11" fmla="*/ 67346 h 114431"/>
                  <a:gd name="connsiteX12" fmla="*/ 20466 w 114389"/>
                  <a:gd name="connsiteY12" fmla="*/ 46865 h 114431"/>
                  <a:gd name="connsiteX13" fmla="*/ 46850 w 114389"/>
                  <a:gd name="connsiteY13" fmla="*/ 20472 h 11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4389" h="114431">
                    <a:moveTo>
                      <a:pt x="44126" y="112931"/>
                    </a:moveTo>
                    <a:cubicBezTo>
                      <a:pt x="74946" y="120094"/>
                      <a:pt x="105738" y="100916"/>
                      <a:pt x="112902" y="70096"/>
                    </a:cubicBezTo>
                    <a:cubicBezTo>
                      <a:pt x="114887" y="61555"/>
                      <a:pt x="114885" y="52672"/>
                      <a:pt x="112896" y="44132"/>
                    </a:cubicBezTo>
                    <a:cubicBezTo>
                      <a:pt x="107052" y="23481"/>
                      <a:pt x="90913" y="7342"/>
                      <a:pt x="70263" y="1498"/>
                    </a:cubicBezTo>
                    <a:cubicBezTo>
                      <a:pt x="39436" y="-5660"/>
                      <a:pt x="8643" y="13528"/>
                      <a:pt x="1485" y="44355"/>
                    </a:cubicBezTo>
                    <a:cubicBezTo>
                      <a:pt x="-498" y="52893"/>
                      <a:pt x="-495" y="61770"/>
                      <a:pt x="1492" y="70306"/>
                    </a:cubicBezTo>
                    <a:cubicBezTo>
                      <a:pt x="7336" y="90955"/>
                      <a:pt x="23477" y="107092"/>
                      <a:pt x="44126" y="112931"/>
                    </a:cubicBezTo>
                    <a:close/>
                    <a:moveTo>
                      <a:pt x="46850" y="20472"/>
                    </a:moveTo>
                    <a:cubicBezTo>
                      <a:pt x="67194" y="14815"/>
                      <a:pt x="88272" y="26720"/>
                      <a:pt x="93928" y="47064"/>
                    </a:cubicBezTo>
                    <a:cubicBezTo>
                      <a:pt x="95794" y="53773"/>
                      <a:pt x="95792" y="60864"/>
                      <a:pt x="93923" y="67573"/>
                    </a:cubicBezTo>
                    <a:cubicBezTo>
                      <a:pt x="89780" y="80038"/>
                      <a:pt x="80002" y="89819"/>
                      <a:pt x="67538" y="93966"/>
                    </a:cubicBezTo>
                    <a:cubicBezTo>
                      <a:pt x="47187" y="99616"/>
                      <a:pt x="26109" y="87698"/>
                      <a:pt x="20459" y="67346"/>
                    </a:cubicBezTo>
                    <a:cubicBezTo>
                      <a:pt x="18600" y="60646"/>
                      <a:pt x="18602" y="53565"/>
                      <a:pt x="20466" y="46865"/>
                    </a:cubicBezTo>
                    <a:cubicBezTo>
                      <a:pt x="24608" y="34400"/>
                      <a:pt x="34387" y="24619"/>
                      <a:pt x="46850" y="20472"/>
                    </a:cubicBezTo>
                    <a:close/>
                  </a:path>
                </a:pathLst>
              </a:custGeom>
              <a:grpFill/>
              <a:ln w="9525"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353C2DCF-4249-8295-FBC5-49B78EDB62BB}"/>
                  </a:ext>
                </a:extLst>
              </p:cNvPr>
              <p:cNvSpPr/>
              <p:nvPr/>
            </p:nvSpPr>
            <p:spPr>
              <a:xfrm>
                <a:off x="6058305" y="3182118"/>
                <a:ext cx="465214" cy="485006"/>
              </a:xfrm>
              <a:custGeom>
                <a:avLst/>
                <a:gdLst>
                  <a:gd name="connsiteX0" fmla="*/ 452784 w 465214"/>
                  <a:gd name="connsiteY0" fmla="*/ 9204 h 485006"/>
                  <a:gd name="connsiteX1" fmla="*/ 400883 w 465214"/>
                  <a:gd name="connsiteY1" fmla="*/ 11109 h 485006"/>
                  <a:gd name="connsiteX2" fmla="*/ 368383 w 465214"/>
                  <a:gd name="connsiteY2" fmla="*/ 43609 h 485006"/>
                  <a:gd name="connsiteX3" fmla="*/ 319406 w 465214"/>
                  <a:gd name="connsiteY3" fmla="*/ 7680 h 485006"/>
                  <a:gd name="connsiteX4" fmla="*/ 286954 w 465214"/>
                  <a:gd name="connsiteY4" fmla="*/ 2432 h 485006"/>
                  <a:gd name="connsiteX5" fmla="*/ 156624 w 465214"/>
                  <a:gd name="connsiteY5" fmla="*/ 39637 h 485006"/>
                  <a:gd name="connsiteX6" fmla="*/ 141831 w 465214"/>
                  <a:gd name="connsiteY6" fmla="*/ 49343 h 485006"/>
                  <a:gd name="connsiteX7" fmla="*/ 96378 w 465214"/>
                  <a:gd name="connsiteY7" fmla="*/ 94805 h 485006"/>
                  <a:gd name="connsiteX8" fmla="*/ 38571 w 465214"/>
                  <a:gd name="connsiteY8" fmla="*/ 94805 h 485006"/>
                  <a:gd name="connsiteX9" fmla="*/ 2204 w 465214"/>
                  <a:gd name="connsiteY9" fmla="*/ 119313 h 485006"/>
                  <a:gd name="connsiteX10" fmla="*/ 24926 w 465214"/>
                  <a:gd name="connsiteY10" fmla="*/ 167336 h 485006"/>
                  <a:gd name="connsiteX11" fmla="*/ 37237 w 465214"/>
                  <a:gd name="connsiteY11" fmla="*/ 169529 h 485006"/>
                  <a:gd name="connsiteX12" fmla="*/ 111447 w 465214"/>
                  <a:gd name="connsiteY12" fmla="*/ 169529 h 485006"/>
                  <a:gd name="connsiteX13" fmla="*/ 137164 w 465214"/>
                  <a:gd name="connsiteY13" fmla="*/ 160471 h 485006"/>
                  <a:gd name="connsiteX14" fmla="*/ 138574 w 465214"/>
                  <a:gd name="connsiteY14" fmla="*/ 159318 h 485006"/>
                  <a:gd name="connsiteX15" fmla="*/ 177836 w 465214"/>
                  <a:gd name="connsiteY15" fmla="*/ 120047 h 485006"/>
                  <a:gd name="connsiteX16" fmla="*/ 209525 w 465214"/>
                  <a:gd name="connsiteY16" fmla="*/ 213630 h 485006"/>
                  <a:gd name="connsiteX17" fmla="*/ 128811 w 465214"/>
                  <a:gd name="connsiteY17" fmla="*/ 266884 h 485006"/>
                  <a:gd name="connsiteX18" fmla="*/ 111208 w 465214"/>
                  <a:gd name="connsiteY18" fmla="*/ 302974 h 485006"/>
                  <a:gd name="connsiteX19" fmla="*/ 111304 w 465214"/>
                  <a:gd name="connsiteY19" fmla="*/ 304232 h 485006"/>
                  <a:gd name="connsiteX20" fmla="*/ 129849 w 465214"/>
                  <a:gd name="connsiteY20" fmla="*/ 434143 h 485006"/>
                  <a:gd name="connsiteX21" fmla="*/ 167111 w 465214"/>
                  <a:gd name="connsiteY21" fmla="*/ 466442 h 485006"/>
                  <a:gd name="connsiteX22" fmla="*/ 170825 w 465214"/>
                  <a:gd name="connsiteY22" fmla="*/ 466442 h 485006"/>
                  <a:gd name="connsiteX23" fmla="*/ 171883 w 465214"/>
                  <a:gd name="connsiteY23" fmla="*/ 466385 h 485006"/>
                  <a:gd name="connsiteX24" fmla="*/ 196762 w 465214"/>
                  <a:gd name="connsiteY24" fmla="*/ 451783 h 485006"/>
                  <a:gd name="connsiteX25" fmla="*/ 204382 w 465214"/>
                  <a:gd name="connsiteY25" fmla="*/ 423990 h 485006"/>
                  <a:gd name="connsiteX26" fmla="*/ 188570 w 465214"/>
                  <a:gd name="connsiteY26" fmla="*/ 316786 h 485006"/>
                  <a:gd name="connsiteX27" fmla="*/ 231576 w 465214"/>
                  <a:gd name="connsiteY27" fmla="*/ 288468 h 485006"/>
                  <a:gd name="connsiteX28" fmla="*/ 231709 w 465214"/>
                  <a:gd name="connsiteY28" fmla="*/ 288582 h 485006"/>
                  <a:gd name="connsiteX29" fmla="*/ 225261 w 465214"/>
                  <a:gd name="connsiteY29" fmla="*/ 302641 h 485006"/>
                  <a:gd name="connsiteX30" fmla="*/ 224918 w 465214"/>
                  <a:gd name="connsiteY30" fmla="*/ 303527 h 485006"/>
                  <a:gd name="connsiteX31" fmla="*/ 222632 w 465214"/>
                  <a:gd name="connsiteY31" fmla="*/ 322805 h 485006"/>
                  <a:gd name="connsiteX32" fmla="*/ 241187 w 465214"/>
                  <a:gd name="connsiteY32" fmla="*/ 452698 h 485006"/>
                  <a:gd name="connsiteX33" fmla="*/ 278429 w 465214"/>
                  <a:gd name="connsiteY33" fmla="*/ 485007 h 485006"/>
                  <a:gd name="connsiteX34" fmla="*/ 282144 w 465214"/>
                  <a:gd name="connsiteY34" fmla="*/ 485007 h 485006"/>
                  <a:gd name="connsiteX35" fmla="*/ 283220 w 465214"/>
                  <a:gd name="connsiteY35" fmla="*/ 484950 h 485006"/>
                  <a:gd name="connsiteX36" fmla="*/ 315710 w 465214"/>
                  <a:gd name="connsiteY36" fmla="*/ 442668 h 485006"/>
                  <a:gd name="connsiteX37" fmla="*/ 299365 w 465214"/>
                  <a:gd name="connsiteY37" fmla="*/ 320996 h 485006"/>
                  <a:gd name="connsiteX38" fmla="*/ 340951 w 465214"/>
                  <a:gd name="connsiteY38" fmla="*/ 226946 h 485006"/>
                  <a:gd name="connsiteX39" fmla="*/ 345476 w 465214"/>
                  <a:gd name="connsiteY39" fmla="*/ 204410 h 485006"/>
                  <a:gd name="connsiteX40" fmla="*/ 341437 w 465214"/>
                  <a:gd name="connsiteY40" fmla="*/ 183531 h 485006"/>
                  <a:gd name="connsiteX41" fmla="*/ 318911 w 465214"/>
                  <a:gd name="connsiteY41" fmla="*/ 99016 h 485006"/>
                  <a:gd name="connsiteX42" fmla="*/ 319063 w 465214"/>
                  <a:gd name="connsiteY42" fmla="*/ 98920 h 485006"/>
                  <a:gd name="connsiteX43" fmla="*/ 349219 w 465214"/>
                  <a:gd name="connsiteY43" fmla="*/ 121533 h 485006"/>
                  <a:gd name="connsiteX44" fmla="*/ 398340 w 465214"/>
                  <a:gd name="connsiteY44" fmla="*/ 118485 h 485006"/>
                  <a:gd name="connsiteX45" fmla="*/ 454004 w 465214"/>
                  <a:gd name="connsiteY45" fmla="*/ 62811 h 485006"/>
                  <a:gd name="connsiteX46" fmla="*/ 455132 w 465214"/>
                  <a:gd name="connsiteY46" fmla="*/ 11447 h 485006"/>
                  <a:gd name="connsiteX47" fmla="*/ 452784 w 465214"/>
                  <a:gd name="connsiteY47" fmla="*/ 9204 h 485006"/>
                  <a:gd name="connsiteX48" fmla="*/ 440535 w 465214"/>
                  <a:gd name="connsiteY48" fmla="*/ 49343 h 485006"/>
                  <a:gd name="connsiteX49" fmla="*/ 385509 w 465214"/>
                  <a:gd name="connsiteY49" fmla="*/ 104435 h 485006"/>
                  <a:gd name="connsiteX50" fmla="*/ 360211 w 465214"/>
                  <a:gd name="connsiteY50" fmla="*/ 105988 h 485006"/>
                  <a:gd name="connsiteX51" fmla="*/ 308262 w 465214"/>
                  <a:gd name="connsiteY51" fmla="*/ 67021 h 485006"/>
                  <a:gd name="connsiteX52" fmla="*/ 294930 w 465214"/>
                  <a:gd name="connsiteY52" fmla="*/ 68956 h 485006"/>
                  <a:gd name="connsiteX53" fmla="*/ 293355 w 465214"/>
                  <a:gd name="connsiteY53" fmla="*/ 77089 h 485006"/>
                  <a:gd name="connsiteX54" fmla="*/ 323178 w 465214"/>
                  <a:gd name="connsiteY54" fmla="*/ 188913 h 485006"/>
                  <a:gd name="connsiteX55" fmla="*/ 326426 w 465214"/>
                  <a:gd name="connsiteY55" fmla="*/ 204676 h 485006"/>
                  <a:gd name="connsiteX56" fmla="*/ 323521 w 465214"/>
                  <a:gd name="connsiteY56" fmla="*/ 219250 h 485006"/>
                  <a:gd name="connsiteX57" fmla="*/ 280849 w 465214"/>
                  <a:gd name="connsiteY57" fmla="*/ 315747 h 485006"/>
                  <a:gd name="connsiteX58" fmla="*/ 280125 w 465214"/>
                  <a:gd name="connsiteY58" fmla="*/ 320853 h 485006"/>
                  <a:gd name="connsiteX59" fmla="*/ 296774 w 465214"/>
                  <a:gd name="connsiteY59" fmla="*/ 445116 h 485006"/>
                  <a:gd name="connsiteX60" fmla="*/ 281534 w 465214"/>
                  <a:gd name="connsiteY60" fmla="*/ 465957 h 485006"/>
                  <a:gd name="connsiteX61" fmla="*/ 278477 w 465214"/>
                  <a:gd name="connsiteY61" fmla="*/ 465957 h 485006"/>
                  <a:gd name="connsiteX62" fmla="*/ 260084 w 465214"/>
                  <a:gd name="connsiteY62" fmla="*/ 450012 h 485006"/>
                  <a:gd name="connsiteX63" fmla="*/ 241529 w 465214"/>
                  <a:gd name="connsiteY63" fmla="*/ 320224 h 485006"/>
                  <a:gd name="connsiteX64" fmla="*/ 242815 w 465214"/>
                  <a:gd name="connsiteY64" fmla="*/ 310109 h 485006"/>
                  <a:gd name="connsiteX65" fmla="*/ 262818 w 465214"/>
                  <a:gd name="connsiteY65" fmla="*/ 266475 h 485006"/>
                  <a:gd name="connsiteX66" fmla="*/ 261475 w 465214"/>
                  <a:gd name="connsiteY66" fmla="*/ 255740 h 485006"/>
                  <a:gd name="connsiteX67" fmla="*/ 249092 w 465214"/>
                  <a:gd name="connsiteY67" fmla="*/ 254121 h 485006"/>
                  <a:gd name="connsiteX68" fmla="*/ 173007 w 465214"/>
                  <a:gd name="connsiteY68" fmla="*/ 304222 h 485006"/>
                  <a:gd name="connsiteX69" fmla="*/ 168825 w 465214"/>
                  <a:gd name="connsiteY69" fmla="*/ 313566 h 485006"/>
                  <a:gd name="connsiteX70" fmla="*/ 185494 w 465214"/>
                  <a:gd name="connsiteY70" fmla="*/ 426561 h 485006"/>
                  <a:gd name="connsiteX71" fmla="*/ 181522 w 465214"/>
                  <a:gd name="connsiteY71" fmla="*/ 440239 h 485006"/>
                  <a:gd name="connsiteX72" fmla="*/ 170092 w 465214"/>
                  <a:gd name="connsiteY72" fmla="*/ 447383 h 485006"/>
                  <a:gd name="connsiteX73" fmla="*/ 167054 w 465214"/>
                  <a:gd name="connsiteY73" fmla="*/ 447383 h 485006"/>
                  <a:gd name="connsiteX74" fmla="*/ 148651 w 465214"/>
                  <a:gd name="connsiteY74" fmla="*/ 431438 h 485006"/>
                  <a:gd name="connsiteX75" fmla="*/ 130268 w 465214"/>
                  <a:gd name="connsiteY75" fmla="*/ 302260 h 485006"/>
                  <a:gd name="connsiteX76" fmla="*/ 138964 w 465214"/>
                  <a:gd name="connsiteY76" fmla="*/ 283010 h 485006"/>
                  <a:gd name="connsiteX77" fmla="*/ 226166 w 465214"/>
                  <a:gd name="connsiteY77" fmla="*/ 225489 h 485006"/>
                  <a:gd name="connsiteX78" fmla="*/ 229976 w 465214"/>
                  <a:gd name="connsiteY78" fmla="*/ 214478 h 485006"/>
                  <a:gd name="connsiteX79" fmla="*/ 191009 w 465214"/>
                  <a:gd name="connsiteY79" fmla="*/ 99416 h 485006"/>
                  <a:gd name="connsiteX80" fmla="*/ 178934 w 465214"/>
                  <a:gd name="connsiteY80" fmla="*/ 93445 h 485006"/>
                  <a:gd name="connsiteX81" fmla="*/ 175245 w 465214"/>
                  <a:gd name="connsiteY81" fmla="*/ 95739 h 485006"/>
                  <a:gd name="connsiteX82" fmla="*/ 125810 w 465214"/>
                  <a:gd name="connsiteY82" fmla="*/ 145155 h 485006"/>
                  <a:gd name="connsiteX83" fmla="*/ 111447 w 465214"/>
                  <a:gd name="connsiteY83" fmla="*/ 150479 h 485006"/>
                  <a:gd name="connsiteX84" fmla="*/ 40009 w 465214"/>
                  <a:gd name="connsiteY84" fmla="*/ 150479 h 485006"/>
                  <a:gd name="connsiteX85" fmla="*/ 23817 w 465214"/>
                  <a:gd name="connsiteY85" fmla="*/ 143812 h 485006"/>
                  <a:gd name="connsiteX86" fmla="*/ 25303 w 465214"/>
                  <a:gd name="connsiteY86" fmla="*/ 118436 h 485006"/>
                  <a:gd name="connsiteX87" fmla="*/ 37237 w 465214"/>
                  <a:gd name="connsiteY87" fmla="*/ 113894 h 485006"/>
                  <a:gd name="connsiteX88" fmla="*/ 100321 w 465214"/>
                  <a:gd name="connsiteY88" fmla="*/ 113894 h 485006"/>
                  <a:gd name="connsiteX89" fmla="*/ 107056 w 465214"/>
                  <a:gd name="connsiteY89" fmla="*/ 111103 h 485006"/>
                  <a:gd name="connsiteX90" fmla="*/ 155357 w 465214"/>
                  <a:gd name="connsiteY90" fmla="*/ 62792 h 485006"/>
                  <a:gd name="connsiteX91" fmla="*/ 162301 w 465214"/>
                  <a:gd name="connsiteY91" fmla="*/ 57848 h 485006"/>
                  <a:gd name="connsiteX92" fmla="*/ 292498 w 465214"/>
                  <a:gd name="connsiteY92" fmla="*/ 20644 h 485006"/>
                  <a:gd name="connsiteX93" fmla="*/ 308052 w 465214"/>
                  <a:gd name="connsiteY93" fmla="*/ 22968 h 485006"/>
                  <a:gd name="connsiteX94" fmla="*/ 363707 w 465214"/>
                  <a:gd name="connsiteY94" fmla="*/ 63792 h 485006"/>
                  <a:gd name="connsiteX95" fmla="*/ 376089 w 465214"/>
                  <a:gd name="connsiteY95" fmla="*/ 62840 h 485006"/>
                  <a:gd name="connsiteX96" fmla="*/ 414884 w 465214"/>
                  <a:gd name="connsiteY96" fmla="*/ 23997 h 485006"/>
                  <a:gd name="connsiteX97" fmla="*/ 440761 w 465214"/>
                  <a:gd name="connsiteY97" fmla="*/ 23996 h 485006"/>
                  <a:gd name="connsiteX98" fmla="*/ 446117 w 465214"/>
                  <a:gd name="connsiteY98" fmla="*/ 36570 h 485006"/>
                  <a:gd name="connsiteX99" fmla="*/ 440535 w 465214"/>
                  <a:gd name="connsiteY99" fmla="*/ 49343 h 485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465214" h="485006">
                    <a:moveTo>
                      <a:pt x="452784" y="9204"/>
                    </a:moveTo>
                    <a:cubicBezTo>
                      <a:pt x="437624" y="-3765"/>
                      <a:pt x="415051" y="-2937"/>
                      <a:pt x="400883" y="11109"/>
                    </a:cubicBezTo>
                    <a:lnTo>
                      <a:pt x="368383" y="43609"/>
                    </a:lnTo>
                    <a:lnTo>
                      <a:pt x="319406" y="7680"/>
                    </a:lnTo>
                    <a:cubicBezTo>
                      <a:pt x="310171" y="558"/>
                      <a:pt x="297963" y="-1416"/>
                      <a:pt x="286954" y="2432"/>
                    </a:cubicBezTo>
                    <a:lnTo>
                      <a:pt x="156624" y="39637"/>
                    </a:lnTo>
                    <a:cubicBezTo>
                      <a:pt x="150964" y="41595"/>
                      <a:pt x="145880" y="44931"/>
                      <a:pt x="141831" y="49343"/>
                    </a:cubicBezTo>
                    <a:lnTo>
                      <a:pt x="96378" y="94805"/>
                    </a:lnTo>
                    <a:lnTo>
                      <a:pt x="38571" y="94805"/>
                    </a:lnTo>
                    <a:cubicBezTo>
                      <a:pt x="22777" y="95403"/>
                      <a:pt x="8686" y="104898"/>
                      <a:pt x="2204" y="119313"/>
                    </a:cubicBezTo>
                    <a:cubicBezTo>
                      <a:pt x="-4782" y="138849"/>
                      <a:pt x="5390" y="160350"/>
                      <a:pt x="24926" y="167336"/>
                    </a:cubicBezTo>
                    <a:cubicBezTo>
                      <a:pt x="28878" y="168750"/>
                      <a:pt x="33040" y="169491"/>
                      <a:pt x="37237" y="169529"/>
                    </a:cubicBezTo>
                    <a:lnTo>
                      <a:pt x="111447" y="169529"/>
                    </a:lnTo>
                    <a:cubicBezTo>
                      <a:pt x="120727" y="169121"/>
                      <a:pt x="129676" y="165968"/>
                      <a:pt x="137164" y="160471"/>
                    </a:cubicBezTo>
                    <a:lnTo>
                      <a:pt x="138574" y="159318"/>
                    </a:lnTo>
                    <a:lnTo>
                      <a:pt x="177836" y="120047"/>
                    </a:lnTo>
                    <a:lnTo>
                      <a:pt x="209525" y="213630"/>
                    </a:lnTo>
                    <a:lnTo>
                      <a:pt x="128811" y="266884"/>
                    </a:lnTo>
                    <a:cubicBezTo>
                      <a:pt x="116930" y="274918"/>
                      <a:pt x="110224" y="288667"/>
                      <a:pt x="111208" y="302974"/>
                    </a:cubicBezTo>
                    <a:lnTo>
                      <a:pt x="111304" y="304232"/>
                    </a:lnTo>
                    <a:lnTo>
                      <a:pt x="129849" y="434143"/>
                    </a:lnTo>
                    <a:cubicBezTo>
                      <a:pt x="132583" y="452637"/>
                      <a:pt x="148416" y="466361"/>
                      <a:pt x="167111" y="466442"/>
                    </a:cubicBezTo>
                    <a:lnTo>
                      <a:pt x="170825" y="466442"/>
                    </a:lnTo>
                    <a:lnTo>
                      <a:pt x="171883" y="466385"/>
                    </a:lnTo>
                    <a:cubicBezTo>
                      <a:pt x="181801" y="465058"/>
                      <a:pt x="190767" y="459795"/>
                      <a:pt x="196762" y="451783"/>
                    </a:cubicBezTo>
                    <a:cubicBezTo>
                      <a:pt x="202823" y="443863"/>
                      <a:pt x="205556" y="433893"/>
                      <a:pt x="204382" y="423990"/>
                    </a:cubicBezTo>
                    <a:lnTo>
                      <a:pt x="188570" y="316786"/>
                    </a:lnTo>
                    <a:lnTo>
                      <a:pt x="231576" y="288468"/>
                    </a:lnTo>
                    <a:cubicBezTo>
                      <a:pt x="231719" y="288363"/>
                      <a:pt x="231785" y="288420"/>
                      <a:pt x="231709" y="288582"/>
                    </a:cubicBezTo>
                    <a:lnTo>
                      <a:pt x="225261" y="302641"/>
                    </a:lnTo>
                    <a:lnTo>
                      <a:pt x="224918" y="303527"/>
                    </a:lnTo>
                    <a:cubicBezTo>
                      <a:pt x="222540" y="309657"/>
                      <a:pt x="221753" y="316289"/>
                      <a:pt x="222632" y="322805"/>
                    </a:cubicBezTo>
                    <a:lnTo>
                      <a:pt x="241187" y="452698"/>
                    </a:lnTo>
                    <a:cubicBezTo>
                      <a:pt x="243904" y="471194"/>
                      <a:pt x="259734" y="484928"/>
                      <a:pt x="278429" y="485007"/>
                    </a:cubicBezTo>
                    <a:lnTo>
                      <a:pt x="282144" y="485007"/>
                    </a:lnTo>
                    <a:lnTo>
                      <a:pt x="283220" y="484950"/>
                    </a:lnTo>
                    <a:cubicBezTo>
                      <a:pt x="303752" y="482045"/>
                      <a:pt x="318191" y="463254"/>
                      <a:pt x="315710" y="442668"/>
                    </a:cubicBezTo>
                    <a:lnTo>
                      <a:pt x="299365" y="320996"/>
                    </a:lnTo>
                    <a:lnTo>
                      <a:pt x="340951" y="226946"/>
                    </a:lnTo>
                    <a:cubicBezTo>
                      <a:pt x="343926" y="219804"/>
                      <a:pt x="345463" y="212146"/>
                      <a:pt x="345476" y="204410"/>
                    </a:cubicBezTo>
                    <a:cubicBezTo>
                      <a:pt x="344999" y="197310"/>
                      <a:pt x="343642" y="190296"/>
                      <a:pt x="341437" y="183531"/>
                    </a:cubicBezTo>
                    <a:lnTo>
                      <a:pt x="318911" y="99016"/>
                    </a:lnTo>
                    <a:cubicBezTo>
                      <a:pt x="318911" y="98873"/>
                      <a:pt x="318911" y="98825"/>
                      <a:pt x="319063" y="98920"/>
                    </a:cubicBezTo>
                    <a:lnTo>
                      <a:pt x="349219" y="121533"/>
                    </a:lnTo>
                    <a:cubicBezTo>
                      <a:pt x="364403" y="131723"/>
                      <a:pt x="384532" y="130473"/>
                      <a:pt x="398340" y="118485"/>
                    </a:cubicBezTo>
                    <a:lnTo>
                      <a:pt x="454004" y="62811"/>
                    </a:lnTo>
                    <a:cubicBezTo>
                      <a:pt x="468499" y="48939"/>
                      <a:pt x="469004" y="25943"/>
                      <a:pt x="455132" y="11447"/>
                    </a:cubicBezTo>
                    <a:cubicBezTo>
                      <a:pt x="454384" y="10665"/>
                      <a:pt x="453600" y="9917"/>
                      <a:pt x="452784" y="9204"/>
                    </a:cubicBezTo>
                    <a:close/>
                    <a:moveTo>
                      <a:pt x="440535" y="49343"/>
                    </a:moveTo>
                    <a:lnTo>
                      <a:pt x="385509" y="104435"/>
                    </a:lnTo>
                    <a:cubicBezTo>
                      <a:pt x="378374" y="110556"/>
                      <a:pt x="368041" y="111190"/>
                      <a:pt x="360211" y="105988"/>
                    </a:cubicBezTo>
                    <a:lnTo>
                      <a:pt x="308262" y="67021"/>
                    </a:lnTo>
                    <a:cubicBezTo>
                      <a:pt x="304046" y="63874"/>
                      <a:pt x="298078" y="64740"/>
                      <a:pt x="294930" y="68956"/>
                    </a:cubicBezTo>
                    <a:cubicBezTo>
                      <a:pt x="293192" y="71284"/>
                      <a:pt x="292612" y="74279"/>
                      <a:pt x="293355" y="77089"/>
                    </a:cubicBezTo>
                    <a:lnTo>
                      <a:pt x="323178" y="188913"/>
                    </a:lnTo>
                    <a:cubicBezTo>
                      <a:pt x="324867" y="194024"/>
                      <a:pt x="325957" y="199314"/>
                      <a:pt x="326426" y="204676"/>
                    </a:cubicBezTo>
                    <a:cubicBezTo>
                      <a:pt x="326363" y="209671"/>
                      <a:pt x="325378" y="214612"/>
                      <a:pt x="323521" y="219250"/>
                    </a:cubicBezTo>
                    <a:lnTo>
                      <a:pt x="280849" y="315747"/>
                    </a:lnTo>
                    <a:cubicBezTo>
                      <a:pt x="280216" y="317370"/>
                      <a:pt x="279969" y="319118"/>
                      <a:pt x="280125" y="320853"/>
                    </a:cubicBezTo>
                    <a:lnTo>
                      <a:pt x="296774" y="445116"/>
                    </a:lnTo>
                    <a:cubicBezTo>
                      <a:pt x="297747" y="454931"/>
                      <a:pt x="291182" y="463908"/>
                      <a:pt x="281534" y="465957"/>
                    </a:cubicBezTo>
                    <a:lnTo>
                      <a:pt x="278477" y="465957"/>
                    </a:lnTo>
                    <a:cubicBezTo>
                      <a:pt x="269249" y="465915"/>
                      <a:pt x="261435" y="459141"/>
                      <a:pt x="260084" y="450012"/>
                    </a:cubicBezTo>
                    <a:lnTo>
                      <a:pt x="241529" y="320224"/>
                    </a:lnTo>
                    <a:cubicBezTo>
                      <a:pt x="241063" y="316798"/>
                      <a:pt x="241507" y="313309"/>
                      <a:pt x="242815" y="310109"/>
                    </a:cubicBezTo>
                    <a:lnTo>
                      <a:pt x="262818" y="266475"/>
                    </a:lnTo>
                    <a:cubicBezTo>
                      <a:pt x="264313" y="262912"/>
                      <a:pt x="263802" y="258824"/>
                      <a:pt x="261475" y="255740"/>
                    </a:cubicBezTo>
                    <a:cubicBezTo>
                      <a:pt x="258326" y="252192"/>
                      <a:pt x="253047" y="251502"/>
                      <a:pt x="249092" y="254121"/>
                    </a:cubicBezTo>
                    <a:lnTo>
                      <a:pt x="173007" y="304222"/>
                    </a:lnTo>
                    <a:cubicBezTo>
                      <a:pt x="170067" y="306385"/>
                      <a:pt x="168479" y="309933"/>
                      <a:pt x="168825" y="313566"/>
                    </a:cubicBezTo>
                    <a:lnTo>
                      <a:pt x="185494" y="426561"/>
                    </a:lnTo>
                    <a:cubicBezTo>
                      <a:pt x="185988" y="431463"/>
                      <a:pt x="184564" y="436365"/>
                      <a:pt x="181522" y="440239"/>
                    </a:cubicBezTo>
                    <a:cubicBezTo>
                      <a:pt x="178765" y="443995"/>
                      <a:pt x="174675" y="446551"/>
                      <a:pt x="170092" y="447383"/>
                    </a:cubicBezTo>
                    <a:lnTo>
                      <a:pt x="167054" y="447383"/>
                    </a:lnTo>
                    <a:cubicBezTo>
                      <a:pt x="157827" y="447333"/>
                      <a:pt x="150013" y="440564"/>
                      <a:pt x="148651" y="431438"/>
                    </a:cubicBezTo>
                    <a:lnTo>
                      <a:pt x="130268" y="302260"/>
                    </a:lnTo>
                    <a:cubicBezTo>
                      <a:pt x="129829" y="294805"/>
                      <a:pt x="133080" y="287609"/>
                      <a:pt x="138964" y="283010"/>
                    </a:cubicBezTo>
                    <a:lnTo>
                      <a:pt x="226166" y="225489"/>
                    </a:lnTo>
                    <a:cubicBezTo>
                      <a:pt x="229644" y="222999"/>
                      <a:pt x="231171" y="218585"/>
                      <a:pt x="229976" y="214478"/>
                    </a:cubicBezTo>
                    <a:lnTo>
                      <a:pt x="191009" y="99416"/>
                    </a:lnTo>
                    <a:cubicBezTo>
                      <a:pt x="189323" y="94432"/>
                      <a:pt x="183917" y="91759"/>
                      <a:pt x="178934" y="93445"/>
                    </a:cubicBezTo>
                    <a:cubicBezTo>
                      <a:pt x="177544" y="93916"/>
                      <a:pt x="176281" y="94701"/>
                      <a:pt x="175245" y="95739"/>
                    </a:cubicBezTo>
                    <a:lnTo>
                      <a:pt x="125810" y="145155"/>
                    </a:lnTo>
                    <a:cubicBezTo>
                      <a:pt x="121594" y="148198"/>
                      <a:pt x="116628" y="150038"/>
                      <a:pt x="111447" y="150479"/>
                    </a:cubicBezTo>
                    <a:lnTo>
                      <a:pt x="40009" y="150479"/>
                    </a:lnTo>
                    <a:cubicBezTo>
                      <a:pt x="33994" y="150238"/>
                      <a:pt x="28258" y="147876"/>
                      <a:pt x="23817" y="143812"/>
                    </a:cubicBezTo>
                    <a:cubicBezTo>
                      <a:pt x="17220" y="136394"/>
                      <a:pt x="17885" y="125033"/>
                      <a:pt x="25303" y="118436"/>
                    </a:cubicBezTo>
                    <a:cubicBezTo>
                      <a:pt x="28590" y="115513"/>
                      <a:pt x="32838" y="113896"/>
                      <a:pt x="37237" y="113894"/>
                    </a:cubicBezTo>
                    <a:lnTo>
                      <a:pt x="100321" y="113894"/>
                    </a:lnTo>
                    <a:cubicBezTo>
                      <a:pt x="102819" y="113758"/>
                      <a:pt x="105194" y="112773"/>
                      <a:pt x="107056" y="111103"/>
                    </a:cubicBezTo>
                    <a:lnTo>
                      <a:pt x="155357" y="62792"/>
                    </a:lnTo>
                    <a:cubicBezTo>
                      <a:pt x="157218" y="60586"/>
                      <a:pt x="159607" y="58886"/>
                      <a:pt x="162301" y="57848"/>
                    </a:cubicBezTo>
                    <a:lnTo>
                      <a:pt x="292498" y="20644"/>
                    </a:lnTo>
                    <a:cubicBezTo>
                      <a:pt x="297722" y="18560"/>
                      <a:pt x="303665" y="19447"/>
                      <a:pt x="308052" y="22968"/>
                    </a:cubicBezTo>
                    <a:lnTo>
                      <a:pt x="363707" y="63792"/>
                    </a:lnTo>
                    <a:cubicBezTo>
                      <a:pt x="367540" y="66445"/>
                      <a:pt x="372707" y="66048"/>
                      <a:pt x="376089" y="62840"/>
                    </a:cubicBezTo>
                    <a:lnTo>
                      <a:pt x="414884" y="23997"/>
                    </a:lnTo>
                    <a:cubicBezTo>
                      <a:pt x="422030" y="16851"/>
                      <a:pt x="433615" y="16851"/>
                      <a:pt x="440761" y="23996"/>
                    </a:cubicBezTo>
                    <a:cubicBezTo>
                      <a:pt x="444103" y="27338"/>
                      <a:pt x="446023" y="31844"/>
                      <a:pt x="446117" y="36570"/>
                    </a:cubicBezTo>
                    <a:cubicBezTo>
                      <a:pt x="446037" y="41402"/>
                      <a:pt x="444026" y="46001"/>
                      <a:pt x="440535" y="49343"/>
                    </a:cubicBezTo>
                    <a:close/>
                  </a:path>
                </a:pathLst>
              </a:custGeom>
              <a:grpFill/>
              <a:ln w="9525" cap="flat">
                <a:noFill/>
                <a:prstDash val="solid"/>
                <a:miter/>
              </a:ln>
            </p:spPr>
            <p:txBody>
              <a:bodyPr rtlCol="0" anchor="ctr"/>
              <a:lstStyle/>
              <a:p>
                <a:endParaRPr lang="en-GB"/>
              </a:p>
            </p:txBody>
          </p:sp>
        </p:grpSp>
        <p:sp>
          <p:nvSpPr>
            <p:cNvPr id="14" name="Freeform: Shape 13">
              <a:extLst>
                <a:ext uri="{FF2B5EF4-FFF2-40B4-BE49-F238E27FC236}">
                  <a16:creationId xmlns:a16="http://schemas.microsoft.com/office/drawing/2014/main" id="{F07F4B7D-31F7-5EB9-566F-2323282F4958}"/>
                </a:ext>
              </a:extLst>
            </p:cNvPr>
            <p:cNvSpPr/>
            <p:nvPr/>
          </p:nvSpPr>
          <p:spPr>
            <a:xfrm>
              <a:off x="6187712" y="2807262"/>
              <a:ext cx="93364" cy="237375"/>
            </a:xfrm>
            <a:custGeom>
              <a:avLst/>
              <a:gdLst>
                <a:gd name="connsiteX0" fmla="*/ 44367 w 93364"/>
                <a:gd name="connsiteY0" fmla="*/ 237376 h 237375"/>
                <a:gd name="connsiteX1" fmla="*/ 34844 w 93364"/>
                <a:gd name="connsiteY1" fmla="*/ 227849 h 237375"/>
                <a:gd name="connsiteX2" fmla="*/ 35395 w 93364"/>
                <a:gd name="connsiteY2" fmla="*/ 224660 h 237375"/>
                <a:gd name="connsiteX3" fmla="*/ 66361 w 93364"/>
                <a:gd name="connsiteY3" fmla="*/ 137373 h 237375"/>
                <a:gd name="connsiteX4" fmla="*/ 0 w 93364"/>
                <a:gd name="connsiteY4" fmla="*/ 137373 h 237375"/>
                <a:gd name="connsiteX5" fmla="*/ 31432 w 93364"/>
                <a:gd name="connsiteY5" fmla="*/ 7432 h 237375"/>
                <a:gd name="connsiteX6" fmla="*/ 42819 w 93364"/>
                <a:gd name="connsiteY6" fmla="*/ 235 h 237375"/>
                <a:gd name="connsiteX7" fmla="*/ 50016 w 93364"/>
                <a:gd name="connsiteY7" fmla="*/ 11622 h 237375"/>
                <a:gd name="connsiteX8" fmla="*/ 49949 w 93364"/>
                <a:gd name="connsiteY8" fmla="*/ 11900 h 237375"/>
                <a:gd name="connsiteX9" fmla="*/ 24232 w 93364"/>
                <a:gd name="connsiteY9" fmla="*/ 118323 h 237375"/>
                <a:gd name="connsiteX10" fmla="*/ 93364 w 93364"/>
                <a:gd name="connsiteY10" fmla="*/ 118323 h 237375"/>
                <a:gd name="connsiteX11" fmla="*/ 53359 w 93364"/>
                <a:gd name="connsiteY11" fmla="*/ 231032 h 237375"/>
                <a:gd name="connsiteX12" fmla="*/ 44367 w 93364"/>
                <a:gd name="connsiteY12" fmla="*/ 237376 h 23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364" h="237375">
                  <a:moveTo>
                    <a:pt x="44367" y="237376"/>
                  </a:moveTo>
                  <a:cubicBezTo>
                    <a:pt x="39107" y="237375"/>
                    <a:pt x="34843" y="233109"/>
                    <a:pt x="34844" y="227849"/>
                  </a:cubicBezTo>
                  <a:cubicBezTo>
                    <a:pt x="34844" y="226762"/>
                    <a:pt x="35031" y="225684"/>
                    <a:pt x="35395" y="224660"/>
                  </a:cubicBezTo>
                  <a:lnTo>
                    <a:pt x="66361" y="137373"/>
                  </a:lnTo>
                  <a:lnTo>
                    <a:pt x="0" y="137373"/>
                  </a:lnTo>
                  <a:lnTo>
                    <a:pt x="31432" y="7432"/>
                  </a:lnTo>
                  <a:cubicBezTo>
                    <a:pt x="32589" y="2300"/>
                    <a:pt x="37687" y="-922"/>
                    <a:pt x="42819" y="235"/>
                  </a:cubicBezTo>
                  <a:cubicBezTo>
                    <a:pt x="47951" y="1392"/>
                    <a:pt x="51173" y="6490"/>
                    <a:pt x="50016" y="11622"/>
                  </a:cubicBezTo>
                  <a:cubicBezTo>
                    <a:pt x="49995" y="11715"/>
                    <a:pt x="49973" y="11807"/>
                    <a:pt x="49949" y="11900"/>
                  </a:cubicBezTo>
                  <a:lnTo>
                    <a:pt x="24232" y="118323"/>
                  </a:lnTo>
                  <a:lnTo>
                    <a:pt x="93364" y="118323"/>
                  </a:lnTo>
                  <a:lnTo>
                    <a:pt x="53359" y="231032"/>
                  </a:lnTo>
                  <a:cubicBezTo>
                    <a:pt x="52010" y="234839"/>
                    <a:pt x="48406" y="237381"/>
                    <a:pt x="44367" y="237376"/>
                  </a:cubicBezTo>
                  <a:close/>
                </a:path>
              </a:pathLst>
            </a:custGeom>
            <a:grpFill/>
            <a:ln w="9525"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A77D7A85-064D-B6A4-71B4-D1AB5E802C59}"/>
                </a:ext>
              </a:extLst>
            </p:cNvPr>
            <p:cNvSpPr/>
            <p:nvPr/>
          </p:nvSpPr>
          <p:spPr>
            <a:xfrm rot="19405135">
              <a:off x="6057305" y="2968078"/>
              <a:ext cx="63255" cy="124685"/>
            </a:xfrm>
            <a:custGeom>
              <a:avLst/>
              <a:gdLst>
                <a:gd name="connsiteX0" fmla="*/ 32633 w 63255"/>
                <a:gd name="connsiteY0" fmla="*/ 124685 h 124685"/>
                <a:gd name="connsiteX1" fmla="*/ 23100 w 63255"/>
                <a:gd name="connsiteY1" fmla="*/ 115168 h 124685"/>
                <a:gd name="connsiteX2" fmla="*/ 23651 w 63255"/>
                <a:gd name="connsiteY2" fmla="*/ 111969 h 124685"/>
                <a:gd name="connsiteX3" fmla="*/ 36290 w 63255"/>
                <a:gd name="connsiteY3" fmla="*/ 76327 h 124685"/>
                <a:gd name="connsiteX4" fmla="*/ 0 w 63255"/>
                <a:gd name="connsiteY4" fmla="*/ 76327 h 124685"/>
                <a:gd name="connsiteX5" fmla="*/ 16659 w 63255"/>
                <a:gd name="connsiteY5" fmla="*/ 7432 h 124685"/>
                <a:gd name="connsiteX6" fmla="*/ 28045 w 63255"/>
                <a:gd name="connsiteY6" fmla="*/ 235 h 124685"/>
                <a:gd name="connsiteX7" fmla="*/ 35242 w 63255"/>
                <a:gd name="connsiteY7" fmla="*/ 11622 h 124685"/>
                <a:gd name="connsiteX8" fmla="*/ 35176 w 63255"/>
                <a:gd name="connsiteY8" fmla="*/ 11900 h 124685"/>
                <a:gd name="connsiteX9" fmla="*/ 24203 w 63255"/>
                <a:gd name="connsiteY9" fmla="*/ 57277 h 124685"/>
                <a:gd name="connsiteX10" fmla="*/ 63256 w 63255"/>
                <a:gd name="connsiteY10" fmla="*/ 57277 h 124685"/>
                <a:gd name="connsiteX11" fmla="*/ 41605 w 63255"/>
                <a:gd name="connsiteY11" fmla="*/ 118342 h 124685"/>
                <a:gd name="connsiteX12" fmla="*/ 32633 w 63255"/>
                <a:gd name="connsiteY12" fmla="*/ 124685 h 12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255" h="124685">
                  <a:moveTo>
                    <a:pt x="32633" y="124685"/>
                  </a:moveTo>
                  <a:cubicBezTo>
                    <a:pt x="27372" y="124689"/>
                    <a:pt x="23104" y="120428"/>
                    <a:pt x="23100" y="115168"/>
                  </a:cubicBezTo>
                  <a:cubicBezTo>
                    <a:pt x="23099" y="114078"/>
                    <a:pt x="23286" y="112996"/>
                    <a:pt x="23651" y="111969"/>
                  </a:cubicBezTo>
                  <a:lnTo>
                    <a:pt x="36290" y="76327"/>
                  </a:lnTo>
                  <a:lnTo>
                    <a:pt x="0" y="76327"/>
                  </a:lnTo>
                  <a:lnTo>
                    <a:pt x="16659" y="7432"/>
                  </a:lnTo>
                  <a:cubicBezTo>
                    <a:pt x="17816" y="2300"/>
                    <a:pt x="22914" y="-922"/>
                    <a:pt x="28045" y="235"/>
                  </a:cubicBezTo>
                  <a:cubicBezTo>
                    <a:pt x="33178" y="1392"/>
                    <a:pt x="36400" y="6490"/>
                    <a:pt x="35242" y="11622"/>
                  </a:cubicBezTo>
                  <a:cubicBezTo>
                    <a:pt x="35222" y="11715"/>
                    <a:pt x="35200" y="11807"/>
                    <a:pt x="35176" y="11900"/>
                  </a:cubicBezTo>
                  <a:lnTo>
                    <a:pt x="24203" y="57277"/>
                  </a:lnTo>
                  <a:lnTo>
                    <a:pt x="63256" y="57277"/>
                  </a:lnTo>
                  <a:lnTo>
                    <a:pt x="41605" y="118342"/>
                  </a:lnTo>
                  <a:cubicBezTo>
                    <a:pt x="40258" y="122142"/>
                    <a:pt x="36665" y="124683"/>
                    <a:pt x="32633" y="124685"/>
                  </a:cubicBezTo>
                  <a:close/>
                </a:path>
              </a:pathLst>
            </a:custGeom>
            <a:grpFill/>
            <a:ln w="9525"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32ECBB8A-14C3-FBF5-EFB6-A3242D6C9DA3}"/>
                </a:ext>
              </a:extLst>
            </p:cNvPr>
            <p:cNvSpPr/>
            <p:nvPr/>
          </p:nvSpPr>
          <p:spPr>
            <a:xfrm rot="-19380000">
              <a:off x="6342636" y="2968214"/>
              <a:ext cx="63255" cy="124549"/>
            </a:xfrm>
            <a:custGeom>
              <a:avLst/>
              <a:gdLst>
                <a:gd name="connsiteX0" fmla="*/ 32623 w 63255"/>
                <a:gd name="connsiteY0" fmla="*/ 124550 h 124549"/>
                <a:gd name="connsiteX1" fmla="*/ 23091 w 63255"/>
                <a:gd name="connsiteY1" fmla="*/ 115032 h 124549"/>
                <a:gd name="connsiteX2" fmla="*/ 23641 w 63255"/>
                <a:gd name="connsiteY2" fmla="*/ 111834 h 124549"/>
                <a:gd name="connsiteX3" fmla="*/ 36290 w 63255"/>
                <a:gd name="connsiteY3" fmla="*/ 76191 h 124549"/>
                <a:gd name="connsiteX4" fmla="*/ 0 w 63255"/>
                <a:gd name="connsiteY4" fmla="*/ 76191 h 124549"/>
                <a:gd name="connsiteX5" fmla="*/ 16650 w 63255"/>
                <a:gd name="connsiteY5" fmla="*/ 7297 h 124549"/>
                <a:gd name="connsiteX6" fmla="*/ 28146 w 63255"/>
                <a:gd name="connsiteY6" fmla="*/ 268 h 124549"/>
                <a:gd name="connsiteX7" fmla="*/ 35176 w 63255"/>
                <a:gd name="connsiteY7" fmla="*/ 11764 h 124549"/>
                <a:gd name="connsiteX8" fmla="*/ 24203 w 63255"/>
                <a:gd name="connsiteY8" fmla="*/ 57141 h 124549"/>
                <a:gd name="connsiteX9" fmla="*/ 63256 w 63255"/>
                <a:gd name="connsiteY9" fmla="*/ 57141 h 124549"/>
                <a:gd name="connsiteX10" fmla="*/ 41586 w 63255"/>
                <a:gd name="connsiteY10" fmla="*/ 118206 h 124549"/>
                <a:gd name="connsiteX11" fmla="*/ 32623 w 63255"/>
                <a:gd name="connsiteY11" fmla="*/ 124550 h 12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3255" h="124549">
                  <a:moveTo>
                    <a:pt x="32623" y="124550"/>
                  </a:moveTo>
                  <a:cubicBezTo>
                    <a:pt x="27362" y="124554"/>
                    <a:pt x="23094" y="120293"/>
                    <a:pt x="23091" y="115032"/>
                  </a:cubicBezTo>
                  <a:cubicBezTo>
                    <a:pt x="23090" y="113943"/>
                    <a:pt x="23276" y="112861"/>
                    <a:pt x="23641" y="111834"/>
                  </a:cubicBezTo>
                  <a:lnTo>
                    <a:pt x="36290" y="76191"/>
                  </a:lnTo>
                  <a:lnTo>
                    <a:pt x="0" y="76191"/>
                  </a:lnTo>
                  <a:lnTo>
                    <a:pt x="16650" y="7297"/>
                  </a:lnTo>
                  <a:cubicBezTo>
                    <a:pt x="17883" y="2181"/>
                    <a:pt x="23030" y="-966"/>
                    <a:pt x="28146" y="268"/>
                  </a:cubicBezTo>
                  <a:cubicBezTo>
                    <a:pt x="33262" y="1501"/>
                    <a:pt x="36409" y="6648"/>
                    <a:pt x="35176" y="11764"/>
                  </a:cubicBezTo>
                  <a:lnTo>
                    <a:pt x="24203" y="57141"/>
                  </a:lnTo>
                  <a:lnTo>
                    <a:pt x="63256" y="57141"/>
                  </a:lnTo>
                  <a:lnTo>
                    <a:pt x="41586" y="118206"/>
                  </a:lnTo>
                  <a:cubicBezTo>
                    <a:pt x="40240" y="122004"/>
                    <a:pt x="36651" y="124543"/>
                    <a:pt x="32623" y="124550"/>
                  </a:cubicBezTo>
                  <a:close/>
                </a:path>
              </a:pathLst>
            </a:custGeom>
            <a:grpFill/>
            <a:ln w="9525" cap="flat">
              <a:noFill/>
              <a:prstDash val="solid"/>
              <a:miter/>
            </a:ln>
          </p:spPr>
          <p:txBody>
            <a:bodyPr rtlCol="0" anchor="ctr"/>
            <a:lstStyle/>
            <a:p>
              <a:endParaRPr lang="en-GB"/>
            </a:p>
          </p:txBody>
        </p:sp>
      </p:grpSp>
      <p:sp>
        <p:nvSpPr>
          <p:cNvPr id="27" name="TextBox 26">
            <a:extLst>
              <a:ext uri="{FF2B5EF4-FFF2-40B4-BE49-F238E27FC236}">
                <a16:creationId xmlns:a16="http://schemas.microsoft.com/office/drawing/2014/main" id="{21B60E41-F711-5B93-E27D-146A0DE0D89F}"/>
              </a:ext>
            </a:extLst>
          </p:cNvPr>
          <p:cNvSpPr txBox="1"/>
          <p:nvPr/>
        </p:nvSpPr>
        <p:spPr>
          <a:xfrm>
            <a:off x="1780487" y="4474503"/>
            <a:ext cx="2133958" cy="923330"/>
          </a:xfrm>
          <a:prstGeom prst="rect">
            <a:avLst/>
          </a:prstGeom>
          <a:noFill/>
        </p:spPr>
        <p:txBody>
          <a:bodyPr wrap="square" rtlCol="0">
            <a:spAutoFit/>
          </a:bodyPr>
          <a:lstStyle/>
          <a:p>
            <a:r>
              <a:rPr lang="en-US" b="1" err="1">
                <a:solidFill>
                  <a:schemeClr val="accent3">
                    <a:lumMod val="50000"/>
                  </a:schemeClr>
                </a:solidFill>
              </a:rPr>
              <a:t>Behaviour</a:t>
            </a:r>
            <a:r>
              <a:rPr lang="en-US">
                <a:solidFill>
                  <a:schemeClr val="accent3">
                    <a:lumMod val="50000"/>
                  </a:schemeClr>
                </a:solidFill>
              </a:rPr>
              <a:t> </a:t>
            </a:r>
            <a:br>
              <a:rPr lang="en-US">
                <a:solidFill>
                  <a:schemeClr val="accent3">
                    <a:lumMod val="50000"/>
                  </a:schemeClr>
                </a:solidFill>
              </a:rPr>
            </a:br>
            <a:r>
              <a:rPr lang="en-US">
                <a:solidFill>
                  <a:schemeClr val="accent3">
                    <a:lumMod val="50000"/>
                  </a:schemeClr>
                </a:solidFill>
              </a:rPr>
              <a:t>(e.g., agitation and aggression)</a:t>
            </a:r>
          </a:p>
        </p:txBody>
      </p:sp>
      <p:grpSp>
        <p:nvGrpSpPr>
          <p:cNvPr id="47" name="Group 46">
            <a:extLst>
              <a:ext uri="{FF2B5EF4-FFF2-40B4-BE49-F238E27FC236}">
                <a16:creationId xmlns:a16="http://schemas.microsoft.com/office/drawing/2014/main" id="{7F4F9CE4-AF3F-DFDA-D434-63BBA039525B}"/>
              </a:ext>
            </a:extLst>
          </p:cNvPr>
          <p:cNvGrpSpPr>
            <a:grpSpLocks noChangeAspect="1"/>
          </p:cNvGrpSpPr>
          <p:nvPr/>
        </p:nvGrpSpPr>
        <p:grpSpPr>
          <a:xfrm>
            <a:off x="6369558" y="2734851"/>
            <a:ext cx="234229" cy="449881"/>
            <a:chOff x="6057305" y="2807262"/>
            <a:chExt cx="466214" cy="859862"/>
          </a:xfrm>
          <a:solidFill>
            <a:schemeClr val="accent5">
              <a:lumMod val="20000"/>
              <a:lumOff val="80000"/>
            </a:schemeClr>
          </a:solidFill>
        </p:grpSpPr>
        <p:grpSp>
          <p:nvGrpSpPr>
            <p:cNvPr id="42" name="Graphic 33" descr="Dance outline">
              <a:extLst>
                <a:ext uri="{FF2B5EF4-FFF2-40B4-BE49-F238E27FC236}">
                  <a16:creationId xmlns:a16="http://schemas.microsoft.com/office/drawing/2014/main" id="{2148B994-6CF7-FF26-AB15-517C47DCE840}"/>
                </a:ext>
              </a:extLst>
            </p:cNvPr>
            <p:cNvGrpSpPr/>
            <p:nvPr/>
          </p:nvGrpSpPr>
          <p:grpSpPr>
            <a:xfrm>
              <a:off x="6058305" y="3080363"/>
              <a:ext cx="465214" cy="586761"/>
              <a:chOff x="6058305" y="3080363"/>
              <a:chExt cx="465214" cy="586761"/>
            </a:xfrm>
            <a:grpFill/>
          </p:grpSpPr>
          <p:sp>
            <p:nvSpPr>
              <p:cNvPr id="45" name="Freeform: Shape 44">
                <a:extLst>
                  <a:ext uri="{FF2B5EF4-FFF2-40B4-BE49-F238E27FC236}">
                    <a16:creationId xmlns:a16="http://schemas.microsoft.com/office/drawing/2014/main" id="{4BEC31DE-0B5F-EAEA-3C21-83C4D059D78B}"/>
                  </a:ext>
                </a:extLst>
              </p:cNvPr>
              <p:cNvSpPr/>
              <p:nvPr/>
            </p:nvSpPr>
            <p:spPr>
              <a:xfrm>
                <a:off x="6187424" y="3080363"/>
                <a:ext cx="114389" cy="114431"/>
              </a:xfrm>
              <a:custGeom>
                <a:avLst/>
                <a:gdLst>
                  <a:gd name="connsiteX0" fmla="*/ 44126 w 114389"/>
                  <a:gd name="connsiteY0" fmla="*/ 112931 h 114431"/>
                  <a:gd name="connsiteX1" fmla="*/ 112902 w 114389"/>
                  <a:gd name="connsiteY1" fmla="*/ 70096 h 114431"/>
                  <a:gd name="connsiteX2" fmla="*/ 112896 w 114389"/>
                  <a:gd name="connsiteY2" fmla="*/ 44132 h 114431"/>
                  <a:gd name="connsiteX3" fmla="*/ 70263 w 114389"/>
                  <a:gd name="connsiteY3" fmla="*/ 1498 h 114431"/>
                  <a:gd name="connsiteX4" fmla="*/ 1485 w 114389"/>
                  <a:gd name="connsiteY4" fmla="*/ 44355 h 114431"/>
                  <a:gd name="connsiteX5" fmla="*/ 1492 w 114389"/>
                  <a:gd name="connsiteY5" fmla="*/ 70306 h 114431"/>
                  <a:gd name="connsiteX6" fmla="*/ 44126 w 114389"/>
                  <a:gd name="connsiteY6" fmla="*/ 112931 h 114431"/>
                  <a:gd name="connsiteX7" fmla="*/ 46850 w 114389"/>
                  <a:gd name="connsiteY7" fmla="*/ 20472 h 114431"/>
                  <a:gd name="connsiteX8" fmla="*/ 93928 w 114389"/>
                  <a:gd name="connsiteY8" fmla="*/ 47064 h 114431"/>
                  <a:gd name="connsiteX9" fmla="*/ 93923 w 114389"/>
                  <a:gd name="connsiteY9" fmla="*/ 67573 h 114431"/>
                  <a:gd name="connsiteX10" fmla="*/ 67538 w 114389"/>
                  <a:gd name="connsiteY10" fmla="*/ 93966 h 114431"/>
                  <a:gd name="connsiteX11" fmla="*/ 20459 w 114389"/>
                  <a:gd name="connsiteY11" fmla="*/ 67346 h 114431"/>
                  <a:gd name="connsiteX12" fmla="*/ 20466 w 114389"/>
                  <a:gd name="connsiteY12" fmla="*/ 46865 h 114431"/>
                  <a:gd name="connsiteX13" fmla="*/ 46850 w 114389"/>
                  <a:gd name="connsiteY13" fmla="*/ 20472 h 11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4389" h="114431">
                    <a:moveTo>
                      <a:pt x="44126" y="112931"/>
                    </a:moveTo>
                    <a:cubicBezTo>
                      <a:pt x="74946" y="120094"/>
                      <a:pt x="105738" y="100916"/>
                      <a:pt x="112902" y="70096"/>
                    </a:cubicBezTo>
                    <a:cubicBezTo>
                      <a:pt x="114887" y="61555"/>
                      <a:pt x="114885" y="52672"/>
                      <a:pt x="112896" y="44132"/>
                    </a:cubicBezTo>
                    <a:cubicBezTo>
                      <a:pt x="107052" y="23481"/>
                      <a:pt x="90913" y="7342"/>
                      <a:pt x="70263" y="1498"/>
                    </a:cubicBezTo>
                    <a:cubicBezTo>
                      <a:pt x="39436" y="-5660"/>
                      <a:pt x="8643" y="13528"/>
                      <a:pt x="1485" y="44355"/>
                    </a:cubicBezTo>
                    <a:cubicBezTo>
                      <a:pt x="-498" y="52893"/>
                      <a:pt x="-495" y="61770"/>
                      <a:pt x="1492" y="70306"/>
                    </a:cubicBezTo>
                    <a:cubicBezTo>
                      <a:pt x="7336" y="90955"/>
                      <a:pt x="23477" y="107092"/>
                      <a:pt x="44126" y="112931"/>
                    </a:cubicBezTo>
                    <a:close/>
                    <a:moveTo>
                      <a:pt x="46850" y="20472"/>
                    </a:moveTo>
                    <a:cubicBezTo>
                      <a:pt x="67194" y="14815"/>
                      <a:pt x="88272" y="26720"/>
                      <a:pt x="93928" y="47064"/>
                    </a:cubicBezTo>
                    <a:cubicBezTo>
                      <a:pt x="95794" y="53773"/>
                      <a:pt x="95792" y="60864"/>
                      <a:pt x="93923" y="67573"/>
                    </a:cubicBezTo>
                    <a:cubicBezTo>
                      <a:pt x="89780" y="80038"/>
                      <a:pt x="80002" y="89819"/>
                      <a:pt x="67538" y="93966"/>
                    </a:cubicBezTo>
                    <a:cubicBezTo>
                      <a:pt x="47187" y="99616"/>
                      <a:pt x="26109" y="87698"/>
                      <a:pt x="20459" y="67346"/>
                    </a:cubicBezTo>
                    <a:cubicBezTo>
                      <a:pt x="18600" y="60646"/>
                      <a:pt x="18602" y="53565"/>
                      <a:pt x="20466" y="46865"/>
                    </a:cubicBezTo>
                    <a:cubicBezTo>
                      <a:pt x="24608" y="34400"/>
                      <a:pt x="34387" y="24619"/>
                      <a:pt x="46850" y="20472"/>
                    </a:cubicBezTo>
                    <a:close/>
                  </a:path>
                </a:pathLst>
              </a:custGeom>
              <a:grpFill/>
              <a:ln w="9525"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A98599E1-1175-5252-A92F-976AF02E9530}"/>
                  </a:ext>
                </a:extLst>
              </p:cNvPr>
              <p:cNvSpPr/>
              <p:nvPr/>
            </p:nvSpPr>
            <p:spPr>
              <a:xfrm>
                <a:off x="6058305" y="3182118"/>
                <a:ext cx="465214" cy="485006"/>
              </a:xfrm>
              <a:custGeom>
                <a:avLst/>
                <a:gdLst>
                  <a:gd name="connsiteX0" fmla="*/ 452784 w 465214"/>
                  <a:gd name="connsiteY0" fmla="*/ 9204 h 485006"/>
                  <a:gd name="connsiteX1" fmla="*/ 400883 w 465214"/>
                  <a:gd name="connsiteY1" fmla="*/ 11109 h 485006"/>
                  <a:gd name="connsiteX2" fmla="*/ 368383 w 465214"/>
                  <a:gd name="connsiteY2" fmla="*/ 43609 h 485006"/>
                  <a:gd name="connsiteX3" fmla="*/ 319406 w 465214"/>
                  <a:gd name="connsiteY3" fmla="*/ 7680 h 485006"/>
                  <a:gd name="connsiteX4" fmla="*/ 286954 w 465214"/>
                  <a:gd name="connsiteY4" fmla="*/ 2432 h 485006"/>
                  <a:gd name="connsiteX5" fmla="*/ 156624 w 465214"/>
                  <a:gd name="connsiteY5" fmla="*/ 39637 h 485006"/>
                  <a:gd name="connsiteX6" fmla="*/ 141831 w 465214"/>
                  <a:gd name="connsiteY6" fmla="*/ 49343 h 485006"/>
                  <a:gd name="connsiteX7" fmla="*/ 96378 w 465214"/>
                  <a:gd name="connsiteY7" fmla="*/ 94805 h 485006"/>
                  <a:gd name="connsiteX8" fmla="*/ 38571 w 465214"/>
                  <a:gd name="connsiteY8" fmla="*/ 94805 h 485006"/>
                  <a:gd name="connsiteX9" fmla="*/ 2204 w 465214"/>
                  <a:gd name="connsiteY9" fmla="*/ 119313 h 485006"/>
                  <a:gd name="connsiteX10" fmla="*/ 24926 w 465214"/>
                  <a:gd name="connsiteY10" fmla="*/ 167336 h 485006"/>
                  <a:gd name="connsiteX11" fmla="*/ 37237 w 465214"/>
                  <a:gd name="connsiteY11" fmla="*/ 169529 h 485006"/>
                  <a:gd name="connsiteX12" fmla="*/ 111447 w 465214"/>
                  <a:gd name="connsiteY12" fmla="*/ 169529 h 485006"/>
                  <a:gd name="connsiteX13" fmla="*/ 137164 w 465214"/>
                  <a:gd name="connsiteY13" fmla="*/ 160471 h 485006"/>
                  <a:gd name="connsiteX14" fmla="*/ 138574 w 465214"/>
                  <a:gd name="connsiteY14" fmla="*/ 159318 h 485006"/>
                  <a:gd name="connsiteX15" fmla="*/ 177836 w 465214"/>
                  <a:gd name="connsiteY15" fmla="*/ 120047 h 485006"/>
                  <a:gd name="connsiteX16" fmla="*/ 209525 w 465214"/>
                  <a:gd name="connsiteY16" fmla="*/ 213630 h 485006"/>
                  <a:gd name="connsiteX17" fmla="*/ 128811 w 465214"/>
                  <a:gd name="connsiteY17" fmla="*/ 266884 h 485006"/>
                  <a:gd name="connsiteX18" fmla="*/ 111208 w 465214"/>
                  <a:gd name="connsiteY18" fmla="*/ 302974 h 485006"/>
                  <a:gd name="connsiteX19" fmla="*/ 111304 w 465214"/>
                  <a:gd name="connsiteY19" fmla="*/ 304232 h 485006"/>
                  <a:gd name="connsiteX20" fmla="*/ 129849 w 465214"/>
                  <a:gd name="connsiteY20" fmla="*/ 434143 h 485006"/>
                  <a:gd name="connsiteX21" fmla="*/ 167111 w 465214"/>
                  <a:gd name="connsiteY21" fmla="*/ 466442 h 485006"/>
                  <a:gd name="connsiteX22" fmla="*/ 170825 w 465214"/>
                  <a:gd name="connsiteY22" fmla="*/ 466442 h 485006"/>
                  <a:gd name="connsiteX23" fmla="*/ 171883 w 465214"/>
                  <a:gd name="connsiteY23" fmla="*/ 466385 h 485006"/>
                  <a:gd name="connsiteX24" fmla="*/ 196762 w 465214"/>
                  <a:gd name="connsiteY24" fmla="*/ 451783 h 485006"/>
                  <a:gd name="connsiteX25" fmla="*/ 204382 w 465214"/>
                  <a:gd name="connsiteY25" fmla="*/ 423990 h 485006"/>
                  <a:gd name="connsiteX26" fmla="*/ 188570 w 465214"/>
                  <a:gd name="connsiteY26" fmla="*/ 316786 h 485006"/>
                  <a:gd name="connsiteX27" fmla="*/ 231576 w 465214"/>
                  <a:gd name="connsiteY27" fmla="*/ 288468 h 485006"/>
                  <a:gd name="connsiteX28" fmla="*/ 231709 w 465214"/>
                  <a:gd name="connsiteY28" fmla="*/ 288582 h 485006"/>
                  <a:gd name="connsiteX29" fmla="*/ 225261 w 465214"/>
                  <a:gd name="connsiteY29" fmla="*/ 302641 h 485006"/>
                  <a:gd name="connsiteX30" fmla="*/ 224918 w 465214"/>
                  <a:gd name="connsiteY30" fmla="*/ 303527 h 485006"/>
                  <a:gd name="connsiteX31" fmla="*/ 222632 w 465214"/>
                  <a:gd name="connsiteY31" fmla="*/ 322805 h 485006"/>
                  <a:gd name="connsiteX32" fmla="*/ 241187 w 465214"/>
                  <a:gd name="connsiteY32" fmla="*/ 452698 h 485006"/>
                  <a:gd name="connsiteX33" fmla="*/ 278429 w 465214"/>
                  <a:gd name="connsiteY33" fmla="*/ 485007 h 485006"/>
                  <a:gd name="connsiteX34" fmla="*/ 282144 w 465214"/>
                  <a:gd name="connsiteY34" fmla="*/ 485007 h 485006"/>
                  <a:gd name="connsiteX35" fmla="*/ 283220 w 465214"/>
                  <a:gd name="connsiteY35" fmla="*/ 484950 h 485006"/>
                  <a:gd name="connsiteX36" fmla="*/ 315710 w 465214"/>
                  <a:gd name="connsiteY36" fmla="*/ 442668 h 485006"/>
                  <a:gd name="connsiteX37" fmla="*/ 299365 w 465214"/>
                  <a:gd name="connsiteY37" fmla="*/ 320996 h 485006"/>
                  <a:gd name="connsiteX38" fmla="*/ 340951 w 465214"/>
                  <a:gd name="connsiteY38" fmla="*/ 226946 h 485006"/>
                  <a:gd name="connsiteX39" fmla="*/ 345476 w 465214"/>
                  <a:gd name="connsiteY39" fmla="*/ 204410 h 485006"/>
                  <a:gd name="connsiteX40" fmla="*/ 341437 w 465214"/>
                  <a:gd name="connsiteY40" fmla="*/ 183531 h 485006"/>
                  <a:gd name="connsiteX41" fmla="*/ 318911 w 465214"/>
                  <a:gd name="connsiteY41" fmla="*/ 99016 h 485006"/>
                  <a:gd name="connsiteX42" fmla="*/ 319063 w 465214"/>
                  <a:gd name="connsiteY42" fmla="*/ 98920 h 485006"/>
                  <a:gd name="connsiteX43" fmla="*/ 349219 w 465214"/>
                  <a:gd name="connsiteY43" fmla="*/ 121533 h 485006"/>
                  <a:gd name="connsiteX44" fmla="*/ 398340 w 465214"/>
                  <a:gd name="connsiteY44" fmla="*/ 118485 h 485006"/>
                  <a:gd name="connsiteX45" fmla="*/ 454004 w 465214"/>
                  <a:gd name="connsiteY45" fmla="*/ 62811 h 485006"/>
                  <a:gd name="connsiteX46" fmla="*/ 455132 w 465214"/>
                  <a:gd name="connsiteY46" fmla="*/ 11447 h 485006"/>
                  <a:gd name="connsiteX47" fmla="*/ 452784 w 465214"/>
                  <a:gd name="connsiteY47" fmla="*/ 9204 h 485006"/>
                  <a:gd name="connsiteX48" fmla="*/ 440535 w 465214"/>
                  <a:gd name="connsiteY48" fmla="*/ 49343 h 485006"/>
                  <a:gd name="connsiteX49" fmla="*/ 385509 w 465214"/>
                  <a:gd name="connsiteY49" fmla="*/ 104435 h 485006"/>
                  <a:gd name="connsiteX50" fmla="*/ 360211 w 465214"/>
                  <a:gd name="connsiteY50" fmla="*/ 105988 h 485006"/>
                  <a:gd name="connsiteX51" fmla="*/ 308262 w 465214"/>
                  <a:gd name="connsiteY51" fmla="*/ 67021 h 485006"/>
                  <a:gd name="connsiteX52" fmla="*/ 294930 w 465214"/>
                  <a:gd name="connsiteY52" fmla="*/ 68956 h 485006"/>
                  <a:gd name="connsiteX53" fmla="*/ 293355 w 465214"/>
                  <a:gd name="connsiteY53" fmla="*/ 77089 h 485006"/>
                  <a:gd name="connsiteX54" fmla="*/ 323178 w 465214"/>
                  <a:gd name="connsiteY54" fmla="*/ 188913 h 485006"/>
                  <a:gd name="connsiteX55" fmla="*/ 326426 w 465214"/>
                  <a:gd name="connsiteY55" fmla="*/ 204676 h 485006"/>
                  <a:gd name="connsiteX56" fmla="*/ 323521 w 465214"/>
                  <a:gd name="connsiteY56" fmla="*/ 219250 h 485006"/>
                  <a:gd name="connsiteX57" fmla="*/ 280849 w 465214"/>
                  <a:gd name="connsiteY57" fmla="*/ 315747 h 485006"/>
                  <a:gd name="connsiteX58" fmla="*/ 280125 w 465214"/>
                  <a:gd name="connsiteY58" fmla="*/ 320853 h 485006"/>
                  <a:gd name="connsiteX59" fmla="*/ 296774 w 465214"/>
                  <a:gd name="connsiteY59" fmla="*/ 445116 h 485006"/>
                  <a:gd name="connsiteX60" fmla="*/ 281534 w 465214"/>
                  <a:gd name="connsiteY60" fmla="*/ 465957 h 485006"/>
                  <a:gd name="connsiteX61" fmla="*/ 278477 w 465214"/>
                  <a:gd name="connsiteY61" fmla="*/ 465957 h 485006"/>
                  <a:gd name="connsiteX62" fmla="*/ 260084 w 465214"/>
                  <a:gd name="connsiteY62" fmla="*/ 450012 h 485006"/>
                  <a:gd name="connsiteX63" fmla="*/ 241529 w 465214"/>
                  <a:gd name="connsiteY63" fmla="*/ 320224 h 485006"/>
                  <a:gd name="connsiteX64" fmla="*/ 242815 w 465214"/>
                  <a:gd name="connsiteY64" fmla="*/ 310109 h 485006"/>
                  <a:gd name="connsiteX65" fmla="*/ 262818 w 465214"/>
                  <a:gd name="connsiteY65" fmla="*/ 266475 h 485006"/>
                  <a:gd name="connsiteX66" fmla="*/ 261475 w 465214"/>
                  <a:gd name="connsiteY66" fmla="*/ 255740 h 485006"/>
                  <a:gd name="connsiteX67" fmla="*/ 249092 w 465214"/>
                  <a:gd name="connsiteY67" fmla="*/ 254121 h 485006"/>
                  <a:gd name="connsiteX68" fmla="*/ 173007 w 465214"/>
                  <a:gd name="connsiteY68" fmla="*/ 304222 h 485006"/>
                  <a:gd name="connsiteX69" fmla="*/ 168825 w 465214"/>
                  <a:gd name="connsiteY69" fmla="*/ 313566 h 485006"/>
                  <a:gd name="connsiteX70" fmla="*/ 185494 w 465214"/>
                  <a:gd name="connsiteY70" fmla="*/ 426561 h 485006"/>
                  <a:gd name="connsiteX71" fmla="*/ 181522 w 465214"/>
                  <a:gd name="connsiteY71" fmla="*/ 440239 h 485006"/>
                  <a:gd name="connsiteX72" fmla="*/ 170092 w 465214"/>
                  <a:gd name="connsiteY72" fmla="*/ 447383 h 485006"/>
                  <a:gd name="connsiteX73" fmla="*/ 167054 w 465214"/>
                  <a:gd name="connsiteY73" fmla="*/ 447383 h 485006"/>
                  <a:gd name="connsiteX74" fmla="*/ 148651 w 465214"/>
                  <a:gd name="connsiteY74" fmla="*/ 431438 h 485006"/>
                  <a:gd name="connsiteX75" fmla="*/ 130268 w 465214"/>
                  <a:gd name="connsiteY75" fmla="*/ 302260 h 485006"/>
                  <a:gd name="connsiteX76" fmla="*/ 138964 w 465214"/>
                  <a:gd name="connsiteY76" fmla="*/ 283010 h 485006"/>
                  <a:gd name="connsiteX77" fmla="*/ 226166 w 465214"/>
                  <a:gd name="connsiteY77" fmla="*/ 225489 h 485006"/>
                  <a:gd name="connsiteX78" fmla="*/ 229976 w 465214"/>
                  <a:gd name="connsiteY78" fmla="*/ 214478 h 485006"/>
                  <a:gd name="connsiteX79" fmla="*/ 191009 w 465214"/>
                  <a:gd name="connsiteY79" fmla="*/ 99416 h 485006"/>
                  <a:gd name="connsiteX80" fmla="*/ 178934 w 465214"/>
                  <a:gd name="connsiteY80" fmla="*/ 93445 h 485006"/>
                  <a:gd name="connsiteX81" fmla="*/ 175245 w 465214"/>
                  <a:gd name="connsiteY81" fmla="*/ 95739 h 485006"/>
                  <a:gd name="connsiteX82" fmla="*/ 125810 w 465214"/>
                  <a:gd name="connsiteY82" fmla="*/ 145155 h 485006"/>
                  <a:gd name="connsiteX83" fmla="*/ 111447 w 465214"/>
                  <a:gd name="connsiteY83" fmla="*/ 150479 h 485006"/>
                  <a:gd name="connsiteX84" fmla="*/ 40009 w 465214"/>
                  <a:gd name="connsiteY84" fmla="*/ 150479 h 485006"/>
                  <a:gd name="connsiteX85" fmla="*/ 23817 w 465214"/>
                  <a:gd name="connsiteY85" fmla="*/ 143812 h 485006"/>
                  <a:gd name="connsiteX86" fmla="*/ 25303 w 465214"/>
                  <a:gd name="connsiteY86" fmla="*/ 118436 h 485006"/>
                  <a:gd name="connsiteX87" fmla="*/ 37237 w 465214"/>
                  <a:gd name="connsiteY87" fmla="*/ 113894 h 485006"/>
                  <a:gd name="connsiteX88" fmla="*/ 100321 w 465214"/>
                  <a:gd name="connsiteY88" fmla="*/ 113894 h 485006"/>
                  <a:gd name="connsiteX89" fmla="*/ 107056 w 465214"/>
                  <a:gd name="connsiteY89" fmla="*/ 111103 h 485006"/>
                  <a:gd name="connsiteX90" fmla="*/ 155357 w 465214"/>
                  <a:gd name="connsiteY90" fmla="*/ 62792 h 485006"/>
                  <a:gd name="connsiteX91" fmla="*/ 162301 w 465214"/>
                  <a:gd name="connsiteY91" fmla="*/ 57848 h 485006"/>
                  <a:gd name="connsiteX92" fmla="*/ 292498 w 465214"/>
                  <a:gd name="connsiteY92" fmla="*/ 20644 h 485006"/>
                  <a:gd name="connsiteX93" fmla="*/ 308052 w 465214"/>
                  <a:gd name="connsiteY93" fmla="*/ 22968 h 485006"/>
                  <a:gd name="connsiteX94" fmla="*/ 363707 w 465214"/>
                  <a:gd name="connsiteY94" fmla="*/ 63792 h 485006"/>
                  <a:gd name="connsiteX95" fmla="*/ 376089 w 465214"/>
                  <a:gd name="connsiteY95" fmla="*/ 62840 h 485006"/>
                  <a:gd name="connsiteX96" fmla="*/ 414884 w 465214"/>
                  <a:gd name="connsiteY96" fmla="*/ 23997 h 485006"/>
                  <a:gd name="connsiteX97" fmla="*/ 440761 w 465214"/>
                  <a:gd name="connsiteY97" fmla="*/ 23996 h 485006"/>
                  <a:gd name="connsiteX98" fmla="*/ 446117 w 465214"/>
                  <a:gd name="connsiteY98" fmla="*/ 36570 h 485006"/>
                  <a:gd name="connsiteX99" fmla="*/ 440535 w 465214"/>
                  <a:gd name="connsiteY99" fmla="*/ 49343 h 485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465214" h="485006">
                    <a:moveTo>
                      <a:pt x="452784" y="9204"/>
                    </a:moveTo>
                    <a:cubicBezTo>
                      <a:pt x="437624" y="-3765"/>
                      <a:pt x="415051" y="-2937"/>
                      <a:pt x="400883" y="11109"/>
                    </a:cubicBezTo>
                    <a:lnTo>
                      <a:pt x="368383" y="43609"/>
                    </a:lnTo>
                    <a:lnTo>
                      <a:pt x="319406" y="7680"/>
                    </a:lnTo>
                    <a:cubicBezTo>
                      <a:pt x="310171" y="558"/>
                      <a:pt x="297963" y="-1416"/>
                      <a:pt x="286954" y="2432"/>
                    </a:cubicBezTo>
                    <a:lnTo>
                      <a:pt x="156624" y="39637"/>
                    </a:lnTo>
                    <a:cubicBezTo>
                      <a:pt x="150964" y="41595"/>
                      <a:pt x="145880" y="44931"/>
                      <a:pt x="141831" y="49343"/>
                    </a:cubicBezTo>
                    <a:lnTo>
                      <a:pt x="96378" y="94805"/>
                    </a:lnTo>
                    <a:lnTo>
                      <a:pt x="38571" y="94805"/>
                    </a:lnTo>
                    <a:cubicBezTo>
                      <a:pt x="22777" y="95403"/>
                      <a:pt x="8686" y="104898"/>
                      <a:pt x="2204" y="119313"/>
                    </a:cubicBezTo>
                    <a:cubicBezTo>
                      <a:pt x="-4782" y="138849"/>
                      <a:pt x="5390" y="160350"/>
                      <a:pt x="24926" y="167336"/>
                    </a:cubicBezTo>
                    <a:cubicBezTo>
                      <a:pt x="28878" y="168750"/>
                      <a:pt x="33040" y="169491"/>
                      <a:pt x="37237" y="169529"/>
                    </a:cubicBezTo>
                    <a:lnTo>
                      <a:pt x="111447" y="169529"/>
                    </a:lnTo>
                    <a:cubicBezTo>
                      <a:pt x="120727" y="169121"/>
                      <a:pt x="129676" y="165968"/>
                      <a:pt x="137164" y="160471"/>
                    </a:cubicBezTo>
                    <a:lnTo>
                      <a:pt x="138574" y="159318"/>
                    </a:lnTo>
                    <a:lnTo>
                      <a:pt x="177836" y="120047"/>
                    </a:lnTo>
                    <a:lnTo>
                      <a:pt x="209525" y="213630"/>
                    </a:lnTo>
                    <a:lnTo>
                      <a:pt x="128811" y="266884"/>
                    </a:lnTo>
                    <a:cubicBezTo>
                      <a:pt x="116930" y="274918"/>
                      <a:pt x="110224" y="288667"/>
                      <a:pt x="111208" y="302974"/>
                    </a:cubicBezTo>
                    <a:lnTo>
                      <a:pt x="111304" y="304232"/>
                    </a:lnTo>
                    <a:lnTo>
                      <a:pt x="129849" y="434143"/>
                    </a:lnTo>
                    <a:cubicBezTo>
                      <a:pt x="132583" y="452637"/>
                      <a:pt x="148416" y="466361"/>
                      <a:pt x="167111" y="466442"/>
                    </a:cubicBezTo>
                    <a:lnTo>
                      <a:pt x="170825" y="466442"/>
                    </a:lnTo>
                    <a:lnTo>
                      <a:pt x="171883" y="466385"/>
                    </a:lnTo>
                    <a:cubicBezTo>
                      <a:pt x="181801" y="465058"/>
                      <a:pt x="190767" y="459795"/>
                      <a:pt x="196762" y="451783"/>
                    </a:cubicBezTo>
                    <a:cubicBezTo>
                      <a:pt x="202823" y="443863"/>
                      <a:pt x="205556" y="433893"/>
                      <a:pt x="204382" y="423990"/>
                    </a:cubicBezTo>
                    <a:lnTo>
                      <a:pt x="188570" y="316786"/>
                    </a:lnTo>
                    <a:lnTo>
                      <a:pt x="231576" y="288468"/>
                    </a:lnTo>
                    <a:cubicBezTo>
                      <a:pt x="231719" y="288363"/>
                      <a:pt x="231785" y="288420"/>
                      <a:pt x="231709" y="288582"/>
                    </a:cubicBezTo>
                    <a:lnTo>
                      <a:pt x="225261" y="302641"/>
                    </a:lnTo>
                    <a:lnTo>
                      <a:pt x="224918" y="303527"/>
                    </a:lnTo>
                    <a:cubicBezTo>
                      <a:pt x="222540" y="309657"/>
                      <a:pt x="221753" y="316289"/>
                      <a:pt x="222632" y="322805"/>
                    </a:cubicBezTo>
                    <a:lnTo>
                      <a:pt x="241187" y="452698"/>
                    </a:lnTo>
                    <a:cubicBezTo>
                      <a:pt x="243904" y="471194"/>
                      <a:pt x="259734" y="484928"/>
                      <a:pt x="278429" y="485007"/>
                    </a:cubicBezTo>
                    <a:lnTo>
                      <a:pt x="282144" y="485007"/>
                    </a:lnTo>
                    <a:lnTo>
                      <a:pt x="283220" y="484950"/>
                    </a:lnTo>
                    <a:cubicBezTo>
                      <a:pt x="303752" y="482045"/>
                      <a:pt x="318191" y="463254"/>
                      <a:pt x="315710" y="442668"/>
                    </a:cubicBezTo>
                    <a:lnTo>
                      <a:pt x="299365" y="320996"/>
                    </a:lnTo>
                    <a:lnTo>
                      <a:pt x="340951" y="226946"/>
                    </a:lnTo>
                    <a:cubicBezTo>
                      <a:pt x="343926" y="219804"/>
                      <a:pt x="345463" y="212146"/>
                      <a:pt x="345476" y="204410"/>
                    </a:cubicBezTo>
                    <a:cubicBezTo>
                      <a:pt x="344999" y="197310"/>
                      <a:pt x="343642" y="190296"/>
                      <a:pt x="341437" y="183531"/>
                    </a:cubicBezTo>
                    <a:lnTo>
                      <a:pt x="318911" y="99016"/>
                    </a:lnTo>
                    <a:cubicBezTo>
                      <a:pt x="318911" y="98873"/>
                      <a:pt x="318911" y="98825"/>
                      <a:pt x="319063" y="98920"/>
                    </a:cubicBezTo>
                    <a:lnTo>
                      <a:pt x="349219" y="121533"/>
                    </a:lnTo>
                    <a:cubicBezTo>
                      <a:pt x="364403" y="131723"/>
                      <a:pt x="384532" y="130473"/>
                      <a:pt x="398340" y="118485"/>
                    </a:cubicBezTo>
                    <a:lnTo>
                      <a:pt x="454004" y="62811"/>
                    </a:lnTo>
                    <a:cubicBezTo>
                      <a:pt x="468499" y="48939"/>
                      <a:pt x="469004" y="25943"/>
                      <a:pt x="455132" y="11447"/>
                    </a:cubicBezTo>
                    <a:cubicBezTo>
                      <a:pt x="454384" y="10665"/>
                      <a:pt x="453600" y="9917"/>
                      <a:pt x="452784" y="9204"/>
                    </a:cubicBezTo>
                    <a:close/>
                    <a:moveTo>
                      <a:pt x="440535" y="49343"/>
                    </a:moveTo>
                    <a:lnTo>
                      <a:pt x="385509" y="104435"/>
                    </a:lnTo>
                    <a:cubicBezTo>
                      <a:pt x="378374" y="110556"/>
                      <a:pt x="368041" y="111190"/>
                      <a:pt x="360211" y="105988"/>
                    </a:cubicBezTo>
                    <a:lnTo>
                      <a:pt x="308262" y="67021"/>
                    </a:lnTo>
                    <a:cubicBezTo>
                      <a:pt x="304046" y="63874"/>
                      <a:pt x="298078" y="64740"/>
                      <a:pt x="294930" y="68956"/>
                    </a:cubicBezTo>
                    <a:cubicBezTo>
                      <a:pt x="293192" y="71284"/>
                      <a:pt x="292612" y="74279"/>
                      <a:pt x="293355" y="77089"/>
                    </a:cubicBezTo>
                    <a:lnTo>
                      <a:pt x="323178" y="188913"/>
                    </a:lnTo>
                    <a:cubicBezTo>
                      <a:pt x="324867" y="194024"/>
                      <a:pt x="325957" y="199314"/>
                      <a:pt x="326426" y="204676"/>
                    </a:cubicBezTo>
                    <a:cubicBezTo>
                      <a:pt x="326363" y="209671"/>
                      <a:pt x="325378" y="214612"/>
                      <a:pt x="323521" y="219250"/>
                    </a:cubicBezTo>
                    <a:lnTo>
                      <a:pt x="280849" y="315747"/>
                    </a:lnTo>
                    <a:cubicBezTo>
                      <a:pt x="280216" y="317370"/>
                      <a:pt x="279969" y="319118"/>
                      <a:pt x="280125" y="320853"/>
                    </a:cubicBezTo>
                    <a:lnTo>
                      <a:pt x="296774" y="445116"/>
                    </a:lnTo>
                    <a:cubicBezTo>
                      <a:pt x="297747" y="454931"/>
                      <a:pt x="291182" y="463908"/>
                      <a:pt x="281534" y="465957"/>
                    </a:cubicBezTo>
                    <a:lnTo>
                      <a:pt x="278477" y="465957"/>
                    </a:lnTo>
                    <a:cubicBezTo>
                      <a:pt x="269249" y="465915"/>
                      <a:pt x="261435" y="459141"/>
                      <a:pt x="260084" y="450012"/>
                    </a:cubicBezTo>
                    <a:lnTo>
                      <a:pt x="241529" y="320224"/>
                    </a:lnTo>
                    <a:cubicBezTo>
                      <a:pt x="241063" y="316798"/>
                      <a:pt x="241507" y="313309"/>
                      <a:pt x="242815" y="310109"/>
                    </a:cubicBezTo>
                    <a:lnTo>
                      <a:pt x="262818" y="266475"/>
                    </a:lnTo>
                    <a:cubicBezTo>
                      <a:pt x="264313" y="262912"/>
                      <a:pt x="263802" y="258824"/>
                      <a:pt x="261475" y="255740"/>
                    </a:cubicBezTo>
                    <a:cubicBezTo>
                      <a:pt x="258326" y="252192"/>
                      <a:pt x="253047" y="251502"/>
                      <a:pt x="249092" y="254121"/>
                    </a:cubicBezTo>
                    <a:lnTo>
                      <a:pt x="173007" y="304222"/>
                    </a:lnTo>
                    <a:cubicBezTo>
                      <a:pt x="170067" y="306385"/>
                      <a:pt x="168479" y="309933"/>
                      <a:pt x="168825" y="313566"/>
                    </a:cubicBezTo>
                    <a:lnTo>
                      <a:pt x="185494" y="426561"/>
                    </a:lnTo>
                    <a:cubicBezTo>
                      <a:pt x="185988" y="431463"/>
                      <a:pt x="184564" y="436365"/>
                      <a:pt x="181522" y="440239"/>
                    </a:cubicBezTo>
                    <a:cubicBezTo>
                      <a:pt x="178765" y="443995"/>
                      <a:pt x="174675" y="446551"/>
                      <a:pt x="170092" y="447383"/>
                    </a:cubicBezTo>
                    <a:lnTo>
                      <a:pt x="167054" y="447383"/>
                    </a:lnTo>
                    <a:cubicBezTo>
                      <a:pt x="157827" y="447333"/>
                      <a:pt x="150013" y="440564"/>
                      <a:pt x="148651" y="431438"/>
                    </a:cubicBezTo>
                    <a:lnTo>
                      <a:pt x="130268" y="302260"/>
                    </a:lnTo>
                    <a:cubicBezTo>
                      <a:pt x="129829" y="294805"/>
                      <a:pt x="133080" y="287609"/>
                      <a:pt x="138964" y="283010"/>
                    </a:cubicBezTo>
                    <a:lnTo>
                      <a:pt x="226166" y="225489"/>
                    </a:lnTo>
                    <a:cubicBezTo>
                      <a:pt x="229644" y="222999"/>
                      <a:pt x="231171" y="218585"/>
                      <a:pt x="229976" y="214478"/>
                    </a:cubicBezTo>
                    <a:lnTo>
                      <a:pt x="191009" y="99416"/>
                    </a:lnTo>
                    <a:cubicBezTo>
                      <a:pt x="189323" y="94432"/>
                      <a:pt x="183917" y="91759"/>
                      <a:pt x="178934" y="93445"/>
                    </a:cubicBezTo>
                    <a:cubicBezTo>
                      <a:pt x="177544" y="93916"/>
                      <a:pt x="176281" y="94701"/>
                      <a:pt x="175245" y="95739"/>
                    </a:cubicBezTo>
                    <a:lnTo>
                      <a:pt x="125810" y="145155"/>
                    </a:lnTo>
                    <a:cubicBezTo>
                      <a:pt x="121594" y="148198"/>
                      <a:pt x="116628" y="150038"/>
                      <a:pt x="111447" y="150479"/>
                    </a:cubicBezTo>
                    <a:lnTo>
                      <a:pt x="40009" y="150479"/>
                    </a:lnTo>
                    <a:cubicBezTo>
                      <a:pt x="33994" y="150238"/>
                      <a:pt x="28258" y="147876"/>
                      <a:pt x="23817" y="143812"/>
                    </a:cubicBezTo>
                    <a:cubicBezTo>
                      <a:pt x="17220" y="136394"/>
                      <a:pt x="17885" y="125033"/>
                      <a:pt x="25303" y="118436"/>
                    </a:cubicBezTo>
                    <a:cubicBezTo>
                      <a:pt x="28590" y="115513"/>
                      <a:pt x="32838" y="113896"/>
                      <a:pt x="37237" y="113894"/>
                    </a:cubicBezTo>
                    <a:lnTo>
                      <a:pt x="100321" y="113894"/>
                    </a:lnTo>
                    <a:cubicBezTo>
                      <a:pt x="102819" y="113758"/>
                      <a:pt x="105194" y="112773"/>
                      <a:pt x="107056" y="111103"/>
                    </a:cubicBezTo>
                    <a:lnTo>
                      <a:pt x="155357" y="62792"/>
                    </a:lnTo>
                    <a:cubicBezTo>
                      <a:pt x="157218" y="60586"/>
                      <a:pt x="159607" y="58886"/>
                      <a:pt x="162301" y="57848"/>
                    </a:cubicBezTo>
                    <a:lnTo>
                      <a:pt x="292498" y="20644"/>
                    </a:lnTo>
                    <a:cubicBezTo>
                      <a:pt x="297722" y="18560"/>
                      <a:pt x="303665" y="19447"/>
                      <a:pt x="308052" y="22968"/>
                    </a:cubicBezTo>
                    <a:lnTo>
                      <a:pt x="363707" y="63792"/>
                    </a:lnTo>
                    <a:cubicBezTo>
                      <a:pt x="367540" y="66445"/>
                      <a:pt x="372707" y="66048"/>
                      <a:pt x="376089" y="62840"/>
                    </a:cubicBezTo>
                    <a:lnTo>
                      <a:pt x="414884" y="23997"/>
                    </a:lnTo>
                    <a:cubicBezTo>
                      <a:pt x="422030" y="16851"/>
                      <a:pt x="433615" y="16851"/>
                      <a:pt x="440761" y="23996"/>
                    </a:cubicBezTo>
                    <a:cubicBezTo>
                      <a:pt x="444103" y="27338"/>
                      <a:pt x="446023" y="31844"/>
                      <a:pt x="446117" y="36570"/>
                    </a:cubicBezTo>
                    <a:cubicBezTo>
                      <a:pt x="446037" y="41402"/>
                      <a:pt x="444026" y="46001"/>
                      <a:pt x="440535" y="49343"/>
                    </a:cubicBezTo>
                    <a:close/>
                  </a:path>
                </a:pathLst>
              </a:custGeom>
              <a:grpFill/>
              <a:ln w="9525" cap="flat">
                <a:noFill/>
                <a:prstDash val="solid"/>
                <a:miter/>
              </a:ln>
            </p:spPr>
            <p:txBody>
              <a:bodyPr rtlCol="0" anchor="ctr"/>
              <a:lstStyle/>
              <a:p>
                <a:endParaRPr lang="en-GB"/>
              </a:p>
            </p:txBody>
          </p:sp>
        </p:grpSp>
        <p:sp>
          <p:nvSpPr>
            <p:cNvPr id="39" name="Freeform: Shape 38">
              <a:extLst>
                <a:ext uri="{FF2B5EF4-FFF2-40B4-BE49-F238E27FC236}">
                  <a16:creationId xmlns:a16="http://schemas.microsoft.com/office/drawing/2014/main" id="{81756413-785C-148C-5035-69D074FF4D26}"/>
                </a:ext>
              </a:extLst>
            </p:cNvPr>
            <p:cNvSpPr/>
            <p:nvPr/>
          </p:nvSpPr>
          <p:spPr>
            <a:xfrm>
              <a:off x="6187712" y="2807262"/>
              <a:ext cx="93364" cy="237375"/>
            </a:xfrm>
            <a:custGeom>
              <a:avLst/>
              <a:gdLst>
                <a:gd name="connsiteX0" fmla="*/ 44367 w 93364"/>
                <a:gd name="connsiteY0" fmla="*/ 237376 h 237375"/>
                <a:gd name="connsiteX1" fmla="*/ 34844 w 93364"/>
                <a:gd name="connsiteY1" fmla="*/ 227849 h 237375"/>
                <a:gd name="connsiteX2" fmla="*/ 35395 w 93364"/>
                <a:gd name="connsiteY2" fmla="*/ 224660 h 237375"/>
                <a:gd name="connsiteX3" fmla="*/ 66361 w 93364"/>
                <a:gd name="connsiteY3" fmla="*/ 137373 h 237375"/>
                <a:gd name="connsiteX4" fmla="*/ 0 w 93364"/>
                <a:gd name="connsiteY4" fmla="*/ 137373 h 237375"/>
                <a:gd name="connsiteX5" fmla="*/ 31432 w 93364"/>
                <a:gd name="connsiteY5" fmla="*/ 7432 h 237375"/>
                <a:gd name="connsiteX6" fmla="*/ 42819 w 93364"/>
                <a:gd name="connsiteY6" fmla="*/ 235 h 237375"/>
                <a:gd name="connsiteX7" fmla="*/ 50016 w 93364"/>
                <a:gd name="connsiteY7" fmla="*/ 11622 h 237375"/>
                <a:gd name="connsiteX8" fmla="*/ 49949 w 93364"/>
                <a:gd name="connsiteY8" fmla="*/ 11900 h 237375"/>
                <a:gd name="connsiteX9" fmla="*/ 24232 w 93364"/>
                <a:gd name="connsiteY9" fmla="*/ 118323 h 237375"/>
                <a:gd name="connsiteX10" fmla="*/ 93364 w 93364"/>
                <a:gd name="connsiteY10" fmla="*/ 118323 h 237375"/>
                <a:gd name="connsiteX11" fmla="*/ 53359 w 93364"/>
                <a:gd name="connsiteY11" fmla="*/ 231032 h 237375"/>
                <a:gd name="connsiteX12" fmla="*/ 44367 w 93364"/>
                <a:gd name="connsiteY12" fmla="*/ 237376 h 23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364" h="237375">
                  <a:moveTo>
                    <a:pt x="44367" y="237376"/>
                  </a:moveTo>
                  <a:cubicBezTo>
                    <a:pt x="39107" y="237375"/>
                    <a:pt x="34843" y="233109"/>
                    <a:pt x="34844" y="227849"/>
                  </a:cubicBezTo>
                  <a:cubicBezTo>
                    <a:pt x="34844" y="226762"/>
                    <a:pt x="35031" y="225684"/>
                    <a:pt x="35395" y="224660"/>
                  </a:cubicBezTo>
                  <a:lnTo>
                    <a:pt x="66361" y="137373"/>
                  </a:lnTo>
                  <a:lnTo>
                    <a:pt x="0" y="137373"/>
                  </a:lnTo>
                  <a:lnTo>
                    <a:pt x="31432" y="7432"/>
                  </a:lnTo>
                  <a:cubicBezTo>
                    <a:pt x="32589" y="2300"/>
                    <a:pt x="37687" y="-922"/>
                    <a:pt x="42819" y="235"/>
                  </a:cubicBezTo>
                  <a:cubicBezTo>
                    <a:pt x="47951" y="1392"/>
                    <a:pt x="51173" y="6490"/>
                    <a:pt x="50016" y="11622"/>
                  </a:cubicBezTo>
                  <a:cubicBezTo>
                    <a:pt x="49995" y="11715"/>
                    <a:pt x="49973" y="11807"/>
                    <a:pt x="49949" y="11900"/>
                  </a:cubicBezTo>
                  <a:lnTo>
                    <a:pt x="24232" y="118323"/>
                  </a:lnTo>
                  <a:lnTo>
                    <a:pt x="93364" y="118323"/>
                  </a:lnTo>
                  <a:lnTo>
                    <a:pt x="53359" y="231032"/>
                  </a:lnTo>
                  <a:cubicBezTo>
                    <a:pt x="52010" y="234839"/>
                    <a:pt x="48406" y="237381"/>
                    <a:pt x="44367" y="237376"/>
                  </a:cubicBezTo>
                  <a:close/>
                </a:path>
              </a:pathLst>
            </a:custGeom>
            <a:grpFill/>
            <a:ln w="9525"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F6853A9F-EB13-A69A-0D7A-381726E36791}"/>
                </a:ext>
              </a:extLst>
            </p:cNvPr>
            <p:cNvSpPr/>
            <p:nvPr/>
          </p:nvSpPr>
          <p:spPr>
            <a:xfrm rot="19405135">
              <a:off x="6057305" y="2968078"/>
              <a:ext cx="63255" cy="124685"/>
            </a:xfrm>
            <a:custGeom>
              <a:avLst/>
              <a:gdLst>
                <a:gd name="connsiteX0" fmla="*/ 32633 w 63255"/>
                <a:gd name="connsiteY0" fmla="*/ 124685 h 124685"/>
                <a:gd name="connsiteX1" fmla="*/ 23100 w 63255"/>
                <a:gd name="connsiteY1" fmla="*/ 115168 h 124685"/>
                <a:gd name="connsiteX2" fmla="*/ 23651 w 63255"/>
                <a:gd name="connsiteY2" fmla="*/ 111969 h 124685"/>
                <a:gd name="connsiteX3" fmla="*/ 36290 w 63255"/>
                <a:gd name="connsiteY3" fmla="*/ 76327 h 124685"/>
                <a:gd name="connsiteX4" fmla="*/ 0 w 63255"/>
                <a:gd name="connsiteY4" fmla="*/ 76327 h 124685"/>
                <a:gd name="connsiteX5" fmla="*/ 16659 w 63255"/>
                <a:gd name="connsiteY5" fmla="*/ 7432 h 124685"/>
                <a:gd name="connsiteX6" fmla="*/ 28045 w 63255"/>
                <a:gd name="connsiteY6" fmla="*/ 235 h 124685"/>
                <a:gd name="connsiteX7" fmla="*/ 35242 w 63255"/>
                <a:gd name="connsiteY7" fmla="*/ 11622 h 124685"/>
                <a:gd name="connsiteX8" fmla="*/ 35176 w 63255"/>
                <a:gd name="connsiteY8" fmla="*/ 11900 h 124685"/>
                <a:gd name="connsiteX9" fmla="*/ 24203 w 63255"/>
                <a:gd name="connsiteY9" fmla="*/ 57277 h 124685"/>
                <a:gd name="connsiteX10" fmla="*/ 63256 w 63255"/>
                <a:gd name="connsiteY10" fmla="*/ 57277 h 124685"/>
                <a:gd name="connsiteX11" fmla="*/ 41605 w 63255"/>
                <a:gd name="connsiteY11" fmla="*/ 118342 h 124685"/>
                <a:gd name="connsiteX12" fmla="*/ 32633 w 63255"/>
                <a:gd name="connsiteY12" fmla="*/ 124685 h 12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255" h="124685">
                  <a:moveTo>
                    <a:pt x="32633" y="124685"/>
                  </a:moveTo>
                  <a:cubicBezTo>
                    <a:pt x="27372" y="124689"/>
                    <a:pt x="23104" y="120428"/>
                    <a:pt x="23100" y="115168"/>
                  </a:cubicBezTo>
                  <a:cubicBezTo>
                    <a:pt x="23099" y="114078"/>
                    <a:pt x="23286" y="112996"/>
                    <a:pt x="23651" y="111969"/>
                  </a:cubicBezTo>
                  <a:lnTo>
                    <a:pt x="36290" y="76327"/>
                  </a:lnTo>
                  <a:lnTo>
                    <a:pt x="0" y="76327"/>
                  </a:lnTo>
                  <a:lnTo>
                    <a:pt x="16659" y="7432"/>
                  </a:lnTo>
                  <a:cubicBezTo>
                    <a:pt x="17816" y="2300"/>
                    <a:pt x="22914" y="-922"/>
                    <a:pt x="28045" y="235"/>
                  </a:cubicBezTo>
                  <a:cubicBezTo>
                    <a:pt x="33178" y="1392"/>
                    <a:pt x="36400" y="6490"/>
                    <a:pt x="35242" y="11622"/>
                  </a:cubicBezTo>
                  <a:cubicBezTo>
                    <a:pt x="35222" y="11715"/>
                    <a:pt x="35200" y="11807"/>
                    <a:pt x="35176" y="11900"/>
                  </a:cubicBezTo>
                  <a:lnTo>
                    <a:pt x="24203" y="57277"/>
                  </a:lnTo>
                  <a:lnTo>
                    <a:pt x="63256" y="57277"/>
                  </a:lnTo>
                  <a:lnTo>
                    <a:pt x="41605" y="118342"/>
                  </a:lnTo>
                  <a:cubicBezTo>
                    <a:pt x="40258" y="122142"/>
                    <a:pt x="36665" y="124683"/>
                    <a:pt x="32633" y="124685"/>
                  </a:cubicBezTo>
                  <a:close/>
                </a:path>
              </a:pathLst>
            </a:custGeom>
            <a:grpFill/>
            <a:ln w="9525"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EB9A7630-AAE4-C124-A214-ABE680488592}"/>
                </a:ext>
              </a:extLst>
            </p:cNvPr>
            <p:cNvSpPr/>
            <p:nvPr/>
          </p:nvSpPr>
          <p:spPr>
            <a:xfrm rot="-19380000">
              <a:off x="6342636" y="2968214"/>
              <a:ext cx="63255" cy="124549"/>
            </a:xfrm>
            <a:custGeom>
              <a:avLst/>
              <a:gdLst>
                <a:gd name="connsiteX0" fmla="*/ 32623 w 63255"/>
                <a:gd name="connsiteY0" fmla="*/ 124550 h 124549"/>
                <a:gd name="connsiteX1" fmla="*/ 23091 w 63255"/>
                <a:gd name="connsiteY1" fmla="*/ 115032 h 124549"/>
                <a:gd name="connsiteX2" fmla="*/ 23641 w 63255"/>
                <a:gd name="connsiteY2" fmla="*/ 111834 h 124549"/>
                <a:gd name="connsiteX3" fmla="*/ 36290 w 63255"/>
                <a:gd name="connsiteY3" fmla="*/ 76191 h 124549"/>
                <a:gd name="connsiteX4" fmla="*/ 0 w 63255"/>
                <a:gd name="connsiteY4" fmla="*/ 76191 h 124549"/>
                <a:gd name="connsiteX5" fmla="*/ 16650 w 63255"/>
                <a:gd name="connsiteY5" fmla="*/ 7297 h 124549"/>
                <a:gd name="connsiteX6" fmla="*/ 28146 w 63255"/>
                <a:gd name="connsiteY6" fmla="*/ 268 h 124549"/>
                <a:gd name="connsiteX7" fmla="*/ 35176 w 63255"/>
                <a:gd name="connsiteY7" fmla="*/ 11764 h 124549"/>
                <a:gd name="connsiteX8" fmla="*/ 24203 w 63255"/>
                <a:gd name="connsiteY8" fmla="*/ 57141 h 124549"/>
                <a:gd name="connsiteX9" fmla="*/ 63256 w 63255"/>
                <a:gd name="connsiteY9" fmla="*/ 57141 h 124549"/>
                <a:gd name="connsiteX10" fmla="*/ 41586 w 63255"/>
                <a:gd name="connsiteY10" fmla="*/ 118206 h 124549"/>
                <a:gd name="connsiteX11" fmla="*/ 32623 w 63255"/>
                <a:gd name="connsiteY11" fmla="*/ 124550 h 12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3255" h="124549">
                  <a:moveTo>
                    <a:pt x="32623" y="124550"/>
                  </a:moveTo>
                  <a:cubicBezTo>
                    <a:pt x="27362" y="124554"/>
                    <a:pt x="23094" y="120293"/>
                    <a:pt x="23091" y="115032"/>
                  </a:cubicBezTo>
                  <a:cubicBezTo>
                    <a:pt x="23090" y="113943"/>
                    <a:pt x="23276" y="112861"/>
                    <a:pt x="23641" y="111834"/>
                  </a:cubicBezTo>
                  <a:lnTo>
                    <a:pt x="36290" y="76191"/>
                  </a:lnTo>
                  <a:lnTo>
                    <a:pt x="0" y="76191"/>
                  </a:lnTo>
                  <a:lnTo>
                    <a:pt x="16650" y="7297"/>
                  </a:lnTo>
                  <a:cubicBezTo>
                    <a:pt x="17883" y="2181"/>
                    <a:pt x="23030" y="-966"/>
                    <a:pt x="28146" y="268"/>
                  </a:cubicBezTo>
                  <a:cubicBezTo>
                    <a:pt x="33262" y="1501"/>
                    <a:pt x="36409" y="6648"/>
                    <a:pt x="35176" y="11764"/>
                  </a:cubicBezTo>
                  <a:lnTo>
                    <a:pt x="24203" y="57141"/>
                  </a:lnTo>
                  <a:lnTo>
                    <a:pt x="63256" y="57141"/>
                  </a:lnTo>
                  <a:lnTo>
                    <a:pt x="41586" y="118206"/>
                  </a:lnTo>
                  <a:cubicBezTo>
                    <a:pt x="40240" y="122004"/>
                    <a:pt x="36651" y="124543"/>
                    <a:pt x="32623" y="124550"/>
                  </a:cubicBezTo>
                  <a:close/>
                </a:path>
              </a:pathLst>
            </a:custGeom>
            <a:grpFill/>
            <a:ln w="9525" cap="flat">
              <a:noFill/>
              <a:prstDash val="solid"/>
              <a:miter/>
            </a:ln>
          </p:spPr>
          <p:txBody>
            <a:bodyPr rtlCol="0" anchor="ctr"/>
            <a:lstStyle/>
            <a:p>
              <a:endParaRPr lang="en-GB"/>
            </a:p>
          </p:txBody>
        </p:sp>
      </p:grpSp>
      <p:sp>
        <p:nvSpPr>
          <p:cNvPr id="31" name="Rectangle: Diagonal Corners Rounded 30">
            <a:extLst>
              <a:ext uri="{FF2B5EF4-FFF2-40B4-BE49-F238E27FC236}">
                <a16:creationId xmlns:a16="http://schemas.microsoft.com/office/drawing/2014/main" id="{D592DCF8-0A8D-0DAD-33F0-9B85652E6163}"/>
              </a:ext>
            </a:extLst>
          </p:cNvPr>
          <p:cNvSpPr/>
          <p:nvPr/>
        </p:nvSpPr>
        <p:spPr>
          <a:xfrm flipH="1">
            <a:off x="4461592" y="1416785"/>
            <a:ext cx="3268816" cy="4482365"/>
          </a:xfrm>
          <a:prstGeom prst="round2Diag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b="1">
                <a:solidFill>
                  <a:schemeClr val="accent5">
                    <a:lumMod val="50000"/>
                  </a:schemeClr>
                </a:solidFill>
              </a:rPr>
              <a:t>Unpaid care for people living with dementia </a:t>
            </a:r>
            <a:br>
              <a:rPr lang="en-GB" b="1">
                <a:solidFill>
                  <a:schemeClr val="accent5">
                    <a:lumMod val="50000"/>
                  </a:schemeClr>
                </a:solidFill>
              </a:rPr>
            </a:br>
            <a:r>
              <a:rPr lang="en-GB" b="1">
                <a:solidFill>
                  <a:schemeClr val="accent5">
                    <a:lumMod val="50000"/>
                  </a:schemeClr>
                </a:solidFill>
              </a:rPr>
              <a:t>in the US</a:t>
            </a:r>
            <a:r>
              <a:rPr lang="en-GB" b="1" baseline="30000">
                <a:solidFill>
                  <a:schemeClr val="accent5">
                    <a:lumMod val="50000"/>
                  </a:schemeClr>
                </a:solidFill>
              </a:rPr>
              <a:t>2</a:t>
            </a:r>
            <a:endParaRPr lang="en-US">
              <a:solidFill>
                <a:schemeClr val="tx1"/>
              </a:solidFill>
            </a:endParaRPr>
          </a:p>
        </p:txBody>
      </p:sp>
      <p:sp>
        <p:nvSpPr>
          <p:cNvPr id="36" name="TextBox 35">
            <a:extLst>
              <a:ext uri="{FF2B5EF4-FFF2-40B4-BE49-F238E27FC236}">
                <a16:creationId xmlns:a16="http://schemas.microsoft.com/office/drawing/2014/main" id="{32A5B266-3ECA-4C3C-A749-6D90F3E455E4}"/>
              </a:ext>
            </a:extLst>
          </p:cNvPr>
          <p:cNvSpPr txBox="1"/>
          <p:nvPr/>
        </p:nvSpPr>
        <p:spPr>
          <a:xfrm>
            <a:off x="5103264" y="2576325"/>
            <a:ext cx="2029191" cy="800219"/>
          </a:xfrm>
          <a:prstGeom prst="rect">
            <a:avLst/>
          </a:prstGeom>
          <a:solidFill>
            <a:schemeClr val="accent5">
              <a:lumMod val="20000"/>
              <a:lumOff val="80000"/>
            </a:schemeClr>
          </a:solidFill>
        </p:spPr>
        <p:txBody>
          <a:bodyPr wrap="square">
            <a:spAutoFit/>
          </a:bodyPr>
          <a:lstStyle/>
          <a:p>
            <a:r>
              <a:rPr lang="en-GB" sz="2800" b="1">
                <a:solidFill>
                  <a:schemeClr val="accent5">
                    <a:lumMod val="50000"/>
                  </a:schemeClr>
                </a:solidFill>
              </a:rPr>
              <a:t>&gt;11 million </a:t>
            </a:r>
            <a:r>
              <a:rPr lang="en-GB" sz="1800">
                <a:solidFill>
                  <a:schemeClr val="accent5">
                    <a:lumMod val="50000"/>
                  </a:schemeClr>
                </a:solidFill>
              </a:rPr>
              <a:t>individuals</a:t>
            </a:r>
          </a:p>
        </p:txBody>
      </p:sp>
      <p:sp>
        <p:nvSpPr>
          <p:cNvPr id="37" name="TextBox 36">
            <a:extLst>
              <a:ext uri="{FF2B5EF4-FFF2-40B4-BE49-F238E27FC236}">
                <a16:creationId xmlns:a16="http://schemas.microsoft.com/office/drawing/2014/main" id="{384DCDE3-E1A1-C8C9-BB69-1A99572FC7C5}"/>
              </a:ext>
            </a:extLst>
          </p:cNvPr>
          <p:cNvSpPr txBox="1"/>
          <p:nvPr/>
        </p:nvSpPr>
        <p:spPr>
          <a:xfrm>
            <a:off x="5072467" y="3672669"/>
            <a:ext cx="2223124" cy="800219"/>
          </a:xfrm>
          <a:prstGeom prst="rect">
            <a:avLst/>
          </a:prstGeom>
          <a:solidFill>
            <a:schemeClr val="accent5">
              <a:lumMod val="20000"/>
              <a:lumOff val="80000"/>
            </a:schemeClr>
          </a:solidFill>
        </p:spPr>
        <p:txBody>
          <a:bodyPr wrap="square">
            <a:spAutoFit/>
          </a:bodyPr>
          <a:lstStyle/>
          <a:p>
            <a:r>
              <a:rPr lang="en-GB" sz="2800" b="1">
                <a:solidFill>
                  <a:schemeClr val="accent5">
                    <a:lumMod val="50000"/>
                  </a:schemeClr>
                </a:solidFill>
              </a:rPr>
              <a:t>$340 billion </a:t>
            </a:r>
            <a:r>
              <a:rPr lang="en-GB">
                <a:solidFill>
                  <a:schemeClr val="accent5">
                    <a:lumMod val="50000"/>
                  </a:schemeClr>
                </a:solidFill>
              </a:rPr>
              <a:t>estimated cost</a:t>
            </a:r>
          </a:p>
        </p:txBody>
      </p:sp>
      <p:sp>
        <p:nvSpPr>
          <p:cNvPr id="52" name="Rectangle: Diagonal Corners Rounded 51">
            <a:extLst>
              <a:ext uri="{FF2B5EF4-FFF2-40B4-BE49-F238E27FC236}">
                <a16:creationId xmlns:a16="http://schemas.microsoft.com/office/drawing/2014/main" id="{07FC08BE-0DC4-E040-DB8C-9E03E981E8EF}"/>
              </a:ext>
            </a:extLst>
          </p:cNvPr>
          <p:cNvSpPr/>
          <p:nvPr/>
        </p:nvSpPr>
        <p:spPr>
          <a:xfrm flipH="1">
            <a:off x="8296289" y="1416785"/>
            <a:ext cx="3268816" cy="4482365"/>
          </a:xfrm>
          <a:prstGeom prst="round2Diag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a:solidFill>
                <a:schemeClr val="tx1"/>
              </a:solidFill>
            </a:endParaRPr>
          </a:p>
        </p:txBody>
      </p:sp>
      <p:sp>
        <p:nvSpPr>
          <p:cNvPr id="22" name="TextBox 21">
            <a:extLst>
              <a:ext uri="{FF2B5EF4-FFF2-40B4-BE49-F238E27FC236}">
                <a16:creationId xmlns:a16="http://schemas.microsoft.com/office/drawing/2014/main" id="{22891E5A-2ECF-8213-7DEC-C43C0E5849D1}"/>
              </a:ext>
            </a:extLst>
          </p:cNvPr>
          <p:cNvSpPr txBox="1"/>
          <p:nvPr/>
        </p:nvSpPr>
        <p:spPr>
          <a:xfrm>
            <a:off x="8504441" y="3767682"/>
            <a:ext cx="2871491" cy="1508105"/>
          </a:xfrm>
          <a:prstGeom prst="rect">
            <a:avLst/>
          </a:prstGeom>
          <a:noFill/>
        </p:spPr>
        <p:txBody>
          <a:bodyPr wrap="square">
            <a:spAutoFit/>
          </a:bodyPr>
          <a:lstStyle/>
          <a:p>
            <a:endParaRPr lang="en-US" sz="1600" b="1"/>
          </a:p>
          <a:p>
            <a:r>
              <a:rPr lang="en-US" sz="2800" b="1"/>
              <a:t>59% </a:t>
            </a:r>
            <a:r>
              <a:rPr lang="en-US" sz="1600"/>
              <a:t>of caregivers report </a:t>
            </a:r>
            <a:r>
              <a:rPr lang="en-US" sz="1600" b="1"/>
              <a:t>high to very high levels </a:t>
            </a:r>
            <a:br>
              <a:rPr lang="en-US" sz="1600" b="1"/>
            </a:br>
            <a:r>
              <a:rPr lang="en-US" sz="1600" b="1"/>
              <a:t>of emotional stress </a:t>
            </a:r>
            <a:br>
              <a:rPr lang="en-US" sz="1600" b="1"/>
            </a:br>
            <a:r>
              <a:rPr lang="en-US" sz="1600"/>
              <a:t>associated with caregiving</a:t>
            </a:r>
            <a:r>
              <a:rPr lang="en-US" sz="1600" baseline="30000"/>
              <a:t>2</a:t>
            </a:r>
          </a:p>
        </p:txBody>
      </p:sp>
      <p:pic>
        <p:nvPicPr>
          <p:cNvPr id="35" name="Graphic 34" descr="Group of people outline">
            <a:extLst>
              <a:ext uri="{FF2B5EF4-FFF2-40B4-BE49-F238E27FC236}">
                <a16:creationId xmlns:a16="http://schemas.microsoft.com/office/drawing/2014/main" id="{9A15C692-C1D8-0082-EFFA-C262C2EFBE8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49597" y="4684555"/>
            <a:ext cx="1092805" cy="1138038"/>
          </a:xfrm>
          <a:prstGeom prst="rect">
            <a:avLst/>
          </a:prstGeom>
        </p:spPr>
      </p:pic>
      <p:sp>
        <p:nvSpPr>
          <p:cNvPr id="68" name="TextBox 67">
            <a:extLst>
              <a:ext uri="{FF2B5EF4-FFF2-40B4-BE49-F238E27FC236}">
                <a16:creationId xmlns:a16="http://schemas.microsoft.com/office/drawing/2014/main" id="{86519BE2-6C6A-2959-3C5E-14D70D918875}"/>
              </a:ext>
            </a:extLst>
          </p:cNvPr>
          <p:cNvSpPr txBox="1"/>
          <p:nvPr/>
        </p:nvSpPr>
        <p:spPr>
          <a:xfrm>
            <a:off x="8504441" y="1582213"/>
            <a:ext cx="1992190" cy="2308324"/>
          </a:xfrm>
          <a:prstGeom prst="rect">
            <a:avLst/>
          </a:prstGeom>
          <a:noFill/>
        </p:spPr>
        <p:txBody>
          <a:bodyPr wrap="square" rtlCol="0">
            <a:spAutoFit/>
          </a:bodyPr>
          <a:lstStyle/>
          <a:p>
            <a:r>
              <a:rPr lang="en-US" sz="1800" err="1"/>
              <a:t>Behavioural</a:t>
            </a:r>
            <a:r>
              <a:rPr lang="en-US" sz="1800"/>
              <a:t> symptoms can cause an </a:t>
            </a:r>
            <a:r>
              <a:rPr lang="en-US" sz="1800" b="1"/>
              <a:t>elevated caregiver burden </a:t>
            </a:r>
            <a:r>
              <a:rPr lang="en-US" sz="1800"/>
              <a:t>even when AD is </a:t>
            </a:r>
            <a:r>
              <a:rPr lang="en-US" sz="1800" b="1"/>
              <a:t>mild</a:t>
            </a:r>
            <a:r>
              <a:rPr lang="en-US" b="1" baseline="30000"/>
              <a:t>3</a:t>
            </a:r>
            <a:endParaRPr lang="en-US" sz="1800" baseline="30000"/>
          </a:p>
          <a:p>
            <a:endParaRPr lang="en-US"/>
          </a:p>
        </p:txBody>
      </p:sp>
      <p:pic>
        <p:nvPicPr>
          <p:cNvPr id="69" name="Graphic 68" descr="Left Brain outline">
            <a:extLst>
              <a:ext uri="{FF2B5EF4-FFF2-40B4-BE49-F238E27FC236}">
                <a16:creationId xmlns:a16="http://schemas.microsoft.com/office/drawing/2014/main" id="{E650D46F-B507-4A5D-16A4-69F0B4EC63EE}"/>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147" t="12442" r="39907"/>
          <a:stretch/>
        </p:blipFill>
        <p:spPr>
          <a:xfrm>
            <a:off x="10059483" y="1488757"/>
            <a:ext cx="1505622" cy="2102755"/>
          </a:xfrm>
          <a:prstGeom prst="rect">
            <a:avLst/>
          </a:prstGeom>
        </p:spPr>
      </p:pic>
      <p:sp>
        <p:nvSpPr>
          <p:cNvPr id="3" name="Freeform: Shape 2">
            <a:extLst>
              <a:ext uri="{FF2B5EF4-FFF2-40B4-BE49-F238E27FC236}">
                <a16:creationId xmlns:a16="http://schemas.microsoft.com/office/drawing/2014/main" id="{2ECBDF8D-75C6-EC0C-43D3-E3FC4AA892AD}"/>
              </a:ext>
            </a:extLst>
          </p:cNvPr>
          <p:cNvSpPr/>
          <p:nvPr/>
        </p:nvSpPr>
        <p:spPr>
          <a:xfrm>
            <a:off x="11313405" y="1410905"/>
            <a:ext cx="329321" cy="697767"/>
          </a:xfrm>
          <a:custGeom>
            <a:avLst/>
            <a:gdLst>
              <a:gd name="connsiteX0" fmla="*/ 736 w 322419"/>
              <a:gd name="connsiteY0" fmla="*/ 85853 h 699224"/>
              <a:gd name="connsiteX1" fmla="*/ 191236 w 322419"/>
              <a:gd name="connsiteY1" fmla="*/ 309010 h 699224"/>
              <a:gd name="connsiteX2" fmla="*/ 289207 w 322419"/>
              <a:gd name="connsiteY2" fmla="*/ 684567 h 699224"/>
              <a:gd name="connsiteX3" fmla="*/ 321864 w 322419"/>
              <a:gd name="connsiteY3" fmla="*/ 564824 h 699224"/>
              <a:gd name="connsiteX4" fmla="*/ 267436 w 322419"/>
              <a:gd name="connsiteY4" fmla="*/ 31424 h 699224"/>
              <a:gd name="connsiteX5" fmla="*/ 736 w 322419"/>
              <a:gd name="connsiteY5" fmla="*/ 85853 h 699224"/>
              <a:gd name="connsiteX0" fmla="*/ 517 w 322152"/>
              <a:gd name="connsiteY0" fmla="*/ 85373 h 699867"/>
              <a:gd name="connsiteX1" fmla="*/ 201903 w 322152"/>
              <a:gd name="connsiteY1" fmla="*/ 292202 h 699867"/>
              <a:gd name="connsiteX2" fmla="*/ 288988 w 322152"/>
              <a:gd name="connsiteY2" fmla="*/ 684087 h 699867"/>
              <a:gd name="connsiteX3" fmla="*/ 321645 w 322152"/>
              <a:gd name="connsiteY3" fmla="*/ 564344 h 699867"/>
              <a:gd name="connsiteX4" fmla="*/ 267217 w 322152"/>
              <a:gd name="connsiteY4" fmla="*/ 30944 h 699867"/>
              <a:gd name="connsiteX5" fmla="*/ 517 w 322152"/>
              <a:gd name="connsiteY5" fmla="*/ 85373 h 699867"/>
              <a:gd name="connsiteX0" fmla="*/ 517 w 322152"/>
              <a:gd name="connsiteY0" fmla="*/ 74633 h 705455"/>
              <a:gd name="connsiteX1" fmla="*/ 201903 w 322152"/>
              <a:gd name="connsiteY1" fmla="*/ 297790 h 705455"/>
              <a:gd name="connsiteX2" fmla="*/ 288988 w 322152"/>
              <a:gd name="connsiteY2" fmla="*/ 689675 h 705455"/>
              <a:gd name="connsiteX3" fmla="*/ 321645 w 322152"/>
              <a:gd name="connsiteY3" fmla="*/ 569932 h 705455"/>
              <a:gd name="connsiteX4" fmla="*/ 267217 w 322152"/>
              <a:gd name="connsiteY4" fmla="*/ 36532 h 705455"/>
              <a:gd name="connsiteX5" fmla="*/ 517 w 322152"/>
              <a:gd name="connsiteY5" fmla="*/ 74633 h 705455"/>
              <a:gd name="connsiteX0" fmla="*/ 890 w 322605"/>
              <a:gd name="connsiteY0" fmla="*/ 73684 h 706425"/>
              <a:gd name="connsiteX1" fmla="*/ 184958 w 322605"/>
              <a:gd name="connsiteY1" fmla="*/ 269132 h 706425"/>
              <a:gd name="connsiteX2" fmla="*/ 289361 w 322605"/>
              <a:gd name="connsiteY2" fmla="*/ 688726 h 706425"/>
              <a:gd name="connsiteX3" fmla="*/ 322018 w 322605"/>
              <a:gd name="connsiteY3" fmla="*/ 568983 h 706425"/>
              <a:gd name="connsiteX4" fmla="*/ 267590 w 322605"/>
              <a:gd name="connsiteY4" fmla="*/ 35583 h 706425"/>
              <a:gd name="connsiteX5" fmla="*/ 890 w 322605"/>
              <a:gd name="connsiteY5" fmla="*/ 73684 h 706425"/>
              <a:gd name="connsiteX0" fmla="*/ 806 w 322521"/>
              <a:gd name="connsiteY0" fmla="*/ 73684 h 706425"/>
              <a:gd name="connsiteX1" fmla="*/ 184874 w 322521"/>
              <a:gd name="connsiteY1" fmla="*/ 269132 h 706425"/>
              <a:gd name="connsiteX2" fmla="*/ 289277 w 322521"/>
              <a:gd name="connsiteY2" fmla="*/ 688726 h 706425"/>
              <a:gd name="connsiteX3" fmla="*/ 321934 w 322521"/>
              <a:gd name="connsiteY3" fmla="*/ 568983 h 706425"/>
              <a:gd name="connsiteX4" fmla="*/ 267506 w 322521"/>
              <a:gd name="connsiteY4" fmla="*/ 35583 h 706425"/>
              <a:gd name="connsiteX5" fmla="*/ 806 w 322521"/>
              <a:gd name="connsiteY5" fmla="*/ 73684 h 706425"/>
              <a:gd name="connsiteX0" fmla="*/ 278 w 321862"/>
              <a:gd name="connsiteY0" fmla="*/ 75999 h 704212"/>
              <a:gd name="connsiteX1" fmla="*/ 215519 w 321862"/>
              <a:gd name="connsiteY1" fmla="*/ 337256 h 704212"/>
              <a:gd name="connsiteX2" fmla="*/ 288749 w 321862"/>
              <a:gd name="connsiteY2" fmla="*/ 691041 h 704212"/>
              <a:gd name="connsiteX3" fmla="*/ 321406 w 321862"/>
              <a:gd name="connsiteY3" fmla="*/ 571298 h 704212"/>
              <a:gd name="connsiteX4" fmla="*/ 266978 w 321862"/>
              <a:gd name="connsiteY4" fmla="*/ 37898 h 704212"/>
              <a:gd name="connsiteX5" fmla="*/ 278 w 321862"/>
              <a:gd name="connsiteY5" fmla="*/ 75999 h 704212"/>
              <a:gd name="connsiteX0" fmla="*/ 4976 w 326560"/>
              <a:gd name="connsiteY0" fmla="*/ 71265 h 699478"/>
              <a:gd name="connsiteX1" fmla="*/ 106906 w 326560"/>
              <a:gd name="connsiteY1" fmla="*/ 191006 h 699478"/>
              <a:gd name="connsiteX2" fmla="*/ 220217 w 326560"/>
              <a:gd name="connsiteY2" fmla="*/ 332522 h 699478"/>
              <a:gd name="connsiteX3" fmla="*/ 293447 w 326560"/>
              <a:gd name="connsiteY3" fmla="*/ 686307 h 699478"/>
              <a:gd name="connsiteX4" fmla="*/ 326104 w 326560"/>
              <a:gd name="connsiteY4" fmla="*/ 566564 h 699478"/>
              <a:gd name="connsiteX5" fmla="*/ 271676 w 326560"/>
              <a:gd name="connsiteY5" fmla="*/ 33164 h 699478"/>
              <a:gd name="connsiteX6" fmla="*/ 4976 w 326560"/>
              <a:gd name="connsiteY6" fmla="*/ 71265 h 699478"/>
              <a:gd name="connsiteX0" fmla="*/ 7737 w 329321"/>
              <a:gd name="connsiteY0" fmla="*/ 69554 h 697767"/>
              <a:gd name="connsiteX1" fmla="*/ 75030 w 329321"/>
              <a:gd name="connsiteY1" fmla="*/ 130413 h 697767"/>
              <a:gd name="connsiteX2" fmla="*/ 109667 w 329321"/>
              <a:gd name="connsiteY2" fmla="*/ 189295 h 697767"/>
              <a:gd name="connsiteX3" fmla="*/ 222978 w 329321"/>
              <a:gd name="connsiteY3" fmla="*/ 330811 h 697767"/>
              <a:gd name="connsiteX4" fmla="*/ 296208 w 329321"/>
              <a:gd name="connsiteY4" fmla="*/ 684596 h 697767"/>
              <a:gd name="connsiteX5" fmla="*/ 328865 w 329321"/>
              <a:gd name="connsiteY5" fmla="*/ 564853 h 697767"/>
              <a:gd name="connsiteX6" fmla="*/ 274437 w 329321"/>
              <a:gd name="connsiteY6" fmla="*/ 31453 h 697767"/>
              <a:gd name="connsiteX7" fmla="*/ 7737 w 329321"/>
              <a:gd name="connsiteY7" fmla="*/ 69554 h 69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321" h="697767">
                <a:moveTo>
                  <a:pt x="7737" y="69554"/>
                </a:moveTo>
                <a:cubicBezTo>
                  <a:pt x="-25497" y="86047"/>
                  <a:pt x="58042" y="110456"/>
                  <a:pt x="75030" y="130413"/>
                </a:cubicBezTo>
                <a:cubicBezTo>
                  <a:pt x="92018" y="150370"/>
                  <a:pt x="83855" y="157627"/>
                  <a:pt x="109667" y="189295"/>
                </a:cubicBezTo>
                <a:cubicBezTo>
                  <a:pt x="135479" y="220963"/>
                  <a:pt x="191888" y="248261"/>
                  <a:pt x="222978" y="330811"/>
                </a:cubicBezTo>
                <a:cubicBezTo>
                  <a:pt x="254068" y="413361"/>
                  <a:pt x="278560" y="645589"/>
                  <a:pt x="296208" y="684596"/>
                </a:cubicBezTo>
                <a:cubicBezTo>
                  <a:pt x="313856" y="723603"/>
                  <a:pt x="332493" y="673710"/>
                  <a:pt x="328865" y="564853"/>
                </a:cubicBezTo>
                <a:cubicBezTo>
                  <a:pt x="325237" y="455996"/>
                  <a:pt x="327958" y="114003"/>
                  <a:pt x="274437" y="31453"/>
                </a:cubicBezTo>
                <a:cubicBezTo>
                  <a:pt x="220916" y="-51097"/>
                  <a:pt x="40971" y="53061"/>
                  <a:pt x="7737" y="6955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44401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E34CCDE4-A59D-2DC3-655D-158CAF415B76}"/>
              </a:ext>
            </a:extLst>
          </p:cNvPr>
          <p:cNvSpPr>
            <a:spLocks noGrp="1"/>
          </p:cNvSpPr>
          <p:nvPr>
            <p:ph sz="half" idx="1"/>
          </p:nvPr>
        </p:nvSpPr>
        <p:spPr>
          <a:xfrm>
            <a:off x="8972550" y="1416785"/>
            <a:ext cx="3219451" cy="4508025"/>
          </a:xfrm>
          <a:solidFill>
            <a:schemeClr val="accent3">
              <a:lumMod val="20000"/>
              <a:lumOff val="80000"/>
            </a:schemeClr>
          </a:solidFill>
        </p:spPr>
        <p:txBody>
          <a:bodyPr/>
          <a:lstStyle/>
          <a:p>
            <a:pPr marL="144000" indent="0">
              <a:buNone/>
            </a:pPr>
            <a:r>
              <a:rPr lang="en-US" b="1">
                <a:solidFill>
                  <a:schemeClr val="tx1"/>
                </a:solidFill>
              </a:rPr>
              <a:t>Caregiving responsibilities disproportionally fall </a:t>
            </a:r>
            <a:br>
              <a:rPr lang="en-US" b="1">
                <a:solidFill>
                  <a:schemeClr val="tx1"/>
                </a:solidFill>
              </a:rPr>
            </a:br>
            <a:r>
              <a:rPr lang="en-US" b="1">
                <a:solidFill>
                  <a:schemeClr val="tx1"/>
                </a:solidFill>
              </a:rPr>
              <a:t>on women</a:t>
            </a:r>
            <a:r>
              <a:rPr lang="en-US" b="1" baseline="30000">
                <a:solidFill>
                  <a:schemeClr val="tx1"/>
                </a:solidFill>
              </a:rPr>
              <a:t>1</a:t>
            </a:r>
          </a:p>
          <a:p>
            <a:pPr marL="447675" lvl="1" indent="-177800"/>
            <a:r>
              <a:rPr lang="en-US" sz="1300">
                <a:solidFill>
                  <a:schemeClr val="tx1"/>
                </a:solidFill>
              </a:rPr>
              <a:t>In the US</a:t>
            </a:r>
            <a:r>
              <a:rPr lang="en-US" sz="1300" b="1">
                <a:solidFill>
                  <a:schemeClr val="tx1"/>
                </a:solidFill>
              </a:rPr>
              <a:t>, ~60% </a:t>
            </a:r>
            <a:r>
              <a:rPr lang="en-US" sz="1300">
                <a:solidFill>
                  <a:schemeClr val="tx1"/>
                </a:solidFill>
              </a:rPr>
              <a:t>of caregivers are women</a:t>
            </a:r>
            <a:r>
              <a:rPr lang="en-US" sz="1300" baseline="30000">
                <a:solidFill>
                  <a:schemeClr val="tx1"/>
                </a:solidFill>
              </a:rPr>
              <a:t>1</a:t>
            </a:r>
          </a:p>
          <a:p>
            <a:pPr marL="447675" lvl="1" indent="-177800"/>
            <a:r>
              <a:rPr lang="en-US" sz="1300">
                <a:solidFill>
                  <a:schemeClr val="tx1"/>
                </a:solidFill>
              </a:rPr>
              <a:t>Women are more likely to provide dementia care for </a:t>
            </a:r>
            <a:br>
              <a:rPr lang="en-US" sz="1300">
                <a:solidFill>
                  <a:schemeClr val="tx1"/>
                </a:solidFill>
              </a:rPr>
            </a:br>
            <a:r>
              <a:rPr lang="en-US" sz="1300" b="1">
                <a:solidFill>
                  <a:schemeClr val="tx1"/>
                </a:solidFill>
              </a:rPr>
              <a:t>&gt;40 hours/week </a:t>
            </a:r>
            <a:r>
              <a:rPr lang="en-US" sz="1300">
                <a:solidFill>
                  <a:schemeClr val="tx1"/>
                </a:solidFill>
              </a:rPr>
              <a:t>than men</a:t>
            </a:r>
            <a:r>
              <a:rPr lang="en-US" sz="1300" baseline="30000">
                <a:solidFill>
                  <a:schemeClr val="tx1"/>
                </a:solidFill>
              </a:rPr>
              <a:t>1</a:t>
            </a:r>
          </a:p>
          <a:p>
            <a:pPr marL="447675" lvl="1" indent="-177800"/>
            <a:r>
              <a:rPr lang="en-US" sz="1300" b="1">
                <a:solidFill>
                  <a:schemeClr val="tx1"/>
                </a:solidFill>
              </a:rPr>
              <a:t>&gt;30% </a:t>
            </a:r>
            <a:r>
              <a:rPr lang="en-US" sz="1300">
                <a:solidFill>
                  <a:schemeClr val="tx1"/>
                </a:solidFill>
              </a:rPr>
              <a:t>of all dementia caregivers are the daughter of the patient</a:t>
            </a:r>
            <a:r>
              <a:rPr lang="en-US" sz="1300" baseline="30000">
                <a:solidFill>
                  <a:schemeClr val="tx1"/>
                </a:solidFill>
              </a:rPr>
              <a:t>4</a:t>
            </a:r>
            <a:r>
              <a:rPr lang="en-US" sz="1300">
                <a:solidFill>
                  <a:schemeClr val="tx1"/>
                </a:solidFill>
              </a:rPr>
              <a:t> </a:t>
            </a:r>
          </a:p>
        </p:txBody>
      </p:sp>
      <p:sp>
        <p:nvSpPr>
          <p:cNvPr id="10" name="Text Placeholder 9">
            <a:extLst>
              <a:ext uri="{FF2B5EF4-FFF2-40B4-BE49-F238E27FC236}">
                <a16:creationId xmlns:a16="http://schemas.microsoft.com/office/drawing/2014/main" id="{32E6785E-31A7-C5B8-ACD0-A40222E7746E}"/>
              </a:ext>
            </a:extLst>
          </p:cNvPr>
          <p:cNvSpPr>
            <a:spLocks noGrp="1"/>
          </p:cNvSpPr>
          <p:nvPr>
            <p:ph type="body" sz="quarter" idx="17"/>
          </p:nvPr>
        </p:nvSpPr>
        <p:spPr/>
        <p:txBody>
          <a:bodyPr/>
          <a:lstStyle/>
          <a:p>
            <a:r>
              <a:rPr lang="da-DK">
                <a:solidFill>
                  <a:schemeClr val="accent2">
                    <a:lumMod val="50000"/>
                  </a:schemeClr>
                </a:solidFill>
              </a:rPr>
              <a:t>Alzheimer’s disease (AD) </a:t>
            </a:r>
            <a:r>
              <a:rPr lang="en-GB">
                <a:solidFill>
                  <a:schemeClr val="accent2">
                    <a:lumMod val="50000"/>
                  </a:schemeClr>
                </a:solidFill>
              </a:rPr>
              <a:t>– Epidemiology and burden</a:t>
            </a:r>
            <a:endParaRPr lang="en-US">
              <a:solidFill>
                <a:schemeClr val="accent2">
                  <a:lumMod val="50000"/>
                </a:schemeClr>
              </a:solidFill>
            </a:endParaRPr>
          </a:p>
        </p:txBody>
      </p:sp>
      <p:sp>
        <p:nvSpPr>
          <p:cNvPr id="8" name="Title 7">
            <a:extLst>
              <a:ext uri="{FF2B5EF4-FFF2-40B4-BE49-F238E27FC236}">
                <a16:creationId xmlns:a16="http://schemas.microsoft.com/office/drawing/2014/main" id="{F0484327-C3CD-1B03-F489-1C7DCB8A613F}"/>
              </a:ext>
            </a:extLst>
          </p:cNvPr>
          <p:cNvSpPr>
            <a:spLocks noGrp="1"/>
          </p:cNvSpPr>
          <p:nvPr>
            <p:ph type="title"/>
          </p:nvPr>
        </p:nvSpPr>
        <p:spPr/>
        <p:txBody>
          <a:bodyPr/>
          <a:lstStyle/>
          <a:p>
            <a:r>
              <a:rPr lang="en-GB"/>
              <a:t>Demographics of caregivers for patients with dementia</a:t>
            </a:r>
            <a:endParaRPr lang="en-US"/>
          </a:p>
        </p:txBody>
      </p:sp>
      <p:sp>
        <p:nvSpPr>
          <p:cNvPr id="11" name="Text Placeholder 10">
            <a:extLst>
              <a:ext uri="{FF2B5EF4-FFF2-40B4-BE49-F238E27FC236}">
                <a16:creationId xmlns:a16="http://schemas.microsoft.com/office/drawing/2014/main" id="{06626753-6B85-4184-EF05-380A498D9C8A}"/>
              </a:ext>
            </a:extLst>
          </p:cNvPr>
          <p:cNvSpPr>
            <a:spLocks noGrp="1"/>
          </p:cNvSpPr>
          <p:nvPr>
            <p:ph type="body" sz="quarter" idx="18"/>
          </p:nvPr>
        </p:nvSpPr>
        <p:spPr/>
        <p:txBody>
          <a:bodyPr/>
          <a:lstStyle/>
          <a:p>
            <a:pPr marL="0" indent="0">
              <a:buNone/>
            </a:pPr>
            <a:r>
              <a:rPr lang="en-GB">
                <a:solidFill>
                  <a:schemeClr val="accent2">
                    <a:lumMod val="50000"/>
                  </a:schemeClr>
                </a:solidFill>
              </a:rPr>
              <a:t>1. Alzheimer’s Association. </a:t>
            </a:r>
            <a:r>
              <a:rPr lang="en-GB" err="1">
                <a:solidFill>
                  <a:schemeClr val="accent2">
                    <a:lumMod val="50000"/>
                  </a:schemeClr>
                </a:solidFill>
              </a:rPr>
              <a:t>Alzheimers</a:t>
            </a:r>
            <a:r>
              <a:rPr lang="en-GB">
                <a:solidFill>
                  <a:schemeClr val="accent2">
                    <a:lumMod val="50000"/>
                  </a:schemeClr>
                </a:solidFill>
              </a:rPr>
              <a:t> Dement 2023;19(4):1598–1695; 2. </a:t>
            </a:r>
            <a:r>
              <a:rPr lang="en-US">
                <a:solidFill>
                  <a:schemeClr val="accent2">
                    <a:lumMod val="50000"/>
                  </a:schemeClr>
                </a:solidFill>
              </a:rPr>
              <a:t>National Alliance for Caregiving and AARP</a:t>
            </a:r>
            <a:r>
              <a:rPr lang="en-GB">
                <a:solidFill>
                  <a:schemeClr val="accent2">
                    <a:lumMod val="50000"/>
                  </a:schemeClr>
                </a:solidFill>
              </a:rPr>
              <a:t>. https://www.caregiving.org/wp-content/uploads/2021/01/full-report-caregiving-in-the-united-states-01-21.pdf. Accessed Aug 2023; 3. National Alliance for Caregiving in Partnership with the Alzheimer’s Association. https://www.caregiving.org/wp-content/uploads/2020/05/Dementia-Caregiving-in-the-US_February-2017.pdf. Accessed Sep 2023; 4. Friedman et al. Health </a:t>
            </a:r>
            <a:r>
              <a:rPr lang="en-GB" err="1">
                <a:solidFill>
                  <a:schemeClr val="accent2">
                    <a:lumMod val="50000"/>
                  </a:schemeClr>
                </a:solidFill>
              </a:rPr>
              <a:t>Aff</a:t>
            </a:r>
            <a:r>
              <a:rPr lang="en-GB">
                <a:solidFill>
                  <a:schemeClr val="accent2">
                    <a:lumMod val="50000"/>
                  </a:schemeClr>
                </a:solidFill>
              </a:rPr>
              <a:t> 2015;34(10):1637–1641 </a:t>
            </a:r>
            <a:endParaRPr lang="en-US">
              <a:solidFill>
                <a:schemeClr val="accent2">
                  <a:lumMod val="50000"/>
                </a:schemeClr>
              </a:solidFill>
            </a:endParaRPr>
          </a:p>
        </p:txBody>
      </p:sp>
      <p:sp>
        <p:nvSpPr>
          <p:cNvPr id="7" name="Slide Number Placeholder 6">
            <a:extLst>
              <a:ext uri="{FF2B5EF4-FFF2-40B4-BE49-F238E27FC236}">
                <a16:creationId xmlns:a16="http://schemas.microsoft.com/office/drawing/2014/main" id="{8B92EC2F-0584-F9B5-D3A1-A013B1DA118F}"/>
              </a:ext>
            </a:extLst>
          </p:cNvPr>
          <p:cNvSpPr>
            <a:spLocks noGrp="1"/>
          </p:cNvSpPr>
          <p:nvPr>
            <p:ph type="sldNum" sz="quarter" idx="4"/>
          </p:nvPr>
        </p:nvSpPr>
        <p:spPr/>
        <p:txBody>
          <a:bodyPr/>
          <a:lstStyle/>
          <a:p>
            <a:fld id="{C5E73D8C-6D1C-4360-8101-83ED279A0FF1}" type="slidenum">
              <a:rPr lang="en-GB" smtClean="0"/>
              <a:pPr/>
              <a:t>12</a:t>
            </a:fld>
            <a:endParaRPr lang="en-GB"/>
          </a:p>
        </p:txBody>
      </p:sp>
      <p:grpSp>
        <p:nvGrpSpPr>
          <p:cNvPr id="21" name="Group 20">
            <a:extLst>
              <a:ext uri="{FF2B5EF4-FFF2-40B4-BE49-F238E27FC236}">
                <a16:creationId xmlns:a16="http://schemas.microsoft.com/office/drawing/2014/main" id="{818BBF20-7424-9316-CFE2-D5BEAFF29689}"/>
              </a:ext>
            </a:extLst>
          </p:cNvPr>
          <p:cNvGrpSpPr/>
          <p:nvPr/>
        </p:nvGrpSpPr>
        <p:grpSpPr>
          <a:xfrm>
            <a:off x="539749" y="4248270"/>
            <a:ext cx="4073299" cy="1018800"/>
            <a:chOff x="546501" y="2476259"/>
            <a:chExt cx="4073299" cy="1018800"/>
          </a:xfrm>
        </p:grpSpPr>
        <p:sp>
          <p:nvSpPr>
            <p:cNvPr id="41" name="Rectangle 40">
              <a:extLst>
                <a:ext uri="{FF2B5EF4-FFF2-40B4-BE49-F238E27FC236}">
                  <a16:creationId xmlns:a16="http://schemas.microsoft.com/office/drawing/2014/main" id="{AB8845E9-D2ED-49E0-7B49-0EBFB15BA83F}"/>
                </a:ext>
              </a:extLst>
            </p:cNvPr>
            <p:cNvSpPr/>
            <p:nvPr/>
          </p:nvSpPr>
          <p:spPr>
            <a:xfrm>
              <a:off x="546501" y="2476259"/>
              <a:ext cx="4073299" cy="1018800"/>
            </a:xfrm>
            <a:prstGeom prst="rect">
              <a:avLst/>
            </a:prstGeom>
            <a:solidFill>
              <a:srgbClr val="99B3A8">
                <a:alpha val="20000"/>
              </a:srgb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36000" rIns="180000" rtlCol="0" anchor="ctr"/>
            <a:lstStyle/>
            <a:p>
              <a:pPr defTabSz="711200">
                <a:spcBef>
                  <a:spcPct val="0"/>
                </a:spcBef>
              </a:pPr>
              <a:r>
                <a:rPr lang="en-GB" sz="1400">
                  <a:solidFill>
                    <a:schemeClr val="tx1"/>
                  </a:solidFill>
                </a:rPr>
                <a:t>The majority of caregivers live with the people living with dementia,</a:t>
              </a:r>
              <a:r>
                <a:rPr lang="en-GB" sz="1400" baseline="30000">
                  <a:solidFill>
                    <a:schemeClr val="tx1"/>
                  </a:solidFill>
                </a:rPr>
                <a:t>1</a:t>
              </a:r>
              <a:r>
                <a:rPr lang="en-GB" sz="1400">
                  <a:solidFill>
                    <a:schemeClr val="tx1"/>
                  </a:solidFill>
                </a:rPr>
                <a:t> </a:t>
              </a:r>
              <a:br>
                <a:rPr lang="en-GB" sz="1400">
                  <a:solidFill>
                    <a:schemeClr val="tx1"/>
                  </a:solidFill>
                </a:rPr>
              </a:br>
              <a:r>
                <a:rPr lang="en-GB" sz="1400">
                  <a:solidFill>
                    <a:schemeClr val="tx1"/>
                  </a:solidFill>
                </a:rPr>
                <a:t>with </a:t>
              </a:r>
              <a:r>
                <a:rPr lang="en-GB" sz="1400" b="1">
                  <a:solidFill>
                    <a:schemeClr val="tx1"/>
                  </a:solidFill>
                  <a:sym typeface="Symbol" panose="05050102010706020507" pitchFamily="18" charset="2"/>
                </a:rPr>
                <a:t></a:t>
              </a:r>
              <a:r>
                <a:rPr lang="en-GB" sz="1400" b="1">
                  <a:solidFill>
                    <a:schemeClr val="tx1"/>
                  </a:solidFill>
                </a:rPr>
                <a:t>25% </a:t>
              </a:r>
              <a:r>
                <a:rPr lang="en-GB" sz="1400">
                  <a:solidFill>
                    <a:schemeClr val="tx1"/>
                  </a:solidFill>
                </a:rPr>
                <a:t>of caregivers also caring for a child</a:t>
              </a:r>
              <a:r>
                <a:rPr lang="en-GB" sz="1400" baseline="30000">
                  <a:solidFill>
                    <a:schemeClr val="tx1"/>
                  </a:solidFill>
                </a:rPr>
                <a:t>3</a:t>
              </a:r>
              <a:endParaRPr lang="en-GB" sz="1400">
                <a:solidFill>
                  <a:schemeClr val="tx1"/>
                </a:solidFill>
              </a:endParaRPr>
            </a:p>
          </p:txBody>
        </p:sp>
        <p:grpSp>
          <p:nvGrpSpPr>
            <p:cNvPr id="55" name="Group 54">
              <a:extLst>
                <a:ext uri="{FF2B5EF4-FFF2-40B4-BE49-F238E27FC236}">
                  <a16:creationId xmlns:a16="http://schemas.microsoft.com/office/drawing/2014/main" id="{C7C931A2-8937-828D-0203-A878BA584A13}"/>
                </a:ext>
              </a:extLst>
            </p:cNvPr>
            <p:cNvGrpSpPr/>
            <p:nvPr/>
          </p:nvGrpSpPr>
          <p:grpSpPr>
            <a:xfrm>
              <a:off x="611929" y="2614476"/>
              <a:ext cx="732913" cy="732913"/>
              <a:chOff x="568331" y="3816549"/>
              <a:chExt cx="793751" cy="793751"/>
            </a:xfrm>
          </p:grpSpPr>
          <p:sp>
            <p:nvSpPr>
              <p:cNvPr id="48" name="Oval 47">
                <a:extLst>
                  <a:ext uri="{FF2B5EF4-FFF2-40B4-BE49-F238E27FC236}">
                    <a16:creationId xmlns:a16="http://schemas.microsoft.com/office/drawing/2014/main" id="{AA57DC97-D382-C4C3-D8D5-5144E4E497B9}"/>
                  </a:ext>
                </a:extLst>
              </p:cNvPr>
              <p:cNvSpPr/>
              <p:nvPr/>
            </p:nvSpPr>
            <p:spPr>
              <a:xfrm>
                <a:off x="682598" y="4010208"/>
                <a:ext cx="514394" cy="514394"/>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25" name="Graphic 24" descr="Suburban scene outline">
                <a:extLst>
                  <a:ext uri="{FF2B5EF4-FFF2-40B4-BE49-F238E27FC236}">
                    <a16:creationId xmlns:a16="http://schemas.microsoft.com/office/drawing/2014/main" id="{8AFF7945-FA39-C8BC-5A86-B939010A7E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8331" y="3816549"/>
                <a:ext cx="793751" cy="793751"/>
              </a:xfrm>
              <a:prstGeom prst="rect">
                <a:avLst/>
              </a:prstGeom>
            </p:spPr>
          </p:pic>
        </p:grpSp>
      </p:grpSp>
      <p:grpSp>
        <p:nvGrpSpPr>
          <p:cNvPr id="22" name="Group 21">
            <a:extLst>
              <a:ext uri="{FF2B5EF4-FFF2-40B4-BE49-F238E27FC236}">
                <a16:creationId xmlns:a16="http://schemas.microsoft.com/office/drawing/2014/main" id="{5EB67EEA-89BB-15F4-4B8D-02E9ABD0CC62}"/>
              </a:ext>
            </a:extLst>
          </p:cNvPr>
          <p:cNvGrpSpPr/>
          <p:nvPr/>
        </p:nvGrpSpPr>
        <p:grpSpPr>
          <a:xfrm>
            <a:off x="4775380" y="1988475"/>
            <a:ext cx="4073299" cy="1018800"/>
            <a:chOff x="546501" y="3634740"/>
            <a:chExt cx="4073299" cy="1018800"/>
          </a:xfrm>
        </p:grpSpPr>
        <p:sp>
          <p:nvSpPr>
            <p:cNvPr id="42" name="Rectangle 41">
              <a:extLst>
                <a:ext uri="{FF2B5EF4-FFF2-40B4-BE49-F238E27FC236}">
                  <a16:creationId xmlns:a16="http://schemas.microsoft.com/office/drawing/2014/main" id="{56E30DB2-DD52-DF7C-89E9-4EF77CB54E76}"/>
                </a:ext>
              </a:extLst>
            </p:cNvPr>
            <p:cNvSpPr/>
            <p:nvPr/>
          </p:nvSpPr>
          <p:spPr>
            <a:xfrm>
              <a:off x="546501" y="3634740"/>
              <a:ext cx="4073299" cy="1018800"/>
            </a:xfrm>
            <a:prstGeom prst="rect">
              <a:avLst/>
            </a:prstGeom>
            <a:solidFill>
              <a:schemeClr val="accent2">
                <a:lumMod val="60000"/>
                <a:lumOff val="40000"/>
                <a:alpha val="2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36000" rIns="180000" rtlCol="0" anchor="ctr"/>
            <a:lstStyle/>
            <a:p>
              <a:pPr defTabSz="711200">
                <a:spcBef>
                  <a:spcPct val="0"/>
                </a:spcBef>
              </a:pPr>
              <a:r>
                <a:rPr lang="en-GB" sz="1400">
                  <a:solidFill>
                    <a:schemeClr val="tx1"/>
                  </a:solidFill>
                </a:rPr>
                <a:t>In the US, more than </a:t>
              </a:r>
              <a:r>
                <a:rPr lang="en-GB" sz="1400" b="1">
                  <a:solidFill>
                    <a:schemeClr val="tx1"/>
                  </a:solidFill>
                </a:rPr>
                <a:t>50% </a:t>
              </a:r>
              <a:r>
                <a:rPr lang="en-GB" sz="1400">
                  <a:solidFill>
                    <a:schemeClr val="tx1"/>
                  </a:solidFill>
                </a:rPr>
                <a:t>of caregivers provide assistance to a parent or in-law with dementia</a:t>
              </a:r>
              <a:r>
                <a:rPr lang="en-GB" sz="1400" baseline="30000">
                  <a:solidFill>
                    <a:schemeClr val="tx1"/>
                  </a:solidFill>
                </a:rPr>
                <a:t>1</a:t>
              </a:r>
              <a:endParaRPr lang="en-GB" sz="1400">
                <a:solidFill>
                  <a:schemeClr val="tx1"/>
                </a:solidFill>
              </a:endParaRPr>
            </a:p>
          </p:txBody>
        </p:sp>
        <p:grpSp>
          <p:nvGrpSpPr>
            <p:cNvPr id="54" name="Group 53">
              <a:extLst>
                <a:ext uri="{FF2B5EF4-FFF2-40B4-BE49-F238E27FC236}">
                  <a16:creationId xmlns:a16="http://schemas.microsoft.com/office/drawing/2014/main" id="{D7701FCE-668D-D8F1-3008-51733B3A692C}"/>
                </a:ext>
              </a:extLst>
            </p:cNvPr>
            <p:cNvGrpSpPr/>
            <p:nvPr/>
          </p:nvGrpSpPr>
          <p:grpSpPr>
            <a:xfrm>
              <a:off x="583368" y="3792611"/>
              <a:ext cx="743107" cy="743107"/>
              <a:chOff x="537549" y="5027155"/>
              <a:chExt cx="793752" cy="793752"/>
            </a:xfrm>
          </p:grpSpPr>
          <p:sp>
            <p:nvSpPr>
              <p:cNvPr id="49" name="Oval 48">
                <a:extLst>
                  <a:ext uri="{FF2B5EF4-FFF2-40B4-BE49-F238E27FC236}">
                    <a16:creationId xmlns:a16="http://schemas.microsoft.com/office/drawing/2014/main" id="{D48E0428-49FB-0F08-C30B-9A546EDF02AB}"/>
                  </a:ext>
                </a:extLst>
              </p:cNvPr>
              <p:cNvSpPr/>
              <p:nvPr/>
            </p:nvSpPr>
            <p:spPr>
              <a:xfrm>
                <a:off x="682598" y="5170238"/>
                <a:ext cx="507586" cy="507586"/>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27" name="Graphic 26" descr="Care outline">
                <a:extLst>
                  <a:ext uri="{FF2B5EF4-FFF2-40B4-BE49-F238E27FC236}">
                    <a16:creationId xmlns:a16="http://schemas.microsoft.com/office/drawing/2014/main" id="{330DE8E8-99A7-53EF-9299-48A928E3E6B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7549" y="5027155"/>
                <a:ext cx="793752" cy="793752"/>
              </a:xfrm>
              <a:prstGeom prst="rect">
                <a:avLst/>
              </a:prstGeom>
            </p:spPr>
          </p:pic>
        </p:grpSp>
      </p:grpSp>
      <p:grpSp>
        <p:nvGrpSpPr>
          <p:cNvPr id="63" name="Group 62">
            <a:extLst>
              <a:ext uri="{FF2B5EF4-FFF2-40B4-BE49-F238E27FC236}">
                <a16:creationId xmlns:a16="http://schemas.microsoft.com/office/drawing/2014/main" id="{82ACAA78-08C9-7933-F4F4-6D050D82E33E}"/>
              </a:ext>
            </a:extLst>
          </p:cNvPr>
          <p:cNvGrpSpPr/>
          <p:nvPr/>
        </p:nvGrpSpPr>
        <p:grpSpPr>
          <a:xfrm>
            <a:off x="4780638" y="4248270"/>
            <a:ext cx="4073299" cy="1018800"/>
            <a:chOff x="4756148" y="1430565"/>
            <a:chExt cx="4073299" cy="1018800"/>
          </a:xfrm>
        </p:grpSpPr>
        <p:sp>
          <p:nvSpPr>
            <p:cNvPr id="38" name="Rectangle 37">
              <a:extLst>
                <a:ext uri="{FF2B5EF4-FFF2-40B4-BE49-F238E27FC236}">
                  <a16:creationId xmlns:a16="http://schemas.microsoft.com/office/drawing/2014/main" id="{7A83F838-6072-38A1-D784-0746012ED184}"/>
                </a:ext>
              </a:extLst>
            </p:cNvPr>
            <p:cNvSpPr/>
            <p:nvPr/>
          </p:nvSpPr>
          <p:spPr>
            <a:xfrm>
              <a:off x="4756148" y="1430565"/>
              <a:ext cx="4073299" cy="1018800"/>
            </a:xfrm>
            <a:prstGeom prst="rect">
              <a:avLst/>
            </a:prstGeom>
            <a:solidFill>
              <a:schemeClr val="accent2">
                <a:lumMod val="60000"/>
                <a:lumOff val="40000"/>
                <a:alpha val="2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36000" rIns="180000" rtlCol="0" anchor="ctr"/>
            <a:lstStyle/>
            <a:p>
              <a:pPr defTabSz="711200">
                <a:spcBef>
                  <a:spcPct val="0"/>
                </a:spcBef>
              </a:pPr>
              <a:r>
                <a:rPr lang="en-GB" sz="1400" b="1">
                  <a:solidFill>
                    <a:schemeClr val="tx1"/>
                  </a:solidFill>
                </a:rPr>
                <a:t>41% </a:t>
              </a:r>
              <a:r>
                <a:rPr lang="en-GB" sz="1400">
                  <a:solidFill>
                    <a:schemeClr val="tx1"/>
                  </a:solidFill>
                </a:rPr>
                <a:t>of caregivers have a household </a:t>
              </a:r>
              <a:br>
                <a:rPr lang="en-GB" sz="1400">
                  <a:solidFill>
                    <a:schemeClr val="tx1"/>
                  </a:solidFill>
                </a:rPr>
              </a:br>
              <a:r>
                <a:rPr lang="en-GB" sz="1400">
                  <a:solidFill>
                    <a:schemeClr val="tx1"/>
                  </a:solidFill>
                </a:rPr>
                <a:t>income of ≤$50,000</a:t>
              </a:r>
              <a:r>
                <a:rPr lang="en-GB" sz="1400" baseline="30000">
                  <a:solidFill>
                    <a:schemeClr val="tx1"/>
                  </a:solidFill>
                </a:rPr>
                <a:t>1</a:t>
              </a:r>
              <a:endParaRPr lang="en-GB" sz="1400">
                <a:solidFill>
                  <a:schemeClr val="tx1"/>
                </a:solidFill>
              </a:endParaRPr>
            </a:p>
          </p:txBody>
        </p:sp>
        <p:grpSp>
          <p:nvGrpSpPr>
            <p:cNvPr id="58" name="Group 57">
              <a:extLst>
                <a:ext uri="{FF2B5EF4-FFF2-40B4-BE49-F238E27FC236}">
                  <a16:creationId xmlns:a16="http://schemas.microsoft.com/office/drawing/2014/main" id="{644D5BC9-D372-4228-9928-8D11F07D31C8}"/>
                </a:ext>
              </a:extLst>
            </p:cNvPr>
            <p:cNvGrpSpPr/>
            <p:nvPr/>
          </p:nvGrpSpPr>
          <p:grpSpPr>
            <a:xfrm>
              <a:off x="4884022" y="1578035"/>
              <a:ext cx="723860" cy="723860"/>
              <a:chOff x="4868793" y="1481610"/>
              <a:chExt cx="793750" cy="793750"/>
            </a:xfrm>
          </p:grpSpPr>
          <p:sp>
            <p:nvSpPr>
              <p:cNvPr id="50" name="Oval 49">
                <a:extLst>
                  <a:ext uri="{FF2B5EF4-FFF2-40B4-BE49-F238E27FC236}">
                    <a16:creationId xmlns:a16="http://schemas.microsoft.com/office/drawing/2014/main" id="{EB39EDBE-358B-17B9-B066-C0268635274E}"/>
                  </a:ext>
                </a:extLst>
              </p:cNvPr>
              <p:cNvSpPr/>
              <p:nvPr/>
            </p:nvSpPr>
            <p:spPr>
              <a:xfrm>
                <a:off x="5008471" y="1649490"/>
                <a:ext cx="514394" cy="514394"/>
              </a:xfrm>
              <a:prstGeom prst="ellipse">
                <a:avLst/>
              </a:prstGeom>
              <a:solidFill>
                <a:schemeClr val="accent2">
                  <a:lumMod val="60000"/>
                  <a:lumOff val="4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29" name="Graphic 28" descr="Money outline">
                <a:extLst>
                  <a:ext uri="{FF2B5EF4-FFF2-40B4-BE49-F238E27FC236}">
                    <a16:creationId xmlns:a16="http://schemas.microsoft.com/office/drawing/2014/main" id="{B093BB05-C8A3-1C29-9715-07FC4D07322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868793" y="1481610"/>
                <a:ext cx="793750" cy="793750"/>
              </a:xfrm>
              <a:prstGeom prst="rect">
                <a:avLst/>
              </a:prstGeom>
            </p:spPr>
          </p:pic>
        </p:grpSp>
      </p:grpSp>
      <p:grpSp>
        <p:nvGrpSpPr>
          <p:cNvPr id="65" name="Group 64">
            <a:extLst>
              <a:ext uri="{FF2B5EF4-FFF2-40B4-BE49-F238E27FC236}">
                <a16:creationId xmlns:a16="http://schemas.microsoft.com/office/drawing/2014/main" id="{CDDFA25D-4CD4-72B5-2FF3-4772ABF992EA}"/>
              </a:ext>
            </a:extLst>
          </p:cNvPr>
          <p:cNvGrpSpPr/>
          <p:nvPr/>
        </p:nvGrpSpPr>
        <p:grpSpPr>
          <a:xfrm>
            <a:off x="539749" y="3101993"/>
            <a:ext cx="4073299" cy="1018800"/>
            <a:chOff x="4756148" y="3742804"/>
            <a:chExt cx="4073299" cy="1018800"/>
          </a:xfrm>
        </p:grpSpPr>
        <p:sp>
          <p:nvSpPr>
            <p:cNvPr id="45" name="Rectangle 44">
              <a:extLst>
                <a:ext uri="{FF2B5EF4-FFF2-40B4-BE49-F238E27FC236}">
                  <a16:creationId xmlns:a16="http://schemas.microsoft.com/office/drawing/2014/main" id="{522C8AE5-57E5-C918-AE62-3D1E91975C9F}"/>
                </a:ext>
              </a:extLst>
            </p:cNvPr>
            <p:cNvSpPr/>
            <p:nvPr/>
          </p:nvSpPr>
          <p:spPr>
            <a:xfrm>
              <a:off x="4756148" y="3742804"/>
              <a:ext cx="4073299" cy="1018800"/>
            </a:xfrm>
            <a:prstGeom prst="rect">
              <a:avLst/>
            </a:prstGeom>
            <a:solidFill>
              <a:schemeClr val="accent2">
                <a:lumMod val="60000"/>
                <a:lumOff val="40000"/>
                <a:alpha val="2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36000" rIns="180000" rtlCol="0" anchor="ctr"/>
            <a:lstStyle/>
            <a:p>
              <a:pPr defTabSz="711200">
                <a:spcBef>
                  <a:spcPct val="0"/>
                </a:spcBef>
              </a:pPr>
              <a:r>
                <a:rPr lang="en-GB" sz="1400">
                  <a:solidFill>
                    <a:schemeClr val="tx1"/>
                  </a:solidFill>
                </a:rPr>
                <a:t>In the US in 2020, </a:t>
              </a:r>
              <a:r>
                <a:rPr lang="en-GB" sz="1400">
                  <a:solidFill>
                    <a:schemeClr val="tx1"/>
                  </a:solidFill>
                  <a:sym typeface="Symbol" panose="05050102010706020507" pitchFamily="18" charset="2"/>
                </a:rPr>
                <a:t></a:t>
              </a:r>
              <a:r>
                <a:rPr lang="en-GB" sz="1400" b="1">
                  <a:solidFill>
                    <a:schemeClr val="tx1"/>
                  </a:solidFill>
                  <a:sym typeface="Symbol" panose="05050102010706020507" pitchFamily="18" charset="2"/>
                </a:rPr>
                <a:t>50</a:t>
              </a:r>
              <a:r>
                <a:rPr lang="en-GB" sz="1400" b="1">
                  <a:solidFill>
                    <a:schemeClr val="tx1"/>
                  </a:solidFill>
                </a:rPr>
                <a:t>% </a:t>
              </a:r>
              <a:r>
                <a:rPr lang="en-GB" sz="1400">
                  <a:solidFill>
                    <a:schemeClr val="tx1"/>
                  </a:solidFill>
                </a:rPr>
                <a:t>of caregivers were aged 18–49</a:t>
              </a:r>
              <a:r>
                <a:rPr lang="en-GB" sz="1400" baseline="30000">
                  <a:solidFill>
                    <a:schemeClr val="tx1"/>
                  </a:solidFill>
                </a:rPr>
                <a:t>2</a:t>
              </a:r>
              <a:endParaRPr lang="en-GB" sz="1400">
                <a:solidFill>
                  <a:schemeClr val="tx1"/>
                </a:solidFill>
              </a:endParaRPr>
            </a:p>
          </p:txBody>
        </p:sp>
        <p:grpSp>
          <p:nvGrpSpPr>
            <p:cNvPr id="60" name="Group 59">
              <a:extLst>
                <a:ext uri="{FF2B5EF4-FFF2-40B4-BE49-F238E27FC236}">
                  <a16:creationId xmlns:a16="http://schemas.microsoft.com/office/drawing/2014/main" id="{085D4981-4580-6FE9-F33F-2DABD225DD13}"/>
                </a:ext>
              </a:extLst>
            </p:cNvPr>
            <p:cNvGrpSpPr/>
            <p:nvPr/>
          </p:nvGrpSpPr>
          <p:grpSpPr>
            <a:xfrm>
              <a:off x="4845299" y="3961475"/>
              <a:ext cx="732913" cy="732913"/>
              <a:chOff x="4868792" y="3820092"/>
              <a:chExt cx="793750" cy="793750"/>
            </a:xfrm>
          </p:grpSpPr>
          <p:sp>
            <p:nvSpPr>
              <p:cNvPr id="52" name="Oval 51">
                <a:extLst>
                  <a:ext uri="{FF2B5EF4-FFF2-40B4-BE49-F238E27FC236}">
                    <a16:creationId xmlns:a16="http://schemas.microsoft.com/office/drawing/2014/main" id="{9C99E033-3E91-D3DC-BBDA-AB4BB3EE56C7}"/>
                  </a:ext>
                </a:extLst>
              </p:cNvPr>
              <p:cNvSpPr/>
              <p:nvPr/>
            </p:nvSpPr>
            <p:spPr>
              <a:xfrm>
                <a:off x="5008471" y="3961045"/>
                <a:ext cx="514394" cy="514394"/>
              </a:xfrm>
              <a:prstGeom prst="ellipse">
                <a:avLst/>
              </a:prstGeom>
              <a:solidFill>
                <a:schemeClr val="accent2">
                  <a:lumMod val="60000"/>
                  <a:lumOff val="4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33" name="Graphic 32" descr="Woman with cane outline">
                <a:extLst>
                  <a:ext uri="{FF2B5EF4-FFF2-40B4-BE49-F238E27FC236}">
                    <a16:creationId xmlns:a16="http://schemas.microsoft.com/office/drawing/2014/main" id="{AB26431F-21B1-70A4-FBA7-F15FCE0A3FF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868792" y="3820092"/>
                <a:ext cx="793750" cy="793750"/>
              </a:xfrm>
              <a:prstGeom prst="rect">
                <a:avLst/>
              </a:prstGeom>
            </p:spPr>
          </p:pic>
        </p:grpSp>
      </p:grpSp>
      <p:grpSp>
        <p:nvGrpSpPr>
          <p:cNvPr id="66" name="Group 65">
            <a:extLst>
              <a:ext uri="{FF2B5EF4-FFF2-40B4-BE49-F238E27FC236}">
                <a16:creationId xmlns:a16="http://schemas.microsoft.com/office/drawing/2014/main" id="{1725BA18-EC0C-B6D2-4B9F-3932EAC93387}"/>
              </a:ext>
            </a:extLst>
          </p:cNvPr>
          <p:cNvGrpSpPr/>
          <p:nvPr/>
        </p:nvGrpSpPr>
        <p:grpSpPr>
          <a:xfrm>
            <a:off x="4775380" y="3101993"/>
            <a:ext cx="4073299" cy="1018800"/>
            <a:chOff x="4756148" y="4906010"/>
            <a:chExt cx="4073299" cy="1018800"/>
          </a:xfrm>
        </p:grpSpPr>
        <p:sp>
          <p:nvSpPr>
            <p:cNvPr id="44" name="Rectangle 43">
              <a:extLst>
                <a:ext uri="{FF2B5EF4-FFF2-40B4-BE49-F238E27FC236}">
                  <a16:creationId xmlns:a16="http://schemas.microsoft.com/office/drawing/2014/main" id="{9C78DA1D-7354-D168-5DA6-595CEE4FE42C}"/>
                </a:ext>
              </a:extLst>
            </p:cNvPr>
            <p:cNvSpPr/>
            <p:nvPr/>
          </p:nvSpPr>
          <p:spPr>
            <a:xfrm>
              <a:off x="4756148" y="4906010"/>
              <a:ext cx="4073299" cy="1018800"/>
            </a:xfrm>
            <a:prstGeom prst="rect">
              <a:avLst/>
            </a:prstGeom>
            <a:solidFill>
              <a:srgbClr val="99B3A8">
                <a:alpha val="20000"/>
              </a:srgb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36000" rIns="180000" rtlCol="0" anchor="ctr"/>
            <a:lstStyle/>
            <a:p>
              <a:pPr defTabSz="711200">
                <a:spcBef>
                  <a:spcPct val="0"/>
                </a:spcBef>
              </a:pPr>
              <a:r>
                <a:rPr lang="en-GB" sz="1400">
                  <a:solidFill>
                    <a:schemeClr val="tx1"/>
                  </a:solidFill>
                </a:rPr>
                <a:t>In the US, </a:t>
              </a:r>
              <a:r>
                <a:rPr lang="en-GB" sz="1400" b="1">
                  <a:solidFill>
                    <a:schemeClr val="tx1"/>
                  </a:solidFill>
                  <a:sym typeface="Symbol" panose="05050102010706020507" pitchFamily="18" charset="2"/>
                </a:rPr>
                <a:t></a:t>
              </a:r>
              <a:r>
                <a:rPr lang="en-GB" sz="1400" b="1">
                  <a:solidFill>
                    <a:schemeClr val="tx1"/>
                  </a:solidFill>
                </a:rPr>
                <a:t>10% </a:t>
              </a:r>
              <a:r>
                <a:rPr lang="en-GB" sz="1400">
                  <a:solidFill>
                    <a:schemeClr val="tx1"/>
                  </a:solidFill>
                </a:rPr>
                <a:t>of caregivers support a spouse with AD or </a:t>
              </a:r>
              <a:br>
                <a:rPr lang="en-GB" sz="1400">
                  <a:solidFill>
                    <a:schemeClr val="tx1"/>
                  </a:solidFill>
                </a:rPr>
              </a:br>
              <a:r>
                <a:rPr lang="en-GB" sz="1400">
                  <a:solidFill>
                    <a:schemeClr val="tx1"/>
                  </a:solidFill>
                </a:rPr>
                <a:t>another dementia</a:t>
              </a:r>
              <a:r>
                <a:rPr lang="en-GB" sz="1400" baseline="30000">
                  <a:solidFill>
                    <a:schemeClr val="tx1"/>
                  </a:solidFill>
                </a:rPr>
                <a:t>3</a:t>
              </a:r>
              <a:endParaRPr lang="en-GB" sz="1400">
                <a:solidFill>
                  <a:schemeClr val="tx1"/>
                </a:solidFill>
              </a:endParaRPr>
            </a:p>
          </p:txBody>
        </p:sp>
        <p:grpSp>
          <p:nvGrpSpPr>
            <p:cNvPr id="61" name="Group 60">
              <a:extLst>
                <a:ext uri="{FF2B5EF4-FFF2-40B4-BE49-F238E27FC236}">
                  <a16:creationId xmlns:a16="http://schemas.microsoft.com/office/drawing/2014/main" id="{88357CD2-6142-3D15-BAE8-7A6845CB0E86}"/>
                </a:ext>
              </a:extLst>
            </p:cNvPr>
            <p:cNvGrpSpPr/>
            <p:nvPr/>
          </p:nvGrpSpPr>
          <p:grpSpPr>
            <a:xfrm>
              <a:off x="4884022" y="5043857"/>
              <a:ext cx="743106" cy="743106"/>
              <a:chOff x="4899251" y="4967891"/>
              <a:chExt cx="793750" cy="793750"/>
            </a:xfrm>
          </p:grpSpPr>
          <p:sp>
            <p:nvSpPr>
              <p:cNvPr id="53" name="Oval 52">
                <a:extLst>
                  <a:ext uri="{FF2B5EF4-FFF2-40B4-BE49-F238E27FC236}">
                    <a16:creationId xmlns:a16="http://schemas.microsoft.com/office/drawing/2014/main" id="{E2A3F421-3393-3DBC-A4B4-8B38B9EAC8E1}"/>
                  </a:ext>
                </a:extLst>
              </p:cNvPr>
              <p:cNvSpPr/>
              <p:nvPr/>
            </p:nvSpPr>
            <p:spPr>
              <a:xfrm>
                <a:off x="5038929" y="5170238"/>
                <a:ext cx="514394" cy="514394"/>
              </a:xfrm>
              <a:prstGeom prst="ellipse">
                <a:avLst/>
              </a:prstGeom>
              <a:solidFill>
                <a:schemeClr val="accent3">
                  <a:lumMod val="60000"/>
                  <a:lumOff val="4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35" name="Graphic 34" descr="Man and woman outline">
                <a:extLst>
                  <a:ext uri="{FF2B5EF4-FFF2-40B4-BE49-F238E27FC236}">
                    <a16:creationId xmlns:a16="http://schemas.microsoft.com/office/drawing/2014/main" id="{52815607-FE02-F259-2DCB-5808A27767D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899251" y="4967891"/>
                <a:ext cx="793750" cy="793750"/>
              </a:xfrm>
              <a:prstGeom prst="rect">
                <a:avLst/>
              </a:prstGeom>
            </p:spPr>
          </p:pic>
        </p:grpSp>
      </p:grpSp>
      <p:pic>
        <p:nvPicPr>
          <p:cNvPr id="17" name="Graphic 16" descr="Female outline">
            <a:extLst>
              <a:ext uri="{FF2B5EF4-FFF2-40B4-BE49-F238E27FC236}">
                <a16:creationId xmlns:a16="http://schemas.microsoft.com/office/drawing/2014/main" id="{8650452B-7A7B-52CB-356D-0C396713E69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837398" y="4597724"/>
            <a:ext cx="1686981" cy="1686981"/>
          </a:xfrm>
          <a:prstGeom prst="rect">
            <a:avLst/>
          </a:prstGeom>
        </p:spPr>
      </p:pic>
      <p:grpSp>
        <p:nvGrpSpPr>
          <p:cNvPr id="24" name="Group 23">
            <a:extLst>
              <a:ext uri="{FF2B5EF4-FFF2-40B4-BE49-F238E27FC236}">
                <a16:creationId xmlns:a16="http://schemas.microsoft.com/office/drawing/2014/main" id="{CCD95FD4-81E5-9194-DF4E-5DF76D21CA10}"/>
              </a:ext>
            </a:extLst>
          </p:cNvPr>
          <p:cNvGrpSpPr/>
          <p:nvPr/>
        </p:nvGrpSpPr>
        <p:grpSpPr>
          <a:xfrm>
            <a:off x="539749" y="1981715"/>
            <a:ext cx="4073299" cy="1018800"/>
            <a:chOff x="546501" y="1702172"/>
            <a:chExt cx="4073299" cy="1018800"/>
          </a:xfrm>
        </p:grpSpPr>
        <p:grpSp>
          <p:nvGrpSpPr>
            <p:cNvPr id="64" name="Group 63">
              <a:extLst>
                <a:ext uri="{FF2B5EF4-FFF2-40B4-BE49-F238E27FC236}">
                  <a16:creationId xmlns:a16="http://schemas.microsoft.com/office/drawing/2014/main" id="{AECF8C1B-37F0-924C-0F3D-A24101118810}"/>
                </a:ext>
              </a:extLst>
            </p:cNvPr>
            <p:cNvGrpSpPr/>
            <p:nvPr/>
          </p:nvGrpSpPr>
          <p:grpSpPr>
            <a:xfrm>
              <a:off x="546501" y="1702172"/>
              <a:ext cx="4073299" cy="1018800"/>
              <a:chOff x="4756148" y="2589047"/>
              <a:chExt cx="4073299" cy="1018800"/>
            </a:xfrm>
          </p:grpSpPr>
          <p:sp>
            <p:nvSpPr>
              <p:cNvPr id="43" name="Rectangle 42">
                <a:extLst>
                  <a:ext uri="{FF2B5EF4-FFF2-40B4-BE49-F238E27FC236}">
                    <a16:creationId xmlns:a16="http://schemas.microsoft.com/office/drawing/2014/main" id="{BBD6862D-82B4-89F9-5D62-E7F62F7C42E5}"/>
                  </a:ext>
                </a:extLst>
              </p:cNvPr>
              <p:cNvSpPr/>
              <p:nvPr/>
            </p:nvSpPr>
            <p:spPr>
              <a:xfrm>
                <a:off x="4756148" y="2589047"/>
                <a:ext cx="4073299" cy="1018800"/>
              </a:xfrm>
              <a:prstGeom prst="rect">
                <a:avLst/>
              </a:prstGeom>
              <a:solidFill>
                <a:srgbClr val="99B3A8">
                  <a:alpha val="20000"/>
                </a:srgb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36000" rIns="180000" rtlCol="0" anchor="ctr"/>
              <a:lstStyle/>
              <a:p>
                <a:pPr defTabSz="711200">
                  <a:spcBef>
                    <a:spcPct val="0"/>
                  </a:spcBef>
                </a:pPr>
                <a:r>
                  <a:rPr lang="en-GB" sz="1400">
                    <a:solidFill>
                      <a:schemeClr val="tx1"/>
                    </a:solidFill>
                  </a:rPr>
                  <a:t>In the US, more than 11 million people provide unpaid care for people with AD or other dementias</a:t>
                </a:r>
                <a:r>
                  <a:rPr lang="en-GB" sz="1400" baseline="30000">
                    <a:solidFill>
                      <a:schemeClr val="tx1"/>
                    </a:solidFill>
                  </a:rPr>
                  <a:t>1</a:t>
                </a:r>
                <a:r>
                  <a:rPr lang="en-GB" sz="1400">
                    <a:solidFill>
                      <a:schemeClr val="tx1"/>
                    </a:solidFill>
                  </a:rPr>
                  <a:t> </a:t>
                </a:r>
              </a:p>
            </p:txBody>
          </p:sp>
          <p:sp>
            <p:nvSpPr>
              <p:cNvPr id="51" name="Oval 50">
                <a:extLst>
                  <a:ext uri="{FF2B5EF4-FFF2-40B4-BE49-F238E27FC236}">
                    <a16:creationId xmlns:a16="http://schemas.microsoft.com/office/drawing/2014/main" id="{5910158A-EA42-712A-3474-DB282331BEDB}"/>
                  </a:ext>
                </a:extLst>
              </p:cNvPr>
              <p:cNvSpPr/>
              <p:nvPr/>
            </p:nvSpPr>
            <p:spPr>
              <a:xfrm>
                <a:off x="5011989" y="2866220"/>
                <a:ext cx="471414" cy="471414"/>
              </a:xfrm>
              <a:prstGeom prst="ellipse">
                <a:avLst/>
              </a:prstGeom>
              <a:solidFill>
                <a:schemeClr val="accent3">
                  <a:lumMod val="60000"/>
                  <a:lumOff val="4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23" name="Graphic 22" descr="Group of people outline">
              <a:extLst>
                <a:ext uri="{FF2B5EF4-FFF2-40B4-BE49-F238E27FC236}">
                  <a16:creationId xmlns:a16="http://schemas.microsoft.com/office/drawing/2014/main" id="{3FB7B473-B821-E7CB-E8FD-DF6538E37806}"/>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65329" y="1864465"/>
              <a:ext cx="691383" cy="720000"/>
            </a:xfrm>
            <a:prstGeom prst="rect">
              <a:avLst/>
            </a:prstGeom>
          </p:spPr>
        </p:pic>
      </p:grpSp>
    </p:spTree>
    <p:extLst>
      <p:ext uri="{BB962C8B-B14F-4D97-AF65-F5344CB8AC3E}">
        <p14:creationId xmlns:p14="http://schemas.microsoft.com/office/powerpoint/2010/main" val="646722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5DDC0-F6E0-E063-12F4-79BF4D7B65BF}"/>
              </a:ext>
            </a:extLst>
          </p:cNvPr>
          <p:cNvSpPr>
            <a:spLocks noGrp="1"/>
          </p:cNvSpPr>
          <p:nvPr>
            <p:ph type="title"/>
          </p:nvPr>
        </p:nvSpPr>
        <p:spPr>
          <a:xfrm>
            <a:off x="1219200" y="546100"/>
            <a:ext cx="8610600" cy="2132806"/>
          </a:xfrm>
        </p:spPr>
        <p:txBody>
          <a:bodyPr/>
          <a:lstStyle/>
          <a:p>
            <a:r>
              <a:rPr lang="en-GB" sz="4000"/>
              <a:t>Assessment scales </a:t>
            </a:r>
            <a:br>
              <a:rPr lang="en-GB" sz="4000"/>
            </a:br>
            <a:r>
              <a:rPr lang="en-GB" sz="4000"/>
              <a:t>for the quality of life and </a:t>
            </a:r>
            <a:br>
              <a:rPr lang="en-GB" sz="4000"/>
            </a:br>
            <a:r>
              <a:rPr lang="en-GB" sz="4000"/>
              <a:t>resource utilization in dementia </a:t>
            </a:r>
            <a:endParaRPr lang="en-US" sz="4000"/>
          </a:p>
        </p:txBody>
      </p:sp>
      <p:sp>
        <p:nvSpPr>
          <p:cNvPr id="3" name="Text Placeholder 2">
            <a:extLst>
              <a:ext uri="{FF2B5EF4-FFF2-40B4-BE49-F238E27FC236}">
                <a16:creationId xmlns:a16="http://schemas.microsoft.com/office/drawing/2014/main" id="{1CB37666-6691-7136-DA4C-940A27357EDC}"/>
              </a:ext>
            </a:extLst>
          </p:cNvPr>
          <p:cNvSpPr>
            <a:spLocks noGrp="1"/>
          </p:cNvSpPr>
          <p:nvPr>
            <p:ph type="body" idx="1"/>
          </p:nvPr>
        </p:nvSpPr>
        <p:spPr/>
        <p:txBody>
          <a:bodyPr/>
          <a:lstStyle/>
          <a:p>
            <a:r>
              <a:rPr lang="da-DK" i="1"/>
              <a:t>Alzheimer’s disease (AD)</a:t>
            </a:r>
            <a:endParaRPr lang="en-US" i="1"/>
          </a:p>
        </p:txBody>
      </p:sp>
    </p:spTree>
    <p:extLst>
      <p:ext uri="{BB962C8B-B14F-4D97-AF65-F5344CB8AC3E}">
        <p14:creationId xmlns:p14="http://schemas.microsoft.com/office/powerpoint/2010/main" val="31484312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CE6A50-5068-DCCE-7E1E-66A4548C7656}"/>
              </a:ext>
            </a:extLst>
          </p:cNvPr>
          <p:cNvSpPr>
            <a:spLocks noGrp="1"/>
          </p:cNvSpPr>
          <p:nvPr>
            <p:ph type="body" sz="quarter" idx="17"/>
          </p:nvPr>
        </p:nvSpPr>
        <p:spPr/>
        <p:txBody>
          <a:bodyPr/>
          <a:lstStyle/>
          <a:p>
            <a:r>
              <a:rPr lang="da-DK">
                <a:solidFill>
                  <a:schemeClr val="accent2">
                    <a:lumMod val="50000"/>
                  </a:schemeClr>
                </a:solidFill>
              </a:rPr>
              <a:t>Alzheimer’s disease (AD) </a:t>
            </a:r>
            <a:r>
              <a:rPr lang="en-GB">
                <a:solidFill>
                  <a:schemeClr val="accent2">
                    <a:lumMod val="50000"/>
                  </a:schemeClr>
                </a:solidFill>
              </a:rPr>
              <a:t>– Epidemiology and burden</a:t>
            </a:r>
            <a:endParaRPr lang="en-US">
              <a:solidFill>
                <a:schemeClr val="accent2">
                  <a:lumMod val="50000"/>
                </a:schemeClr>
              </a:solidFill>
            </a:endParaRPr>
          </a:p>
        </p:txBody>
      </p:sp>
      <p:sp>
        <p:nvSpPr>
          <p:cNvPr id="3" name="Title 2">
            <a:extLst>
              <a:ext uri="{FF2B5EF4-FFF2-40B4-BE49-F238E27FC236}">
                <a16:creationId xmlns:a16="http://schemas.microsoft.com/office/drawing/2014/main" id="{4084CFFE-861D-33BA-C446-E3EAB8C3A6FA}"/>
              </a:ext>
            </a:extLst>
          </p:cNvPr>
          <p:cNvSpPr>
            <a:spLocks noGrp="1"/>
          </p:cNvSpPr>
          <p:nvPr>
            <p:ph type="title"/>
          </p:nvPr>
        </p:nvSpPr>
        <p:spPr/>
        <p:txBody>
          <a:bodyPr/>
          <a:lstStyle/>
          <a:p>
            <a:r>
              <a:rPr lang="en-GB"/>
              <a:t>European Quality of Life – 5 Dimensions (3 Levels) (EQ-5D-3L)</a:t>
            </a:r>
            <a:endParaRPr lang="en-US"/>
          </a:p>
        </p:txBody>
      </p:sp>
      <p:sp>
        <p:nvSpPr>
          <p:cNvPr id="6" name="Text Placeholder 5">
            <a:extLst>
              <a:ext uri="{FF2B5EF4-FFF2-40B4-BE49-F238E27FC236}">
                <a16:creationId xmlns:a16="http://schemas.microsoft.com/office/drawing/2014/main" id="{7B8B52A8-E3F9-6EDF-62F3-BE67084E3A1B}"/>
              </a:ext>
            </a:extLst>
          </p:cNvPr>
          <p:cNvSpPr>
            <a:spLocks noGrp="1"/>
          </p:cNvSpPr>
          <p:nvPr>
            <p:ph type="body" sz="quarter" idx="18"/>
          </p:nvPr>
        </p:nvSpPr>
        <p:spPr/>
        <p:txBody>
          <a:bodyPr/>
          <a:lstStyle/>
          <a:p>
            <a:pPr marL="0" indent="0">
              <a:buNone/>
            </a:pPr>
            <a:r>
              <a:rPr lang="en-US">
                <a:solidFill>
                  <a:schemeClr val="accent2">
                    <a:lumMod val="50000"/>
                  </a:schemeClr>
                </a:solidFill>
              </a:rPr>
              <a:t>EQ-5D-3L=European Quality of Life – 5 Dimensions (3 Levels); HRQoL=health-related quality of life; VAS=visual analog scale</a:t>
            </a:r>
            <a:endParaRPr lang="en-GB">
              <a:solidFill>
                <a:schemeClr val="accent2">
                  <a:lumMod val="50000"/>
                </a:schemeClr>
              </a:solidFill>
            </a:endParaRPr>
          </a:p>
          <a:p>
            <a:pPr marL="0" indent="0">
              <a:buNone/>
            </a:pPr>
            <a:endParaRPr lang="en-GB">
              <a:solidFill>
                <a:schemeClr val="accent2">
                  <a:lumMod val="50000"/>
                </a:schemeClr>
              </a:solidFill>
            </a:endParaRPr>
          </a:p>
          <a:p>
            <a:pPr marL="0" indent="0">
              <a:buNone/>
            </a:pPr>
            <a:r>
              <a:rPr lang="en-GB">
                <a:solidFill>
                  <a:schemeClr val="accent2">
                    <a:lumMod val="50000"/>
                  </a:schemeClr>
                </a:solidFill>
              </a:rPr>
              <a:t>1. The </a:t>
            </a:r>
            <a:r>
              <a:rPr lang="en-GB" err="1">
                <a:solidFill>
                  <a:schemeClr val="accent2">
                    <a:lumMod val="50000"/>
                  </a:schemeClr>
                </a:solidFill>
              </a:rPr>
              <a:t>EuroQoL</a:t>
            </a:r>
            <a:r>
              <a:rPr lang="en-GB">
                <a:solidFill>
                  <a:schemeClr val="accent2">
                    <a:lumMod val="50000"/>
                  </a:schemeClr>
                </a:solidFill>
              </a:rPr>
              <a:t> Group. Health Policy 1990;16(3):199–208; 2. </a:t>
            </a:r>
            <a:r>
              <a:rPr lang="nl-NL">
                <a:solidFill>
                  <a:schemeClr val="accent2">
                    <a:lumMod val="50000"/>
                  </a:schemeClr>
                </a:solidFill>
              </a:rPr>
              <a:t>van Reenen &amp; Oppe. EQ-5D-3L User Guide. 2015;</a:t>
            </a:r>
            <a:br>
              <a:rPr lang="nl-NL">
                <a:solidFill>
                  <a:schemeClr val="accent2">
                    <a:lumMod val="50000"/>
                  </a:schemeClr>
                </a:solidFill>
              </a:rPr>
            </a:br>
            <a:r>
              <a:rPr lang="nl-NL">
                <a:solidFill>
                  <a:schemeClr val="accent2">
                    <a:lumMod val="50000"/>
                  </a:schemeClr>
                </a:solidFill>
              </a:rPr>
              <a:t>3. van Agt et al. </a:t>
            </a:r>
            <a:r>
              <a:rPr lang="da-DK">
                <a:solidFill>
                  <a:schemeClr val="accent2">
                    <a:lumMod val="50000"/>
                  </a:schemeClr>
                </a:solidFill>
              </a:rPr>
              <a:t>Soc Sci Med 1994;39(11):1537–1544; </a:t>
            </a:r>
            <a:r>
              <a:rPr lang="en-GB">
                <a:solidFill>
                  <a:schemeClr val="accent2">
                    <a:lumMod val="50000"/>
                  </a:schemeClr>
                </a:solidFill>
              </a:rPr>
              <a:t>4. </a:t>
            </a:r>
            <a:r>
              <a:rPr lang="en-GB" err="1">
                <a:solidFill>
                  <a:schemeClr val="accent2">
                    <a:lumMod val="50000"/>
                  </a:schemeClr>
                </a:solidFill>
              </a:rPr>
              <a:t>Orgeta</a:t>
            </a:r>
            <a:r>
              <a:rPr lang="en-GB">
                <a:solidFill>
                  <a:schemeClr val="accent2">
                    <a:lumMod val="50000"/>
                  </a:schemeClr>
                </a:solidFill>
              </a:rPr>
              <a:t> et al. Qual Life Res 2015;24(2):315–324</a:t>
            </a:r>
          </a:p>
        </p:txBody>
      </p:sp>
      <p:sp>
        <p:nvSpPr>
          <p:cNvPr id="7" name="Slide Number Placeholder 6">
            <a:extLst>
              <a:ext uri="{FF2B5EF4-FFF2-40B4-BE49-F238E27FC236}">
                <a16:creationId xmlns:a16="http://schemas.microsoft.com/office/drawing/2014/main" id="{40A6B48C-A146-8DA0-F5BC-448250AAA1CB}"/>
              </a:ext>
            </a:extLst>
          </p:cNvPr>
          <p:cNvSpPr>
            <a:spLocks noGrp="1"/>
          </p:cNvSpPr>
          <p:nvPr>
            <p:ph type="sldNum" sz="quarter" idx="4"/>
          </p:nvPr>
        </p:nvSpPr>
        <p:spPr/>
        <p:txBody>
          <a:bodyPr/>
          <a:lstStyle/>
          <a:p>
            <a:fld id="{C5E73D8C-6D1C-4360-8101-83ED279A0FF1}" type="slidenum">
              <a:rPr lang="en-GB" smtClean="0"/>
              <a:pPr/>
              <a:t>14</a:t>
            </a:fld>
            <a:endParaRPr lang="en-GB"/>
          </a:p>
        </p:txBody>
      </p:sp>
      <p:sp>
        <p:nvSpPr>
          <p:cNvPr id="8" name="Pladsholder til indhold 5">
            <a:extLst>
              <a:ext uri="{FF2B5EF4-FFF2-40B4-BE49-F238E27FC236}">
                <a16:creationId xmlns:a16="http://schemas.microsoft.com/office/drawing/2014/main" id="{A6849D02-62C5-9D35-CE1E-39ED6B96EAB3}"/>
              </a:ext>
            </a:extLst>
          </p:cNvPr>
          <p:cNvSpPr txBox="1">
            <a:spLocks/>
          </p:cNvSpPr>
          <p:nvPr/>
        </p:nvSpPr>
        <p:spPr>
          <a:xfrm>
            <a:off x="539748" y="1416785"/>
            <a:ext cx="3763486" cy="4415215"/>
          </a:xfrm>
          <a:prstGeom prst="round1Rect">
            <a:avLst>
              <a:gd name="adj" fmla="val 7879"/>
            </a:avLst>
          </a:prstGeom>
          <a:noFill/>
        </p:spPr>
        <p:txBody>
          <a:bodyPr vert="horz" lIns="0" tIns="0" rIns="270000" bIns="270000" rtlCol="0" anchor="t">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9705" indent="-179705"/>
            <a:r>
              <a:rPr lang="en-US" sz="1400" dirty="0">
                <a:latin typeface="Arial (Body)"/>
              </a:rPr>
              <a:t>The EQ-5D-3L is a patient-rated scale that assesses a </a:t>
            </a:r>
            <a:r>
              <a:rPr lang="en-US" sz="1400" b="1" dirty="0">
                <a:latin typeface="Arial (Body)"/>
              </a:rPr>
              <a:t>patient’s </a:t>
            </a:r>
            <a:r>
              <a:rPr lang="en-US" sz="1400" b="1" dirty="0" err="1">
                <a:latin typeface="Arial (Body)"/>
              </a:rPr>
              <a:t>HRQoL</a:t>
            </a:r>
            <a:r>
              <a:rPr lang="en-US" sz="1400" dirty="0">
                <a:latin typeface="Arial (Body)"/>
              </a:rPr>
              <a:t> </a:t>
            </a:r>
            <a:br>
              <a:rPr lang="en-US" sz="1400" dirty="0">
                <a:latin typeface="Arial (Body)"/>
              </a:rPr>
            </a:br>
            <a:r>
              <a:rPr lang="en-US" sz="1400" dirty="0">
                <a:latin typeface="Arial (Body)"/>
              </a:rPr>
              <a:t>as it is ‘today’,</a:t>
            </a:r>
            <a:r>
              <a:rPr lang="en-US" sz="1400" baseline="30000" dirty="0">
                <a:latin typeface="Arial (Body)"/>
              </a:rPr>
              <a:t>1,2 </a:t>
            </a:r>
            <a:r>
              <a:rPr lang="en-US" sz="1400" dirty="0">
                <a:latin typeface="Arial (Body)"/>
              </a:rPr>
              <a:t>and only takes a few minutes to administer</a:t>
            </a:r>
            <a:r>
              <a:rPr lang="en-US" sz="1400" baseline="30000" dirty="0">
                <a:latin typeface="Arial (Body)"/>
              </a:rPr>
              <a:t>2 </a:t>
            </a:r>
          </a:p>
          <a:p>
            <a:pPr marL="179705" indent="-179705"/>
            <a:r>
              <a:rPr lang="en-US" sz="1400" dirty="0">
                <a:latin typeface="Arial (Body)"/>
              </a:rPr>
              <a:t>A proxy version (</a:t>
            </a:r>
            <a:r>
              <a:rPr lang="en-US" sz="1400" i="1" dirty="0">
                <a:latin typeface="Arial (Body)"/>
              </a:rPr>
              <a:t>i.e., </a:t>
            </a:r>
            <a:r>
              <a:rPr lang="en-US" sz="1400" dirty="0">
                <a:latin typeface="Arial (Body)"/>
              </a:rPr>
              <a:t>informant-rated) </a:t>
            </a:r>
            <a:br>
              <a:rPr lang="en-US" sz="1400" dirty="0">
                <a:latin typeface="Arial (Body)"/>
              </a:rPr>
            </a:br>
            <a:r>
              <a:rPr lang="en-US" sz="1400" dirty="0">
                <a:latin typeface="Arial (Body)"/>
              </a:rPr>
              <a:t>is also available</a:t>
            </a:r>
            <a:r>
              <a:rPr lang="en-US" sz="1400" baseline="30000" dirty="0">
                <a:latin typeface="Arial (Body)"/>
              </a:rPr>
              <a:t>2</a:t>
            </a:r>
            <a:r>
              <a:rPr lang="en-US" sz="1400" dirty="0">
                <a:latin typeface="Arial (Body)"/>
              </a:rPr>
              <a:t> </a:t>
            </a:r>
            <a:endParaRPr lang="en-US" sz="1400" dirty="0">
              <a:latin typeface="Arial (Body)"/>
              <a:cs typeface="Arial"/>
            </a:endParaRPr>
          </a:p>
          <a:p>
            <a:pPr marL="179705" indent="-179705"/>
            <a:r>
              <a:rPr lang="en-US" sz="1400" dirty="0">
                <a:latin typeface="Arial (Body)"/>
              </a:rPr>
              <a:t>The EQ-5D-3L measures 15 health aspects,</a:t>
            </a:r>
            <a:r>
              <a:rPr lang="en-US" sz="1400" baseline="30000" dirty="0">
                <a:latin typeface="Arial (Body)"/>
              </a:rPr>
              <a:t>2</a:t>
            </a:r>
            <a:r>
              <a:rPr lang="en-US" sz="1400" dirty="0">
                <a:latin typeface="Arial (Body)"/>
              </a:rPr>
              <a:t> and has good test-retest reliability in the general population</a:t>
            </a:r>
            <a:r>
              <a:rPr lang="en-US" sz="1400" baseline="30000" dirty="0">
                <a:latin typeface="Arial (Body)"/>
              </a:rPr>
              <a:t>3</a:t>
            </a:r>
            <a:r>
              <a:rPr lang="en-US" sz="1400" dirty="0">
                <a:latin typeface="Arial (Body)"/>
              </a:rPr>
              <a:t> </a:t>
            </a:r>
            <a:endParaRPr lang="en-US" sz="1400" dirty="0">
              <a:latin typeface="Arial (Body)"/>
              <a:cs typeface="Arial"/>
            </a:endParaRPr>
          </a:p>
          <a:p>
            <a:pPr marL="179705" indent="-179705"/>
            <a:r>
              <a:rPr lang="en-US" sz="1400" dirty="0">
                <a:latin typeface="Arial (Body)"/>
              </a:rPr>
              <a:t>In dementia, the scale has a poor agreement between self and proxy (caregiver) ratings</a:t>
            </a:r>
            <a:r>
              <a:rPr lang="en-US" sz="1400" baseline="30000" dirty="0">
                <a:latin typeface="Arial (Body)"/>
              </a:rPr>
              <a:t>4</a:t>
            </a:r>
            <a:endParaRPr lang="en-US" sz="1400" baseline="30000" dirty="0">
              <a:latin typeface="Arial (Body)"/>
              <a:cs typeface="Arial"/>
            </a:endParaRPr>
          </a:p>
          <a:p>
            <a:pPr marL="179705" indent="-179705">
              <a:spcBef>
                <a:spcPts val="1200"/>
              </a:spcBef>
            </a:pPr>
            <a:r>
              <a:rPr lang="en-US" sz="1400" b="1" dirty="0">
                <a:latin typeface="Arial (Body)"/>
              </a:rPr>
              <a:t>The scale is generic</a:t>
            </a:r>
            <a:r>
              <a:rPr lang="en-US" sz="1400" dirty="0">
                <a:latin typeface="Arial (Body)"/>
              </a:rPr>
              <a:t> rather than AD specific</a:t>
            </a:r>
            <a:r>
              <a:rPr lang="en-US" sz="1400" baseline="30000" dirty="0">
                <a:latin typeface="Arial (Body)"/>
              </a:rPr>
              <a:t>2</a:t>
            </a:r>
            <a:r>
              <a:rPr lang="en-US" sz="1400" dirty="0">
                <a:latin typeface="Arial (Body)"/>
              </a:rPr>
              <a:t> (</a:t>
            </a:r>
            <a:r>
              <a:rPr lang="en-US" sz="1400" i="1" dirty="0">
                <a:latin typeface="Arial (Body)"/>
              </a:rPr>
              <a:t>i.e., </a:t>
            </a:r>
            <a:r>
              <a:rPr lang="en-US" sz="1400" dirty="0">
                <a:latin typeface="Arial (Body)"/>
              </a:rPr>
              <a:t>it may be abnormal in individuals with other forms of dementia)</a:t>
            </a:r>
            <a:endParaRPr lang="en-US" sz="1400" dirty="0">
              <a:latin typeface="Arial (Body)"/>
              <a:cs typeface="Arial"/>
            </a:endParaRPr>
          </a:p>
        </p:txBody>
      </p:sp>
      <p:sp>
        <p:nvSpPr>
          <p:cNvPr id="9" name="Content Placeholder 20">
            <a:extLst>
              <a:ext uri="{FF2B5EF4-FFF2-40B4-BE49-F238E27FC236}">
                <a16:creationId xmlns:a16="http://schemas.microsoft.com/office/drawing/2014/main" id="{B37180F1-AEB5-1A98-8992-2B46EBD20256}"/>
              </a:ext>
            </a:extLst>
          </p:cNvPr>
          <p:cNvSpPr txBox="1">
            <a:spLocks/>
          </p:cNvSpPr>
          <p:nvPr/>
        </p:nvSpPr>
        <p:spPr>
          <a:xfrm flipH="1">
            <a:off x="4338263" y="1416785"/>
            <a:ext cx="7577512" cy="4626829"/>
          </a:xfrm>
          <a:prstGeom prst="round2DiagRect">
            <a:avLst/>
          </a:prstGeom>
          <a:solidFill>
            <a:schemeClr val="accent5">
              <a:lumMod val="20000"/>
              <a:lumOff val="80000"/>
            </a:schemeClr>
          </a:solidFill>
        </p:spPr>
        <p:txBody>
          <a:bodyPr tIns="36000"/>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a:solidFill>
                  <a:schemeClr val="tx1"/>
                </a:solidFill>
              </a:rPr>
              <a:t>The five dimensions (5D) are:</a:t>
            </a:r>
            <a:r>
              <a:rPr lang="en-US" sz="1400" baseline="30000">
                <a:solidFill>
                  <a:schemeClr val="tx1"/>
                </a:solidFill>
              </a:rPr>
              <a:t>2</a:t>
            </a:r>
          </a:p>
          <a:p>
            <a:pPr marL="542925" lvl="1" indent="0">
              <a:spcBef>
                <a:spcPts val="1800"/>
              </a:spcBef>
              <a:buFont typeface="Arial" panose="020B0604020202020204" pitchFamily="34" charset="0"/>
              <a:buNone/>
            </a:pPr>
            <a:r>
              <a:rPr lang="en-US">
                <a:solidFill>
                  <a:schemeClr val="tx1"/>
                </a:solidFill>
              </a:rPr>
              <a:t>Mobility</a:t>
            </a:r>
          </a:p>
          <a:p>
            <a:pPr marL="542925" lvl="1" indent="0">
              <a:spcBef>
                <a:spcPts val="1800"/>
              </a:spcBef>
              <a:buFont typeface="Arial" panose="020B0604020202020204" pitchFamily="34" charset="0"/>
              <a:buNone/>
            </a:pPr>
            <a:r>
              <a:rPr lang="en-US">
                <a:solidFill>
                  <a:schemeClr val="tx1"/>
                </a:solidFill>
              </a:rPr>
              <a:t>Self-care</a:t>
            </a:r>
          </a:p>
          <a:p>
            <a:pPr marL="542925" lvl="1" indent="0">
              <a:spcBef>
                <a:spcPts val="1800"/>
              </a:spcBef>
              <a:buFont typeface="Arial" panose="020B0604020202020204" pitchFamily="34" charset="0"/>
              <a:buNone/>
            </a:pPr>
            <a:r>
              <a:rPr lang="en-US">
                <a:solidFill>
                  <a:schemeClr val="tx1"/>
                </a:solidFill>
              </a:rPr>
              <a:t>Usual activities</a:t>
            </a:r>
          </a:p>
          <a:p>
            <a:pPr marL="542925" lvl="1" indent="0">
              <a:spcBef>
                <a:spcPts val="1800"/>
              </a:spcBef>
              <a:buFont typeface="Arial" panose="020B0604020202020204" pitchFamily="34" charset="0"/>
              <a:buNone/>
            </a:pPr>
            <a:r>
              <a:rPr lang="en-US">
                <a:solidFill>
                  <a:schemeClr val="tx1"/>
                </a:solidFill>
              </a:rPr>
              <a:t>Pain/discomfort</a:t>
            </a:r>
          </a:p>
          <a:p>
            <a:pPr marL="542925" lvl="1" indent="0">
              <a:spcBef>
                <a:spcPts val="1800"/>
              </a:spcBef>
              <a:buFont typeface="Arial" panose="020B0604020202020204" pitchFamily="34" charset="0"/>
              <a:buNone/>
            </a:pPr>
            <a:r>
              <a:rPr lang="en-US">
                <a:solidFill>
                  <a:schemeClr val="tx1"/>
                </a:solidFill>
              </a:rPr>
              <a:t>Anxiety/depression</a:t>
            </a:r>
          </a:p>
          <a:p>
            <a:pPr marL="542925" lvl="1" indent="0">
              <a:spcBef>
                <a:spcPts val="1800"/>
              </a:spcBef>
              <a:buFont typeface="Arial" panose="020B0604020202020204" pitchFamily="34" charset="0"/>
              <a:buNone/>
            </a:pPr>
            <a:endParaRPr lang="en-US" sz="1600">
              <a:solidFill>
                <a:schemeClr val="tx1"/>
              </a:solidFill>
            </a:endParaRPr>
          </a:p>
          <a:p>
            <a:endParaRPr lang="en-GB">
              <a:solidFill>
                <a:schemeClr val="tx1"/>
              </a:solidFill>
            </a:endParaRPr>
          </a:p>
        </p:txBody>
      </p:sp>
      <p:sp>
        <p:nvSpPr>
          <p:cNvPr id="10" name="Rectangle 9">
            <a:extLst>
              <a:ext uri="{FF2B5EF4-FFF2-40B4-BE49-F238E27FC236}">
                <a16:creationId xmlns:a16="http://schemas.microsoft.com/office/drawing/2014/main" id="{9003829A-900C-FD52-416F-906941154D24}"/>
              </a:ext>
            </a:extLst>
          </p:cNvPr>
          <p:cNvSpPr/>
          <p:nvPr/>
        </p:nvSpPr>
        <p:spPr>
          <a:xfrm>
            <a:off x="7819545" y="4511087"/>
            <a:ext cx="4096230" cy="15457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 name="Group 10">
            <a:extLst>
              <a:ext uri="{FF2B5EF4-FFF2-40B4-BE49-F238E27FC236}">
                <a16:creationId xmlns:a16="http://schemas.microsoft.com/office/drawing/2014/main" id="{F611B01D-0ECE-FAA8-F4B3-368C8DD4CA94}"/>
              </a:ext>
            </a:extLst>
          </p:cNvPr>
          <p:cNvGrpSpPr/>
          <p:nvPr/>
        </p:nvGrpSpPr>
        <p:grpSpPr>
          <a:xfrm>
            <a:off x="7986154" y="5281277"/>
            <a:ext cx="3710013" cy="755329"/>
            <a:chOff x="4241857" y="5087919"/>
            <a:chExt cx="3710013" cy="755329"/>
          </a:xfrm>
        </p:grpSpPr>
        <p:sp>
          <p:nvSpPr>
            <p:cNvPr id="12" name="TextBox 11">
              <a:extLst>
                <a:ext uri="{FF2B5EF4-FFF2-40B4-BE49-F238E27FC236}">
                  <a16:creationId xmlns:a16="http://schemas.microsoft.com/office/drawing/2014/main" id="{00B20B44-6C39-5277-4947-B1F6FCE04515}"/>
                </a:ext>
              </a:extLst>
            </p:cNvPr>
            <p:cNvSpPr txBox="1"/>
            <p:nvPr/>
          </p:nvSpPr>
          <p:spPr>
            <a:xfrm>
              <a:off x="4241857" y="5243084"/>
              <a:ext cx="1395663" cy="600164"/>
            </a:xfrm>
            <a:prstGeom prst="rect">
              <a:avLst/>
            </a:prstGeom>
            <a:noFill/>
          </p:spPr>
          <p:txBody>
            <a:bodyPr wrap="square">
              <a:spAutoFit/>
            </a:bodyPr>
            <a:lstStyle/>
            <a:p>
              <a:pPr algn="ctr"/>
              <a:r>
                <a:rPr lang="en-US" sz="1100">
                  <a:solidFill>
                    <a:schemeClr val="bg1"/>
                  </a:solidFill>
                </a:rPr>
                <a:t>0</a:t>
              </a:r>
            </a:p>
            <a:p>
              <a:pPr algn="ctr"/>
              <a:r>
                <a:rPr lang="en-US" sz="1100">
                  <a:solidFill>
                    <a:schemeClr val="bg1"/>
                  </a:solidFill>
                </a:rPr>
                <a:t>Best imaginable health state</a:t>
              </a:r>
              <a:endParaRPr lang="en-GB" sz="1100">
                <a:solidFill>
                  <a:schemeClr val="bg1"/>
                </a:solidFill>
              </a:endParaRPr>
            </a:p>
          </p:txBody>
        </p:sp>
        <p:sp>
          <p:nvSpPr>
            <p:cNvPr id="13" name="TextBox 12">
              <a:extLst>
                <a:ext uri="{FF2B5EF4-FFF2-40B4-BE49-F238E27FC236}">
                  <a16:creationId xmlns:a16="http://schemas.microsoft.com/office/drawing/2014/main" id="{754F5603-B759-A28A-15E7-CF365AECF3B4}"/>
                </a:ext>
              </a:extLst>
            </p:cNvPr>
            <p:cNvSpPr txBox="1"/>
            <p:nvPr/>
          </p:nvSpPr>
          <p:spPr>
            <a:xfrm>
              <a:off x="6556207" y="5243084"/>
              <a:ext cx="1395663" cy="600164"/>
            </a:xfrm>
            <a:prstGeom prst="rect">
              <a:avLst/>
            </a:prstGeom>
            <a:noFill/>
          </p:spPr>
          <p:txBody>
            <a:bodyPr wrap="square">
              <a:spAutoFit/>
            </a:bodyPr>
            <a:lstStyle/>
            <a:p>
              <a:pPr algn="ctr"/>
              <a:r>
                <a:rPr lang="en-US" sz="1100">
                  <a:solidFill>
                    <a:schemeClr val="bg1"/>
                  </a:solidFill>
                </a:rPr>
                <a:t>100</a:t>
              </a:r>
            </a:p>
            <a:p>
              <a:pPr algn="ctr"/>
              <a:r>
                <a:rPr lang="en-US" sz="1100">
                  <a:solidFill>
                    <a:schemeClr val="bg1"/>
                  </a:solidFill>
                </a:rPr>
                <a:t>Worst imaginable health state</a:t>
              </a:r>
              <a:endParaRPr lang="en-GB" sz="1100">
                <a:solidFill>
                  <a:schemeClr val="bg1"/>
                </a:solidFill>
              </a:endParaRPr>
            </a:p>
          </p:txBody>
        </p:sp>
        <p:grpSp>
          <p:nvGrpSpPr>
            <p:cNvPr id="14" name="Group 13">
              <a:extLst>
                <a:ext uri="{FF2B5EF4-FFF2-40B4-BE49-F238E27FC236}">
                  <a16:creationId xmlns:a16="http://schemas.microsoft.com/office/drawing/2014/main" id="{F5F12D8E-A846-F776-7D88-836A535D204F}"/>
                </a:ext>
              </a:extLst>
            </p:cNvPr>
            <p:cNvGrpSpPr>
              <a:grpSpLocks noChangeAspect="1"/>
            </p:cNvGrpSpPr>
            <p:nvPr/>
          </p:nvGrpSpPr>
          <p:grpSpPr>
            <a:xfrm>
              <a:off x="4934817" y="5087919"/>
              <a:ext cx="2311089" cy="118438"/>
              <a:chOff x="4619625" y="4608975"/>
              <a:chExt cx="2809875" cy="144000"/>
            </a:xfrm>
          </p:grpSpPr>
          <p:cxnSp>
            <p:nvCxnSpPr>
              <p:cNvPr id="15" name="Straight Connector 14">
                <a:extLst>
                  <a:ext uri="{FF2B5EF4-FFF2-40B4-BE49-F238E27FC236}">
                    <a16:creationId xmlns:a16="http://schemas.microsoft.com/office/drawing/2014/main" id="{2CB284B8-A0B0-C2EF-7AB0-BD1FB81FAC2D}"/>
                  </a:ext>
                </a:extLst>
              </p:cNvPr>
              <p:cNvCxnSpPr>
                <a:cxnSpLocks/>
              </p:cNvCxnSpPr>
              <p:nvPr/>
            </p:nvCxnSpPr>
            <p:spPr>
              <a:xfrm>
                <a:off x="4619625" y="4752975"/>
                <a:ext cx="28098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2929F0A-0739-CE29-0189-2A2AC84EDD35}"/>
                  </a:ext>
                </a:extLst>
              </p:cNvPr>
              <p:cNvCxnSpPr>
                <a:cxnSpLocks/>
              </p:cNvCxnSpPr>
              <p:nvPr/>
            </p:nvCxnSpPr>
            <p:spPr>
              <a:xfrm flipV="1">
                <a:off x="4619625" y="4608975"/>
                <a:ext cx="0" cy="144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EFB19E6-FA60-CAD9-DECE-3A62C155030A}"/>
                  </a:ext>
                </a:extLst>
              </p:cNvPr>
              <p:cNvCxnSpPr>
                <a:cxnSpLocks/>
              </p:cNvCxnSpPr>
              <p:nvPr/>
            </p:nvCxnSpPr>
            <p:spPr>
              <a:xfrm flipV="1">
                <a:off x="5181601" y="4608975"/>
                <a:ext cx="0" cy="144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F94EDC9-572C-4C23-C0C0-495EB744F331}"/>
                  </a:ext>
                </a:extLst>
              </p:cNvPr>
              <p:cNvCxnSpPr>
                <a:cxnSpLocks/>
              </p:cNvCxnSpPr>
              <p:nvPr/>
            </p:nvCxnSpPr>
            <p:spPr>
              <a:xfrm flipV="1">
                <a:off x="5743577" y="4608975"/>
                <a:ext cx="0" cy="144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D3BA355-8D86-017C-5FA1-48A64FD3380C}"/>
                  </a:ext>
                </a:extLst>
              </p:cNvPr>
              <p:cNvCxnSpPr>
                <a:cxnSpLocks/>
              </p:cNvCxnSpPr>
              <p:nvPr/>
            </p:nvCxnSpPr>
            <p:spPr>
              <a:xfrm flipV="1">
                <a:off x="6305553" y="4608975"/>
                <a:ext cx="0" cy="144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CE25B36-569D-234A-3EA9-50E4D2ADF5C1}"/>
                  </a:ext>
                </a:extLst>
              </p:cNvPr>
              <p:cNvCxnSpPr>
                <a:cxnSpLocks/>
              </p:cNvCxnSpPr>
              <p:nvPr/>
            </p:nvCxnSpPr>
            <p:spPr>
              <a:xfrm flipV="1">
                <a:off x="6867529" y="4608975"/>
                <a:ext cx="0" cy="144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4D26143-9211-A466-409B-E75A49E7BC33}"/>
                  </a:ext>
                </a:extLst>
              </p:cNvPr>
              <p:cNvCxnSpPr>
                <a:cxnSpLocks/>
              </p:cNvCxnSpPr>
              <p:nvPr/>
            </p:nvCxnSpPr>
            <p:spPr>
              <a:xfrm flipV="1">
                <a:off x="7429500" y="4608975"/>
                <a:ext cx="0" cy="144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51A867D-8259-F3F2-517C-C953F800C135}"/>
                  </a:ext>
                </a:extLst>
              </p:cNvPr>
              <p:cNvCxnSpPr>
                <a:cxnSpLocks/>
              </p:cNvCxnSpPr>
              <p:nvPr/>
            </p:nvCxnSpPr>
            <p:spPr>
              <a:xfrm flipV="1">
                <a:off x="4900613" y="4680975"/>
                <a:ext cx="0" cy="7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2870D01-11C7-2DA1-206C-4C9F9A463D3C}"/>
                  </a:ext>
                </a:extLst>
              </p:cNvPr>
              <p:cNvCxnSpPr>
                <a:cxnSpLocks/>
              </p:cNvCxnSpPr>
              <p:nvPr/>
            </p:nvCxnSpPr>
            <p:spPr>
              <a:xfrm flipV="1">
                <a:off x="5462589" y="4680975"/>
                <a:ext cx="0" cy="7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32E8FFB-C049-D9B1-C366-640E9B71B00B}"/>
                  </a:ext>
                </a:extLst>
              </p:cNvPr>
              <p:cNvCxnSpPr>
                <a:cxnSpLocks/>
              </p:cNvCxnSpPr>
              <p:nvPr/>
            </p:nvCxnSpPr>
            <p:spPr>
              <a:xfrm flipV="1">
                <a:off x="6024565" y="4680975"/>
                <a:ext cx="0" cy="7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533E1F9-C3AB-1F0C-DABB-5D6B880BCBE9}"/>
                  </a:ext>
                </a:extLst>
              </p:cNvPr>
              <p:cNvCxnSpPr>
                <a:cxnSpLocks/>
              </p:cNvCxnSpPr>
              <p:nvPr/>
            </p:nvCxnSpPr>
            <p:spPr>
              <a:xfrm flipV="1">
                <a:off x="6586541" y="4680975"/>
                <a:ext cx="0" cy="7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221E5F0-0358-CD67-D488-78EA1E4B68FA}"/>
                  </a:ext>
                </a:extLst>
              </p:cNvPr>
              <p:cNvCxnSpPr>
                <a:cxnSpLocks/>
              </p:cNvCxnSpPr>
              <p:nvPr/>
            </p:nvCxnSpPr>
            <p:spPr>
              <a:xfrm flipV="1">
                <a:off x="7148517" y="4680975"/>
                <a:ext cx="0" cy="7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pic>
        <p:nvPicPr>
          <p:cNvPr id="27" name="Graphic 26" descr="Handwashing outline">
            <a:extLst>
              <a:ext uri="{FF2B5EF4-FFF2-40B4-BE49-F238E27FC236}">
                <a16:creationId xmlns:a16="http://schemas.microsoft.com/office/drawing/2014/main" id="{5BB5AE6F-1823-E6DE-2C4C-913EB50995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22842" y="2455474"/>
            <a:ext cx="432000" cy="432000"/>
          </a:xfrm>
          <a:prstGeom prst="rect">
            <a:avLst/>
          </a:prstGeom>
        </p:spPr>
      </p:pic>
      <p:pic>
        <p:nvPicPr>
          <p:cNvPr id="28" name="Graphic 27" descr="Walk outline">
            <a:extLst>
              <a:ext uri="{FF2B5EF4-FFF2-40B4-BE49-F238E27FC236}">
                <a16:creationId xmlns:a16="http://schemas.microsoft.com/office/drawing/2014/main" id="{9C635B8B-BDAA-9FB5-F6BA-DDA65B3C0C7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22842" y="2017919"/>
            <a:ext cx="432000" cy="432000"/>
          </a:xfrm>
          <a:prstGeom prst="rect">
            <a:avLst/>
          </a:prstGeom>
        </p:spPr>
      </p:pic>
      <p:pic>
        <p:nvPicPr>
          <p:cNvPr id="30" name="Graphic 29" descr="Bullseye outline">
            <a:extLst>
              <a:ext uri="{FF2B5EF4-FFF2-40B4-BE49-F238E27FC236}">
                <a16:creationId xmlns:a16="http://schemas.microsoft.com/office/drawing/2014/main" id="{E57F7DA6-06F8-8821-5084-50F2E46E8FB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22842" y="3330584"/>
            <a:ext cx="432000" cy="432000"/>
          </a:xfrm>
          <a:prstGeom prst="rect">
            <a:avLst/>
          </a:prstGeom>
        </p:spPr>
      </p:pic>
      <p:pic>
        <p:nvPicPr>
          <p:cNvPr id="31" name="Graphic 30" descr="Swimming outline">
            <a:extLst>
              <a:ext uri="{FF2B5EF4-FFF2-40B4-BE49-F238E27FC236}">
                <a16:creationId xmlns:a16="http://schemas.microsoft.com/office/drawing/2014/main" id="{FB7C8232-AB33-D763-CB83-A619355116C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522842" y="2893029"/>
            <a:ext cx="432000" cy="432000"/>
          </a:xfrm>
          <a:prstGeom prst="rect">
            <a:avLst/>
          </a:prstGeom>
        </p:spPr>
      </p:pic>
      <p:grpSp>
        <p:nvGrpSpPr>
          <p:cNvPr id="32" name="Group 31">
            <a:extLst>
              <a:ext uri="{FF2B5EF4-FFF2-40B4-BE49-F238E27FC236}">
                <a16:creationId xmlns:a16="http://schemas.microsoft.com/office/drawing/2014/main" id="{EF72B577-C358-AB7A-5586-B9D7E7C07672}"/>
              </a:ext>
            </a:extLst>
          </p:cNvPr>
          <p:cNvGrpSpPr/>
          <p:nvPr/>
        </p:nvGrpSpPr>
        <p:grpSpPr>
          <a:xfrm>
            <a:off x="4338262" y="4511087"/>
            <a:ext cx="3481283" cy="1544400"/>
            <a:chOff x="4338262" y="4271606"/>
            <a:chExt cx="3481283" cy="1544400"/>
          </a:xfrm>
          <a:solidFill>
            <a:schemeClr val="accent5">
              <a:lumMod val="50000"/>
            </a:schemeClr>
          </a:solidFill>
        </p:grpSpPr>
        <p:sp>
          <p:nvSpPr>
            <p:cNvPr id="33" name="TextBox 32">
              <a:extLst>
                <a:ext uri="{FF2B5EF4-FFF2-40B4-BE49-F238E27FC236}">
                  <a16:creationId xmlns:a16="http://schemas.microsoft.com/office/drawing/2014/main" id="{30D3F8D9-66BC-D900-7700-213072126A3F}"/>
                </a:ext>
              </a:extLst>
            </p:cNvPr>
            <p:cNvSpPr txBox="1"/>
            <p:nvPr/>
          </p:nvSpPr>
          <p:spPr>
            <a:xfrm>
              <a:off x="4338262" y="4271606"/>
              <a:ext cx="3481283" cy="1544400"/>
            </a:xfrm>
            <a:prstGeom prst="rect">
              <a:avLst/>
            </a:prstGeom>
            <a:grpFill/>
          </p:spPr>
          <p:txBody>
            <a:bodyPr wrap="square" lIns="180000">
              <a:noAutofit/>
            </a:bodyPr>
            <a:lstStyle/>
            <a:p>
              <a:pPr marL="0" indent="0">
                <a:spcAft>
                  <a:spcPts val="600"/>
                </a:spcAft>
                <a:buNone/>
              </a:pPr>
              <a:r>
                <a:rPr lang="en-US" sz="1400">
                  <a:solidFill>
                    <a:schemeClr val="bg1"/>
                  </a:solidFill>
                </a:rPr>
                <a:t>Example question:</a:t>
              </a:r>
              <a:r>
                <a:rPr lang="en-US" sz="1400" baseline="30000">
                  <a:solidFill>
                    <a:schemeClr val="bg1"/>
                  </a:solidFill>
                </a:rPr>
                <a:t>2</a:t>
              </a:r>
            </a:p>
            <a:p>
              <a:pPr marL="0" indent="0">
                <a:buNone/>
              </a:pPr>
              <a:r>
                <a:rPr lang="en-US" sz="1400">
                  <a:solidFill>
                    <a:schemeClr val="bg1"/>
                  </a:solidFill>
                </a:rPr>
                <a:t>“Please select the ONE box that best describes your health TODAY”</a:t>
              </a:r>
              <a:endParaRPr lang="en-GB" sz="1400">
                <a:solidFill>
                  <a:schemeClr val="bg1"/>
                </a:solidFill>
              </a:endParaRPr>
            </a:p>
            <a:p>
              <a:pPr lvl="1">
                <a:spcBef>
                  <a:spcPts val="300"/>
                </a:spcBef>
              </a:pPr>
              <a:r>
                <a:rPr lang="en-US" sz="1200">
                  <a:solidFill>
                    <a:schemeClr val="bg1"/>
                  </a:solidFill>
                </a:rPr>
                <a:t>I have no problems in walking about</a:t>
              </a:r>
              <a:endParaRPr lang="en-GB" sz="1200">
                <a:solidFill>
                  <a:schemeClr val="bg1"/>
                </a:solidFill>
              </a:endParaRPr>
            </a:p>
            <a:p>
              <a:pPr lvl="1">
                <a:spcBef>
                  <a:spcPts val="300"/>
                </a:spcBef>
              </a:pPr>
              <a:r>
                <a:rPr lang="en-US" sz="1200">
                  <a:solidFill>
                    <a:schemeClr val="bg1"/>
                  </a:solidFill>
                </a:rPr>
                <a:t>I have some problems in walking about</a:t>
              </a:r>
              <a:endParaRPr lang="en-GB" sz="1200">
                <a:solidFill>
                  <a:schemeClr val="bg1"/>
                </a:solidFill>
              </a:endParaRPr>
            </a:p>
            <a:p>
              <a:pPr lvl="1">
                <a:spcBef>
                  <a:spcPts val="300"/>
                </a:spcBef>
              </a:pPr>
              <a:r>
                <a:rPr lang="en-US" sz="1200">
                  <a:solidFill>
                    <a:schemeClr val="bg1"/>
                  </a:solidFill>
                </a:rPr>
                <a:t>I am confined to bed</a:t>
              </a:r>
              <a:endParaRPr lang="en-GB" sz="1200">
                <a:solidFill>
                  <a:schemeClr val="bg1"/>
                </a:solidFill>
              </a:endParaRPr>
            </a:p>
          </p:txBody>
        </p:sp>
        <p:sp>
          <p:nvSpPr>
            <p:cNvPr id="34" name="Rectangle 33">
              <a:extLst>
                <a:ext uri="{FF2B5EF4-FFF2-40B4-BE49-F238E27FC236}">
                  <a16:creationId xmlns:a16="http://schemas.microsoft.com/office/drawing/2014/main" id="{70B28D91-E05F-FEAF-12EC-6B3992C0258B}"/>
                </a:ext>
              </a:extLst>
            </p:cNvPr>
            <p:cNvSpPr/>
            <p:nvPr/>
          </p:nvSpPr>
          <p:spPr>
            <a:xfrm>
              <a:off x="4686253" y="5109540"/>
              <a:ext cx="113376" cy="108000"/>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EFA8DA94-298D-05E2-3B52-976B8C74B442}"/>
                </a:ext>
              </a:extLst>
            </p:cNvPr>
            <p:cNvSpPr/>
            <p:nvPr/>
          </p:nvSpPr>
          <p:spPr>
            <a:xfrm>
              <a:off x="4686253" y="5328615"/>
              <a:ext cx="113376" cy="108000"/>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C10406DD-0E5C-EA9F-2A47-66EF181E0DA5}"/>
                </a:ext>
              </a:extLst>
            </p:cNvPr>
            <p:cNvSpPr/>
            <p:nvPr/>
          </p:nvSpPr>
          <p:spPr>
            <a:xfrm>
              <a:off x="4686253" y="5547690"/>
              <a:ext cx="113376" cy="108000"/>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7" name="TextBox 36">
            <a:extLst>
              <a:ext uri="{FF2B5EF4-FFF2-40B4-BE49-F238E27FC236}">
                <a16:creationId xmlns:a16="http://schemas.microsoft.com/office/drawing/2014/main" id="{80601DA6-4E30-BBC5-8B67-3E67A8168DA3}"/>
              </a:ext>
            </a:extLst>
          </p:cNvPr>
          <p:cNvSpPr txBox="1"/>
          <p:nvPr/>
        </p:nvSpPr>
        <p:spPr>
          <a:xfrm>
            <a:off x="7872778" y="4553905"/>
            <a:ext cx="3944569" cy="584775"/>
          </a:xfrm>
          <a:prstGeom prst="rect">
            <a:avLst/>
          </a:prstGeom>
          <a:noFill/>
        </p:spPr>
        <p:txBody>
          <a:bodyPr wrap="square">
            <a:spAutoFit/>
          </a:bodyPr>
          <a:lstStyle/>
          <a:p>
            <a:pPr marL="0" indent="0" algn="ctr">
              <a:spcBef>
                <a:spcPts val="3000"/>
              </a:spcBef>
              <a:buNone/>
            </a:pPr>
            <a:r>
              <a:rPr lang="en-US" sz="1600">
                <a:solidFill>
                  <a:schemeClr val="bg1"/>
                </a:solidFill>
              </a:rPr>
              <a:t>Patients also rate their </a:t>
            </a:r>
            <a:br>
              <a:rPr lang="en-US" sz="1600">
                <a:solidFill>
                  <a:schemeClr val="bg1"/>
                </a:solidFill>
              </a:rPr>
            </a:br>
            <a:r>
              <a:rPr lang="en-US" sz="1600" b="1">
                <a:solidFill>
                  <a:schemeClr val="bg1"/>
                </a:solidFill>
              </a:rPr>
              <a:t>overall health </a:t>
            </a:r>
            <a:r>
              <a:rPr lang="en-US" sz="1600">
                <a:solidFill>
                  <a:schemeClr val="bg1"/>
                </a:solidFill>
              </a:rPr>
              <a:t>on a VAS</a:t>
            </a:r>
            <a:r>
              <a:rPr lang="en-US" sz="1600" baseline="30000">
                <a:solidFill>
                  <a:schemeClr val="bg1"/>
                </a:solidFill>
              </a:rPr>
              <a:t>2</a:t>
            </a:r>
          </a:p>
        </p:txBody>
      </p:sp>
      <p:sp>
        <p:nvSpPr>
          <p:cNvPr id="38" name="Content Placeholder 20">
            <a:extLst>
              <a:ext uri="{FF2B5EF4-FFF2-40B4-BE49-F238E27FC236}">
                <a16:creationId xmlns:a16="http://schemas.microsoft.com/office/drawing/2014/main" id="{AC6C1614-EA2C-9A15-6474-2E3F0C0F188A}"/>
              </a:ext>
            </a:extLst>
          </p:cNvPr>
          <p:cNvSpPr txBox="1">
            <a:spLocks/>
          </p:cNvSpPr>
          <p:nvPr/>
        </p:nvSpPr>
        <p:spPr>
          <a:xfrm>
            <a:off x="7841565" y="1663699"/>
            <a:ext cx="3854602" cy="2667265"/>
          </a:xfrm>
          <a:prstGeom prst="round2DiagRect">
            <a:avLst>
              <a:gd name="adj1" fmla="val 0"/>
              <a:gd name="adj2" fmla="val 0"/>
            </a:avLst>
          </a:prstGeom>
          <a:noFill/>
        </p:spPr>
        <p:txBody>
          <a:bodyPr vert="horz" lIns="270000" tIns="36000" rIns="270000" bIns="27000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a:solidFill>
                  <a:schemeClr val="tx1"/>
                </a:solidFill>
              </a:rPr>
              <a:t>Each dimension is scored on perceived severity (3L):</a:t>
            </a:r>
            <a:r>
              <a:rPr lang="en-US" sz="1400" baseline="30000">
                <a:solidFill>
                  <a:schemeClr val="tx1"/>
                </a:solidFill>
              </a:rPr>
              <a:t>2</a:t>
            </a:r>
          </a:p>
          <a:p>
            <a:pPr marL="180000" lvl="1" indent="0">
              <a:buFont typeface="Arial" panose="020B0604020202020204" pitchFamily="34" charset="0"/>
              <a:buNone/>
            </a:pPr>
            <a:r>
              <a:rPr lang="en-US">
                <a:solidFill>
                  <a:schemeClr val="tx1"/>
                </a:solidFill>
              </a:rPr>
              <a:t>1 = no problems</a:t>
            </a:r>
          </a:p>
          <a:p>
            <a:pPr marL="180000" lvl="1" indent="0">
              <a:buFont typeface="Arial" panose="020B0604020202020204" pitchFamily="34" charset="0"/>
              <a:buNone/>
            </a:pPr>
            <a:r>
              <a:rPr lang="en-US">
                <a:solidFill>
                  <a:schemeClr val="tx1"/>
                </a:solidFill>
              </a:rPr>
              <a:t>2 = some problems</a:t>
            </a:r>
          </a:p>
          <a:p>
            <a:pPr marL="180000" lvl="1" indent="0">
              <a:buFont typeface="Arial" panose="020B0604020202020204" pitchFamily="34" charset="0"/>
              <a:buNone/>
            </a:pPr>
            <a:r>
              <a:rPr lang="en-US">
                <a:solidFill>
                  <a:schemeClr val="tx1"/>
                </a:solidFill>
              </a:rPr>
              <a:t>3 = extreme problems</a:t>
            </a:r>
          </a:p>
          <a:p>
            <a:pPr marL="0" indent="0">
              <a:buFont typeface="Arial" panose="020B0604020202020204" pitchFamily="34" charset="0"/>
              <a:buNone/>
            </a:pPr>
            <a:r>
              <a:rPr lang="en-US" sz="1400">
                <a:solidFill>
                  <a:schemeClr val="tx1"/>
                </a:solidFill>
              </a:rPr>
              <a:t>The dimension scores can be:</a:t>
            </a:r>
            <a:r>
              <a:rPr lang="en-US" sz="1400" baseline="30000">
                <a:solidFill>
                  <a:schemeClr val="tx1"/>
                </a:solidFill>
              </a:rPr>
              <a:t>2</a:t>
            </a:r>
          </a:p>
          <a:p>
            <a:pPr lvl="1"/>
            <a:r>
              <a:rPr lang="en-US">
                <a:solidFill>
                  <a:schemeClr val="tx1"/>
                </a:solidFill>
              </a:rPr>
              <a:t>Grouped to form a ‘health state’</a:t>
            </a:r>
          </a:p>
          <a:p>
            <a:pPr lvl="1"/>
            <a:r>
              <a:rPr lang="en-US">
                <a:solidFill>
                  <a:schemeClr val="tx1"/>
                </a:solidFill>
              </a:rPr>
              <a:t>Weighted to form a single ‘summary index’ with a max. score of 1 (best)</a:t>
            </a:r>
          </a:p>
        </p:txBody>
      </p:sp>
      <p:pic>
        <p:nvPicPr>
          <p:cNvPr id="42" name="Graphic 41" descr="Left Brain outline">
            <a:extLst>
              <a:ext uri="{FF2B5EF4-FFF2-40B4-BE49-F238E27FC236}">
                <a16:creationId xmlns:a16="http://schemas.microsoft.com/office/drawing/2014/main" id="{3DD21ABE-9560-AA04-5033-C3B19D9A98A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522842" y="3775807"/>
            <a:ext cx="432000" cy="432000"/>
          </a:xfrm>
          <a:prstGeom prst="rect">
            <a:avLst/>
          </a:prstGeom>
        </p:spPr>
      </p:pic>
      <p:cxnSp>
        <p:nvCxnSpPr>
          <p:cNvPr id="44" name="Straight Connector 43">
            <a:extLst>
              <a:ext uri="{FF2B5EF4-FFF2-40B4-BE49-F238E27FC236}">
                <a16:creationId xmlns:a16="http://schemas.microsoft.com/office/drawing/2014/main" id="{933C4F3B-2939-02A1-5B62-35BAD2313E77}"/>
              </a:ext>
            </a:extLst>
          </p:cNvPr>
          <p:cNvCxnSpPr/>
          <p:nvPr/>
        </p:nvCxnSpPr>
        <p:spPr>
          <a:xfrm>
            <a:off x="7918450" y="4649730"/>
            <a:ext cx="0" cy="12763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8164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F37D9EF-9C9E-EED0-F360-1BC19F2CD460}"/>
              </a:ext>
            </a:extLst>
          </p:cNvPr>
          <p:cNvSpPr>
            <a:spLocks noGrp="1"/>
          </p:cNvSpPr>
          <p:nvPr>
            <p:ph type="body" sz="quarter" idx="17"/>
          </p:nvPr>
        </p:nvSpPr>
        <p:spPr/>
        <p:txBody>
          <a:bodyPr/>
          <a:lstStyle/>
          <a:p>
            <a:r>
              <a:rPr lang="da-DK">
                <a:solidFill>
                  <a:schemeClr val="accent2">
                    <a:lumMod val="50000"/>
                  </a:schemeClr>
                </a:solidFill>
              </a:rPr>
              <a:t>Alzheimer’s disease (AD) </a:t>
            </a:r>
            <a:r>
              <a:rPr lang="en-GB">
                <a:solidFill>
                  <a:schemeClr val="accent2">
                    <a:lumMod val="50000"/>
                  </a:schemeClr>
                </a:solidFill>
              </a:rPr>
              <a:t>– Epidemiology and burden</a:t>
            </a:r>
            <a:endParaRPr lang="en-US">
              <a:solidFill>
                <a:schemeClr val="accent2">
                  <a:lumMod val="50000"/>
                </a:schemeClr>
              </a:solidFill>
            </a:endParaRPr>
          </a:p>
        </p:txBody>
      </p:sp>
      <p:sp>
        <p:nvSpPr>
          <p:cNvPr id="3" name="Title 2">
            <a:extLst>
              <a:ext uri="{FF2B5EF4-FFF2-40B4-BE49-F238E27FC236}">
                <a16:creationId xmlns:a16="http://schemas.microsoft.com/office/drawing/2014/main" id="{9B838030-81A6-3F01-DB53-7E3C03022D34}"/>
              </a:ext>
            </a:extLst>
          </p:cNvPr>
          <p:cNvSpPr>
            <a:spLocks noGrp="1"/>
          </p:cNvSpPr>
          <p:nvPr>
            <p:ph type="title"/>
          </p:nvPr>
        </p:nvSpPr>
        <p:spPr/>
        <p:txBody>
          <a:bodyPr/>
          <a:lstStyle/>
          <a:p>
            <a:r>
              <a:rPr lang="en-GB"/>
              <a:t>Resource Utilization in Dementia Lite (RUD Lite)</a:t>
            </a:r>
            <a:endParaRPr lang="en-US"/>
          </a:p>
        </p:txBody>
      </p:sp>
      <p:sp>
        <p:nvSpPr>
          <p:cNvPr id="6" name="Text Placeholder 5">
            <a:extLst>
              <a:ext uri="{FF2B5EF4-FFF2-40B4-BE49-F238E27FC236}">
                <a16:creationId xmlns:a16="http://schemas.microsoft.com/office/drawing/2014/main" id="{5BB0147B-131C-0C2C-E98D-99C64665B802}"/>
              </a:ext>
            </a:extLst>
          </p:cNvPr>
          <p:cNvSpPr>
            <a:spLocks noGrp="1"/>
          </p:cNvSpPr>
          <p:nvPr>
            <p:ph type="body" sz="quarter" idx="18"/>
          </p:nvPr>
        </p:nvSpPr>
        <p:spPr/>
        <p:txBody>
          <a:bodyPr/>
          <a:lstStyle/>
          <a:p>
            <a:r>
              <a:rPr lang="en-GB">
                <a:solidFill>
                  <a:schemeClr val="accent2">
                    <a:lumMod val="50000"/>
                  </a:schemeClr>
                </a:solidFill>
              </a:rPr>
              <a:t>ADL=activity of daily living; RUD=Resource Utilization in Dementia</a:t>
            </a:r>
            <a:br>
              <a:rPr lang="en-GB">
                <a:solidFill>
                  <a:schemeClr val="accent2">
                    <a:lumMod val="50000"/>
                  </a:schemeClr>
                </a:solidFill>
              </a:rPr>
            </a:br>
            <a:br>
              <a:rPr lang="en-GB">
                <a:solidFill>
                  <a:schemeClr val="accent2">
                    <a:lumMod val="50000"/>
                  </a:schemeClr>
                </a:solidFill>
              </a:rPr>
            </a:br>
            <a:r>
              <a:rPr lang="en-GB">
                <a:solidFill>
                  <a:schemeClr val="accent2">
                    <a:lumMod val="50000"/>
                  </a:schemeClr>
                </a:solidFill>
              </a:rPr>
              <a:t>1. </a:t>
            </a:r>
            <a:r>
              <a:rPr lang="en-GB" err="1">
                <a:solidFill>
                  <a:schemeClr val="accent2">
                    <a:lumMod val="50000"/>
                  </a:schemeClr>
                </a:solidFill>
              </a:rPr>
              <a:t>Wimo</a:t>
            </a:r>
            <a:r>
              <a:rPr lang="en-GB">
                <a:solidFill>
                  <a:schemeClr val="accent2">
                    <a:lumMod val="50000"/>
                  </a:schemeClr>
                </a:solidFill>
              </a:rPr>
              <a:t> &amp; </a:t>
            </a:r>
            <a:r>
              <a:rPr lang="en-GB" err="1">
                <a:solidFill>
                  <a:schemeClr val="accent2">
                    <a:lumMod val="50000"/>
                  </a:schemeClr>
                </a:solidFill>
              </a:rPr>
              <a:t>Winblad</a:t>
            </a:r>
            <a:r>
              <a:rPr lang="en-GB">
                <a:solidFill>
                  <a:schemeClr val="accent2">
                    <a:lumMod val="50000"/>
                  </a:schemeClr>
                </a:solidFill>
              </a:rPr>
              <a:t>. Brain Aging 2003;3(1):48–59; 2. Casey et al. </a:t>
            </a:r>
            <a:r>
              <a:rPr lang="en-US">
                <a:solidFill>
                  <a:schemeClr val="accent2">
                    <a:lumMod val="50000"/>
                  </a:schemeClr>
                </a:solidFill>
              </a:rPr>
              <a:t>Pilot Feasibility Stud 2020;16;6(1):177; 3.</a:t>
            </a:r>
            <a:r>
              <a:rPr lang="en-GB">
                <a:solidFill>
                  <a:schemeClr val="accent2">
                    <a:lumMod val="50000"/>
                  </a:schemeClr>
                </a:solidFill>
              </a:rPr>
              <a:t> </a:t>
            </a:r>
            <a:r>
              <a:rPr lang="en-GB" err="1">
                <a:solidFill>
                  <a:schemeClr val="accent2">
                    <a:lumMod val="50000"/>
                  </a:schemeClr>
                </a:solidFill>
              </a:rPr>
              <a:t>Wimo</a:t>
            </a:r>
            <a:r>
              <a:rPr lang="en-GB">
                <a:solidFill>
                  <a:schemeClr val="accent2">
                    <a:lumMod val="50000"/>
                  </a:schemeClr>
                </a:solidFill>
              </a:rPr>
              <a:t> &amp; Nordberg. Arch </a:t>
            </a:r>
            <a:r>
              <a:rPr lang="en-GB" err="1">
                <a:solidFill>
                  <a:schemeClr val="accent2">
                    <a:lumMod val="50000"/>
                  </a:schemeClr>
                </a:solidFill>
              </a:rPr>
              <a:t>Gerontol</a:t>
            </a:r>
            <a:r>
              <a:rPr lang="en-GB">
                <a:solidFill>
                  <a:schemeClr val="accent2">
                    <a:lumMod val="50000"/>
                  </a:schemeClr>
                </a:solidFill>
              </a:rPr>
              <a:t> </a:t>
            </a:r>
            <a:r>
              <a:rPr lang="en-GB" err="1">
                <a:solidFill>
                  <a:schemeClr val="accent2">
                    <a:lumMod val="50000"/>
                  </a:schemeClr>
                </a:solidFill>
              </a:rPr>
              <a:t>Geriatr</a:t>
            </a:r>
            <a:r>
              <a:rPr lang="en-GB">
                <a:solidFill>
                  <a:schemeClr val="accent2">
                    <a:lumMod val="50000"/>
                  </a:schemeClr>
                </a:solidFill>
              </a:rPr>
              <a:t> 2007;44(1):71–81</a:t>
            </a:r>
          </a:p>
        </p:txBody>
      </p:sp>
      <p:sp>
        <p:nvSpPr>
          <p:cNvPr id="7" name="Slide Number Placeholder 6">
            <a:extLst>
              <a:ext uri="{FF2B5EF4-FFF2-40B4-BE49-F238E27FC236}">
                <a16:creationId xmlns:a16="http://schemas.microsoft.com/office/drawing/2014/main" id="{1FE31F92-987C-EE1B-313E-7F801CF7F4ED}"/>
              </a:ext>
            </a:extLst>
          </p:cNvPr>
          <p:cNvSpPr>
            <a:spLocks noGrp="1"/>
          </p:cNvSpPr>
          <p:nvPr>
            <p:ph type="sldNum" sz="quarter" idx="4"/>
          </p:nvPr>
        </p:nvSpPr>
        <p:spPr/>
        <p:txBody>
          <a:bodyPr/>
          <a:lstStyle/>
          <a:p>
            <a:fld id="{C5E73D8C-6D1C-4360-8101-83ED279A0FF1}" type="slidenum">
              <a:rPr lang="en-GB" smtClean="0"/>
              <a:pPr/>
              <a:t>15</a:t>
            </a:fld>
            <a:endParaRPr lang="en-GB"/>
          </a:p>
        </p:txBody>
      </p:sp>
      <p:sp>
        <p:nvSpPr>
          <p:cNvPr id="8" name="Pladsholder til indhold 5">
            <a:extLst>
              <a:ext uri="{FF2B5EF4-FFF2-40B4-BE49-F238E27FC236}">
                <a16:creationId xmlns:a16="http://schemas.microsoft.com/office/drawing/2014/main" id="{A7561DC6-107D-188B-17F2-EBD0BACFFEDB}"/>
              </a:ext>
            </a:extLst>
          </p:cNvPr>
          <p:cNvSpPr txBox="1">
            <a:spLocks/>
          </p:cNvSpPr>
          <p:nvPr/>
        </p:nvSpPr>
        <p:spPr>
          <a:xfrm>
            <a:off x="539747" y="1416785"/>
            <a:ext cx="4549004" cy="4474691"/>
          </a:xfrm>
          <a:prstGeom prst="round1Rect">
            <a:avLst>
              <a:gd name="adj" fmla="val 7879"/>
            </a:avLst>
          </a:prstGeom>
          <a:noFill/>
        </p:spPr>
        <p:txBody>
          <a:bodyPr vert="horz" lIns="0" tIns="0" rIns="270000" bIns="27000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pPr>
            <a:r>
              <a:rPr lang="en-US" sz="1400">
                <a:latin typeface="Arial (Body)"/>
              </a:rPr>
              <a:t>The RUD was designed for use in clinical trials </a:t>
            </a:r>
            <a:br>
              <a:rPr lang="en-US" sz="1400">
                <a:latin typeface="Arial (Body)"/>
              </a:rPr>
            </a:br>
            <a:r>
              <a:rPr lang="en-US" sz="1400">
                <a:latin typeface="Arial (Body)"/>
              </a:rPr>
              <a:t>to assess the level of </a:t>
            </a:r>
            <a:r>
              <a:rPr lang="en-US" sz="1400" b="1">
                <a:latin typeface="Arial (Body)"/>
              </a:rPr>
              <a:t>resource usage </a:t>
            </a:r>
            <a:br>
              <a:rPr lang="en-US" sz="1400" b="1">
                <a:latin typeface="Arial (Body)"/>
              </a:rPr>
            </a:br>
            <a:r>
              <a:rPr lang="en-US" sz="1400">
                <a:latin typeface="Arial (Body)"/>
              </a:rPr>
              <a:t>among patients with dementia</a:t>
            </a:r>
            <a:r>
              <a:rPr lang="en-US" sz="1400" baseline="30000">
                <a:latin typeface="Arial (Body)"/>
              </a:rPr>
              <a:t>1</a:t>
            </a:r>
            <a:endParaRPr lang="en-US" sz="1400">
              <a:latin typeface="Arial (Body)"/>
            </a:endParaRPr>
          </a:p>
          <a:p>
            <a:pPr>
              <a:spcBef>
                <a:spcPts val="1200"/>
              </a:spcBef>
            </a:pPr>
            <a:r>
              <a:rPr lang="en-US" sz="1400">
                <a:latin typeface="Arial (Body)"/>
              </a:rPr>
              <a:t>A </a:t>
            </a:r>
            <a:r>
              <a:rPr lang="en-US" sz="1400" b="1">
                <a:latin typeface="Arial (Body)"/>
              </a:rPr>
              <a:t>shortened version </a:t>
            </a:r>
            <a:r>
              <a:rPr lang="en-US" sz="1400">
                <a:latin typeface="Arial (Body)"/>
              </a:rPr>
              <a:t>was created – the RUD Lite</a:t>
            </a:r>
            <a:r>
              <a:rPr lang="en-US" sz="1400" baseline="30000">
                <a:latin typeface="Arial (Body)"/>
              </a:rPr>
              <a:t>1</a:t>
            </a:r>
            <a:endParaRPr lang="en-GB" sz="1400" baseline="30000">
              <a:latin typeface="Arial (Body)"/>
            </a:endParaRPr>
          </a:p>
          <a:p>
            <a:pPr>
              <a:spcBef>
                <a:spcPts val="1200"/>
              </a:spcBef>
            </a:pPr>
            <a:r>
              <a:rPr lang="en-US" sz="1400">
                <a:latin typeface="Arial (Body)"/>
              </a:rPr>
              <a:t>RUD Lite consists of questions on the </a:t>
            </a:r>
            <a:r>
              <a:rPr lang="en-US" sz="1400" b="1">
                <a:latin typeface="Arial (Body)"/>
              </a:rPr>
              <a:t>patient and the caregiver</a:t>
            </a:r>
            <a:r>
              <a:rPr lang="en-US" sz="1400">
                <a:latin typeface="Arial (Body)"/>
              </a:rPr>
              <a:t>, to be completed at baseline and follow-up</a:t>
            </a:r>
            <a:r>
              <a:rPr lang="en-US" sz="1400" baseline="30000">
                <a:latin typeface="Arial (Body)"/>
              </a:rPr>
              <a:t>1</a:t>
            </a:r>
          </a:p>
          <a:p>
            <a:pPr>
              <a:spcBef>
                <a:spcPts val="1200"/>
              </a:spcBef>
            </a:pPr>
            <a:r>
              <a:rPr lang="en-US" sz="1400">
                <a:latin typeface="Arial (Body)"/>
              </a:rPr>
              <a:t>RUD Lite takes </a:t>
            </a:r>
            <a:r>
              <a:rPr lang="en-GB" sz="1400">
                <a:latin typeface="Arial (Body)"/>
              </a:rPr>
              <a:t>~15 minutes to complete</a:t>
            </a:r>
            <a:r>
              <a:rPr lang="en-GB" sz="1400" baseline="30000">
                <a:latin typeface="Arial (Body)"/>
              </a:rPr>
              <a:t>2</a:t>
            </a:r>
          </a:p>
          <a:p>
            <a:pPr>
              <a:spcBef>
                <a:spcPts val="1200"/>
              </a:spcBef>
            </a:pPr>
            <a:r>
              <a:rPr lang="en-US" sz="1400">
                <a:latin typeface="Arial (Body)"/>
              </a:rPr>
              <a:t>RUD Lite is a questionnaire rather than an assessment scale – it is not ‘scored’</a:t>
            </a:r>
            <a:r>
              <a:rPr lang="en-US" sz="1400" baseline="30000">
                <a:latin typeface="Arial (Body)"/>
              </a:rPr>
              <a:t>1</a:t>
            </a:r>
            <a:endParaRPr lang="en-US" sz="1400">
              <a:latin typeface="Arial (Body)"/>
            </a:endParaRPr>
          </a:p>
          <a:p>
            <a:pPr>
              <a:spcBef>
                <a:spcPts val="1200"/>
              </a:spcBef>
            </a:pPr>
            <a:r>
              <a:rPr lang="en-US" sz="1400">
                <a:latin typeface="Arial (Body)"/>
              </a:rPr>
              <a:t>Questions on caregiver time, hospital care, and outpatient visits have shown high test–retest reliability</a:t>
            </a:r>
            <a:r>
              <a:rPr lang="en-US" sz="1400" baseline="30000">
                <a:latin typeface="Arial (Body)"/>
              </a:rPr>
              <a:t>3</a:t>
            </a:r>
          </a:p>
          <a:p>
            <a:pPr lvl="1"/>
            <a:r>
              <a:rPr lang="en-US">
                <a:latin typeface="Arial (Body)"/>
              </a:rPr>
              <a:t>The validity of the questions on hospital care and number of outpatient visits has been shown by comparison with register data</a:t>
            </a:r>
            <a:r>
              <a:rPr lang="en-US" baseline="30000">
                <a:latin typeface="Arial (Body)"/>
              </a:rPr>
              <a:t>3</a:t>
            </a:r>
            <a:endParaRPr lang="en-GB" baseline="30000">
              <a:latin typeface="Arial (Body)"/>
            </a:endParaRPr>
          </a:p>
          <a:p>
            <a:pPr lvl="1"/>
            <a:endParaRPr lang="en-US" baseline="30000">
              <a:latin typeface="Arial (Body)"/>
            </a:endParaRPr>
          </a:p>
        </p:txBody>
      </p:sp>
      <p:graphicFrame>
        <p:nvGraphicFramePr>
          <p:cNvPr id="10" name="Content Placeholder 6">
            <a:extLst>
              <a:ext uri="{FF2B5EF4-FFF2-40B4-BE49-F238E27FC236}">
                <a16:creationId xmlns:a16="http://schemas.microsoft.com/office/drawing/2014/main" id="{C1CF85C7-A717-9194-77EB-2DE3E52F9949}"/>
              </a:ext>
            </a:extLst>
          </p:cNvPr>
          <p:cNvGraphicFramePr>
            <a:graphicFrameLocks/>
          </p:cNvGraphicFramePr>
          <p:nvPr>
            <p:extLst>
              <p:ext uri="{D42A27DB-BD31-4B8C-83A1-F6EECF244321}">
                <p14:modId xmlns:p14="http://schemas.microsoft.com/office/powerpoint/2010/main" val="1942977036"/>
              </p:ext>
            </p:extLst>
          </p:nvPr>
        </p:nvGraphicFramePr>
        <p:xfrm>
          <a:off x="5092700" y="1459004"/>
          <a:ext cx="6559554" cy="4764584"/>
        </p:xfrm>
        <a:graphic>
          <a:graphicData uri="http://schemas.openxmlformats.org/drawingml/2006/table">
            <a:tbl>
              <a:tblPr firstRow="1" bandRow="1">
                <a:tableStyleId>{7DF18680-E054-41AD-8BC1-D1AEF772440D}</a:tableStyleId>
              </a:tblPr>
              <a:tblGrid>
                <a:gridCol w="3279777">
                  <a:extLst>
                    <a:ext uri="{9D8B030D-6E8A-4147-A177-3AD203B41FA5}">
                      <a16:colId xmlns:a16="http://schemas.microsoft.com/office/drawing/2014/main" val="20000"/>
                    </a:ext>
                  </a:extLst>
                </a:gridCol>
                <a:gridCol w="3279777">
                  <a:extLst>
                    <a:ext uri="{9D8B030D-6E8A-4147-A177-3AD203B41FA5}">
                      <a16:colId xmlns:a16="http://schemas.microsoft.com/office/drawing/2014/main" val="421792848"/>
                    </a:ext>
                  </a:extLst>
                </a:gridCol>
              </a:tblGrid>
              <a:tr h="493784">
                <a:tc>
                  <a:txBody>
                    <a:bodyPr/>
                    <a:lstStyle/>
                    <a:p>
                      <a:pPr>
                        <a:lnSpc>
                          <a:spcPct val="100000"/>
                        </a:lnSpc>
                        <a:spcBef>
                          <a:spcPts val="120"/>
                        </a:spcBef>
                        <a:spcAft>
                          <a:spcPts val="120"/>
                        </a:spcAft>
                      </a:pPr>
                      <a:r>
                        <a:rPr lang="en-GB" sz="1400" b="1">
                          <a:solidFill>
                            <a:schemeClr val="tx1"/>
                          </a:solidFill>
                          <a:latin typeface="+mn-lt"/>
                        </a:rPr>
                        <a:t>Patient components</a:t>
                      </a:r>
                      <a:r>
                        <a:rPr lang="en-GB" sz="1400" b="1" baseline="30000">
                          <a:solidFill>
                            <a:schemeClr val="tx1"/>
                          </a:solidFill>
                          <a:latin typeface="+mn-lt"/>
                        </a:rPr>
                        <a:t>1</a:t>
                      </a:r>
                      <a:endParaRPr lang="en-GB" sz="1400" b="1">
                        <a:solidFill>
                          <a:schemeClr val="tx1"/>
                        </a:solidFill>
                        <a:latin typeface="+mn-lt"/>
                      </a:endParaRPr>
                    </a:p>
                  </a:txBody>
                  <a:tcPr marL="68580" marR="6858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GB" sz="1400" b="1">
                          <a:solidFill>
                            <a:schemeClr val="tx1"/>
                          </a:solidFill>
                          <a:effectLst/>
                          <a:latin typeface="+mn-lt"/>
                          <a:ea typeface="Times New Roman" panose="02020603050405020304" pitchFamily="18" charset="0"/>
                          <a:cs typeface="Times New Roman" panose="02020603050405020304" pitchFamily="18" charset="0"/>
                        </a:rPr>
                        <a:t>Caregiver component</a:t>
                      </a:r>
                      <a:r>
                        <a:rPr lang="en-GB" sz="1400" b="1" baseline="30000">
                          <a:solidFill>
                            <a:schemeClr val="tx1"/>
                          </a:solidFill>
                          <a:effectLst/>
                          <a:latin typeface="+mn-lt"/>
                          <a:ea typeface="Times New Roman" panose="02020603050405020304" pitchFamily="18" charset="0"/>
                          <a:cs typeface="Times New Roman" panose="02020603050405020304" pitchFamily="18" charset="0"/>
                        </a:rPr>
                        <a:t>1</a:t>
                      </a:r>
                      <a:endParaRPr lang="en-GB" sz="14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extLst>
                  <a:ext uri="{0D108BD9-81ED-4DB2-BD59-A6C34878D82A}">
                    <a16:rowId xmlns:a16="http://schemas.microsoft.com/office/drawing/2014/main" val="10000"/>
                  </a:ext>
                </a:extLst>
              </a:tr>
              <a:tr h="533850">
                <a:tc>
                  <a:txBody>
                    <a:bodyPr/>
                    <a:lstStyle/>
                    <a:p>
                      <a:pPr marL="0" indent="0">
                        <a:lnSpc>
                          <a:spcPct val="100000"/>
                        </a:lnSpc>
                        <a:spcBef>
                          <a:spcPts val="120"/>
                        </a:spcBef>
                        <a:spcAft>
                          <a:spcPts val="120"/>
                        </a:spcAft>
                        <a:buClr>
                          <a:schemeClr val="accent1"/>
                        </a:buClr>
                        <a:buFont typeface="Arial" panose="020B0604020202020204" pitchFamily="34" charset="0"/>
                        <a:buNone/>
                      </a:pPr>
                      <a:r>
                        <a:rPr lang="en-GB" sz="1400" b="0">
                          <a:solidFill>
                            <a:schemeClr val="tx1"/>
                          </a:solidFill>
                          <a:latin typeface="+mn-lt"/>
                        </a:rPr>
                        <a:t>Accommodation/long-term care</a:t>
                      </a:r>
                    </a:p>
                  </a:txBody>
                  <a:tcPr marL="68580" marR="6858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nSpc>
                          <a:spcPct val="100000"/>
                        </a:lnSpc>
                        <a:spcBef>
                          <a:spcPts val="120"/>
                        </a:spcBef>
                        <a:spcAft>
                          <a:spcPts val="120"/>
                        </a:spcAft>
                        <a:buClr>
                          <a:schemeClr val="accent1"/>
                        </a:buClr>
                        <a:buFont typeface="Arial" panose="020B0604020202020204" pitchFamily="34" charset="0"/>
                        <a:buNone/>
                        <a:tabLst>
                          <a:tab pos="270510" algn="l"/>
                        </a:tabLst>
                      </a:pPr>
                      <a:r>
                        <a:rPr lang="en-GB" sz="1400">
                          <a:solidFill>
                            <a:schemeClr val="tx1"/>
                          </a:solidFill>
                          <a:effectLst/>
                          <a:latin typeface="+mn-lt"/>
                          <a:ea typeface="Times New Roman" panose="02020603050405020304" pitchFamily="18" charset="0"/>
                          <a:cs typeface="Times New Roman" panose="02020603050405020304" pitchFamily="18" charset="0"/>
                        </a:rPr>
                        <a:t>Informal care time (for patient)</a:t>
                      </a:r>
                    </a:p>
                  </a:txBody>
                  <a:tcPr marL="68580" marR="6858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1"/>
                  </a:ext>
                </a:extLst>
              </a:tr>
              <a:tr h="533850">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defRPr/>
                      </a:pPr>
                      <a:r>
                        <a:rPr lang="en-GB" sz="1400" b="0">
                          <a:solidFill>
                            <a:schemeClr val="tx1"/>
                          </a:solidFill>
                          <a:latin typeface="+mn-lt"/>
                        </a:rPr>
                        <a:t>Respite care</a:t>
                      </a:r>
                    </a:p>
                  </a:txBody>
                  <a:tcPr marL="68580" marR="6858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defRPr/>
                      </a:pPr>
                      <a:endParaRPr lang="en-GB" sz="1400" b="0">
                        <a:solidFill>
                          <a:schemeClr val="tx1"/>
                        </a:solidFill>
                        <a:latin typeface="+mn-lt"/>
                      </a:endParaRPr>
                    </a:p>
                  </a:txBody>
                  <a:tcPr marL="68580" marR="6858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2"/>
                  </a:ext>
                </a:extLst>
              </a:tr>
              <a:tr h="533850">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defRPr/>
                      </a:pPr>
                      <a:r>
                        <a:rPr lang="en-GB" sz="1400" b="0">
                          <a:solidFill>
                            <a:schemeClr val="tx1"/>
                          </a:solidFill>
                          <a:latin typeface="+mn-lt"/>
                        </a:rPr>
                        <a:t>Hospital care</a:t>
                      </a:r>
                    </a:p>
                  </a:txBody>
                  <a:tcPr marL="68580" marR="6858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defRPr/>
                      </a:pPr>
                      <a:endParaRPr lang="en-GB" sz="1400" b="0">
                        <a:solidFill>
                          <a:schemeClr val="tx1"/>
                        </a:solidFill>
                        <a:latin typeface="+mn-lt"/>
                      </a:endParaRPr>
                    </a:p>
                  </a:txBody>
                  <a:tcPr marL="68580" marR="6858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3"/>
                  </a:ext>
                </a:extLst>
              </a:tr>
              <a:tr h="533850">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defRPr/>
                      </a:pPr>
                      <a:r>
                        <a:rPr lang="en-GB" sz="1400" b="0">
                          <a:solidFill>
                            <a:schemeClr val="tx1"/>
                          </a:solidFill>
                          <a:latin typeface="+mn-lt"/>
                        </a:rPr>
                        <a:t>Outpatient visits</a:t>
                      </a:r>
                    </a:p>
                  </a:txBody>
                  <a:tcPr marL="68580" marR="6858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defRPr/>
                      </a:pPr>
                      <a:endParaRPr lang="en-GB" sz="1400" b="0">
                        <a:solidFill>
                          <a:schemeClr val="tx1"/>
                        </a:solidFill>
                        <a:latin typeface="+mn-lt"/>
                      </a:endParaRPr>
                    </a:p>
                  </a:txBody>
                  <a:tcPr marL="68580" marR="6858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4"/>
                  </a:ext>
                </a:extLst>
              </a:tr>
              <a:tr h="533850">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defRPr/>
                      </a:pPr>
                      <a:r>
                        <a:rPr lang="en-GB" sz="1400" b="0">
                          <a:solidFill>
                            <a:schemeClr val="tx1"/>
                          </a:solidFill>
                          <a:latin typeface="+mn-lt"/>
                        </a:rPr>
                        <a:t>Social services</a:t>
                      </a:r>
                    </a:p>
                  </a:txBody>
                  <a:tcPr marL="68580" marR="6858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defRPr/>
                      </a:pPr>
                      <a:endParaRPr lang="en-GB" sz="1400" b="0">
                        <a:solidFill>
                          <a:schemeClr val="tx1"/>
                        </a:solidFill>
                        <a:latin typeface="+mn-lt"/>
                      </a:endParaRPr>
                    </a:p>
                  </a:txBody>
                  <a:tcPr marL="68580" marR="6858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5"/>
                  </a:ext>
                </a:extLst>
              </a:tr>
              <a:tr h="533850">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defRPr/>
                      </a:pPr>
                      <a:r>
                        <a:rPr lang="en-GB" sz="1400" b="0">
                          <a:solidFill>
                            <a:schemeClr val="tx1"/>
                          </a:solidFill>
                          <a:latin typeface="+mn-lt"/>
                        </a:rPr>
                        <a:t>Home nursing care</a:t>
                      </a:r>
                    </a:p>
                  </a:txBody>
                  <a:tcPr marL="68580" marR="6858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defRPr/>
                      </a:pPr>
                      <a:endParaRPr lang="en-GB" sz="1400" b="0">
                        <a:solidFill>
                          <a:schemeClr val="tx1"/>
                        </a:solidFill>
                        <a:latin typeface="+mn-lt"/>
                      </a:endParaRPr>
                    </a:p>
                  </a:txBody>
                  <a:tcPr marL="68580" marR="6858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6"/>
                  </a:ext>
                </a:extLst>
              </a:tr>
              <a:tr h="533850">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defRPr/>
                      </a:pPr>
                      <a:r>
                        <a:rPr lang="en-GB" sz="1400" b="0">
                          <a:solidFill>
                            <a:schemeClr val="tx1"/>
                          </a:solidFill>
                          <a:latin typeface="+mn-lt"/>
                        </a:rPr>
                        <a:t>Day care</a:t>
                      </a:r>
                    </a:p>
                  </a:txBody>
                  <a:tcPr marL="68580" marR="6858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defRPr/>
                      </a:pPr>
                      <a:endParaRPr lang="en-GB" sz="1400" b="0">
                        <a:solidFill>
                          <a:schemeClr val="tx1"/>
                        </a:solidFill>
                        <a:latin typeface="+mn-lt"/>
                      </a:endParaRPr>
                    </a:p>
                  </a:txBody>
                  <a:tcPr marL="68580" marR="6858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7"/>
                  </a:ext>
                </a:extLst>
              </a:tr>
              <a:tr h="533850">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defRPr/>
                      </a:pPr>
                      <a:r>
                        <a:rPr lang="en-GB" sz="1400" b="0">
                          <a:solidFill>
                            <a:schemeClr val="tx1"/>
                          </a:solidFill>
                          <a:latin typeface="+mn-lt"/>
                        </a:rPr>
                        <a:t>Drug use (study medication)</a:t>
                      </a:r>
                    </a:p>
                  </a:txBody>
                  <a:tcPr marL="68580" marR="6858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indent="0" algn="l" defTabSz="914377" rtl="0" eaLnBrk="1" fontAlgn="auto" latinLnBrk="0" hangingPunct="1">
                        <a:lnSpc>
                          <a:spcPct val="100000"/>
                        </a:lnSpc>
                        <a:spcBef>
                          <a:spcPts val="120"/>
                        </a:spcBef>
                        <a:spcAft>
                          <a:spcPts val="120"/>
                        </a:spcAft>
                        <a:buClr>
                          <a:schemeClr val="accent1"/>
                        </a:buClr>
                        <a:buSzTx/>
                        <a:buFont typeface="Arial" panose="020B0604020202020204" pitchFamily="34" charset="0"/>
                        <a:buNone/>
                        <a:tabLst/>
                        <a:defRPr/>
                      </a:pPr>
                      <a:endParaRPr lang="en-GB" sz="1400" b="0">
                        <a:solidFill>
                          <a:schemeClr val="tx1"/>
                        </a:solidFill>
                        <a:latin typeface="+mn-lt"/>
                      </a:endParaRPr>
                    </a:p>
                  </a:txBody>
                  <a:tcPr marL="68580" marR="6858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8"/>
                  </a:ext>
                </a:extLst>
              </a:tr>
            </a:tbl>
          </a:graphicData>
        </a:graphic>
      </p:graphicFrame>
      <p:sp>
        <p:nvSpPr>
          <p:cNvPr id="11" name="TextBox 10">
            <a:extLst>
              <a:ext uri="{FF2B5EF4-FFF2-40B4-BE49-F238E27FC236}">
                <a16:creationId xmlns:a16="http://schemas.microsoft.com/office/drawing/2014/main" id="{8B37C06C-D405-A811-9818-559B86C34CBB}"/>
              </a:ext>
            </a:extLst>
          </p:cNvPr>
          <p:cNvSpPr txBox="1"/>
          <p:nvPr/>
        </p:nvSpPr>
        <p:spPr>
          <a:xfrm>
            <a:off x="8372477" y="2495107"/>
            <a:ext cx="3280950" cy="3721395"/>
          </a:xfrm>
          <a:prstGeom prst="rect">
            <a:avLst/>
          </a:prstGeom>
          <a:solidFill>
            <a:schemeClr val="bg2"/>
          </a:solidFill>
        </p:spPr>
        <p:txBody>
          <a:bodyPr wrap="square">
            <a:noAutofit/>
          </a:bodyPr>
          <a:lstStyle/>
          <a:p>
            <a:pPr marL="0" lvl="1">
              <a:spcAft>
                <a:spcPts val="1200"/>
              </a:spcAft>
            </a:pPr>
            <a:r>
              <a:rPr lang="en-US" sz="1400"/>
              <a:t>Individual questions of the patient component provide resource-use information, such as the number </a:t>
            </a:r>
            <a:br>
              <a:rPr lang="en-US" sz="1400"/>
            </a:br>
            <a:r>
              <a:rPr lang="en-US" sz="1400"/>
              <a:t>of hospitalizations and the number </a:t>
            </a:r>
            <a:br>
              <a:rPr lang="en-US" sz="1400"/>
            </a:br>
            <a:r>
              <a:rPr lang="en-US" sz="1400"/>
              <a:t>of nights spent in the hospital.</a:t>
            </a:r>
            <a:r>
              <a:rPr lang="en-US" sz="1400" baseline="30000"/>
              <a:t>1</a:t>
            </a:r>
            <a:r>
              <a:rPr lang="en-US" sz="1400"/>
              <a:t> </a:t>
            </a:r>
          </a:p>
          <a:p>
            <a:pPr marL="0" lvl="1">
              <a:spcAft>
                <a:spcPts val="1200"/>
              </a:spcAft>
            </a:pPr>
            <a:r>
              <a:rPr lang="en-US" sz="1400"/>
              <a:t>The number of hours per day that the caregiver cares for the patient is recorded based on a typical care day during the past month</a:t>
            </a:r>
            <a:r>
              <a:rPr lang="en-US" sz="1400" baseline="30000"/>
              <a:t>1</a:t>
            </a:r>
          </a:p>
          <a:p>
            <a:pPr marL="0" lvl="1">
              <a:spcAft>
                <a:spcPts val="1200"/>
              </a:spcAft>
            </a:pPr>
            <a:r>
              <a:rPr lang="en-US" sz="1400"/>
              <a:t>Caregiver time is divided into:</a:t>
            </a:r>
            <a:endParaRPr lang="en-US" sz="1400" baseline="30000"/>
          </a:p>
          <a:p>
            <a:pPr marL="269875" lvl="1" indent="-171450">
              <a:spcAft>
                <a:spcPts val="600"/>
              </a:spcAft>
              <a:buFont typeface="Arial" panose="020B0604020202020204" pitchFamily="34" charset="0"/>
              <a:buChar char="•"/>
            </a:pPr>
            <a:r>
              <a:rPr lang="en-US" sz="1200"/>
              <a:t>Assisting with personal ADLs </a:t>
            </a:r>
            <a:br>
              <a:rPr lang="en-US" sz="1200"/>
            </a:br>
            <a:r>
              <a:rPr lang="en-US" sz="1200"/>
              <a:t>(e.g., bathing and dressing)</a:t>
            </a:r>
          </a:p>
          <a:p>
            <a:pPr marL="269875" lvl="1" indent="-171450">
              <a:spcAft>
                <a:spcPts val="600"/>
              </a:spcAft>
              <a:buFont typeface="Arial" panose="020B0604020202020204" pitchFamily="34" charset="0"/>
              <a:buChar char="•"/>
            </a:pPr>
            <a:r>
              <a:rPr lang="en-US" sz="1200"/>
              <a:t>Assisting with instrumental ADLs </a:t>
            </a:r>
            <a:br>
              <a:rPr lang="en-US" sz="1200"/>
            </a:br>
            <a:r>
              <a:rPr lang="en-US" sz="1200"/>
              <a:t>(e.g., shopping and housekeeping)</a:t>
            </a:r>
          </a:p>
          <a:p>
            <a:pPr marL="269875" lvl="1" indent="-171450">
              <a:spcAft>
                <a:spcPts val="600"/>
              </a:spcAft>
              <a:buFont typeface="Arial" panose="020B0604020202020204" pitchFamily="34" charset="0"/>
              <a:buChar char="•"/>
            </a:pPr>
            <a:r>
              <a:rPr lang="en-US" sz="1200"/>
              <a:t>Supervising the patient</a:t>
            </a:r>
          </a:p>
        </p:txBody>
      </p:sp>
    </p:spTree>
    <p:extLst>
      <p:ext uri="{BB962C8B-B14F-4D97-AF65-F5344CB8AC3E}">
        <p14:creationId xmlns:p14="http://schemas.microsoft.com/office/powerpoint/2010/main" val="1337980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46CF92-D32E-A703-2C8C-CFAE8F8328B5}"/>
              </a:ext>
            </a:extLst>
          </p:cNvPr>
          <p:cNvSpPr>
            <a:spLocks noGrp="1"/>
          </p:cNvSpPr>
          <p:nvPr>
            <p:ph type="body" sz="quarter" idx="17"/>
          </p:nvPr>
        </p:nvSpPr>
        <p:spPr/>
        <p:txBody>
          <a:bodyPr/>
          <a:lstStyle/>
          <a:p>
            <a:r>
              <a:rPr lang="da-DK">
                <a:solidFill>
                  <a:schemeClr val="accent2">
                    <a:lumMod val="50000"/>
                  </a:schemeClr>
                </a:solidFill>
              </a:rPr>
              <a:t>Alzheimer’s disease (AD) </a:t>
            </a:r>
            <a:r>
              <a:rPr lang="en-GB">
                <a:solidFill>
                  <a:schemeClr val="accent2">
                    <a:lumMod val="50000"/>
                  </a:schemeClr>
                </a:solidFill>
              </a:rPr>
              <a:t>– Epidemiology and burden</a:t>
            </a:r>
            <a:endParaRPr lang="en-US">
              <a:solidFill>
                <a:schemeClr val="accent2">
                  <a:lumMod val="50000"/>
                </a:schemeClr>
              </a:solidFill>
            </a:endParaRPr>
          </a:p>
        </p:txBody>
      </p:sp>
      <p:sp>
        <p:nvSpPr>
          <p:cNvPr id="3" name="Title 2">
            <a:extLst>
              <a:ext uri="{FF2B5EF4-FFF2-40B4-BE49-F238E27FC236}">
                <a16:creationId xmlns:a16="http://schemas.microsoft.com/office/drawing/2014/main" id="{5E6C14F6-01E8-ECFD-F35E-95DE7BFA2388}"/>
              </a:ext>
            </a:extLst>
          </p:cNvPr>
          <p:cNvSpPr>
            <a:spLocks noGrp="1"/>
          </p:cNvSpPr>
          <p:nvPr>
            <p:ph type="title"/>
          </p:nvPr>
        </p:nvSpPr>
        <p:spPr/>
        <p:txBody>
          <a:bodyPr/>
          <a:lstStyle/>
          <a:p>
            <a:r>
              <a:rPr lang="en-US"/>
              <a:t>Summary</a:t>
            </a:r>
          </a:p>
        </p:txBody>
      </p:sp>
      <p:sp>
        <p:nvSpPr>
          <p:cNvPr id="4" name="Text Placeholder 3">
            <a:extLst>
              <a:ext uri="{FF2B5EF4-FFF2-40B4-BE49-F238E27FC236}">
                <a16:creationId xmlns:a16="http://schemas.microsoft.com/office/drawing/2014/main" id="{538F41AC-E094-15E7-429E-0DA0B9327CBD}"/>
              </a:ext>
            </a:extLst>
          </p:cNvPr>
          <p:cNvSpPr>
            <a:spLocks noGrp="1"/>
          </p:cNvSpPr>
          <p:nvPr>
            <p:ph type="body" sz="quarter" idx="18"/>
          </p:nvPr>
        </p:nvSpPr>
        <p:spPr/>
        <p:txBody>
          <a:bodyPr/>
          <a:lstStyle/>
          <a:p>
            <a:pPr marL="0" indent="0">
              <a:buNone/>
            </a:pPr>
            <a:r>
              <a:rPr lang="en-GB">
                <a:solidFill>
                  <a:schemeClr val="accent2">
                    <a:lumMod val="50000"/>
                  </a:schemeClr>
                </a:solidFill>
              </a:rPr>
              <a:t>1. Alzheimer's Disease International. </a:t>
            </a:r>
            <a:r>
              <a:rPr lang="en-US">
                <a:solidFill>
                  <a:schemeClr val="accent2">
                    <a:lumMod val="50000"/>
                  </a:schemeClr>
                </a:solidFill>
              </a:rPr>
              <a:t>https://www.alzint.org/about/dementia-facts-figures/dementia-statistics/. Accessed Aug 2023; </a:t>
            </a:r>
            <a:br>
              <a:rPr lang="en-US">
                <a:solidFill>
                  <a:schemeClr val="accent2">
                    <a:lumMod val="50000"/>
                  </a:schemeClr>
                </a:solidFill>
              </a:rPr>
            </a:br>
            <a:r>
              <a:rPr lang="en-US">
                <a:solidFill>
                  <a:schemeClr val="accent2">
                    <a:lumMod val="50000"/>
                  </a:schemeClr>
                </a:solidFill>
              </a:rPr>
              <a:t>2. </a:t>
            </a:r>
            <a:r>
              <a:rPr lang="en-GB" err="1">
                <a:solidFill>
                  <a:schemeClr val="accent2">
                    <a:lumMod val="50000"/>
                  </a:schemeClr>
                </a:solidFill>
              </a:rPr>
              <a:t>Monafred</a:t>
            </a:r>
            <a:r>
              <a:rPr lang="en-GB">
                <a:solidFill>
                  <a:schemeClr val="accent2">
                    <a:lumMod val="50000"/>
                  </a:schemeClr>
                </a:solidFill>
              </a:rPr>
              <a:t> et al. Neurol. </a:t>
            </a:r>
            <a:r>
              <a:rPr lang="en-GB" err="1">
                <a:solidFill>
                  <a:schemeClr val="accent2">
                    <a:lumMod val="50000"/>
                  </a:schemeClr>
                </a:solidFill>
              </a:rPr>
              <a:t>Ther</a:t>
            </a:r>
            <a:r>
              <a:rPr lang="en-GB">
                <a:solidFill>
                  <a:schemeClr val="accent2">
                    <a:lumMod val="50000"/>
                  </a:schemeClr>
                </a:solidFill>
              </a:rPr>
              <a:t> 2022;11:553–569; 3. </a:t>
            </a:r>
            <a:r>
              <a:rPr lang="en-GB" err="1">
                <a:solidFill>
                  <a:schemeClr val="accent2">
                    <a:lumMod val="50000"/>
                  </a:schemeClr>
                </a:solidFill>
              </a:rPr>
              <a:t>Skaria</a:t>
            </a:r>
            <a:r>
              <a:rPr lang="en-GB">
                <a:solidFill>
                  <a:schemeClr val="accent2">
                    <a:lumMod val="50000"/>
                  </a:schemeClr>
                </a:solidFill>
              </a:rPr>
              <a:t>.</a:t>
            </a:r>
            <a:r>
              <a:rPr lang="en-US">
                <a:solidFill>
                  <a:schemeClr val="accent2">
                    <a:lumMod val="50000"/>
                  </a:schemeClr>
                </a:solidFill>
              </a:rPr>
              <a:t> Am J </a:t>
            </a:r>
            <a:r>
              <a:rPr lang="en-US" err="1">
                <a:solidFill>
                  <a:schemeClr val="accent2">
                    <a:lumMod val="50000"/>
                  </a:schemeClr>
                </a:solidFill>
              </a:rPr>
              <a:t>Manag</a:t>
            </a:r>
            <a:r>
              <a:rPr lang="en-US">
                <a:solidFill>
                  <a:schemeClr val="accent2">
                    <a:lumMod val="50000"/>
                  </a:schemeClr>
                </a:solidFill>
              </a:rPr>
              <a:t> Care 2022;28(10Suppl):S188–S196; 4. </a:t>
            </a:r>
            <a:r>
              <a:rPr lang="da-DK">
                <a:solidFill>
                  <a:schemeClr val="accent2">
                    <a:lumMod val="50000"/>
                  </a:schemeClr>
                </a:solidFill>
              </a:rPr>
              <a:t>Georges et al. Int J Geriatr Psychiatry 2008;23(5):546–551; </a:t>
            </a:r>
            <a:br>
              <a:rPr lang="da-DK">
                <a:solidFill>
                  <a:schemeClr val="accent2">
                    <a:lumMod val="50000"/>
                  </a:schemeClr>
                </a:solidFill>
              </a:rPr>
            </a:br>
            <a:r>
              <a:rPr lang="da-DK">
                <a:solidFill>
                  <a:schemeClr val="accent2">
                    <a:lumMod val="50000"/>
                  </a:schemeClr>
                </a:solidFill>
              </a:rPr>
              <a:t>5. Suehs et al. J Am Geriatr Soc 2014;62(3):435–441; 6. </a:t>
            </a:r>
            <a:r>
              <a:rPr lang="en-US">
                <a:solidFill>
                  <a:schemeClr val="accent2">
                    <a:lumMod val="50000"/>
                  </a:schemeClr>
                </a:solidFill>
              </a:rPr>
              <a:t>Alzheimer’s Association. </a:t>
            </a:r>
            <a:r>
              <a:rPr lang="en-US" err="1">
                <a:solidFill>
                  <a:schemeClr val="accent2">
                    <a:lumMod val="50000"/>
                  </a:schemeClr>
                </a:solidFill>
              </a:rPr>
              <a:t>Alzheimers</a:t>
            </a:r>
            <a:r>
              <a:rPr lang="en-US">
                <a:solidFill>
                  <a:schemeClr val="accent2">
                    <a:lumMod val="50000"/>
                  </a:schemeClr>
                </a:solidFill>
              </a:rPr>
              <a:t> Dement 2023;19(4):1598–1695</a:t>
            </a:r>
          </a:p>
        </p:txBody>
      </p:sp>
      <p:sp>
        <p:nvSpPr>
          <p:cNvPr id="5" name="Slide Number Placeholder 4">
            <a:extLst>
              <a:ext uri="{FF2B5EF4-FFF2-40B4-BE49-F238E27FC236}">
                <a16:creationId xmlns:a16="http://schemas.microsoft.com/office/drawing/2014/main" id="{8B72E657-6B6A-E245-49C8-47EE89F7ED7B}"/>
              </a:ext>
            </a:extLst>
          </p:cNvPr>
          <p:cNvSpPr>
            <a:spLocks noGrp="1"/>
          </p:cNvSpPr>
          <p:nvPr>
            <p:ph type="sldNum" sz="quarter" idx="4"/>
          </p:nvPr>
        </p:nvSpPr>
        <p:spPr/>
        <p:txBody>
          <a:bodyPr/>
          <a:lstStyle/>
          <a:p>
            <a:fld id="{C5E73D8C-6D1C-4360-8101-83ED279A0FF1}" type="slidenum">
              <a:rPr lang="en-GB" smtClean="0"/>
              <a:pPr/>
              <a:t>16</a:t>
            </a:fld>
            <a:endParaRPr lang="en-GB"/>
          </a:p>
        </p:txBody>
      </p:sp>
      <p:grpSp>
        <p:nvGrpSpPr>
          <p:cNvPr id="6" name="Group 5">
            <a:extLst>
              <a:ext uri="{FF2B5EF4-FFF2-40B4-BE49-F238E27FC236}">
                <a16:creationId xmlns:a16="http://schemas.microsoft.com/office/drawing/2014/main" id="{CD8657B3-3D09-5E15-9DB2-CDD07EAB9A7A}"/>
              </a:ext>
            </a:extLst>
          </p:cNvPr>
          <p:cNvGrpSpPr/>
          <p:nvPr/>
        </p:nvGrpSpPr>
        <p:grpSpPr>
          <a:xfrm>
            <a:off x="539749" y="1442039"/>
            <a:ext cx="5508000" cy="1116000"/>
            <a:chOff x="539749" y="1442039"/>
            <a:chExt cx="5508000" cy="1009980"/>
          </a:xfrm>
        </p:grpSpPr>
        <p:sp>
          <p:nvSpPr>
            <p:cNvPr id="7" name="Rectangle 6">
              <a:extLst>
                <a:ext uri="{FF2B5EF4-FFF2-40B4-BE49-F238E27FC236}">
                  <a16:creationId xmlns:a16="http://schemas.microsoft.com/office/drawing/2014/main" id="{7D7FD497-02E6-501D-0818-6EDB75166482}"/>
                </a:ext>
              </a:extLst>
            </p:cNvPr>
            <p:cNvSpPr/>
            <p:nvPr/>
          </p:nvSpPr>
          <p:spPr>
            <a:xfrm>
              <a:off x="539749" y="1442039"/>
              <a:ext cx="5508000" cy="1009980"/>
            </a:xfrm>
            <a:prstGeom prst="rect">
              <a:avLst/>
            </a:prstGeom>
            <a:solidFill>
              <a:schemeClr val="accent3">
                <a:lumMod val="75000"/>
                <a:alpha val="1540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rIns="180000" rtlCol="0" anchor="ctr"/>
            <a:lstStyle/>
            <a:p>
              <a:pPr defTabSz="711200">
                <a:spcBef>
                  <a:spcPct val="0"/>
                </a:spcBef>
              </a:pPr>
              <a:r>
                <a:rPr lang="en-US" sz="1400">
                  <a:solidFill>
                    <a:schemeClr val="tx1"/>
                  </a:solidFill>
                </a:rPr>
                <a:t>Due to the aging population, there is a growing number of people who are living with dementia due to AD or related conditions</a:t>
              </a:r>
              <a:r>
                <a:rPr lang="en-US" sz="1400" baseline="30000">
                  <a:solidFill>
                    <a:schemeClr val="tx1"/>
                  </a:solidFill>
                </a:rPr>
                <a:t>1,2</a:t>
              </a:r>
            </a:p>
          </p:txBody>
        </p:sp>
        <p:sp>
          <p:nvSpPr>
            <p:cNvPr id="8" name="Oval 7">
              <a:extLst>
                <a:ext uri="{FF2B5EF4-FFF2-40B4-BE49-F238E27FC236}">
                  <a16:creationId xmlns:a16="http://schemas.microsoft.com/office/drawing/2014/main" id="{2A506E65-5CC6-0C91-F3A8-6DFE49EAA052}"/>
                </a:ext>
              </a:extLst>
            </p:cNvPr>
            <p:cNvSpPr/>
            <p:nvPr/>
          </p:nvSpPr>
          <p:spPr>
            <a:xfrm>
              <a:off x="859834" y="1790091"/>
              <a:ext cx="313878" cy="313876"/>
            </a:xfrm>
            <a:prstGeom prst="ellipse">
              <a:avLst/>
            </a:prstGeom>
            <a:solidFill>
              <a:schemeClr val="accent3"/>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9" name="Graphic 8" descr="Group of people outline">
              <a:extLst>
                <a:ext uri="{FF2B5EF4-FFF2-40B4-BE49-F238E27FC236}">
                  <a16:creationId xmlns:a16="http://schemas.microsoft.com/office/drawing/2014/main" id="{DCDF9970-D514-937D-FB9C-76B56B6E5B1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6773" y="1677029"/>
              <a:ext cx="540000" cy="540000"/>
            </a:xfrm>
            <a:prstGeom prst="rect">
              <a:avLst/>
            </a:prstGeom>
          </p:spPr>
        </p:pic>
      </p:grpSp>
      <p:grpSp>
        <p:nvGrpSpPr>
          <p:cNvPr id="10" name="Group 9">
            <a:extLst>
              <a:ext uri="{FF2B5EF4-FFF2-40B4-BE49-F238E27FC236}">
                <a16:creationId xmlns:a16="http://schemas.microsoft.com/office/drawing/2014/main" id="{8A3D72B0-F50A-6497-17ED-7D039A49DF7B}"/>
              </a:ext>
            </a:extLst>
          </p:cNvPr>
          <p:cNvGrpSpPr/>
          <p:nvPr/>
        </p:nvGrpSpPr>
        <p:grpSpPr>
          <a:xfrm>
            <a:off x="539749" y="2812117"/>
            <a:ext cx="5508000" cy="1116000"/>
            <a:chOff x="539749" y="2545246"/>
            <a:chExt cx="5508000" cy="1009980"/>
          </a:xfrm>
        </p:grpSpPr>
        <p:sp>
          <p:nvSpPr>
            <p:cNvPr id="11" name="Rectangle 10">
              <a:extLst>
                <a:ext uri="{FF2B5EF4-FFF2-40B4-BE49-F238E27FC236}">
                  <a16:creationId xmlns:a16="http://schemas.microsoft.com/office/drawing/2014/main" id="{215B8167-DB44-C1C2-3063-E85C88C0335D}"/>
                </a:ext>
              </a:extLst>
            </p:cNvPr>
            <p:cNvSpPr/>
            <p:nvPr/>
          </p:nvSpPr>
          <p:spPr>
            <a:xfrm>
              <a:off x="539749" y="2545246"/>
              <a:ext cx="5508000" cy="1009980"/>
            </a:xfrm>
            <a:prstGeom prst="rect">
              <a:avLst/>
            </a:prstGeom>
            <a:solidFill>
              <a:schemeClr val="accent5">
                <a:alpha val="1540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tIns="45720" rIns="180000" bIns="45720" rtlCol="0" anchor="ctr"/>
            <a:lstStyle/>
            <a:p>
              <a:pPr defTabSz="711200">
                <a:spcBef>
                  <a:spcPct val="0"/>
                </a:spcBef>
              </a:pPr>
              <a:r>
                <a:rPr lang="en-US" sz="1400">
                  <a:solidFill>
                    <a:schemeClr val="tx1"/>
                  </a:solidFill>
                </a:rPr>
                <a:t>Dementia has a significant impact on society – in terms of impaired abilities and quality of life, healthcare costs, caregiver burden, lost earnings, and premature deaths</a:t>
              </a:r>
              <a:r>
                <a:rPr lang="en-US" sz="1400" baseline="30000">
                  <a:solidFill>
                    <a:schemeClr val="tx1"/>
                  </a:solidFill>
                </a:rPr>
                <a:t>1,3</a:t>
              </a:r>
            </a:p>
          </p:txBody>
        </p:sp>
        <p:sp>
          <p:nvSpPr>
            <p:cNvPr id="12" name="Oval 11">
              <a:extLst>
                <a:ext uri="{FF2B5EF4-FFF2-40B4-BE49-F238E27FC236}">
                  <a16:creationId xmlns:a16="http://schemas.microsoft.com/office/drawing/2014/main" id="{79DB33E6-3603-AD87-00F2-68489236CCDB}"/>
                </a:ext>
              </a:extLst>
            </p:cNvPr>
            <p:cNvSpPr/>
            <p:nvPr/>
          </p:nvSpPr>
          <p:spPr>
            <a:xfrm>
              <a:off x="859834" y="2893298"/>
              <a:ext cx="313878" cy="313876"/>
            </a:xfrm>
            <a:prstGeom prst="ellipse">
              <a:avLst/>
            </a:prstGeom>
            <a:solidFill>
              <a:schemeClr val="accent5"/>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3" name="Group 12">
              <a:extLst>
                <a:ext uri="{FF2B5EF4-FFF2-40B4-BE49-F238E27FC236}">
                  <a16:creationId xmlns:a16="http://schemas.microsoft.com/office/drawing/2014/main" id="{59D0A514-DAA6-49C1-F0A8-441CDAD304A4}"/>
                </a:ext>
              </a:extLst>
            </p:cNvPr>
            <p:cNvGrpSpPr/>
            <p:nvPr/>
          </p:nvGrpSpPr>
          <p:grpSpPr>
            <a:xfrm>
              <a:off x="746773" y="2780236"/>
              <a:ext cx="540000" cy="540000"/>
              <a:chOff x="5146674" y="286810"/>
              <a:chExt cx="432000" cy="432000"/>
            </a:xfrm>
          </p:grpSpPr>
          <p:pic>
            <p:nvPicPr>
              <p:cNvPr id="14" name="Graphic 13" descr="Crawl outline">
                <a:extLst>
                  <a:ext uri="{FF2B5EF4-FFF2-40B4-BE49-F238E27FC236}">
                    <a16:creationId xmlns:a16="http://schemas.microsoft.com/office/drawing/2014/main" id="{F60DB8F3-5DB3-42F5-A511-21FE961B477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46674" y="286810"/>
                <a:ext cx="432000" cy="432000"/>
              </a:xfrm>
              <a:prstGeom prst="rect">
                <a:avLst/>
              </a:prstGeom>
            </p:spPr>
          </p:pic>
          <p:sp>
            <p:nvSpPr>
              <p:cNvPr id="15" name="Oval 14">
                <a:extLst>
                  <a:ext uri="{FF2B5EF4-FFF2-40B4-BE49-F238E27FC236}">
                    <a16:creationId xmlns:a16="http://schemas.microsoft.com/office/drawing/2014/main" id="{F2D2E081-045D-58E3-F717-2B454275CDF1}"/>
                  </a:ext>
                </a:extLst>
              </p:cNvPr>
              <p:cNvSpPr/>
              <p:nvPr/>
            </p:nvSpPr>
            <p:spPr>
              <a:xfrm>
                <a:off x="5256632" y="315809"/>
                <a:ext cx="180000" cy="10622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16" name="Group 15">
            <a:extLst>
              <a:ext uri="{FF2B5EF4-FFF2-40B4-BE49-F238E27FC236}">
                <a16:creationId xmlns:a16="http://schemas.microsoft.com/office/drawing/2014/main" id="{C8A0865A-CB16-5A9B-7BD5-A263C55CB979}"/>
              </a:ext>
            </a:extLst>
          </p:cNvPr>
          <p:cNvGrpSpPr/>
          <p:nvPr/>
        </p:nvGrpSpPr>
        <p:grpSpPr>
          <a:xfrm>
            <a:off x="539749" y="4182194"/>
            <a:ext cx="5508000" cy="1116000"/>
            <a:chOff x="539749" y="3648453"/>
            <a:chExt cx="5508000" cy="1009980"/>
          </a:xfrm>
        </p:grpSpPr>
        <p:sp>
          <p:nvSpPr>
            <p:cNvPr id="17" name="Rectangle 16">
              <a:extLst>
                <a:ext uri="{FF2B5EF4-FFF2-40B4-BE49-F238E27FC236}">
                  <a16:creationId xmlns:a16="http://schemas.microsoft.com/office/drawing/2014/main" id="{91EACA72-4C05-A1D6-F573-5AFA00B9306F}"/>
                </a:ext>
              </a:extLst>
            </p:cNvPr>
            <p:cNvSpPr/>
            <p:nvPr/>
          </p:nvSpPr>
          <p:spPr>
            <a:xfrm>
              <a:off x="539749" y="3648453"/>
              <a:ext cx="5508000" cy="1009980"/>
            </a:xfrm>
            <a:prstGeom prst="rect">
              <a:avLst/>
            </a:prstGeom>
            <a:solidFill>
              <a:schemeClr val="accent3">
                <a:lumMod val="75000"/>
                <a:alpha val="1540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rIns="180000" rtlCol="0" anchor="ctr"/>
            <a:lstStyle/>
            <a:p>
              <a:pPr defTabSz="711200">
                <a:spcBef>
                  <a:spcPct val="0"/>
                </a:spcBef>
              </a:pPr>
              <a:r>
                <a:rPr lang="en-US" sz="1400">
                  <a:solidFill>
                    <a:schemeClr val="tx1"/>
                  </a:solidFill>
                </a:rPr>
                <a:t>As dementia progresses, individuals become more reliant on others for physical and mental support.</a:t>
              </a:r>
              <a:r>
                <a:rPr lang="en-US" sz="1400" baseline="30000">
                  <a:solidFill>
                    <a:schemeClr val="tx1"/>
                  </a:solidFill>
                </a:rPr>
                <a:t>4 </a:t>
              </a:r>
              <a:br>
                <a:rPr lang="en-US" sz="1400" baseline="30000">
                  <a:solidFill>
                    <a:schemeClr val="tx1"/>
                  </a:solidFill>
                </a:rPr>
              </a:br>
              <a:r>
                <a:rPr lang="en-US" sz="1400">
                  <a:solidFill>
                    <a:schemeClr val="tx1"/>
                  </a:solidFill>
                </a:rPr>
                <a:t>Often, caregivers are elderly and their personal health issues may affect their caregiving ability</a:t>
              </a:r>
              <a:r>
                <a:rPr lang="en-US" sz="1400" baseline="30000">
                  <a:solidFill>
                    <a:schemeClr val="tx1"/>
                  </a:solidFill>
                </a:rPr>
                <a:t>4</a:t>
              </a:r>
            </a:p>
          </p:txBody>
        </p:sp>
        <p:sp>
          <p:nvSpPr>
            <p:cNvPr id="18" name="Oval 17">
              <a:extLst>
                <a:ext uri="{FF2B5EF4-FFF2-40B4-BE49-F238E27FC236}">
                  <a16:creationId xmlns:a16="http://schemas.microsoft.com/office/drawing/2014/main" id="{473DCB84-AA4E-8F47-9CD0-C8F2DA423F8E}"/>
                </a:ext>
              </a:extLst>
            </p:cNvPr>
            <p:cNvSpPr/>
            <p:nvPr/>
          </p:nvSpPr>
          <p:spPr>
            <a:xfrm>
              <a:off x="859834" y="3996505"/>
              <a:ext cx="313878" cy="313876"/>
            </a:xfrm>
            <a:prstGeom prst="ellipse">
              <a:avLst/>
            </a:prstGeom>
            <a:solidFill>
              <a:schemeClr val="accent3"/>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19" name="Graphic 18" descr="Social distancing outline">
              <a:extLst>
                <a:ext uri="{FF2B5EF4-FFF2-40B4-BE49-F238E27FC236}">
                  <a16:creationId xmlns:a16="http://schemas.microsoft.com/office/drawing/2014/main" id="{5F769640-4265-EEBC-AF3A-5F7D2411C66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46773" y="3883443"/>
              <a:ext cx="540000" cy="540000"/>
            </a:xfrm>
            <a:prstGeom prst="rect">
              <a:avLst/>
            </a:prstGeom>
          </p:spPr>
        </p:pic>
      </p:grpSp>
      <p:grpSp>
        <p:nvGrpSpPr>
          <p:cNvPr id="20" name="Group 19">
            <a:extLst>
              <a:ext uri="{FF2B5EF4-FFF2-40B4-BE49-F238E27FC236}">
                <a16:creationId xmlns:a16="http://schemas.microsoft.com/office/drawing/2014/main" id="{1762E44B-C2D4-4BF4-D822-D9CA7B727C6F}"/>
              </a:ext>
            </a:extLst>
          </p:cNvPr>
          <p:cNvGrpSpPr/>
          <p:nvPr/>
        </p:nvGrpSpPr>
        <p:grpSpPr>
          <a:xfrm>
            <a:off x="6254773" y="4182194"/>
            <a:ext cx="5508000" cy="1116000"/>
            <a:chOff x="6254773" y="3647311"/>
            <a:chExt cx="5508000" cy="1009980"/>
          </a:xfrm>
        </p:grpSpPr>
        <p:sp>
          <p:nvSpPr>
            <p:cNvPr id="21" name="Rectangle 20">
              <a:extLst>
                <a:ext uri="{FF2B5EF4-FFF2-40B4-BE49-F238E27FC236}">
                  <a16:creationId xmlns:a16="http://schemas.microsoft.com/office/drawing/2014/main" id="{EDA5AAE3-D26E-441A-D942-E8A0CEBBC479}"/>
                </a:ext>
              </a:extLst>
            </p:cNvPr>
            <p:cNvSpPr/>
            <p:nvPr/>
          </p:nvSpPr>
          <p:spPr>
            <a:xfrm>
              <a:off x="6254773" y="3647311"/>
              <a:ext cx="5508000" cy="1009980"/>
            </a:xfrm>
            <a:prstGeom prst="rect">
              <a:avLst/>
            </a:prstGeom>
            <a:solidFill>
              <a:schemeClr val="accent5">
                <a:alpha val="1540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rIns="180000" rtlCol="0" anchor="ctr"/>
            <a:lstStyle/>
            <a:p>
              <a:pPr defTabSz="711200">
                <a:spcBef>
                  <a:spcPct val="0"/>
                </a:spcBef>
              </a:pPr>
              <a:r>
                <a:rPr lang="en-US" sz="1400">
                  <a:solidFill>
                    <a:schemeClr val="tx1"/>
                  </a:solidFill>
                </a:rPr>
                <a:t>The financial impact of caring for someone with dementia includes medical fees, care costs, and </a:t>
              </a:r>
              <a:br>
                <a:rPr lang="en-US" sz="1400">
                  <a:solidFill>
                    <a:schemeClr val="tx1"/>
                  </a:solidFill>
                </a:rPr>
              </a:br>
              <a:r>
                <a:rPr lang="en-US" sz="1400">
                  <a:solidFill>
                    <a:schemeClr val="tx1"/>
                  </a:solidFill>
                </a:rPr>
                <a:t>lost earnings</a:t>
              </a:r>
              <a:r>
                <a:rPr lang="en-US" sz="1400" baseline="30000">
                  <a:solidFill>
                    <a:schemeClr val="tx1"/>
                  </a:solidFill>
                </a:rPr>
                <a:t>4</a:t>
              </a:r>
            </a:p>
          </p:txBody>
        </p:sp>
        <p:sp>
          <p:nvSpPr>
            <p:cNvPr id="22" name="Oval 21">
              <a:extLst>
                <a:ext uri="{FF2B5EF4-FFF2-40B4-BE49-F238E27FC236}">
                  <a16:creationId xmlns:a16="http://schemas.microsoft.com/office/drawing/2014/main" id="{AFDA4DBA-74BB-F6D4-F86C-46D8F71D7D1C}"/>
                </a:ext>
              </a:extLst>
            </p:cNvPr>
            <p:cNvSpPr/>
            <p:nvPr/>
          </p:nvSpPr>
          <p:spPr>
            <a:xfrm>
              <a:off x="6578724" y="3995363"/>
              <a:ext cx="313878" cy="313876"/>
            </a:xfrm>
            <a:prstGeom prst="ellipse">
              <a:avLst/>
            </a:prstGeom>
            <a:solidFill>
              <a:schemeClr val="accent5"/>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23" name="Graphic 22" descr="Coins outline">
              <a:extLst>
                <a:ext uri="{FF2B5EF4-FFF2-40B4-BE49-F238E27FC236}">
                  <a16:creationId xmlns:a16="http://schemas.microsoft.com/office/drawing/2014/main" id="{97413998-73F0-1130-8840-AF8568A2E5C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65663" y="3882301"/>
              <a:ext cx="540000" cy="540000"/>
            </a:xfrm>
            <a:prstGeom prst="rect">
              <a:avLst/>
            </a:prstGeom>
          </p:spPr>
        </p:pic>
      </p:grpSp>
      <p:grpSp>
        <p:nvGrpSpPr>
          <p:cNvPr id="24" name="Group 23">
            <a:extLst>
              <a:ext uri="{FF2B5EF4-FFF2-40B4-BE49-F238E27FC236}">
                <a16:creationId xmlns:a16="http://schemas.microsoft.com/office/drawing/2014/main" id="{1CF40EB8-C68A-A188-C92F-93EAAC8CC469}"/>
              </a:ext>
            </a:extLst>
          </p:cNvPr>
          <p:cNvGrpSpPr/>
          <p:nvPr/>
        </p:nvGrpSpPr>
        <p:grpSpPr>
          <a:xfrm>
            <a:off x="6254773" y="2812116"/>
            <a:ext cx="5508000" cy="1116000"/>
            <a:chOff x="6254773" y="2544104"/>
            <a:chExt cx="5508000" cy="1009980"/>
          </a:xfrm>
        </p:grpSpPr>
        <p:sp>
          <p:nvSpPr>
            <p:cNvPr id="25" name="Rectangle 24">
              <a:extLst>
                <a:ext uri="{FF2B5EF4-FFF2-40B4-BE49-F238E27FC236}">
                  <a16:creationId xmlns:a16="http://schemas.microsoft.com/office/drawing/2014/main" id="{F3F1093B-7451-1AE7-AFBC-6F72ADC00A5E}"/>
                </a:ext>
              </a:extLst>
            </p:cNvPr>
            <p:cNvSpPr/>
            <p:nvPr/>
          </p:nvSpPr>
          <p:spPr>
            <a:xfrm>
              <a:off x="6254773" y="2544104"/>
              <a:ext cx="5508000" cy="1009980"/>
            </a:xfrm>
            <a:prstGeom prst="rect">
              <a:avLst/>
            </a:prstGeom>
            <a:solidFill>
              <a:schemeClr val="accent3">
                <a:lumMod val="75000"/>
                <a:alpha val="1540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rIns="180000" rtlCol="0" anchor="ctr"/>
            <a:lstStyle/>
            <a:p>
              <a:pPr defTabSz="711200">
                <a:spcBef>
                  <a:spcPct val="0"/>
                </a:spcBef>
              </a:pPr>
              <a:r>
                <a:rPr lang="en-US" sz="1400">
                  <a:solidFill>
                    <a:schemeClr val="tx1"/>
                  </a:solidFill>
                </a:rPr>
                <a:t>Efforts must continue to focus on improving the symptoms of people living with dementia so that </a:t>
              </a:r>
              <a:br>
                <a:rPr lang="en-US" sz="1400">
                  <a:solidFill>
                    <a:schemeClr val="tx1"/>
                  </a:solidFill>
                </a:rPr>
              </a:br>
              <a:r>
                <a:rPr lang="en-US" sz="1400">
                  <a:solidFill>
                    <a:schemeClr val="tx1"/>
                  </a:solidFill>
                </a:rPr>
                <a:t>they can retain a higher level of functioning and independence for a longer time</a:t>
              </a:r>
              <a:r>
                <a:rPr lang="en-US" sz="1400" baseline="30000">
                  <a:solidFill>
                    <a:schemeClr val="tx1"/>
                  </a:solidFill>
                </a:rPr>
                <a:t>6</a:t>
              </a:r>
              <a:endParaRPr lang="en-US" sz="1400">
                <a:solidFill>
                  <a:schemeClr val="tx1"/>
                </a:solidFill>
              </a:endParaRPr>
            </a:p>
          </p:txBody>
        </p:sp>
        <p:sp>
          <p:nvSpPr>
            <p:cNvPr id="26" name="Oval 25">
              <a:extLst>
                <a:ext uri="{FF2B5EF4-FFF2-40B4-BE49-F238E27FC236}">
                  <a16:creationId xmlns:a16="http://schemas.microsoft.com/office/drawing/2014/main" id="{7CC7EAD5-5486-5E74-AF9C-1F06D5D54A6A}"/>
                </a:ext>
              </a:extLst>
            </p:cNvPr>
            <p:cNvSpPr/>
            <p:nvPr/>
          </p:nvSpPr>
          <p:spPr>
            <a:xfrm>
              <a:off x="6578724" y="2892156"/>
              <a:ext cx="313878" cy="313876"/>
            </a:xfrm>
            <a:prstGeom prst="ellipse">
              <a:avLst/>
            </a:prstGeom>
            <a:solidFill>
              <a:schemeClr val="accent3"/>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27" name="Group 26">
              <a:extLst>
                <a:ext uri="{FF2B5EF4-FFF2-40B4-BE49-F238E27FC236}">
                  <a16:creationId xmlns:a16="http://schemas.microsoft.com/office/drawing/2014/main" id="{EEEB6B97-30A2-F301-726A-BADA7056E193}"/>
                </a:ext>
              </a:extLst>
            </p:cNvPr>
            <p:cNvGrpSpPr/>
            <p:nvPr/>
          </p:nvGrpSpPr>
          <p:grpSpPr>
            <a:xfrm>
              <a:off x="6465663" y="2779094"/>
              <a:ext cx="540000" cy="540000"/>
              <a:chOff x="6743810" y="0"/>
              <a:chExt cx="540000" cy="540000"/>
            </a:xfrm>
          </p:grpSpPr>
          <p:pic>
            <p:nvPicPr>
              <p:cNvPr id="28" name="Graphic 27" descr="Magnifying glass outline">
                <a:extLst>
                  <a:ext uri="{FF2B5EF4-FFF2-40B4-BE49-F238E27FC236}">
                    <a16:creationId xmlns:a16="http://schemas.microsoft.com/office/drawing/2014/main" id="{81708468-607A-EE2A-EAF5-1C652BBD862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743810" y="0"/>
                <a:ext cx="540000" cy="540000"/>
              </a:xfrm>
              <a:prstGeom prst="rect">
                <a:avLst/>
              </a:prstGeom>
            </p:spPr>
          </p:pic>
          <p:pic>
            <p:nvPicPr>
              <p:cNvPr id="29" name="Graphic 28" descr="Bar graph with upward trend outline">
                <a:extLst>
                  <a:ext uri="{FF2B5EF4-FFF2-40B4-BE49-F238E27FC236}">
                    <a16:creationId xmlns:a16="http://schemas.microsoft.com/office/drawing/2014/main" id="{AC839F90-EE75-1496-76D7-856162D5DBF2}"/>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820280" y="82404"/>
                <a:ext cx="266676" cy="266676"/>
              </a:xfrm>
              <a:prstGeom prst="rect">
                <a:avLst/>
              </a:prstGeom>
            </p:spPr>
          </p:pic>
        </p:grpSp>
      </p:grpSp>
      <p:grpSp>
        <p:nvGrpSpPr>
          <p:cNvPr id="30" name="Group 29">
            <a:extLst>
              <a:ext uri="{FF2B5EF4-FFF2-40B4-BE49-F238E27FC236}">
                <a16:creationId xmlns:a16="http://schemas.microsoft.com/office/drawing/2014/main" id="{0F8E1656-BAAA-62DE-7CBC-33484A30DEFE}"/>
              </a:ext>
            </a:extLst>
          </p:cNvPr>
          <p:cNvGrpSpPr/>
          <p:nvPr/>
        </p:nvGrpSpPr>
        <p:grpSpPr>
          <a:xfrm>
            <a:off x="6254773" y="1440897"/>
            <a:ext cx="5508000" cy="1116000"/>
            <a:chOff x="6254773" y="1440897"/>
            <a:chExt cx="5508000" cy="1009980"/>
          </a:xfrm>
        </p:grpSpPr>
        <p:sp>
          <p:nvSpPr>
            <p:cNvPr id="31" name="Rectangle 30">
              <a:extLst>
                <a:ext uri="{FF2B5EF4-FFF2-40B4-BE49-F238E27FC236}">
                  <a16:creationId xmlns:a16="http://schemas.microsoft.com/office/drawing/2014/main" id="{1BE9DFFD-5F49-C74C-8B03-97328521185C}"/>
                </a:ext>
              </a:extLst>
            </p:cNvPr>
            <p:cNvSpPr/>
            <p:nvPr/>
          </p:nvSpPr>
          <p:spPr>
            <a:xfrm>
              <a:off x="6254773" y="1440897"/>
              <a:ext cx="5508000" cy="1009980"/>
            </a:xfrm>
            <a:prstGeom prst="rect">
              <a:avLst/>
            </a:prstGeom>
            <a:solidFill>
              <a:srgbClr val="EBF0F5"/>
            </a:solidFill>
            <a:ln>
              <a:noFill/>
            </a:ln>
          </p:spPr>
          <p:style>
            <a:lnRef idx="2">
              <a:schemeClr val="accent1">
                <a:shade val="50000"/>
              </a:schemeClr>
            </a:lnRef>
            <a:fillRef idx="1">
              <a:schemeClr val="accent1"/>
            </a:fillRef>
            <a:effectRef idx="0">
              <a:schemeClr val="accent1"/>
            </a:effectRef>
            <a:fontRef idx="minor">
              <a:schemeClr val="lt1"/>
            </a:fontRef>
          </p:style>
          <p:txBody>
            <a:bodyPr lIns="864000" rIns="180000" rtlCol="0" anchor="ctr"/>
            <a:lstStyle/>
            <a:p>
              <a:pPr defTabSz="711200">
                <a:spcBef>
                  <a:spcPct val="0"/>
                </a:spcBef>
              </a:pPr>
              <a:r>
                <a:rPr lang="en-US" sz="1400">
                  <a:solidFill>
                    <a:schemeClr val="tx1"/>
                  </a:solidFill>
                </a:rPr>
                <a:t>Although many caregivers report that caregiving </a:t>
              </a:r>
              <a:br>
                <a:rPr lang="en-US" sz="1400">
                  <a:solidFill>
                    <a:schemeClr val="tx1"/>
                  </a:solidFill>
                </a:rPr>
              </a:br>
              <a:r>
                <a:rPr lang="en-US" sz="1400">
                  <a:solidFill>
                    <a:schemeClr val="tx1"/>
                  </a:solidFill>
                </a:rPr>
                <a:t>is rewarding; most family caregivers of people </a:t>
              </a:r>
              <a:br>
                <a:rPr lang="en-US" sz="1400">
                  <a:solidFill>
                    <a:schemeClr val="tx1"/>
                  </a:solidFill>
                </a:rPr>
              </a:br>
              <a:r>
                <a:rPr lang="en-US" sz="1400">
                  <a:solidFill>
                    <a:schemeClr val="tx1"/>
                  </a:solidFill>
                </a:rPr>
                <a:t>with dementia report high or very high levels </a:t>
              </a:r>
              <a:br>
                <a:rPr lang="en-US" sz="1400">
                  <a:solidFill>
                    <a:schemeClr val="tx1"/>
                  </a:solidFill>
                </a:rPr>
              </a:br>
              <a:r>
                <a:rPr lang="en-US" sz="1400">
                  <a:solidFill>
                    <a:schemeClr val="tx1"/>
                  </a:solidFill>
                </a:rPr>
                <a:t>of emotional stress</a:t>
              </a:r>
              <a:r>
                <a:rPr lang="en-US" sz="1400" baseline="30000">
                  <a:solidFill>
                    <a:schemeClr val="tx1"/>
                  </a:solidFill>
                </a:rPr>
                <a:t>5</a:t>
              </a:r>
            </a:p>
          </p:txBody>
        </p:sp>
        <p:sp>
          <p:nvSpPr>
            <p:cNvPr id="32" name="Oval 31">
              <a:extLst>
                <a:ext uri="{FF2B5EF4-FFF2-40B4-BE49-F238E27FC236}">
                  <a16:creationId xmlns:a16="http://schemas.microsoft.com/office/drawing/2014/main" id="{51498386-4486-EA90-E043-85A2A1C35641}"/>
                </a:ext>
              </a:extLst>
            </p:cNvPr>
            <p:cNvSpPr/>
            <p:nvPr/>
          </p:nvSpPr>
          <p:spPr>
            <a:xfrm>
              <a:off x="6578724" y="1788949"/>
              <a:ext cx="313878" cy="313876"/>
            </a:xfrm>
            <a:prstGeom prst="ellipse">
              <a:avLst/>
            </a:prstGeom>
            <a:solidFill>
              <a:schemeClr val="accent5"/>
            </a:solid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33" name="Graphic 32" descr="Polaroid Pictures outline">
              <a:extLst>
                <a:ext uri="{FF2B5EF4-FFF2-40B4-BE49-F238E27FC236}">
                  <a16:creationId xmlns:a16="http://schemas.microsoft.com/office/drawing/2014/main" id="{142DFEC6-3636-CF89-6F48-46DF3516A7C1}"/>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465663" y="1675887"/>
              <a:ext cx="540000" cy="540000"/>
            </a:xfrm>
            <a:prstGeom prst="rect">
              <a:avLst/>
            </a:prstGeom>
          </p:spPr>
        </p:pic>
      </p:grpSp>
    </p:spTree>
    <p:extLst>
      <p:ext uri="{BB962C8B-B14F-4D97-AF65-F5344CB8AC3E}">
        <p14:creationId xmlns:p14="http://schemas.microsoft.com/office/powerpoint/2010/main" val="2613088786"/>
      </p:ext>
    </p:extLst>
  </p:cSld>
  <p:clrMapOvr>
    <a:masterClrMapping/>
  </p:clrMapOvr>
</p:sld>
</file>

<file path=ppt/theme/theme1.xml><?xml version="1.0" encoding="utf-8"?>
<a:theme xmlns:a="http://schemas.openxmlformats.org/drawingml/2006/main" name="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4" ma:contentTypeDescription="Create a new document." ma:contentTypeScope="" ma:versionID="bff8f0936fa74a577c13ba58e1b7ec2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cbcdc56f889fb4abd4af81948767b608"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BFBE14FC-6830-41D9-B09E-A6AE3E264A06}">
  <ds:schemaRefs>
    <ds:schemaRef ds:uri="http://schemas.microsoft.com/sharepoint/v3/contenttype/forms"/>
  </ds:schemaRefs>
</ds:datastoreItem>
</file>

<file path=customXml/itemProps2.xml><?xml version="1.0" encoding="utf-8"?>
<ds:datastoreItem xmlns:ds="http://schemas.openxmlformats.org/officeDocument/2006/customXml" ds:itemID="{DA174A19-02D1-4FBD-8D97-3CBDBB90CB8E}">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EAD98DE-715D-4218-A8DC-58DC603D87D7}">
  <ds:schemaRefs>
    <ds:schemaRef ds:uri="08562aa6-c0ad-4fb9-8a82-15409d3a28b4"/>
    <ds:schemaRef ds:uri="28627d7c-4416-4bc1-86cf-ca6c3a42a8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Neurotorium - PowerPoint-Skabelon - Med slideeksempler</Template>
  <TotalTime>49</TotalTime>
  <Words>6611</Words>
  <Application>Microsoft Office PowerPoint</Application>
  <PresentationFormat>Widescreen</PresentationFormat>
  <Paragraphs>330</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Arial (Body)</vt:lpstr>
      <vt:lpstr>Calibri</vt:lpstr>
      <vt:lpstr>Times New Roman</vt:lpstr>
      <vt:lpstr>Office Theme</vt:lpstr>
      <vt:lpstr>PowerPoint Presentation</vt:lpstr>
      <vt:lpstr>Prevalence of dementia </vt:lpstr>
      <vt:lpstr>Prevalence of dementia </vt:lpstr>
      <vt:lpstr>Prevalence of Alzheimer’s disease increases with age </vt:lpstr>
      <vt:lpstr>Projected increase in the prevalence of Alzheimer’s disease dementia</vt:lpstr>
      <vt:lpstr>Burden of AD</vt:lpstr>
      <vt:lpstr>Dementia has a significant impact on society</vt:lpstr>
      <vt:lpstr>Number of deaths related to Alzheimer’s disease is rising</vt:lpstr>
      <vt:lpstr>The burden of AD dementia increases throughout its course</vt:lpstr>
      <vt:lpstr>Caregiver burden</vt:lpstr>
      <vt:lpstr>Caregiver burden is multi-faceted</vt:lpstr>
      <vt:lpstr>Demographics of caregivers for patients with dementia</vt:lpstr>
      <vt:lpstr>Assessment scales  for the quality of life and  resource utilization in dementia </vt:lpstr>
      <vt:lpstr>European Quality of Life – 5 Dimensions (3 Levels) (EQ-5D-3L)</vt:lpstr>
      <vt:lpstr>Resource Utilization in Dementia Lite (RUD Lite)</vt:lpstr>
      <vt:lpstr>Summary</vt:lpstr>
    </vt:vector>
  </TitlesOfParts>
  <Company>Neurotorium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Addiction</dc:title>
  <dc:subject>Neurotorium PowerPoint</dc:subject>
  <dc:creator>Liz Kelly</dc:creator>
  <cp:lastModifiedBy>Viktoria-Maria Hvidtfelt Lykke</cp:lastModifiedBy>
  <cp:revision>3</cp:revision>
  <cp:lastPrinted>2023-04-25T10:12:17Z</cp:lastPrinted>
  <dcterms:created xsi:type="dcterms:W3CDTF">2022-02-04T12:28:06Z</dcterms:created>
  <dcterms:modified xsi:type="dcterms:W3CDTF">2023-11-07T07:27:38Z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y fmtid="{D5CDD505-2E9C-101B-9397-08002B2CF9AE}" pid="4" name="TemplateUrl">
    <vt:lpwstr/>
  </property>
  <property fmtid="{D5CDD505-2E9C-101B-9397-08002B2CF9AE}" pid="5" name="_ExtendedDescription">
    <vt:lpwstr/>
  </property>
  <property fmtid="{D5CDD505-2E9C-101B-9397-08002B2CF9AE}" pid="6" name="xd_ProgID">
    <vt:lpwstr/>
  </property>
  <property fmtid="{D5CDD505-2E9C-101B-9397-08002B2CF9AE}" pid="7" name="Order">
    <vt:r8>59800</vt:r8>
  </property>
</Properties>
</file>