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38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666C122B-1FF1-7FD1-911E-03AFAA06F6A3}" name="Wendy Haywood" initials="WH" userId="S::Wendy.Haywood@primeglobalpeople.com::153c5827-61be-4dc0-9422-f15b9b92b541" providerId="AD"/>
  <p188:author id="{BAFB692C-2DFB-4433-BA2B-0D4F185CF30B}" name="Aoife Gratte" initials="AG" userId="S::Aoife.Gratte@primeglobalpeople.com::c48a97b4-164b-412e-b235-2ebf0a8f49bd" providerId="AD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1CC"/>
    <a:srgbClr val="E2E7EA"/>
    <a:srgbClr val="F8F7F6"/>
    <a:srgbClr val="FFFFFF"/>
    <a:srgbClr val="717171"/>
    <a:srgbClr val="B2A499"/>
    <a:srgbClr val="EA1E3B"/>
    <a:srgbClr val="9AA49C"/>
    <a:srgbClr val="D9D1C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607" autoAdjust="0"/>
  </p:normalViewPr>
  <p:slideViewPr>
    <p:cSldViewPr snapToGrid="0">
      <p:cViewPr varScale="1">
        <p:scale>
          <a:sx n="78" d="100"/>
          <a:sy n="78" d="100"/>
        </p:scale>
        <p:origin x="11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403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  <p:sp>
        <p:nvSpPr>
          <p:cNvPr id="8" name="Slide Image Placeholder 3">
            <a:extLst>
              <a:ext uri="{FF2B5EF4-FFF2-40B4-BE49-F238E27FC236}">
                <a16:creationId xmlns:a16="http://schemas.microsoft.com/office/drawing/2014/main" id="{58E3F423-979E-11EF-3A5D-E91C1BF4A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4">
            <a:extLst>
              <a:ext uri="{FF2B5EF4-FFF2-40B4-BE49-F238E27FC236}">
                <a16:creationId xmlns:a16="http://schemas.microsoft.com/office/drawing/2014/main" id="{614C4E0D-804E-81EA-9ED5-9CF0F4C54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The majority of dementia caregivers live with the patient in the community,</a:t>
            </a:r>
            <a:r>
              <a:rPr lang="en-US" baseline="30000"/>
              <a:t>1</a:t>
            </a:r>
            <a:r>
              <a:rPr lang="en-US"/>
              <a:t> with 60% of caregivers being married, living with a partner, or in a long-term relationship.</a:t>
            </a:r>
            <a:r>
              <a:rPr lang="en-US" baseline="30000"/>
              <a:t>1,5</a:t>
            </a:r>
            <a:r>
              <a:rPr lang="en-US"/>
              <a:t> Among primary caregivers of people living with dementia, more than half take care of their parents.</a:t>
            </a:r>
            <a:r>
              <a:rPr lang="en-US" baseline="30000"/>
              <a:t>6-8</a:t>
            </a:r>
            <a:r>
              <a:rPr lang="en-US"/>
              <a:t> 10% of caregivers provide care to a spouse with AD or other dementia,</a:t>
            </a:r>
            <a:r>
              <a:rPr lang="en-US" baseline="30000"/>
              <a:t>3</a:t>
            </a:r>
            <a:r>
              <a:rPr lang="en-US"/>
              <a:t> and are more likely than non-spousal dementia caregivers to experience increased burden over time.</a:t>
            </a:r>
            <a:r>
              <a:rPr lang="en-US" baseline="30000"/>
              <a:t>9</a:t>
            </a:r>
            <a:r>
              <a:rPr lang="en-US"/>
              <a:t> Often, caregivers are elderly, and their personal health may affect their caregiving ability.</a:t>
            </a:r>
            <a:r>
              <a:rPr lang="en-US" baseline="30000"/>
              <a:t>10</a:t>
            </a:r>
            <a:r>
              <a:rPr lang="en-US"/>
              <a:t> Particularly, caring for a spouse with dementia is associated with a 30% increase in depressive symptoms compared with individuals caring for a spouse without dementia.</a:t>
            </a:r>
            <a:r>
              <a:rPr lang="en-US" baseline="30000"/>
              <a:t>11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References: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Alzheimer’s Association. 2023 Alzheimer's disease facts and figures. </a:t>
            </a:r>
            <a:r>
              <a:rPr lang="en-US" err="1"/>
              <a:t>Alzheimers</a:t>
            </a:r>
            <a:r>
              <a:rPr lang="en-US"/>
              <a:t> Dement 2023; 19 (4): 1598–1695.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National Alliance for Caregiving and AARP. Caregiving in the U.S. 2020 report. Available at: https://www.caregiving.org/wp-content/uploads/2021/01/full-report-caregiving-in-the-united-states-01-21.pdf. Accessed 18 September 2023.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National Alliance for Caregiving. Dementia caregiving in the US research report. Available at: https://www.caregiving.org/wp-content/uploads/2020/05/Dementia-Caregiving-in-the-US_February-2017.pdf. Accessed 16 October 2023.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Friedman EM, Shih RA, </a:t>
            </a:r>
            <a:r>
              <a:rPr lang="en-US" err="1"/>
              <a:t>Langa</a:t>
            </a:r>
            <a:r>
              <a:rPr lang="en-US"/>
              <a:t> KM, Hurd MD. US Prevalence And Predictors Of Informal Caregiving For Dementia. Health </a:t>
            </a:r>
            <a:r>
              <a:rPr lang="en-US" err="1"/>
              <a:t>Aff</a:t>
            </a:r>
            <a:r>
              <a:rPr lang="en-US"/>
              <a:t> (Millwood) 2015; 34 (10): 1637–1641.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Rabarison</a:t>
            </a:r>
            <a:r>
              <a:rPr lang="en-US"/>
              <a:t> KM, Bouldin ED, </a:t>
            </a:r>
            <a:r>
              <a:rPr lang="en-US" err="1"/>
              <a:t>Bish</a:t>
            </a:r>
            <a:r>
              <a:rPr lang="en-US"/>
              <a:t> CL, et al. The economic value of informal caregiving for persons with dementia: results from 38 states, the District of Columbia, and Puerto Rico, 2015 and 2016 BRFSS. Am J Public Health 2018; 108 (10): 1370–1377.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Fisher GG, Franks MM, </a:t>
            </a:r>
            <a:r>
              <a:rPr lang="en-US" err="1"/>
              <a:t>Plassman</a:t>
            </a:r>
            <a:r>
              <a:rPr lang="en-US"/>
              <a:t> BL, et al. Caring for individuals with dementia and cognitive impairment, not dementia: findings from the Aging, Demographics, and Memory Study. J Am </a:t>
            </a:r>
            <a:r>
              <a:rPr lang="en-US" err="1"/>
              <a:t>Geriatr</a:t>
            </a:r>
            <a:r>
              <a:rPr lang="en-US"/>
              <a:t> Soc 2011; 59 (3): 488–494.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/>
              <a:t>Riffin</a:t>
            </a:r>
            <a:r>
              <a:rPr lang="en-US"/>
              <a:t> C, Van Ness PH, Wolff JL, Fried T. Family and other unpaid caregivers and older adults with and without dementia and disability. J Am </a:t>
            </a:r>
            <a:r>
              <a:rPr lang="en-US" err="1"/>
              <a:t>Geriatr</a:t>
            </a:r>
            <a:r>
              <a:rPr lang="en-US"/>
              <a:t> Soc 2017; 65 (8): 1821–1828.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National Poll on Healthy Aging. Dementia caregivers: juggling, delaying and looking forward. Available at: http://www.healthyagingpoll.org/sites/default/files/2017-10/NPHA_Caregivers-Report-PROOF_101817_v2.pdf. Accessed 31 August 2023.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van den </a:t>
            </a:r>
            <a:r>
              <a:rPr lang="en-US" err="1"/>
              <a:t>Kieboom</a:t>
            </a:r>
            <a:r>
              <a:rPr lang="en-US"/>
              <a:t> R, </a:t>
            </a:r>
            <a:r>
              <a:rPr lang="en-US" err="1"/>
              <a:t>Snaphaan</a:t>
            </a:r>
            <a:r>
              <a:rPr lang="en-US"/>
              <a:t> L, Mark R, </a:t>
            </a:r>
            <a:r>
              <a:rPr lang="en-US" err="1"/>
              <a:t>Bongers</a:t>
            </a:r>
            <a:r>
              <a:rPr lang="en-US"/>
              <a:t> I. The trajectory of caregiver burden and risk factors in dementia progression: a systematic review. J </a:t>
            </a:r>
            <a:r>
              <a:rPr lang="en-US" err="1"/>
              <a:t>Alzheimers</a:t>
            </a:r>
            <a:r>
              <a:rPr lang="en-US"/>
              <a:t> Dis 2020; 77 (3): 1107–1115.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Georges J, Jansen S, Jackson J, et al. Alzheimer's disease in real life--the dementia carer's survey. Int J </a:t>
            </a:r>
            <a:r>
              <a:rPr lang="en-US" err="1"/>
              <a:t>Geriatr</a:t>
            </a:r>
            <a:r>
              <a:rPr lang="en-US"/>
              <a:t> Psychiatry 2008; 23 (5): 546–551.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/>
              <a:t>Harris ML, </a:t>
            </a:r>
            <a:r>
              <a:rPr lang="en-US" err="1"/>
              <a:t>Titler</a:t>
            </a:r>
            <a:r>
              <a:rPr lang="en-US"/>
              <a:t> MG, Hoffman GJ. Associations between Alzheimer’s disease and related dementias and depressive symptoms of partner caregivers. J Appl </a:t>
            </a:r>
            <a:r>
              <a:rPr lang="en-US" err="1"/>
              <a:t>Gerontol</a:t>
            </a:r>
            <a:r>
              <a:rPr lang="en-US"/>
              <a:t> 2021; 40 (7): 772–780.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66D936B9-13B0-8A52-1E01-0EF72C166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424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26713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3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4CCDE4-A59D-2DC3-655D-158CAF415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2550" y="1416785"/>
            <a:ext cx="3219451" cy="450802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144000" indent="0">
              <a:buNone/>
            </a:pPr>
            <a:r>
              <a:rPr lang="en-US" b="1">
                <a:solidFill>
                  <a:schemeClr val="tx1"/>
                </a:solidFill>
              </a:rPr>
              <a:t>Caregiving responsibilities disproportionally fall </a:t>
            </a:r>
            <a:br>
              <a:rPr lang="en-US" b="1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on women</a:t>
            </a:r>
            <a:r>
              <a:rPr lang="en-US" b="1" baseline="30000">
                <a:solidFill>
                  <a:schemeClr val="tx1"/>
                </a:solidFill>
              </a:rPr>
              <a:t>1</a:t>
            </a:r>
          </a:p>
          <a:p>
            <a:pPr marL="447675" lvl="1" indent="-177800"/>
            <a:r>
              <a:rPr lang="en-US" sz="1300">
                <a:solidFill>
                  <a:schemeClr val="tx1"/>
                </a:solidFill>
              </a:rPr>
              <a:t>In the US</a:t>
            </a:r>
            <a:r>
              <a:rPr lang="en-US" sz="1300" b="1">
                <a:solidFill>
                  <a:schemeClr val="tx1"/>
                </a:solidFill>
              </a:rPr>
              <a:t>, ~60% </a:t>
            </a:r>
            <a:r>
              <a:rPr lang="en-US" sz="1300">
                <a:solidFill>
                  <a:schemeClr val="tx1"/>
                </a:solidFill>
              </a:rPr>
              <a:t>of caregivers are women</a:t>
            </a:r>
            <a:r>
              <a:rPr lang="en-US" sz="1300" baseline="30000">
                <a:solidFill>
                  <a:schemeClr val="tx1"/>
                </a:solidFill>
              </a:rPr>
              <a:t>1</a:t>
            </a:r>
          </a:p>
          <a:p>
            <a:pPr marL="447675" lvl="1" indent="-177800"/>
            <a:r>
              <a:rPr lang="en-US" sz="1300">
                <a:solidFill>
                  <a:schemeClr val="tx1"/>
                </a:solidFill>
              </a:rPr>
              <a:t>Women are more likely to provide dementia care for </a:t>
            </a:r>
            <a:br>
              <a:rPr lang="en-US" sz="1300">
                <a:solidFill>
                  <a:schemeClr val="tx1"/>
                </a:solidFill>
              </a:rPr>
            </a:br>
            <a:r>
              <a:rPr lang="en-US" sz="1300" b="1">
                <a:solidFill>
                  <a:schemeClr val="tx1"/>
                </a:solidFill>
              </a:rPr>
              <a:t>&gt;40 hours/week </a:t>
            </a:r>
            <a:r>
              <a:rPr lang="en-US" sz="1300">
                <a:solidFill>
                  <a:schemeClr val="tx1"/>
                </a:solidFill>
              </a:rPr>
              <a:t>than men</a:t>
            </a:r>
            <a:r>
              <a:rPr lang="en-US" sz="1300" baseline="30000">
                <a:solidFill>
                  <a:schemeClr val="tx1"/>
                </a:solidFill>
              </a:rPr>
              <a:t>1</a:t>
            </a:r>
          </a:p>
          <a:p>
            <a:pPr marL="447675" lvl="1" indent="-177800"/>
            <a:r>
              <a:rPr lang="en-US" sz="1300" b="1">
                <a:solidFill>
                  <a:schemeClr val="tx1"/>
                </a:solidFill>
              </a:rPr>
              <a:t>&gt;30% </a:t>
            </a:r>
            <a:r>
              <a:rPr lang="en-US" sz="1300">
                <a:solidFill>
                  <a:schemeClr val="tx1"/>
                </a:solidFill>
              </a:rPr>
              <a:t>of all dementia caregivers are the daughter of the patient</a:t>
            </a:r>
            <a:r>
              <a:rPr lang="en-US" sz="1300" baseline="30000">
                <a:solidFill>
                  <a:schemeClr val="tx1"/>
                </a:solidFill>
              </a:rPr>
              <a:t>4</a:t>
            </a:r>
            <a:r>
              <a:rPr lang="en-US" sz="130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E6785E-31A7-C5B8-ACD0-A40222E774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>
                <a:solidFill>
                  <a:schemeClr val="accent2">
                    <a:lumMod val="50000"/>
                  </a:schemeClr>
                </a:solidFill>
              </a:rPr>
              <a:t>Alzheimer’s disease (AD)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– Epidemiology and burden</a:t>
            </a:r>
            <a:endParaRPr lang="en-US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0484327-C3CD-1B03-F489-1C7DCB8A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Demographics of caregivers for patients with dementia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626753-6B85-4184-EF05-380A498D9C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1. Alzheimer’s Association.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Alzheimers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Dement 2023;19(4):1598–1695; 2. </a:t>
            </a: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National Alliance for Caregiving and AARP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. https://www.caregiving.org/wp-content/uploads/2021/01/full-report-caregiving-in-the-united-states-01-21.pdf. Accessed Aug 2023; 3. National Alliance for Caregiving in Partnership with the Alzheimer’s Association. https://www.caregiving.org/wp-content/uploads/2020/05/Dementia-Caregiving-in-the-US_February-2017.pdf. Accessed Sep 2023; 4. Friedman et al. Health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Aff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2015;34(10):1637–1641 </a:t>
            </a:r>
            <a:endParaRPr lang="en-US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8BBF20-7424-9316-CFE2-D5BEAFF29689}"/>
              </a:ext>
            </a:extLst>
          </p:cNvPr>
          <p:cNvGrpSpPr/>
          <p:nvPr/>
        </p:nvGrpSpPr>
        <p:grpSpPr>
          <a:xfrm>
            <a:off x="539749" y="4248270"/>
            <a:ext cx="4073299" cy="1018800"/>
            <a:chOff x="546501" y="2476259"/>
            <a:chExt cx="4073299" cy="10188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B8845E9-D2ED-49E0-7B49-0EBFB15BA83F}"/>
                </a:ext>
              </a:extLst>
            </p:cNvPr>
            <p:cNvSpPr/>
            <p:nvPr/>
          </p:nvSpPr>
          <p:spPr>
            <a:xfrm>
              <a:off x="546501" y="2476259"/>
              <a:ext cx="4073299" cy="1018800"/>
            </a:xfrm>
            <a:prstGeom prst="rect">
              <a:avLst/>
            </a:prstGeom>
            <a:solidFill>
              <a:srgbClr val="99B3A8">
                <a:alpha val="20000"/>
              </a:srgb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6000" rIns="180000" rtlCol="0" anchor="ctr"/>
            <a:lstStyle/>
            <a:p>
              <a:pPr defTabSz="711200">
                <a:spcBef>
                  <a:spcPct val="0"/>
                </a:spcBef>
              </a:pPr>
              <a:r>
                <a:rPr lang="en-GB" sz="1400">
                  <a:solidFill>
                    <a:schemeClr val="tx1"/>
                  </a:solidFill>
                </a:rPr>
                <a:t>The majority of caregivers live with the people living with dementia,</a:t>
              </a:r>
              <a:r>
                <a:rPr lang="en-GB" sz="1400" baseline="30000">
                  <a:solidFill>
                    <a:schemeClr val="tx1"/>
                  </a:solidFill>
                </a:rPr>
                <a:t>1</a:t>
              </a:r>
              <a:r>
                <a:rPr lang="en-GB" sz="1400">
                  <a:solidFill>
                    <a:schemeClr val="tx1"/>
                  </a:solidFill>
                </a:rPr>
                <a:t> </a:t>
              </a:r>
              <a:br>
                <a:rPr lang="en-GB" sz="1400">
                  <a:solidFill>
                    <a:schemeClr val="tx1"/>
                  </a:solidFill>
                </a:rPr>
              </a:br>
              <a:r>
                <a:rPr lang="en-GB" sz="1400">
                  <a:solidFill>
                    <a:schemeClr val="tx1"/>
                  </a:solidFill>
                </a:rPr>
                <a:t>with </a:t>
              </a:r>
              <a:r>
                <a:rPr lang="en-GB" sz="1400" b="1">
                  <a:solidFill>
                    <a:schemeClr val="tx1"/>
                  </a:solidFill>
                  <a:sym typeface="Symbol" panose="05050102010706020507" pitchFamily="18" charset="2"/>
                </a:rPr>
                <a:t></a:t>
              </a:r>
              <a:r>
                <a:rPr lang="en-GB" sz="1400" b="1">
                  <a:solidFill>
                    <a:schemeClr val="tx1"/>
                  </a:solidFill>
                </a:rPr>
                <a:t>25% </a:t>
              </a:r>
              <a:r>
                <a:rPr lang="en-GB" sz="1400">
                  <a:solidFill>
                    <a:schemeClr val="tx1"/>
                  </a:solidFill>
                </a:rPr>
                <a:t>of caregivers also caring for a child</a:t>
              </a:r>
              <a:r>
                <a:rPr lang="en-GB" sz="1400" baseline="30000">
                  <a:solidFill>
                    <a:schemeClr val="tx1"/>
                  </a:solidFill>
                </a:rPr>
                <a:t>3</a:t>
              </a:r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7C931A2-8937-828D-0203-A878BA584A13}"/>
                </a:ext>
              </a:extLst>
            </p:cNvPr>
            <p:cNvGrpSpPr/>
            <p:nvPr/>
          </p:nvGrpSpPr>
          <p:grpSpPr>
            <a:xfrm>
              <a:off x="611929" y="2614476"/>
              <a:ext cx="732913" cy="732913"/>
              <a:chOff x="568331" y="3816549"/>
              <a:chExt cx="793751" cy="793751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AA57DC97-D382-C4C3-D8D5-5144E4E497B9}"/>
                  </a:ext>
                </a:extLst>
              </p:cNvPr>
              <p:cNvSpPr/>
              <p:nvPr/>
            </p:nvSpPr>
            <p:spPr>
              <a:xfrm>
                <a:off x="682598" y="4010208"/>
                <a:ext cx="514394" cy="51439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pic>
            <p:nvPicPr>
              <p:cNvPr id="25" name="Graphic 24" descr="Suburban scene outline">
                <a:extLst>
                  <a:ext uri="{FF2B5EF4-FFF2-40B4-BE49-F238E27FC236}">
                    <a16:creationId xmlns:a16="http://schemas.microsoft.com/office/drawing/2014/main" id="{8AFF7945-FA39-C8BC-5A86-B939010A7E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68331" y="3816549"/>
                <a:ext cx="793751" cy="793751"/>
              </a:xfrm>
              <a:prstGeom prst="rect">
                <a:avLst/>
              </a:prstGeom>
            </p:spPr>
          </p:pic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B67EEA-89BB-15F4-4B8D-02E9ABD0CC62}"/>
              </a:ext>
            </a:extLst>
          </p:cNvPr>
          <p:cNvGrpSpPr/>
          <p:nvPr/>
        </p:nvGrpSpPr>
        <p:grpSpPr>
          <a:xfrm>
            <a:off x="4775380" y="1988475"/>
            <a:ext cx="4073299" cy="1018800"/>
            <a:chOff x="546501" y="3634740"/>
            <a:chExt cx="4073299" cy="101880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6E30DB2-DD52-DF7C-89E9-4EF77CB54E76}"/>
                </a:ext>
              </a:extLst>
            </p:cNvPr>
            <p:cNvSpPr/>
            <p:nvPr/>
          </p:nvSpPr>
          <p:spPr>
            <a:xfrm>
              <a:off x="546501" y="3634740"/>
              <a:ext cx="4073299" cy="10188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2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6000" rIns="180000" rtlCol="0" anchor="ctr"/>
            <a:lstStyle/>
            <a:p>
              <a:pPr defTabSz="711200">
                <a:spcBef>
                  <a:spcPct val="0"/>
                </a:spcBef>
              </a:pPr>
              <a:r>
                <a:rPr lang="en-GB" sz="1400">
                  <a:solidFill>
                    <a:schemeClr val="tx1"/>
                  </a:solidFill>
                </a:rPr>
                <a:t>In the US, more than </a:t>
              </a:r>
              <a:r>
                <a:rPr lang="en-GB" sz="1400" b="1">
                  <a:solidFill>
                    <a:schemeClr val="tx1"/>
                  </a:solidFill>
                </a:rPr>
                <a:t>50% </a:t>
              </a:r>
              <a:r>
                <a:rPr lang="en-GB" sz="1400">
                  <a:solidFill>
                    <a:schemeClr val="tx1"/>
                  </a:solidFill>
                </a:rPr>
                <a:t>of caregivers provide assistance to a parent or in-law with dementia</a:t>
              </a:r>
              <a:r>
                <a:rPr lang="en-GB" sz="1400" baseline="30000">
                  <a:solidFill>
                    <a:schemeClr val="tx1"/>
                  </a:solidFill>
                </a:rPr>
                <a:t>1</a:t>
              </a:r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7701FCE-668D-D8F1-3008-51733B3A692C}"/>
                </a:ext>
              </a:extLst>
            </p:cNvPr>
            <p:cNvGrpSpPr/>
            <p:nvPr/>
          </p:nvGrpSpPr>
          <p:grpSpPr>
            <a:xfrm>
              <a:off x="583368" y="3792611"/>
              <a:ext cx="743107" cy="743107"/>
              <a:chOff x="537549" y="5027155"/>
              <a:chExt cx="793752" cy="793752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48E0428-49FB-0F08-C30B-9A546EDF02AB}"/>
                  </a:ext>
                </a:extLst>
              </p:cNvPr>
              <p:cNvSpPr/>
              <p:nvPr/>
            </p:nvSpPr>
            <p:spPr>
              <a:xfrm>
                <a:off x="682598" y="5170238"/>
                <a:ext cx="507586" cy="50758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pic>
            <p:nvPicPr>
              <p:cNvPr id="27" name="Graphic 26" descr="Care outline">
                <a:extLst>
                  <a:ext uri="{FF2B5EF4-FFF2-40B4-BE49-F238E27FC236}">
                    <a16:creationId xmlns:a16="http://schemas.microsoft.com/office/drawing/2014/main" id="{330DE8E8-99A7-53EF-9299-48A928E3E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7549" y="5027155"/>
                <a:ext cx="793752" cy="793752"/>
              </a:xfrm>
              <a:prstGeom prst="rect">
                <a:avLst/>
              </a:prstGeom>
            </p:spPr>
          </p:pic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ACAA78-08C9-7933-F4F4-6D050D82E33E}"/>
              </a:ext>
            </a:extLst>
          </p:cNvPr>
          <p:cNvGrpSpPr/>
          <p:nvPr/>
        </p:nvGrpSpPr>
        <p:grpSpPr>
          <a:xfrm>
            <a:off x="4780638" y="4248270"/>
            <a:ext cx="4073299" cy="1018800"/>
            <a:chOff x="4756148" y="1430565"/>
            <a:chExt cx="4073299" cy="10188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A83F838-6072-38A1-D784-0746012ED184}"/>
                </a:ext>
              </a:extLst>
            </p:cNvPr>
            <p:cNvSpPr/>
            <p:nvPr/>
          </p:nvSpPr>
          <p:spPr>
            <a:xfrm>
              <a:off x="4756148" y="1430565"/>
              <a:ext cx="4073299" cy="10188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2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6000" rIns="180000" rtlCol="0" anchor="ctr"/>
            <a:lstStyle/>
            <a:p>
              <a:pPr defTabSz="711200">
                <a:spcBef>
                  <a:spcPct val="0"/>
                </a:spcBef>
              </a:pPr>
              <a:r>
                <a:rPr lang="en-GB" sz="1400" b="1">
                  <a:solidFill>
                    <a:schemeClr val="tx1"/>
                  </a:solidFill>
                </a:rPr>
                <a:t>41% </a:t>
              </a:r>
              <a:r>
                <a:rPr lang="en-GB" sz="1400">
                  <a:solidFill>
                    <a:schemeClr val="tx1"/>
                  </a:solidFill>
                </a:rPr>
                <a:t>of caregivers have a household </a:t>
              </a:r>
              <a:br>
                <a:rPr lang="en-GB" sz="1400">
                  <a:solidFill>
                    <a:schemeClr val="tx1"/>
                  </a:solidFill>
                </a:rPr>
              </a:br>
              <a:r>
                <a:rPr lang="en-GB" sz="1400">
                  <a:solidFill>
                    <a:schemeClr val="tx1"/>
                  </a:solidFill>
                </a:rPr>
                <a:t>income of ≤$50,000</a:t>
              </a:r>
              <a:r>
                <a:rPr lang="en-GB" sz="1400" baseline="30000">
                  <a:solidFill>
                    <a:schemeClr val="tx1"/>
                  </a:solidFill>
                </a:rPr>
                <a:t>1</a:t>
              </a:r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44D5BC9-D372-4228-9928-8D11F07D31C8}"/>
                </a:ext>
              </a:extLst>
            </p:cNvPr>
            <p:cNvGrpSpPr/>
            <p:nvPr/>
          </p:nvGrpSpPr>
          <p:grpSpPr>
            <a:xfrm>
              <a:off x="4884022" y="1578035"/>
              <a:ext cx="723860" cy="723860"/>
              <a:chOff x="4868793" y="1481610"/>
              <a:chExt cx="793750" cy="79375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EB39EDBE-358B-17B9-B066-C0268635274E}"/>
                  </a:ext>
                </a:extLst>
              </p:cNvPr>
              <p:cNvSpPr/>
              <p:nvPr/>
            </p:nvSpPr>
            <p:spPr>
              <a:xfrm>
                <a:off x="5008471" y="1649490"/>
                <a:ext cx="514394" cy="51439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pic>
            <p:nvPicPr>
              <p:cNvPr id="29" name="Graphic 28" descr="Money outline">
                <a:extLst>
                  <a:ext uri="{FF2B5EF4-FFF2-40B4-BE49-F238E27FC236}">
                    <a16:creationId xmlns:a16="http://schemas.microsoft.com/office/drawing/2014/main" id="{B093BB05-C8A3-1C29-9715-07FC4D0732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868793" y="1481610"/>
                <a:ext cx="793750" cy="793750"/>
              </a:xfrm>
              <a:prstGeom prst="rect">
                <a:avLst/>
              </a:prstGeom>
            </p:spPr>
          </p:pic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DDFA25D-4CD4-72B5-2FF3-4772ABF992EA}"/>
              </a:ext>
            </a:extLst>
          </p:cNvPr>
          <p:cNvGrpSpPr/>
          <p:nvPr/>
        </p:nvGrpSpPr>
        <p:grpSpPr>
          <a:xfrm>
            <a:off x="539749" y="3101993"/>
            <a:ext cx="4073299" cy="1018800"/>
            <a:chOff x="4756148" y="3742804"/>
            <a:chExt cx="4073299" cy="101880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22C8AE5-57E5-C918-AE62-3D1E91975C9F}"/>
                </a:ext>
              </a:extLst>
            </p:cNvPr>
            <p:cNvSpPr/>
            <p:nvPr/>
          </p:nvSpPr>
          <p:spPr>
            <a:xfrm>
              <a:off x="4756148" y="3742804"/>
              <a:ext cx="4073299" cy="10188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2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6000" rIns="180000" rtlCol="0" anchor="ctr"/>
            <a:lstStyle/>
            <a:p>
              <a:pPr defTabSz="711200">
                <a:spcBef>
                  <a:spcPct val="0"/>
                </a:spcBef>
              </a:pPr>
              <a:r>
                <a:rPr lang="en-GB" sz="1400">
                  <a:solidFill>
                    <a:schemeClr val="tx1"/>
                  </a:solidFill>
                </a:rPr>
                <a:t>In the US in 2020, </a:t>
              </a:r>
              <a:r>
                <a:rPr lang="en-GB" sz="1400">
                  <a:solidFill>
                    <a:schemeClr val="tx1"/>
                  </a:solidFill>
                  <a:sym typeface="Symbol" panose="05050102010706020507" pitchFamily="18" charset="2"/>
                </a:rPr>
                <a:t></a:t>
              </a:r>
              <a:r>
                <a:rPr lang="en-GB" sz="1400" b="1">
                  <a:solidFill>
                    <a:schemeClr val="tx1"/>
                  </a:solidFill>
                  <a:sym typeface="Symbol" panose="05050102010706020507" pitchFamily="18" charset="2"/>
                </a:rPr>
                <a:t>50</a:t>
              </a:r>
              <a:r>
                <a:rPr lang="en-GB" sz="1400" b="1">
                  <a:solidFill>
                    <a:schemeClr val="tx1"/>
                  </a:solidFill>
                </a:rPr>
                <a:t>% </a:t>
              </a:r>
              <a:r>
                <a:rPr lang="en-GB" sz="1400">
                  <a:solidFill>
                    <a:schemeClr val="tx1"/>
                  </a:solidFill>
                </a:rPr>
                <a:t>of caregivers were aged 18–49</a:t>
              </a:r>
              <a:r>
                <a:rPr lang="en-GB" sz="1400" baseline="30000">
                  <a:solidFill>
                    <a:schemeClr val="tx1"/>
                  </a:solidFill>
                </a:rPr>
                <a:t>2</a:t>
              </a:r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5D4981-4580-6FE9-F33F-2DABD225DD13}"/>
                </a:ext>
              </a:extLst>
            </p:cNvPr>
            <p:cNvGrpSpPr/>
            <p:nvPr/>
          </p:nvGrpSpPr>
          <p:grpSpPr>
            <a:xfrm>
              <a:off x="4845299" y="3961475"/>
              <a:ext cx="732913" cy="732913"/>
              <a:chOff x="4868792" y="3820092"/>
              <a:chExt cx="793750" cy="79375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9C99E033-3E91-D3DC-BBDA-AB4BB3EE56C7}"/>
                  </a:ext>
                </a:extLst>
              </p:cNvPr>
              <p:cNvSpPr/>
              <p:nvPr/>
            </p:nvSpPr>
            <p:spPr>
              <a:xfrm>
                <a:off x="5008471" y="3961045"/>
                <a:ext cx="514394" cy="51439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pic>
            <p:nvPicPr>
              <p:cNvPr id="33" name="Graphic 32" descr="Woman with cane outline">
                <a:extLst>
                  <a:ext uri="{FF2B5EF4-FFF2-40B4-BE49-F238E27FC236}">
                    <a16:creationId xmlns:a16="http://schemas.microsoft.com/office/drawing/2014/main" id="{AB26431F-21B1-70A4-FBA7-F15FCE0A3F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868792" y="3820092"/>
                <a:ext cx="793750" cy="793750"/>
              </a:xfrm>
              <a:prstGeom prst="rect">
                <a:avLst/>
              </a:prstGeom>
            </p:spPr>
          </p:pic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725BA18-EC0C-B6D2-4B9F-3932EAC93387}"/>
              </a:ext>
            </a:extLst>
          </p:cNvPr>
          <p:cNvGrpSpPr/>
          <p:nvPr/>
        </p:nvGrpSpPr>
        <p:grpSpPr>
          <a:xfrm>
            <a:off x="4775380" y="3101993"/>
            <a:ext cx="4073299" cy="1018800"/>
            <a:chOff x="4756148" y="4906010"/>
            <a:chExt cx="4073299" cy="10188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C78DA1D-7354-D168-5DA6-595CEE4FE42C}"/>
                </a:ext>
              </a:extLst>
            </p:cNvPr>
            <p:cNvSpPr/>
            <p:nvPr/>
          </p:nvSpPr>
          <p:spPr>
            <a:xfrm>
              <a:off x="4756148" y="4906010"/>
              <a:ext cx="4073299" cy="1018800"/>
            </a:xfrm>
            <a:prstGeom prst="rect">
              <a:avLst/>
            </a:prstGeom>
            <a:solidFill>
              <a:srgbClr val="99B3A8">
                <a:alpha val="20000"/>
              </a:srgb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6000" rIns="180000" rtlCol="0" anchor="ctr"/>
            <a:lstStyle/>
            <a:p>
              <a:pPr defTabSz="711200">
                <a:spcBef>
                  <a:spcPct val="0"/>
                </a:spcBef>
              </a:pPr>
              <a:r>
                <a:rPr lang="en-GB" sz="1400">
                  <a:solidFill>
                    <a:schemeClr val="tx1"/>
                  </a:solidFill>
                </a:rPr>
                <a:t>In the US, </a:t>
              </a:r>
              <a:r>
                <a:rPr lang="en-GB" sz="1400" b="1">
                  <a:solidFill>
                    <a:schemeClr val="tx1"/>
                  </a:solidFill>
                  <a:sym typeface="Symbol" panose="05050102010706020507" pitchFamily="18" charset="2"/>
                </a:rPr>
                <a:t></a:t>
              </a:r>
              <a:r>
                <a:rPr lang="en-GB" sz="1400" b="1">
                  <a:solidFill>
                    <a:schemeClr val="tx1"/>
                  </a:solidFill>
                </a:rPr>
                <a:t>10% </a:t>
              </a:r>
              <a:r>
                <a:rPr lang="en-GB" sz="1400">
                  <a:solidFill>
                    <a:schemeClr val="tx1"/>
                  </a:solidFill>
                </a:rPr>
                <a:t>of caregivers support a spouse with AD or </a:t>
              </a:r>
              <a:br>
                <a:rPr lang="en-GB" sz="1400">
                  <a:solidFill>
                    <a:schemeClr val="tx1"/>
                  </a:solidFill>
                </a:rPr>
              </a:br>
              <a:r>
                <a:rPr lang="en-GB" sz="1400">
                  <a:solidFill>
                    <a:schemeClr val="tx1"/>
                  </a:solidFill>
                </a:rPr>
                <a:t>another dementia</a:t>
              </a:r>
              <a:r>
                <a:rPr lang="en-GB" sz="1400" baseline="30000">
                  <a:solidFill>
                    <a:schemeClr val="tx1"/>
                  </a:solidFill>
                </a:rPr>
                <a:t>3</a:t>
              </a:r>
              <a:endParaRPr lang="en-GB" sz="1400">
                <a:solidFill>
                  <a:schemeClr val="tx1"/>
                </a:solidFill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8357CD2-6142-3D15-BAE8-7A6845CB0E86}"/>
                </a:ext>
              </a:extLst>
            </p:cNvPr>
            <p:cNvGrpSpPr/>
            <p:nvPr/>
          </p:nvGrpSpPr>
          <p:grpSpPr>
            <a:xfrm>
              <a:off x="4884022" y="5043857"/>
              <a:ext cx="743106" cy="743106"/>
              <a:chOff x="4899251" y="4967891"/>
              <a:chExt cx="793750" cy="79375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2A3F421-3393-3DBC-A4B4-8B38B9EAC8E1}"/>
                  </a:ext>
                </a:extLst>
              </p:cNvPr>
              <p:cNvSpPr/>
              <p:nvPr/>
            </p:nvSpPr>
            <p:spPr>
              <a:xfrm>
                <a:off x="5038929" y="5170238"/>
                <a:ext cx="514394" cy="51439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pic>
            <p:nvPicPr>
              <p:cNvPr id="35" name="Graphic 34" descr="Man and woman outline">
                <a:extLst>
                  <a:ext uri="{FF2B5EF4-FFF2-40B4-BE49-F238E27FC236}">
                    <a16:creationId xmlns:a16="http://schemas.microsoft.com/office/drawing/2014/main" id="{52815607-FE02-F259-2DCB-5808A2776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99251" y="4967891"/>
                <a:ext cx="793750" cy="793750"/>
              </a:xfrm>
              <a:prstGeom prst="rect">
                <a:avLst/>
              </a:prstGeom>
            </p:spPr>
          </p:pic>
        </p:grpSp>
      </p:grpSp>
      <p:pic>
        <p:nvPicPr>
          <p:cNvPr id="17" name="Graphic 16" descr="Female outline">
            <a:extLst>
              <a:ext uri="{FF2B5EF4-FFF2-40B4-BE49-F238E27FC236}">
                <a16:creationId xmlns:a16="http://schemas.microsoft.com/office/drawing/2014/main" id="{8650452B-7A7B-52CB-356D-0C396713E6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7398" y="4597724"/>
            <a:ext cx="1686981" cy="168698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CD95FD4-81E5-9194-DF4E-5DF76D21CA10}"/>
              </a:ext>
            </a:extLst>
          </p:cNvPr>
          <p:cNvGrpSpPr/>
          <p:nvPr/>
        </p:nvGrpSpPr>
        <p:grpSpPr>
          <a:xfrm>
            <a:off x="539749" y="1981715"/>
            <a:ext cx="4073299" cy="1018800"/>
            <a:chOff x="546501" y="1702172"/>
            <a:chExt cx="4073299" cy="101880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ECF8C1B-37F0-924C-0F3D-A24101118810}"/>
                </a:ext>
              </a:extLst>
            </p:cNvPr>
            <p:cNvGrpSpPr/>
            <p:nvPr/>
          </p:nvGrpSpPr>
          <p:grpSpPr>
            <a:xfrm>
              <a:off x="546501" y="1702172"/>
              <a:ext cx="4073299" cy="1018800"/>
              <a:chOff x="4756148" y="2589047"/>
              <a:chExt cx="4073299" cy="1018800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BD6862D-82B4-89F9-5D62-E7F62F7C42E5}"/>
                  </a:ext>
                </a:extLst>
              </p:cNvPr>
              <p:cNvSpPr/>
              <p:nvPr/>
            </p:nvSpPr>
            <p:spPr>
              <a:xfrm>
                <a:off x="4756148" y="2589047"/>
                <a:ext cx="4073299" cy="1018800"/>
              </a:xfrm>
              <a:prstGeom prst="rect">
                <a:avLst/>
              </a:prstGeom>
              <a:solidFill>
                <a:srgbClr val="99B3A8">
                  <a:alpha val="20000"/>
                </a:srgb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36000" rIns="180000" rtlCol="0" anchor="ctr"/>
              <a:lstStyle/>
              <a:p>
                <a:pPr defTabSz="711200">
                  <a:spcBef>
                    <a:spcPct val="0"/>
                  </a:spcBef>
                </a:pPr>
                <a:r>
                  <a:rPr lang="en-GB" sz="1400">
                    <a:solidFill>
                      <a:schemeClr val="tx1"/>
                    </a:solidFill>
                  </a:rPr>
                  <a:t>In the US, more than 11 million people provide unpaid care for people with AD or other dementias</a:t>
                </a:r>
                <a:r>
                  <a:rPr lang="en-GB" sz="1400" baseline="30000">
                    <a:solidFill>
                      <a:schemeClr val="tx1"/>
                    </a:solidFill>
                  </a:rPr>
                  <a:t>1</a:t>
                </a:r>
                <a:r>
                  <a:rPr lang="en-GB" sz="140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910158A-EA42-712A-3474-DB282331BEDB}"/>
                  </a:ext>
                </a:extLst>
              </p:cNvPr>
              <p:cNvSpPr/>
              <p:nvPr/>
            </p:nvSpPr>
            <p:spPr>
              <a:xfrm>
                <a:off x="5011989" y="2866220"/>
                <a:ext cx="471414" cy="47141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pic>
          <p:nvPicPr>
            <p:cNvPr id="23" name="Graphic 22" descr="Group of people outline">
              <a:extLst>
                <a:ext uri="{FF2B5EF4-FFF2-40B4-BE49-F238E27FC236}">
                  <a16:creationId xmlns:a16="http://schemas.microsoft.com/office/drawing/2014/main" id="{3FB7B473-B821-E7CB-E8FD-DF6538E37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65329" y="1864465"/>
              <a:ext cx="691383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6722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174A19-02D1-4FBD-8D97-3CBDBB90CB8E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56</TotalTime>
  <Words>836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Demographics of caregivers for patients with dementia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14</cp:revision>
  <cp:lastPrinted>2023-04-25T10:12:17Z</cp:lastPrinted>
  <dcterms:created xsi:type="dcterms:W3CDTF">2022-02-04T12:28:06Z</dcterms:created>
  <dcterms:modified xsi:type="dcterms:W3CDTF">2023-11-07T07:23:09Z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TemplateUrl">
    <vt:lpwstr/>
  </property>
  <property fmtid="{D5CDD505-2E9C-101B-9397-08002B2CF9AE}" pid="5" name="_ExtendedDescription">
    <vt:lpwstr/>
  </property>
  <property fmtid="{D5CDD505-2E9C-101B-9397-08002B2CF9AE}" pid="6" name="xd_ProgID">
    <vt:lpwstr/>
  </property>
  <property fmtid="{D5CDD505-2E9C-101B-9397-08002B2CF9AE}" pid="7" name="Order">
    <vt:r8>59800</vt:r8>
  </property>
</Properties>
</file>