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930" r:id="rId5"/>
  </p:sldIdLst>
  <p:sldSz cx="12192000" cy="6858000"/>
  <p:notesSz cx="7010400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666C122B-1FF1-7FD1-911E-03AFAA06F6A3}" name="Wendy Haywood" initials="WH" userId="S::Wendy.Haywood@primeglobalpeople.com::153c5827-61be-4dc0-9422-f15b9b92b541" providerId="AD"/>
  <p188:author id="{BAFB692C-2DFB-4433-BA2B-0D4F185CF30B}" name="Aoife Gratte" initials="AG" userId="S::Aoife.Gratte@primeglobalpeople.com::c48a97b4-164b-412e-b235-2ebf0a8f49bd" providerId="AD"/>
  <p188:author id="{3F50E932-CC23-323A-8B7A-72BD7DDAD2D7}" name="joseph.therriault1@gmail.com" initials="jo" userId="S::urn:spo:guest#joseph.therriault1@gmail.com::" providerId="AD"/>
  <p188:author id="{E2833B56-E688-C873-AF40-6846034F7AEE}" name="Laura Edwards-Ingram" initials="LEI" userId="S::Laura.Edwards-Ingram@primeglobalpeople.com::e4f8a1d5-4dcf-4866-90cf-c2cbd767f4bb" providerId="AD"/>
  <p188:author id="{C07A505D-5E7E-6BEB-4195-801D42364FA7}" name="Ceren Akdeniz Vogt" initials="CAV" userId="S::cak@lundbeckfonden.com::6291f9b8-8487-4396-8769-615d243e0f4b" providerId="AD"/>
  <p188:author id="{1B5F0080-9B2C-5279-9946-D71FA06EAFDA}" name="Alice Field" initials="AF" userId="S::alice.field@primeglobalpeople.com::3c465571-fc00-42d5-85b5-b26e00ad8602" providerId="AD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Morgan, Celia" initials="MC" lastIdx="67" clrIdx="6">
    <p:extLst>
      <p:ext uri="{19B8F6BF-5375-455C-9EA6-DF929625EA0E}">
        <p15:presenceInfo xmlns:p15="http://schemas.microsoft.com/office/powerpoint/2012/main" userId="S::celia.morgan@exeter.ac.uk::29bcb0e8-5fe3-4c38-a669-f58f3a61a3c4" providerId="AD"/>
      </p:ext>
    </p:extLst>
  </p:cmAuthor>
  <p:cmAuthor id="1" name="Chris Edge" initials="CE" lastIdx="143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123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29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  <p:cmAuthor id="6" name="Laura Edwards-Ingram" initials="LEI" lastIdx="70" clrIdx="5">
    <p:extLst>
      <p:ext uri="{19B8F6BF-5375-455C-9EA6-DF929625EA0E}">
        <p15:presenceInfo xmlns:p15="http://schemas.microsoft.com/office/powerpoint/2012/main" userId="S::Laura.Edwards-Ingram@primeglobalpeople.com::e4f8a1d5-4dcf-4866-90cf-c2cbd767f4b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E1CC"/>
    <a:srgbClr val="E2E7EA"/>
    <a:srgbClr val="F8F7F6"/>
    <a:srgbClr val="FFFFFF"/>
    <a:srgbClr val="717171"/>
    <a:srgbClr val="B2A499"/>
    <a:srgbClr val="EA1E3B"/>
    <a:srgbClr val="9AA49C"/>
    <a:srgbClr val="D9D1CC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4607" autoAdjust="0"/>
  </p:normalViewPr>
  <p:slideViewPr>
    <p:cSldViewPr snapToGrid="0">
      <p:cViewPr varScale="1">
        <p:scale>
          <a:sx n="78" d="100"/>
          <a:sy n="78" d="100"/>
        </p:scale>
        <p:origin x="114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0" d="100"/>
          <a:sy n="90" d="100"/>
        </p:scale>
        <p:origin x="4032" y="5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07-11-2023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‹#›</a:t>
            </a:fld>
            <a:endParaRPr lang="da-DK"/>
          </a:p>
        </p:txBody>
      </p:sp>
      <p:sp>
        <p:nvSpPr>
          <p:cNvPr id="8" name="Slide Image Placeholder 3">
            <a:extLst>
              <a:ext uri="{FF2B5EF4-FFF2-40B4-BE49-F238E27FC236}">
                <a16:creationId xmlns:a16="http://schemas.microsoft.com/office/drawing/2014/main" id="{58E3F423-979E-11EF-3A5D-E91C1BF4A26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9" name="Notes Placeholder 4">
            <a:extLst>
              <a:ext uri="{FF2B5EF4-FFF2-40B4-BE49-F238E27FC236}">
                <a16:creationId xmlns:a16="http://schemas.microsoft.com/office/drawing/2014/main" id="{614C4E0D-804E-81EA-9ED5-9CF0F4C545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References: 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 err="1"/>
              <a:t>EuroQol</a:t>
            </a:r>
            <a:r>
              <a:rPr lang="en-US" dirty="0"/>
              <a:t> Group. </a:t>
            </a:r>
            <a:r>
              <a:rPr lang="en-US" dirty="0" err="1"/>
              <a:t>EuroQol</a:t>
            </a:r>
            <a:r>
              <a:rPr lang="en-US" dirty="0"/>
              <a:t> – a new facility for the measurement of health-related quality of life. Health Policy 1990; 16 (3): 199–208.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dirty="0"/>
              <a:t>van Reenen M, </a:t>
            </a:r>
            <a:r>
              <a:rPr lang="en-US" dirty="0" err="1"/>
              <a:t>Oppe</a:t>
            </a:r>
            <a:r>
              <a:rPr lang="en-US" dirty="0"/>
              <a:t> M, </a:t>
            </a:r>
            <a:r>
              <a:rPr lang="en-US" dirty="0" err="1"/>
              <a:t>Boye</a:t>
            </a:r>
            <a:r>
              <a:rPr lang="en-US" dirty="0"/>
              <a:t> KS, et al. EQ-5D-3L User Guide 2018. Available at: https://euroqol.org/publications/user-guides/. Accessed 16 October 2023.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dirty="0"/>
              <a:t>van </a:t>
            </a:r>
            <a:r>
              <a:rPr lang="en-US" dirty="0" err="1"/>
              <a:t>Agt</a:t>
            </a:r>
            <a:r>
              <a:rPr lang="en-US" dirty="0"/>
              <a:t> HM, </a:t>
            </a:r>
            <a:r>
              <a:rPr lang="en-US" dirty="0" err="1"/>
              <a:t>Essink</a:t>
            </a:r>
            <a:r>
              <a:rPr lang="en-US" dirty="0"/>
              <a:t>-Bot ML, </a:t>
            </a:r>
            <a:r>
              <a:rPr lang="en-US" dirty="0" err="1"/>
              <a:t>Krabbe</a:t>
            </a:r>
            <a:r>
              <a:rPr lang="en-US" dirty="0"/>
              <a:t> PF, </a:t>
            </a:r>
            <a:r>
              <a:rPr lang="en-US" dirty="0" err="1"/>
              <a:t>Bonsel</a:t>
            </a:r>
            <a:r>
              <a:rPr lang="en-US" dirty="0"/>
              <a:t> GJ. Test-retest reliability of health state valuations collected with the </a:t>
            </a:r>
            <a:r>
              <a:rPr lang="en-US" dirty="0" err="1"/>
              <a:t>EuroQol</a:t>
            </a:r>
            <a:r>
              <a:rPr lang="en-US" dirty="0"/>
              <a:t> questionnaire. Soc Sci Med 1994; 39 (11): 1537–1544.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dirty="0" err="1"/>
              <a:t>Orgeta</a:t>
            </a:r>
            <a:r>
              <a:rPr lang="en-US" dirty="0"/>
              <a:t> V, Edwards RT, </a:t>
            </a:r>
            <a:r>
              <a:rPr lang="en-US" dirty="0" err="1"/>
              <a:t>Hounsome</a:t>
            </a:r>
            <a:r>
              <a:rPr lang="en-US" dirty="0"/>
              <a:t> B, </a:t>
            </a:r>
            <a:r>
              <a:rPr lang="en-US" dirty="0" err="1"/>
              <a:t>Orrell</a:t>
            </a:r>
            <a:r>
              <a:rPr lang="en-US" dirty="0"/>
              <a:t> M, Woods B. The use of the EQ-5D as a measure of health-related quality of life in people with dementia and their carers. </a:t>
            </a:r>
            <a:r>
              <a:rPr lang="en-US"/>
              <a:t>Qual Life Res 2015; 24 (2): 315–324. 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pPr/>
              <a:t>1</a:t>
            </a:fld>
            <a:endParaRPr lang="da-DK"/>
          </a:p>
        </p:txBody>
      </p:sp>
      <p:sp>
        <p:nvSpPr>
          <p:cNvPr id="7" name="Slide Image Placeholder 6">
            <a:extLst>
              <a:ext uri="{FF2B5EF4-FFF2-40B4-BE49-F238E27FC236}">
                <a16:creationId xmlns:a16="http://schemas.microsoft.com/office/drawing/2014/main" id="{D478E6BE-0558-92B5-0CAD-EC1AD57263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xmlns:p14="http://schemas.microsoft.com/office/powerpoint/2010/main" val="4236677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267133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3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4" pos="767" userDrawn="1">
          <p15:clr>
            <a:srgbClr val="F26B43"/>
          </p15:clr>
        </p15:guide>
        <p15:guide id="5" pos="937" userDrawn="1">
          <p15:clr>
            <a:srgbClr val="F26B43"/>
          </p15:clr>
        </p15:guide>
        <p15:guide id="6" pos="1365" userDrawn="1">
          <p15:clr>
            <a:srgbClr val="F26B43"/>
          </p15:clr>
        </p15:guide>
        <p15:guide id="7" pos="1535" userDrawn="1">
          <p15:clr>
            <a:srgbClr val="F26B43"/>
          </p15:clr>
        </p15:guide>
        <p15:guide id="8" pos="1962" userDrawn="1">
          <p15:clr>
            <a:srgbClr val="F26B43"/>
          </p15:clr>
        </p15:guide>
        <p15:guide id="9" pos="2132" userDrawn="1">
          <p15:clr>
            <a:srgbClr val="F26B43"/>
          </p15:clr>
        </p15:guide>
        <p15:guide id="10" pos="2560" userDrawn="1">
          <p15:clr>
            <a:srgbClr val="F26B43"/>
          </p15:clr>
        </p15:guide>
        <p15:guide id="11" pos="2730" userDrawn="1">
          <p15:clr>
            <a:srgbClr val="F26B43"/>
          </p15:clr>
        </p15:guide>
        <p15:guide id="12" pos="3157" userDrawn="1">
          <p15:clr>
            <a:srgbClr val="F26B43"/>
          </p15:clr>
        </p15:guide>
        <p15:guide id="13" pos="3327" userDrawn="1">
          <p15:clr>
            <a:srgbClr val="F26B43"/>
          </p15:clr>
        </p15:guide>
        <p15:guide id="14" pos="3754" userDrawn="1">
          <p15:clr>
            <a:srgbClr val="F26B43"/>
          </p15:clr>
        </p15:guide>
        <p15:guide id="15" pos="3925" userDrawn="1">
          <p15:clr>
            <a:srgbClr val="F26B43"/>
          </p15:clr>
        </p15:guide>
        <p15:guide id="16" pos="4352" userDrawn="1">
          <p15:clr>
            <a:srgbClr val="F26B43"/>
          </p15:clr>
        </p15:guide>
        <p15:guide id="17" pos="4522" userDrawn="1">
          <p15:clr>
            <a:srgbClr val="F26B43"/>
          </p15:clr>
        </p15:guide>
        <p15:guide id="18" pos="4949" userDrawn="1">
          <p15:clr>
            <a:srgbClr val="F26B43"/>
          </p15:clr>
        </p15:guide>
        <p15:guide id="19" pos="5120" userDrawn="1">
          <p15:clr>
            <a:srgbClr val="F26B43"/>
          </p15:clr>
        </p15:guide>
        <p15:guide id="20" pos="5547" userDrawn="1">
          <p15:clr>
            <a:srgbClr val="F26B43"/>
          </p15:clr>
        </p15:guide>
        <p15:guide id="21" pos="5717" userDrawn="1">
          <p15:clr>
            <a:srgbClr val="F26B43"/>
          </p15:clr>
        </p15:guide>
        <p15:guide id="22" pos="6144" userDrawn="1">
          <p15:clr>
            <a:srgbClr val="F26B43"/>
          </p15:clr>
        </p15:guide>
        <p15:guide id="23" pos="6314" userDrawn="1">
          <p15:clr>
            <a:srgbClr val="F26B43"/>
          </p15:clr>
        </p15:guide>
        <p15:guide id="24" pos="6742" userDrawn="1">
          <p15:clr>
            <a:srgbClr val="F26B43"/>
          </p15:clr>
        </p15:guide>
        <p15:guide id="25" pos="6912" userDrawn="1">
          <p15:clr>
            <a:srgbClr val="F26B43"/>
          </p15:clr>
        </p15:guide>
        <p15:guide id="26" pos="7339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40" userDrawn="1">
          <p15:clr>
            <a:srgbClr val="F26B43"/>
          </p15:clr>
        </p15:guide>
        <p15:guide id="32" orient="horz" pos="3675" userDrawn="1">
          <p15:clr>
            <a:srgbClr val="F26B43"/>
          </p15:clr>
        </p15:guide>
        <p15:guide id="33" orient="horz" pos="3793" userDrawn="1">
          <p15:clr>
            <a:srgbClr val="F26B43"/>
          </p15:clr>
        </p15:guide>
        <p15:guide id="34" orient="horz" pos="4235" userDrawn="1">
          <p15:clr>
            <a:srgbClr val="F26B43"/>
          </p15:clr>
        </p15:guide>
        <p15:guide id="36" orient="horz" pos="504" userDrawn="1">
          <p15:clr>
            <a:srgbClr val="F26B43"/>
          </p15:clr>
        </p15:guide>
        <p15:guide id="37" orient="horz" pos="720" userDrawn="1">
          <p15:clr>
            <a:srgbClr val="F26B43"/>
          </p15:clr>
        </p15:guide>
        <p15:guide id="38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BCE6A50-5068-DCCE-7E1E-66A4548C765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a-DK">
                <a:solidFill>
                  <a:schemeClr val="accent2">
                    <a:lumMod val="50000"/>
                  </a:schemeClr>
                </a:solidFill>
              </a:rPr>
              <a:t>Alzheimer’s disease (AD) </a:t>
            </a:r>
            <a:r>
              <a:rPr lang="en-GB">
                <a:solidFill>
                  <a:schemeClr val="accent2">
                    <a:lumMod val="50000"/>
                  </a:schemeClr>
                </a:solidFill>
              </a:rPr>
              <a:t>– Epidemiology and burden</a:t>
            </a:r>
            <a:endParaRPr lang="en-US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084CFFE-861D-33BA-C446-E3EAB8C3A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European Quality of Life – 5 Dimensions (3 Levels) (EQ-5D-3L)</a:t>
            </a:r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B8B52A8-E3F9-6EDF-62F3-BE67084E3A1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>
                <a:solidFill>
                  <a:schemeClr val="accent2">
                    <a:lumMod val="50000"/>
                  </a:schemeClr>
                </a:solidFill>
              </a:rPr>
              <a:t>EQ-5D-3L=European Quality of Life – 5 Dimensions (3 Levels); HRQoL=health-related quality of life; VAS=visual analog scale</a:t>
            </a:r>
            <a:endParaRPr lang="en-GB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GB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GB">
                <a:solidFill>
                  <a:schemeClr val="accent2">
                    <a:lumMod val="50000"/>
                  </a:schemeClr>
                </a:solidFill>
              </a:rPr>
              <a:t>1. The </a:t>
            </a:r>
            <a:r>
              <a:rPr lang="en-GB" err="1">
                <a:solidFill>
                  <a:schemeClr val="accent2">
                    <a:lumMod val="50000"/>
                  </a:schemeClr>
                </a:solidFill>
              </a:rPr>
              <a:t>EuroQoL</a:t>
            </a:r>
            <a:r>
              <a:rPr lang="en-GB">
                <a:solidFill>
                  <a:schemeClr val="accent2">
                    <a:lumMod val="50000"/>
                  </a:schemeClr>
                </a:solidFill>
              </a:rPr>
              <a:t> Group. Health Policy 1990;16(3):199–208; 2. </a:t>
            </a:r>
            <a:r>
              <a:rPr lang="nl-NL">
                <a:solidFill>
                  <a:schemeClr val="accent2">
                    <a:lumMod val="50000"/>
                  </a:schemeClr>
                </a:solidFill>
              </a:rPr>
              <a:t>van Reenen &amp; Oppe. EQ-5D-3L User Guide. 2015;</a:t>
            </a:r>
            <a:br>
              <a:rPr lang="nl-NL">
                <a:solidFill>
                  <a:schemeClr val="accent2">
                    <a:lumMod val="50000"/>
                  </a:schemeClr>
                </a:solidFill>
              </a:rPr>
            </a:br>
            <a:r>
              <a:rPr lang="nl-NL">
                <a:solidFill>
                  <a:schemeClr val="accent2">
                    <a:lumMod val="50000"/>
                  </a:schemeClr>
                </a:solidFill>
              </a:rPr>
              <a:t>3. van Agt et al. </a:t>
            </a:r>
            <a:r>
              <a:rPr lang="da-DK">
                <a:solidFill>
                  <a:schemeClr val="accent2">
                    <a:lumMod val="50000"/>
                  </a:schemeClr>
                </a:solidFill>
              </a:rPr>
              <a:t>Soc Sci Med 1994;39(11):1537–1544; </a:t>
            </a:r>
            <a:r>
              <a:rPr lang="en-GB">
                <a:solidFill>
                  <a:schemeClr val="accent2">
                    <a:lumMod val="50000"/>
                  </a:schemeClr>
                </a:solidFill>
              </a:rPr>
              <a:t>4. </a:t>
            </a:r>
            <a:r>
              <a:rPr lang="en-GB" err="1">
                <a:solidFill>
                  <a:schemeClr val="accent2">
                    <a:lumMod val="50000"/>
                  </a:schemeClr>
                </a:solidFill>
              </a:rPr>
              <a:t>Orgeta</a:t>
            </a:r>
            <a:r>
              <a:rPr lang="en-GB">
                <a:solidFill>
                  <a:schemeClr val="accent2">
                    <a:lumMod val="50000"/>
                  </a:schemeClr>
                </a:solidFill>
              </a:rPr>
              <a:t> et al. Qual Life Res 2015;24(2):315–324</a:t>
            </a:r>
          </a:p>
        </p:txBody>
      </p:sp>
      <p:sp>
        <p:nvSpPr>
          <p:cNvPr id="8" name="Pladsholder til indhold 5">
            <a:extLst>
              <a:ext uri="{FF2B5EF4-FFF2-40B4-BE49-F238E27FC236}">
                <a16:creationId xmlns:a16="http://schemas.microsoft.com/office/drawing/2014/main" id="{A6849D02-62C5-9D35-CE1E-39ED6B96EAB3}"/>
              </a:ext>
            </a:extLst>
          </p:cNvPr>
          <p:cNvSpPr txBox="1">
            <a:spLocks/>
          </p:cNvSpPr>
          <p:nvPr/>
        </p:nvSpPr>
        <p:spPr>
          <a:xfrm>
            <a:off x="539748" y="1416785"/>
            <a:ext cx="3763486" cy="4415215"/>
          </a:xfrm>
          <a:prstGeom prst="round1Rect">
            <a:avLst>
              <a:gd name="adj" fmla="val 7879"/>
            </a:avLst>
          </a:prstGeom>
          <a:noFill/>
        </p:spPr>
        <p:txBody>
          <a:bodyPr vert="horz" lIns="0" tIns="0" rIns="270000" bIns="270000" rtlCol="0" anchor="t">
            <a:no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lang="en-GB" sz="16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en-GB" sz="14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en-GB" sz="12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en-GB" sz="10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en-GB" sz="8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9705" indent="-179705"/>
            <a:r>
              <a:rPr lang="en-US" sz="1400" dirty="0">
                <a:latin typeface="Arial (Body)"/>
              </a:rPr>
              <a:t>The EQ-5D-3L is a patient-rated scale that assesses a </a:t>
            </a:r>
            <a:r>
              <a:rPr lang="en-US" sz="1400" b="1" dirty="0">
                <a:latin typeface="Arial (Body)"/>
              </a:rPr>
              <a:t>patient’s </a:t>
            </a:r>
            <a:r>
              <a:rPr lang="en-US" sz="1400" b="1" dirty="0" err="1">
                <a:latin typeface="Arial (Body)"/>
              </a:rPr>
              <a:t>HRQoL</a:t>
            </a:r>
            <a:r>
              <a:rPr lang="en-US" sz="1400" dirty="0">
                <a:latin typeface="Arial (Body)"/>
              </a:rPr>
              <a:t> </a:t>
            </a:r>
            <a:br>
              <a:rPr lang="en-US" sz="1400" dirty="0">
                <a:latin typeface="Arial (Body)"/>
              </a:rPr>
            </a:br>
            <a:r>
              <a:rPr lang="en-US" sz="1400" dirty="0">
                <a:latin typeface="Arial (Body)"/>
              </a:rPr>
              <a:t>as it is ‘today’,</a:t>
            </a:r>
            <a:r>
              <a:rPr lang="en-US" sz="1400" baseline="30000" dirty="0">
                <a:latin typeface="Arial (Body)"/>
              </a:rPr>
              <a:t>1,2 </a:t>
            </a:r>
            <a:r>
              <a:rPr lang="en-US" sz="1400" dirty="0">
                <a:latin typeface="Arial (Body)"/>
              </a:rPr>
              <a:t>and only takes a few minutes to administer</a:t>
            </a:r>
            <a:r>
              <a:rPr lang="en-US" sz="1400" baseline="30000" dirty="0">
                <a:latin typeface="Arial (Body)"/>
              </a:rPr>
              <a:t>2 </a:t>
            </a:r>
          </a:p>
          <a:p>
            <a:pPr marL="179705" indent="-179705"/>
            <a:r>
              <a:rPr lang="en-US" sz="1400" dirty="0">
                <a:latin typeface="Arial (Body)"/>
              </a:rPr>
              <a:t>A proxy version (</a:t>
            </a:r>
            <a:r>
              <a:rPr lang="en-US" sz="1400" i="1" dirty="0">
                <a:latin typeface="Arial (Body)"/>
              </a:rPr>
              <a:t>i.e., </a:t>
            </a:r>
            <a:r>
              <a:rPr lang="en-US" sz="1400" dirty="0">
                <a:latin typeface="Arial (Body)"/>
              </a:rPr>
              <a:t>informant-rated) </a:t>
            </a:r>
            <a:br>
              <a:rPr lang="en-US" sz="1400" dirty="0">
                <a:latin typeface="Arial (Body)"/>
              </a:rPr>
            </a:br>
            <a:r>
              <a:rPr lang="en-US" sz="1400" dirty="0">
                <a:latin typeface="Arial (Body)"/>
              </a:rPr>
              <a:t>is also available</a:t>
            </a:r>
            <a:r>
              <a:rPr lang="en-US" sz="1400" baseline="30000" dirty="0">
                <a:latin typeface="Arial (Body)"/>
              </a:rPr>
              <a:t>2</a:t>
            </a:r>
            <a:r>
              <a:rPr lang="en-US" sz="1400" dirty="0">
                <a:latin typeface="Arial (Body)"/>
              </a:rPr>
              <a:t> </a:t>
            </a:r>
            <a:endParaRPr lang="en-US" sz="1400" dirty="0">
              <a:latin typeface="Arial (Body)"/>
              <a:cs typeface="Arial"/>
            </a:endParaRPr>
          </a:p>
          <a:p>
            <a:pPr marL="179705" indent="-179705"/>
            <a:r>
              <a:rPr lang="en-US" sz="1400" dirty="0">
                <a:latin typeface="Arial (Body)"/>
              </a:rPr>
              <a:t>The EQ-5D-3L measures 15 health aspects,</a:t>
            </a:r>
            <a:r>
              <a:rPr lang="en-US" sz="1400" baseline="30000" dirty="0">
                <a:latin typeface="Arial (Body)"/>
              </a:rPr>
              <a:t>2</a:t>
            </a:r>
            <a:r>
              <a:rPr lang="en-US" sz="1400" dirty="0">
                <a:latin typeface="Arial (Body)"/>
              </a:rPr>
              <a:t> and has good test-retest reliability in the general population</a:t>
            </a:r>
            <a:r>
              <a:rPr lang="en-US" sz="1400" baseline="30000" dirty="0">
                <a:latin typeface="Arial (Body)"/>
              </a:rPr>
              <a:t>3</a:t>
            </a:r>
            <a:r>
              <a:rPr lang="en-US" sz="1400" dirty="0">
                <a:latin typeface="Arial (Body)"/>
              </a:rPr>
              <a:t> </a:t>
            </a:r>
            <a:endParaRPr lang="en-US" sz="1400" dirty="0">
              <a:latin typeface="Arial (Body)"/>
              <a:cs typeface="Arial"/>
            </a:endParaRPr>
          </a:p>
          <a:p>
            <a:pPr marL="179705" indent="-179705"/>
            <a:r>
              <a:rPr lang="en-US" sz="1400" dirty="0">
                <a:latin typeface="Arial (Body)"/>
              </a:rPr>
              <a:t>In dementia, the scale has a poor agreement between self and proxy (caregiver) ratings</a:t>
            </a:r>
            <a:r>
              <a:rPr lang="en-US" sz="1400" baseline="30000" dirty="0">
                <a:latin typeface="Arial (Body)"/>
              </a:rPr>
              <a:t>4</a:t>
            </a:r>
            <a:endParaRPr lang="en-US" sz="1400" baseline="30000" dirty="0">
              <a:latin typeface="Arial (Body)"/>
              <a:cs typeface="Arial"/>
            </a:endParaRPr>
          </a:p>
          <a:p>
            <a:pPr marL="179705" indent="-179705">
              <a:spcBef>
                <a:spcPts val="1200"/>
              </a:spcBef>
            </a:pPr>
            <a:r>
              <a:rPr lang="en-US" sz="1400" b="1" dirty="0">
                <a:latin typeface="Arial (Body)"/>
              </a:rPr>
              <a:t>The scale is generic</a:t>
            </a:r>
            <a:r>
              <a:rPr lang="en-US" sz="1400" dirty="0">
                <a:latin typeface="Arial (Body)"/>
              </a:rPr>
              <a:t> rather than AD specific</a:t>
            </a:r>
            <a:r>
              <a:rPr lang="en-US" sz="1400" baseline="30000" dirty="0">
                <a:latin typeface="Arial (Body)"/>
              </a:rPr>
              <a:t>2</a:t>
            </a:r>
            <a:r>
              <a:rPr lang="en-US" sz="1400" dirty="0">
                <a:latin typeface="Arial (Body)"/>
              </a:rPr>
              <a:t> (</a:t>
            </a:r>
            <a:r>
              <a:rPr lang="en-US" sz="1400" i="1" dirty="0">
                <a:latin typeface="Arial (Body)"/>
              </a:rPr>
              <a:t>i.e., </a:t>
            </a:r>
            <a:r>
              <a:rPr lang="en-US" sz="1400" dirty="0">
                <a:latin typeface="Arial (Body)"/>
              </a:rPr>
              <a:t>it may be abnormal in individuals with other forms of dementia)</a:t>
            </a:r>
            <a:endParaRPr lang="en-US" sz="1400" dirty="0">
              <a:latin typeface="Arial (Body)"/>
              <a:cs typeface="Arial"/>
            </a:endParaRPr>
          </a:p>
        </p:txBody>
      </p:sp>
      <p:sp>
        <p:nvSpPr>
          <p:cNvPr id="9" name="Content Placeholder 20">
            <a:extLst>
              <a:ext uri="{FF2B5EF4-FFF2-40B4-BE49-F238E27FC236}">
                <a16:creationId xmlns:a16="http://schemas.microsoft.com/office/drawing/2014/main" id="{B37180F1-AEB5-1A98-8992-2B46EBD20256}"/>
              </a:ext>
            </a:extLst>
          </p:cNvPr>
          <p:cNvSpPr txBox="1">
            <a:spLocks/>
          </p:cNvSpPr>
          <p:nvPr/>
        </p:nvSpPr>
        <p:spPr>
          <a:xfrm flipH="1">
            <a:off x="4338263" y="1416785"/>
            <a:ext cx="7577512" cy="4626829"/>
          </a:xfrm>
          <a:prstGeom prst="round2Diag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tIns="36000"/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400">
                <a:solidFill>
                  <a:schemeClr val="tx1"/>
                </a:solidFill>
              </a:rPr>
              <a:t>The five dimensions (5D) are:</a:t>
            </a:r>
            <a:r>
              <a:rPr lang="en-US" sz="1400" baseline="30000">
                <a:solidFill>
                  <a:schemeClr val="tx1"/>
                </a:solidFill>
              </a:rPr>
              <a:t>2</a:t>
            </a:r>
          </a:p>
          <a:p>
            <a:pPr marL="542925" lvl="1" indent="0">
              <a:spcBef>
                <a:spcPts val="1800"/>
              </a:spcBef>
              <a:buFont typeface="Arial" panose="020B0604020202020204" pitchFamily="34" charset="0"/>
              <a:buNone/>
            </a:pPr>
            <a:r>
              <a:rPr lang="en-US">
                <a:solidFill>
                  <a:schemeClr val="tx1"/>
                </a:solidFill>
              </a:rPr>
              <a:t>Mobility</a:t>
            </a:r>
          </a:p>
          <a:p>
            <a:pPr marL="542925" lvl="1" indent="0">
              <a:spcBef>
                <a:spcPts val="1800"/>
              </a:spcBef>
              <a:buFont typeface="Arial" panose="020B0604020202020204" pitchFamily="34" charset="0"/>
              <a:buNone/>
            </a:pPr>
            <a:r>
              <a:rPr lang="en-US">
                <a:solidFill>
                  <a:schemeClr val="tx1"/>
                </a:solidFill>
              </a:rPr>
              <a:t>Self-care</a:t>
            </a:r>
          </a:p>
          <a:p>
            <a:pPr marL="542925" lvl="1" indent="0">
              <a:spcBef>
                <a:spcPts val="1800"/>
              </a:spcBef>
              <a:buFont typeface="Arial" panose="020B0604020202020204" pitchFamily="34" charset="0"/>
              <a:buNone/>
            </a:pPr>
            <a:r>
              <a:rPr lang="en-US">
                <a:solidFill>
                  <a:schemeClr val="tx1"/>
                </a:solidFill>
              </a:rPr>
              <a:t>Usual activities</a:t>
            </a:r>
          </a:p>
          <a:p>
            <a:pPr marL="542925" lvl="1" indent="0">
              <a:spcBef>
                <a:spcPts val="1800"/>
              </a:spcBef>
              <a:buFont typeface="Arial" panose="020B0604020202020204" pitchFamily="34" charset="0"/>
              <a:buNone/>
            </a:pPr>
            <a:r>
              <a:rPr lang="en-US">
                <a:solidFill>
                  <a:schemeClr val="tx1"/>
                </a:solidFill>
              </a:rPr>
              <a:t>Pain/discomfort</a:t>
            </a:r>
          </a:p>
          <a:p>
            <a:pPr marL="542925" lvl="1" indent="0">
              <a:spcBef>
                <a:spcPts val="1800"/>
              </a:spcBef>
              <a:buFont typeface="Arial" panose="020B0604020202020204" pitchFamily="34" charset="0"/>
              <a:buNone/>
            </a:pPr>
            <a:r>
              <a:rPr lang="en-US">
                <a:solidFill>
                  <a:schemeClr val="tx1"/>
                </a:solidFill>
              </a:rPr>
              <a:t>Anxiety/depression</a:t>
            </a:r>
          </a:p>
          <a:p>
            <a:pPr marL="542925" lvl="1" indent="0">
              <a:spcBef>
                <a:spcPts val="1800"/>
              </a:spcBef>
              <a:buFont typeface="Arial" panose="020B0604020202020204" pitchFamily="34" charset="0"/>
              <a:buNone/>
            </a:pPr>
            <a:endParaRPr lang="en-US" sz="1600">
              <a:solidFill>
                <a:schemeClr val="tx1"/>
              </a:solidFill>
            </a:endParaRPr>
          </a:p>
          <a:p>
            <a:endParaRPr lang="en-GB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03829A-900C-FD52-416F-906941154D24}"/>
              </a:ext>
            </a:extLst>
          </p:cNvPr>
          <p:cNvSpPr/>
          <p:nvPr/>
        </p:nvSpPr>
        <p:spPr>
          <a:xfrm>
            <a:off x="7819545" y="4511087"/>
            <a:ext cx="4096230" cy="154575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611B01D-0ECE-FAA8-F4B3-368C8DD4CA94}"/>
              </a:ext>
            </a:extLst>
          </p:cNvPr>
          <p:cNvGrpSpPr/>
          <p:nvPr/>
        </p:nvGrpSpPr>
        <p:grpSpPr>
          <a:xfrm>
            <a:off x="7986154" y="5281277"/>
            <a:ext cx="3710013" cy="755329"/>
            <a:chOff x="4241857" y="5087919"/>
            <a:chExt cx="3710013" cy="755329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0B20B44-6C39-5277-4947-B1F6FCE04515}"/>
                </a:ext>
              </a:extLst>
            </p:cNvPr>
            <p:cNvSpPr txBox="1"/>
            <p:nvPr/>
          </p:nvSpPr>
          <p:spPr>
            <a:xfrm>
              <a:off x="4241857" y="5243084"/>
              <a:ext cx="1395663" cy="6001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100">
                  <a:solidFill>
                    <a:schemeClr val="bg1"/>
                  </a:solidFill>
                </a:rPr>
                <a:t>0</a:t>
              </a:r>
            </a:p>
            <a:p>
              <a:pPr algn="ctr"/>
              <a:r>
                <a:rPr lang="en-US" sz="1100">
                  <a:solidFill>
                    <a:schemeClr val="bg1"/>
                  </a:solidFill>
                </a:rPr>
                <a:t>Best imaginable health state</a:t>
              </a:r>
              <a:endParaRPr lang="en-GB" sz="1100">
                <a:solidFill>
                  <a:schemeClr val="bg1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54F5603-B759-A28A-15E7-CF365AECF3B4}"/>
                </a:ext>
              </a:extLst>
            </p:cNvPr>
            <p:cNvSpPr txBox="1"/>
            <p:nvPr/>
          </p:nvSpPr>
          <p:spPr>
            <a:xfrm>
              <a:off x="6556207" y="5243084"/>
              <a:ext cx="1395663" cy="6001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100">
                  <a:solidFill>
                    <a:schemeClr val="bg1"/>
                  </a:solidFill>
                </a:rPr>
                <a:t>100</a:t>
              </a:r>
            </a:p>
            <a:p>
              <a:pPr algn="ctr"/>
              <a:r>
                <a:rPr lang="en-US" sz="1100">
                  <a:solidFill>
                    <a:schemeClr val="bg1"/>
                  </a:solidFill>
                </a:rPr>
                <a:t>Worst imaginable health state</a:t>
              </a:r>
              <a:endParaRPr lang="en-GB" sz="1100">
                <a:solidFill>
                  <a:schemeClr val="bg1"/>
                </a:solidFill>
              </a:endParaRP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F5F12D8E-A846-F776-7D88-836A535D204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934817" y="5087919"/>
              <a:ext cx="2311089" cy="118438"/>
              <a:chOff x="4619625" y="4608975"/>
              <a:chExt cx="2809875" cy="144000"/>
            </a:xfrm>
          </p:grpSpPr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2CB284B8-A0B0-C2EF-7AB0-BD1FB81FAC2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19625" y="4752975"/>
                <a:ext cx="2809875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B2929F0A-0739-CE29-0189-2A2AC84EDD3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619625" y="4608975"/>
                <a:ext cx="0" cy="14400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3EFB19E6-FA60-CAD9-DECE-3A62C155030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181601" y="4608975"/>
                <a:ext cx="0" cy="14400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EF94EDC9-572C-4C23-C0C0-495EB744F33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43577" y="4608975"/>
                <a:ext cx="0" cy="14400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3D3BA355-8D86-017C-5FA1-48A64FD3380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305553" y="4608975"/>
                <a:ext cx="0" cy="14400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0CE25B36-569D-234A-3EA9-50E4D2ADF5C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67529" y="4608975"/>
                <a:ext cx="0" cy="14400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44D26143-9211-A466-409B-E75A49E7BC3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429500" y="4608975"/>
                <a:ext cx="0" cy="14400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051A867D-8259-F3F2-517C-C953F800C13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900613" y="4680975"/>
                <a:ext cx="0" cy="7200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B2870D01-11C7-2DA1-206C-4C9F9A463D3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462589" y="4680975"/>
                <a:ext cx="0" cy="7200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732E8FFB-C049-D9B1-C366-640E9B71B00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24565" y="4680975"/>
                <a:ext cx="0" cy="7200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5533E1F9-C3AB-1F0C-DABB-5D6B880BCBE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586541" y="4680975"/>
                <a:ext cx="0" cy="7200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6221E5F0-0358-CD67-D488-78EA1E4B68F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148517" y="4680975"/>
                <a:ext cx="0" cy="7200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7" name="Graphic 26" descr="Handwashing outline">
            <a:extLst>
              <a:ext uri="{FF2B5EF4-FFF2-40B4-BE49-F238E27FC236}">
                <a16:creationId xmlns:a16="http://schemas.microsoft.com/office/drawing/2014/main" id="{5BB5AE6F-1823-E6DE-2C4C-913EB50995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22842" y="2455474"/>
            <a:ext cx="432000" cy="432000"/>
          </a:xfrm>
          <a:prstGeom prst="rect">
            <a:avLst/>
          </a:prstGeom>
        </p:spPr>
      </p:pic>
      <p:pic>
        <p:nvPicPr>
          <p:cNvPr id="28" name="Graphic 27" descr="Walk outline">
            <a:extLst>
              <a:ext uri="{FF2B5EF4-FFF2-40B4-BE49-F238E27FC236}">
                <a16:creationId xmlns:a16="http://schemas.microsoft.com/office/drawing/2014/main" id="{9C635B8B-BDAA-9FB5-F6BA-DDA65B3C0C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22842" y="2017919"/>
            <a:ext cx="432000" cy="432000"/>
          </a:xfrm>
          <a:prstGeom prst="rect">
            <a:avLst/>
          </a:prstGeom>
        </p:spPr>
      </p:pic>
      <p:pic>
        <p:nvPicPr>
          <p:cNvPr id="30" name="Graphic 29" descr="Bullseye outline">
            <a:extLst>
              <a:ext uri="{FF2B5EF4-FFF2-40B4-BE49-F238E27FC236}">
                <a16:creationId xmlns:a16="http://schemas.microsoft.com/office/drawing/2014/main" id="{E57F7DA6-06F8-8821-5084-50F2E46E8F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22842" y="3330584"/>
            <a:ext cx="432000" cy="432000"/>
          </a:xfrm>
          <a:prstGeom prst="rect">
            <a:avLst/>
          </a:prstGeom>
        </p:spPr>
      </p:pic>
      <p:pic>
        <p:nvPicPr>
          <p:cNvPr id="31" name="Graphic 30" descr="Swimming outline">
            <a:extLst>
              <a:ext uri="{FF2B5EF4-FFF2-40B4-BE49-F238E27FC236}">
                <a16:creationId xmlns:a16="http://schemas.microsoft.com/office/drawing/2014/main" id="{FB7C8232-AB33-D763-CB83-A619355116C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522842" y="2893029"/>
            <a:ext cx="432000" cy="432000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EF72B577-C358-AB7A-5586-B9D7E7C07672}"/>
              </a:ext>
            </a:extLst>
          </p:cNvPr>
          <p:cNvGrpSpPr/>
          <p:nvPr/>
        </p:nvGrpSpPr>
        <p:grpSpPr>
          <a:xfrm>
            <a:off x="4338262" y="4511087"/>
            <a:ext cx="3481283" cy="1544400"/>
            <a:chOff x="4338262" y="4271606"/>
            <a:chExt cx="3481283" cy="1544400"/>
          </a:xfrm>
          <a:solidFill>
            <a:schemeClr val="accent5">
              <a:lumMod val="50000"/>
            </a:schemeClr>
          </a:solidFill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0D3F8D9-66BC-D900-7700-213072126A3F}"/>
                </a:ext>
              </a:extLst>
            </p:cNvPr>
            <p:cNvSpPr txBox="1"/>
            <p:nvPr/>
          </p:nvSpPr>
          <p:spPr>
            <a:xfrm>
              <a:off x="4338262" y="4271606"/>
              <a:ext cx="3481283" cy="1544400"/>
            </a:xfrm>
            <a:prstGeom prst="rect">
              <a:avLst/>
            </a:prstGeom>
            <a:grpFill/>
          </p:spPr>
          <p:txBody>
            <a:bodyPr wrap="square" lIns="180000">
              <a:noAutofit/>
            </a:bodyPr>
            <a:lstStyle/>
            <a:p>
              <a:pPr marL="0" indent="0">
                <a:spcAft>
                  <a:spcPts val="600"/>
                </a:spcAft>
                <a:buNone/>
              </a:pPr>
              <a:r>
                <a:rPr lang="en-US" sz="1400">
                  <a:solidFill>
                    <a:schemeClr val="bg1"/>
                  </a:solidFill>
                </a:rPr>
                <a:t>Example question:</a:t>
              </a:r>
              <a:r>
                <a:rPr lang="en-US" sz="1400" baseline="30000">
                  <a:solidFill>
                    <a:schemeClr val="bg1"/>
                  </a:solidFill>
                </a:rPr>
                <a:t>2</a:t>
              </a:r>
            </a:p>
            <a:p>
              <a:pPr marL="0" indent="0">
                <a:buNone/>
              </a:pPr>
              <a:r>
                <a:rPr lang="en-US" sz="1400">
                  <a:solidFill>
                    <a:schemeClr val="bg1"/>
                  </a:solidFill>
                </a:rPr>
                <a:t>“Please select the ONE box that best describes your health TODAY”</a:t>
              </a:r>
              <a:endParaRPr lang="en-GB" sz="1400">
                <a:solidFill>
                  <a:schemeClr val="bg1"/>
                </a:solidFill>
              </a:endParaRPr>
            </a:p>
            <a:p>
              <a:pPr lvl="1">
                <a:spcBef>
                  <a:spcPts val="300"/>
                </a:spcBef>
              </a:pPr>
              <a:r>
                <a:rPr lang="en-US" sz="1200">
                  <a:solidFill>
                    <a:schemeClr val="bg1"/>
                  </a:solidFill>
                </a:rPr>
                <a:t>I have no problems in walking about</a:t>
              </a:r>
              <a:endParaRPr lang="en-GB" sz="1200">
                <a:solidFill>
                  <a:schemeClr val="bg1"/>
                </a:solidFill>
              </a:endParaRPr>
            </a:p>
            <a:p>
              <a:pPr lvl="1">
                <a:spcBef>
                  <a:spcPts val="300"/>
                </a:spcBef>
              </a:pPr>
              <a:r>
                <a:rPr lang="en-US" sz="1200">
                  <a:solidFill>
                    <a:schemeClr val="bg1"/>
                  </a:solidFill>
                </a:rPr>
                <a:t>I have some problems in walking about</a:t>
              </a:r>
              <a:endParaRPr lang="en-GB" sz="1200">
                <a:solidFill>
                  <a:schemeClr val="bg1"/>
                </a:solidFill>
              </a:endParaRPr>
            </a:p>
            <a:p>
              <a:pPr lvl="1">
                <a:spcBef>
                  <a:spcPts val="300"/>
                </a:spcBef>
              </a:pPr>
              <a:r>
                <a:rPr lang="en-US" sz="1200">
                  <a:solidFill>
                    <a:schemeClr val="bg1"/>
                  </a:solidFill>
                </a:rPr>
                <a:t>I am confined to bed</a:t>
              </a:r>
              <a:endParaRPr lang="en-GB" sz="1200">
                <a:solidFill>
                  <a:schemeClr val="bg1"/>
                </a:solidFill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70B28D91-E05F-FEAF-12EC-6B3992C0258B}"/>
                </a:ext>
              </a:extLst>
            </p:cNvPr>
            <p:cNvSpPr/>
            <p:nvPr/>
          </p:nvSpPr>
          <p:spPr>
            <a:xfrm>
              <a:off x="4686253" y="5109540"/>
              <a:ext cx="113376" cy="108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EFA8DA94-298D-05E2-3B52-976B8C74B442}"/>
                </a:ext>
              </a:extLst>
            </p:cNvPr>
            <p:cNvSpPr/>
            <p:nvPr/>
          </p:nvSpPr>
          <p:spPr>
            <a:xfrm>
              <a:off x="4686253" y="5328615"/>
              <a:ext cx="113376" cy="108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C10406DD-0E5C-EA9F-2A47-66EF181E0DA5}"/>
                </a:ext>
              </a:extLst>
            </p:cNvPr>
            <p:cNvSpPr/>
            <p:nvPr/>
          </p:nvSpPr>
          <p:spPr>
            <a:xfrm>
              <a:off x="4686253" y="5547690"/>
              <a:ext cx="113376" cy="108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80601DA6-4E30-BBC5-8B67-3E67A8168DA3}"/>
              </a:ext>
            </a:extLst>
          </p:cNvPr>
          <p:cNvSpPr txBox="1"/>
          <p:nvPr/>
        </p:nvSpPr>
        <p:spPr>
          <a:xfrm>
            <a:off x="7872778" y="4553905"/>
            <a:ext cx="394456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Bef>
                <a:spcPts val="3000"/>
              </a:spcBef>
              <a:buNone/>
            </a:pPr>
            <a:r>
              <a:rPr lang="en-US" sz="1600">
                <a:solidFill>
                  <a:schemeClr val="bg1"/>
                </a:solidFill>
              </a:rPr>
              <a:t>Patients also rate their </a:t>
            </a:r>
            <a:br>
              <a:rPr lang="en-US" sz="1600">
                <a:solidFill>
                  <a:schemeClr val="bg1"/>
                </a:solidFill>
              </a:rPr>
            </a:br>
            <a:r>
              <a:rPr lang="en-US" sz="1600" b="1">
                <a:solidFill>
                  <a:schemeClr val="bg1"/>
                </a:solidFill>
              </a:rPr>
              <a:t>overall health </a:t>
            </a:r>
            <a:r>
              <a:rPr lang="en-US" sz="1600">
                <a:solidFill>
                  <a:schemeClr val="bg1"/>
                </a:solidFill>
              </a:rPr>
              <a:t>on a VAS</a:t>
            </a:r>
            <a:r>
              <a:rPr lang="en-US" sz="1600" baseline="3000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38" name="Content Placeholder 20">
            <a:extLst>
              <a:ext uri="{FF2B5EF4-FFF2-40B4-BE49-F238E27FC236}">
                <a16:creationId xmlns:a16="http://schemas.microsoft.com/office/drawing/2014/main" id="{AC6C1614-EA2C-9A15-6474-2E3F0C0F188A}"/>
              </a:ext>
            </a:extLst>
          </p:cNvPr>
          <p:cNvSpPr txBox="1">
            <a:spLocks/>
          </p:cNvSpPr>
          <p:nvPr/>
        </p:nvSpPr>
        <p:spPr>
          <a:xfrm>
            <a:off x="7841565" y="1663699"/>
            <a:ext cx="3854602" cy="2667265"/>
          </a:xfrm>
          <a:prstGeom prst="round2DiagRect">
            <a:avLst>
              <a:gd name="adj1" fmla="val 0"/>
              <a:gd name="adj2" fmla="val 0"/>
            </a:avLst>
          </a:prstGeom>
          <a:noFill/>
        </p:spPr>
        <p:txBody>
          <a:bodyPr vert="horz" lIns="270000" tIns="36000" rIns="270000" bIns="270000" rtlCol="0">
            <a:no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lang="en-GB" sz="16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en-GB" sz="14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en-GB" sz="12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en-GB" sz="10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en-GB" sz="800" kern="1200" dirty="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400">
                <a:solidFill>
                  <a:schemeClr val="tx1"/>
                </a:solidFill>
              </a:rPr>
              <a:t>Each dimension is scored on perceived severity (3L):</a:t>
            </a:r>
            <a:r>
              <a:rPr lang="en-US" sz="1400" baseline="30000">
                <a:solidFill>
                  <a:schemeClr val="tx1"/>
                </a:solidFill>
              </a:rPr>
              <a:t>2</a:t>
            </a:r>
          </a:p>
          <a:p>
            <a:pPr marL="180000" lvl="1" indent="0">
              <a:buFont typeface="Arial" panose="020B0604020202020204" pitchFamily="34" charset="0"/>
              <a:buNone/>
            </a:pPr>
            <a:r>
              <a:rPr lang="en-US">
                <a:solidFill>
                  <a:schemeClr val="tx1"/>
                </a:solidFill>
              </a:rPr>
              <a:t>1 = no problems</a:t>
            </a:r>
          </a:p>
          <a:p>
            <a:pPr marL="180000" lvl="1" indent="0">
              <a:buFont typeface="Arial" panose="020B0604020202020204" pitchFamily="34" charset="0"/>
              <a:buNone/>
            </a:pPr>
            <a:r>
              <a:rPr lang="en-US">
                <a:solidFill>
                  <a:schemeClr val="tx1"/>
                </a:solidFill>
              </a:rPr>
              <a:t>2 = some problems</a:t>
            </a:r>
          </a:p>
          <a:p>
            <a:pPr marL="180000" lvl="1" indent="0">
              <a:buFont typeface="Arial" panose="020B0604020202020204" pitchFamily="34" charset="0"/>
              <a:buNone/>
            </a:pPr>
            <a:r>
              <a:rPr lang="en-US">
                <a:solidFill>
                  <a:schemeClr val="tx1"/>
                </a:solidFill>
              </a:rPr>
              <a:t>3 = extreme problems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400">
                <a:solidFill>
                  <a:schemeClr val="tx1"/>
                </a:solidFill>
              </a:rPr>
              <a:t>The dimension scores can be:</a:t>
            </a:r>
            <a:r>
              <a:rPr lang="en-US" sz="1400" baseline="30000">
                <a:solidFill>
                  <a:schemeClr val="tx1"/>
                </a:solidFill>
              </a:rPr>
              <a:t>2</a:t>
            </a:r>
          </a:p>
          <a:p>
            <a:pPr lvl="1"/>
            <a:r>
              <a:rPr lang="en-US">
                <a:solidFill>
                  <a:schemeClr val="tx1"/>
                </a:solidFill>
              </a:rPr>
              <a:t>Grouped to form a ‘health state’</a:t>
            </a:r>
          </a:p>
          <a:p>
            <a:pPr lvl="1"/>
            <a:r>
              <a:rPr lang="en-US">
                <a:solidFill>
                  <a:schemeClr val="tx1"/>
                </a:solidFill>
              </a:rPr>
              <a:t>Weighted to form a single ‘summary index’ with a max. score of 1 (best)</a:t>
            </a:r>
          </a:p>
        </p:txBody>
      </p:sp>
      <p:pic>
        <p:nvPicPr>
          <p:cNvPr id="42" name="Graphic 41" descr="Left Brain outline">
            <a:extLst>
              <a:ext uri="{FF2B5EF4-FFF2-40B4-BE49-F238E27FC236}">
                <a16:creationId xmlns:a16="http://schemas.microsoft.com/office/drawing/2014/main" id="{3DD21ABE-9560-AA04-5033-C3B19D9A98A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522842" y="3775807"/>
            <a:ext cx="432000" cy="432000"/>
          </a:xfrm>
          <a:prstGeom prst="rect">
            <a:avLst/>
          </a:prstGeom>
        </p:spPr>
      </p:pic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933C4F3B-2939-02A1-5B62-35BAD2313E77}"/>
              </a:ext>
            </a:extLst>
          </p:cNvPr>
          <p:cNvCxnSpPr/>
          <p:nvPr/>
        </p:nvCxnSpPr>
        <p:spPr>
          <a:xfrm>
            <a:off x="7918450" y="4649730"/>
            <a:ext cx="0" cy="127635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81642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4" ma:contentTypeDescription="Create a new document." ma:contentTypeScope="" ma:versionID="bff8f0936fa74a577c13ba58e1b7ec2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cbcdc56f889fb4abd4af81948767b608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A174A19-02D1-4FBD-8D97-3CBDBB90CB8E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EAD98DE-715D-4218-A8DC-58DC603D87D7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Med slideeksempler</Template>
  <TotalTime>57</TotalTime>
  <Words>481</Words>
  <Application>Microsoft Office PowerPoint</Application>
  <PresentationFormat>Widescreen</PresentationFormat>
  <Paragraphs>39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Arial (Body)</vt:lpstr>
      <vt:lpstr>Calibri</vt:lpstr>
      <vt:lpstr>Times New Roman</vt:lpstr>
      <vt:lpstr>Office Theme</vt:lpstr>
      <vt:lpstr>European Quality of Life – 5 Dimensions (3 Levels) (EQ-5D-3L)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Viktoria-Maria Hvidtfelt Lykke</cp:lastModifiedBy>
  <cp:revision>16</cp:revision>
  <cp:lastPrinted>2023-04-25T10:12:17Z</cp:lastPrinted>
  <dcterms:created xsi:type="dcterms:W3CDTF">2022-02-04T12:28:06Z</dcterms:created>
  <dcterms:modified xsi:type="dcterms:W3CDTF">2023-11-07T07:24:03Z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  <property fmtid="{D5CDD505-2E9C-101B-9397-08002B2CF9AE}" pid="4" name="TemplateUrl">
    <vt:lpwstr/>
  </property>
  <property fmtid="{D5CDD505-2E9C-101B-9397-08002B2CF9AE}" pid="5" name="_ExtendedDescription">
    <vt:lpwstr/>
  </property>
  <property fmtid="{D5CDD505-2E9C-101B-9397-08002B2CF9AE}" pid="6" name="xd_ProgID">
    <vt:lpwstr/>
  </property>
  <property fmtid="{D5CDD505-2E9C-101B-9397-08002B2CF9AE}" pid="7" name="Order">
    <vt:r8>59800</vt:r8>
  </property>
</Properties>
</file>