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25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666C122B-1FF1-7FD1-911E-03AFAA06F6A3}" name="Wendy Haywood" initials="WH" userId="S::Wendy.Haywood@primeglobalpeople.com::153c5827-61be-4dc0-9422-f15b9b92b541" providerId="AD"/>
  <p188:author id="{BAFB692C-2DFB-4433-BA2B-0D4F185CF30B}" name="Aoife Gratte" initials="AG" userId="S::Aoife.Gratte@primeglobalpeople.com::c48a97b4-164b-412e-b235-2ebf0a8f49bd" providerId="AD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CC"/>
    <a:srgbClr val="E2E7EA"/>
    <a:srgbClr val="F8F7F6"/>
    <a:srgbClr val="FFFFFF"/>
    <a:srgbClr val="717171"/>
    <a:srgbClr val="B2A499"/>
    <a:srgbClr val="EA1E3B"/>
    <a:srgbClr val="9AA49C"/>
    <a:srgbClr val="D9D1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07" autoAdjust="0"/>
  </p:normalViewPr>
  <p:slideViewPr>
    <p:cSldViewPr snapToGrid="0">
      <p:cViewPr varScale="1">
        <p:scale>
          <a:sx n="78" d="100"/>
          <a:sy n="78" d="100"/>
        </p:scale>
        <p:origin x="11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0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  <p:sp>
        <p:nvSpPr>
          <p:cNvPr id="8" name="Slide Image Placeholder 3">
            <a:extLst>
              <a:ext uri="{FF2B5EF4-FFF2-40B4-BE49-F238E27FC236}">
                <a16:creationId xmlns:a16="http://schemas.microsoft.com/office/drawing/2014/main" id="{58E3F423-979E-11EF-3A5D-E91C1BF4A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4">
            <a:extLst>
              <a:ext uri="{FF2B5EF4-FFF2-40B4-BE49-F238E27FC236}">
                <a16:creationId xmlns:a16="http://schemas.microsoft.com/office/drawing/2014/main" id="{614C4E0D-804E-81EA-9ED5-9CF0F4C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Alzheimer’s Disease International. Dementia facts and figures. Available at: https://www.alzint.org/about/dementia-facts-figures/. Accessed 2 November 2023.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Alzheimer’s Association. What is dementia? Available at: https://www.alz.org/alzheimers-dementia/what-is-dementia. Accessed 2 November 2023.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Atri</a:t>
            </a:r>
            <a:r>
              <a:rPr lang="en-US" dirty="0"/>
              <a:t> A. The Alzheimer's disease clinical spectrum: diagnosis and management. Med Clin North Am 2019; 103 (2): 263–293.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Alzheimer’s Disease International. Dementia statistics. Available at: https://www.alzint.org/about/dementia-facts-figures/dementia-statistics/. Accessed 2 November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Monfared</a:t>
            </a:r>
            <a:r>
              <a:rPr lang="en-GB" dirty="0"/>
              <a:t> TAA, Byrnes MJ, White LA, Zhang Q. Alzheimer’s disease: epidemiology and clinical progression.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Ther</a:t>
            </a:r>
            <a:r>
              <a:rPr lang="en-GB" dirty="0"/>
              <a:t> 2022; 11 (2): 553–569.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30FE3977-B8B6-32C3-5B34-99488A8EC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95158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6713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3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427004-C4E5-5283-882B-E5F86EFFB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774465"/>
          </a:xfrm>
        </p:spPr>
        <p:txBody>
          <a:bodyPr/>
          <a:lstStyle/>
          <a:p>
            <a:pPr marL="0" indent="0">
              <a:buNone/>
            </a:pPr>
            <a:r>
              <a:rPr lang="en-GB" sz="1600"/>
              <a:t>As global lifespan </a:t>
            </a:r>
            <a:br>
              <a:rPr lang="en-GB" sz="1600"/>
            </a:br>
            <a:r>
              <a:rPr lang="en-GB" sz="1600"/>
              <a:t>continues to increase, </a:t>
            </a:r>
            <a:br>
              <a:rPr lang="en-GB" sz="1600"/>
            </a:br>
            <a:r>
              <a:rPr lang="en-GB" sz="1600"/>
              <a:t>the number of people affected by dementia </a:t>
            </a:r>
            <a:br>
              <a:rPr lang="en-GB" sz="1600"/>
            </a:br>
            <a:r>
              <a:rPr lang="en-GB"/>
              <a:t>is expected to rise</a:t>
            </a:r>
            <a:r>
              <a:rPr lang="en-GB" baseline="30000">
                <a:latin typeface="+mj-lt"/>
              </a:rPr>
              <a:t>4,5</a:t>
            </a:r>
            <a:endParaRPr lang="en-GB" sz="1600"/>
          </a:p>
          <a:p>
            <a:pPr marL="0" indent="0">
              <a:buNone/>
            </a:pPr>
            <a:r>
              <a:rPr lang="en-GB"/>
              <a:t>Up to three-quarters </a:t>
            </a:r>
            <a:br>
              <a:rPr lang="en-GB"/>
            </a:br>
            <a:r>
              <a:rPr lang="en-GB"/>
              <a:t>of those with dementia worldwide have not received a diagnosis</a:t>
            </a:r>
            <a:r>
              <a:rPr lang="en-GB" baseline="30000"/>
              <a:t>4</a:t>
            </a:r>
            <a:r>
              <a:rPr lang="en-GB">
                <a:latin typeface="+mj-lt"/>
              </a:rPr>
              <a:t> 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B667E-17EB-055E-B53A-9EACD67A88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Alzheimer’s disease (AD)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– Epidemiology and burden</a:t>
            </a:r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FD7592-8E34-78B2-D770-45F59DE4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Prevalence of dementia 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8CB6DD-5778-5F7F-5BFB-2355378C6A2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448306" cy="4415215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en-US">
                <a:solidFill>
                  <a:schemeClr val="tx1"/>
                </a:solidFill>
              </a:rPr>
              <a:t>Dementia is an umbrella term used to describe a state where an individual has lost the ability to </a:t>
            </a:r>
            <a:r>
              <a:rPr lang="en-GB">
                <a:solidFill>
                  <a:schemeClr val="tx1"/>
                </a:solidFill>
              </a:rPr>
              <a:t>carry out daily life activities independently</a:t>
            </a:r>
            <a:r>
              <a:rPr lang="en-GB" baseline="30000">
                <a:solidFill>
                  <a:schemeClr val="tx1"/>
                </a:solidFill>
                <a:latin typeface="+mj-lt"/>
              </a:rPr>
              <a:t>1,2</a:t>
            </a:r>
            <a:endParaRPr lang="en-US">
              <a:solidFill>
                <a:schemeClr val="tx1"/>
              </a:solidFill>
            </a:endParaRPr>
          </a:p>
          <a:p>
            <a:pPr marL="179705" indent="-179705"/>
            <a:r>
              <a:rPr lang="en-GB">
                <a:solidFill>
                  <a:schemeClr val="tx1"/>
                </a:solidFill>
                <a:latin typeface="+mj-lt"/>
              </a:rPr>
              <a:t>There are many causes of dementia,</a:t>
            </a:r>
            <a:r>
              <a:rPr lang="en-GB" baseline="30000">
                <a:solidFill>
                  <a:schemeClr val="tx1"/>
                </a:solidFill>
                <a:latin typeface="+mj-lt"/>
              </a:rPr>
              <a:t>1,2</a:t>
            </a:r>
            <a:r>
              <a:rPr lang="en-GB">
                <a:solidFill>
                  <a:schemeClr val="tx1"/>
                </a:solidFill>
                <a:latin typeface="+mj-lt"/>
              </a:rPr>
              <a:t> but </a:t>
            </a:r>
            <a:r>
              <a:rPr lang="en-GB" b="1">
                <a:solidFill>
                  <a:schemeClr val="tx1"/>
                </a:solidFill>
              </a:rPr>
              <a:t>AD</a:t>
            </a:r>
            <a:r>
              <a:rPr lang="en-GB" b="1">
                <a:solidFill>
                  <a:schemeClr val="tx1"/>
                </a:solidFill>
                <a:latin typeface="+mj-lt"/>
              </a:rPr>
              <a:t> is the most common</a:t>
            </a:r>
            <a:r>
              <a:rPr lang="en-GB">
                <a:solidFill>
                  <a:schemeClr val="tx1"/>
                </a:solidFill>
                <a:latin typeface="+mj-lt"/>
              </a:rPr>
              <a:t> cause in individuals older than 65 years of age</a:t>
            </a:r>
            <a:r>
              <a:rPr lang="en-GB" baseline="30000">
                <a:solidFill>
                  <a:schemeClr val="tx1"/>
                </a:solidFill>
                <a:latin typeface="+mj-lt"/>
              </a:rPr>
              <a:t>1-3</a:t>
            </a:r>
            <a:endParaRPr lang="en-GB" baseline="30000">
              <a:solidFill>
                <a:schemeClr val="tx1"/>
              </a:solidFill>
              <a:latin typeface="+mj-lt"/>
              <a:cs typeface="Arial"/>
            </a:endParaRPr>
          </a:p>
          <a:p>
            <a:pPr marL="179705" indent="-179705"/>
            <a:r>
              <a:rPr lang="en-GB">
                <a:solidFill>
                  <a:schemeClr val="tx1"/>
                </a:solidFill>
              </a:rPr>
              <a:t>In 2020, it was estimated that </a:t>
            </a:r>
            <a:r>
              <a:rPr lang="en-GB" b="1">
                <a:solidFill>
                  <a:schemeClr val="tx1"/>
                </a:solidFill>
              </a:rPr>
              <a:t>over 55 million people </a:t>
            </a:r>
            <a:r>
              <a:rPr lang="en-GB">
                <a:solidFill>
                  <a:schemeClr val="tx1"/>
                </a:solidFill>
              </a:rPr>
              <a:t>worldwide were living with dementia</a:t>
            </a:r>
            <a:r>
              <a:rPr lang="en-GB" baseline="30000">
                <a:solidFill>
                  <a:schemeClr val="tx1"/>
                </a:solidFill>
              </a:rPr>
              <a:t>4</a:t>
            </a:r>
            <a:r>
              <a:rPr lang="en-GB">
                <a:solidFill>
                  <a:schemeClr val="tx1"/>
                </a:solidFill>
              </a:rPr>
              <a:t> </a:t>
            </a:r>
            <a:endParaRPr lang="en-GB">
              <a:solidFill>
                <a:schemeClr val="tx1"/>
              </a:solidFill>
              <a:cs typeface="Arial"/>
            </a:endParaRPr>
          </a:p>
          <a:p>
            <a:pPr marL="179705" indent="-179705"/>
            <a:r>
              <a:rPr lang="en-GB">
                <a:solidFill>
                  <a:schemeClr val="tx1"/>
                </a:solidFill>
              </a:rPr>
              <a:t>The number of people affected is set to rise to </a:t>
            </a:r>
            <a:r>
              <a:rPr lang="en-GB" b="1">
                <a:solidFill>
                  <a:schemeClr val="tx1"/>
                </a:solidFill>
              </a:rPr>
              <a:t>139 million by 2050</a:t>
            </a:r>
            <a:r>
              <a:rPr lang="en-GB">
                <a:solidFill>
                  <a:schemeClr val="tx1"/>
                </a:solidFill>
              </a:rPr>
              <a:t>, with the most significant increases in low- and middle-income countries</a:t>
            </a:r>
            <a:r>
              <a:rPr lang="en-GB" baseline="30000">
                <a:solidFill>
                  <a:schemeClr val="tx1"/>
                </a:solidFill>
              </a:rPr>
              <a:t>4</a:t>
            </a:r>
            <a:endParaRPr lang="en-GB" baseline="30000">
              <a:solidFill>
                <a:schemeClr val="tx1"/>
              </a:solidFill>
              <a:cs typeface="Arial"/>
            </a:endParaRPr>
          </a:p>
          <a:p>
            <a:pPr marL="179705" indent="-179705"/>
            <a:r>
              <a:rPr lang="en-GB">
                <a:solidFill>
                  <a:schemeClr val="tx1"/>
                </a:solidFill>
              </a:rPr>
              <a:t>Dementia (including dementia due to AD) incidence and prevalence are increasing globally but are likely to be underestimated because of </a:t>
            </a:r>
            <a:r>
              <a:rPr lang="en-GB" b="1">
                <a:solidFill>
                  <a:schemeClr val="tx1"/>
                </a:solidFill>
              </a:rPr>
              <a:t>underdiagnosis and misdiagnosis</a:t>
            </a:r>
            <a:r>
              <a:rPr lang="en-GB" baseline="30000">
                <a:solidFill>
                  <a:schemeClr val="tx1"/>
                </a:solidFill>
              </a:rPr>
              <a:t>4,5</a:t>
            </a:r>
            <a:endParaRPr lang="en-GB">
              <a:solidFill>
                <a:schemeClr val="tx1"/>
              </a:solidFill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A1DA0B-3207-056B-5A3E-6635B1AC1F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1. Alzheimer’s Disease International. https://www.alzint.org/about/dementia-facts-figures. Accessed Nov 2023; 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2. Alzheimer’s Association. https://www.alz.org/alzheimers-dementia/what-is-dementia. Accessed </a:t>
            </a:r>
            <a:r>
              <a:rPr lang="en-GB" dirty="0"/>
              <a:t>Nov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2023; 3.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Atri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. Med Clin North Am 2019;103(2):263–293; 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4. Alzheimer’s Disease International. https://www.alzint.org/about/dementia-facts-figures/dementia-statistics.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Accessed </a:t>
            </a:r>
            <a:r>
              <a:rPr lang="en-GB"/>
              <a:t>Nov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2023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; 5.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Monfared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Neurol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</a:rPr>
              <a:t>Ther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2022;11(2):553–569 </a:t>
            </a:r>
          </a:p>
        </p:txBody>
      </p:sp>
      <p:pic>
        <p:nvPicPr>
          <p:cNvPr id="11" name="Graphic 10" descr="Linear Graph outline">
            <a:extLst>
              <a:ext uri="{FF2B5EF4-FFF2-40B4-BE49-F238E27FC236}">
                <a16:creationId xmlns:a16="http://schemas.microsoft.com/office/drawing/2014/main" id="{85DE733E-8E13-EBB0-3A3A-15BE46169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71049" y="4368711"/>
            <a:ext cx="1930401" cy="193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31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4A19-02D1-4FBD-8D97-3CBDBB90CB8E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52</TotalTime>
  <Words>395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dementia 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</cp:revision>
  <cp:lastPrinted>2023-04-25T10:12:17Z</cp:lastPrinted>
  <dcterms:created xsi:type="dcterms:W3CDTF">2022-02-04T12:28:06Z</dcterms:created>
  <dcterms:modified xsi:type="dcterms:W3CDTF">2023-11-07T07:19:13Z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xd_ProgID">
    <vt:lpwstr/>
  </property>
  <property fmtid="{D5CDD505-2E9C-101B-9397-08002B2CF9AE}" pid="7" name="Order">
    <vt:r8>59800</vt:r8>
  </property>
</Properties>
</file>