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936" r:id="rId5"/>
  </p:sldIdLst>
  <p:sldSz cx="12192000" cy="6858000"/>
  <p:notesSz cx="7010400"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666C122B-1FF1-7FD1-911E-03AFAA06F6A3}" name="Wendy Haywood" initials="WH" userId="S::Wendy.Haywood@primeglobalpeople.com::153c5827-61be-4dc0-9422-f15b9b92b541" providerId="AD"/>
  <p188:author id="{BAFB692C-2DFB-4433-BA2B-0D4F185CF30B}" name="Aoife Gratte" initials="AG" userId="S::Aoife.Gratte@primeglobalpeople.com::c48a97b4-164b-412e-b235-2ebf0a8f49bd" providerId="AD"/>
  <p188:author id="{3F50E932-CC23-323A-8B7A-72BD7DDAD2D7}" name="joseph.therriault1@gmail.com" initials="jo" userId="S::urn:spo:guest#joseph.therriault1@gmail.com::" providerId="AD"/>
  <p188:author id="{E2833B56-E688-C873-AF40-6846034F7AEE}" name="Laura Edwards-Ingram" initials="LEI" userId="S::Laura.Edwards-Ingram@primeglobalpeople.com::e4f8a1d5-4dcf-4866-90cf-c2cbd767f4bb"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organ, Celia" initials="MC" lastIdx="67" clrIdx="6">
    <p:extLst>
      <p:ext uri="{19B8F6BF-5375-455C-9EA6-DF929625EA0E}">
        <p15:presenceInfo xmlns:p15="http://schemas.microsoft.com/office/powerpoint/2012/main" userId="S::celia.morgan@exeter.ac.uk::29bcb0e8-5fe3-4c38-a669-f58f3a61a3c4" providerId="AD"/>
      </p:ext>
    </p:extLst>
  </p:cmAuthor>
  <p:cmAuthor id="1" name="Chris Edge" initials="CE" lastIdx="143"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2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29"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Laura Edwards-Ingram" initials="LEI" lastIdx="70" clrIdx="5">
    <p:extLst>
      <p:ext uri="{19B8F6BF-5375-455C-9EA6-DF929625EA0E}">
        <p15:presenceInfo xmlns:p15="http://schemas.microsoft.com/office/powerpoint/2012/main" userId="S::Laura.Edwards-Ingram@primeglobalpeople.com::e4f8a1d5-4dcf-4866-90cf-c2cbd767f4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1CC"/>
    <a:srgbClr val="E2E7EA"/>
    <a:srgbClr val="F8F7F6"/>
    <a:srgbClr val="FFFFFF"/>
    <a:srgbClr val="717171"/>
    <a:srgbClr val="B2A499"/>
    <a:srgbClr val="EA1E3B"/>
    <a:srgbClr val="9AA49C"/>
    <a:srgbClr val="D9D1C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607" autoAdjust="0"/>
  </p:normalViewPr>
  <p:slideViewPr>
    <p:cSldViewPr snapToGrid="0">
      <p:cViewPr varScale="1">
        <p:scale>
          <a:sx n="78" d="100"/>
          <a:sy n="78" d="100"/>
        </p:scale>
        <p:origin x="1146" y="96"/>
      </p:cViewPr>
      <p:guideLst/>
    </p:cSldViewPr>
  </p:slideViewPr>
  <p:notesTextViewPr>
    <p:cViewPr>
      <p:scale>
        <a:sx n="1" d="1"/>
        <a:sy n="1" d="1"/>
      </p:scale>
      <p:origin x="0" y="0"/>
    </p:cViewPr>
  </p:notesTextViewPr>
  <p:notesViewPr>
    <p:cSldViewPr snapToGrid="0">
      <p:cViewPr varScale="1">
        <p:scale>
          <a:sx n="90" d="100"/>
          <a:sy n="90" d="100"/>
        </p:scale>
        <p:origin x="4032"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28807551140515"/>
          <c:y val="0.14227790373098143"/>
          <c:w val="0.88042090678706719"/>
          <c:h val="0.66372854592351638"/>
        </c:manualLayout>
      </c:layout>
      <c:lineChart>
        <c:grouping val="standard"/>
        <c:varyColors val="0"/>
        <c:ser>
          <c:idx val="0"/>
          <c:order val="0"/>
          <c:tx>
            <c:strRef>
              <c:f>Sheet1!$B$1</c:f>
              <c:strCache>
                <c:ptCount val="1"/>
                <c:pt idx="0">
                  <c:v> United States</c:v>
                </c:pt>
              </c:strCache>
            </c:strRef>
          </c:tx>
          <c:spPr>
            <a:ln w="47625" cap="rnd">
              <a:solidFill>
                <a:schemeClr val="accent5"/>
              </a:solidFill>
              <a:round/>
            </a:ln>
            <a:effectLst/>
          </c:spPr>
          <c:marker>
            <c:symbol val="none"/>
          </c:marker>
          <c:cat>
            <c:numRef>
              <c:f>Sheet1!$A$2:$A$7</c:f>
              <c:numCache>
                <c:formatCode>General</c:formatCode>
                <c:ptCount val="6"/>
                <c:pt idx="0">
                  <c:v>2020</c:v>
                </c:pt>
                <c:pt idx="1">
                  <c:v>2030</c:v>
                </c:pt>
                <c:pt idx="2">
                  <c:v>2040</c:v>
                </c:pt>
                <c:pt idx="3">
                  <c:v>2050</c:v>
                </c:pt>
                <c:pt idx="4">
                  <c:v>2060</c:v>
                </c:pt>
              </c:numCache>
            </c:numRef>
          </c:cat>
          <c:val>
            <c:numRef>
              <c:f>Sheet1!$B$2:$B$7</c:f>
              <c:numCache>
                <c:formatCode>General</c:formatCode>
                <c:ptCount val="6"/>
                <c:pt idx="0">
                  <c:v>6.1</c:v>
                </c:pt>
                <c:pt idx="1">
                  <c:v>8.5</c:v>
                </c:pt>
                <c:pt idx="2">
                  <c:v>11.2</c:v>
                </c:pt>
                <c:pt idx="3">
                  <c:v>12.7</c:v>
                </c:pt>
                <c:pt idx="4">
                  <c:v>13.9</c:v>
                </c:pt>
              </c:numCache>
            </c:numRef>
          </c:val>
          <c:smooth val="0"/>
          <c:extLst>
            <c:ext xmlns:c16="http://schemas.microsoft.com/office/drawing/2014/chart" uri="{C3380CC4-5D6E-409C-BE32-E72D297353CC}">
              <c16:uniqueId val="{00000000-34FD-4B9A-9D0F-3728594E8B10}"/>
            </c:ext>
          </c:extLst>
        </c:ser>
        <c:ser>
          <c:idx val="1"/>
          <c:order val="1"/>
          <c:tx>
            <c:strRef>
              <c:f>Sheet1!$C$1</c:f>
              <c:strCache>
                <c:ptCount val="1"/>
                <c:pt idx="0">
                  <c:v> Europe</c:v>
                </c:pt>
              </c:strCache>
            </c:strRef>
          </c:tx>
          <c:spPr>
            <a:ln w="47625" cap="rnd">
              <a:solidFill>
                <a:schemeClr val="accent2">
                  <a:lumMod val="75000"/>
                </a:schemeClr>
              </a:solidFill>
              <a:round/>
            </a:ln>
            <a:effectLst/>
          </c:spPr>
          <c:marker>
            <c:symbol val="none"/>
          </c:marker>
          <c:cat>
            <c:numRef>
              <c:f>Sheet1!$A$2:$A$7</c:f>
              <c:numCache>
                <c:formatCode>General</c:formatCode>
                <c:ptCount val="6"/>
                <c:pt idx="0">
                  <c:v>2020</c:v>
                </c:pt>
                <c:pt idx="1">
                  <c:v>2030</c:v>
                </c:pt>
                <c:pt idx="2">
                  <c:v>2040</c:v>
                </c:pt>
                <c:pt idx="3">
                  <c:v>2050</c:v>
                </c:pt>
                <c:pt idx="4">
                  <c:v>2060</c:v>
                </c:pt>
              </c:numCache>
            </c:numRef>
          </c:cat>
          <c:val>
            <c:numRef>
              <c:f>Sheet1!$C$2:$C$7</c:f>
              <c:numCache>
                <c:formatCode>General</c:formatCode>
                <c:ptCount val="6"/>
                <c:pt idx="0">
                  <c:v>8.8000000000000007</c:v>
                </c:pt>
                <c:pt idx="1">
                  <c:v>10.8</c:v>
                </c:pt>
                <c:pt idx="2">
                  <c:v>13.1</c:v>
                </c:pt>
                <c:pt idx="3">
                  <c:v>14.9</c:v>
                </c:pt>
                <c:pt idx="4">
                  <c:v>15.4</c:v>
                </c:pt>
              </c:numCache>
            </c:numRef>
          </c:val>
          <c:smooth val="0"/>
          <c:extLst>
            <c:ext xmlns:c16="http://schemas.microsoft.com/office/drawing/2014/chart" uri="{C3380CC4-5D6E-409C-BE32-E72D297353CC}">
              <c16:uniqueId val="{00000001-34FD-4B9A-9D0F-3728594E8B10}"/>
            </c:ext>
          </c:extLst>
        </c:ser>
        <c:dLbls>
          <c:showLegendKey val="0"/>
          <c:showVal val="0"/>
          <c:showCatName val="0"/>
          <c:showSerName val="0"/>
          <c:showPercent val="0"/>
          <c:showBubbleSize val="0"/>
        </c:dLbls>
        <c:smooth val="0"/>
        <c:axId val="1681698032"/>
        <c:axId val="1681698448"/>
      </c:lineChart>
      <c:dateAx>
        <c:axId val="168169803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r>
                  <a:rPr lang="en-US" sz="1400" b="1">
                    <a:solidFill>
                      <a:schemeClr val="tx2"/>
                    </a:solidFill>
                  </a:rPr>
                  <a:t>Year</a:t>
                </a:r>
              </a:p>
            </c:rich>
          </c:tx>
          <c:layout>
            <c:manualLayout>
              <c:xMode val="edge"/>
              <c:yMode val="edge"/>
              <c:x val="0.5051588323348547"/>
              <c:y val="0.8863963483539669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da-DK"/>
          </a:p>
        </c:txPr>
        <c:crossAx val="1681698448"/>
        <c:crosses val="autoZero"/>
        <c:auto val="0"/>
        <c:lblOffset val="100"/>
        <c:baseTimeUnit val="days"/>
        <c:majorUnit val="10"/>
        <c:majorTimeUnit val="days"/>
      </c:dateAx>
      <c:valAx>
        <c:axId val="1681698448"/>
        <c:scaling>
          <c:orientation val="minMax"/>
        </c:scaling>
        <c:delete val="0"/>
        <c:axPos val="l"/>
        <c:majorGridlines>
          <c:spPr>
            <a:ln w="9525" cap="flat" cmpd="sng" algn="ctr">
              <a:solidFill>
                <a:schemeClr val="accent2">
                  <a:lumMod val="20000"/>
                  <a:lumOff val="80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a:solidFill>
                      <a:schemeClr val="tx2"/>
                    </a:solidFill>
                  </a:rPr>
                  <a:t>Number of people </a:t>
                </a:r>
                <a:r>
                  <a:rPr lang="en-US" sz="1400" b="1" baseline="0">
                    <a:solidFill>
                      <a:schemeClr val="tx2"/>
                    </a:solidFill>
                  </a:rPr>
                  <a:t>(in millions)</a:t>
                </a:r>
                <a:endParaRPr lang="en-US" sz="1400" b="1">
                  <a:solidFill>
                    <a:schemeClr val="tx2"/>
                  </a:solidFill>
                </a:endParaRPr>
              </a:p>
            </c:rich>
          </c:tx>
          <c:layout>
            <c:manualLayout>
              <c:xMode val="edge"/>
              <c:yMode val="edge"/>
              <c:x val="1.1692650846704436E-2"/>
              <c:y val="0.1866688306647943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da-DK"/>
          </a:p>
        </c:txPr>
        <c:crossAx val="1681698032"/>
        <c:crosses val="autoZero"/>
        <c:crossBetween val="midCat"/>
      </c:valAx>
      <c:spPr>
        <a:noFill/>
        <a:ln>
          <a:noFill/>
        </a:ln>
        <a:effectLst/>
      </c:spPr>
    </c:plotArea>
    <c:legend>
      <c:legendPos val="b"/>
      <c:layout>
        <c:manualLayout>
          <c:xMode val="edge"/>
          <c:yMode val="edge"/>
          <c:x val="0.39293782302482433"/>
          <c:y val="0.94243052608340194"/>
          <c:w val="0.28509557335470953"/>
          <c:h val="5.500896681522312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0.57218</cdr:x>
      <cdr:y>0.56919</cdr:y>
    </cdr:from>
    <cdr:to>
      <cdr:x>0.98399</cdr:x>
      <cdr:y>0.78003</cdr:y>
    </cdr:to>
    <cdr:sp macro="" textlink="">
      <cdr:nvSpPr>
        <cdr:cNvPr id="3" name="Speech Bubble: Rectangle 2">
          <a:extLst xmlns:a="http://schemas.openxmlformats.org/drawingml/2006/main">
            <a:ext uri="{FF2B5EF4-FFF2-40B4-BE49-F238E27FC236}">
              <a16:creationId xmlns:a16="http://schemas.microsoft.com/office/drawing/2014/main" id="{153571F5-D3C9-D636-FB15-612721751D81}"/>
            </a:ext>
          </a:extLst>
        </cdr:cNvPr>
        <cdr:cNvSpPr/>
      </cdr:nvSpPr>
      <cdr:spPr>
        <a:xfrm xmlns:a="http://schemas.openxmlformats.org/drawingml/2006/main">
          <a:off x="5593278" y="2823180"/>
          <a:ext cx="4025611" cy="1045734"/>
        </a:xfrm>
        <a:prstGeom xmlns:a="http://schemas.openxmlformats.org/drawingml/2006/main" prst="wedgeRectCallout">
          <a:avLst>
            <a:gd name="adj1" fmla="val 46540"/>
            <a:gd name="adj2" fmla="val -178753"/>
          </a:avLst>
        </a:prstGeom>
        <a:solidFill xmlns:a="http://schemas.openxmlformats.org/drawingml/2006/main">
          <a:schemeClr val="accent5">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pPr algn="ctr"/>
          <a:r>
            <a:rPr lang="en-US" sz="1400" dirty="0">
              <a:solidFill>
                <a:schemeClr val="tx1"/>
              </a:solidFill>
            </a:rPr>
            <a:t>Of these predicted 13.9 million people in the US:</a:t>
          </a:r>
          <a:br>
            <a:rPr lang="en-US" sz="1400" dirty="0">
              <a:solidFill>
                <a:schemeClr val="tx1"/>
              </a:solidFill>
            </a:rPr>
          </a:br>
          <a:r>
            <a:rPr lang="en-US" sz="1400" dirty="0">
              <a:solidFill>
                <a:schemeClr val="tx1"/>
              </a:solidFill>
            </a:rPr>
            <a:t>18% will be age 65–74,</a:t>
          </a:r>
        </a:p>
        <a:p xmlns:a="http://schemas.openxmlformats.org/drawingml/2006/main">
          <a:pPr algn="ctr"/>
          <a:r>
            <a:rPr lang="en-US" sz="1400" dirty="0">
              <a:solidFill>
                <a:schemeClr val="tx1"/>
              </a:solidFill>
            </a:rPr>
            <a:t>34% will be age 75–84, </a:t>
          </a:r>
        </a:p>
        <a:p xmlns:a="http://schemas.openxmlformats.org/drawingml/2006/main">
          <a:pPr algn="ctr"/>
          <a:r>
            <a:rPr lang="en-US" sz="1400" dirty="0">
              <a:solidFill>
                <a:schemeClr val="tx1"/>
              </a:solidFill>
            </a:rPr>
            <a:t>and </a:t>
          </a:r>
          <a:r>
            <a:rPr lang="en-US" sz="1400" b="1" dirty="0">
              <a:solidFill>
                <a:schemeClr val="accent5">
                  <a:lumMod val="75000"/>
                </a:schemeClr>
              </a:solidFill>
            </a:rPr>
            <a:t>48% will be age 85+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165C1F25-C198-4B70-BD0D-E53FE2A6A47F}" type="datetimeFigureOut">
              <a:rPr lang="da-DK" smtClean="0"/>
              <a:t>07-11-2023</a:t>
            </a:fld>
            <a:endParaRPr lang="da-DK"/>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85263BDD-FA8D-4E6D-96A3-4835BF873E0B}" type="slidenum">
              <a:rPr lang="da-DK" smtClean="0"/>
              <a:t>‹#›</a:t>
            </a:fld>
            <a:endParaRPr lang="da-DK"/>
          </a:p>
        </p:txBody>
      </p:sp>
      <p:sp>
        <p:nvSpPr>
          <p:cNvPr id="8" name="Slide Image Placeholder 3">
            <a:extLst>
              <a:ext uri="{FF2B5EF4-FFF2-40B4-BE49-F238E27FC236}">
                <a16:creationId xmlns:a16="http://schemas.microsoft.com/office/drawing/2014/main" id="{58E3F423-979E-11EF-3A5D-E91C1BF4A26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4">
            <a:extLst>
              <a:ext uri="{FF2B5EF4-FFF2-40B4-BE49-F238E27FC236}">
                <a16:creationId xmlns:a16="http://schemas.microsoft.com/office/drawing/2014/main" id="{614C4E0D-804E-81EA-9ED5-9CF0F4C545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In 2011, the largest ever demographic generation in the US, known as the baby-boom generation, started to reach age 65.</a:t>
            </a:r>
            <a:r>
              <a:rPr lang="en-US" baseline="30000"/>
              <a:t>3</a:t>
            </a:r>
            <a:r>
              <a:rPr lang="en-US"/>
              <a:t> As a result of this generation, the number of Americans aged 85 and </a:t>
            </a:r>
            <a:r>
              <a:rPr lang="en-US" dirty="0"/>
              <a:t>above </a:t>
            </a:r>
            <a:r>
              <a:rPr lang="en-US"/>
              <a:t>is expected to dramatically increase over the coming years.</a:t>
            </a:r>
            <a:r>
              <a:rPr lang="en-US" baseline="30000"/>
              <a:t>4</a:t>
            </a:r>
            <a:r>
              <a:rPr lang="en-US"/>
              <a:t> Additionally, the older adult population in the US is predicted to increase relative to the population aged ≤64 years – a shift referred to as population aging</a:t>
            </a:r>
            <a:r>
              <a:rPr lang="en-US" dirty="0"/>
              <a:t>. This is</a:t>
            </a:r>
            <a:r>
              <a:rPr lang="en-US"/>
              <a:t> due to a projected decline in fertility, coupled with mortality improvements in older aged individuals.</a:t>
            </a:r>
            <a:r>
              <a:rPr lang="en-US" baseline="30000"/>
              <a:t>3</a:t>
            </a:r>
            <a:r>
              <a:rPr lang="en-US"/>
              <a:t> With fewer births each year, a larger proportion of the American population </a:t>
            </a:r>
            <a:r>
              <a:rPr lang="en-US" dirty="0"/>
              <a:t>will be </a:t>
            </a:r>
            <a:r>
              <a:rPr lang="en-US"/>
              <a:t>made up of older adults.</a:t>
            </a:r>
            <a:r>
              <a:rPr lang="en-US" baseline="30000"/>
              <a:t>3</a:t>
            </a:r>
            <a:r>
              <a:rPr lang="en-US"/>
              <a:t> </a:t>
            </a:r>
            <a:r>
              <a:rPr lang="en-US" dirty="0"/>
              <a:t>Since </a:t>
            </a:r>
            <a:r>
              <a:rPr lang="en-US"/>
              <a:t>aging is a key risk factor for AD, the number of new and existing cases of AD dementia in the US will increase.</a:t>
            </a:r>
            <a:r>
              <a:rPr lang="en-US" baseline="30000"/>
              <a:t>1,3</a:t>
            </a:r>
            <a:r>
              <a:rPr lang="en-US"/>
              <a:t> By 2025, it is predicted that the number of individuals aged ≥65 years with AD dementia in the US will reach 7.2 million, which is a 7% increase from 6.7 million affected individuals in 2023.</a:t>
            </a:r>
            <a:r>
              <a:rPr lang="en-US" baseline="30000"/>
              <a:t>1</a:t>
            </a:r>
            <a:r>
              <a:rPr lang="en-US"/>
              <a:t> Without the development of medical breakthroughs to prevent, slow, or cure AD, this value is predicted to increase to 13.9 million by 2060.</a:t>
            </a:r>
            <a:r>
              <a:rPr lang="en-US" baseline="30000"/>
              <a:t>1</a:t>
            </a:r>
            <a:r>
              <a:rPr lang="en-US"/>
              <a:t> </a:t>
            </a:r>
          </a:p>
          <a:p>
            <a:endParaRPr lang="en-US"/>
          </a:p>
          <a:p>
            <a:r>
              <a:rPr lang="en-US"/>
              <a:t>Prediction of AD prevalence in the EU was conducted using a system dynamics model, which simulated population growth of the EU and the number of patients with AD.</a:t>
            </a:r>
            <a:r>
              <a:rPr lang="en-US" baseline="30000"/>
              <a:t>2</a:t>
            </a:r>
            <a:r>
              <a:rPr lang="en-US"/>
              <a:t> The model simulated up to 70 years, finding that the number of people with AD will increase from 2020 to 2060, and will then decrease from 2060 to 2080 due to changes in EU population size and structure.</a:t>
            </a:r>
            <a:r>
              <a:rPr lang="en-US" baseline="30000"/>
              <a:t>2</a:t>
            </a:r>
            <a:r>
              <a:rPr lang="en-US"/>
              <a:t> This trend was also seen when limiting prediction to the population aged above 80 years.</a:t>
            </a:r>
            <a:r>
              <a:rPr lang="en-US" baseline="30000"/>
              <a:t>2</a:t>
            </a:r>
          </a:p>
          <a:p>
            <a:endParaRPr lang="en-US"/>
          </a:p>
          <a:p>
            <a:r>
              <a:rPr lang="en-US"/>
              <a:t>References: </a:t>
            </a:r>
          </a:p>
          <a:p>
            <a:pPr marL="228600" lvl="0" indent="-228600">
              <a:buFont typeface="+mj-lt"/>
              <a:buAutoNum type="arabicPeriod"/>
            </a:pPr>
            <a:r>
              <a:rPr lang="en-US"/>
              <a:t>Rajan KB, </a:t>
            </a:r>
            <a:r>
              <a:rPr lang="en-US" err="1"/>
              <a:t>Weuve</a:t>
            </a:r>
            <a:r>
              <a:rPr lang="en-US"/>
              <a:t> J, Barnes LL, et al. Population estimate of people with clinical Alzheimer's disease and mild cognitive impairment in the United States (2020-2060). </a:t>
            </a:r>
            <a:r>
              <a:rPr lang="en-US" err="1"/>
              <a:t>Alzheimers</a:t>
            </a:r>
            <a:r>
              <a:rPr lang="en-US"/>
              <a:t> Dement 2021; 17 (12): 1966–1975. </a:t>
            </a:r>
          </a:p>
          <a:p>
            <a:pPr marL="228600" lvl="0" indent="-228600">
              <a:buFont typeface="+mj-lt"/>
              <a:buAutoNum type="arabicPeriod"/>
            </a:pPr>
            <a:r>
              <a:rPr lang="en-US" err="1"/>
              <a:t>Tomaskova</a:t>
            </a:r>
            <a:r>
              <a:rPr lang="en-US"/>
              <a:t> H, </a:t>
            </a:r>
            <a:r>
              <a:rPr lang="en-US" err="1"/>
              <a:t>Kuhnova</a:t>
            </a:r>
            <a:r>
              <a:rPr lang="en-US"/>
              <a:t> J, </a:t>
            </a:r>
            <a:r>
              <a:rPr lang="en-US" err="1"/>
              <a:t>Cimler</a:t>
            </a:r>
            <a:r>
              <a:rPr lang="en-US"/>
              <a:t> R, et al. Prediction of population with Alzheimer's disease in the European Union using a system dynamics model. </a:t>
            </a:r>
            <a:r>
              <a:rPr lang="en-US" err="1"/>
              <a:t>Neuropsychiatr</a:t>
            </a:r>
            <a:r>
              <a:rPr lang="en-US"/>
              <a:t> Dis Treat 2016; 12: 1589–1598.</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a:t>U.S. Census Bureau. 2017 National Population Projections Tables. Available at: https://www.census.gov/data/tables/2017/demo/popproj/2017-summary-tables.html. Accessed 22 September 2023.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1</a:t>
            </a:fld>
            <a:endParaRPr lang="da-DK"/>
          </a:p>
        </p:txBody>
      </p:sp>
      <p:sp>
        <p:nvSpPr>
          <p:cNvPr id="7" name="Slide Image Placeholder 6">
            <a:extLst>
              <a:ext uri="{FF2B5EF4-FFF2-40B4-BE49-F238E27FC236}">
                <a16:creationId xmlns:a16="http://schemas.microsoft.com/office/drawing/2014/main" id="{CFE0DBE6-9A63-46E4-5E0E-FCEA560187ED}"/>
              </a:ext>
            </a:extLst>
          </p:cNvPr>
          <p:cNvSpPr>
            <a:spLocks noGrp="1" noRot="1" noChangeAspect="1"/>
          </p:cNvSpPr>
          <p:nvPr>
            <p:ph type="sldImg"/>
          </p:nvPr>
        </p:nvSpPr>
        <p:spPr/>
      </p:sp>
    </p:spTree>
    <p:extLst>
      <p:ext uri="{BB962C8B-B14F-4D97-AF65-F5344CB8AC3E}">
        <p14:creationId xmlns:p14="http://schemas.microsoft.com/office/powerpoint/2010/main" val="128332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2671334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3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14313F-706E-B582-5D49-BDEFDCA51C95}"/>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B29B6C8A-EA5E-F49A-8513-3DD6ED72B56E}"/>
              </a:ext>
            </a:extLst>
          </p:cNvPr>
          <p:cNvSpPr>
            <a:spLocks noGrp="1"/>
          </p:cNvSpPr>
          <p:nvPr>
            <p:ph type="title"/>
          </p:nvPr>
        </p:nvSpPr>
        <p:spPr>
          <a:xfrm>
            <a:off x="539749" y="814386"/>
            <a:ext cx="10147301" cy="332399"/>
          </a:xfrm>
        </p:spPr>
        <p:txBody>
          <a:bodyPr/>
          <a:lstStyle/>
          <a:p>
            <a:r>
              <a:rPr lang="en-GB"/>
              <a:t>Projected increase in the prevalence of Alzheimer’s disease </a:t>
            </a:r>
            <a:r>
              <a:rPr lang="en-US"/>
              <a:t>dementia</a:t>
            </a:r>
          </a:p>
        </p:txBody>
      </p:sp>
      <p:sp>
        <p:nvSpPr>
          <p:cNvPr id="4" name="Text Placeholder 3">
            <a:extLst>
              <a:ext uri="{FF2B5EF4-FFF2-40B4-BE49-F238E27FC236}">
                <a16:creationId xmlns:a16="http://schemas.microsoft.com/office/drawing/2014/main" id="{7702C6BB-35C8-016C-8C82-80AC02615B7E}"/>
              </a:ext>
            </a:extLst>
          </p:cNvPr>
          <p:cNvSpPr>
            <a:spLocks noGrp="1"/>
          </p:cNvSpPr>
          <p:nvPr>
            <p:ph type="body" sz="quarter" idx="18"/>
          </p:nvPr>
        </p:nvSpPr>
        <p:spPr/>
        <p:txBody>
          <a:bodyPr/>
          <a:lstStyle/>
          <a:p>
            <a:pPr marL="0" indent="0">
              <a:buNone/>
            </a:pPr>
            <a:br>
              <a:rPr lang="en-US">
                <a:solidFill>
                  <a:schemeClr val="accent2">
                    <a:lumMod val="50000"/>
                  </a:schemeClr>
                </a:solidFill>
              </a:rPr>
            </a:br>
            <a:r>
              <a:rPr lang="en-US">
                <a:solidFill>
                  <a:schemeClr val="accent2">
                    <a:lumMod val="50000"/>
                  </a:schemeClr>
                </a:solidFill>
              </a:rPr>
              <a:t>1. Rajan et al. </a:t>
            </a:r>
            <a:r>
              <a:rPr lang="en-US" err="1">
                <a:solidFill>
                  <a:schemeClr val="accent2">
                    <a:lumMod val="50000"/>
                  </a:schemeClr>
                </a:solidFill>
              </a:rPr>
              <a:t>Alzheimers</a:t>
            </a:r>
            <a:r>
              <a:rPr lang="en-US">
                <a:solidFill>
                  <a:schemeClr val="accent2">
                    <a:lumMod val="50000"/>
                  </a:schemeClr>
                </a:solidFill>
              </a:rPr>
              <a:t> Dement 2021;17(12):1966–1975; 2. </a:t>
            </a:r>
            <a:r>
              <a:rPr lang="en-US" err="1">
                <a:solidFill>
                  <a:schemeClr val="accent2">
                    <a:lumMod val="50000"/>
                  </a:schemeClr>
                </a:solidFill>
              </a:rPr>
              <a:t>Tomaskova</a:t>
            </a:r>
            <a:r>
              <a:rPr lang="en-US">
                <a:solidFill>
                  <a:schemeClr val="accent2">
                    <a:lumMod val="50000"/>
                  </a:schemeClr>
                </a:solidFill>
              </a:rPr>
              <a:t> et al. </a:t>
            </a:r>
            <a:r>
              <a:rPr lang="en-US" err="1">
                <a:solidFill>
                  <a:schemeClr val="accent2">
                    <a:lumMod val="50000"/>
                  </a:schemeClr>
                </a:solidFill>
              </a:rPr>
              <a:t>Neuropsychiatr</a:t>
            </a:r>
            <a:r>
              <a:rPr lang="en-US">
                <a:solidFill>
                  <a:schemeClr val="accent2">
                    <a:lumMod val="50000"/>
                  </a:schemeClr>
                </a:solidFill>
              </a:rPr>
              <a:t> Dis Treat 2016;12:1589–1598</a:t>
            </a:r>
          </a:p>
        </p:txBody>
      </p:sp>
      <p:graphicFrame>
        <p:nvGraphicFramePr>
          <p:cNvPr id="6" name="Chart 5">
            <a:extLst>
              <a:ext uri="{FF2B5EF4-FFF2-40B4-BE49-F238E27FC236}">
                <a16:creationId xmlns:a16="http://schemas.microsoft.com/office/drawing/2014/main" id="{5BAC0F53-69DF-4E46-D52D-3E5DADA612F5}"/>
              </a:ext>
            </a:extLst>
          </p:cNvPr>
          <p:cNvGraphicFramePr/>
          <p:nvPr>
            <p:extLst>
              <p:ext uri="{D42A27DB-BD31-4B8C-83A1-F6EECF244321}">
                <p14:modId xmlns:p14="http://schemas.microsoft.com/office/powerpoint/2010/main" val="2313723918"/>
              </p:ext>
            </p:extLst>
          </p:nvPr>
        </p:nvGraphicFramePr>
        <p:xfrm>
          <a:off x="849086" y="1358295"/>
          <a:ext cx="9775371" cy="49599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C0E43B2-2484-3EAF-D712-180CF4B6D0FB}"/>
              </a:ext>
            </a:extLst>
          </p:cNvPr>
          <p:cNvSpPr txBox="1"/>
          <p:nvPr/>
        </p:nvSpPr>
        <p:spPr>
          <a:xfrm>
            <a:off x="1912467" y="1570892"/>
            <a:ext cx="8367066" cy="646331"/>
          </a:xfrm>
          <a:prstGeom prst="rect">
            <a:avLst/>
          </a:prstGeom>
          <a:noFill/>
        </p:spPr>
        <p:txBody>
          <a:bodyPr wrap="square" rtlCol="0">
            <a:spAutoFit/>
          </a:bodyPr>
          <a:lstStyle/>
          <a:p>
            <a:r>
              <a:rPr lang="en-US" sz="1800" b="1" i="0" baseline="0">
                <a:solidFill>
                  <a:schemeClr val="tx2"/>
                </a:solidFill>
                <a:effectLst/>
              </a:rPr>
              <a:t>Projected number of people aged 65 and over with AD from 2020 to 2060</a:t>
            </a:r>
            <a:r>
              <a:rPr lang="en-US" sz="1800" b="1" i="0" baseline="30000">
                <a:solidFill>
                  <a:schemeClr val="tx2"/>
                </a:solidFill>
                <a:effectLst/>
              </a:rPr>
              <a:t>1,2</a:t>
            </a:r>
            <a:endParaRPr lang="en-US">
              <a:solidFill>
                <a:schemeClr val="tx2"/>
              </a:solidFill>
              <a:effectLst/>
            </a:endParaRPr>
          </a:p>
          <a:p>
            <a:endParaRPr lang="en-GB"/>
          </a:p>
        </p:txBody>
      </p:sp>
    </p:spTree>
    <p:extLst>
      <p:ext uri="{BB962C8B-B14F-4D97-AF65-F5344CB8AC3E}">
        <p14:creationId xmlns:p14="http://schemas.microsoft.com/office/powerpoint/2010/main" val="98284785"/>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DA174A19-02D1-4FBD-8D97-3CBDBB90CB8E}">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52</TotalTime>
  <Words>543</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Projected increase in the prevalence of Alzheimer’s disease dementia</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7</cp:revision>
  <cp:lastPrinted>2023-04-25T10:12:17Z</cp:lastPrinted>
  <dcterms:created xsi:type="dcterms:W3CDTF">2022-02-04T12:28:06Z</dcterms:created>
  <dcterms:modified xsi:type="dcterms:W3CDTF">2023-11-07T07:19:53Z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TemplateUrl">
    <vt:lpwstr/>
  </property>
  <property fmtid="{D5CDD505-2E9C-101B-9397-08002B2CF9AE}" pid="5" name="_ExtendedDescription">
    <vt:lpwstr/>
  </property>
  <property fmtid="{D5CDD505-2E9C-101B-9397-08002B2CF9AE}" pid="6" name="xd_ProgID">
    <vt:lpwstr/>
  </property>
  <property fmtid="{D5CDD505-2E9C-101B-9397-08002B2CF9AE}" pid="7" name="Order">
    <vt:r8>59800</vt:r8>
  </property>
</Properties>
</file>