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937" r:id="rId5"/>
  </p:sldIdLst>
  <p:sldSz cx="12192000" cy="6858000"/>
  <p:notesSz cx="7010400" cy="92964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01E724-D880-589D-7847-075D7484F967}" name="Khoula Afzal" initials="KA" userId="S::Khoula.Afzal@primeglobalpeople.com::8e77703b-8248-40cc-a055-dddb939bf3b5" providerId="AD"/>
  <p188:author id="{666C122B-1FF1-7FD1-911E-03AFAA06F6A3}" name="Wendy Haywood" initials="WH" userId="S::Wendy.Haywood@primeglobalpeople.com::153c5827-61be-4dc0-9422-f15b9b92b541" providerId="AD"/>
  <p188:author id="{BAFB692C-2DFB-4433-BA2B-0D4F185CF30B}" name="Aoife Gratte" initials="AG" userId="S::Aoife.Gratte@primeglobalpeople.com::c48a97b4-164b-412e-b235-2ebf0a8f49bd" providerId="AD"/>
  <p188:author id="{3F50E932-CC23-323A-8B7A-72BD7DDAD2D7}" name="joseph.therriault1@gmail.com" initials="jo" userId="S::urn:spo:guest#joseph.therriault1@gmail.com::" providerId="AD"/>
  <p188:author id="{E2833B56-E688-C873-AF40-6846034F7AEE}" name="Laura Edwards-Ingram" initials="LEI" userId="S::Laura.Edwards-Ingram@primeglobalpeople.com::e4f8a1d5-4dcf-4866-90cf-c2cbd767f4bb" providerId="AD"/>
  <p188:author id="{C07A505D-5E7E-6BEB-4195-801D42364FA7}" name="Ceren Akdeniz Vogt" initials="CAV" userId="S::cak@lundbeckfonden.com::6291f9b8-8487-4396-8769-615d243e0f4b" providerId="AD"/>
  <p188:author id="{1B5F0080-9B2C-5279-9946-D71FA06EAFDA}" name="Alice Field" initials="AF" userId="S::alice.field@primeglobalpeople.com::3c465571-fc00-42d5-85b5-b26e00ad8602" providerId="AD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Morgan, Celia" initials="MC" lastIdx="67" clrIdx="6">
    <p:extLst>
      <p:ext uri="{19B8F6BF-5375-455C-9EA6-DF929625EA0E}">
        <p15:presenceInfo xmlns:p15="http://schemas.microsoft.com/office/powerpoint/2012/main" userId="S::celia.morgan@exeter.ac.uk::29bcb0e8-5fe3-4c38-a669-f58f3a61a3c4" providerId="AD"/>
      </p:ext>
    </p:extLst>
  </p:cmAuthor>
  <p:cmAuthor id="1" name="Chris Edge" initials="CE" lastIdx="143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123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29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  <p:cmAuthor id="5" name="Maria Nordfang" initials="MN [2]" lastIdx="4" clrIdx="4">
    <p:extLst>
      <p:ext uri="{19B8F6BF-5375-455C-9EA6-DF929625EA0E}">
        <p15:presenceInfo xmlns:p15="http://schemas.microsoft.com/office/powerpoint/2012/main" userId="Maria Nordfang" providerId="None"/>
      </p:ext>
    </p:extLst>
  </p:cmAuthor>
  <p:cmAuthor id="6" name="Laura Edwards-Ingram" initials="LEI" lastIdx="70" clrIdx="5">
    <p:extLst>
      <p:ext uri="{19B8F6BF-5375-455C-9EA6-DF929625EA0E}">
        <p15:presenceInfo xmlns:p15="http://schemas.microsoft.com/office/powerpoint/2012/main" userId="S::Laura.Edwards-Ingram@primeglobalpeople.com::e4f8a1d5-4dcf-4866-90cf-c2cbd767f4b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E1CC"/>
    <a:srgbClr val="E2E7EA"/>
    <a:srgbClr val="F8F7F6"/>
    <a:srgbClr val="FFFFFF"/>
    <a:srgbClr val="717171"/>
    <a:srgbClr val="B2A499"/>
    <a:srgbClr val="EA1E3B"/>
    <a:srgbClr val="9AA49C"/>
    <a:srgbClr val="D9D1CC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4607" autoAdjust="0"/>
  </p:normalViewPr>
  <p:slideViewPr>
    <p:cSldViewPr snapToGrid="0">
      <p:cViewPr varScale="1">
        <p:scale>
          <a:sx n="78" d="100"/>
          <a:sy n="78" d="100"/>
        </p:scale>
        <p:origin x="114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0" d="100"/>
          <a:sy n="90" d="100"/>
        </p:scale>
        <p:origin x="4032" y="5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>
                <a:solidFill>
                  <a:schemeClr val="tx2"/>
                </a:solidFill>
              </a:rPr>
              <a:t>Annual patient costs across </a:t>
            </a:r>
            <a:br>
              <a:rPr lang="en-US" sz="1800" b="1">
                <a:solidFill>
                  <a:schemeClr val="tx2"/>
                </a:solidFill>
              </a:rPr>
            </a:br>
            <a:r>
              <a:rPr lang="en-US" sz="1800" b="1">
                <a:solidFill>
                  <a:schemeClr val="tx2"/>
                </a:solidFill>
              </a:rPr>
              <a:t>dementia severities</a:t>
            </a:r>
            <a:r>
              <a:rPr lang="en-US" sz="1800" b="1" baseline="30000">
                <a:solidFill>
                  <a:schemeClr val="tx2"/>
                </a:solidFill>
              </a:rPr>
              <a:t>6</a:t>
            </a:r>
            <a:endParaRPr lang="en-US" sz="1800" b="1">
              <a:solidFill>
                <a:schemeClr val="tx2"/>
              </a:solidFill>
            </a:endParaRPr>
          </a:p>
        </c:rich>
      </c:tx>
      <c:layout>
        <c:manualLayout>
          <c:xMode val="edge"/>
          <c:yMode val="edge"/>
          <c:x val="0.29735188736958856"/>
          <c:y val="3.017178913958134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>
        <c:manualLayout>
          <c:layoutTarget val="inner"/>
          <c:xMode val="edge"/>
          <c:yMode val="edge"/>
          <c:x val="0.22450430747283207"/>
          <c:y val="0.18252956463663669"/>
          <c:w val="0.75153622707193213"/>
          <c:h val="0.5902606242169534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All 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5">
                  <a:lumMod val="50000"/>
                </a:schemeClr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3"/>
              </a:solidFill>
              <a:ln>
                <a:solidFill>
                  <a:schemeClr val="accent3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0-E240-49C5-B303-1F62FC45613B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/>
              </a:solidFill>
              <a:ln>
                <a:solidFill>
                  <a:schemeClr val="accent5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240-49C5-B303-1F62FC45613B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  <a:ln>
                <a:solidFill>
                  <a:schemeClr val="accent4">
                    <a:lumMod val="7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E240-49C5-B303-1F62FC45613B}"/>
              </c:ext>
            </c:extLst>
          </c:dPt>
          <c:cat>
            <c:strRef>
              <c:f>Sheet1!$A$2:$A$4</c:f>
              <c:strCache>
                <c:ptCount val="3"/>
                <c:pt idx="0">
                  <c:v>Mild</c:v>
                </c:pt>
                <c:pt idx="1">
                  <c:v>Moderate</c:v>
                </c:pt>
                <c:pt idx="2">
                  <c:v>Severe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15899</c:v>
                </c:pt>
                <c:pt idx="1">
                  <c:v>26859</c:v>
                </c:pt>
                <c:pt idx="2">
                  <c:v>36180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79-4285-A538-2AF8108AE3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18689520"/>
        <c:axId val="318684112"/>
      </c:barChart>
      <c:catAx>
        <c:axId val="31868952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>
                    <a:solidFill>
                      <a:schemeClr val="tx2"/>
                    </a:solidFill>
                  </a:rPr>
                  <a:t>Disease</a:t>
                </a:r>
                <a:r>
                  <a:rPr lang="en-US" sz="1400" b="1" baseline="0">
                    <a:solidFill>
                      <a:schemeClr val="tx2"/>
                    </a:solidFill>
                  </a:rPr>
                  <a:t> severity</a:t>
                </a:r>
                <a:endParaRPr lang="en-US" sz="1400" b="1">
                  <a:solidFill>
                    <a:schemeClr val="tx2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pPr>
              <a:endParaRPr lang="da-DK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19050" cap="flat" cmpd="sng" algn="ctr">
            <a:solidFill>
              <a:schemeClr val="tx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318684112"/>
        <c:crosses val="autoZero"/>
        <c:auto val="1"/>
        <c:lblAlgn val="ctr"/>
        <c:lblOffset val="100"/>
        <c:noMultiLvlLbl val="0"/>
      </c:catAx>
      <c:valAx>
        <c:axId val="318684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>
                    <a:solidFill>
                      <a:schemeClr val="tx2"/>
                    </a:solidFill>
                  </a:rPr>
                  <a:t>Annual patient</a:t>
                </a:r>
                <a:r>
                  <a:rPr lang="en-US" sz="1400" b="1" baseline="0">
                    <a:solidFill>
                      <a:schemeClr val="tx2"/>
                    </a:solidFill>
                  </a:rPr>
                  <a:t> cost (US $)</a:t>
                </a:r>
                <a:endParaRPr lang="en-US" sz="1400" b="1">
                  <a:solidFill>
                    <a:schemeClr val="tx2"/>
                  </a:solidFill>
                </a:endParaRPr>
              </a:p>
            </c:rich>
          </c:tx>
          <c:layout>
            <c:manualLayout>
              <c:xMode val="edge"/>
              <c:yMode val="edge"/>
              <c:x val="6.0345095195569777E-2"/>
              <c:y val="0.2297572024077822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pPr>
              <a:endParaRPr lang="da-DK"/>
            </a:p>
          </c:txPr>
        </c:title>
        <c:numFmt formatCode="#,##0" sourceLinked="0"/>
        <c:majorTickMark val="out"/>
        <c:minorTickMark val="none"/>
        <c:tickLblPos val="nextTo"/>
        <c:spPr>
          <a:noFill/>
          <a:ln w="19050">
            <a:solidFill>
              <a:schemeClr val="tx2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3186895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07-11-2023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‹#›</a:t>
            </a:fld>
            <a:endParaRPr lang="da-DK"/>
          </a:p>
        </p:txBody>
      </p:sp>
      <p:sp>
        <p:nvSpPr>
          <p:cNvPr id="8" name="Slide Image Placeholder 3">
            <a:extLst>
              <a:ext uri="{FF2B5EF4-FFF2-40B4-BE49-F238E27FC236}">
                <a16:creationId xmlns:a16="http://schemas.microsoft.com/office/drawing/2014/main" id="{58E3F423-979E-11EF-3A5D-E91C1BF4A26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9" name="Notes Placeholder 4">
            <a:extLst>
              <a:ext uri="{FF2B5EF4-FFF2-40B4-BE49-F238E27FC236}">
                <a16:creationId xmlns:a16="http://schemas.microsoft.com/office/drawing/2014/main" id="{614C4E0D-804E-81EA-9ED5-9CF0F4C545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ho.int/publications/i/item/9789240033245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63BDD-FA8D-4E6D-96A3-4835BF873E0B}" type="slidenum">
              <a:rPr lang="da-DK" smtClean="0"/>
              <a:pPr/>
              <a:t>1</a:t>
            </a:fld>
            <a:endParaRPr lang="da-DK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Global function denotes the overall function of an individual and includes cognitive functions, </a:t>
            </a:r>
            <a:r>
              <a:rPr lang="en-US" err="1"/>
              <a:t>behaviour</a:t>
            </a:r>
            <a:r>
              <a:rPr lang="en-US"/>
              <a:t>, and ability to perform activities of daily living (ADLs).</a:t>
            </a:r>
            <a:r>
              <a:rPr lang="en-US" baseline="30000"/>
              <a:t>7</a:t>
            </a:r>
            <a:r>
              <a:rPr lang="en-US"/>
              <a:t> As AD progresses, the impact on the three domains reduces global function, and increased caregiver burden.</a:t>
            </a:r>
            <a:r>
              <a:rPr lang="en-US" baseline="30000"/>
              <a:t>8-11</a:t>
            </a:r>
            <a:r>
              <a:rPr lang="en-US"/>
              <a:t> During the early stages of AD, patients may become forgetful, start losing the concept of time, and encounter difficulty learning new information.</a:t>
            </a:r>
            <a:r>
              <a:rPr lang="en-US" baseline="30000"/>
              <a:t>8</a:t>
            </a:r>
            <a:r>
              <a:rPr lang="en-US"/>
              <a:t> At this stage, changes in cognitive function are described as MCI and do not tend to affect the patient until there is an impact in functioning.</a:t>
            </a:r>
            <a:r>
              <a:rPr lang="en-US" baseline="30000"/>
              <a:t>5</a:t>
            </a:r>
            <a:r>
              <a:rPr lang="en-US"/>
              <a:t> As cognitive decline increases, people living with AD are unable to recognize themselves and others, at which point caregiver burden increases.</a:t>
            </a:r>
            <a:r>
              <a:rPr lang="en-US" baseline="30000"/>
              <a:t>11</a:t>
            </a:r>
            <a:r>
              <a:rPr lang="en-US"/>
              <a:t> As a result, many caregivers admit that they start grieving the loss during the course of disease.</a:t>
            </a:r>
            <a:r>
              <a:rPr lang="en-US" baseline="30000"/>
              <a:t>11</a:t>
            </a:r>
            <a:r>
              <a:rPr lang="en-US"/>
              <a:t> </a:t>
            </a:r>
          </a:p>
          <a:p>
            <a:endParaRPr lang="en-US"/>
          </a:p>
          <a:p>
            <a:r>
              <a:rPr lang="en-US"/>
              <a:t>At the start of AD progression, there is little impact on </a:t>
            </a:r>
            <a:r>
              <a:rPr lang="en-US" err="1"/>
              <a:t>behaviour</a:t>
            </a:r>
            <a:r>
              <a:rPr lang="en-US"/>
              <a:t> and social life, allowing some patients to live their life without any external help.</a:t>
            </a:r>
            <a:r>
              <a:rPr lang="en-US" baseline="30000"/>
              <a:t>8</a:t>
            </a:r>
            <a:r>
              <a:rPr lang="en-US"/>
              <a:t> However if the patient is aware of their symptoms, their quality of life, caregiver quality of life, and financial burden may be impacted.</a:t>
            </a:r>
            <a:r>
              <a:rPr lang="en-US" baseline="30000"/>
              <a:t>8</a:t>
            </a:r>
            <a:r>
              <a:rPr lang="en-US"/>
              <a:t> As AD progresses, </a:t>
            </a:r>
            <a:r>
              <a:rPr lang="en-US" err="1"/>
              <a:t>behavioural</a:t>
            </a:r>
            <a:r>
              <a:rPr lang="en-US"/>
              <a:t> and psychological symptoms of dementia (BPSD) may develop, including anxiety, depressive moods, aggression, delusions, wandering, and </a:t>
            </a:r>
            <a:r>
              <a:rPr lang="en-US" err="1"/>
              <a:t>behaviours</a:t>
            </a:r>
            <a:r>
              <a:rPr lang="en-US"/>
              <a:t> that are incompatible with the patient’s cultural background.</a:t>
            </a:r>
            <a:r>
              <a:rPr lang="en-US" baseline="30000"/>
              <a:t>8</a:t>
            </a:r>
            <a:r>
              <a:rPr lang="en-US"/>
              <a:t> The severity of symptoms can differ at different stages of the disease, but tend to become more prominent and restrictive during the middle stages of disease.</a:t>
            </a:r>
            <a:r>
              <a:rPr lang="en-US" baseline="30000"/>
              <a:t>8,10</a:t>
            </a:r>
            <a:r>
              <a:rPr lang="en-US"/>
              <a:t> In a prospective clinic-based study, the BPSD with moderate to severe impact on caregivers were delirium, hallucinations, agitation/aggression, depression/dysphoria, anxiety, apathy, disinhibition, irritability, and abnormal motor behaviour.</a:t>
            </a:r>
            <a:r>
              <a:rPr lang="en-US" baseline="30000"/>
              <a:t>10</a:t>
            </a:r>
            <a:r>
              <a:rPr lang="en-US"/>
              <a:t> </a:t>
            </a:r>
          </a:p>
          <a:p>
            <a:endParaRPr lang="en-US"/>
          </a:p>
          <a:p>
            <a:r>
              <a:rPr lang="en-US"/>
              <a:t>As a result of cognitive decline and BPSD, patients may begin to lose independence carrying out acts of daily living, such as dressing, and going to the bathroom.</a:t>
            </a:r>
            <a:r>
              <a:rPr lang="en-US" baseline="30000"/>
              <a:t>8</a:t>
            </a:r>
            <a:r>
              <a:rPr lang="en-US"/>
              <a:t> The presence of BPSD, including motor aggressiveness, and impaired acts of daily living have been associated with increased caregiver burden.</a:t>
            </a:r>
            <a:r>
              <a:rPr lang="en-US" baseline="30000"/>
              <a:t>9</a:t>
            </a:r>
            <a:r>
              <a:rPr lang="en-US"/>
              <a:t> Changes in cognition, </a:t>
            </a:r>
            <a:r>
              <a:rPr lang="en-US" err="1"/>
              <a:t>behaviour</a:t>
            </a:r>
            <a:r>
              <a:rPr lang="en-US"/>
              <a:t>, and functional autonomy result in increased caregiver burden, owing to increased dependence on others, increased financial burden, and an impact on the relationship between the patient and caregiver.</a:t>
            </a:r>
            <a:r>
              <a:rPr lang="en-US" baseline="30000"/>
              <a:t>5</a:t>
            </a:r>
            <a:r>
              <a:rPr lang="en-US"/>
              <a:t>  </a:t>
            </a:r>
          </a:p>
          <a:p>
            <a:endParaRPr lang="en-US"/>
          </a:p>
          <a:p>
            <a:r>
              <a:rPr lang="en-US"/>
              <a:t>In 2019, the global cost of dementia was estimated to be 1.3 trillion US dollars, with 74% of the costs occurring in high-income countries.</a:t>
            </a:r>
            <a:r>
              <a:rPr lang="en-US" baseline="30000"/>
              <a:t>6</a:t>
            </a:r>
            <a:r>
              <a:rPr lang="en-US"/>
              <a:t> Despite this, the majority of patients with dementia (61%) live in low- and middle-income countries.</a:t>
            </a:r>
            <a:r>
              <a:rPr lang="en-US" baseline="30000"/>
              <a:t>6</a:t>
            </a:r>
            <a:r>
              <a:rPr lang="en-US"/>
              <a:t> One factor contributing to this disparity may be the lower direct costs in low-income countries due to a lack of available diagnostic and care services.</a:t>
            </a:r>
            <a:r>
              <a:rPr lang="en-US" baseline="30000"/>
              <a:t>6</a:t>
            </a:r>
            <a:r>
              <a:rPr lang="en-US"/>
              <a:t> In high-income countries, the costs of long-term institutional care make up a substantial proportion of both direct (non-medical) social costs (approximately 50%) and total social costs (approximately 25%) of dementia, however these resources are limited in low- and middle-income countries.</a:t>
            </a:r>
            <a:r>
              <a:rPr lang="en-US" baseline="30000"/>
              <a:t>6</a:t>
            </a:r>
            <a:r>
              <a:rPr lang="en-US"/>
              <a:t> By 2030, it is expected that the global costs of dementia will increase to 1.7 trillion US dollars.</a:t>
            </a:r>
            <a:r>
              <a:rPr lang="en-US" baseline="30000"/>
              <a:t>6</a:t>
            </a:r>
          </a:p>
          <a:p>
            <a:endParaRPr lang="en-US"/>
          </a:p>
          <a:p>
            <a:endParaRPr lang="en-US"/>
          </a:p>
          <a:p>
            <a:r>
              <a:rPr lang="en-US"/>
              <a:t>References: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err="1"/>
              <a:t>Atri</a:t>
            </a:r>
            <a:r>
              <a:rPr lang="en-US"/>
              <a:t> A. The Alzheimer's disease clinical spectrum: diagnosis and management. Med Clin North Am 2019; 103 (2): 263–293.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err="1"/>
              <a:t>Knopman</a:t>
            </a:r>
            <a:r>
              <a:rPr lang="en-US"/>
              <a:t> DS, </a:t>
            </a:r>
            <a:r>
              <a:rPr lang="en-US" err="1"/>
              <a:t>Amieva</a:t>
            </a:r>
            <a:r>
              <a:rPr lang="en-US"/>
              <a:t> H, Petersen RC, et al. Alzheimer disease. Nat Rev Dis Primers 2021; 7 (1): 33.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err="1"/>
              <a:t>Rikkert</a:t>
            </a:r>
            <a:r>
              <a:rPr lang="en-US"/>
              <a:t> MG, </a:t>
            </a:r>
            <a:r>
              <a:rPr lang="en-US" err="1"/>
              <a:t>Tona</a:t>
            </a:r>
            <a:r>
              <a:rPr lang="en-US"/>
              <a:t> KD, Janssen L, et al. Validity, reliability, and feasibility of clinical staging scales in dementia: a systematic review. Am J </a:t>
            </a:r>
            <a:r>
              <a:rPr lang="en-US" err="1"/>
              <a:t>Alzheimers</a:t>
            </a:r>
            <a:r>
              <a:rPr lang="en-US"/>
              <a:t> Dis Other </a:t>
            </a:r>
            <a:r>
              <a:rPr lang="en-US" err="1"/>
              <a:t>Demen</a:t>
            </a:r>
            <a:r>
              <a:rPr lang="en-US"/>
              <a:t> 2011; 26 (5): 357–365. </a:t>
            </a:r>
          </a:p>
          <a:p>
            <a:pPr marL="228600" indent="-228600">
              <a:buFont typeface="+mj-lt"/>
              <a:buAutoNum type="arabicPeriod"/>
            </a:pPr>
            <a:r>
              <a:rPr lang="en-US"/>
              <a:t>Georges J, Jansen S, Jackson J, et al. Alzheimer's disease in real life – the dementia carer's survey. Int J </a:t>
            </a:r>
            <a:r>
              <a:rPr lang="en-US" err="1"/>
              <a:t>Geriatr</a:t>
            </a:r>
            <a:r>
              <a:rPr lang="en-US"/>
              <a:t> Psychiatry 2008; 23 (5): 546–551.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/>
              <a:t>Alzheimer’s Association. 2023 Alzheimer's disease facts and figures. </a:t>
            </a:r>
            <a:r>
              <a:rPr lang="en-US" err="1"/>
              <a:t>Alzheimers</a:t>
            </a:r>
            <a:r>
              <a:rPr lang="en-US"/>
              <a:t> Dement 2023; 19 (4): 1598–1695.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/>
              <a:t>WHO. Global status report on the public response to dementia 2021. Available at: </a:t>
            </a:r>
            <a:r>
              <a:rPr lang="en-US">
                <a:hlinkClick r:id="rId3"/>
              </a:rPr>
              <a:t>https://www.who.int/publications/i/item/9789240033245</a:t>
            </a:r>
            <a:r>
              <a:rPr lang="en-US"/>
              <a:t>. Accessed 21 July 2023.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/>
              <a:t>Francis PT, Palmer AM, Snape M, Wilcock GK. The cholinergic hypothesis of Alzheimer's disease: a review of progress. J Neurol </a:t>
            </a:r>
            <a:r>
              <a:rPr lang="en-US" err="1"/>
              <a:t>Neurosurg</a:t>
            </a:r>
            <a:r>
              <a:rPr lang="en-US"/>
              <a:t> Psychiatry 1999; 66 (2): 137–147.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err="1"/>
              <a:t>Koca</a:t>
            </a:r>
            <a:r>
              <a:rPr lang="en-US"/>
              <a:t> E, </a:t>
            </a:r>
            <a:r>
              <a:rPr lang="en-US" err="1"/>
              <a:t>Taşkapilioğlu</a:t>
            </a:r>
            <a:r>
              <a:rPr lang="en-US"/>
              <a:t> Ö, Bakar M. Caregiver burden in different stages of Alzheimer's disease. Noro </a:t>
            </a:r>
            <a:r>
              <a:rPr lang="en-US" err="1"/>
              <a:t>Psikiyatr</a:t>
            </a:r>
            <a:r>
              <a:rPr lang="en-US"/>
              <a:t> Ars 2017; 54 (1): 82–86. 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err="1"/>
              <a:t>Kamiya</a:t>
            </a:r>
            <a:r>
              <a:rPr lang="en-US"/>
              <a:t> M, Sakurai T, </a:t>
            </a:r>
            <a:r>
              <a:rPr lang="en-US" err="1"/>
              <a:t>Ogama</a:t>
            </a:r>
            <a:r>
              <a:rPr lang="en-US"/>
              <a:t> N, et al. Factors associated with increased caregivers' burden in several cognitive stages of Alzheimer's disease. </a:t>
            </a:r>
            <a:r>
              <a:rPr lang="en-US" err="1"/>
              <a:t>Geriatr</a:t>
            </a:r>
            <a:r>
              <a:rPr lang="en-US"/>
              <a:t> </a:t>
            </a:r>
            <a:r>
              <a:rPr lang="en-US" err="1"/>
              <a:t>Gerontol</a:t>
            </a:r>
            <a:r>
              <a:rPr lang="en-US"/>
              <a:t> Int 2014; 14 (Suppl 2): 45–55. 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err="1"/>
              <a:t>Bozgeyik</a:t>
            </a:r>
            <a:r>
              <a:rPr lang="en-US"/>
              <a:t> G, </a:t>
            </a:r>
            <a:r>
              <a:rPr lang="en-US" err="1"/>
              <a:t>Ipekcioglu</a:t>
            </a:r>
            <a:r>
              <a:rPr lang="en-US"/>
              <a:t> D, </a:t>
            </a:r>
            <a:r>
              <a:rPr lang="en-US" err="1"/>
              <a:t>Yazar</a:t>
            </a:r>
            <a:r>
              <a:rPr lang="en-US"/>
              <a:t> MS, </a:t>
            </a:r>
            <a:r>
              <a:rPr lang="en-US" err="1"/>
              <a:t>Ilnem</a:t>
            </a:r>
            <a:r>
              <a:rPr lang="en-US"/>
              <a:t> MC. </a:t>
            </a:r>
            <a:r>
              <a:rPr lang="en-US" err="1"/>
              <a:t>Behavioural</a:t>
            </a:r>
            <a:r>
              <a:rPr lang="en-US"/>
              <a:t> and psychological symptoms of Alzheimer’s disease associated with caregiver burden and depression. Psychiatry and Clinical Psychopharmacology 2019; 29(4): 656–664.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err="1"/>
              <a:t>Lindeza</a:t>
            </a:r>
            <a:r>
              <a:rPr lang="en-US"/>
              <a:t> P, Rodrigues M, Costa J, et al. Impact of dementia on informal care: a systematic review of family caregivers' perceptions. BMJ Support </a:t>
            </a:r>
            <a:r>
              <a:rPr lang="en-US" err="1"/>
              <a:t>Palliat</a:t>
            </a:r>
            <a:r>
              <a:rPr lang="en-US"/>
              <a:t> Care 2020:bmjspcare-2020-002242. 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6" name="Slide Image Placeholder 5">
            <a:extLst>
              <a:ext uri="{FF2B5EF4-FFF2-40B4-BE49-F238E27FC236}">
                <a16:creationId xmlns:a16="http://schemas.microsoft.com/office/drawing/2014/main" id="{ADE9FB13-DC64-33BC-6C02-A41580E214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</p:spTree>
    <p:extLst>
      <p:ext uri="{BB962C8B-B14F-4D97-AF65-F5344CB8AC3E}">
        <p14:creationId xmlns:p14="http://schemas.microsoft.com/office/powerpoint/2010/main" val="4340774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267133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3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340" userDrawn="1">
          <p15:clr>
            <a:srgbClr val="F26B43"/>
          </p15:clr>
        </p15:guide>
        <p15:guide id="4" pos="767" userDrawn="1">
          <p15:clr>
            <a:srgbClr val="F26B43"/>
          </p15:clr>
        </p15:guide>
        <p15:guide id="5" pos="937" userDrawn="1">
          <p15:clr>
            <a:srgbClr val="F26B43"/>
          </p15:clr>
        </p15:guide>
        <p15:guide id="6" pos="1365" userDrawn="1">
          <p15:clr>
            <a:srgbClr val="F26B43"/>
          </p15:clr>
        </p15:guide>
        <p15:guide id="7" pos="1535" userDrawn="1">
          <p15:clr>
            <a:srgbClr val="F26B43"/>
          </p15:clr>
        </p15:guide>
        <p15:guide id="8" pos="1962" userDrawn="1">
          <p15:clr>
            <a:srgbClr val="F26B43"/>
          </p15:clr>
        </p15:guide>
        <p15:guide id="9" pos="2132" userDrawn="1">
          <p15:clr>
            <a:srgbClr val="F26B43"/>
          </p15:clr>
        </p15:guide>
        <p15:guide id="10" pos="2560" userDrawn="1">
          <p15:clr>
            <a:srgbClr val="F26B43"/>
          </p15:clr>
        </p15:guide>
        <p15:guide id="11" pos="2730" userDrawn="1">
          <p15:clr>
            <a:srgbClr val="F26B43"/>
          </p15:clr>
        </p15:guide>
        <p15:guide id="12" pos="3157" userDrawn="1">
          <p15:clr>
            <a:srgbClr val="F26B43"/>
          </p15:clr>
        </p15:guide>
        <p15:guide id="13" pos="3327" userDrawn="1">
          <p15:clr>
            <a:srgbClr val="F26B43"/>
          </p15:clr>
        </p15:guide>
        <p15:guide id="14" pos="3754" userDrawn="1">
          <p15:clr>
            <a:srgbClr val="F26B43"/>
          </p15:clr>
        </p15:guide>
        <p15:guide id="15" pos="3925" userDrawn="1">
          <p15:clr>
            <a:srgbClr val="F26B43"/>
          </p15:clr>
        </p15:guide>
        <p15:guide id="16" pos="4352" userDrawn="1">
          <p15:clr>
            <a:srgbClr val="F26B43"/>
          </p15:clr>
        </p15:guide>
        <p15:guide id="17" pos="4522" userDrawn="1">
          <p15:clr>
            <a:srgbClr val="F26B43"/>
          </p15:clr>
        </p15:guide>
        <p15:guide id="18" pos="4949" userDrawn="1">
          <p15:clr>
            <a:srgbClr val="F26B43"/>
          </p15:clr>
        </p15:guide>
        <p15:guide id="19" pos="5120" userDrawn="1">
          <p15:clr>
            <a:srgbClr val="F26B43"/>
          </p15:clr>
        </p15:guide>
        <p15:guide id="20" pos="5547" userDrawn="1">
          <p15:clr>
            <a:srgbClr val="F26B43"/>
          </p15:clr>
        </p15:guide>
        <p15:guide id="21" pos="5717" userDrawn="1">
          <p15:clr>
            <a:srgbClr val="F26B43"/>
          </p15:clr>
        </p15:guide>
        <p15:guide id="22" pos="6144" userDrawn="1">
          <p15:clr>
            <a:srgbClr val="F26B43"/>
          </p15:clr>
        </p15:guide>
        <p15:guide id="23" pos="6314" userDrawn="1">
          <p15:clr>
            <a:srgbClr val="F26B43"/>
          </p15:clr>
        </p15:guide>
        <p15:guide id="24" pos="6742" userDrawn="1">
          <p15:clr>
            <a:srgbClr val="F26B43"/>
          </p15:clr>
        </p15:guide>
        <p15:guide id="25" pos="6912" userDrawn="1">
          <p15:clr>
            <a:srgbClr val="F26B43"/>
          </p15:clr>
        </p15:guide>
        <p15:guide id="26" pos="7339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4320" userDrawn="1">
          <p15:clr>
            <a:srgbClr val="F26B43"/>
          </p15:clr>
        </p15:guide>
        <p15:guide id="29" orient="horz" pos="340" userDrawn="1">
          <p15:clr>
            <a:srgbClr val="F26B43"/>
          </p15:clr>
        </p15:guide>
        <p15:guide id="32" orient="horz" pos="3675" userDrawn="1">
          <p15:clr>
            <a:srgbClr val="F26B43"/>
          </p15:clr>
        </p15:guide>
        <p15:guide id="33" orient="horz" pos="3793" userDrawn="1">
          <p15:clr>
            <a:srgbClr val="F26B43"/>
          </p15:clr>
        </p15:guide>
        <p15:guide id="34" orient="horz" pos="4235" userDrawn="1">
          <p15:clr>
            <a:srgbClr val="F26B43"/>
          </p15:clr>
        </p15:guide>
        <p15:guide id="36" orient="horz" pos="504" userDrawn="1">
          <p15:clr>
            <a:srgbClr val="F26B43"/>
          </p15:clr>
        </p15:guide>
        <p15:guide id="37" orient="horz" pos="720" userDrawn="1">
          <p15:clr>
            <a:srgbClr val="F26B43"/>
          </p15:clr>
        </p15:guide>
        <p15:guide id="38" orient="horz" pos="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A22B8175-F588-C1E3-E261-7C4DB7E1C805}"/>
              </a:ext>
            </a:extLst>
          </p:cNvPr>
          <p:cNvSpPr txBox="1">
            <a:spLocks/>
          </p:cNvSpPr>
          <p:nvPr/>
        </p:nvSpPr>
        <p:spPr>
          <a:xfrm>
            <a:off x="6035040" y="1413461"/>
            <a:ext cx="5731510" cy="4796260"/>
          </a:xfrm>
          <a:prstGeom prst="round2DiagRect">
            <a:avLst>
              <a:gd name="adj1" fmla="val 0"/>
              <a:gd name="adj2" fmla="val 5647"/>
            </a:avLst>
          </a:prstGeom>
          <a:noFill/>
          <a:ln>
            <a:solidFill>
              <a:schemeClr val="accent2"/>
            </a:solidFill>
          </a:ln>
        </p:spPr>
        <p:txBody>
          <a:bodyPr/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baseline="30000"/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6F964663-EF09-15A0-E8E5-41D0E6DEBB9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91308799"/>
              </p:ext>
            </p:extLst>
          </p:nvPr>
        </p:nvGraphicFramePr>
        <p:xfrm>
          <a:off x="5858398" y="1413461"/>
          <a:ext cx="5830681" cy="46301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2F07554-7559-BD5E-E644-865150B2ACD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a-DK">
                <a:solidFill>
                  <a:schemeClr val="accent2">
                    <a:lumMod val="50000"/>
                  </a:schemeClr>
                </a:solidFill>
              </a:rPr>
              <a:t>Alzheimer’s disease (AD) </a:t>
            </a:r>
            <a:r>
              <a:rPr lang="en-GB">
                <a:solidFill>
                  <a:schemeClr val="accent2">
                    <a:lumMod val="50000"/>
                  </a:schemeClr>
                </a:solidFill>
              </a:rPr>
              <a:t>– Epidemiology and burden</a:t>
            </a:r>
            <a:endParaRPr lang="en-US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0DE5C96D-CADC-609E-EC53-AC877C1E0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burden of AD dementia increases throughout its course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6072873-2183-0FBC-E091-A44047778E9F}"/>
              </a:ext>
            </a:extLst>
          </p:cNvPr>
          <p:cNvSpPr>
            <a:spLocks noGrp="1"/>
          </p:cNvSpPr>
          <p:nvPr>
            <p:ph idx="20"/>
          </p:nvPr>
        </p:nvSpPr>
        <p:spPr/>
        <p:txBody>
          <a:bodyPr/>
          <a:lstStyle/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AD is a degenerative and progressive condition</a:t>
            </a:r>
            <a:r>
              <a:rPr kumimoji="0" lang="en-US" sz="1600" b="0" i="0" u="none" strike="noStrike" kern="1200" cap="none" spc="0" normalizeH="0" baseline="3000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1,2</a:t>
            </a:r>
            <a:r>
              <a:rPr lang="en-US" sz="1600">
                <a:solidFill>
                  <a:srgbClr val="3F1A01"/>
                </a:solidFill>
                <a:latin typeface="Arial"/>
              </a:rPr>
              <a:t> </a:t>
            </a: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The rate of progression through clinical stages is </a:t>
            </a:r>
            <a:b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variable and may be impacted by accompanying </a:t>
            </a:r>
            <a:b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medical conditions</a:t>
            </a:r>
            <a:r>
              <a:rPr kumimoji="0" lang="en-US" sz="1600" b="0" i="0" u="none" strike="noStrike" kern="1200" cap="none" spc="0" normalizeH="0" baseline="3000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As clinical stages of AD advance and functional impairment worsens,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individuals become more reliant </a:t>
            </a:r>
            <a:b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on others for physical and mental support,</a:t>
            </a:r>
            <a:r>
              <a:rPr kumimoji="0" lang="en-GB" sz="1600" b="0" i="0" u="none" strike="noStrike" kern="1200" cap="none" spc="0" normalizeH="0" baseline="3000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4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b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consequently, 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caregiver burden increases</a:t>
            </a:r>
            <a:r>
              <a:rPr lang="en-US" sz="1600" baseline="30000">
                <a:solidFill>
                  <a:srgbClr val="3F1A01"/>
                </a:solidFill>
                <a:latin typeface="Arial"/>
              </a:rPr>
              <a:t>5</a:t>
            </a:r>
            <a:endParaRPr kumimoji="0" lang="en-US" sz="1600" b="0" i="0" u="none" strike="noStrike" kern="1200" cap="none" spc="0" normalizeH="0" baseline="30000" noProof="0">
              <a:ln>
                <a:noFill/>
              </a:ln>
              <a:solidFill>
                <a:srgbClr val="3F1A0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indent="0">
              <a:buNone/>
            </a:pPr>
            <a:endParaRPr lang="en-GB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2988A9D-FE68-A662-3960-ACE6293F746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>
                <a:solidFill>
                  <a:schemeClr val="accent2">
                    <a:lumMod val="50000"/>
                  </a:schemeClr>
                </a:solidFill>
              </a:rPr>
              <a:t>1. </a:t>
            </a:r>
            <a:r>
              <a:rPr lang="en-GB" err="1">
                <a:solidFill>
                  <a:schemeClr val="accent2">
                    <a:lumMod val="50000"/>
                  </a:schemeClr>
                </a:solidFill>
              </a:rPr>
              <a:t>Atri</a:t>
            </a:r>
            <a:r>
              <a:rPr lang="en-GB">
                <a:solidFill>
                  <a:schemeClr val="accent2">
                    <a:lumMod val="50000"/>
                  </a:schemeClr>
                </a:solidFill>
              </a:rPr>
              <a:t>. Med Clin North Am 2019;103(2):263–293; 2. </a:t>
            </a:r>
            <a:r>
              <a:rPr lang="en-GB" err="1">
                <a:solidFill>
                  <a:schemeClr val="accent2">
                    <a:lumMod val="50000"/>
                  </a:schemeClr>
                </a:solidFill>
              </a:rPr>
              <a:t>Knopman</a:t>
            </a:r>
            <a:r>
              <a:rPr lang="en-GB">
                <a:solidFill>
                  <a:schemeClr val="accent2">
                    <a:lumMod val="50000"/>
                  </a:schemeClr>
                </a:solidFill>
              </a:rPr>
              <a:t> et al. Nat Rev Dis Primers 2021;7:33; </a:t>
            </a:r>
            <a:br>
              <a:rPr lang="en-GB">
                <a:solidFill>
                  <a:schemeClr val="accent2">
                    <a:lumMod val="50000"/>
                  </a:schemeClr>
                </a:solidFill>
              </a:rPr>
            </a:br>
            <a:r>
              <a:rPr lang="en-GB">
                <a:solidFill>
                  <a:schemeClr val="accent2">
                    <a:lumMod val="50000"/>
                  </a:schemeClr>
                </a:solidFill>
              </a:rPr>
              <a:t>3. </a:t>
            </a:r>
            <a:r>
              <a:rPr lang="en-GB" err="1">
                <a:solidFill>
                  <a:schemeClr val="accent2">
                    <a:lumMod val="50000"/>
                  </a:schemeClr>
                </a:solidFill>
              </a:rPr>
              <a:t>Rikkert</a:t>
            </a:r>
            <a:r>
              <a:rPr lang="en-GB">
                <a:solidFill>
                  <a:schemeClr val="accent2">
                    <a:lumMod val="50000"/>
                  </a:schemeClr>
                </a:solidFill>
              </a:rPr>
              <a:t> et al. </a:t>
            </a:r>
            <a:r>
              <a:rPr lang="de-DE">
                <a:solidFill>
                  <a:schemeClr val="accent2">
                    <a:lumMod val="50000"/>
                  </a:schemeClr>
                </a:solidFill>
              </a:rPr>
              <a:t>Am J Alzheimers Dis Other Demen 2011;26(5):357–365; </a:t>
            </a:r>
            <a:r>
              <a:rPr lang="en-GB">
                <a:solidFill>
                  <a:schemeClr val="accent2">
                    <a:lumMod val="50000"/>
                  </a:schemeClr>
                </a:solidFill>
              </a:rPr>
              <a:t>4. Georges et al. Int J </a:t>
            </a:r>
            <a:r>
              <a:rPr lang="en-GB" err="1">
                <a:solidFill>
                  <a:schemeClr val="accent2">
                    <a:lumMod val="50000"/>
                  </a:schemeClr>
                </a:solidFill>
              </a:rPr>
              <a:t>Geriatr</a:t>
            </a:r>
            <a:r>
              <a:rPr lang="en-GB">
                <a:solidFill>
                  <a:schemeClr val="accent2">
                    <a:lumMod val="50000"/>
                  </a:schemeClr>
                </a:solidFill>
              </a:rPr>
              <a:t> Psychiatry 2008;23(5):546–551; </a:t>
            </a:r>
            <a:br>
              <a:rPr lang="en-GB">
                <a:solidFill>
                  <a:schemeClr val="accent2">
                    <a:lumMod val="50000"/>
                  </a:schemeClr>
                </a:solidFill>
              </a:rPr>
            </a:br>
            <a:r>
              <a:rPr lang="en-GB">
                <a:solidFill>
                  <a:schemeClr val="accent2">
                    <a:lumMod val="50000"/>
                  </a:schemeClr>
                </a:solidFill>
              </a:rPr>
              <a:t>5. Alzheimer’s Association. </a:t>
            </a:r>
            <a:r>
              <a:rPr lang="en-GB" err="1">
                <a:solidFill>
                  <a:schemeClr val="accent2">
                    <a:lumMod val="50000"/>
                  </a:schemeClr>
                </a:solidFill>
              </a:rPr>
              <a:t>Alzheimers</a:t>
            </a:r>
            <a:r>
              <a:rPr lang="en-GB">
                <a:solidFill>
                  <a:schemeClr val="accent2">
                    <a:lumMod val="50000"/>
                  </a:schemeClr>
                </a:solidFill>
              </a:rPr>
              <a:t> Dement 2023;19(4):1598–1695; 6. WHO. Global status report on the public response to dementia 2021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AE3521-F99A-2337-881F-3CD2FC45D2C4}"/>
              </a:ext>
            </a:extLst>
          </p:cNvPr>
          <p:cNvSpPr txBox="1"/>
          <p:nvPr/>
        </p:nvSpPr>
        <p:spPr>
          <a:xfrm>
            <a:off x="6436727" y="5590521"/>
            <a:ext cx="4928136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>
                <a:solidFill>
                  <a:schemeClr val="tx2"/>
                </a:solidFill>
                <a:latin typeface="Arial"/>
              </a:rPr>
              <a:t>This work is adapted from ‘</a:t>
            </a:r>
            <a:r>
              <a:rPr lang="en-GB" sz="900">
                <a:solidFill>
                  <a:schemeClr val="tx2"/>
                </a:solidFill>
                <a:latin typeface="+mn-lt"/>
              </a:rPr>
              <a:t>Global status report on the public response to dementia</a:t>
            </a:r>
            <a:r>
              <a:rPr lang="en-US" sz="900">
                <a:solidFill>
                  <a:schemeClr val="tx2"/>
                </a:solidFill>
                <a:latin typeface="Arial"/>
              </a:rPr>
              <a:t>' by WHO, </a:t>
            </a:r>
            <a:br>
              <a:rPr lang="en-US" sz="900">
                <a:solidFill>
                  <a:schemeClr val="tx2"/>
                </a:solidFill>
                <a:latin typeface="Arial"/>
              </a:rPr>
            </a:br>
            <a:r>
              <a:rPr lang="en-US" sz="900">
                <a:solidFill>
                  <a:schemeClr val="tx2"/>
                </a:solidFill>
                <a:latin typeface="Arial"/>
              </a:rPr>
              <a:t>used under CC BY-NC-SA 3.0 IGO. This work is licensed under Creative Commons license CC BY-NC-SA by The Lundbeck Foundation. </a:t>
            </a:r>
          </a:p>
        </p:txBody>
      </p:sp>
    </p:spTree>
    <p:extLst>
      <p:ext uri="{BB962C8B-B14F-4D97-AF65-F5344CB8AC3E}">
        <p14:creationId xmlns:p14="http://schemas.microsoft.com/office/powerpoint/2010/main" val="35747451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4" ma:contentTypeDescription="Create a new document." ma:contentTypeScope="" ma:versionID="bff8f0936fa74a577c13ba58e1b7ec2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cbcdc56f889fb4abd4af81948767b608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A174A19-02D1-4FBD-8D97-3CBDBB90CB8E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EAD98DE-715D-4218-A8DC-58DC603D87D7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Med slideeksempler</Template>
  <TotalTime>54</TotalTime>
  <Words>1140</Words>
  <Application>Microsoft Office PowerPoint</Application>
  <PresentationFormat>Widescreen</PresentationFormat>
  <Paragraphs>32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The burden of AD dementia increases throughout its course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Viktoria-Maria Hvidtfelt Lykke</cp:lastModifiedBy>
  <cp:revision>11</cp:revision>
  <cp:lastPrinted>2023-04-25T10:12:17Z</cp:lastPrinted>
  <dcterms:created xsi:type="dcterms:W3CDTF">2022-02-04T12:28:06Z</dcterms:created>
  <dcterms:modified xsi:type="dcterms:W3CDTF">2023-11-07T07:21:48Z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  <property fmtid="{D5CDD505-2E9C-101B-9397-08002B2CF9AE}" pid="4" name="TemplateUrl">
    <vt:lpwstr/>
  </property>
  <property fmtid="{D5CDD505-2E9C-101B-9397-08002B2CF9AE}" pid="5" name="_ExtendedDescription">
    <vt:lpwstr/>
  </property>
  <property fmtid="{D5CDD505-2E9C-101B-9397-08002B2CF9AE}" pid="6" name="xd_ProgID">
    <vt:lpwstr/>
  </property>
  <property fmtid="{D5CDD505-2E9C-101B-9397-08002B2CF9AE}" pid="7" name="Order">
    <vt:r8>59800</vt:r8>
  </property>
</Properties>
</file>