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895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3F50E932-CC23-323A-8B7A-72BD7DDAD2D7}" name="joseph.therriault1@gmail.com" initials="jo" userId="S::urn:spo:guest#joseph.therriault1@gmail.com::" providerId="AD"/>
  <p188:author id="{C07A505D-5E7E-6BEB-4195-801D42364FA7}" name="Ceren Akdeniz Vogt" initials="CAV" userId="S::cak@lundbeckfonden.com::6291f9b8-8487-4396-8769-615d243e0f4b" providerId="AD"/>
  <p188:author id="{1B5F0080-9B2C-5279-9946-D71FA06EAFDA}" name="Alice Field" initials="AF" userId="S::alice.field@primeglobalpeople.com::3c465571-fc00-42d5-85b5-b26e00ad8602" providerId="AD"/>
  <p188:author id="{5ACDF9C1-C97A-4004-6B13-08511EB5CE41}" name="Rachel Jagger" initials="RJ" userId="S::Rachel.Jagger@primeglobalpeople.com::cf4acb15-657a-45e0-bad4-d602a69c1922" providerId="AD"/>
  <p188:author id="{01D730D3-5730-7068-35E6-8FCC161D9156}" name="janet.janbek@regionh.dk" initials="ja" userId="S::urn:spo:guest#janet.janbek@regionh.dk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8D4E4"/>
    <a:srgbClr val="7B9CBB"/>
    <a:srgbClr val="000000"/>
    <a:srgbClr val="47CFFF"/>
    <a:srgbClr val="E0D720"/>
    <a:srgbClr val="FFE2D5"/>
    <a:srgbClr val="F7A88B"/>
    <a:srgbClr val="97AEC3"/>
    <a:srgbClr val="EBF0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89" autoAdjust="0"/>
    <p:restoredTop sz="94543" autoAdjust="0"/>
  </p:normalViewPr>
  <p:slideViewPr>
    <p:cSldViewPr snapToGrid="0">
      <p:cViewPr varScale="1">
        <p:scale>
          <a:sx n="100" d="100"/>
          <a:sy n="100" d="100"/>
        </p:scale>
        <p:origin x="558" y="90"/>
      </p:cViewPr>
      <p:guideLst/>
    </p:cSldViewPr>
  </p:slideViewPr>
  <p:outlineViewPr>
    <p:cViewPr>
      <p:scale>
        <a:sx n="33" d="100"/>
        <a:sy n="33" d="100"/>
      </p:scale>
      <p:origin x="0" y="-2502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40" d="100"/>
          <a:sy n="140" d="100"/>
        </p:scale>
        <p:origin x="2995" y="-230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978C40-32BF-3597-8563-3EE33FBD86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F1BEC5-83AA-E467-F256-0F6FEB5ADD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8E375-6B2A-41A3-83D5-431C83D182C5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A46F6-3399-229A-D5F5-77E80DF1C9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D75859-9407-0B88-CE0C-1E0C1DDE6F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08775-1D0F-44AC-AC07-076810FE7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054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17C93-00C0-467A-B419-1910C90C529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4967B-71C7-4105-8747-428629E0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6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ce.org.uk/guidance/ng97/resources/dementia-assessment-management-and-support-for-people-living-with-dementia-and-their-carers-pdf-1837760199109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alz.org/media/Documents/scientific-conferences/Clinical-Criteria-for-Staging-and-Diagnosis-for-Public-Comment-Draft-2.pdf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McKhann</a:t>
            </a:r>
            <a:r>
              <a:rPr lang="en-US" dirty="0"/>
              <a:t> G, </a:t>
            </a:r>
            <a:r>
              <a:rPr lang="en-US" dirty="0" err="1"/>
              <a:t>Drachman</a:t>
            </a:r>
            <a:r>
              <a:rPr lang="en-US" dirty="0"/>
              <a:t> D, </a:t>
            </a:r>
            <a:r>
              <a:rPr lang="en-US" dirty="0" err="1"/>
              <a:t>Folstein</a:t>
            </a:r>
            <a:r>
              <a:rPr lang="en-US" dirty="0"/>
              <a:t> M, et al. Clinical diagnosis of Alzheimer’s disease: report of the NINCDS–ADRDA Work Group under the auspices of Department of Health and Human Services Task Force on Alzheimer’s Disease. Neurology 1984; 34 (7): 939–944.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McKhann</a:t>
            </a:r>
            <a:r>
              <a:rPr lang="en-US" dirty="0"/>
              <a:t> GM, </a:t>
            </a:r>
            <a:r>
              <a:rPr lang="en-US" dirty="0" err="1"/>
              <a:t>Knopman</a:t>
            </a:r>
            <a:r>
              <a:rPr lang="en-US" dirty="0"/>
              <a:t> DS, </a:t>
            </a:r>
            <a:r>
              <a:rPr lang="en-US" dirty="0" err="1"/>
              <a:t>Chertkow</a:t>
            </a:r>
            <a:r>
              <a:rPr lang="en-US" dirty="0"/>
              <a:t> H, et al. The diagnosis of dementia due to Alzheimer’s disease: recommendations from the National Institute on Aging–Alzheimer’s Association workgroups on diagnostic guidelines for Alzheimer’s disease. </a:t>
            </a:r>
            <a:r>
              <a:rPr lang="en-US" dirty="0" err="1"/>
              <a:t>Alzheimers</a:t>
            </a:r>
            <a:r>
              <a:rPr lang="en-US" dirty="0"/>
              <a:t> Dement 2011; 7 (3): 263–269.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/>
              <a:t>American Psychiatric Association (APA). Diagnostic and Statistical Manual of Mental Disorders. 5th ed, Text Revision. Washington, DC: APA; 2022.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National Institute for Health and Care Excellence. NICE clinical guideline NG97. 20 June 2018. Available at: </a:t>
            </a:r>
            <a:r>
              <a:rPr lang="en-US" dirty="0">
                <a:hlinkClick r:id="rId3"/>
              </a:rPr>
              <a:t>https://www.nice.org.uk/guidance/ng97/resources/dementia-assessment-management-and-support-for-people-living-with-dementia-and-their-carers-pdf-1837760199109</a:t>
            </a:r>
            <a:r>
              <a:rPr lang="en-US" dirty="0"/>
              <a:t>. Accessed 15 November 2023.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Scheltens</a:t>
            </a:r>
            <a:r>
              <a:rPr lang="en-US" dirty="0"/>
              <a:t> P, De </a:t>
            </a:r>
            <a:r>
              <a:rPr lang="en-US" dirty="0" err="1"/>
              <a:t>Strooper</a:t>
            </a:r>
            <a:r>
              <a:rPr lang="en-US" dirty="0"/>
              <a:t> B, </a:t>
            </a:r>
            <a:r>
              <a:rPr lang="en-US" dirty="0" err="1"/>
              <a:t>Kivipelto</a:t>
            </a:r>
            <a:r>
              <a:rPr lang="en-US" dirty="0"/>
              <a:t> M, et al. Alzheimer's disease. Lancet 2021; 397 (10284): 1577–1590.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Dubois B, Feldman HH, </a:t>
            </a:r>
            <a:r>
              <a:rPr lang="en-US" dirty="0" err="1"/>
              <a:t>Jacova</a:t>
            </a:r>
            <a:r>
              <a:rPr lang="en-US" dirty="0"/>
              <a:t> C, et al. Advancing research diagnostic criteria for Alzheimer’s disease: the IWG-2 criteria. Lancet Neurol 2014; 13 (6): 614–629.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Scott KR, Barrett AM. Dementia syndromes: evaluation and treatment. Expert Rev </a:t>
            </a:r>
            <a:r>
              <a:rPr lang="en-US" dirty="0" err="1"/>
              <a:t>Neurother</a:t>
            </a:r>
            <a:r>
              <a:rPr lang="en-US" dirty="0"/>
              <a:t> 2007; 7 (4): 407–422.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NIA-AA Revised Clinical Criteria for Alzheimer’s disease draft. 9 October 2023. Available at: </a:t>
            </a:r>
            <a:r>
              <a:rPr lang="en-GB" dirty="0">
                <a:hlinkClick r:id="rId4"/>
              </a:rPr>
              <a:t>https://alz.org/media/Documents/scientific-conferences/Clinical-Criteria-for-Staging-and-Diagnosis-for-Public-Comment-Draft-2.pdf</a:t>
            </a:r>
            <a:r>
              <a:rPr lang="en-GB" dirty="0"/>
              <a:t>. Accessed 30 November 2023.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92959-5271-4408-B8CC-D03782232FDA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4024916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095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0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18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1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1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2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6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6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83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9374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2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36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82016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962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5971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4972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56845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13892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1381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52922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4578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9487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601542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1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76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58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52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644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61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35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2986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0131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 dirty="0">
                <a:solidFill>
                  <a:schemeClr val="accent2">
                    <a:lumMod val="50000"/>
                  </a:schemeClr>
                </a:solidFill>
              </a:rPr>
              <a:t>Alzheimer’s disease (AD) – History, definitions and diagnosis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 of Alzheimer’s disease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20"/>
          </p:nvPr>
        </p:nvSpPr>
        <p:spPr>
          <a:xfrm>
            <a:off x="539750" y="1416785"/>
            <a:ext cx="5805066" cy="441521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AD is characterized by progressively worsening dementia </a:t>
            </a:r>
            <a:br>
              <a:rPr lang="en-US" dirty="0"/>
            </a:br>
            <a:r>
              <a:rPr lang="en-US" dirty="0"/>
              <a:t>in middle or late life</a:t>
            </a:r>
            <a:r>
              <a:rPr lang="en-US" baseline="30000" dirty="0"/>
              <a:t>1</a:t>
            </a:r>
            <a:r>
              <a:rPr lang="en-US" dirty="0"/>
              <a:t> </a:t>
            </a:r>
          </a:p>
          <a:p>
            <a:pPr>
              <a:lnSpc>
                <a:spcPct val="100000"/>
              </a:lnSpc>
            </a:pPr>
            <a:r>
              <a:rPr lang="en-US" dirty="0"/>
              <a:t>In clinical practice, diagnosis of dementia (or major neurocognitive disorder) is a key part of the AD </a:t>
            </a:r>
            <a:br>
              <a:rPr lang="en-US" dirty="0"/>
            </a:br>
            <a:r>
              <a:rPr lang="en-US" dirty="0"/>
              <a:t>diagnostic process</a:t>
            </a:r>
            <a:r>
              <a:rPr lang="en-US" baseline="30000" dirty="0"/>
              <a:t>2,3</a:t>
            </a:r>
            <a:r>
              <a:rPr lang="en-US" dirty="0"/>
              <a:t> </a:t>
            </a:r>
          </a:p>
          <a:p>
            <a:pPr>
              <a:lnSpc>
                <a:spcPct val="100000"/>
              </a:lnSpc>
            </a:pPr>
            <a:r>
              <a:rPr lang="en-US" dirty="0"/>
              <a:t>However, there are many causes of dementia, and so the clinical diagnosis of AD requires that other potential types </a:t>
            </a:r>
            <a:br>
              <a:rPr lang="en-US" dirty="0"/>
            </a:br>
            <a:r>
              <a:rPr lang="en-US" dirty="0"/>
              <a:t>of dementia be ruled out</a:t>
            </a:r>
            <a:r>
              <a:rPr lang="en-US" baseline="30000" dirty="0"/>
              <a:t>2-4</a:t>
            </a:r>
            <a:endParaRPr lang="en-GB" dirty="0"/>
          </a:p>
          <a:p>
            <a:pPr>
              <a:lnSpc>
                <a:spcPct val="100000"/>
              </a:lnSpc>
            </a:pPr>
            <a:r>
              <a:rPr lang="en-US" dirty="0"/>
              <a:t>Historically, dementia could only be definitively attributed</a:t>
            </a:r>
            <a:br>
              <a:rPr lang="en-US" dirty="0"/>
            </a:br>
            <a:r>
              <a:rPr lang="en-US" dirty="0"/>
              <a:t>to AD after the patient had died, using pathological evidence obtained from an autopsy.</a:t>
            </a:r>
            <a:r>
              <a:rPr lang="en-US" baseline="30000" dirty="0"/>
              <a:t>1,5-7</a:t>
            </a:r>
            <a:r>
              <a:rPr lang="en-US" dirty="0"/>
              <a:t> However, with the discovery and validation of new biomarkers for AD, </a:t>
            </a:r>
            <a:r>
              <a:rPr lang="en-US" i="1" dirty="0"/>
              <a:t>in vivo</a:t>
            </a:r>
            <a:r>
              <a:rPr lang="en-US" dirty="0"/>
              <a:t> diagnoses have become a reality in research settings and are starting to be used in clinical practice</a:t>
            </a:r>
            <a:r>
              <a:rPr lang="en-US" baseline="30000" dirty="0"/>
              <a:t>2,5,6,8</a:t>
            </a:r>
            <a:endParaRPr lang="en-GB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0177BD8-5701-4E44-96BB-3E8848E3D5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900" dirty="0">
                <a:solidFill>
                  <a:schemeClr val="accent2">
                    <a:lumMod val="50000"/>
                  </a:schemeClr>
                </a:solidFill>
              </a:rPr>
              <a:t>1. </a:t>
            </a:r>
            <a:r>
              <a:rPr lang="en-GB" sz="900" dirty="0" err="1">
                <a:solidFill>
                  <a:schemeClr val="accent2">
                    <a:lumMod val="50000"/>
                  </a:schemeClr>
                </a:solidFill>
              </a:rPr>
              <a:t>McKhann</a:t>
            </a:r>
            <a:r>
              <a:rPr lang="en-GB" sz="900" dirty="0">
                <a:solidFill>
                  <a:schemeClr val="accent2">
                    <a:lumMod val="50000"/>
                  </a:schemeClr>
                </a:solidFill>
              </a:rPr>
              <a:t> et al. Neurology 1984;34(7):939–944; 2. </a:t>
            </a:r>
            <a:r>
              <a:rPr lang="en-GB" sz="900" dirty="0" err="1">
                <a:solidFill>
                  <a:schemeClr val="accent2">
                    <a:lumMod val="50000"/>
                  </a:schemeClr>
                </a:solidFill>
              </a:rPr>
              <a:t>McKhann</a:t>
            </a:r>
            <a:r>
              <a:rPr lang="en-GB" sz="900" dirty="0">
                <a:solidFill>
                  <a:schemeClr val="accent2">
                    <a:lumMod val="50000"/>
                  </a:schemeClr>
                </a:solidFill>
              </a:rPr>
              <a:t> et al. </a:t>
            </a:r>
            <a:r>
              <a:rPr lang="en-US" sz="900" dirty="0" err="1">
                <a:solidFill>
                  <a:schemeClr val="accent2">
                    <a:lumMod val="50000"/>
                  </a:schemeClr>
                </a:solidFill>
              </a:rPr>
              <a:t>Alzheimers</a:t>
            </a:r>
            <a:r>
              <a:rPr lang="en-US" sz="900" dirty="0">
                <a:solidFill>
                  <a:schemeClr val="accent2">
                    <a:lumMod val="50000"/>
                  </a:schemeClr>
                </a:solidFill>
              </a:rPr>
              <a:t> Dement 2011;7(3):263–269; 3. APA. DSM-5</a:t>
            </a:r>
            <a:r>
              <a:rPr lang="en-US" dirty="0"/>
              <a:t>-TR. 2022</a:t>
            </a:r>
            <a:r>
              <a:rPr lang="en-US" sz="900" dirty="0">
                <a:solidFill>
                  <a:schemeClr val="accent2">
                    <a:lumMod val="50000"/>
                  </a:schemeClr>
                </a:solidFill>
              </a:rPr>
              <a:t>; 4. 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NICE clinical guideline NG97. 20 June 2018. https://www.nice.org.uk/guidance/ng97/resources/dementia-assessment-management-and-support-for-people-living-with-dementia-and-their-carers-pdf-1837760199109. Accessed </a:t>
            </a:r>
            <a:r>
              <a:rPr lang="en-GB" dirty="0"/>
              <a:t>Nov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 2023; </a:t>
            </a:r>
            <a:br>
              <a:rPr lang="en-GB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5. </a:t>
            </a:r>
            <a:r>
              <a:rPr lang="en-US" sz="900" dirty="0" err="1">
                <a:solidFill>
                  <a:schemeClr val="accent2">
                    <a:lumMod val="50000"/>
                  </a:schemeClr>
                </a:solidFill>
              </a:rPr>
              <a:t>Scheltens</a:t>
            </a:r>
            <a:r>
              <a:rPr lang="en-US" sz="900" dirty="0">
                <a:solidFill>
                  <a:schemeClr val="accent2">
                    <a:lumMod val="50000"/>
                  </a:schemeClr>
                </a:solidFill>
              </a:rPr>
              <a:t> et al. Lancet 2021;397(10284):1577–1590; 6. Dubois et al. </a:t>
            </a:r>
            <a:r>
              <a:rPr lang="fr-FR" sz="900" dirty="0">
                <a:solidFill>
                  <a:schemeClr val="accent2">
                    <a:lumMod val="50000"/>
                  </a:schemeClr>
                </a:solidFill>
              </a:rPr>
              <a:t>Lancet </a:t>
            </a:r>
            <a:r>
              <a:rPr lang="fr-FR" sz="900" dirty="0" err="1">
                <a:solidFill>
                  <a:schemeClr val="accent2">
                    <a:lumMod val="50000"/>
                  </a:schemeClr>
                </a:solidFill>
              </a:rPr>
              <a:t>Neurol</a:t>
            </a:r>
            <a:r>
              <a:rPr lang="fr-FR" sz="900" dirty="0">
                <a:solidFill>
                  <a:schemeClr val="accent2">
                    <a:lumMod val="50000"/>
                  </a:schemeClr>
                </a:solidFill>
              </a:rPr>
              <a:t> 2014;13(6):614–629; 7. Scott &amp; Barrett. </a:t>
            </a:r>
            <a:r>
              <a:rPr lang="en-US" sz="900" dirty="0">
                <a:solidFill>
                  <a:schemeClr val="accent2">
                    <a:lumMod val="50000"/>
                  </a:schemeClr>
                </a:solidFill>
              </a:rPr>
              <a:t>Expert Rev </a:t>
            </a:r>
            <a:r>
              <a:rPr lang="en-US" sz="900" dirty="0" err="1">
                <a:solidFill>
                  <a:schemeClr val="accent2">
                    <a:lumMod val="50000"/>
                  </a:schemeClr>
                </a:solidFill>
              </a:rPr>
              <a:t>Neurother</a:t>
            </a:r>
            <a:r>
              <a:rPr lang="en-US" sz="900" dirty="0">
                <a:solidFill>
                  <a:schemeClr val="accent2">
                    <a:lumMod val="50000"/>
                  </a:schemeClr>
                </a:solidFill>
              </a:rPr>
              <a:t> 2007;7(4):407–422;</a:t>
            </a:r>
            <a:br>
              <a:rPr lang="en-GB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8. </a:t>
            </a:r>
            <a:r>
              <a:rPr lang="en-GB" dirty="0"/>
              <a:t>NIA-AA Revised Clinical Criteria for Alzheimer’s disease draft. 9 October 2023. https://alz.org/media/Documents/scientific-conferences/Clinical-Criteria-for-Staging-and-Diagnosis-for-Public-Comment-Draft-2.pdf. Accessed Nov 2023</a:t>
            </a:r>
            <a:endParaRPr lang="en-US" sz="9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485A0B-65DB-28C7-5D88-AAF2BDBD3D5B}"/>
              </a:ext>
            </a:extLst>
          </p:cNvPr>
          <p:cNvSpPr txBox="1">
            <a:spLocks noChangeAspect="1"/>
          </p:cNvSpPr>
          <p:nvPr/>
        </p:nvSpPr>
        <p:spPr>
          <a:xfrm>
            <a:off x="7082403" y="1629000"/>
            <a:ext cx="4541942" cy="3600000"/>
          </a:xfrm>
          <a:custGeom>
            <a:avLst/>
            <a:gdLst>
              <a:gd name="connsiteX0" fmla="*/ 0 w 6047839"/>
              <a:gd name="connsiteY0" fmla="*/ 0 h 4793592"/>
              <a:gd name="connsiteX1" fmla="*/ 221064 w 6047839"/>
              <a:gd name="connsiteY1" fmla="*/ 0 h 4793592"/>
              <a:gd name="connsiteX2" fmla="*/ 390473 w 6047839"/>
              <a:gd name="connsiteY2" fmla="*/ 0 h 4793592"/>
              <a:gd name="connsiteX3" fmla="*/ 611537 w 6047839"/>
              <a:gd name="connsiteY3" fmla="*/ 0 h 4793592"/>
              <a:gd name="connsiteX4" fmla="*/ 783938 w 6047839"/>
              <a:gd name="connsiteY4" fmla="*/ 0 h 4793592"/>
              <a:gd name="connsiteX5" fmla="*/ 1005002 w 6047839"/>
              <a:gd name="connsiteY5" fmla="*/ 0 h 4793592"/>
              <a:gd name="connsiteX6" fmla="*/ 1174411 w 6047839"/>
              <a:gd name="connsiteY6" fmla="*/ 0 h 4793592"/>
              <a:gd name="connsiteX7" fmla="*/ 1395475 w 6047839"/>
              <a:gd name="connsiteY7" fmla="*/ 0 h 4793592"/>
              <a:gd name="connsiteX8" fmla="*/ 2404713 w 6047839"/>
              <a:gd name="connsiteY8" fmla="*/ 0 h 4793592"/>
              <a:gd name="connsiteX9" fmla="*/ 4403037 w 6047839"/>
              <a:gd name="connsiteY9" fmla="*/ 0 h 4793592"/>
              <a:gd name="connsiteX10" fmla="*/ 4624101 w 6047839"/>
              <a:gd name="connsiteY10" fmla="*/ 0 h 4793592"/>
              <a:gd name="connsiteX11" fmla="*/ 4793510 w 6047839"/>
              <a:gd name="connsiteY11" fmla="*/ 0 h 4793592"/>
              <a:gd name="connsiteX12" fmla="*/ 4985442 w 6047839"/>
              <a:gd name="connsiteY12" fmla="*/ 0 h 4793592"/>
              <a:gd name="connsiteX13" fmla="*/ 5014574 w 6047839"/>
              <a:gd name="connsiteY13" fmla="*/ 0 h 4793592"/>
              <a:gd name="connsiteX14" fmla="*/ 5186975 w 6047839"/>
              <a:gd name="connsiteY14" fmla="*/ 0 h 4793592"/>
              <a:gd name="connsiteX15" fmla="*/ 5408039 w 6047839"/>
              <a:gd name="connsiteY15" fmla="*/ 0 h 4793592"/>
              <a:gd name="connsiteX16" fmla="*/ 5577448 w 6047839"/>
              <a:gd name="connsiteY16" fmla="*/ 0 h 4793592"/>
              <a:gd name="connsiteX17" fmla="*/ 5798512 w 6047839"/>
              <a:gd name="connsiteY17" fmla="*/ 0 h 4793592"/>
              <a:gd name="connsiteX18" fmla="*/ 6047839 w 6047839"/>
              <a:gd name="connsiteY18" fmla="*/ 249593 h 4793592"/>
              <a:gd name="connsiteX19" fmla="*/ 6047839 w 6047839"/>
              <a:gd name="connsiteY19" fmla="*/ 455859 h 4793592"/>
              <a:gd name="connsiteX20" fmla="*/ 6047839 w 6047839"/>
              <a:gd name="connsiteY20" fmla="*/ 478385 h 4793592"/>
              <a:gd name="connsiteX21" fmla="*/ 6047839 w 6047839"/>
              <a:gd name="connsiteY21" fmla="*/ 551837 h 4793592"/>
              <a:gd name="connsiteX22" fmla="*/ 6047839 w 6047839"/>
              <a:gd name="connsiteY22" fmla="*/ 684651 h 4793592"/>
              <a:gd name="connsiteX23" fmla="*/ 6047839 w 6047839"/>
              <a:gd name="connsiteY23" fmla="*/ 758102 h 4793592"/>
              <a:gd name="connsiteX24" fmla="*/ 6047839 w 6047839"/>
              <a:gd name="connsiteY24" fmla="*/ 780629 h 4793592"/>
              <a:gd name="connsiteX25" fmla="*/ 6047839 w 6047839"/>
              <a:gd name="connsiteY25" fmla="*/ 986894 h 4793592"/>
              <a:gd name="connsiteX26" fmla="*/ 6047839 w 6047839"/>
              <a:gd name="connsiteY26" fmla="*/ 1566613 h 4793592"/>
              <a:gd name="connsiteX27" fmla="*/ 6047839 w 6047839"/>
              <a:gd name="connsiteY27" fmla="*/ 1795405 h 4793592"/>
              <a:gd name="connsiteX28" fmla="*/ 6047839 w 6047839"/>
              <a:gd name="connsiteY28" fmla="*/ 3638011 h 4793592"/>
              <a:gd name="connsiteX29" fmla="*/ 6047839 w 6047839"/>
              <a:gd name="connsiteY29" fmla="*/ 3866803 h 4793592"/>
              <a:gd name="connsiteX30" fmla="*/ 6047839 w 6047839"/>
              <a:gd name="connsiteY30" fmla="*/ 4056291 h 4793592"/>
              <a:gd name="connsiteX31" fmla="*/ 6047839 w 6047839"/>
              <a:gd name="connsiteY31" fmla="*/ 4262557 h 4793592"/>
              <a:gd name="connsiteX32" fmla="*/ 6047839 w 6047839"/>
              <a:gd name="connsiteY32" fmla="*/ 4285083 h 4793592"/>
              <a:gd name="connsiteX33" fmla="*/ 6047839 w 6047839"/>
              <a:gd name="connsiteY33" fmla="*/ 4358534 h 4793592"/>
              <a:gd name="connsiteX34" fmla="*/ 6047839 w 6047839"/>
              <a:gd name="connsiteY34" fmla="*/ 4491349 h 4793592"/>
              <a:gd name="connsiteX35" fmla="*/ 6047839 w 6047839"/>
              <a:gd name="connsiteY35" fmla="*/ 4564800 h 4793592"/>
              <a:gd name="connsiteX36" fmla="*/ 6047839 w 6047839"/>
              <a:gd name="connsiteY36" fmla="*/ 4587326 h 4793592"/>
              <a:gd name="connsiteX37" fmla="*/ 6047839 w 6047839"/>
              <a:gd name="connsiteY37" fmla="*/ 4793592 h 4793592"/>
              <a:gd name="connsiteX38" fmla="*/ 5826775 w 6047839"/>
              <a:gd name="connsiteY38" fmla="*/ 4793592 h 4793592"/>
              <a:gd name="connsiteX39" fmla="*/ 5657366 w 6047839"/>
              <a:gd name="connsiteY39" fmla="*/ 4793592 h 4793592"/>
              <a:gd name="connsiteX40" fmla="*/ 5436302 w 6047839"/>
              <a:gd name="connsiteY40" fmla="*/ 4793592 h 4793592"/>
              <a:gd name="connsiteX41" fmla="*/ 5263901 w 6047839"/>
              <a:gd name="connsiteY41" fmla="*/ 4793592 h 4793592"/>
              <a:gd name="connsiteX42" fmla="*/ 5042837 w 6047839"/>
              <a:gd name="connsiteY42" fmla="*/ 4793592 h 4793592"/>
              <a:gd name="connsiteX43" fmla="*/ 4985442 w 6047839"/>
              <a:gd name="connsiteY43" fmla="*/ 4793592 h 4793592"/>
              <a:gd name="connsiteX44" fmla="*/ 4873428 w 6047839"/>
              <a:gd name="connsiteY44" fmla="*/ 4793592 h 4793592"/>
              <a:gd name="connsiteX45" fmla="*/ 4652364 w 6047839"/>
              <a:gd name="connsiteY45" fmla="*/ 4793592 h 4793592"/>
              <a:gd name="connsiteX46" fmla="*/ 2404713 w 6047839"/>
              <a:gd name="connsiteY46" fmla="*/ 4793592 h 4793592"/>
              <a:gd name="connsiteX47" fmla="*/ 1644802 w 6047839"/>
              <a:gd name="connsiteY47" fmla="*/ 4793592 h 4793592"/>
              <a:gd name="connsiteX48" fmla="*/ 1423738 w 6047839"/>
              <a:gd name="connsiteY48" fmla="*/ 4793592 h 4793592"/>
              <a:gd name="connsiteX49" fmla="*/ 1254329 w 6047839"/>
              <a:gd name="connsiteY49" fmla="*/ 4793592 h 4793592"/>
              <a:gd name="connsiteX50" fmla="*/ 1033265 w 6047839"/>
              <a:gd name="connsiteY50" fmla="*/ 4793592 h 4793592"/>
              <a:gd name="connsiteX51" fmla="*/ 860864 w 6047839"/>
              <a:gd name="connsiteY51" fmla="*/ 4793592 h 4793592"/>
              <a:gd name="connsiteX52" fmla="*/ 639800 w 6047839"/>
              <a:gd name="connsiteY52" fmla="*/ 4793592 h 4793592"/>
              <a:gd name="connsiteX53" fmla="*/ 470391 w 6047839"/>
              <a:gd name="connsiteY53" fmla="*/ 4793592 h 4793592"/>
              <a:gd name="connsiteX54" fmla="*/ 249327 w 6047839"/>
              <a:gd name="connsiteY54" fmla="*/ 4793592 h 4793592"/>
              <a:gd name="connsiteX55" fmla="*/ 0 w 6047839"/>
              <a:gd name="connsiteY55" fmla="*/ 4543999 h 4793592"/>
              <a:gd name="connsiteX56" fmla="*/ 0 w 6047839"/>
              <a:gd name="connsiteY56" fmla="*/ 4337733 h 4793592"/>
              <a:gd name="connsiteX57" fmla="*/ 0 w 6047839"/>
              <a:gd name="connsiteY57" fmla="*/ 4315207 h 4793592"/>
              <a:gd name="connsiteX58" fmla="*/ 0 w 6047839"/>
              <a:gd name="connsiteY58" fmla="*/ 4241756 h 4793592"/>
              <a:gd name="connsiteX59" fmla="*/ 0 w 6047839"/>
              <a:gd name="connsiteY59" fmla="*/ 4108941 h 4793592"/>
              <a:gd name="connsiteX60" fmla="*/ 0 w 6047839"/>
              <a:gd name="connsiteY60" fmla="*/ 4035490 h 4793592"/>
              <a:gd name="connsiteX61" fmla="*/ 0 w 6047839"/>
              <a:gd name="connsiteY61" fmla="*/ 4012964 h 4793592"/>
              <a:gd name="connsiteX62" fmla="*/ 0 w 6047839"/>
              <a:gd name="connsiteY62" fmla="*/ 3866803 h 4793592"/>
              <a:gd name="connsiteX63" fmla="*/ 0 w 6047839"/>
              <a:gd name="connsiteY63" fmla="*/ 3806698 h 4793592"/>
              <a:gd name="connsiteX64" fmla="*/ 0 w 6047839"/>
              <a:gd name="connsiteY64" fmla="*/ 3638011 h 4793592"/>
              <a:gd name="connsiteX65" fmla="*/ 0 w 6047839"/>
              <a:gd name="connsiteY65" fmla="*/ 1795405 h 4793592"/>
              <a:gd name="connsiteX66" fmla="*/ 0 w 6047839"/>
              <a:gd name="connsiteY66" fmla="*/ 1566613 h 4793592"/>
              <a:gd name="connsiteX67" fmla="*/ 0 w 6047839"/>
              <a:gd name="connsiteY67" fmla="*/ 737301 h 4793592"/>
              <a:gd name="connsiteX68" fmla="*/ 0 w 6047839"/>
              <a:gd name="connsiteY68" fmla="*/ 531035 h 4793592"/>
              <a:gd name="connsiteX69" fmla="*/ 0 w 6047839"/>
              <a:gd name="connsiteY69" fmla="*/ 508509 h 4793592"/>
              <a:gd name="connsiteX70" fmla="*/ 0 w 6047839"/>
              <a:gd name="connsiteY70" fmla="*/ 435058 h 4793592"/>
              <a:gd name="connsiteX71" fmla="*/ 0 w 6047839"/>
              <a:gd name="connsiteY71" fmla="*/ 302243 h 4793592"/>
              <a:gd name="connsiteX72" fmla="*/ 0 w 6047839"/>
              <a:gd name="connsiteY72" fmla="*/ 228792 h 4793592"/>
              <a:gd name="connsiteX73" fmla="*/ 0 w 6047839"/>
              <a:gd name="connsiteY73" fmla="*/ 206266 h 479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6047839" h="4793592">
                <a:moveTo>
                  <a:pt x="0" y="0"/>
                </a:moveTo>
                <a:lnTo>
                  <a:pt x="221064" y="0"/>
                </a:lnTo>
                <a:lnTo>
                  <a:pt x="390473" y="0"/>
                </a:lnTo>
                <a:lnTo>
                  <a:pt x="611537" y="0"/>
                </a:lnTo>
                <a:lnTo>
                  <a:pt x="783938" y="0"/>
                </a:lnTo>
                <a:lnTo>
                  <a:pt x="1005002" y="0"/>
                </a:lnTo>
                <a:lnTo>
                  <a:pt x="1174411" y="0"/>
                </a:lnTo>
                <a:lnTo>
                  <a:pt x="1395475" y="0"/>
                </a:lnTo>
                <a:lnTo>
                  <a:pt x="2404713" y="0"/>
                </a:lnTo>
                <a:lnTo>
                  <a:pt x="4403037" y="0"/>
                </a:lnTo>
                <a:lnTo>
                  <a:pt x="4624101" y="0"/>
                </a:lnTo>
                <a:lnTo>
                  <a:pt x="4793510" y="0"/>
                </a:lnTo>
                <a:lnTo>
                  <a:pt x="4985442" y="0"/>
                </a:lnTo>
                <a:lnTo>
                  <a:pt x="5014574" y="0"/>
                </a:lnTo>
                <a:lnTo>
                  <a:pt x="5186975" y="0"/>
                </a:lnTo>
                <a:lnTo>
                  <a:pt x="5408039" y="0"/>
                </a:lnTo>
                <a:lnTo>
                  <a:pt x="5577448" y="0"/>
                </a:lnTo>
                <a:lnTo>
                  <a:pt x="5798512" y="0"/>
                </a:lnTo>
                <a:cubicBezTo>
                  <a:pt x="5936211" y="0"/>
                  <a:pt x="6047839" y="111747"/>
                  <a:pt x="6047839" y="249593"/>
                </a:cubicBezTo>
                <a:lnTo>
                  <a:pt x="6047839" y="455859"/>
                </a:lnTo>
                <a:lnTo>
                  <a:pt x="6047839" y="478385"/>
                </a:lnTo>
                <a:lnTo>
                  <a:pt x="6047839" y="551837"/>
                </a:lnTo>
                <a:lnTo>
                  <a:pt x="6047839" y="684651"/>
                </a:lnTo>
                <a:lnTo>
                  <a:pt x="6047839" y="758102"/>
                </a:lnTo>
                <a:lnTo>
                  <a:pt x="6047839" y="780629"/>
                </a:lnTo>
                <a:lnTo>
                  <a:pt x="6047839" y="986894"/>
                </a:lnTo>
                <a:lnTo>
                  <a:pt x="6047839" y="1566613"/>
                </a:lnTo>
                <a:lnTo>
                  <a:pt x="6047839" y="1795405"/>
                </a:lnTo>
                <a:lnTo>
                  <a:pt x="6047839" y="3638011"/>
                </a:lnTo>
                <a:lnTo>
                  <a:pt x="6047839" y="3866803"/>
                </a:lnTo>
                <a:lnTo>
                  <a:pt x="6047839" y="4056291"/>
                </a:lnTo>
                <a:lnTo>
                  <a:pt x="6047839" y="4262557"/>
                </a:lnTo>
                <a:lnTo>
                  <a:pt x="6047839" y="4285083"/>
                </a:lnTo>
                <a:lnTo>
                  <a:pt x="6047839" y="4358534"/>
                </a:lnTo>
                <a:lnTo>
                  <a:pt x="6047839" y="4491349"/>
                </a:lnTo>
                <a:lnTo>
                  <a:pt x="6047839" y="4564800"/>
                </a:lnTo>
                <a:lnTo>
                  <a:pt x="6047839" y="4587326"/>
                </a:lnTo>
                <a:lnTo>
                  <a:pt x="6047839" y="4793592"/>
                </a:lnTo>
                <a:lnTo>
                  <a:pt x="5826775" y="4793592"/>
                </a:lnTo>
                <a:lnTo>
                  <a:pt x="5657366" y="4793592"/>
                </a:lnTo>
                <a:lnTo>
                  <a:pt x="5436302" y="4793592"/>
                </a:lnTo>
                <a:lnTo>
                  <a:pt x="5263901" y="4793592"/>
                </a:lnTo>
                <a:lnTo>
                  <a:pt x="5042837" y="4793592"/>
                </a:lnTo>
                <a:lnTo>
                  <a:pt x="4985442" y="4793592"/>
                </a:lnTo>
                <a:lnTo>
                  <a:pt x="4873428" y="4793592"/>
                </a:lnTo>
                <a:lnTo>
                  <a:pt x="4652364" y="4793592"/>
                </a:lnTo>
                <a:lnTo>
                  <a:pt x="2404713" y="4793592"/>
                </a:lnTo>
                <a:lnTo>
                  <a:pt x="1644802" y="4793592"/>
                </a:lnTo>
                <a:lnTo>
                  <a:pt x="1423738" y="4793592"/>
                </a:lnTo>
                <a:lnTo>
                  <a:pt x="1254329" y="4793592"/>
                </a:lnTo>
                <a:lnTo>
                  <a:pt x="1033265" y="4793592"/>
                </a:lnTo>
                <a:lnTo>
                  <a:pt x="860864" y="4793592"/>
                </a:lnTo>
                <a:lnTo>
                  <a:pt x="639800" y="4793592"/>
                </a:lnTo>
                <a:lnTo>
                  <a:pt x="470391" y="4793592"/>
                </a:lnTo>
                <a:lnTo>
                  <a:pt x="249327" y="4793592"/>
                </a:lnTo>
                <a:cubicBezTo>
                  <a:pt x="111628" y="4793592"/>
                  <a:pt x="0" y="4681845"/>
                  <a:pt x="0" y="4543999"/>
                </a:cubicBezTo>
                <a:lnTo>
                  <a:pt x="0" y="4337733"/>
                </a:lnTo>
                <a:lnTo>
                  <a:pt x="0" y="4315207"/>
                </a:lnTo>
                <a:lnTo>
                  <a:pt x="0" y="4241756"/>
                </a:lnTo>
                <a:lnTo>
                  <a:pt x="0" y="4108941"/>
                </a:lnTo>
                <a:lnTo>
                  <a:pt x="0" y="4035490"/>
                </a:lnTo>
                <a:lnTo>
                  <a:pt x="0" y="4012964"/>
                </a:lnTo>
                <a:lnTo>
                  <a:pt x="0" y="3866803"/>
                </a:lnTo>
                <a:lnTo>
                  <a:pt x="0" y="3806698"/>
                </a:lnTo>
                <a:lnTo>
                  <a:pt x="0" y="3638011"/>
                </a:lnTo>
                <a:lnTo>
                  <a:pt x="0" y="1795405"/>
                </a:lnTo>
                <a:lnTo>
                  <a:pt x="0" y="1566613"/>
                </a:lnTo>
                <a:lnTo>
                  <a:pt x="0" y="737301"/>
                </a:lnTo>
                <a:lnTo>
                  <a:pt x="0" y="531035"/>
                </a:lnTo>
                <a:lnTo>
                  <a:pt x="0" y="508509"/>
                </a:lnTo>
                <a:lnTo>
                  <a:pt x="0" y="435058"/>
                </a:lnTo>
                <a:lnTo>
                  <a:pt x="0" y="302243"/>
                </a:lnTo>
                <a:lnTo>
                  <a:pt x="0" y="228792"/>
                </a:lnTo>
                <a:lnTo>
                  <a:pt x="0" y="206266"/>
                </a:lnTo>
                <a:close/>
              </a:path>
            </a:pathLst>
          </a:cu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20000"/>
                      </a14:imgEffect>
                    </a14:imgLayer>
                  </a14:imgProps>
                </a:ext>
              </a:extLst>
            </a:blip>
            <a:srcRect/>
            <a:stretch>
              <a:fillRect l="-9366" r="-9366"/>
            </a:stretch>
          </a:blipFill>
          <a:ln>
            <a:solidFill>
              <a:schemeClr val="accent2"/>
            </a:solidFill>
          </a:ln>
        </p:spPr>
        <p:txBody>
          <a:bodyPr vert="horz" wrap="square" lIns="270000" tIns="270000" rIns="270000" bIns="270000" rtlCol="0">
            <a:noAutofit/>
          </a:bodyPr>
          <a:lstStyle>
            <a:defPPr>
              <a:defRPr lang="da-DK"/>
            </a:defPPr>
            <a:lvl1pPr marL="180000" indent="-1800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>
                <a:solidFill>
                  <a:srgbClr val="3F1A0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3F1A0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rgbClr val="3F1A0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rgbClr val="3F1A0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2702523"/>
      </p:ext>
    </p:extLst>
  </p:cSld>
  <p:clrMapOvr>
    <a:masterClrMapping/>
  </p:clrMapOvr>
</p:sld>
</file>

<file path=ppt/theme/theme1.xml><?xml version="1.0" encoding="utf-8"?>
<a:theme xmlns:a="http://schemas.openxmlformats.org/drawingml/2006/main" name="NT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T theme" id="{4C5B371D-3541-42BC-B4FF-F4E17CF60EB6}" vid="{6F9B7946-244C-41AD-98C6-F5D1ABC223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Penny Staton</DisplayName>
        <AccountId>34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210926-393B-4FFC-9519-19CAD6E424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3E030C-6324-406E-9D9A-D39B24FEB13F}">
  <ds:schemaRefs>
    <ds:schemaRef ds:uri="08562aa6-c0ad-4fb9-8a82-15409d3a28b4"/>
    <ds:schemaRef ds:uri="28627d7c-4416-4bc1-86cf-ca6c3a42a8f2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5DFAD17-A455-4628-8E52-9958F06FB5A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 theme</Template>
  <TotalTime>15759</TotalTime>
  <Words>566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 theme</vt:lpstr>
      <vt:lpstr>Diagnosis of Alzheimer’s disease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101</cp:revision>
  <dcterms:created xsi:type="dcterms:W3CDTF">2023-06-23T10:06:01Z</dcterms:created>
  <dcterms:modified xsi:type="dcterms:W3CDTF">2023-12-15T07:16:32Z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