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handoutMasterIdLst>
    <p:handoutMasterId r:id="rId7"/>
  </p:handoutMasterIdLst>
  <p:sldIdLst>
    <p:sldId id="922"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E68DBF29-173B-1EE4-E980-EBF86C79181A}" name="Editor" initials="C" userId="Editor" providerId="None"/>
  <p188:author id="{3F50E932-CC23-323A-8B7A-72BD7DDAD2D7}" name="joseph.therriault1@gmail.com" initials="jo" userId="S::urn:spo:guest#joseph.therriault1@gmail.com::" providerId="AD"/>
  <p188:author id="{C07A505D-5E7E-6BEB-4195-801D42364FA7}" name="Ceren Akdeniz Vogt" initials="CAV" userId="S::cak@lundbeckfonden.com::6291f9b8-8487-4396-8769-615d243e0f4b" providerId="AD"/>
  <p188:author id="{1B5F0080-9B2C-5279-9946-D71FA06EAFDA}" name="Alice Field" initials="AF" userId="S::alice.field@primeglobalpeople.com::3c465571-fc00-42d5-85b5-b26e00ad8602" providerId="AD"/>
  <p188:author id="{5ACDF9C1-C97A-4004-6B13-08511EB5CE41}" name="Rachel Jagger" initials="RJ" userId="S::Rachel.Jagger@primeglobalpeople.com::cf4acb15-657a-45e0-bad4-d602a69c1922" providerId="AD"/>
  <p188:author id="{01D730D3-5730-7068-35E6-8FCC161D9156}" name="janet.janbek@regionh.dk" initials="ja" userId="S::urn:spo:guest#janet.janbek@regionh.dk::"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8D4E4"/>
    <a:srgbClr val="7B9CBB"/>
    <a:srgbClr val="000000"/>
    <a:srgbClr val="47CFFF"/>
    <a:srgbClr val="E0D720"/>
    <a:srgbClr val="FFE2D5"/>
    <a:srgbClr val="F7A88B"/>
    <a:srgbClr val="97AEC3"/>
    <a:srgbClr val="EBF0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89" autoAdjust="0"/>
    <p:restoredTop sz="94543" autoAdjust="0"/>
  </p:normalViewPr>
  <p:slideViewPr>
    <p:cSldViewPr snapToGrid="0">
      <p:cViewPr varScale="1">
        <p:scale>
          <a:sx n="100" d="100"/>
          <a:sy n="100" d="100"/>
        </p:scale>
        <p:origin x="558" y="90"/>
      </p:cViewPr>
      <p:guideLst/>
    </p:cSldViewPr>
  </p:slideViewPr>
  <p:outlineViewPr>
    <p:cViewPr>
      <p:scale>
        <a:sx n="33" d="100"/>
        <a:sy n="33" d="100"/>
      </p:scale>
      <p:origin x="0" y="-25020"/>
    </p:cViewPr>
  </p:outlineViewPr>
  <p:notesTextViewPr>
    <p:cViewPr>
      <p:scale>
        <a:sx n="3" d="2"/>
        <a:sy n="3" d="2"/>
      </p:scale>
      <p:origin x="0" y="0"/>
    </p:cViewPr>
  </p:notesTextViewPr>
  <p:notesViewPr>
    <p:cSldViewPr snapToGrid="0">
      <p:cViewPr>
        <p:scale>
          <a:sx n="140" d="100"/>
          <a:sy n="140" d="100"/>
        </p:scale>
        <p:origin x="2995" y="-230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4978C40-32BF-3597-8563-3EE33FBD860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CF1BEC5-83AA-E467-F256-0F6FEB5ADD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778E375-6B2A-41A3-83D5-431C83D182C5}" type="datetimeFigureOut">
              <a:rPr lang="en-GB" smtClean="0"/>
              <a:t>15/12/2023</a:t>
            </a:fld>
            <a:endParaRPr lang="en-GB"/>
          </a:p>
        </p:txBody>
      </p:sp>
      <p:sp>
        <p:nvSpPr>
          <p:cNvPr id="4" name="Footer Placeholder 3">
            <a:extLst>
              <a:ext uri="{FF2B5EF4-FFF2-40B4-BE49-F238E27FC236}">
                <a16:creationId xmlns:a16="http://schemas.microsoft.com/office/drawing/2014/main" id="{E0FA46F6-3399-229A-D5F5-77E80DF1C91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7D75859-9407-0B88-CE0C-1E0C1DDE6FF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A308775-1D0F-44AC-AC07-076810FE7D54}" type="slidenum">
              <a:rPr lang="en-GB" smtClean="0"/>
              <a:t>‹#›</a:t>
            </a:fld>
            <a:endParaRPr lang="en-GB"/>
          </a:p>
        </p:txBody>
      </p:sp>
    </p:spTree>
    <p:extLst>
      <p:ext uri="{BB962C8B-B14F-4D97-AF65-F5344CB8AC3E}">
        <p14:creationId xmlns:p14="http://schemas.microsoft.com/office/powerpoint/2010/main" val="30990548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717C93-00C0-467A-B419-1910C90C5291}" type="datetimeFigureOut">
              <a:rPr lang="en-US" smtClean="0"/>
              <a:t>12/15/2023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D4967B-71C7-4105-8747-428629E03273}" type="slidenum">
              <a:rPr lang="en-US" smtClean="0"/>
              <a:t>‹#›</a:t>
            </a:fld>
            <a:endParaRPr lang="en-US"/>
          </a:p>
        </p:txBody>
      </p:sp>
    </p:spTree>
    <p:extLst>
      <p:ext uri="{BB962C8B-B14F-4D97-AF65-F5344CB8AC3E}">
        <p14:creationId xmlns:p14="http://schemas.microsoft.com/office/powerpoint/2010/main" val="700765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alzint.org/u/World-Alzheimer-Report-2021.pdf"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Subjective cognitive decline is a broad condition that can develop over time due to a variety of potential underlying causes.</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Brain diseases and illnesses that may negatively affect cognition include Alzheimer’s disease, Parkinson’s disease, CVD, inflammatory brain disease, and head trauma.</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Additionally, most psychiatric disorders also impact cognition, the most common of which are depression, anxiety, and sleep disorders.</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Other medical conditions that are associated with cognition are metabolic diseases (e.g., diabetes), endocrine diseases (e.g., thyroid dysfunction), heart disease, anaemia, hypertension, liver and kidney diseases, nutritional deficiencies, and infectious diseases.</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There are several other factors that can impact cognition including substance misuse, general drug use, personality traits (e.g., neuroticism), fear of dementia, and somatoform disorders.</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Therefore, to identify the potential cause of subjective cognitive decline in an individual, the cognitive decline should be evaluated by obtaining the following information:</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a:t>
            </a:r>
            <a:endParaRPr lang="en-US" dirty="0">
              <a:solidFill>
                <a:srgbClr val="000000"/>
              </a:solidFill>
              <a:effectLst/>
              <a:ea typeface="Times New Roman" panose="02020603050405020304" pitchFamily="18" charset="0"/>
              <a:cs typeface="Times New Roman" panose="02020603050405020304" pitchFamily="18" charset="0"/>
            </a:endParaRPr>
          </a:p>
          <a:p>
            <a:pPr marL="171450" lvl="0" indent="-171450">
              <a:lnSpc>
                <a:spcPts val="1400"/>
              </a:lnSpc>
              <a:spcAft>
                <a:spcPts val="600"/>
              </a:spcAft>
              <a:buFont typeface="Arial" panose="020B0604020202020204" pitchFamily="34" charset="0"/>
              <a:buChar char="•"/>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Which cognitive domains are affected</a:t>
            </a:r>
            <a:endParaRPr lang="en-US" dirty="0">
              <a:solidFill>
                <a:srgbClr val="000000"/>
              </a:solidFill>
              <a:effectLst/>
              <a:ea typeface="Times New Roman" panose="02020603050405020304" pitchFamily="18" charset="0"/>
              <a:cs typeface="Times New Roman" panose="02020603050405020304" pitchFamily="18" charset="0"/>
            </a:endParaRPr>
          </a:p>
          <a:p>
            <a:pPr marL="171450" lvl="0" indent="-171450">
              <a:lnSpc>
                <a:spcPts val="1400"/>
              </a:lnSpc>
              <a:spcAft>
                <a:spcPts val="600"/>
              </a:spcAft>
              <a:buFont typeface="Arial" panose="020B0604020202020204" pitchFamily="34" charset="0"/>
              <a:buChar char="•"/>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Whether specific worries are associated with the cognitive decline</a:t>
            </a:r>
            <a:endParaRPr lang="en-US" dirty="0">
              <a:solidFill>
                <a:srgbClr val="000000"/>
              </a:solidFill>
              <a:effectLst/>
              <a:ea typeface="Times New Roman" panose="02020603050405020304" pitchFamily="18" charset="0"/>
              <a:cs typeface="Times New Roman" panose="02020603050405020304" pitchFamily="18" charset="0"/>
            </a:endParaRPr>
          </a:p>
          <a:p>
            <a:pPr marL="171450" lvl="0" indent="-171450">
              <a:lnSpc>
                <a:spcPts val="1400"/>
              </a:lnSpc>
              <a:spcAft>
                <a:spcPts val="600"/>
              </a:spcAft>
              <a:buFont typeface="Arial" panose="020B0604020202020204" pitchFamily="34" charset="0"/>
              <a:buChar char="•"/>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When the onset of cognitive decline occurred</a:t>
            </a:r>
            <a:endParaRPr lang="en-US" dirty="0">
              <a:solidFill>
                <a:srgbClr val="000000"/>
              </a:solidFill>
              <a:effectLst/>
              <a:ea typeface="Times New Roman" panose="02020603050405020304" pitchFamily="18" charset="0"/>
              <a:cs typeface="Times New Roman" panose="02020603050405020304" pitchFamily="18" charset="0"/>
            </a:endParaRPr>
          </a:p>
          <a:p>
            <a:pPr marL="171450" lvl="0" indent="-171450">
              <a:lnSpc>
                <a:spcPts val="1400"/>
              </a:lnSpc>
              <a:spcAft>
                <a:spcPts val="600"/>
              </a:spcAft>
              <a:buFont typeface="Arial" panose="020B0604020202020204" pitchFamily="34" charset="0"/>
              <a:buChar char="•"/>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Whether there is an association with any physical or mental condition</a:t>
            </a:r>
            <a:endParaRPr lang="en-US" dirty="0">
              <a:solidFill>
                <a:srgbClr val="000000"/>
              </a:solidFill>
              <a:effectLst/>
              <a:ea typeface="Times New Roman" panose="02020603050405020304" pitchFamily="18" charset="0"/>
              <a:cs typeface="Times New Roman" panose="02020603050405020304" pitchFamily="18" charset="0"/>
            </a:endParaRPr>
          </a:p>
          <a:p>
            <a:pPr marL="171450" lvl="0" indent="-171450">
              <a:lnSpc>
                <a:spcPts val="1400"/>
              </a:lnSpc>
              <a:spcAft>
                <a:spcPts val="600"/>
              </a:spcAft>
              <a:buFont typeface="Arial" panose="020B0604020202020204" pitchFamily="34" charset="0"/>
              <a:buChar char="•"/>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Whether there is an association with the use of medication, alcohol, or other substances</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References:</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Jessen F, </a:t>
            </a:r>
            <a:r>
              <a:rPr lang="en-GB" dirty="0" err="1">
                <a:solidFill>
                  <a:srgbClr val="000000"/>
                </a:solidFill>
                <a:effectLst/>
                <a:ea typeface="Times New Roman" panose="02020603050405020304" pitchFamily="18" charset="0"/>
                <a:cs typeface="Times New Roman" panose="02020603050405020304" pitchFamily="18" charset="0"/>
              </a:rPr>
              <a:t>Amariglio</a:t>
            </a:r>
            <a:r>
              <a:rPr lang="en-GB" dirty="0">
                <a:solidFill>
                  <a:srgbClr val="000000"/>
                </a:solidFill>
                <a:effectLst/>
                <a:ea typeface="Times New Roman" panose="02020603050405020304" pitchFamily="18" charset="0"/>
                <a:cs typeface="Times New Roman" panose="02020603050405020304" pitchFamily="18" charset="0"/>
              </a:rPr>
              <a:t> RE, Buckley RF, et al. The characterisation of subjective cognitive decline. Lancet </a:t>
            </a:r>
            <a:r>
              <a:rPr lang="en-GB" dirty="0" err="1">
                <a:solidFill>
                  <a:srgbClr val="000000"/>
                </a:solidFill>
                <a:effectLst/>
                <a:ea typeface="Times New Roman" panose="02020603050405020304" pitchFamily="18" charset="0"/>
                <a:cs typeface="Times New Roman" panose="02020603050405020304" pitchFamily="18" charset="0"/>
              </a:rPr>
              <a:t>Neurol</a:t>
            </a:r>
            <a:r>
              <a:rPr lang="en-GB" dirty="0">
                <a:solidFill>
                  <a:srgbClr val="000000"/>
                </a:solidFill>
                <a:effectLst/>
                <a:ea typeface="Times New Roman" panose="02020603050405020304" pitchFamily="18" charset="0"/>
                <a:cs typeface="Times New Roman" panose="02020603050405020304" pitchFamily="18" charset="0"/>
              </a:rPr>
              <a:t> 2020; 19 (3): 271–278.</a:t>
            </a: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Gauthier S, Rosa-Neto P, </a:t>
            </a:r>
            <a:r>
              <a:rPr lang="en-GB" dirty="0" err="1">
                <a:solidFill>
                  <a:srgbClr val="000000"/>
                </a:solidFill>
                <a:effectLst/>
                <a:ea typeface="Times New Roman" panose="02020603050405020304" pitchFamily="18" charset="0"/>
                <a:cs typeface="Times New Roman" panose="02020603050405020304" pitchFamily="18" charset="0"/>
              </a:rPr>
              <a:t>Morais</a:t>
            </a:r>
            <a:r>
              <a:rPr lang="en-GB" dirty="0">
                <a:solidFill>
                  <a:srgbClr val="000000"/>
                </a:solidFill>
                <a:effectLst/>
                <a:ea typeface="Times New Roman" panose="02020603050405020304" pitchFamily="18" charset="0"/>
                <a:cs typeface="Times New Roman" panose="02020603050405020304" pitchFamily="18" charset="0"/>
              </a:rPr>
              <a:t> JA, Webster C. World Alzheimer Report 2021: Journey through the diagnosis of dementia. Available at: </a:t>
            </a:r>
            <a:r>
              <a:rPr lang="en-GB" u="sng" dirty="0">
                <a:solidFill>
                  <a:srgbClr val="000000"/>
                </a:solidFill>
                <a:effectLst/>
                <a:ea typeface="Times New Roman" panose="02020603050405020304" pitchFamily="18" charset="0"/>
                <a:cs typeface="Times New Roman" panose="02020603050405020304" pitchFamily="18" charset="0"/>
                <a:hlinkClick r:id="rId3"/>
              </a:rPr>
              <a:t>https://www.alzint.org/u/World-Alzheimer-Report-2021.pdf</a:t>
            </a:r>
            <a:r>
              <a:rPr lang="en-GB" dirty="0">
                <a:solidFill>
                  <a:srgbClr val="000000"/>
                </a:solidFill>
                <a:effectLst/>
                <a:ea typeface="Times New Roman" panose="02020603050405020304" pitchFamily="18" charset="0"/>
                <a:cs typeface="Times New Roman" panose="02020603050405020304" pitchFamily="18" charset="0"/>
              </a:rPr>
              <a:t>. Accessed 15 November 2023.</a:t>
            </a:r>
          </a:p>
          <a:p>
            <a:pPr marL="228600" marR="0" lvl="0" indent="-228600" algn="l" defTabSz="914400" rtl="0" eaLnBrk="1" fontAlgn="auto" latinLnBrk="0" hangingPunct="1">
              <a:lnSpc>
                <a:spcPts val="1400"/>
              </a:lnSpc>
              <a:spcBef>
                <a:spcPts val="0"/>
              </a:spcBef>
              <a:spcAft>
                <a:spcPts val="600"/>
              </a:spcAft>
              <a:buClrTx/>
              <a:buSzTx/>
              <a:buFont typeface="+mj-lt"/>
              <a:buAutoNum type="arabicPeriod"/>
              <a:tabLst>
                <a:tab pos="270510" algn="l"/>
              </a:tabLst>
              <a:defRPr/>
            </a:pPr>
            <a:r>
              <a:rPr lang="en-US" dirty="0" err="1"/>
              <a:t>Breijyeh</a:t>
            </a:r>
            <a:r>
              <a:rPr lang="en-US" dirty="0"/>
              <a:t> Z, </a:t>
            </a:r>
            <a:r>
              <a:rPr lang="en-US" dirty="0" err="1"/>
              <a:t>Karaman</a:t>
            </a:r>
            <a:r>
              <a:rPr lang="en-US" dirty="0"/>
              <a:t> R. Comprehensive review on Alzheimer's disease: causes and treatment. Molecules 2020; 25 (24): 5789. </a:t>
            </a:r>
            <a:endParaRPr lang="en-US" dirty="0">
              <a:solidFill>
                <a:srgbClr val="000000"/>
              </a:solidFill>
              <a:effectLst/>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D1F92959-5271-4408-B8CC-D03782232FDA}" type="slidenum">
              <a:rPr lang="en-GB" smtClean="0"/>
              <a:pPr/>
              <a:t>1</a:t>
            </a:fld>
            <a:endParaRPr lang="en-GB"/>
          </a:p>
        </p:txBody>
      </p:sp>
      <p:sp>
        <p:nvSpPr>
          <p:cNvPr id="7" name="Slide Image Placeholder 6"/>
          <p:cNvSpPr>
            <a:spLocks noGrp="1" noRot="1" noChangeAspect="1"/>
          </p:cNvSpPr>
          <p:nvPr>
            <p:ph type="sldImg"/>
          </p:nvPr>
        </p:nvSpPr>
        <p:spPr/>
      </p:sp>
    </p:spTree>
    <p:extLst>
      <p:ext uri="{BB962C8B-B14F-4D97-AF65-F5344CB8AC3E}">
        <p14:creationId xmlns:p14="http://schemas.microsoft.com/office/powerpoint/2010/main" val="741322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90958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12903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663631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095182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550474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875496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611018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831913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854117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943824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9247632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31116246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275283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9374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607652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89803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756436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82016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09624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359711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49722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568454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138928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813816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352922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845787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794870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601542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7869510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319762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7643580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5341529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6300644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670618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129354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18298685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01317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6"/>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2" name="Title 1"/>
          <p:cNvSpPr>
            <a:spLocks noGrp="1"/>
          </p:cNvSpPr>
          <p:nvPr>
            <p:ph type="title"/>
          </p:nvPr>
        </p:nvSpPr>
        <p:spPr/>
        <p:txBody>
          <a:bodyPr/>
          <a:lstStyle/>
          <a:p>
            <a:r>
              <a:rPr lang="en-US" dirty="0"/>
              <a:t>Differential diagnosis of progressive cognitive decline </a:t>
            </a:r>
            <a:endParaRPr lang="en-GB" dirty="0"/>
          </a:p>
        </p:txBody>
      </p:sp>
      <p:sp>
        <p:nvSpPr>
          <p:cNvPr id="3" name="Pladsholder til tekst 2">
            <a:extLst>
              <a:ext uri="{FF2B5EF4-FFF2-40B4-BE49-F238E27FC236}">
                <a16:creationId xmlns:a16="http://schemas.microsoft.com/office/drawing/2014/main" id="{63F1F621-8C24-4E3E-9140-E9B6BC322082}"/>
              </a:ext>
            </a:extLst>
          </p:cNvPr>
          <p:cNvSpPr>
            <a:spLocks noGrp="1"/>
          </p:cNvSpPr>
          <p:nvPr>
            <p:ph type="body" sz="quarter" idx="18"/>
          </p:nvPr>
        </p:nvSpPr>
        <p:spPr/>
        <p:txBody>
          <a:bodyPr anchor="b"/>
          <a:lstStyle/>
          <a:p>
            <a:pPr indent="-143510"/>
            <a:r>
              <a:rPr lang="en-GB" dirty="0">
                <a:latin typeface="Times New Roman"/>
                <a:cs typeface="Times New Roman"/>
              </a:rPr>
              <a:t>FTD=frontotemporal dementia; TDP-43=TAR DNA-binding protein 43</a:t>
            </a:r>
            <a:br>
              <a:rPr lang="en-GB" dirty="0">
                <a:latin typeface="Times New Roman"/>
                <a:cs typeface="Times New Roman"/>
              </a:rPr>
            </a:br>
            <a:br>
              <a:rPr lang="en-GB" dirty="0">
                <a:latin typeface="Times New Roman"/>
                <a:cs typeface="Times New Roman"/>
              </a:rPr>
            </a:br>
            <a:r>
              <a:rPr lang="en-GB" dirty="0">
                <a:latin typeface="Times New Roman"/>
                <a:cs typeface="Times New Roman"/>
              </a:rPr>
              <a:t>1. Jessen et al. Lancet </a:t>
            </a:r>
            <a:r>
              <a:rPr lang="en-GB" dirty="0" err="1">
                <a:latin typeface="Times New Roman"/>
                <a:cs typeface="Times New Roman"/>
              </a:rPr>
              <a:t>Neurol</a:t>
            </a:r>
            <a:r>
              <a:rPr lang="en-GB" dirty="0">
                <a:latin typeface="Times New Roman"/>
                <a:cs typeface="Times New Roman"/>
              </a:rPr>
              <a:t> 2020;19(3):271–278; 2. </a:t>
            </a:r>
            <a:r>
              <a:rPr lang="pt-BR" dirty="0">
                <a:solidFill>
                  <a:schemeClr val="accent2">
                    <a:lumMod val="50000"/>
                  </a:schemeClr>
                </a:solidFill>
              </a:rPr>
              <a:t>Gauthier et al. World Alzheimer Report 2021</a:t>
            </a:r>
            <a:r>
              <a:rPr lang="da-DK" dirty="0"/>
              <a:t>; 3. </a:t>
            </a:r>
            <a:r>
              <a:rPr lang="en-GB" dirty="0" err="1">
                <a:latin typeface="Times New Roman"/>
                <a:cs typeface="Times New Roman"/>
              </a:rPr>
              <a:t>Breijyeh</a:t>
            </a:r>
            <a:r>
              <a:rPr lang="en-GB" dirty="0">
                <a:latin typeface="Times New Roman"/>
                <a:cs typeface="Times New Roman"/>
              </a:rPr>
              <a:t> &amp; </a:t>
            </a:r>
            <a:r>
              <a:rPr lang="en-GB" dirty="0" err="1">
                <a:latin typeface="Times New Roman"/>
                <a:cs typeface="Times New Roman"/>
              </a:rPr>
              <a:t>Karaman</a:t>
            </a:r>
            <a:r>
              <a:rPr lang="en-GB" dirty="0">
                <a:latin typeface="Times New Roman"/>
                <a:cs typeface="Times New Roman"/>
              </a:rPr>
              <a:t>. </a:t>
            </a:r>
            <a:r>
              <a:rPr lang="fr-FR" dirty="0" err="1">
                <a:latin typeface="Times New Roman"/>
                <a:cs typeface="Times New Roman"/>
              </a:rPr>
              <a:t>Molecules</a:t>
            </a:r>
            <a:r>
              <a:rPr lang="fr-FR" dirty="0">
                <a:latin typeface="Times New Roman"/>
                <a:cs typeface="Times New Roman"/>
              </a:rPr>
              <a:t> 2020;25(24):5789</a:t>
            </a:r>
            <a:endParaRPr lang="en-GB" dirty="0">
              <a:latin typeface="Times New Roman"/>
              <a:cs typeface="Times New Roman"/>
            </a:endParaRPr>
          </a:p>
        </p:txBody>
      </p:sp>
      <p:sp>
        <p:nvSpPr>
          <p:cNvPr id="8" name="Rectangle 7">
            <a:extLst>
              <a:ext uri="{FF2B5EF4-FFF2-40B4-BE49-F238E27FC236}">
                <a16:creationId xmlns:a16="http://schemas.microsoft.com/office/drawing/2014/main" id="{6C8FB730-E43E-5E65-BABF-05CB0C57E672}"/>
              </a:ext>
            </a:extLst>
          </p:cNvPr>
          <p:cNvSpPr/>
          <p:nvPr/>
        </p:nvSpPr>
        <p:spPr>
          <a:xfrm>
            <a:off x="539749" y="1443037"/>
            <a:ext cx="5508000" cy="1695600"/>
          </a:xfrm>
          <a:prstGeom prst="rect">
            <a:avLst/>
          </a:prstGeom>
          <a:solidFill>
            <a:schemeClr val="accent4">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defTabSz="711200">
              <a:spcBef>
                <a:spcPct val="0"/>
              </a:spcBef>
            </a:pPr>
            <a:r>
              <a:rPr lang="en-US" sz="1500" dirty="0">
                <a:solidFill>
                  <a:schemeClr val="tx2"/>
                </a:solidFill>
              </a:rPr>
              <a:t>There are many possible causes of progressive cognitive decline in an individual patient; there </a:t>
            </a:r>
            <a:br>
              <a:rPr lang="en-US" sz="1500" dirty="0">
                <a:solidFill>
                  <a:schemeClr val="tx2"/>
                </a:solidFill>
              </a:rPr>
            </a:br>
            <a:r>
              <a:rPr lang="en-US" sz="1500" dirty="0">
                <a:solidFill>
                  <a:schemeClr val="tx2"/>
                </a:solidFill>
              </a:rPr>
              <a:t>may be a principal cause and/or comorbidities </a:t>
            </a:r>
            <a:br>
              <a:rPr lang="en-US" sz="1500" dirty="0">
                <a:solidFill>
                  <a:schemeClr val="tx2"/>
                </a:solidFill>
              </a:rPr>
            </a:br>
            <a:r>
              <a:rPr lang="en-US" sz="1500" dirty="0">
                <a:solidFill>
                  <a:schemeClr val="tx2"/>
                </a:solidFill>
              </a:rPr>
              <a:t>may be involved</a:t>
            </a:r>
            <a:r>
              <a:rPr lang="en-US" sz="1500" baseline="30000" dirty="0">
                <a:solidFill>
                  <a:schemeClr val="tx2"/>
                </a:solidFill>
              </a:rPr>
              <a:t>1,2</a:t>
            </a:r>
          </a:p>
        </p:txBody>
      </p:sp>
      <p:sp>
        <p:nvSpPr>
          <p:cNvPr id="10" name="Rectangle 9">
            <a:extLst>
              <a:ext uri="{FF2B5EF4-FFF2-40B4-BE49-F238E27FC236}">
                <a16:creationId xmlns:a16="http://schemas.microsoft.com/office/drawing/2014/main" id="{B8DB0F46-998F-C42A-73BE-AD96936F2ECB}"/>
              </a:ext>
            </a:extLst>
          </p:cNvPr>
          <p:cNvSpPr/>
          <p:nvPr/>
        </p:nvSpPr>
        <p:spPr>
          <a:xfrm>
            <a:off x="539749" y="3261142"/>
            <a:ext cx="5508000" cy="1695600"/>
          </a:xfrm>
          <a:prstGeom prst="rect">
            <a:avLst/>
          </a:prstGeom>
          <a:solidFill>
            <a:schemeClr val="accent2">
              <a:lumMod val="75000"/>
              <a:alpha val="154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defTabSz="711200">
              <a:spcBef>
                <a:spcPct val="0"/>
              </a:spcBef>
            </a:pPr>
            <a:r>
              <a:rPr lang="en-US" sz="1500" dirty="0">
                <a:solidFill>
                  <a:schemeClr val="tx2"/>
                </a:solidFill>
              </a:rPr>
              <a:t>A broader spectrum of causes of non-AD conditions should be considered before age 65, such as FTD </a:t>
            </a:r>
            <a:br>
              <a:rPr lang="en-US" sz="1500" dirty="0">
                <a:solidFill>
                  <a:schemeClr val="tx2"/>
                </a:solidFill>
              </a:rPr>
            </a:br>
            <a:r>
              <a:rPr lang="en-US" sz="1500" dirty="0">
                <a:solidFill>
                  <a:schemeClr val="tx2"/>
                </a:solidFill>
              </a:rPr>
              <a:t>and Huntington’s disease</a:t>
            </a:r>
            <a:r>
              <a:rPr lang="en-US" sz="1500" baseline="30000" dirty="0">
                <a:solidFill>
                  <a:schemeClr val="tx2"/>
                </a:solidFill>
              </a:rPr>
              <a:t>2</a:t>
            </a:r>
          </a:p>
        </p:txBody>
      </p:sp>
      <p:sp>
        <p:nvSpPr>
          <p:cNvPr id="11" name="Rectangle 10">
            <a:extLst>
              <a:ext uri="{FF2B5EF4-FFF2-40B4-BE49-F238E27FC236}">
                <a16:creationId xmlns:a16="http://schemas.microsoft.com/office/drawing/2014/main" id="{E9DE4983-F011-F50F-E168-E3FBBAC3DD47}"/>
              </a:ext>
            </a:extLst>
          </p:cNvPr>
          <p:cNvSpPr/>
          <p:nvPr/>
        </p:nvSpPr>
        <p:spPr>
          <a:xfrm>
            <a:off x="6150216" y="1443038"/>
            <a:ext cx="5508000" cy="1695600"/>
          </a:xfrm>
          <a:prstGeom prst="rect">
            <a:avLst/>
          </a:prstGeom>
          <a:solidFill>
            <a:schemeClr val="accent2">
              <a:lumMod val="75000"/>
              <a:alpha val="154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defTabSz="711200">
              <a:spcBef>
                <a:spcPct val="0"/>
              </a:spcBef>
            </a:pPr>
            <a:r>
              <a:rPr lang="en-US" sz="1500" dirty="0">
                <a:solidFill>
                  <a:schemeClr val="tx2"/>
                </a:solidFill>
              </a:rPr>
              <a:t>AD is the most common cause of progressive cognitive decline over the age of 65,</a:t>
            </a:r>
            <a:r>
              <a:rPr lang="en-US" sz="1500" baseline="30000" dirty="0">
                <a:solidFill>
                  <a:schemeClr val="tx2"/>
                </a:solidFill>
              </a:rPr>
              <a:t>2</a:t>
            </a:r>
            <a:r>
              <a:rPr lang="en-US" sz="1500" dirty="0">
                <a:solidFill>
                  <a:schemeClr val="tx2"/>
                </a:solidFill>
              </a:rPr>
              <a:t> but it may occur in association with other pathologies, such as vascular, synuclein, or TDP-43 proteinopathies</a:t>
            </a:r>
            <a:r>
              <a:rPr lang="en-US" sz="1500" baseline="30000" dirty="0">
                <a:solidFill>
                  <a:schemeClr val="tx2"/>
                </a:solidFill>
              </a:rPr>
              <a:t>2</a:t>
            </a:r>
          </a:p>
        </p:txBody>
      </p:sp>
      <p:sp>
        <p:nvSpPr>
          <p:cNvPr id="12" name="Rectangle 11">
            <a:extLst>
              <a:ext uri="{FF2B5EF4-FFF2-40B4-BE49-F238E27FC236}">
                <a16:creationId xmlns:a16="http://schemas.microsoft.com/office/drawing/2014/main" id="{C207CF2E-2CCA-F5C2-7382-4171128BC500}"/>
              </a:ext>
            </a:extLst>
          </p:cNvPr>
          <p:cNvSpPr/>
          <p:nvPr/>
        </p:nvSpPr>
        <p:spPr>
          <a:xfrm>
            <a:off x="6150216" y="3259885"/>
            <a:ext cx="5508000" cy="1696857"/>
          </a:xfrm>
          <a:prstGeom prst="rect">
            <a:avLst/>
          </a:prstGeom>
          <a:solidFill>
            <a:schemeClr val="accent4">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defTabSz="711200">
              <a:spcBef>
                <a:spcPct val="0"/>
              </a:spcBef>
            </a:pPr>
            <a:r>
              <a:rPr lang="en-US" sz="1500" dirty="0">
                <a:solidFill>
                  <a:schemeClr val="tx2"/>
                </a:solidFill>
              </a:rPr>
              <a:t>Various systemic factors can contribute to the gradual decline in cognitive function.</a:t>
            </a:r>
            <a:r>
              <a:rPr lang="en-US" sz="1500" baseline="30000" dirty="0">
                <a:solidFill>
                  <a:schemeClr val="tx2"/>
                </a:solidFill>
              </a:rPr>
              <a:t>2,3</a:t>
            </a:r>
            <a:r>
              <a:rPr lang="en-US" sz="1500" dirty="0">
                <a:solidFill>
                  <a:schemeClr val="tx2"/>
                </a:solidFill>
              </a:rPr>
              <a:t> These include intoxication, infections, abnormalities in pulmonary and circulatory systems that lead to reduced oxygen supply to the brain, nutritional deficiencies, and vitamin B12 deficiency</a:t>
            </a:r>
            <a:r>
              <a:rPr lang="en-US" sz="1500" baseline="30000" dirty="0">
                <a:solidFill>
                  <a:schemeClr val="tx2"/>
                </a:solidFill>
              </a:rPr>
              <a:t>2,3</a:t>
            </a:r>
          </a:p>
        </p:txBody>
      </p:sp>
      <p:grpSp>
        <p:nvGrpSpPr>
          <p:cNvPr id="13" name="Group 12">
            <a:extLst>
              <a:ext uri="{FF2B5EF4-FFF2-40B4-BE49-F238E27FC236}">
                <a16:creationId xmlns:a16="http://schemas.microsoft.com/office/drawing/2014/main" id="{AAB17996-7D7D-3DE2-21ED-CB47137BEBD1}"/>
              </a:ext>
            </a:extLst>
          </p:cNvPr>
          <p:cNvGrpSpPr/>
          <p:nvPr/>
        </p:nvGrpSpPr>
        <p:grpSpPr>
          <a:xfrm>
            <a:off x="746773" y="2014831"/>
            <a:ext cx="552013" cy="552013"/>
            <a:chOff x="746773" y="1837767"/>
            <a:chExt cx="552013" cy="552013"/>
          </a:xfrm>
        </p:grpSpPr>
        <p:sp>
          <p:nvSpPr>
            <p:cNvPr id="14" name="Oval 13">
              <a:extLst>
                <a:ext uri="{FF2B5EF4-FFF2-40B4-BE49-F238E27FC236}">
                  <a16:creationId xmlns:a16="http://schemas.microsoft.com/office/drawing/2014/main" id="{2F2F9B5E-30DA-CDEA-4C92-A68A310DDA9F}"/>
                </a:ext>
              </a:extLst>
            </p:cNvPr>
            <p:cNvSpPr/>
            <p:nvPr/>
          </p:nvSpPr>
          <p:spPr>
            <a:xfrm>
              <a:off x="867566" y="1959645"/>
              <a:ext cx="313878" cy="313876"/>
            </a:xfrm>
            <a:prstGeom prst="ellipse">
              <a:avLst/>
            </a:prstGeom>
            <a:solidFill>
              <a:schemeClr val="accent4"/>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Man outline">
              <a:extLst>
                <a:ext uri="{FF2B5EF4-FFF2-40B4-BE49-F238E27FC236}">
                  <a16:creationId xmlns:a16="http://schemas.microsoft.com/office/drawing/2014/main" id="{E85CADB8-B691-8252-0B64-682F085459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46773" y="1837767"/>
              <a:ext cx="552013" cy="552013"/>
            </a:xfrm>
            <a:prstGeom prst="rect">
              <a:avLst/>
            </a:prstGeom>
          </p:spPr>
        </p:pic>
      </p:grpSp>
      <p:grpSp>
        <p:nvGrpSpPr>
          <p:cNvPr id="16" name="Group 15">
            <a:extLst>
              <a:ext uri="{FF2B5EF4-FFF2-40B4-BE49-F238E27FC236}">
                <a16:creationId xmlns:a16="http://schemas.microsoft.com/office/drawing/2014/main" id="{CD252B09-E7B9-3A40-5F16-F3CB45AB0E81}"/>
              </a:ext>
            </a:extLst>
          </p:cNvPr>
          <p:cNvGrpSpPr/>
          <p:nvPr/>
        </p:nvGrpSpPr>
        <p:grpSpPr>
          <a:xfrm>
            <a:off x="6320298" y="3834140"/>
            <a:ext cx="552013" cy="552013"/>
            <a:chOff x="6320298" y="2764737"/>
            <a:chExt cx="552013" cy="552013"/>
          </a:xfrm>
        </p:grpSpPr>
        <p:sp>
          <p:nvSpPr>
            <p:cNvPr id="17" name="Oval 16">
              <a:extLst>
                <a:ext uri="{FF2B5EF4-FFF2-40B4-BE49-F238E27FC236}">
                  <a16:creationId xmlns:a16="http://schemas.microsoft.com/office/drawing/2014/main" id="{F2668F81-1A58-02B1-4A04-F50C03D1A8A9}"/>
                </a:ext>
              </a:extLst>
            </p:cNvPr>
            <p:cNvSpPr/>
            <p:nvPr/>
          </p:nvSpPr>
          <p:spPr>
            <a:xfrm>
              <a:off x="6441091" y="2889895"/>
              <a:ext cx="313878" cy="313876"/>
            </a:xfrm>
            <a:prstGeom prst="ellipse">
              <a:avLst/>
            </a:prstGeom>
            <a:solidFill>
              <a:schemeClr val="accent4"/>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Graphic 17" descr="Downward trend graph outline">
              <a:extLst>
                <a:ext uri="{FF2B5EF4-FFF2-40B4-BE49-F238E27FC236}">
                  <a16:creationId xmlns:a16="http://schemas.microsoft.com/office/drawing/2014/main" id="{23B5805B-8CEF-00D2-A431-6C87D3BB281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6320298" y="2764737"/>
              <a:ext cx="552013" cy="552013"/>
            </a:xfrm>
            <a:prstGeom prst="rect">
              <a:avLst/>
            </a:prstGeom>
          </p:spPr>
        </p:pic>
      </p:grpSp>
      <p:grpSp>
        <p:nvGrpSpPr>
          <p:cNvPr id="19" name="Group 18">
            <a:extLst>
              <a:ext uri="{FF2B5EF4-FFF2-40B4-BE49-F238E27FC236}">
                <a16:creationId xmlns:a16="http://schemas.microsoft.com/office/drawing/2014/main" id="{A7B12A2A-71BF-FDE6-4103-614C13381089}"/>
              </a:ext>
            </a:extLst>
          </p:cNvPr>
          <p:cNvGrpSpPr/>
          <p:nvPr/>
        </p:nvGrpSpPr>
        <p:grpSpPr>
          <a:xfrm>
            <a:off x="746772" y="3832936"/>
            <a:ext cx="552013" cy="552013"/>
            <a:chOff x="746772" y="3326031"/>
            <a:chExt cx="552013" cy="552013"/>
          </a:xfrm>
        </p:grpSpPr>
        <p:sp>
          <p:nvSpPr>
            <p:cNvPr id="20" name="Oval 19">
              <a:extLst>
                <a:ext uri="{FF2B5EF4-FFF2-40B4-BE49-F238E27FC236}">
                  <a16:creationId xmlns:a16="http://schemas.microsoft.com/office/drawing/2014/main" id="{35D2D5B5-7EC8-0361-6C46-685AEBFFAA61}"/>
                </a:ext>
              </a:extLst>
            </p:cNvPr>
            <p:cNvSpPr/>
            <p:nvPr/>
          </p:nvSpPr>
          <p:spPr>
            <a:xfrm>
              <a:off x="867566" y="3440698"/>
              <a:ext cx="313878" cy="313876"/>
            </a:xfrm>
            <a:prstGeom prst="ellipse">
              <a:avLst/>
            </a:prstGeom>
            <a:solidFill>
              <a:schemeClr val="accent2">
                <a:lumMod val="60000"/>
                <a:lumOff val="40000"/>
              </a:schemeClr>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0" descr="Research outline">
              <a:extLst>
                <a:ext uri="{FF2B5EF4-FFF2-40B4-BE49-F238E27FC236}">
                  <a16:creationId xmlns:a16="http://schemas.microsoft.com/office/drawing/2014/main" id="{05AAF67D-D0FD-DDCF-75B0-09CEC0E373A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746772" y="3326031"/>
              <a:ext cx="552013" cy="552013"/>
            </a:xfrm>
            <a:prstGeom prst="rect">
              <a:avLst/>
            </a:prstGeom>
          </p:spPr>
        </p:pic>
      </p:grpSp>
      <p:grpSp>
        <p:nvGrpSpPr>
          <p:cNvPr id="22" name="Group 21">
            <a:extLst>
              <a:ext uri="{FF2B5EF4-FFF2-40B4-BE49-F238E27FC236}">
                <a16:creationId xmlns:a16="http://schemas.microsoft.com/office/drawing/2014/main" id="{23DA603F-0CDA-2F11-3C82-9FF9C39B0224}"/>
              </a:ext>
            </a:extLst>
          </p:cNvPr>
          <p:cNvGrpSpPr/>
          <p:nvPr/>
        </p:nvGrpSpPr>
        <p:grpSpPr>
          <a:xfrm>
            <a:off x="6320298" y="2014832"/>
            <a:ext cx="552013" cy="552013"/>
            <a:chOff x="6320298" y="1844978"/>
            <a:chExt cx="552013" cy="552013"/>
          </a:xfrm>
        </p:grpSpPr>
        <p:sp>
          <p:nvSpPr>
            <p:cNvPr id="23" name="Oval 22">
              <a:extLst>
                <a:ext uri="{FF2B5EF4-FFF2-40B4-BE49-F238E27FC236}">
                  <a16:creationId xmlns:a16="http://schemas.microsoft.com/office/drawing/2014/main" id="{585A470F-A057-301F-EDA7-7248F8CE2497}"/>
                </a:ext>
              </a:extLst>
            </p:cNvPr>
            <p:cNvSpPr/>
            <p:nvPr/>
          </p:nvSpPr>
          <p:spPr>
            <a:xfrm>
              <a:off x="6441091" y="1959645"/>
              <a:ext cx="313878" cy="313876"/>
            </a:xfrm>
            <a:prstGeom prst="ellipse">
              <a:avLst/>
            </a:prstGeom>
            <a:solidFill>
              <a:schemeClr val="accent2">
                <a:lumMod val="60000"/>
                <a:lumOff val="40000"/>
              </a:schemeClr>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Brain outline">
              <a:extLst>
                <a:ext uri="{FF2B5EF4-FFF2-40B4-BE49-F238E27FC236}">
                  <a16:creationId xmlns:a16="http://schemas.microsoft.com/office/drawing/2014/main" id="{9D77800C-285D-C07E-9B4F-D30ABC08F6E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6320298" y="1844978"/>
              <a:ext cx="552013" cy="552013"/>
            </a:xfrm>
            <a:prstGeom prst="rect">
              <a:avLst/>
            </a:prstGeom>
          </p:spPr>
        </p:pic>
      </p:grpSp>
    </p:spTree>
    <p:extLst>
      <p:ext uri="{BB962C8B-B14F-4D97-AF65-F5344CB8AC3E}">
        <p14:creationId xmlns:p14="http://schemas.microsoft.com/office/powerpoint/2010/main" val="2019505088"/>
      </p:ext>
    </p:extLst>
  </p:cSld>
  <p:clrMapOvr>
    <a:masterClrMapping/>
  </p:clrMapOvr>
</p:sld>
</file>

<file path=ppt/theme/theme1.xml><?xml version="1.0" encoding="utf-8"?>
<a:theme xmlns:a="http://schemas.openxmlformats.org/drawingml/2006/main" name="NT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T theme" id="{4C5B371D-3541-42BC-B4FF-F4E17CF60EB6}" vid="{6F9B7946-244C-41AD-98C6-F5D1ABC223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SharedWithUsers xmlns="08562aa6-c0ad-4fb9-8a82-15409d3a28b4">
      <UserInfo>
        <DisplayName>Penny Staton</DisplayName>
        <AccountId>34</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4" ma:contentTypeDescription="Create a new document." ma:contentTypeScope="" ma:versionID="bff8f0936fa74a577c13ba58e1b7ec2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cbcdc56f889fb4abd4af81948767b608"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210926-393B-4FFC-9519-19CAD6E424E6}">
  <ds:schemaRefs>
    <ds:schemaRef ds:uri="http://schemas.microsoft.com/sharepoint/v3/contenttype/forms"/>
  </ds:schemaRefs>
</ds:datastoreItem>
</file>

<file path=customXml/itemProps2.xml><?xml version="1.0" encoding="utf-8"?>
<ds:datastoreItem xmlns:ds="http://schemas.openxmlformats.org/officeDocument/2006/customXml" ds:itemID="{A23E030C-6324-406E-9D9A-D39B24FEB13F}">
  <ds:schemaRefs>
    <ds:schemaRef ds:uri="08562aa6-c0ad-4fb9-8a82-15409d3a28b4"/>
    <ds:schemaRef ds:uri="28627d7c-4416-4bc1-86cf-ca6c3a42a8f2"/>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5DFAD17-A455-4628-8E52-9958F06FB5A7}">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NT theme</Template>
  <TotalTime>15762</TotalTime>
  <Words>526</Words>
  <Application>Microsoft Office PowerPoint</Application>
  <PresentationFormat>Widescreen</PresentationFormat>
  <Paragraphs>18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NT theme</vt:lpstr>
      <vt:lpstr>Differential diagnosis of progressive cognitive decline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Khoula Afzal</dc:creator>
  <cp:lastModifiedBy>Viktoria-Maria Hvidtfelt Lykke</cp:lastModifiedBy>
  <cp:revision>107</cp:revision>
  <dcterms:created xsi:type="dcterms:W3CDTF">2023-06-23T10:06:01Z</dcterms:created>
  <dcterms:modified xsi:type="dcterms:W3CDTF">2023-12-15T07:19:14Z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