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handoutMasterIdLst>
    <p:handoutMasterId r:id="rId7"/>
  </p:handoutMasterIdLst>
  <p:sldIdLst>
    <p:sldId id="955"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01E724-D880-589D-7847-075D7484F967}" name="Khoula Afzal" initials="KA" userId="S::Khoula.Afzal@primeglobalpeople.com::8e77703b-8248-40cc-a055-dddb939bf3b5" providerId="AD"/>
  <p188:author id="{E68DBF29-173B-1EE4-E980-EBF86C79181A}" name="Editor" initials="C" userId="Editor" providerId="None"/>
  <p188:author id="{3F50E932-CC23-323A-8B7A-72BD7DDAD2D7}" name="joseph.therriault1@gmail.com" initials="jo" userId="S::urn:spo:guest#joseph.therriault1@gmail.com::" providerId="AD"/>
  <p188:author id="{C07A505D-5E7E-6BEB-4195-801D42364FA7}" name="Ceren Akdeniz Vogt" initials="CAV" userId="S::cak@lundbeckfonden.com::6291f9b8-8487-4396-8769-615d243e0f4b" providerId="AD"/>
  <p188:author id="{1B5F0080-9B2C-5279-9946-D71FA06EAFDA}" name="Alice Field" initials="AF" userId="S::alice.field@primeglobalpeople.com::3c465571-fc00-42d5-85b5-b26e00ad8602" providerId="AD"/>
  <p188:author id="{5ACDF9C1-C97A-4004-6B13-08511EB5CE41}" name="Rachel Jagger" initials="RJ" userId="S::Rachel.Jagger@primeglobalpeople.com::cf4acb15-657a-45e0-bad4-d602a69c1922" providerId="AD"/>
  <p188:author id="{01D730D3-5730-7068-35E6-8FCC161D9156}" name="janet.janbek@regionh.dk" initials="ja" userId="S::urn:spo:guest#janet.janbek@regionh.dk::"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8D4E4"/>
    <a:srgbClr val="7B9CBB"/>
    <a:srgbClr val="000000"/>
    <a:srgbClr val="47CFFF"/>
    <a:srgbClr val="E0D720"/>
    <a:srgbClr val="FFE2D5"/>
    <a:srgbClr val="F7A88B"/>
    <a:srgbClr val="97AEC3"/>
    <a:srgbClr val="EBF0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89" autoAdjust="0"/>
    <p:restoredTop sz="94543" autoAdjust="0"/>
  </p:normalViewPr>
  <p:slideViewPr>
    <p:cSldViewPr snapToGrid="0">
      <p:cViewPr varScale="1">
        <p:scale>
          <a:sx n="100" d="100"/>
          <a:sy n="100" d="100"/>
        </p:scale>
        <p:origin x="558" y="90"/>
      </p:cViewPr>
      <p:guideLst/>
    </p:cSldViewPr>
  </p:slideViewPr>
  <p:outlineViewPr>
    <p:cViewPr>
      <p:scale>
        <a:sx n="33" d="100"/>
        <a:sy n="33" d="100"/>
      </p:scale>
      <p:origin x="0" y="-25020"/>
    </p:cViewPr>
  </p:outlineViewPr>
  <p:notesTextViewPr>
    <p:cViewPr>
      <p:scale>
        <a:sx n="3" d="2"/>
        <a:sy n="3" d="2"/>
      </p:scale>
      <p:origin x="0" y="0"/>
    </p:cViewPr>
  </p:notesTextViewPr>
  <p:notesViewPr>
    <p:cSldViewPr snapToGrid="0">
      <p:cViewPr>
        <p:scale>
          <a:sx n="140" d="100"/>
          <a:sy n="140" d="100"/>
        </p:scale>
        <p:origin x="2995" y="-230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4978C40-32BF-3597-8563-3EE33FBD860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CCF1BEC5-83AA-E467-F256-0F6FEB5ADD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778E375-6B2A-41A3-83D5-431C83D182C5}" type="datetimeFigureOut">
              <a:rPr lang="en-GB" smtClean="0"/>
              <a:t>15/12/2023</a:t>
            </a:fld>
            <a:endParaRPr lang="en-GB"/>
          </a:p>
        </p:txBody>
      </p:sp>
      <p:sp>
        <p:nvSpPr>
          <p:cNvPr id="4" name="Footer Placeholder 3">
            <a:extLst>
              <a:ext uri="{FF2B5EF4-FFF2-40B4-BE49-F238E27FC236}">
                <a16:creationId xmlns:a16="http://schemas.microsoft.com/office/drawing/2014/main" id="{E0FA46F6-3399-229A-D5F5-77E80DF1C91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B7D75859-9407-0B88-CE0C-1E0C1DDE6FF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A308775-1D0F-44AC-AC07-076810FE7D54}" type="slidenum">
              <a:rPr lang="en-GB" smtClean="0"/>
              <a:t>‹#›</a:t>
            </a:fld>
            <a:endParaRPr lang="en-GB"/>
          </a:p>
        </p:txBody>
      </p:sp>
    </p:spTree>
    <p:extLst>
      <p:ext uri="{BB962C8B-B14F-4D97-AF65-F5344CB8AC3E}">
        <p14:creationId xmlns:p14="http://schemas.microsoft.com/office/powerpoint/2010/main" val="30990548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717C93-00C0-467A-B419-1910C90C5291}" type="datetimeFigureOut">
              <a:rPr lang="en-US" smtClean="0"/>
              <a:t>12/15/2023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D4967B-71C7-4105-8747-428629E03273}" type="slidenum">
              <a:rPr lang="en-US" smtClean="0"/>
              <a:t>‹#›</a:t>
            </a:fld>
            <a:endParaRPr lang="en-US"/>
          </a:p>
        </p:txBody>
      </p:sp>
    </p:spTree>
    <p:extLst>
      <p:ext uri="{BB962C8B-B14F-4D97-AF65-F5344CB8AC3E}">
        <p14:creationId xmlns:p14="http://schemas.microsoft.com/office/powerpoint/2010/main" val="7007656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400"/>
              </a:lnSpc>
              <a:spcAft>
                <a:spcPts val="600"/>
              </a:spcAft>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In elderly individuals, AD is the leading cause of dementia, however dementia may arise from a range of aetiologically and neuropathologically distinct disorders that contribute to different patterns of cognitive impairment.</a:t>
            </a:r>
            <a:r>
              <a:rPr lang="en-GB" baseline="30000" dirty="0">
                <a:solidFill>
                  <a:srgbClr val="000000"/>
                </a:solidFill>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Understanding these different patterns, and the neurobiological basis of normal and abnormal cognition, has important implications for differential diagnosis.</a:t>
            </a:r>
            <a:r>
              <a:rPr lang="en-GB" baseline="30000" dirty="0">
                <a:solidFill>
                  <a:srgbClr val="000000"/>
                </a:solidFill>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a:t>
            </a:r>
            <a:endParaRPr lang="en-US" dirty="0">
              <a:solidFill>
                <a:srgbClr val="000000"/>
              </a:solidFill>
              <a:effectLst/>
              <a:ea typeface="Times New Roman" panose="02020603050405020304" pitchFamily="18" charset="0"/>
              <a:cs typeface="Times New Roman" panose="02020603050405020304" pitchFamily="18" charset="0"/>
            </a:endParaRPr>
          </a:p>
          <a:p>
            <a:pPr>
              <a:lnSpc>
                <a:spcPts val="1400"/>
              </a:lnSpc>
              <a:spcAft>
                <a:spcPts val="600"/>
              </a:spcAft>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In early stages, it is possible to distinguish domains that are unimpaired or mildly impaired from those that are distinctly abnormal.</a:t>
            </a:r>
            <a:r>
              <a:rPr lang="en-GB" baseline="30000" dirty="0">
                <a:solidFill>
                  <a:srgbClr val="000000"/>
                </a:solidFill>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For AD dementia, the most typical early cognitive profile is one of prominent amnesia with additional cognitive deficits.</a:t>
            </a:r>
            <a:r>
              <a:rPr lang="en-GB" baseline="30000" dirty="0">
                <a:solidFill>
                  <a:srgbClr val="000000"/>
                </a:solidFill>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In primary progressive aphasia, the early stages are marked in most part by salient language deficits.</a:t>
            </a:r>
            <a:r>
              <a:rPr lang="en-GB" baseline="30000" dirty="0">
                <a:solidFill>
                  <a:srgbClr val="000000"/>
                </a:solidFill>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In the early stages of behavioural variant frontotemporal dementia, the most noticeable observations are in the domains of comportment and executive functions.</a:t>
            </a:r>
            <a:r>
              <a:rPr lang="en-GB" baseline="30000" dirty="0">
                <a:solidFill>
                  <a:srgbClr val="000000"/>
                </a:solidFill>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The neurological symptoms that present at the very early stages of dementia reflect the neuroanatomical systems that bear the load of the associated pathology, however at these stages, the underlying disease is less obvious.</a:t>
            </a:r>
            <a:r>
              <a:rPr lang="en-GB" baseline="30000" dirty="0">
                <a:solidFill>
                  <a:srgbClr val="000000"/>
                </a:solidFill>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While amnestic dementia is most likely to be associated with AD pathology, early aphasia, progressive visuospatial deficits, and changes in personality may also be associated with the neuropathology of AD.</a:t>
            </a:r>
            <a:r>
              <a:rPr lang="en-GB" baseline="30000" dirty="0">
                <a:solidFill>
                  <a:srgbClr val="000000"/>
                </a:solidFill>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As dementia progresses from the early to late stages, symptom domain boundaries become increasingly blurred, making distinctive profiles difficult to distinguish.</a:t>
            </a:r>
            <a:r>
              <a:rPr lang="en-GB" baseline="30000" dirty="0">
                <a:solidFill>
                  <a:srgbClr val="000000"/>
                </a:solidFill>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Therefore, neuropsychological profiles are most informative during the early stages.</a:t>
            </a:r>
            <a:r>
              <a:rPr lang="en-GB" baseline="30000" dirty="0">
                <a:solidFill>
                  <a:srgbClr val="000000"/>
                </a:solidFill>
                <a:ea typeface="Times New Roman" panose="02020603050405020304" pitchFamily="18" charset="0"/>
                <a:cs typeface="Times New Roman" panose="02020603050405020304" pitchFamily="18" charset="0"/>
              </a:rPr>
              <a:t>1</a:t>
            </a:r>
            <a:endParaRPr lang="en-US" dirty="0">
              <a:solidFill>
                <a:srgbClr val="000000"/>
              </a:solidFill>
              <a:effectLst/>
              <a:ea typeface="Times New Roman" panose="02020603050405020304" pitchFamily="18" charset="0"/>
              <a:cs typeface="Times New Roman" panose="02020603050405020304" pitchFamily="18" charset="0"/>
            </a:endParaRPr>
          </a:p>
          <a:p>
            <a:pPr>
              <a:lnSpc>
                <a:spcPts val="1400"/>
              </a:lnSpc>
              <a:spcAft>
                <a:spcPts val="600"/>
              </a:spcAft>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Reference: </a:t>
            </a:r>
            <a:endParaRPr lang="en-US" dirty="0">
              <a:solidFill>
                <a:srgbClr val="000000"/>
              </a:solidFill>
              <a:effectLst/>
              <a:ea typeface="Times New Roman" panose="02020603050405020304" pitchFamily="18" charset="0"/>
              <a:cs typeface="Times New Roman" panose="02020603050405020304" pitchFamily="18" charset="0"/>
            </a:endParaRPr>
          </a:p>
          <a:p>
            <a:pPr marL="342900" lvl="0" indent="-342900">
              <a:lnSpc>
                <a:spcPts val="1400"/>
              </a:lnSpc>
              <a:spcAft>
                <a:spcPts val="600"/>
              </a:spcAft>
              <a:buFont typeface="+mj-lt"/>
              <a:buAutoNum type="arabicPeriod"/>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Weintraub S, </a:t>
            </a:r>
            <a:r>
              <a:rPr lang="en-GB" dirty="0" err="1">
                <a:solidFill>
                  <a:srgbClr val="000000"/>
                </a:solidFill>
                <a:effectLst/>
                <a:ea typeface="Times New Roman" panose="02020603050405020304" pitchFamily="18" charset="0"/>
                <a:cs typeface="Times New Roman" panose="02020603050405020304" pitchFamily="18" charset="0"/>
              </a:rPr>
              <a:t>Wicklund</a:t>
            </a:r>
            <a:r>
              <a:rPr lang="en-GB" dirty="0">
                <a:solidFill>
                  <a:srgbClr val="000000"/>
                </a:solidFill>
                <a:effectLst/>
                <a:ea typeface="Times New Roman" panose="02020603050405020304" pitchFamily="18" charset="0"/>
                <a:cs typeface="Times New Roman" panose="02020603050405020304" pitchFamily="18" charset="0"/>
              </a:rPr>
              <a:t> AH, Salmon DP. The neuropsychological profile of Alzheimer disease. Cold Spring </a:t>
            </a:r>
            <a:r>
              <a:rPr lang="en-GB" dirty="0" err="1">
                <a:solidFill>
                  <a:srgbClr val="000000"/>
                </a:solidFill>
                <a:effectLst/>
                <a:ea typeface="Times New Roman" panose="02020603050405020304" pitchFamily="18" charset="0"/>
                <a:cs typeface="Times New Roman" panose="02020603050405020304" pitchFamily="18" charset="0"/>
              </a:rPr>
              <a:t>Harb</a:t>
            </a:r>
            <a:r>
              <a:rPr lang="en-GB" dirty="0">
                <a:solidFill>
                  <a:srgbClr val="000000"/>
                </a:solidFill>
                <a:effectLst/>
                <a:ea typeface="Times New Roman" panose="02020603050405020304" pitchFamily="18" charset="0"/>
                <a:cs typeface="Times New Roman" panose="02020603050405020304" pitchFamily="18" charset="0"/>
              </a:rPr>
              <a:t> </a:t>
            </a:r>
            <a:r>
              <a:rPr lang="en-GB" dirty="0" err="1">
                <a:solidFill>
                  <a:srgbClr val="000000"/>
                </a:solidFill>
                <a:effectLst/>
                <a:ea typeface="Times New Roman" panose="02020603050405020304" pitchFamily="18" charset="0"/>
                <a:cs typeface="Times New Roman" panose="02020603050405020304" pitchFamily="18" charset="0"/>
              </a:rPr>
              <a:t>Perspect</a:t>
            </a:r>
            <a:r>
              <a:rPr lang="en-GB" dirty="0">
                <a:solidFill>
                  <a:srgbClr val="000000"/>
                </a:solidFill>
                <a:effectLst/>
                <a:ea typeface="Times New Roman" panose="02020603050405020304" pitchFamily="18" charset="0"/>
                <a:cs typeface="Times New Roman" panose="02020603050405020304" pitchFamily="18" charset="0"/>
              </a:rPr>
              <a:t> Med 2012; 2 (4): a006171. </a:t>
            </a:r>
            <a:endParaRPr lang="en-US" dirty="0">
              <a:solidFill>
                <a:srgbClr val="000000"/>
              </a:solidFill>
              <a:effectLst/>
              <a:ea typeface="Times New Roman" panose="02020603050405020304" pitchFamily="18" charset="0"/>
              <a:cs typeface="Times New Roman" panose="02020603050405020304" pitchFamily="18" charset="0"/>
            </a:endParaRPr>
          </a:p>
          <a:p>
            <a:endParaRPr lang="da-DK" dirty="0"/>
          </a:p>
        </p:txBody>
      </p:sp>
      <p:sp>
        <p:nvSpPr>
          <p:cNvPr id="5" name="Slide Number Placeholder 4"/>
          <p:cNvSpPr>
            <a:spLocks noGrp="1"/>
          </p:cNvSpPr>
          <p:nvPr>
            <p:ph type="sldNum" sz="quarter" idx="5"/>
          </p:nvPr>
        </p:nvSpPr>
        <p:spPr/>
        <p:txBody>
          <a:bodyPr/>
          <a:lstStyle/>
          <a:p>
            <a:pPr>
              <a:defRPr/>
            </a:pPr>
            <a:fld id="{AE11E7B0-DB02-4F04-A770-ADB5177832DF}" type="slidenum">
              <a:rPr lang="da-DK" smtClean="0"/>
              <a:pPr>
                <a:defRPr/>
              </a:pPr>
              <a:t>1</a:t>
            </a:fld>
            <a:endParaRPr lang="da-DK" dirty="0"/>
          </a:p>
        </p:txBody>
      </p:sp>
    </p:spTree>
    <p:extLst>
      <p:ext uri="{BB962C8B-B14F-4D97-AF65-F5344CB8AC3E}">
        <p14:creationId xmlns:p14="http://schemas.microsoft.com/office/powerpoint/2010/main" val="40466302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90958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3212903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2663631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2095182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5504743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8754962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611018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2831913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854117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943824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39247632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31116246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2752832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5893749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6076522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898033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37564368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5820163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5096242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359711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749722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568454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6138928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9813816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5352922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7845787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4794870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601542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7869510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32319762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27643580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25341529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6300644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32670618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129354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182986854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8013171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3">
            <a:extLst>
              <a:ext uri="{FF2B5EF4-FFF2-40B4-BE49-F238E27FC236}">
                <a16:creationId xmlns:a16="http://schemas.microsoft.com/office/drawing/2014/main" id="{BD61AB4B-306D-052F-B377-A67A6C3B8F88}"/>
              </a:ext>
            </a:extLst>
          </p:cNvPr>
          <p:cNvGraphicFramePr>
            <a:graphicFrameLocks noGrp="1"/>
          </p:cNvGraphicFramePr>
          <p:nvPr>
            <p:extLst>
              <p:ext uri="{D42A27DB-BD31-4B8C-83A1-F6EECF244321}">
                <p14:modId xmlns:p14="http://schemas.microsoft.com/office/powerpoint/2010/main" val="2131803606"/>
              </p:ext>
            </p:extLst>
          </p:nvPr>
        </p:nvGraphicFramePr>
        <p:xfrm>
          <a:off x="539748" y="1407456"/>
          <a:ext cx="10786944" cy="4636157"/>
        </p:xfrm>
        <a:graphic>
          <a:graphicData uri="http://schemas.openxmlformats.org/drawingml/2006/table">
            <a:tbl>
              <a:tblPr firstRow="1" bandRow="1">
                <a:tableStyleId>{5C22544A-7EE6-4342-B048-85BDC9FD1C3A}</a:tableStyleId>
              </a:tblPr>
              <a:tblGrid>
                <a:gridCol w="1540992">
                  <a:extLst>
                    <a:ext uri="{9D8B030D-6E8A-4147-A177-3AD203B41FA5}">
                      <a16:colId xmlns:a16="http://schemas.microsoft.com/office/drawing/2014/main" val="3803903135"/>
                    </a:ext>
                  </a:extLst>
                </a:gridCol>
                <a:gridCol w="1540992">
                  <a:extLst>
                    <a:ext uri="{9D8B030D-6E8A-4147-A177-3AD203B41FA5}">
                      <a16:colId xmlns:a16="http://schemas.microsoft.com/office/drawing/2014/main" val="1761806569"/>
                    </a:ext>
                  </a:extLst>
                </a:gridCol>
                <a:gridCol w="1540992">
                  <a:extLst>
                    <a:ext uri="{9D8B030D-6E8A-4147-A177-3AD203B41FA5}">
                      <a16:colId xmlns:a16="http://schemas.microsoft.com/office/drawing/2014/main" val="326998715"/>
                    </a:ext>
                  </a:extLst>
                </a:gridCol>
                <a:gridCol w="1540992">
                  <a:extLst>
                    <a:ext uri="{9D8B030D-6E8A-4147-A177-3AD203B41FA5}">
                      <a16:colId xmlns:a16="http://schemas.microsoft.com/office/drawing/2014/main" val="3155976235"/>
                    </a:ext>
                  </a:extLst>
                </a:gridCol>
                <a:gridCol w="1540992">
                  <a:extLst>
                    <a:ext uri="{9D8B030D-6E8A-4147-A177-3AD203B41FA5}">
                      <a16:colId xmlns:a16="http://schemas.microsoft.com/office/drawing/2014/main" val="318218757"/>
                    </a:ext>
                  </a:extLst>
                </a:gridCol>
                <a:gridCol w="1540992">
                  <a:extLst>
                    <a:ext uri="{9D8B030D-6E8A-4147-A177-3AD203B41FA5}">
                      <a16:colId xmlns:a16="http://schemas.microsoft.com/office/drawing/2014/main" val="3491274278"/>
                    </a:ext>
                  </a:extLst>
                </a:gridCol>
                <a:gridCol w="1540992">
                  <a:extLst>
                    <a:ext uri="{9D8B030D-6E8A-4147-A177-3AD203B41FA5}">
                      <a16:colId xmlns:a16="http://schemas.microsoft.com/office/drawing/2014/main" val="2766605786"/>
                    </a:ext>
                  </a:extLst>
                </a:gridCol>
              </a:tblGrid>
              <a:tr h="727611">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1" dirty="0">
                        <a:solidFill>
                          <a:srgbClr val="000000"/>
                        </a:solidFill>
                      </a:endParaRPr>
                    </a:p>
                  </a:txBody>
                  <a:tcPr>
                    <a:solidFill>
                      <a:schemeClr val="bg2"/>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solidFill>
                            <a:srgbClr val="000000"/>
                          </a:solidFill>
                        </a:rPr>
                        <a:t>Dementia of Alzheimer type </a:t>
                      </a:r>
                      <a:br>
                        <a:rPr lang="en-GB" sz="1100" b="1" dirty="0">
                          <a:solidFill>
                            <a:srgbClr val="000000"/>
                          </a:solidFill>
                        </a:rPr>
                      </a:br>
                      <a:r>
                        <a:rPr lang="en-GB" sz="1100" b="1" dirty="0">
                          <a:solidFill>
                            <a:srgbClr val="000000"/>
                          </a:solidFill>
                        </a:rPr>
                        <a:t>(amnestic dementia plus)</a:t>
                      </a:r>
                    </a:p>
                  </a:txBody>
                  <a:tcPr>
                    <a:solidFill>
                      <a:schemeClr val="accent3">
                        <a:lumMod val="20000"/>
                        <a:lumOff val="80000"/>
                      </a:schemeClr>
                    </a:solidFill>
                  </a:tcPr>
                </a:tc>
                <a:tc hMerge="1">
                  <a:txBody>
                    <a:bodyPr/>
                    <a:lstStyle/>
                    <a:p>
                      <a:endParaRPr lang="en-GB" dirty="0"/>
                    </a:p>
                  </a:txBody>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solidFill>
                            <a:srgbClr val="000000"/>
                          </a:solidFill>
                        </a:rPr>
                        <a:t>Primary progressive aphasia</a:t>
                      </a:r>
                    </a:p>
                    <a:p>
                      <a:endParaRPr lang="en-GB" sz="1100" dirty="0">
                        <a:solidFill>
                          <a:srgbClr val="000000"/>
                        </a:solidFill>
                      </a:endParaRPr>
                    </a:p>
                  </a:txBody>
                  <a:tcPr>
                    <a:solidFill>
                      <a:schemeClr val="accent5">
                        <a:lumMod val="20000"/>
                        <a:lumOff val="80000"/>
                      </a:schemeClr>
                    </a:solidFill>
                  </a:tcPr>
                </a:tc>
                <a:tc hMerge="1">
                  <a:txBody>
                    <a:bodyPr/>
                    <a:lstStyle/>
                    <a:p>
                      <a:endParaRPr lang="en-GB" dirty="0"/>
                    </a:p>
                  </a:txBody>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solidFill>
                            <a:srgbClr val="000000"/>
                          </a:solidFill>
                        </a:rPr>
                        <a:t>Behavioural variant FTD</a:t>
                      </a:r>
                    </a:p>
                    <a:p>
                      <a:endParaRPr lang="en-GB" sz="1100" dirty="0">
                        <a:solidFill>
                          <a:srgbClr val="000000"/>
                        </a:solidFill>
                      </a:endParaRPr>
                    </a:p>
                  </a:txBody>
                  <a:tcPr>
                    <a:solidFill>
                      <a:schemeClr val="accent4">
                        <a:lumMod val="20000"/>
                        <a:lumOff val="80000"/>
                      </a:schemeClr>
                    </a:solidFill>
                  </a:tcPr>
                </a:tc>
                <a:tc hMerge="1">
                  <a:txBody>
                    <a:bodyPr/>
                    <a:lstStyle/>
                    <a:p>
                      <a:endParaRPr lang="en-GB" dirty="0"/>
                    </a:p>
                  </a:txBody>
                  <a:tcPr/>
                </a:tc>
                <a:extLst>
                  <a:ext uri="{0D108BD9-81ED-4DB2-BD59-A6C34878D82A}">
                    <a16:rowId xmlns:a16="http://schemas.microsoft.com/office/drawing/2014/main" val="1318999763"/>
                  </a:ext>
                </a:extLst>
              </a:tr>
              <a:tr h="392051">
                <a:tc vMerge="1">
                  <a:txBody>
                    <a:bodyPr/>
                    <a:lstStyle/>
                    <a:p>
                      <a:endParaRPr lang="en-GB" sz="1100" b="1" dirty="0">
                        <a:solidFill>
                          <a:srgbClr val="000000"/>
                        </a:solidFill>
                      </a:endParaRPr>
                    </a:p>
                  </a:txBody>
                  <a:tcPr>
                    <a:solidFill>
                      <a:schemeClr val="bg2"/>
                    </a:solidFill>
                  </a:tcPr>
                </a:tc>
                <a:tc>
                  <a:txBody>
                    <a:bodyPr/>
                    <a:lstStyle/>
                    <a:p>
                      <a:r>
                        <a:rPr lang="en-GB" sz="1100" b="1" dirty="0">
                          <a:solidFill>
                            <a:srgbClr val="000000"/>
                          </a:solidFill>
                        </a:rPr>
                        <a:t>Early Stage </a:t>
                      </a:r>
                    </a:p>
                  </a:txBody>
                  <a:tcPr>
                    <a:solidFill>
                      <a:schemeClr val="accent3">
                        <a:lumMod val="20000"/>
                        <a:lumOff val="80000"/>
                      </a:schemeClr>
                    </a:solidFill>
                  </a:tcPr>
                </a:tc>
                <a:tc>
                  <a:txBody>
                    <a:bodyPr/>
                    <a:lstStyle/>
                    <a:p>
                      <a:r>
                        <a:rPr lang="en-GB" sz="1100" b="1" dirty="0">
                          <a:solidFill>
                            <a:srgbClr val="000000"/>
                          </a:solidFill>
                        </a:rPr>
                        <a:t>Late Stage </a:t>
                      </a:r>
                    </a:p>
                  </a:txBody>
                  <a:tcPr>
                    <a:solidFill>
                      <a:schemeClr val="accent3">
                        <a:lumMod val="20000"/>
                        <a:lumOff val="80000"/>
                      </a:schemeClr>
                    </a:solidFill>
                  </a:tcPr>
                </a:tc>
                <a:tc>
                  <a:txBody>
                    <a:bodyPr/>
                    <a:lstStyle/>
                    <a:p>
                      <a:r>
                        <a:rPr lang="en-GB" sz="1100" b="1" dirty="0">
                          <a:solidFill>
                            <a:srgbClr val="000000"/>
                          </a:solidFill>
                        </a:rPr>
                        <a:t>Early Stage </a:t>
                      </a:r>
                    </a:p>
                  </a:txBody>
                  <a:tcPr>
                    <a:solidFill>
                      <a:schemeClr val="accent5">
                        <a:lumMod val="20000"/>
                        <a:lumOff val="80000"/>
                      </a:schemeClr>
                    </a:solidFill>
                  </a:tcPr>
                </a:tc>
                <a:tc>
                  <a:txBody>
                    <a:bodyPr/>
                    <a:lstStyle/>
                    <a:p>
                      <a:r>
                        <a:rPr lang="en-GB" sz="1100" b="1" dirty="0">
                          <a:solidFill>
                            <a:srgbClr val="000000"/>
                          </a:solidFill>
                        </a:rPr>
                        <a:t>Late Stage </a:t>
                      </a:r>
                    </a:p>
                  </a:txBody>
                  <a:tcPr>
                    <a:solidFill>
                      <a:schemeClr val="accent5">
                        <a:lumMod val="20000"/>
                        <a:lumOff val="80000"/>
                      </a:schemeClr>
                    </a:solidFill>
                  </a:tcPr>
                </a:tc>
                <a:tc>
                  <a:txBody>
                    <a:bodyPr/>
                    <a:lstStyle/>
                    <a:p>
                      <a:r>
                        <a:rPr lang="en-GB" sz="1100" b="1" dirty="0">
                          <a:solidFill>
                            <a:srgbClr val="000000"/>
                          </a:solidFill>
                        </a:rPr>
                        <a:t>Early Stage </a:t>
                      </a:r>
                    </a:p>
                  </a:txBody>
                  <a:tcPr>
                    <a:solidFill>
                      <a:schemeClr val="accent4">
                        <a:lumMod val="20000"/>
                        <a:lumOff val="80000"/>
                      </a:schemeClr>
                    </a:solidFill>
                  </a:tcPr>
                </a:tc>
                <a:tc>
                  <a:txBody>
                    <a:bodyPr/>
                    <a:lstStyle/>
                    <a:p>
                      <a:r>
                        <a:rPr lang="en-GB" sz="1100" b="1" dirty="0">
                          <a:solidFill>
                            <a:srgbClr val="000000"/>
                          </a:solidFill>
                        </a:rPr>
                        <a:t>Late Stage </a:t>
                      </a:r>
                    </a:p>
                  </a:txBody>
                  <a:tcPr>
                    <a:solidFill>
                      <a:schemeClr val="accent4">
                        <a:lumMod val="20000"/>
                        <a:lumOff val="80000"/>
                      </a:schemeClr>
                    </a:solidFill>
                  </a:tcPr>
                </a:tc>
                <a:extLst>
                  <a:ext uri="{0D108BD9-81ED-4DB2-BD59-A6C34878D82A}">
                    <a16:rowId xmlns:a16="http://schemas.microsoft.com/office/drawing/2014/main" val="2470496204"/>
                  </a:ext>
                </a:extLst>
              </a:tr>
              <a:tr h="704000">
                <a:tc>
                  <a:txBody>
                    <a:bodyPr/>
                    <a:lstStyle/>
                    <a:p>
                      <a:r>
                        <a:rPr lang="en-GB" sz="1100" b="1" dirty="0">
                          <a:solidFill>
                            <a:srgbClr val="000000"/>
                          </a:solidFill>
                        </a:rPr>
                        <a:t>Language</a:t>
                      </a:r>
                    </a:p>
                  </a:txBody>
                  <a:tcPr>
                    <a:solidFill>
                      <a:schemeClr val="bg2"/>
                    </a:solidFill>
                  </a:tcPr>
                </a:tc>
                <a:tc>
                  <a:txBody>
                    <a:bodyPr/>
                    <a:lstStyle/>
                    <a:p>
                      <a:r>
                        <a:rPr lang="en-GB" sz="1100" dirty="0">
                          <a:solidFill>
                            <a:srgbClr val="000000"/>
                          </a:solidFill>
                        </a:rPr>
                        <a:t>Mild impairment</a:t>
                      </a:r>
                    </a:p>
                  </a:txBody>
                  <a:tcPr>
                    <a:solidFill>
                      <a:schemeClr val="accent3">
                        <a:lumMod val="40000"/>
                        <a:lumOff val="60000"/>
                      </a:schemeClr>
                    </a:solidFill>
                  </a:tcPr>
                </a:tc>
                <a:tc>
                  <a:txBody>
                    <a:bodyPr/>
                    <a:lstStyle/>
                    <a:p>
                      <a:r>
                        <a:rPr lang="en-GB" sz="1100" dirty="0">
                          <a:solidFill>
                            <a:schemeClr val="bg1"/>
                          </a:solidFill>
                        </a:rPr>
                        <a:t>Severe impairment</a:t>
                      </a:r>
                    </a:p>
                  </a:txBody>
                  <a:tcPr>
                    <a:solidFill>
                      <a:schemeClr val="accent3">
                        <a:lumMod val="50000"/>
                      </a:schemeClr>
                    </a:solidFill>
                  </a:tcPr>
                </a:tc>
                <a:tc>
                  <a:txBody>
                    <a:bodyPr/>
                    <a:lstStyle/>
                    <a:p>
                      <a:r>
                        <a:rPr lang="en-GB" sz="1100" dirty="0">
                          <a:solidFill>
                            <a:schemeClr val="bg1"/>
                          </a:solidFill>
                        </a:rPr>
                        <a:t>Moderate to severe impairment</a:t>
                      </a:r>
                    </a:p>
                  </a:txBody>
                  <a:tcPr>
                    <a:solidFill>
                      <a:schemeClr val="accent5">
                        <a:lumMod val="75000"/>
                      </a:schemeClr>
                    </a:solidFill>
                  </a:tcPr>
                </a:tc>
                <a:tc>
                  <a:txBody>
                    <a:bodyPr/>
                    <a:lstStyle/>
                    <a:p>
                      <a:r>
                        <a:rPr lang="en-GB" sz="1100" dirty="0">
                          <a:solidFill>
                            <a:schemeClr val="bg1"/>
                          </a:solidFill>
                        </a:rPr>
                        <a:t>Severe impairment</a:t>
                      </a:r>
                    </a:p>
                  </a:txBody>
                  <a:tcPr>
                    <a:solidFill>
                      <a:schemeClr val="accent5">
                        <a:lumMod val="50000"/>
                      </a:schemeClr>
                    </a:solidFill>
                  </a:tcPr>
                </a:tc>
                <a:tc>
                  <a:txBody>
                    <a:bodyPr/>
                    <a:lstStyle/>
                    <a:p>
                      <a:r>
                        <a:rPr lang="en-GB" sz="1100" dirty="0">
                          <a:solidFill>
                            <a:schemeClr val="tx2"/>
                          </a:solidFill>
                        </a:rPr>
                        <a:t>Mild impairment</a:t>
                      </a:r>
                    </a:p>
                  </a:txBody>
                  <a:tcPr>
                    <a:solidFill>
                      <a:schemeClr val="accent2">
                        <a:lumMod val="20000"/>
                        <a:lumOff val="80000"/>
                      </a:schemeClr>
                    </a:solidFill>
                  </a:tcPr>
                </a:tc>
                <a:tc>
                  <a:txBody>
                    <a:bodyPr/>
                    <a:lstStyle/>
                    <a:p>
                      <a:r>
                        <a:rPr lang="en-GB" sz="1100" dirty="0">
                          <a:solidFill>
                            <a:schemeClr val="bg1"/>
                          </a:solidFill>
                        </a:rPr>
                        <a:t>Severe impairment</a:t>
                      </a:r>
                    </a:p>
                  </a:txBody>
                  <a:tcPr>
                    <a:solidFill>
                      <a:schemeClr val="accent2">
                        <a:lumMod val="50000"/>
                      </a:schemeClr>
                    </a:solidFill>
                  </a:tcPr>
                </a:tc>
                <a:extLst>
                  <a:ext uri="{0D108BD9-81ED-4DB2-BD59-A6C34878D82A}">
                    <a16:rowId xmlns:a16="http://schemas.microsoft.com/office/drawing/2014/main" val="236137184"/>
                  </a:ext>
                </a:extLst>
              </a:tr>
              <a:tr h="92766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solidFill>
                            <a:srgbClr val="000000"/>
                          </a:solidFill>
                        </a:rPr>
                        <a:t>Explicit memory</a:t>
                      </a:r>
                    </a:p>
                    <a:p>
                      <a:endParaRPr lang="en-GB" sz="1100" b="1" dirty="0">
                        <a:solidFill>
                          <a:srgbClr val="000000"/>
                        </a:solidFill>
                      </a:endParaRPr>
                    </a:p>
                  </a:txBody>
                  <a:tcPr>
                    <a:solidFill>
                      <a:schemeClr val="bg2"/>
                    </a:solidFill>
                  </a:tcPr>
                </a:tc>
                <a:tc>
                  <a:txBody>
                    <a:bodyPr/>
                    <a:lstStyle/>
                    <a:p>
                      <a:pPr marL="0" algn="l" defTabSz="914400" rtl="0" eaLnBrk="1" latinLnBrk="0" hangingPunct="1"/>
                      <a:r>
                        <a:rPr lang="en-GB" sz="1100" b="0" kern="1200" dirty="0">
                          <a:solidFill>
                            <a:schemeClr val="bg1"/>
                          </a:solidFill>
                          <a:latin typeface="+mn-lt"/>
                          <a:ea typeface="+mn-ea"/>
                          <a:cs typeface="+mn-cs"/>
                        </a:rPr>
                        <a:t>Severe impairment</a:t>
                      </a:r>
                    </a:p>
                  </a:txBody>
                  <a:tcPr>
                    <a:solidFill>
                      <a:schemeClr val="accent3">
                        <a:lumMod val="50000"/>
                      </a:schemeClr>
                    </a:solidFill>
                  </a:tcPr>
                </a:tc>
                <a:tc>
                  <a:txBody>
                    <a:bodyPr/>
                    <a:lstStyle/>
                    <a:p>
                      <a:pPr marL="0" algn="l" defTabSz="914400" rtl="0" eaLnBrk="1" latinLnBrk="0" hangingPunct="1"/>
                      <a:r>
                        <a:rPr lang="en-GB" sz="1100" b="0" kern="1200" dirty="0">
                          <a:solidFill>
                            <a:schemeClr val="bg1"/>
                          </a:solidFill>
                          <a:latin typeface="+mn-lt"/>
                          <a:ea typeface="+mn-ea"/>
                          <a:cs typeface="+mn-cs"/>
                        </a:rPr>
                        <a:t>Severe impairment</a:t>
                      </a:r>
                    </a:p>
                  </a:txBody>
                  <a:tcPr>
                    <a:solidFill>
                      <a:schemeClr val="accent3">
                        <a:lumMod val="50000"/>
                      </a:schemeClr>
                    </a:solidFill>
                  </a:tcPr>
                </a:tc>
                <a:tc>
                  <a:txBody>
                    <a:bodyPr/>
                    <a:lstStyle/>
                    <a:p>
                      <a:pPr marL="0" algn="l" defTabSz="914400" rtl="0" eaLnBrk="1" latinLnBrk="0" hangingPunct="1"/>
                      <a:r>
                        <a:rPr lang="en-GB" sz="1100" b="0" kern="1200" dirty="0">
                          <a:solidFill>
                            <a:schemeClr val="tx2"/>
                          </a:solidFill>
                          <a:latin typeface="+mn-lt"/>
                          <a:ea typeface="+mn-ea"/>
                          <a:cs typeface="+mn-cs"/>
                        </a:rPr>
                        <a:t>Mild impairment</a:t>
                      </a:r>
                    </a:p>
                  </a:txBody>
                  <a:tcPr>
                    <a:solidFill>
                      <a:schemeClr val="accent5">
                        <a:lumMod val="40000"/>
                        <a:lumOff val="60000"/>
                      </a:schemeClr>
                    </a:solidFill>
                  </a:tcPr>
                </a:tc>
                <a:tc>
                  <a:txBody>
                    <a:bodyPr/>
                    <a:lstStyle/>
                    <a:p>
                      <a:pPr marL="0" algn="l" defTabSz="914400" rtl="0" eaLnBrk="1" latinLnBrk="0" hangingPunct="1"/>
                      <a:r>
                        <a:rPr lang="en-GB" sz="1100" b="0" kern="1200" dirty="0">
                          <a:solidFill>
                            <a:schemeClr val="bg1"/>
                          </a:solidFill>
                          <a:latin typeface="+mn-lt"/>
                          <a:ea typeface="+mn-ea"/>
                          <a:cs typeface="+mn-cs"/>
                        </a:rPr>
                        <a:t>Severe impairment</a:t>
                      </a:r>
                    </a:p>
                  </a:txBody>
                  <a:tcPr>
                    <a:solidFill>
                      <a:schemeClr val="accent5">
                        <a:lumMod val="50000"/>
                      </a:schemeClr>
                    </a:solidFill>
                  </a:tcPr>
                </a:tc>
                <a:tc>
                  <a:txBody>
                    <a:bodyPr/>
                    <a:lstStyle/>
                    <a:p>
                      <a:pPr marL="0" algn="l" defTabSz="914400" rtl="0" eaLnBrk="1" latinLnBrk="0" hangingPunct="1"/>
                      <a:r>
                        <a:rPr lang="en-GB" sz="1100" b="0" kern="1200" dirty="0">
                          <a:solidFill>
                            <a:srgbClr val="000000"/>
                          </a:solidFill>
                          <a:latin typeface="+mn-lt"/>
                          <a:ea typeface="+mn-ea"/>
                          <a:cs typeface="+mn-cs"/>
                        </a:rPr>
                        <a:t>Mild </a:t>
                      </a:r>
                      <a:r>
                        <a:rPr lang="en-GB" sz="1100" b="0" kern="1200">
                          <a:solidFill>
                            <a:srgbClr val="000000"/>
                          </a:solidFill>
                          <a:latin typeface="+mn-lt"/>
                          <a:ea typeface="+mn-ea"/>
                          <a:cs typeface="+mn-cs"/>
                        </a:rPr>
                        <a:t>to moderate impairment</a:t>
                      </a:r>
                      <a:endParaRPr lang="en-GB" sz="1100" b="0" kern="1200" dirty="0">
                        <a:solidFill>
                          <a:srgbClr val="000000"/>
                        </a:solidFill>
                        <a:latin typeface="+mn-lt"/>
                        <a:ea typeface="+mn-ea"/>
                        <a:cs typeface="+mn-cs"/>
                      </a:endParaRPr>
                    </a:p>
                  </a:txBody>
                  <a:tcPr>
                    <a:solidFill>
                      <a:schemeClr val="accent2">
                        <a:lumMod val="40000"/>
                        <a:lumOff val="60000"/>
                      </a:schemeClr>
                    </a:solidFill>
                  </a:tcPr>
                </a:tc>
                <a:tc>
                  <a:txBody>
                    <a:bodyPr/>
                    <a:lstStyle/>
                    <a:p>
                      <a:pPr marL="0" algn="l" defTabSz="914400" rtl="0" eaLnBrk="1" latinLnBrk="0" hangingPunct="1"/>
                      <a:r>
                        <a:rPr lang="en-GB" sz="1100" b="0" kern="1200" dirty="0">
                          <a:solidFill>
                            <a:schemeClr val="bg1"/>
                          </a:solidFill>
                          <a:latin typeface="+mn-lt"/>
                          <a:ea typeface="+mn-ea"/>
                          <a:cs typeface="+mn-cs"/>
                        </a:rPr>
                        <a:t>Severe impairment</a:t>
                      </a:r>
                    </a:p>
                  </a:txBody>
                  <a:tcPr>
                    <a:solidFill>
                      <a:schemeClr val="accent2">
                        <a:lumMod val="50000"/>
                      </a:schemeClr>
                    </a:solidFill>
                  </a:tcPr>
                </a:tc>
                <a:extLst>
                  <a:ext uri="{0D108BD9-81ED-4DB2-BD59-A6C34878D82A}">
                    <a16:rowId xmlns:a16="http://schemas.microsoft.com/office/drawing/2014/main" val="2994297336"/>
                  </a:ext>
                </a:extLst>
              </a:tr>
              <a:tr h="9424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solidFill>
                            <a:srgbClr val="000000"/>
                          </a:solidFill>
                        </a:rPr>
                        <a:t>Executive functions</a:t>
                      </a:r>
                    </a:p>
                    <a:p>
                      <a:endParaRPr lang="en-GB" sz="1100" b="1" dirty="0">
                        <a:solidFill>
                          <a:srgbClr val="000000"/>
                        </a:solidFill>
                      </a:endParaRPr>
                    </a:p>
                  </a:txBody>
                  <a:tcPr>
                    <a:solidFill>
                      <a:schemeClr val="bg2"/>
                    </a:solidFill>
                  </a:tcPr>
                </a:tc>
                <a:tc>
                  <a:txBody>
                    <a:bodyPr/>
                    <a:lstStyle/>
                    <a:p>
                      <a:pPr marL="0" algn="l" defTabSz="914400" rtl="0" eaLnBrk="1" latinLnBrk="0" hangingPunct="1"/>
                      <a:r>
                        <a:rPr lang="en-GB" sz="1100" b="0" kern="1200" dirty="0">
                          <a:solidFill>
                            <a:schemeClr val="tx2"/>
                          </a:solidFill>
                          <a:latin typeface="+mn-lt"/>
                          <a:ea typeface="+mn-ea"/>
                          <a:cs typeface="+mn-cs"/>
                        </a:rPr>
                        <a:t>Mild to moderate impairment</a:t>
                      </a:r>
                    </a:p>
                  </a:txBody>
                  <a:tcPr>
                    <a:solidFill>
                      <a:schemeClr val="accent3">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kern="1200" dirty="0">
                          <a:solidFill>
                            <a:schemeClr val="bg1"/>
                          </a:solidFill>
                          <a:latin typeface="+mn-lt"/>
                          <a:ea typeface="+mn-ea"/>
                          <a:cs typeface="+mn-cs"/>
                        </a:rPr>
                        <a:t>Severe impairment</a:t>
                      </a:r>
                    </a:p>
                    <a:p>
                      <a:pPr marL="0" algn="l" defTabSz="914400" rtl="0" eaLnBrk="1" latinLnBrk="0" hangingPunct="1"/>
                      <a:endParaRPr lang="en-GB" sz="1100" b="0" kern="1200" dirty="0">
                        <a:solidFill>
                          <a:schemeClr val="bg1"/>
                        </a:solidFill>
                        <a:latin typeface="+mn-lt"/>
                        <a:ea typeface="+mn-ea"/>
                        <a:cs typeface="+mn-cs"/>
                      </a:endParaRPr>
                    </a:p>
                  </a:txBody>
                  <a:tcPr>
                    <a:solidFill>
                      <a:schemeClr val="accent3">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kern="1200" dirty="0">
                          <a:solidFill>
                            <a:srgbClr val="000000"/>
                          </a:solidFill>
                          <a:latin typeface="+mn-lt"/>
                          <a:ea typeface="+mn-ea"/>
                          <a:cs typeface="+mn-cs"/>
                        </a:rPr>
                        <a:t>Mild to moderate impairment</a:t>
                      </a:r>
                    </a:p>
                    <a:p>
                      <a:pPr marL="0" algn="l" defTabSz="914400" rtl="0" eaLnBrk="1" latinLnBrk="0" hangingPunct="1"/>
                      <a:endParaRPr lang="en-GB" sz="1100" b="0" kern="1200" dirty="0">
                        <a:solidFill>
                          <a:srgbClr val="000000"/>
                        </a:solidFill>
                        <a:latin typeface="+mn-lt"/>
                        <a:ea typeface="+mn-ea"/>
                        <a:cs typeface="+mn-cs"/>
                      </a:endParaRPr>
                    </a:p>
                  </a:txBody>
                  <a:tcPr>
                    <a:solidFill>
                      <a:schemeClr val="accent5">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kern="1200" dirty="0">
                          <a:solidFill>
                            <a:schemeClr val="bg1"/>
                          </a:solidFill>
                          <a:latin typeface="+mn-lt"/>
                          <a:ea typeface="+mn-ea"/>
                          <a:cs typeface="+mn-cs"/>
                        </a:rPr>
                        <a:t>Moderate to severe impairment</a:t>
                      </a:r>
                    </a:p>
                    <a:p>
                      <a:pPr marL="0" algn="l" defTabSz="914400" rtl="0" eaLnBrk="1" latinLnBrk="0" hangingPunct="1"/>
                      <a:endParaRPr lang="en-GB" sz="1100" b="0" kern="1200" dirty="0">
                        <a:solidFill>
                          <a:schemeClr val="bg1"/>
                        </a:solidFill>
                        <a:latin typeface="+mn-lt"/>
                        <a:ea typeface="+mn-ea"/>
                        <a:cs typeface="+mn-cs"/>
                      </a:endParaRPr>
                    </a:p>
                  </a:txBody>
                  <a:tcPr>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dirty="0">
                          <a:solidFill>
                            <a:srgbClr val="000000"/>
                          </a:solidFill>
                        </a:rPr>
                        <a:t>Mild to moderate impairment</a:t>
                      </a:r>
                    </a:p>
                    <a:p>
                      <a:pPr marL="0" algn="l" defTabSz="914400" rtl="0" eaLnBrk="1" latinLnBrk="0" hangingPunct="1"/>
                      <a:endParaRPr lang="en-GB" sz="1100" b="0" kern="1200" dirty="0">
                        <a:solidFill>
                          <a:srgbClr val="000000"/>
                        </a:solidFill>
                        <a:latin typeface="+mn-lt"/>
                        <a:ea typeface="+mn-ea"/>
                        <a:cs typeface="+mn-cs"/>
                      </a:endParaRPr>
                    </a:p>
                  </a:txBody>
                  <a:tcPr>
                    <a:solidFill>
                      <a:schemeClr val="accent2">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dirty="0">
                          <a:solidFill>
                            <a:schemeClr val="bg1"/>
                          </a:solidFill>
                        </a:rPr>
                        <a:t>Severe impairment</a:t>
                      </a:r>
                    </a:p>
                    <a:p>
                      <a:pPr marL="0" algn="l" defTabSz="914400" rtl="0" eaLnBrk="1" latinLnBrk="0" hangingPunct="1"/>
                      <a:endParaRPr lang="en-GB" sz="1100" b="0" kern="1200" dirty="0">
                        <a:solidFill>
                          <a:srgbClr val="000000"/>
                        </a:solidFill>
                        <a:latin typeface="+mn-lt"/>
                        <a:ea typeface="+mn-ea"/>
                        <a:cs typeface="+mn-cs"/>
                      </a:endParaRPr>
                    </a:p>
                  </a:txBody>
                  <a:tcPr>
                    <a:solidFill>
                      <a:schemeClr val="accent2">
                        <a:lumMod val="50000"/>
                      </a:schemeClr>
                    </a:solidFill>
                  </a:tcPr>
                </a:tc>
                <a:extLst>
                  <a:ext uri="{0D108BD9-81ED-4DB2-BD59-A6C34878D82A}">
                    <a16:rowId xmlns:a16="http://schemas.microsoft.com/office/drawing/2014/main" val="2758624052"/>
                  </a:ext>
                </a:extLst>
              </a:tr>
              <a:tr h="9424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solidFill>
                            <a:srgbClr val="000000"/>
                          </a:solidFill>
                        </a:rPr>
                        <a:t>Behaviour</a:t>
                      </a:r>
                    </a:p>
                    <a:p>
                      <a:endParaRPr lang="en-GB" sz="1100" b="1" dirty="0">
                        <a:solidFill>
                          <a:srgbClr val="000000"/>
                        </a:solidFill>
                      </a:endParaRPr>
                    </a:p>
                  </a:txBody>
                  <a:tcPr>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kern="1200" dirty="0">
                          <a:solidFill>
                            <a:schemeClr val="tx2"/>
                          </a:solidFill>
                          <a:latin typeface="+mn-lt"/>
                          <a:ea typeface="+mn-ea"/>
                          <a:cs typeface="+mn-cs"/>
                        </a:rPr>
                        <a:t>Mild impairment</a:t>
                      </a:r>
                    </a:p>
                    <a:p>
                      <a:pPr marL="0" algn="l" defTabSz="914400" rtl="0" eaLnBrk="1" latinLnBrk="0" hangingPunct="1"/>
                      <a:endParaRPr lang="en-GB" sz="1100" b="0" kern="1200" dirty="0">
                        <a:solidFill>
                          <a:schemeClr val="bg1"/>
                        </a:solidFill>
                        <a:latin typeface="+mn-lt"/>
                        <a:ea typeface="+mn-ea"/>
                        <a:cs typeface="+mn-cs"/>
                      </a:endParaRPr>
                    </a:p>
                  </a:txBody>
                  <a:tcPr>
                    <a:solidFill>
                      <a:schemeClr val="accent3">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kern="1200" dirty="0">
                          <a:solidFill>
                            <a:schemeClr val="bg1"/>
                          </a:solidFill>
                          <a:latin typeface="+mn-lt"/>
                          <a:ea typeface="+mn-ea"/>
                          <a:cs typeface="+mn-cs"/>
                        </a:rPr>
                        <a:t>Severe impairment</a:t>
                      </a:r>
                    </a:p>
                    <a:p>
                      <a:pPr marL="0" algn="l" defTabSz="914400" rtl="0" eaLnBrk="1" latinLnBrk="0" hangingPunct="1"/>
                      <a:endParaRPr lang="en-GB" sz="1100" b="0" kern="1200" dirty="0">
                        <a:solidFill>
                          <a:schemeClr val="bg1"/>
                        </a:solidFill>
                        <a:latin typeface="+mn-lt"/>
                        <a:ea typeface="+mn-ea"/>
                        <a:cs typeface="+mn-cs"/>
                      </a:endParaRPr>
                    </a:p>
                  </a:txBody>
                  <a:tcPr>
                    <a:solidFill>
                      <a:schemeClr val="accent3">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dirty="0">
                          <a:solidFill>
                            <a:srgbClr val="000000"/>
                          </a:solidFill>
                        </a:rPr>
                        <a:t>Mild impairment</a:t>
                      </a:r>
                    </a:p>
                    <a:p>
                      <a:pPr marL="0" algn="l" defTabSz="914400" rtl="0" eaLnBrk="1" latinLnBrk="0" hangingPunct="1"/>
                      <a:endParaRPr lang="en-GB" sz="1100" b="0" kern="1200" dirty="0">
                        <a:solidFill>
                          <a:srgbClr val="000000"/>
                        </a:solidFill>
                        <a:latin typeface="+mn-lt"/>
                        <a:ea typeface="+mn-ea"/>
                        <a:cs typeface="+mn-cs"/>
                      </a:endParaRPr>
                    </a:p>
                  </a:txBody>
                  <a:tcPr>
                    <a:solidFill>
                      <a:schemeClr val="accent5">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kern="1200" dirty="0">
                          <a:solidFill>
                            <a:schemeClr val="bg1"/>
                          </a:solidFill>
                          <a:latin typeface="+mn-lt"/>
                          <a:ea typeface="+mn-ea"/>
                          <a:cs typeface="+mn-cs"/>
                        </a:rPr>
                        <a:t>Severe impairment</a:t>
                      </a:r>
                    </a:p>
                    <a:p>
                      <a:pPr marL="0" algn="l" defTabSz="914400" rtl="0" eaLnBrk="1" latinLnBrk="0" hangingPunct="1"/>
                      <a:endParaRPr lang="en-GB" sz="1100" b="0" kern="1200" dirty="0">
                        <a:solidFill>
                          <a:schemeClr val="bg1"/>
                        </a:solidFill>
                        <a:latin typeface="+mn-lt"/>
                        <a:ea typeface="+mn-ea"/>
                        <a:cs typeface="+mn-cs"/>
                      </a:endParaRPr>
                    </a:p>
                  </a:txBody>
                  <a:tcPr>
                    <a:solidFill>
                      <a:schemeClr val="accent5">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dirty="0">
                          <a:solidFill>
                            <a:schemeClr val="bg1"/>
                          </a:solidFill>
                        </a:rPr>
                        <a:t>Severe impairment</a:t>
                      </a:r>
                    </a:p>
                    <a:p>
                      <a:pPr marL="0" algn="l" defTabSz="914400" rtl="0" eaLnBrk="1" latinLnBrk="0" hangingPunct="1"/>
                      <a:endParaRPr lang="en-GB" sz="1100" b="0" kern="1200" dirty="0">
                        <a:solidFill>
                          <a:srgbClr val="000000"/>
                        </a:solidFill>
                        <a:latin typeface="+mn-lt"/>
                        <a:ea typeface="+mn-ea"/>
                        <a:cs typeface="+mn-cs"/>
                      </a:endParaRPr>
                    </a:p>
                  </a:txBody>
                  <a:tcPr>
                    <a:solidFill>
                      <a:schemeClr val="accent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kern="1200" dirty="0">
                          <a:solidFill>
                            <a:schemeClr val="bg1"/>
                          </a:solidFill>
                          <a:latin typeface="+mn-lt"/>
                          <a:ea typeface="+mn-ea"/>
                          <a:cs typeface="+mn-cs"/>
                        </a:rPr>
                        <a:t>Severe impairment</a:t>
                      </a:r>
                    </a:p>
                    <a:p>
                      <a:pPr marL="0" algn="l" defTabSz="914400" rtl="0" eaLnBrk="1" latinLnBrk="0" hangingPunct="1"/>
                      <a:endParaRPr lang="en-GB" sz="1100" b="0" kern="1200" dirty="0">
                        <a:solidFill>
                          <a:srgbClr val="000000"/>
                        </a:solidFill>
                        <a:latin typeface="+mn-lt"/>
                        <a:ea typeface="+mn-ea"/>
                        <a:cs typeface="+mn-cs"/>
                      </a:endParaRPr>
                    </a:p>
                  </a:txBody>
                  <a:tcPr>
                    <a:solidFill>
                      <a:schemeClr val="accent2">
                        <a:lumMod val="50000"/>
                      </a:schemeClr>
                    </a:solidFill>
                  </a:tcPr>
                </a:tc>
                <a:extLst>
                  <a:ext uri="{0D108BD9-81ED-4DB2-BD59-A6C34878D82A}">
                    <a16:rowId xmlns:a16="http://schemas.microsoft.com/office/drawing/2014/main" val="3479126176"/>
                  </a:ext>
                </a:extLst>
              </a:tr>
            </a:tbl>
          </a:graphicData>
        </a:graphic>
      </p:graphicFrame>
      <p:sp>
        <p:nvSpPr>
          <p:cNvPr id="5" name="Text Placeholder 4">
            <a:extLst>
              <a:ext uri="{FF2B5EF4-FFF2-40B4-BE49-F238E27FC236}">
                <a16:creationId xmlns:a16="http://schemas.microsoft.com/office/drawing/2014/main" id="{2CF3F605-EC8F-CD2C-49AB-5567AF6D7979}"/>
              </a:ext>
            </a:extLst>
          </p:cNvPr>
          <p:cNvSpPr>
            <a:spLocks noGrp="1"/>
          </p:cNvSpPr>
          <p:nvPr>
            <p:ph type="body" sz="quarter" idx="17"/>
          </p:nvPr>
        </p:nvSpPr>
        <p:spPr/>
        <p:txBody>
          <a:bodyPr/>
          <a:lstStyle/>
          <a:p>
            <a:r>
              <a:rPr lang="da-DK" dirty="0">
                <a:solidFill>
                  <a:schemeClr val="accent2">
                    <a:lumMod val="50000"/>
                  </a:schemeClr>
                </a:solidFill>
              </a:rPr>
              <a:t>Alzheimer’s disease (AD) – History, definitions and diagnosis </a:t>
            </a:r>
          </a:p>
        </p:txBody>
      </p:sp>
      <p:sp>
        <p:nvSpPr>
          <p:cNvPr id="3" name="Title 2">
            <a:extLst>
              <a:ext uri="{FF2B5EF4-FFF2-40B4-BE49-F238E27FC236}">
                <a16:creationId xmlns:a16="http://schemas.microsoft.com/office/drawing/2014/main" id="{96741B7D-EAAB-FCB0-BEA0-E10D3AE5A09C}"/>
              </a:ext>
            </a:extLst>
          </p:cNvPr>
          <p:cNvSpPr>
            <a:spLocks noGrp="1"/>
          </p:cNvSpPr>
          <p:nvPr>
            <p:ph type="title"/>
          </p:nvPr>
        </p:nvSpPr>
        <p:spPr>
          <a:xfrm>
            <a:off x="539749" y="814386"/>
            <a:ext cx="10321084" cy="332399"/>
          </a:xfrm>
        </p:spPr>
        <p:txBody>
          <a:bodyPr/>
          <a:lstStyle/>
          <a:p>
            <a:r>
              <a:rPr lang="en-GB" sz="2000" dirty="0"/>
              <a:t>Cognitive–behavioural profiles of neuropsychologically distinct dementia syndromes</a:t>
            </a:r>
            <a:endParaRPr lang="da-DK" sz="2000" dirty="0"/>
          </a:p>
        </p:txBody>
      </p:sp>
      <p:sp>
        <p:nvSpPr>
          <p:cNvPr id="115" name="Text Placeholder 114">
            <a:extLst>
              <a:ext uri="{FF2B5EF4-FFF2-40B4-BE49-F238E27FC236}">
                <a16:creationId xmlns:a16="http://schemas.microsoft.com/office/drawing/2014/main" id="{AE0EF023-730B-63AB-3E97-2D574BE4D879}"/>
              </a:ext>
            </a:extLst>
          </p:cNvPr>
          <p:cNvSpPr>
            <a:spLocks noGrp="1"/>
          </p:cNvSpPr>
          <p:nvPr>
            <p:ph type="body" sz="quarter" idx="18"/>
          </p:nvPr>
        </p:nvSpPr>
        <p:spPr/>
        <p:txBody>
          <a:bodyPr/>
          <a:lstStyle/>
          <a:p>
            <a:r>
              <a:rPr lang="en-GB" dirty="0"/>
              <a:t>FTD=frontotemporal dementia</a:t>
            </a:r>
            <a:br>
              <a:rPr lang="en-GB" dirty="0"/>
            </a:br>
            <a:br>
              <a:rPr lang="en-GB" dirty="0"/>
            </a:br>
            <a:r>
              <a:rPr lang="en-GB" dirty="0"/>
              <a:t>Weintraub et al. Cold Spring </a:t>
            </a:r>
            <a:r>
              <a:rPr lang="en-GB" dirty="0" err="1"/>
              <a:t>Harb</a:t>
            </a:r>
            <a:r>
              <a:rPr lang="en-GB" dirty="0"/>
              <a:t> </a:t>
            </a:r>
            <a:r>
              <a:rPr lang="en-GB" dirty="0" err="1"/>
              <a:t>Perspect</a:t>
            </a:r>
            <a:r>
              <a:rPr lang="en-GB" dirty="0"/>
              <a:t> Med 2012;2(4):a006171</a:t>
            </a:r>
          </a:p>
        </p:txBody>
      </p:sp>
    </p:spTree>
    <p:extLst>
      <p:ext uri="{BB962C8B-B14F-4D97-AF65-F5344CB8AC3E}">
        <p14:creationId xmlns:p14="http://schemas.microsoft.com/office/powerpoint/2010/main" val="4202100450"/>
      </p:ext>
    </p:extLst>
  </p:cSld>
  <p:clrMapOvr>
    <a:masterClrMapping/>
  </p:clrMapOvr>
</p:sld>
</file>

<file path=ppt/theme/theme1.xml><?xml version="1.0" encoding="utf-8"?>
<a:theme xmlns:a="http://schemas.openxmlformats.org/drawingml/2006/main" name="NT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T theme" id="{4C5B371D-3541-42BC-B4FF-F4E17CF60EB6}" vid="{6F9B7946-244C-41AD-98C6-F5D1ABC223B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SharedWithUsers xmlns="08562aa6-c0ad-4fb9-8a82-15409d3a28b4">
      <UserInfo>
        <DisplayName>Penny Staton</DisplayName>
        <AccountId>34</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4" ma:contentTypeDescription="Create a new document." ma:contentTypeScope="" ma:versionID="bff8f0936fa74a577c13ba58e1b7ec20">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cbcdc56f889fb4abd4af81948767b608"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7210926-393B-4FFC-9519-19CAD6E424E6}">
  <ds:schemaRefs>
    <ds:schemaRef ds:uri="http://schemas.microsoft.com/sharepoint/v3/contenttype/forms"/>
  </ds:schemaRefs>
</ds:datastoreItem>
</file>

<file path=customXml/itemProps2.xml><?xml version="1.0" encoding="utf-8"?>
<ds:datastoreItem xmlns:ds="http://schemas.openxmlformats.org/officeDocument/2006/customXml" ds:itemID="{A23E030C-6324-406E-9D9A-D39B24FEB13F}">
  <ds:schemaRefs>
    <ds:schemaRef ds:uri="08562aa6-c0ad-4fb9-8a82-15409d3a28b4"/>
    <ds:schemaRef ds:uri="28627d7c-4416-4bc1-86cf-ca6c3a42a8f2"/>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B5DFAD17-A455-4628-8E52-9958F06FB5A7}">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NT theme</Template>
  <TotalTime>15763</TotalTime>
  <Words>422</Words>
  <Application>Microsoft Office PowerPoint</Application>
  <PresentationFormat>Widescreen</PresentationFormat>
  <Paragraphs>45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NT theme</vt:lpstr>
      <vt:lpstr>Cognitive–behavioural profiles of neuropsychologically distinct dementia syndromes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Khoula Afzal</dc:creator>
  <cp:lastModifiedBy>Viktoria-Maria Hvidtfelt Lykke</cp:lastModifiedBy>
  <cp:revision>110</cp:revision>
  <dcterms:created xsi:type="dcterms:W3CDTF">2023-06-23T10:06:01Z</dcterms:created>
  <dcterms:modified xsi:type="dcterms:W3CDTF">2023-12-15T07:20:15Z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