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93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4E4"/>
    <a:srgbClr val="7B9CBB"/>
    <a:srgbClr val="000000"/>
    <a:srgbClr val="47CFFF"/>
    <a:srgbClr val="E0D720"/>
    <a:srgbClr val="FFE2D5"/>
    <a:srgbClr val="F7A88B"/>
    <a:srgbClr val="97AEC3"/>
    <a:srgbClr val="EBF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9" autoAdjust="0"/>
    <p:restoredTop sz="94543" autoAdjust="0"/>
  </p:normalViewPr>
  <p:slideViewPr>
    <p:cSldViewPr snapToGrid="0">
      <p:cViewPr varScale="1">
        <p:scale>
          <a:sx n="100" d="100"/>
          <a:sy n="100" d="100"/>
        </p:scale>
        <p:origin x="558" y="90"/>
      </p:cViewPr>
      <p:guideLst/>
    </p:cSldViewPr>
  </p:slideViewPr>
  <p:outlineViewPr>
    <p:cViewPr>
      <p:scale>
        <a:sx n="33" d="100"/>
        <a:sy n="33" d="100"/>
      </p:scale>
      <p:origin x="0" y="-250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2995" y="-2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8C40-32BF-3597-8563-3EE33FBD86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1BEC5-83AA-E467-F256-0F6FEB5ADD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E375-6B2A-41A3-83D5-431C83D182C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46F6-3399-229A-D5F5-77E80DF1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75859-9407-0B88-CE0C-1E0C1DDE6F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08775-1D0F-44AC-AC07-076810FE7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Reference:</a:t>
            </a:r>
          </a:p>
          <a:p>
            <a:pPr marL="228600" lvl="0" indent="-2286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US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McKhann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GM, </a:t>
            </a:r>
            <a:r>
              <a:rPr lang="en-US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Knopman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DS, </a:t>
            </a:r>
            <a:r>
              <a:rPr lang="en-US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Chertkow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H, et al. The diagnosis of dementia due to Alzheimer's disease: recommendations from the National Institute on Aging-Alzheimer's Association workgroups on diagnostic guidelines for Alzheimer's disease. </a:t>
            </a:r>
            <a:r>
              <a:rPr lang="en-US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Alzheimers</a:t>
            </a:r>
            <a:r>
              <a:rPr lang="en-US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Dement 2011; 7 (3): 263–269.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4967B-71C7-4105-8747-428629E032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23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BD5E15-4F07-86F5-8E83-02386BD281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Alzheimer’s disease (AD) – History, definitions and diagnosis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D17C76-77A2-04D6-F704-DEB9DF0F3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Clinical criteria for possible Alzheimer’s disease dementia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13601F-1FC8-4030-7755-01ADDEE35A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143510" indent="-143510"/>
            <a:r>
              <a:rPr lang="en-US" dirty="0" err="1">
                <a:latin typeface="Times New Roman"/>
                <a:cs typeface="Times New Roman"/>
              </a:rPr>
              <a:t>McKhann</a:t>
            </a:r>
            <a:r>
              <a:rPr lang="en-US" dirty="0">
                <a:latin typeface="Times New Roman"/>
                <a:cs typeface="Times New Roman"/>
              </a:rPr>
              <a:t> et al. </a:t>
            </a:r>
            <a:r>
              <a:rPr lang="en-US" dirty="0" err="1">
                <a:latin typeface="Times New Roman"/>
                <a:cs typeface="Times New Roman"/>
              </a:rPr>
              <a:t>Alzheimers</a:t>
            </a:r>
            <a:r>
              <a:rPr lang="en-US" dirty="0">
                <a:latin typeface="Times New Roman"/>
                <a:cs typeface="Times New Roman"/>
              </a:rPr>
              <a:t> Dement 2011;7(3):263–269</a:t>
            </a:r>
            <a:endParaRPr lang="en-US" dirty="0"/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88274AB2-A864-C60A-1CAD-5DCFC977C6EF}"/>
              </a:ext>
            </a:extLst>
          </p:cNvPr>
          <p:cNvSpPr/>
          <p:nvPr/>
        </p:nvSpPr>
        <p:spPr>
          <a:xfrm flipH="1">
            <a:off x="876300" y="1416785"/>
            <a:ext cx="10233660" cy="480060"/>
          </a:xfrm>
          <a:prstGeom prst="round2Diag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Arial"/>
              </a:rPr>
              <a:t>The individual must meet the core clinical criteria for AD and have either of the following:</a:t>
            </a:r>
            <a:endParaRPr lang="en-US" baseline="30000" dirty="0"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D2AC23-F743-8387-1B03-54D2B9F1DA38}"/>
              </a:ext>
            </a:extLst>
          </p:cNvPr>
          <p:cNvSpPr/>
          <p:nvPr/>
        </p:nvSpPr>
        <p:spPr>
          <a:xfrm>
            <a:off x="876300" y="2054245"/>
            <a:ext cx="3733800" cy="35867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br>
              <a:rPr lang="en-US" sz="1400" b="1" dirty="0">
                <a:solidFill>
                  <a:schemeClr val="tx1"/>
                </a:solidFill>
                <a:cs typeface="Arial"/>
              </a:rPr>
            </a:br>
            <a:r>
              <a:rPr lang="en-US" sz="1400" b="1" dirty="0">
                <a:solidFill>
                  <a:schemeClr val="tx1"/>
                </a:solidFill>
                <a:cs typeface="Arial"/>
              </a:rPr>
              <a:t>Atypical course</a:t>
            </a:r>
          </a:p>
          <a:p>
            <a:pPr algn="ctr"/>
            <a:endParaRPr lang="en-US" sz="1400" dirty="0">
              <a:solidFill>
                <a:schemeClr val="tx1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Arial"/>
              </a:rPr>
              <a:t>Sudden onset of cognitive impairment, 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Arial"/>
              </a:rPr>
              <a:t>Insufficient history or objective documentation of progressive decline</a:t>
            </a:r>
          </a:p>
          <a:p>
            <a:endParaRPr lang="en-US" sz="14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3D978E-CC28-75DE-51C1-8E715E61F55D}"/>
              </a:ext>
            </a:extLst>
          </p:cNvPr>
          <p:cNvSpPr/>
          <p:nvPr/>
        </p:nvSpPr>
        <p:spPr>
          <a:xfrm>
            <a:off x="4752974" y="2054245"/>
            <a:ext cx="6356985" cy="35867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br>
              <a:rPr lang="en-US" sz="1400" b="1" dirty="0">
                <a:solidFill>
                  <a:schemeClr val="tx1"/>
                </a:solidFill>
                <a:cs typeface="Arial"/>
              </a:rPr>
            </a:br>
            <a:r>
              <a:rPr lang="en-US" sz="1400" b="1" dirty="0" err="1">
                <a:solidFill>
                  <a:schemeClr val="tx1"/>
                </a:solidFill>
                <a:cs typeface="Arial"/>
              </a:rPr>
              <a:t>Aetiologically</a:t>
            </a:r>
            <a:r>
              <a:rPr lang="en-US" sz="1400" b="1" dirty="0">
                <a:solidFill>
                  <a:schemeClr val="tx1"/>
                </a:solidFill>
                <a:cs typeface="Arial"/>
              </a:rPr>
              <a:t> mixed presentation:</a:t>
            </a:r>
          </a:p>
          <a:p>
            <a:pPr algn="ctr"/>
            <a:endParaRPr lang="en-US" sz="1400" dirty="0">
              <a:solidFill>
                <a:schemeClr val="tx1"/>
              </a:solidFill>
              <a:cs typeface="Arial"/>
            </a:endParaRPr>
          </a:p>
          <a:p>
            <a:pPr marL="28440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Arial"/>
              </a:rPr>
              <a:t>Concomitant cerebrovascular disease (history of stroke associated with onset or worsening of cognitive impairment or multiple/extensive infarcts </a:t>
            </a:r>
            <a:br>
              <a:rPr lang="en-US" sz="1400" dirty="0">
                <a:solidFill>
                  <a:schemeClr val="tx1"/>
                </a:solidFill>
                <a:cs typeface="Arial"/>
              </a:rPr>
            </a:br>
            <a:r>
              <a:rPr lang="en-US" sz="1400" dirty="0">
                <a:solidFill>
                  <a:schemeClr val="tx1"/>
                </a:solidFill>
                <a:cs typeface="Arial"/>
              </a:rPr>
              <a:t>or white matter hyperintensity burden)</a:t>
            </a:r>
          </a:p>
          <a:p>
            <a:pPr marL="284400" lvl="1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cs typeface="Arial"/>
            </a:endParaRPr>
          </a:p>
          <a:p>
            <a:pPr marL="28440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Arial"/>
              </a:rPr>
              <a:t>Features of dementia with Lewy Bodies (other than the dementia itself)</a:t>
            </a:r>
          </a:p>
          <a:p>
            <a:pPr marL="284400" lvl="1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cs typeface="Arial"/>
            </a:endParaRPr>
          </a:p>
          <a:p>
            <a:pPr marL="28440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Arial"/>
              </a:rPr>
              <a:t>Evidence of another neurological disease or another non-neurological medical comorbidity or medication use that could have an effect </a:t>
            </a:r>
            <a:br>
              <a:rPr lang="en-US" sz="1400" dirty="0">
                <a:solidFill>
                  <a:schemeClr val="tx1"/>
                </a:solidFill>
                <a:cs typeface="Arial"/>
              </a:rPr>
            </a:br>
            <a:r>
              <a:rPr lang="en-US" sz="1400" dirty="0">
                <a:solidFill>
                  <a:schemeClr val="tx1"/>
                </a:solidFill>
                <a:cs typeface="Arial"/>
              </a:rPr>
              <a:t>on cognition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cs typeface="Arial"/>
            </a:endParaRPr>
          </a:p>
          <a:p>
            <a:endParaRPr lang="en-US" sz="1400" dirty="0">
              <a:solidFill>
                <a:schemeClr val="tx1"/>
              </a:solidFill>
              <a:cs typeface="Arial"/>
            </a:endParaRPr>
          </a:p>
        </p:txBody>
      </p:sp>
      <p:pic>
        <p:nvPicPr>
          <p:cNvPr id="18" name="Graphic 17" descr="Checklist outline">
            <a:extLst>
              <a:ext uri="{FF2B5EF4-FFF2-40B4-BE49-F238E27FC236}">
                <a16:creationId xmlns:a16="http://schemas.microsoft.com/office/drawing/2014/main" id="{B51C2D34-0FF5-5FFB-754A-52385FE92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6437" y="3648074"/>
            <a:ext cx="1533525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689312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Penny Staton</DisplayName>
        <AccountId>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E030C-6324-406E-9D9A-D39B24FEB13F}">
  <ds:schemaRefs>
    <ds:schemaRef ds:uri="08562aa6-c0ad-4fb9-8a82-15409d3a28b4"/>
    <ds:schemaRef ds:uri="28627d7c-4416-4bc1-86cf-ca6c3a42a8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15767</TotalTime>
  <Words>178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Clinical criteria for possible Alzheimer’s disease dementia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119</cp:revision>
  <dcterms:created xsi:type="dcterms:W3CDTF">2023-06-23T10:06:01Z</dcterms:created>
  <dcterms:modified xsi:type="dcterms:W3CDTF">2023-12-15T07:24:33Z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