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841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E68DBF29-173B-1EE4-E980-EBF86C79181A}" name="Editor" initials="C" userId="Editor" providerId="None"/>
  <p188:author id="{3F50E932-CC23-323A-8B7A-72BD7DDAD2D7}" name="joseph.therriault1@gmail.com" initials="jo" userId="S::urn:spo:guest#joseph.therriault1@gmail.com::" providerId="AD"/>
  <p188:author id="{C07A505D-5E7E-6BEB-4195-801D42364FA7}" name="Ceren Akdeniz Vogt" initials="CAV" userId="S::cak@lundbeckfonden.com::6291f9b8-8487-4396-8769-615d243e0f4b" providerId="AD"/>
  <p188:author id="{1B5F0080-9B2C-5279-9946-D71FA06EAFDA}" name="Alice Field" initials="AF" userId="S::alice.field@primeglobalpeople.com::3c465571-fc00-42d5-85b5-b26e00ad8602" providerId="AD"/>
  <p188:author id="{5ACDF9C1-C97A-4004-6B13-08511EB5CE41}" name="Rachel Jagger" initials="RJ" userId="S::Rachel.Jagger@primeglobalpeople.com::cf4acb15-657a-45e0-bad4-d602a69c1922" providerId="AD"/>
  <p188:author id="{01D730D3-5730-7068-35E6-8FCC161D9156}" name="janet.janbek@regionh.dk" initials="ja" userId="S::urn:spo:guest#janet.janbek@regionh.dk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8D4E4"/>
    <a:srgbClr val="7B9CBB"/>
    <a:srgbClr val="000000"/>
    <a:srgbClr val="47CFFF"/>
    <a:srgbClr val="E0D720"/>
    <a:srgbClr val="FFE2D5"/>
    <a:srgbClr val="F7A88B"/>
    <a:srgbClr val="97AEC3"/>
    <a:srgbClr val="EBF0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89" autoAdjust="0"/>
    <p:restoredTop sz="94543" autoAdjust="0"/>
  </p:normalViewPr>
  <p:slideViewPr>
    <p:cSldViewPr snapToGrid="0">
      <p:cViewPr varScale="1">
        <p:scale>
          <a:sx n="100" d="100"/>
          <a:sy n="100" d="100"/>
        </p:scale>
        <p:origin x="558" y="90"/>
      </p:cViewPr>
      <p:guideLst/>
    </p:cSldViewPr>
  </p:slideViewPr>
  <p:outlineViewPr>
    <p:cViewPr>
      <p:scale>
        <a:sx n="33" d="100"/>
        <a:sy n="33" d="100"/>
      </p:scale>
      <p:origin x="0" y="-2502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40" d="100"/>
          <a:sy n="140" d="100"/>
        </p:scale>
        <p:origin x="2995" y="-230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4978C40-32BF-3597-8563-3EE33FBD860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F1BEC5-83AA-E467-F256-0F6FEB5ADD1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78E375-6B2A-41A3-83D5-431C83D182C5}" type="datetimeFigureOut">
              <a:rPr lang="en-GB" smtClean="0"/>
              <a:t>15/12/2023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FA46F6-3399-229A-D5F5-77E80DF1C91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D75859-9407-0B88-CE0C-1E0C1DDE6F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308775-1D0F-44AC-AC07-076810FE7D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0548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717C93-00C0-467A-B419-1910C90C529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4967B-71C7-4105-8747-428629E03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765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lzint.org/u/World-Alzheimer-Report-2022.pdf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References:</a:t>
            </a:r>
          </a:p>
          <a:p>
            <a:pPr marL="228600" lvl="0" indent="-228600">
              <a:lnSpc>
                <a:spcPts val="1400"/>
              </a:lnSpc>
              <a:spcAft>
                <a:spcPts val="600"/>
              </a:spcAft>
              <a:buFont typeface="+mj-lt"/>
              <a:buAutoNum type="arabicPeriod"/>
              <a:tabLst>
                <a:tab pos="270510" algn="l"/>
              </a:tabLst>
            </a:pPr>
            <a:r>
              <a:rPr lang="en-GB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Folstein</a:t>
            </a:r>
            <a:r>
              <a:rPr lang="en-GB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MF, </a:t>
            </a:r>
            <a:r>
              <a:rPr lang="en-GB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Folstein</a:t>
            </a:r>
            <a:r>
              <a:rPr lang="en-GB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SE, McHugh PR. "Mini-mental state". A practical method for grading the cognitive state of patients for the clinician. J </a:t>
            </a:r>
            <a:r>
              <a:rPr lang="en-GB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Psychiatr</a:t>
            </a:r>
            <a:r>
              <a:rPr lang="en-GB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Res 1975; 12 (3): 189–198. </a:t>
            </a:r>
          </a:p>
          <a:p>
            <a:pPr marL="228600" lvl="0" indent="-228600">
              <a:lnSpc>
                <a:spcPts val="1400"/>
              </a:lnSpc>
              <a:spcAft>
                <a:spcPts val="600"/>
              </a:spcAft>
              <a:buFont typeface="+mj-lt"/>
              <a:buAutoNum type="arabicPeriod"/>
              <a:tabLst>
                <a:tab pos="270510" algn="l"/>
              </a:tabLst>
            </a:pPr>
            <a:r>
              <a:rPr lang="da-DK" sz="1200" b="0" dirty="0"/>
              <a:t>Gauthier S, Webster C, Servaes S, et al. World Alzheimer Report 2022: Life after diagnosis: navigating treatment, care and support. </a:t>
            </a:r>
            <a:r>
              <a:rPr lang="en-US" sz="1200" b="0" dirty="0"/>
              <a:t>Available at: </a:t>
            </a:r>
            <a:r>
              <a:rPr lang="en-US" sz="1200" b="0" dirty="0">
                <a:hlinkClick r:id="rId3"/>
              </a:rPr>
              <a:t>https://www.alzint.org/u/World-Alzheimer-Report-2022.pdf</a:t>
            </a:r>
            <a:r>
              <a:rPr lang="en-US" dirty="0"/>
              <a:t>.</a:t>
            </a:r>
            <a:r>
              <a:rPr lang="en-US" sz="1200" b="0" dirty="0"/>
              <a:t> Accessed 15 November 2023. </a:t>
            </a:r>
            <a:endParaRPr lang="en-GB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0" indent="-228600">
              <a:lnSpc>
                <a:spcPts val="1400"/>
              </a:lnSpc>
              <a:spcAft>
                <a:spcPts val="600"/>
              </a:spcAft>
              <a:buFont typeface="+mj-lt"/>
              <a:buAutoNum type="arabicPeriod"/>
              <a:tabLst>
                <a:tab pos="270510" algn="l"/>
              </a:tabLst>
            </a:pPr>
            <a:r>
              <a:rPr lang="en-GB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Tombaugh TN, McIntyre NJ. The mini-mental state examination: a comprehensive review. J Am </a:t>
            </a:r>
            <a:r>
              <a:rPr lang="en-GB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Geriatr</a:t>
            </a:r>
            <a:r>
              <a:rPr lang="en-GB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Soc 1992; 40 (9): 922–935. </a:t>
            </a:r>
            <a:endParaRPr lang="en-US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0" indent="-228600">
              <a:lnSpc>
                <a:spcPts val="1400"/>
              </a:lnSpc>
              <a:spcAft>
                <a:spcPts val="600"/>
              </a:spcAft>
              <a:buFont typeface="+mj-lt"/>
              <a:buAutoNum type="arabicPeriod"/>
              <a:tabLst>
                <a:tab pos="270510" algn="l"/>
              </a:tabLst>
            </a:pPr>
            <a:r>
              <a:rPr lang="en-GB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Chapman KR, Bing-</a:t>
            </a:r>
            <a:r>
              <a:rPr lang="en-GB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Canar</a:t>
            </a:r>
            <a:r>
              <a:rPr lang="en-GB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H, </a:t>
            </a:r>
            <a:r>
              <a:rPr lang="en-GB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Alosco</a:t>
            </a:r>
            <a:r>
              <a:rPr lang="en-GB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ML, et al. Mini Mental State Examination and Logical Memory scores for entry into Alzheimer's disease trials. Alzheimers Res </a:t>
            </a:r>
            <a:r>
              <a:rPr lang="en-GB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Ther</a:t>
            </a:r>
            <a:r>
              <a:rPr lang="en-GB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2016; 8: 9. </a:t>
            </a:r>
            <a:endParaRPr lang="en-US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0" indent="-228600">
              <a:lnSpc>
                <a:spcPts val="1400"/>
              </a:lnSpc>
              <a:spcAft>
                <a:spcPts val="600"/>
              </a:spcAft>
              <a:buFont typeface="+mj-lt"/>
              <a:buAutoNum type="arabicPeriod"/>
              <a:tabLst>
                <a:tab pos="270510" algn="l"/>
              </a:tabLst>
            </a:pPr>
            <a:r>
              <a:rPr lang="en-GB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Maher-Edwards G, Watson C, Ascher J, et al. Two randomized controlled trials of SB742457 in mild-to-moderate Alzheimer's disease. Alzheimers Dement (N Y) 2015; 1 (1): 23–36. </a:t>
            </a:r>
            <a:endParaRPr lang="en-US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92959-5271-4408-B8CC-D03782232FDA}" type="slidenum">
              <a:rPr lang="en-GB" smtClean="0"/>
              <a:pPr/>
              <a:t>1</a:t>
            </a:fld>
            <a:endParaRPr lang="en-GB" dirty="0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D238C47F-D140-F65F-C10C-4F5595C60E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768803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90958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903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631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182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47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496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018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13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117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824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763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624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2832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9374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52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033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4368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820163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096242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35971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49722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568454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138928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813816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352922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84578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794870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601542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9510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9762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3580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529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0644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0618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9354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1829868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99F88FA9-53E0-4494-87E8-B9CF9C5E627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01317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Placeholder 5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a-DK" dirty="0">
                <a:solidFill>
                  <a:schemeClr val="accent2">
                    <a:lumMod val="50000"/>
                  </a:schemeClr>
                </a:solidFill>
              </a:rPr>
              <a:t>Alzheimer’s disease (AD) – History, definitions and diagnosis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Mini–Mental State Examination (MMSE)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CE6436-1412-8C5E-FB3A-7D43153E054F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670550" cy="4415215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sz="1500" dirty="0"/>
              <a:t>The MMSE is an objective assessment of orientation, registration, attention and calculation, recall, language, </a:t>
            </a:r>
            <a:br>
              <a:rPr lang="en-US" sz="1500" dirty="0"/>
            </a:br>
            <a:r>
              <a:rPr lang="en-US" sz="1500" dirty="0"/>
              <a:t>and praxis (the performance of an action)</a:t>
            </a:r>
            <a:r>
              <a:rPr lang="en-US" sz="1500" baseline="30000" dirty="0"/>
              <a:t>1 </a:t>
            </a:r>
          </a:p>
          <a:p>
            <a:r>
              <a:rPr lang="en-US" sz="1500" dirty="0"/>
              <a:t>The test has verbal, reading, writing, and drawing sections, </a:t>
            </a:r>
            <a:br>
              <a:rPr lang="en-US" sz="1500" dirty="0"/>
            </a:br>
            <a:r>
              <a:rPr lang="en-US" sz="1500" dirty="0"/>
              <a:t>and takes 5–10 minutes to administer</a:t>
            </a:r>
            <a:r>
              <a:rPr lang="en-GB" sz="1500" baseline="30000" dirty="0"/>
              <a:t>1</a:t>
            </a:r>
          </a:p>
          <a:p>
            <a:r>
              <a:rPr lang="en-US" sz="1500" dirty="0"/>
              <a:t>The MMSE is used to assess cognitive decline and </a:t>
            </a:r>
            <a:r>
              <a:rPr lang="en-GB" sz="1500" dirty="0"/>
              <a:t>is less sensitive to detect cognitive decline in mild cases compared </a:t>
            </a:r>
            <a:br>
              <a:rPr lang="en-GB" sz="1500" dirty="0"/>
            </a:br>
            <a:r>
              <a:rPr lang="en-GB" sz="1500" dirty="0"/>
              <a:t>to moderate AD</a:t>
            </a:r>
            <a:r>
              <a:rPr lang="en-US" sz="1500" baseline="30000" dirty="0"/>
              <a:t>2,3</a:t>
            </a:r>
            <a:endParaRPr lang="en-US" sz="1500" dirty="0"/>
          </a:p>
          <a:p>
            <a:r>
              <a:rPr lang="en-US" sz="1500" dirty="0"/>
              <a:t>In AD clinical trials, the MMSE is widely used to screen </a:t>
            </a:r>
            <a:br>
              <a:rPr lang="en-US" sz="1500" dirty="0"/>
            </a:br>
            <a:r>
              <a:rPr lang="en-US" sz="1500" dirty="0"/>
              <a:t>patients for inclusion</a:t>
            </a:r>
            <a:r>
              <a:rPr lang="en-US" sz="1500" baseline="30000" dirty="0"/>
              <a:t>4</a:t>
            </a:r>
            <a:endParaRPr lang="en-GB" sz="1500" dirty="0"/>
          </a:p>
          <a:p>
            <a:r>
              <a:rPr lang="en-US" sz="1500" dirty="0"/>
              <a:t>The patient scores points for each correct answer/completed task.</a:t>
            </a:r>
            <a:r>
              <a:rPr lang="en-US" sz="1500" baseline="30000" dirty="0"/>
              <a:t>1</a:t>
            </a:r>
            <a:r>
              <a:rPr lang="en-GB" sz="1500" baseline="30000" dirty="0"/>
              <a:t> </a:t>
            </a:r>
            <a:r>
              <a:rPr lang="en-US" sz="1500" dirty="0"/>
              <a:t>In total, MMSE score ranges from 0 (worst) to 30 (best)</a:t>
            </a:r>
            <a:r>
              <a:rPr lang="en-US" sz="1500" baseline="30000" dirty="0"/>
              <a:t>1</a:t>
            </a:r>
            <a:endParaRPr lang="en-GB" sz="1500" baseline="30000" dirty="0"/>
          </a:p>
          <a:p>
            <a:r>
              <a:rPr lang="en-US" sz="1500" dirty="0"/>
              <a:t>MMSE cut-off scores can be used to distinguish between the mild (20–26 points), moderate (10–19 points), and severe </a:t>
            </a:r>
            <a:br>
              <a:rPr lang="en-US" sz="1500" dirty="0"/>
            </a:br>
            <a:r>
              <a:rPr lang="en-US" sz="1500" dirty="0"/>
              <a:t>(&lt;10 points) cognitive impairment (other cut-offs also exist)</a:t>
            </a:r>
            <a:r>
              <a:rPr lang="en-US" sz="1500" baseline="30000" dirty="0"/>
              <a:t>4,5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705802E-5124-41DB-A71A-60E06258745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900" dirty="0"/>
              <a:t>MMSE=Mini–Mental State Examination</a:t>
            </a:r>
            <a:br>
              <a:rPr lang="en-GB" sz="900" dirty="0"/>
            </a:br>
            <a:br>
              <a:rPr lang="en-GB" sz="900" dirty="0"/>
            </a:br>
            <a:r>
              <a:rPr lang="en-GB" sz="900" dirty="0"/>
              <a:t>1. </a:t>
            </a:r>
            <a:r>
              <a:rPr lang="en-GB" sz="900" dirty="0" err="1"/>
              <a:t>Folstein</a:t>
            </a:r>
            <a:r>
              <a:rPr lang="en-GB" sz="900" dirty="0"/>
              <a:t> et al. </a:t>
            </a:r>
            <a:r>
              <a:rPr lang="en-US" sz="900" dirty="0"/>
              <a:t>J </a:t>
            </a:r>
            <a:r>
              <a:rPr lang="en-US" sz="900" dirty="0" err="1"/>
              <a:t>Psychiatr</a:t>
            </a:r>
            <a:r>
              <a:rPr lang="en-US" sz="900" dirty="0"/>
              <a:t> Res 1975;12(3):189–198; </a:t>
            </a:r>
            <a:r>
              <a:rPr lang="en-US" dirty="0"/>
              <a:t>2</a:t>
            </a:r>
            <a:r>
              <a:rPr lang="en-US" sz="900" dirty="0"/>
              <a:t>. </a:t>
            </a:r>
            <a:r>
              <a:rPr lang="en-GB" sz="900" dirty="0"/>
              <a:t>Gauthier et al. World Alzheimer Report 2022; 3. </a:t>
            </a:r>
            <a:r>
              <a:rPr lang="en-US" sz="900" dirty="0"/>
              <a:t>Tombaugh &amp; McIntyre. J Am </a:t>
            </a:r>
            <a:r>
              <a:rPr lang="en-US" sz="900" dirty="0" err="1"/>
              <a:t>Geriatr</a:t>
            </a:r>
            <a:r>
              <a:rPr lang="en-US" sz="900" dirty="0"/>
              <a:t> Soc 1992;40(9):922–935; </a:t>
            </a:r>
            <a:br>
              <a:rPr lang="en-US" sz="900" dirty="0"/>
            </a:br>
            <a:r>
              <a:rPr lang="en-US" sz="900" dirty="0"/>
              <a:t>4. </a:t>
            </a:r>
            <a:r>
              <a:rPr lang="en-US" dirty="0"/>
              <a:t>Chapman et al. </a:t>
            </a:r>
            <a:r>
              <a:rPr lang="en-US" dirty="0" err="1"/>
              <a:t>Alzheimers</a:t>
            </a:r>
            <a:r>
              <a:rPr lang="en-US" dirty="0"/>
              <a:t> Res </a:t>
            </a:r>
            <a:r>
              <a:rPr lang="en-US" dirty="0" err="1"/>
              <a:t>Ther</a:t>
            </a:r>
            <a:r>
              <a:rPr lang="en-US" dirty="0"/>
              <a:t> 2016;8:9; 5. </a:t>
            </a:r>
            <a:r>
              <a:rPr lang="en-US" sz="900" dirty="0"/>
              <a:t>Maher-Edwards et al. </a:t>
            </a:r>
            <a:r>
              <a:rPr lang="fr-FR" sz="900" dirty="0" err="1"/>
              <a:t>Alzheimers</a:t>
            </a:r>
            <a:r>
              <a:rPr lang="fr-FR" sz="900" dirty="0"/>
              <a:t> </a:t>
            </a:r>
            <a:r>
              <a:rPr lang="fr-FR" sz="900" dirty="0" err="1"/>
              <a:t>Dement</a:t>
            </a:r>
            <a:r>
              <a:rPr lang="fr-FR" dirty="0"/>
              <a:t> (NY) </a:t>
            </a:r>
            <a:r>
              <a:rPr lang="fr-FR" sz="900" dirty="0"/>
              <a:t>2015;1(1):23–36 </a:t>
            </a:r>
            <a:endParaRPr lang="en-GB" sz="900" dirty="0"/>
          </a:p>
        </p:txBody>
      </p:sp>
      <p:graphicFrame>
        <p:nvGraphicFramePr>
          <p:cNvPr id="9" name="Content Placeholder 6">
            <a:extLst>
              <a:ext uri="{FF2B5EF4-FFF2-40B4-BE49-F238E27FC236}">
                <a16:creationId xmlns:a16="http://schemas.microsoft.com/office/drawing/2014/main" id="{4CC42E73-22DB-AF30-8E6A-4641B3CCE9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4825560"/>
              </p:ext>
            </p:extLst>
          </p:nvPr>
        </p:nvGraphicFramePr>
        <p:xfrm>
          <a:off x="6623437" y="1435673"/>
          <a:ext cx="5197102" cy="422731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1971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80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</a:rPr>
                        <a:t>Example items of MMSE</a:t>
                      </a:r>
                      <a:endParaRPr lang="en-GB" sz="1400" b="1" dirty="0">
                        <a:solidFill>
                          <a:schemeClr val="bg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553" marR="95553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475"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Orientation</a:t>
                      </a:r>
                    </a:p>
                    <a:p>
                      <a:pPr marL="216000" indent="-216000">
                        <a:lnSpc>
                          <a:spcPct val="1000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buChar char="►"/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</a:rPr>
                        <a:t>What is the: year, season, date, day, month? </a:t>
                      </a:r>
                    </a:p>
                  </a:txBody>
                  <a:tcPr marL="95553" marR="95553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5337"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buNone/>
                        <a:tabLst>
                          <a:tab pos="27051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Registration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216000" lvl="0" indent="-216000">
                        <a:lnSpc>
                          <a:spcPct val="1000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buChar char="►"/>
                        <a:tabLst>
                          <a:tab pos="228600" algn="l"/>
                          <a:tab pos="270510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Name three objects: one second to say each. Then ask the patient to name all 3 after you have said them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553" marR="95553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5832"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buNone/>
                        <a:tabLst>
                          <a:tab pos="27051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Attention and calculation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216000" lvl="0" indent="-216000">
                        <a:lnSpc>
                          <a:spcPct val="1000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buChar char="►"/>
                        <a:tabLst>
                          <a:tab pos="228600" algn="l"/>
                          <a:tab pos="270510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Serial 7s (starting at 100, the patient is asked to count backwards in intervals of seven; 100, 93, 86, and so on)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553" marR="95553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5337"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buNone/>
                        <a:tabLst>
                          <a:tab pos="27051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Recall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216000" lvl="0" indent="-216000">
                        <a:lnSpc>
                          <a:spcPct val="1000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buChar char="►"/>
                        <a:tabLst>
                          <a:tab pos="228600" algn="l"/>
                          <a:tab pos="270510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Ask for the three objects repeated above. Give 1 point for each correct answer 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553" marR="95553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59284"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buNone/>
                        <a:tabLst>
                          <a:tab pos="27051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Language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216000" lvl="0" indent="-216000">
                        <a:lnSpc>
                          <a:spcPct val="1000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buChar char="►"/>
                        <a:tabLst>
                          <a:tab pos="228600" algn="l"/>
                          <a:tab pos="270510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Follow a 3-stage command: “Take the paper in your right hand, fold it in half, and put it on the floor” 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216000" lvl="0" indent="-216000">
                        <a:lnSpc>
                          <a:spcPct val="1000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buChar char="►"/>
                        <a:tabLst>
                          <a:tab pos="228600" algn="l"/>
                          <a:tab pos="270510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Write a sentence (must contain a noun and a verb) 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5553" marR="95553"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5903960"/>
      </p:ext>
    </p:extLst>
  </p:cSld>
  <p:clrMapOvr>
    <a:masterClrMapping/>
  </p:clrMapOvr>
</p:sld>
</file>

<file path=ppt/theme/theme1.xml><?xml version="1.0" encoding="utf-8"?>
<a:theme xmlns:a="http://schemas.openxmlformats.org/drawingml/2006/main" name="NT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T theme" id="{4C5B371D-3541-42BC-B4FF-F4E17CF60EB6}" vid="{6F9B7946-244C-41AD-98C6-F5D1ABC223B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  <SharedWithUsers xmlns="08562aa6-c0ad-4fb9-8a82-15409d3a28b4">
      <UserInfo>
        <DisplayName>Penny Staton</DisplayName>
        <AccountId>34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4" ma:contentTypeDescription="Create a new document." ma:contentTypeScope="" ma:versionID="bff8f0936fa74a577c13ba58e1b7ec2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bcdc56f889fb4abd4af81948767b60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7210926-393B-4FFC-9519-19CAD6E424E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23E030C-6324-406E-9D9A-D39B24FEB13F}">
  <ds:schemaRefs>
    <ds:schemaRef ds:uri="08562aa6-c0ad-4fb9-8a82-15409d3a28b4"/>
    <ds:schemaRef ds:uri="28627d7c-4416-4bc1-86cf-ca6c3a42a8f2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5DFAD17-A455-4628-8E52-9958F06FB5A7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NT theme</Template>
  <TotalTime>15769</TotalTime>
  <Words>571</Words>
  <Application>Microsoft Office PowerPoint</Application>
  <PresentationFormat>Widescreen</PresentationFormat>
  <Paragraphs>28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NT theme</vt:lpstr>
      <vt:lpstr>Mini–Mental State Examination (MMSE)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Khoula Afzal</dc:creator>
  <cp:lastModifiedBy>Viktoria-Maria Hvidtfelt Lykke</cp:lastModifiedBy>
  <cp:revision>122</cp:revision>
  <dcterms:created xsi:type="dcterms:W3CDTF">2023-06-23T10:06:01Z</dcterms:created>
  <dcterms:modified xsi:type="dcterms:W3CDTF">2023-12-15T07:25:40Z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