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83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D4E4"/>
    <a:srgbClr val="7B9CBB"/>
    <a:srgbClr val="000000"/>
    <a:srgbClr val="47CFFF"/>
    <a:srgbClr val="E0D720"/>
    <a:srgbClr val="FFE2D5"/>
    <a:srgbClr val="F7A88B"/>
    <a:srgbClr val="97AEC3"/>
    <a:srgbClr val="EBF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autoAdjust="0"/>
    <p:restoredTop sz="94543" autoAdjust="0"/>
  </p:normalViewPr>
  <p:slideViewPr>
    <p:cSldViewPr snapToGrid="0">
      <p:cViewPr varScale="1">
        <p:scale>
          <a:sx n="100" d="100"/>
          <a:sy n="100" d="100"/>
        </p:scale>
        <p:origin x="558" y="90"/>
      </p:cViewPr>
      <p:guideLst/>
    </p:cSldViewPr>
  </p:slideViewPr>
  <p:outlineViewPr>
    <p:cViewPr>
      <p:scale>
        <a:sx n="33" d="100"/>
        <a:sy n="33" d="100"/>
      </p:scale>
      <p:origin x="0" y="-25020"/>
    </p:cViewPr>
  </p:outlineViewPr>
  <p:notesTextViewPr>
    <p:cViewPr>
      <p:scale>
        <a:sx n="3" d="2"/>
        <a:sy n="3" d="2"/>
      </p:scale>
      <p:origin x="0" y="0"/>
    </p:cViewPr>
  </p:notesTextViewPr>
  <p:notesViewPr>
    <p:cSldViewPr snapToGrid="0">
      <p:cViewPr>
        <p:scale>
          <a:sx n="140" d="100"/>
          <a:sy n="140" d="100"/>
        </p:scale>
        <p:origin x="2995" y="-2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78C40-32BF-3597-8563-3EE33FBD86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CF1BEC5-83AA-E467-F256-0F6FEB5ADD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8E375-6B2A-41A3-83D5-431C83D182C5}" type="datetimeFigureOut">
              <a:rPr lang="en-GB" smtClean="0"/>
              <a:t>15/12/2023</a:t>
            </a:fld>
            <a:endParaRPr lang="en-GB"/>
          </a:p>
        </p:txBody>
      </p:sp>
      <p:sp>
        <p:nvSpPr>
          <p:cNvPr id="4" name="Footer Placeholder 3">
            <a:extLst>
              <a:ext uri="{FF2B5EF4-FFF2-40B4-BE49-F238E27FC236}">
                <a16:creationId xmlns:a16="http://schemas.microsoft.com/office/drawing/2014/main" id="{E0FA46F6-3399-229A-D5F5-77E80DF1C9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7D75859-9407-0B88-CE0C-1E0C1DDE6F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308775-1D0F-44AC-AC07-076810FE7D54}" type="slidenum">
              <a:rPr lang="en-GB" smtClean="0"/>
              <a:t>‹#›</a:t>
            </a:fld>
            <a:endParaRPr lang="en-GB"/>
          </a:p>
        </p:txBody>
      </p:sp>
    </p:spTree>
    <p:extLst>
      <p:ext uri="{BB962C8B-B14F-4D97-AF65-F5344CB8AC3E}">
        <p14:creationId xmlns:p14="http://schemas.microsoft.com/office/powerpoint/2010/main" val="3099054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fda.gov/drugs/news-events-human-drugs/fdas-decision-approve-new-treatment-alzheimers-disease"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fda.gov/news-events/press-announcements/fda-converts-novel-alzheimers-disease-treatment-traditional-approva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Autofit/>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Diagnosis of AD has developed from a pathological approach to a more clinical and exclusionary approach.</a:t>
            </a:r>
            <a:r>
              <a:rPr lang="en-GB" baseline="30000" dirty="0"/>
              <a:t>1,3</a:t>
            </a:r>
            <a:r>
              <a:rPr lang="en-GB" baseline="0" dirty="0"/>
              <a:t> </a:t>
            </a:r>
            <a:r>
              <a:rPr lang="en-GB" dirty="0"/>
              <a:t>NIA-AA Criteria published in 2011, combined with a clinical and biological approach developed by the International Working Group (IWG), allowed for the emergence of a clinical diagnosis.</a:t>
            </a:r>
            <a:r>
              <a:rPr lang="en-GB" baseline="30000" dirty="0"/>
              <a:t>3,16,17</a:t>
            </a:r>
            <a:r>
              <a:rPr lang="en-GB" dirty="0"/>
              <a:t> Subsequent efforts by the National Institute on Aging and the Alzheimer’s Association working groups incorporated biomarkers, working towards a purely biological categorization of AD.</a:t>
            </a:r>
            <a:r>
              <a:rPr lang="en-GB" baseline="30000" dirty="0"/>
              <a:t>18,19</a:t>
            </a:r>
            <a:r>
              <a:rPr lang="en-GB" dirty="0"/>
              <a:t> The </a:t>
            </a:r>
            <a:r>
              <a:rPr lang="en-GB" dirty="0" err="1"/>
              <a:t>Braak</a:t>
            </a:r>
            <a:r>
              <a:rPr lang="en-GB" dirty="0"/>
              <a:t> staging system, developed in 1991, provides the ability to differentiate multiple disease phases based on the anatomical distribution of changes in neuropathology.</a:t>
            </a:r>
            <a:r>
              <a:rPr lang="en-GB" baseline="30000" dirty="0"/>
              <a:t>5,20</a:t>
            </a:r>
            <a:r>
              <a:rPr lang="en-GB" dirty="0"/>
              <a:t> More recently, blood phosphorylated tau (p-tau)181, p-tau217, and p-tau231 biomarkers reflecting brain tau and amyloid-</a:t>
            </a:r>
            <a:r>
              <a:rPr lang="en-GB" dirty="0">
                <a:sym typeface="Symbol" panose="05050102010706020507" pitchFamily="18" charset="2"/>
              </a:rPr>
              <a:t></a:t>
            </a:r>
            <a:r>
              <a:rPr lang="en-GB" dirty="0"/>
              <a:t> (A</a:t>
            </a:r>
            <a:r>
              <a:rPr lang="en-GB" dirty="0">
                <a:sym typeface="Symbol" panose="05050102010706020507" pitchFamily="18" charset="2"/>
              </a:rPr>
              <a:t></a:t>
            </a:r>
            <a:r>
              <a:rPr lang="en-GB" dirty="0"/>
              <a:t>) pathology have been developed.</a:t>
            </a:r>
            <a:r>
              <a:rPr lang="en-GB" baseline="30000" dirty="0"/>
              <a:t>12</a:t>
            </a:r>
            <a:r>
              <a:rPr lang="en-GB" dirty="0"/>
              <a:t> The availability of blood-based biomarkers provides potential benefit over CSF or PET biomarkers owing to a less invasive, and more flexible, time- and cost-saving approach.</a:t>
            </a:r>
            <a:r>
              <a:rPr lang="en-GB" baseline="30000" dirty="0"/>
              <a:t>12</a:t>
            </a:r>
            <a:r>
              <a:rPr lang="en-GB" baseline="0" dirty="0"/>
              <a:t> Blood-based</a:t>
            </a:r>
            <a:r>
              <a:rPr lang="en-GB" dirty="0"/>
              <a:t> biomarkers allow for improved AD pre-screening, more definitive and differential diagnosis, and use in population-based and epidemiological studies.</a:t>
            </a:r>
            <a:r>
              <a:rPr lang="en-GB" baseline="30000" dirty="0"/>
              <a:t>12</a:t>
            </a:r>
            <a:r>
              <a:rPr lang="en-GB" dirty="0"/>
              <a:t> In 2021, the FDA accelerated the approval of aducanumab for treatment of AD, making it the first novel therapy approved for AD since 2003 and the first treatment to target underlying pathophysiology of AD – A</a:t>
            </a:r>
            <a:r>
              <a:rPr lang="en-GB" dirty="0">
                <a:sym typeface="Symbol" panose="05050102010706020507" pitchFamily="18" charset="2"/>
              </a:rPr>
              <a:t></a:t>
            </a:r>
            <a:r>
              <a:rPr lang="en-GB" dirty="0"/>
              <a:t> plaques.</a:t>
            </a:r>
            <a:r>
              <a:rPr lang="en-GB" baseline="30000" dirty="0"/>
              <a:t>13</a:t>
            </a:r>
            <a:r>
              <a:rPr lang="en-GB" dirty="0"/>
              <a:t> In 2023, the FDA granted traditional approval to </a:t>
            </a:r>
            <a:r>
              <a:rPr lang="en-GB" dirty="0" err="1"/>
              <a:t>lecanemab</a:t>
            </a:r>
            <a:r>
              <a:rPr lang="en-GB" dirty="0"/>
              <a:t> as another treatment option to target the underlying disease process of AD, rather than solely treating symptoms.</a:t>
            </a:r>
            <a:r>
              <a:rPr lang="en-GB" baseline="30000" dirty="0"/>
              <a:t>15</a:t>
            </a:r>
            <a:r>
              <a:rPr lang="en-GB" dirty="0"/>
              <a:t> Considerable advancements in AD research have been made over the years, working towards a reality of early identification and multimodal treatment of patients with AD.</a:t>
            </a:r>
            <a:r>
              <a:rPr lang="en-GB" baseline="30000" dirty="0"/>
              <a:t>21 </a:t>
            </a:r>
            <a:r>
              <a:rPr lang="en-GB" sz="1200" kern="1200" dirty="0">
                <a:ea typeface="+mn-ea"/>
                <a:cs typeface="+mn-cs"/>
              </a:rPr>
              <a:t>In July 2023, p</a:t>
            </a:r>
            <a:r>
              <a:rPr lang="en-GB" altLang="sv-SE" sz="1200" kern="1200" dirty="0">
                <a:ea typeface="+mn-ea"/>
                <a:cs typeface="+mn-cs"/>
              </a:rPr>
              <a:t>ositive </a:t>
            </a:r>
            <a:r>
              <a:rPr lang="en-GB" altLang="sv-SE" sz="1200" dirty="0"/>
              <a:t>results of a Phase 3 randomized clinical trial of </a:t>
            </a:r>
            <a:r>
              <a:rPr lang="en-GB" altLang="sv-SE" sz="1200" dirty="0" err="1"/>
              <a:t>donanemab</a:t>
            </a:r>
            <a:r>
              <a:rPr lang="en-GB" altLang="sv-SE" sz="1200" dirty="0"/>
              <a:t> in early symptomatic AD were published.</a:t>
            </a:r>
            <a:r>
              <a:rPr lang="en-GB" altLang="sv-SE" sz="1200" baseline="30000" dirty="0"/>
              <a:t>14</a:t>
            </a:r>
            <a:r>
              <a:rPr lang="en-GB" altLang="sv-SE" baseline="30000" dirty="0"/>
              <a:t> </a:t>
            </a:r>
            <a:r>
              <a:rPr lang="en-GB" altLang="sv-SE" dirty="0"/>
              <a:t>In addition, there are </a:t>
            </a:r>
            <a:r>
              <a:rPr lang="en-GB" altLang="sv-SE" dirty="0">
                <a:cs typeface="Arial"/>
              </a:rPr>
              <a:t>c</a:t>
            </a:r>
            <a:r>
              <a:rPr lang="en-GB" sz="1200" kern="1200" dirty="0">
                <a:solidFill>
                  <a:schemeClr val="tx1"/>
                </a:solidFill>
                <a:latin typeface="+mn-lt"/>
                <a:ea typeface="+mn-ea"/>
                <a:cs typeface="Arial"/>
              </a:rPr>
              <a:t>urrently several </a:t>
            </a:r>
            <a:r>
              <a:rPr lang="en-US" sz="1200" kern="1200" dirty="0">
                <a:solidFill>
                  <a:schemeClr val="tx1"/>
                </a:solidFill>
                <a:latin typeface="+mn-lt"/>
                <a:ea typeface="+mn-ea"/>
                <a:cs typeface="Arial"/>
              </a:rPr>
              <a:t>d</a:t>
            </a:r>
            <a:r>
              <a:rPr lang="en-US" sz="1200" dirty="0">
                <a:cs typeface="Arial"/>
              </a:rPr>
              <a:t>isease-modifying treatments being investigated, such as agents targeting amyloid accumulation, tau pathology, and others.</a:t>
            </a:r>
            <a:r>
              <a:rPr lang="en-US" sz="1200" baseline="30000" dirty="0">
                <a:cs typeface="Arial"/>
              </a:rPr>
              <a:t>22</a:t>
            </a:r>
          </a:p>
          <a:p>
            <a:endParaRPr lang="en-US" noProof="0" dirty="0"/>
          </a:p>
          <a:p>
            <a:endParaRPr lang="en-US" noProof="0" dirty="0"/>
          </a:p>
          <a:p>
            <a:r>
              <a:rPr lang="en-US" noProof="0" dirty="0"/>
              <a:t>References: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Hippius</a:t>
            </a:r>
            <a:r>
              <a:rPr lang="en-US" noProof="0" dirty="0"/>
              <a:t> H, </a:t>
            </a:r>
            <a:r>
              <a:rPr lang="en-US" noProof="0" dirty="0" err="1"/>
              <a:t>Neundörfer</a:t>
            </a:r>
            <a:r>
              <a:rPr lang="en-US" noProof="0" dirty="0"/>
              <a:t> G. The discovery of Alzheimer's disease. Dialogues Clin </a:t>
            </a:r>
            <a:r>
              <a:rPr lang="en-US" noProof="0" dirty="0" err="1"/>
              <a:t>Neurosci</a:t>
            </a:r>
            <a:r>
              <a:rPr lang="en-US" noProof="0" dirty="0"/>
              <a:t> 2003; 5 (1): 101–108.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Bartus</a:t>
            </a:r>
            <a:r>
              <a:rPr lang="en-US" noProof="0" dirty="0"/>
              <a:t> RT, Dean RL 3rd, Beer B, </a:t>
            </a:r>
            <a:r>
              <a:rPr lang="en-US" noProof="0" dirty="0" err="1"/>
              <a:t>Lippa</a:t>
            </a:r>
            <a:r>
              <a:rPr lang="en-US" noProof="0" dirty="0"/>
              <a:t> AS. The cholinergic hypothesis of geriatric memory dysfunction. Science 1982; 217 (4558): 408–414.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McKhann</a:t>
            </a:r>
            <a:r>
              <a:rPr lang="en-US" noProof="0" dirty="0"/>
              <a:t> G, </a:t>
            </a:r>
            <a:r>
              <a:rPr lang="en-US" noProof="0" dirty="0" err="1"/>
              <a:t>Drachman</a:t>
            </a:r>
            <a:r>
              <a:rPr lang="en-US" noProof="0" dirty="0"/>
              <a:t> D, </a:t>
            </a:r>
            <a:r>
              <a:rPr lang="en-US" noProof="0" dirty="0" err="1"/>
              <a:t>Folstein</a:t>
            </a:r>
            <a:r>
              <a:rPr lang="en-US" noProof="0" dirty="0"/>
              <a:t> M, et al. Clinical diagnosis of Alzheimer's disease: report of the NINCDS-ADRDA Work Group under the auspices of Department of Health and Human Services Task Force on Alzheimer's Disease. Neurology 1984; 34 (7): 939–944.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Kang J, Lemaire HG, </a:t>
            </a:r>
            <a:r>
              <a:rPr lang="en-US" noProof="0" dirty="0" err="1"/>
              <a:t>Unterbeck</a:t>
            </a:r>
            <a:r>
              <a:rPr lang="en-US" noProof="0" dirty="0"/>
              <a:t> A, et al. The precursor of Alzheimer's disease amyloid A4 protein resembles a cell-surface receptor. Nature 1987; 325 (6106): 733–736.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Braak</a:t>
            </a:r>
            <a:r>
              <a:rPr lang="en-US" noProof="0" dirty="0"/>
              <a:t> H, </a:t>
            </a:r>
            <a:r>
              <a:rPr lang="en-US" noProof="0" dirty="0" err="1"/>
              <a:t>Braak</a:t>
            </a:r>
            <a:r>
              <a:rPr lang="en-US" noProof="0" dirty="0"/>
              <a:t> E. Neuropathological </a:t>
            </a:r>
            <a:r>
              <a:rPr lang="en-US" noProof="0" dirty="0" err="1"/>
              <a:t>stageing</a:t>
            </a:r>
            <a:r>
              <a:rPr lang="en-US" noProof="0" dirty="0"/>
              <a:t> of Alzheimer-related changes. Acta </a:t>
            </a:r>
            <a:r>
              <a:rPr lang="en-US" noProof="0" dirty="0" err="1"/>
              <a:t>Neuropathol</a:t>
            </a:r>
            <a:r>
              <a:rPr lang="en-US" noProof="0" dirty="0"/>
              <a:t> 1991; 82 (4): 239–259.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Marucci</a:t>
            </a:r>
            <a:r>
              <a:rPr lang="en-US" noProof="0" dirty="0"/>
              <a:t> G, </a:t>
            </a:r>
            <a:r>
              <a:rPr lang="en-US" noProof="0" dirty="0" err="1"/>
              <a:t>Buccioni</a:t>
            </a:r>
            <a:r>
              <a:rPr lang="en-US" noProof="0" dirty="0"/>
              <a:t> M, Ben DD, </a:t>
            </a:r>
            <a:r>
              <a:rPr lang="en-US" noProof="0" dirty="0" err="1"/>
              <a:t>Lambertucci</a:t>
            </a:r>
            <a:r>
              <a:rPr lang="en-US" noProof="0" dirty="0"/>
              <a:t> C, </a:t>
            </a:r>
            <a:r>
              <a:rPr lang="en-US" noProof="0" dirty="0" err="1"/>
              <a:t>Volpini</a:t>
            </a:r>
            <a:r>
              <a:rPr lang="en-US" noProof="0" dirty="0"/>
              <a:t> R, </a:t>
            </a:r>
            <a:r>
              <a:rPr lang="en-US" noProof="0" dirty="0" err="1"/>
              <a:t>Amenta</a:t>
            </a:r>
            <a:r>
              <a:rPr lang="en-US" noProof="0" dirty="0"/>
              <a:t> F. Efficacy of acetylcholinesterase inhibitors in Alzheimer's disease. Neuropharmacology 2021; 190: 108352.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Thomas SJ, Grossberg GT. Memantine: a review of studies into its safety and efficacy in treating Alzheimer's disease and other dementias. Clin </a:t>
            </a:r>
            <a:r>
              <a:rPr lang="en-US" noProof="0" dirty="0" err="1"/>
              <a:t>Interv</a:t>
            </a:r>
            <a:r>
              <a:rPr lang="en-US" noProof="0" dirty="0"/>
              <a:t> Aging 2009; 4: 367–377.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Klunk</a:t>
            </a:r>
            <a:r>
              <a:rPr lang="en-US" noProof="0" dirty="0"/>
              <a:t> WE, Engler H, Nordberg A, et al. Imaging brain amyloid in Alzheimer's disease with Pittsburgh Compound-B. Ann Neurol 2004; 55 (3): 306–319.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Sperling RA, </a:t>
            </a:r>
            <a:r>
              <a:rPr lang="en-US" noProof="0" dirty="0" err="1"/>
              <a:t>Aisen</a:t>
            </a:r>
            <a:r>
              <a:rPr lang="en-US" noProof="0" dirty="0"/>
              <a:t> PS, Beckett LA, et al. Toward defining the preclinical stages of Alzheimer's disease: recommendations from the National Institute on Aging-Alzheimer's Association workgroups on diagnostic guidelines for Alzheimer's disease. </a:t>
            </a:r>
            <a:r>
              <a:rPr lang="en-US" noProof="0" dirty="0" err="1"/>
              <a:t>Alzheimers</a:t>
            </a:r>
            <a:r>
              <a:rPr lang="en-US" noProof="0" dirty="0"/>
              <a:t> Dement 2011; 7 (3): 280–292.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Bateman RJ, Xiong C, </a:t>
            </a:r>
            <a:r>
              <a:rPr lang="en-US" noProof="0" dirty="0" err="1"/>
              <a:t>Benzinger</a:t>
            </a:r>
            <a:r>
              <a:rPr lang="en-US" noProof="0" dirty="0"/>
              <a:t> TLS, et al; Dominantly Inherited Alzheimer Network. Clinical and biomarker changes in dominantly inherited Alzheimer's disease. N </a:t>
            </a:r>
            <a:r>
              <a:rPr lang="en-US" noProof="0" dirty="0" err="1"/>
              <a:t>Engl</a:t>
            </a:r>
            <a:r>
              <a:rPr lang="en-US" noProof="0" dirty="0"/>
              <a:t> J Med 2012; 367 (9): 795–804.</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Jack CR Jr, </a:t>
            </a:r>
            <a:r>
              <a:rPr lang="en-US" noProof="0" dirty="0" err="1"/>
              <a:t>Knopman</a:t>
            </a:r>
            <a:r>
              <a:rPr lang="en-US" noProof="0" dirty="0"/>
              <a:t> DS, </a:t>
            </a:r>
            <a:r>
              <a:rPr lang="en-US" noProof="0" dirty="0" err="1"/>
              <a:t>Jagust</a:t>
            </a:r>
            <a:r>
              <a:rPr lang="en-US" noProof="0" dirty="0"/>
              <a:t> WJ, et al. Tracking pathophysiological processes in Alzheimer's disease: an updated hypothetical model of dynamic biomarkers. Lancet Neurol 2013; 12 (2): 207–216.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Karikari</a:t>
            </a:r>
            <a:r>
              <a:rPr lang="en-US" noProof="0" dirty="0"/>
              <a:t> TK, Ashton NJ, </a:t>
            </a:r>
            <a:r>
              <a:rPr lang="en-US" noProof="0" dirty="0" err="1"/>
              <a:t>Brinkmalm</a:t>
            </a:r>
            <a:r>
              <a:rPr lang="en-US" noProof="0" dirty="0"/>
              <a:t> G, et al. Blood phospho-tau in Alzheimer disease: analysis, interpretation, and clinical utility. Nat Rev Neurol 2022; 18 (7): 400–418.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FDA. FDA’s decision to approve new treatment for Alzheimer’s Disease. 6 July 2021. Available at: </a:t>
            </a:r>
            <a:r>
              <a:rPr lang="en-US" noProof="0" dirty="0">
                <a:hlinkClick r:id="rId3"/>
              </a:rPr>
              <a:t>https://www.fda.gov/drugs/news-events-human-drugs/fdas-decision-approve-new-treatment-alzheimers-disease</a:t>
            </a:r>
            <a:r>
              <a:rPr lang="en-US" dirty="0"/>
              <a:t>.</a:t>
            </a:r>
            <a:r>
              <a:rPr lang="en-US" noProof="0" dirty="0"/>
              <a:t> Accessed 15 November 2023.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Sims JR, Zimmer JA, Evans CD, et al; TRAILBLAZER-ALZ 2 Investigators. </a:t>
            </a:r>
            <a:r>
              <a:rPr lang="en-US" noProof="0" dirty="0" err="1"/>
              <a:t>Donanemab</a:t>
            </a:r>
            <a:r>
              <a:rPr lang="en-US" noProof="0" dirty="0"/>
              <a:t> in early </a:t>
            </a:r>
            <a:r>
              <a:rPr lang="en-US" dirty="0"/>
              <a:t>s</a:t>
            </a:r>
            <a:r>
              <a:rPr lang="en-US" noProof="0" dirty="0" err="1"/>
              <a:t>ymptomatic</a:t>
            </a:r>
            <a:r>
              <a:rPr lang="en-US" noProof="0" dirty="0"/>
              <a:t> Alzheimer disease: The TRAILBLAZER-ALZ 2 randomized clinical trial. JAMA 2023; 330 (6): 512–527.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FDA. FDA Converts Novel Alzheimer’s Disease Treatment to Traditional Approval. 6 July 2023. Available at: </a:t>
            </a:r>
            <a:r>
              <a:rPr lang="en-US" noProof="0" dirty="0">
                <a:hlinkClick r:id="rId4"/>
              </a:rPr>
              <a:t>https://www.fda.gov/news-events/press-announcements/fda-converts-novel-alzheimers-disease-treatment-traditional-approval</a:t>
            </a:r>
            <a:r>
              <a:rPr lang="en-US" dirty="0"/>
              <a:t>.</a:t>
            </a:r>
            <a:r>
              <a:rPr lang="en-US" noProof="0" dirty="0"/>
              <a:t> Accessed 15 November 2023.</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Dubois B, Feldman HH, </a:t>
            </a:r>
            <a:r>
              <a:rPr lang="en-US" noProof="0" dirty="0" err="1"/>
              <a:t>Jacova</a:t>
            </a:r>
            <a:r>
              <a:rPr lang="en-US" noProof="0" dirty="0"/>
              <a:t> C, et al. Research criteria for the diagnosis of Alzheimer’s disease: revising the NINCDS-ADRDA criteria. Lancet Neurol 2007; 6 (8): 734–746.</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Dubois B, Feldman HH, </a:t>
            </a:r>
            <a:r>
              <a:rPr lang="en-US" noProof="0" dirty="0" err="1"/>
              <a:t>Jacova</a:t>
            </a:r>
            <a:r>
              <a:rPr lang="en-US" noProof="0" dirty="0"/>
              <a:t> C, et al. Revising the definition of Alzheimer’s disease: a new lexicon. Lancet Neurol 2010; 9 (11): 1118–1127.</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McKhann</a:t>
            </a:r>
            <a:r>
              <a:rPr lang="en-US" noProof="0" dirty="0"/>
              <a:t> GM, </a:t>
            </a:r>
            <a:r>
              <a:rPr lang="en-US" noProof="0" dirty="0" err="1"/>
              <a:t>Knopman</a:t>
            </a:r>
            <a:r>
              <a:rPr lang="en-US" noProof="0" dirty="0"/>
              <a:t> DS, </a:t>
            </a:r>
            <a:r>
              <a:rPr lang="en-US" noProof="0" dirty="0" err="1"/>
              <a:t>Chertkow</a:t>
            </a:r>
            <a:r>
              <a:rPr lang="en-US" noProof="0" dirty="0"/>
              <a:t> H, et al. The diagnosis of dementia due to Alzheimer’s disease: recommendations from the National Institute on Aging-Alzheimer’s Association workgroups on diagnostic guidelines for Alzheimer’s disease. </a:t>
            </a:r>
            <a:r>
              <a:rPr lang="en-US" noProof="0" dirty="0" err="1"/>
              <a:t>Alzheimers</a:t>
            </a:r>
            <a:r>
              <a:rPr lang="en-US" noProof="0" dirty="0"/>
              <a:t> Dement 2011; 7 (3): 263–269.</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Knopman</a:t>
            </a:r>
            <a:r>
              <a:rPr lang="en-US" noProof="0" dirty="0"/>
              <a:t> DS, Petersen RC, Jack CR Jr. A brief history of “Alzheimer disease”: multiple meanings separated by a common name. Neurology 2019; 92 (22): 1053–1059.</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Therriault</a:t>
            </a:r>
            <a:r>
              <a:rPr lang="en-US" noProof="0" dirty="0"/>
              <a:t> J, Zimmer ER, </a:t>
            </a:r>
            <a:r>
              <a:rPr lang="en-US" noProof="0" dirty="0" err="1"/>
              <a:t>Benedet</a:t>
            </a:r>
            <a:r>
              <a:rPr lang="en-US" noProof="0" dirty="0"/>
              <a:t> AL, et al. Staging of Alzheimer's disease: past, present, and future perspectives. Trends Mol Med 2022; 28 (9): 726–741.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Scheltens</a:t>
            </a:r>
            <a:r>
              <a:rPr lang="en-US" noProof="0" dirty="0"/>
              <a:t> P, De </a:t>
            </a:r>
            <a:r>
              <a:rPr lang="en-US" noProof="0" dirty="0" err="1"/>
              <a:t>Strooper</a:t>
            </a:r>
            <a:r>
              <a:rPr lang="en-US" noProof="0" dirty="0"/>
              <a:t> B, </a:t>
            </a:r>
            <a:r>
              <a:rPr lang="en-US" noProof="0" dirty="0" err="1"/>
              <a:t>Kivipelto</a:t>
            </a:r>
            <a:r>
              <a:rPr lang="en-US" noProof="0" dirty="0"/>
              <a:t> M, et al. Alzheimer’s disease. Lancet 2021; 397 (10284): 1577–1590.</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Cummings J, Zhou Y, Lee G, et al. Alzheimer's disease drug development pipeline: 2023. </a:t>
            </a:r>
            <a:r>
              <a:rPr lang="en-US" noProof="0" dirty="0" err="1"/>
              <a:t>Alzheimers</a:t>
            </a:r>
            <a:r>
              <a:rPr lang="en-US" noProof="0" dirty="0"/>
              <a:t> Dement (N Y) 2023; 9 (2): e12385.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869781E0-84F8-7804-0E97-E9DC5822BACF}"/>
              </a:ext>
            </a:extLst>
          </p:cNvPr>
          <p:cNvSpPr>
            <a:spLocks noGrp="1" noRot="1" noChangeAspect="1"/>
          </p:cNvSpPr>
          <p:nvPr>
            <p:ph type="sldImg"/>
          </p:nvPr>
        </p:nvSpPr>
        <p:spPr/>
      </p:sp>
    </p:spTree>
    <p:extLst>
      <p:ext uri="{BB962C8B-B14F-4D97-AF65-F5344CB8AC3E}">
        <p14:creationId xmlns:p14="http://schemas.microsoft.com/office/powerpoint/2010/main" val="4210391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1240428-FBF6-DF21-3B7A-3076A63BC340}"/>
              </a:ext>
            </a:extLst>
          </p:cNvPr>
          <p:cNvSpPr>
            <a:spLocks noGrp="1"/>
          </p:cNvSpPr>
          <p:nvPr>
            <p:ph type="body" sz="quarter" idx="17"/>
          </p:nvPr>
        </p:nvSpPr>
        <p:spPr/>
        <p:txBody>
          <a:bodyPr/>
          <a:lstStyle/>
          <a:p>
            <a:r>
              <a:rPr lang="da-DK" dirty="0"/>
              <a:t>Alzheimer’s disease (AD) – History, definitions and diagnosis </a:t>
            </a:r>
          </a:p>
        </p:txBody>
      </p:sp>
      <p:sp>
        <p:nvSpPr>
          <p:cNvPr id="3" name="Title 2">
            <a:extLst>
              <a:ext uri="{FF2B5EF4-FFF2-40B4-BE49-F238E27FC236}">
                <a16:creationId xmlns:a16="http://schemas.microsoft.com/office/drawing/2014/main" id="{33711F9B-A3F4-2CC4-5F8D-4DC0D14429C5}"/>
              </a:ext>
            </a:extLst>
          </p:cNvPr>
          <p:cNvSpPr>
            <a:spLocks noGrp="1"/>
          </p:cNvSpPr>
          <p:nvPr>
            <p:ph type="title"/>
          </p:nvPr>
        </p:nvSpPr>
        <p:spPr/>
        <p:txBody>
          <a:bodyPr/>
          <a:lstStyle/>
          <a:p>
            <a:r>
              <a:rPr lang="en-GB" dirty="0"/>
              <a:t>Alzheimer’s disease research timeline </a:t>
            </a:r>
          </a:p>
        </p:txBody>
      </p:sp>
      <p:sp>
        <p:nvSpPr>
          <p:cNvPr id="5" name="Text Placeholder 4">
            <a:extLst>
              <a:ext uri="{FF2B5EF4-FFF2-40B4-BE49-F238E27FC236}">
                <a16:creationId xmlns:a16="http://schemas.microsoft.com/office/drawing/2014/main" id="{BC6B1FF7-0D1C-2CD8-CCB9-62411C5CC669}"/>
              </a:ext>
            </a:extLst>
          </p:cNvPr>
          <p:cNvSpPr>
            <a:spLocks noGrp="1"/>
          </p:cNvSpPr>
          <p:nvPr>
            <p:ph type="body" sz="quarter" idx="18"/>
          </p:nvPr>
        </p:nvSpPr>
        <p:spPr>
          <a:xfrm>
            <a:off x="539749" y="6102000"/>
            <a:ext cx="10213976" cy="619200"/>
          </a:xfrm>
        </p:spPr>
        <p:txBody>
          <a:bodyPr/>
          <a:lstStyle/>
          <a:p>
            <a:r>
              <a:rPr lang="en-GB" dirty="0"/>
              <a:t>APP=amyloid precursor protein; FDA=US Food and Drug Administration; NMDA=N-methyl-D-aspartate; PET=positron emission tomography </a:t>
            </a:r>
            <a:br>
              <a:rPr lang="en-GB" dirty="0"/>
            </a:br>
            <a:endParaRPr lang="en-GB" dirty="0"/>
          </a:p>
          <a:p>
            <a:r>
              <a:rPr lang="en-GB" dirty="0"/>
              <a:t>1. </a:t>
            </a:r>
            <a:r>
              <a:rPr lang="en-GB" dirty="0" err="1"/>
              <a:t>Hippius</a:t>
            </a:r>
            <a:r>
              <a:rPr lang="en-GB" dirty="0"/>
              <a:t> &amp; </a:t>
            </a:r>
            <a:r>
              <a:rPr lang="en-GB" dirty="0" err="1"/>
              <a:t>Neundörfer</a:t>
            </a:r>
            <a:r>
              <a:rPr lang="en-GB" dirty="0"/>
              <a:t>. </a:t>
            </a:r>
            <a:r>
              <a:rPr lang="fr-FR" dirty="0"/>
              <a:t>Dialogues Clin </a:t>
            </a:r>
            <a:r>
              <a:rPr lang="fr-FR" dirty="0" err="1"/>
              <a:t>Neurosci</a:t>
            </a:r>
            <a:r>
              <a:rPr lang="fr-FR" dirty="0"/>
              <a:t> 2003;5(1):101–108;</a:t>
            </a:r>
            <a:r>
              <a:rPr lang="en-GB" dirty="0"/>
              <a:t> 2. </a:t>
            </a:r>
            <a:r>
              <a:rPr lang="en-GB" dirty="0" err="1"/>
              <a:t>Bartus</a:t>
            </a:r>
            <a:r>
              <a:rPr lang="en-GB" dirty="0"/>
              <a:t> et al.</a:t>
            </a:r>
            <a:r>
              <a:rPr lang="fr-FR" dirty="0"/>
              <a:t> Science 1982;217(4558)408–414;</a:t>
            </a:r>
            <a:r>
              <a:rPr lang="en-GB" dirty="0"/>
              <a:t> 3. </a:t>
            </a:r>
            <a:r>
              <a:rPr lang="en-GB" dirty="0" err="1"/>
              <a:t>McKhann</a:t>
            </a:r>
            <a:r>
              <a:rPr lang="en-GB" dirty="0"/>
              <a:t> et al. Neurology 1984;34(7):939–944; 4. Kang et al. Nature 1987;325(6106):733–736; 5. </a:t>
            </a:r>
            <a:r>
              <a:rPr lang="en-GB" dirty="0" err="1"/>
              <a:t>Braak</a:t>
            </a:r>
            <a:r>
              <a:rPr lang="en-GB" dirty="0"/>
              <a:t> &amp; </a:t>
            </a:r>
            <a:r>
              <a:rPr lang="en-GB" dirty="0" err="1"/>
              <a:t>Braak</a:t>
            </a:r>
            <a:r>
              <a:rPr lang="en-GB" dirty="0"/>
              <a:t>. Acta </a:t>
            </a:r>
            <a:r>
              <a:rPr lang="en-GB" dirty="0" err="1"/>
              <a:t>Neuropathol</a:t>
            </a:r>
            <a:r>
              <a:rPr lang="en-GB" dirty="0"/>
              <a:t> 1991;82(4):239–259; 6. </a:t>
            </a:r>
            <a:r>
              <a:rPr lang="en-GB" dirty="0" err="1"/>
              <a:t>Marucci</a:t>
            </a:r>
            <a:r>
              <a:rPr lang="en-GB" dirty="0"/>
              <a:t> et al. Neuropharmacology 2021;190:108352; 7. Thomas et al. Clin </a:t>
            </a:r>
            <a:r>
              <a:rPr lang="en-GB" dirty="0" err="1"/>
              <a:t>Interv</a:t>
            </a:r>
            <a:r>
              <a:rPr lang="en-GB" dirty="0"/>
              <a:t> Aging 2009;4:367–377; 8. </a:t>
            </a:r>
            <a:r>
              <a:rPr lang="en-GB" dirty="0" err="1"/>
              <a:t>Klunk</a:t>
            </a:r>
            <a:r>
              <a:rPr lang="en-GB" dirty="0"/>
              <a:t> et al. Ann </a:t>
            </a:r>
            <a:r>
              <a:rPr lang="en-GB" dirty="0" err="1"/>
              <a:t>Neurol</a:t>
            </a:r>
            <a:r>
              <a:rPr lang="en-GB" dirty="0"/>
              <a:t> 2004;55(3):306–319; </a:t>
            </a:r>
            <a:br>
              <a:rPr lang="en-GB" dirty="0"/>
            </a:br>
            <a:r>
              <a:rPr lang="en-GB" dirty="0"/>
              <a:t>9. Sperling et al. Alzheimers Dement 2011;7(3):280–292; 10. Bateman et al. N </a:t>
            </a:r>
            <a:r>
              <a:rPr lang="en-GB" dirty="0" err="1"/>
              <a:t>Engl</a:t>
            </a:r>
            <a:r>
              <a:rPr lang="en-GB" dirty="0"/>
              <a:t> J Med 2012;367(9):795–804; 11. Jack et al. Lancet </a:t>
            </a:r>
            <a:r>
              <a:rPr lang="en-GB" dirty="0" err="1"/>
              <a:t>Neurol</a:t>
            </a:r>
            <a:r>
              <a:rPr lang="en-GB" dirty="0"/>
              <a:t> 2013;12(2):207–216; 12. </a:t>
            </a:r>
            <a:r>
              <a:rPr lang="en-GB" dirty="0" err="1"/>
              <a:t>Karikari</a:t>
            </a:r>
            <a:r>
              <a:rPr lang="en-GB" dirty="0"/>
              <a:t> et al. Nat Rev </a:t>
            </a:r>
            <a:r>
              <a:rPr lang="en-GB" dirty="0" err="1"/>
              <a:t>Neurol</a:t>
            </a:r>
            <a:r>
              <a:rPr lang="en-GB" dirty="0"/>
              <a:t> 2022;18(7):400–418; 13. FDA 2021. https://www.fda.gov/drugs/news-events-human-drugs/fdas-decision-approve-new-treatment-alzheimers-disease. Accessed Nov 2023; 14. Sims et al. </a:t>
            </a:r>
            <a:r>
              <a:rPr lang="fr-FR" dirty="0"/>
              <a:t>JAMA 2023;330(6):512–527; </a:t>
            </a:r>
            <a:br>
              <a:rPr lang="fr-FR" dirty="0"/>
            </a:br>
            <a:r>
              <a:rPr lang="fr-FR" dirty="0"/>
              <a:t>15. </a:t>
            </a:r>
            <a:r>
              <a:rPr lang="en-GB" dirty="0"/>
              <a:t>FDA 2023. https://www.fda.gov/news-events/press-announcements/fda-converts-novel-alzheimers-disease-treatment-traditional-approval. Accessed Nov 2023</a:t>
            </a:r>
          </a:p>
        </p:txBody>
      </p:sp>
      <p:sp>
        <p:nvSpPr>
          <p:cNvPr id="7" name="TextBox 6">
            <a:extLst>
              <a:ext uri="{FF2B5EF4-FFF2-40B4-BE49-F238E27FC236}">
                <a16:creationId xmlns:a16="http://schemas.microsoft.com/office/drawing/2014/main" id="{03CF9DC0-9A08-C76C-A0AC-78DE88BE8F15}"/>
              </a:ext>
            </a:extLst>
          </p:cNvPr>
          <p:cNvSpPr txBox="1">
            <a:spLocks/>
          </p:cNvSpPr>
          <p:nvPr/>
        </p:nvSpPr>
        <p:spPr>
          <a:xfrm>
            <a:off x="539749" y="1377711"/>
            <a:ext cx="11106151" cy="4344856"/>
          </a:xfrm>
          <a:custGeom>
            <a:avLst/>
            <a:gdLst>
              <a:gd name="connsiteX0" fmla="*/ 0 w 11106151"/>
              <a:gd name="connsiteY0" fmla="*/ 0 h 4415215"/>
              <a:gd name="connsiteX1" fmla="*/ 3088888 w 11106151"/>
              <a:gd name="connsiteY1" fmla="*/ 0 h 4415215"/>
              <a:gd name="connsiteX2" fmla="*/ 8249758 w 11106151"/>
              <a:gd name="connsiteY2" fmla="*/ 0 h 4415215"/>
              <a:gd name="connsiteX3" fmla="*/ 8249759 w 11106151"/>
              <a:gd name="connsiteY3" fmla="*/ 0 h 4415215"/>
              <a:gd name="connsiteX4" fmla="*/ 10856824 w 11106151"/>
              <a:gd name="connsiteY4" fmla="*/ 0 h 4415215"/>
              <a:gd name="connsiteX5" fmla="*/ 11106151 w 11106151"/>
              <a:gd name="connsiteY5" fmla="*/ 249327 h 4415215"/>
              <a:gd name="connsiteX6" fmla="*/ 11106151 w 11106151"/>
              <a:gd name="connsiteY6" fmla="*/ 519327 h 4415215"/>
              <a:gd name="connsiteX7" fmla="*/ 11106151 w 11106151"/>
              <a:gd name="connsiteY7" fmla="*/ 1651663 h 4415215"/>
              <a:gd name="connsiteX8" fmla="*/ 11106151 w 11106151"/>
              <a:gd name="connsiteY8" fmla="*/ 1759552 h 4415215"/>
              <a:gd name="connsiteX9" fmla="*/ 11106151 w 11106151"/>
              <a:gd name="connsiteY9" fmla="*/ 4145215 h 4415215"/>
              <a:gd name="connsiteX10" fmla="*/ 11106151 w 11106151"/>
              <a:gd name="connsiteY10" fmla="*/ 4415215 h 4415215"/>
              <a:gd name="connsiteX11" fmla="*/ 8499085 w 11106151"/>
              <a:gd name="connsiteY11" fmla="*/ 4415215 h 4415215"/>
              <a:gd name="connsiteX12" fmla="*/ 5945281 w 11106151"/>
              <a:gd name="connsiteY12" fmla="*/ 4415215 h 4415215"/>
              <a:gd name="connsiteX13" fmla="*/ 5410198 w 11106151"/>
              <a:gd name="connsiteY13" fmla="*/ 4415215 h 4415215"/>
              <a:gd name="connsiteX14" fmla="*/ 3338215 w 11106151"/>
              <a:gd name="connsiteY14" fmla="*/ 4415215 h 4415215"/>
              <a:gd name="connsiteX15" fmla="*/ 249327 w 11106151"/>
              <a:gd name="connsiteY15" fmla="*/ 4415215 h 4415215"/>
              <a:gd name="connsiteX16" fmla="*/ 0 w 11106151"/>
              <a:gd name="connsiteY16" fmla="*/ 4165888 h 4415215"/>
              <a:gd name="connsiteX17" fmla="*/ 0 w 11106151"/>
              <a:gd name="connsiteY17" fmla="*/ 3895888 h 4415215"/>
              <a:gd name="connsiteX18" fmla="*/ 0 w 11106151"/>
              <a:gd name="connsiteY18" fmla="*/ 1759552 h 4415215"/>
              <a:gd name="connsiteX19" fmla="*/ 0 w 11106151"/>
              <a:gd name="connsiteY19" fmla="*/ 1651663 h 4415215"/>
              <a:gd name="connsiteX20" fmla="*/ 0 w 11106151"/>
              <a:gd name="connsiteY20" fmla="*/ 270000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06151" h="4415215">
                <a:moveTo>
                  <a:pt x="0" y="0"/>
                </a:moveTo>
                <a:lnTo>
                  <a:pt x="3088888" y="0"/>
                </a:lnTo>
                <a:lnTo>
                  <a:pt x="8249758" y="0"/>
                </a:lnTo>
                <a:lnTo>
                  <a:pt x="8249759" y="0"/>
                </a:lnTo>
                <a:lnTo>
                  <a:pt x="10856824" y="0"/>
                </a:lnTo>
                <a:cubicBezTo>
                  <a:pt x="10994523" y="0"/>
                  <a:pt x="11106151" y="111628"/>
                  <a:pt x="11106151" y="249327"/>
                </a:cubicBezTo>
                <a:lnTo>
                  <a:pt x="11106151" y="519327"/>
                </a:lnTo>
                <a:lnTo>
                  <a:pt x="11106151" y="1651663"/>
                </a:lnTo>
                <a:lnTo>
                  <a:pt x="11106151" y="1759552"/>
                </a:lnTo>
                <a:lnTo>
                  <a:pt x="11106151" y="4145215"/>
                </a:lnTo>
                <a:lnTo>
                  <a:pt x="11106151" y="4415215"/>
                </a:lnTo>
                <a:lnTo>
                  <a:pt x="8499085" y="4415215"/>
                </a:lnTo>
                <a:lnTo>
                  <a:pt x="5945281" y="4415215"/>
                </a:lnTo>
                <a:lnTo>
                  <a:pt x="5410198" y="4415215"/>
                </a:lnTo>
                <a:lnTo>
                  <a:pt x="3338215" y="4415215"/>
                </a:lnTo>
                <a:lnTo>
                  <a:pt x="249327" y="4415215"/>
                </a:lnTo>
                <a:cubicBezTo>
                  <a:pt x="111628" y="4415215"/>
                  <a:pt x="0" y="4303587"/>
                  <a:pt x="0" y="4165888"/>
                </a:cubicBezTo>
                <a:lnTo>
                  <a:pt x="0" y="3895888"/>
                </a:lnTo>
                <a:lnTo>
                  <a:pt x="0" y="1759552"/>
                </a:lnTo>
                <a:lnTo>
                  <a:pt x="0" y="1651663"/>
                </a:lnTo>
                <a:lnTo>
                  <a:pt x="0" y="270000"/>
                </a:lnTo>
                <a:close/>
              </a:path>
            </a:pathLst>
          </a:custGeom>
          <a:solidFill>
            <a:schemeClr val="bg1"/>
          </a:solidFill>
          <a:ln>
            <a:solidFill>
              <a:schemeClr val="accent5"/>
            </a:solidFill>
          </a:ln>
        </p:spPr>
        <p:txBody>
          <a:bodyPr vert="horz" wrap="square" lIns="270000" tIns="180000" rIns="270000" bIns="270000" rtlCol="0">
            <a:noAutofit/>
          </a:bodyPr>
          <a:lstStyle>
            <a:lvl1pPr indent="0">
              <a:lnSpc>
                <a:spcPct val="100000"/>
              </a:lnSpc>
              <a:spcBef>
                <a:spcPts val="1800"/>
              </a:spcBef>
              <a:buFont typeface="Arial" panose="020B0604020202020204" pitchFamily="34" charset="0"/>
              <a:buNone/>
              <a:defRPr lang="en-GB" sz="1600" dirty="0">
                <a:solidFill>
                  <a:schemeClr val="accent5"/>
                </a:solidFill>
              </a:defRPr>
            </a:lvl1pPr>
            <a:lvl2pPr marL="360000" indent="-180000">
              <a:lnSpc>
                <a:spcPct val="100000"/>
              </a:lnSpc>
              <a:spcBef>
                <a:spcPts val="600"/>
              </a:spcBef>
              <a:buFont typeface="Arial" panose="020B0604020202020204" pitchFamily="34" charset="0"/>
              <a:buChar char="•"/>
              <a:defRPr lang="en-GB" sz="1400" dirty="0">
                <a:solidFill>
                  <a:srgbClr val="3F1A01"/>
                </a:solidFill>
              </a:defRPr>
            </a:lvl2pPr>
            <a:lvl3pPr marL="540000" indent="-180000">
              <a:lnSpc>
                <a:spcPct val="100000"/>
              </a:lnSpc>
              <a:spcBef>
                <a:spcPts val="600"/>
              </a:spcBef>
              <a:buFont typeface="Arial" panose="020B0604020202020204" pitchFamily="34" charset="0"/>
              <a:buChar char="•"/>
              <a:defRPr lang="en-GB" sz="1200" dirty="0">
                <a:solidFill>
                  <a:srgbClr val="3F1A01"/>
                </a:solidFill>
              </a:defRPr>
            </a:lvl3pPr>
            <a:lvl4pPr marL="720000" indent="-180000">
              <a:lnSpc>
                <a:spcPct val="100000"/>
              </a:lnSpc>
              <a:spcBef>
                <a:spcPts val="600"/>
              </a:spcBef>
              <a:buFont typeface="Arial" panose="020B0604020202020204" pitchFamily="34" charset="0"/>
              <a:buChar char="•"/>
              <a:defRPr lang="en-GB" sz="1000" dirty="0">
                <a:solidFill>
                  <a:srgbClr val="3F1A01"/>
                </a:solidFill>
              </a:defRPr>
            </a:lvl4pPr>
            <a:lvl5pPr marL="900000" indent="-180000">
              <a:lnSpc>
                <a:spcPct val="100000"/>
              </a:lnSpc>
              <a:spcBef>
                <a:spcPts val="600"/>
              </a:spcBef>
              <a:buFont typeface="Arial" panose="020B0604020202020204" pitchFamily="34" charset="0"/>
              <a:buChar char="•"/>
              <a:defRPr lang="en-GB" sz="800" dirty="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GB"/>
          </a:p>
        </p:txBody>
      </p:sp>
      <p:cxnSp>
        <p:nvCxnSpPr>
          <p:cNvPr id="13" name="Straight Arrow Connector 12">
            <a:extLst>
              <a:ext uri="{FF2B5EF4-FFF2-40B4-BE49-F238E27FC236}">
                <a16:creationId xmlns:a16="http://schemas.microsoft.com/office/drawing/2014/main" id="{B7BF0FD2-0BF1-EAC4-80A1-F1378F454D8D}"/>
              </a:ext>
            </a:extLst>
          </p:cNvPr>
          <p:cNvCxnSpPr>
            <a:cxnSpLocks/>
          </p:cNvCxnSpPr>
          <p:nvPr/>
        </p:nvCxnSpPr>
        <p:spPr>
          <a:xfrm>
            <a:off x="4077734" y="2135117"/>
            <a:ext cx="0" cy="1545685"/>
          </a:xfrm>
          <a:prstGeom prst="straightConnector1">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16FAA765-4E7E-5705-5B18-179D02A90F60}"/>
              </a:ext>
            </a:extLst>
          </p:cNvPr>
          <p:cNvCxnSpPr>
            <a:cxnSpLocks/>
          </p:cNvCxnSpPr>
          <p:nvPr/>
        </p:nvCxnSpPr>
        <p:spPr>
          <a:xfrm>
            <a:off x="2568408" y="3680802"/>
            <a:ext cx="1509138"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D3EB8B-FD26-6500-1F2C-2A64437BACD6}"/>
              </a:ext>
            </a:extLst>
          </p:cNvPr>
          <p:cNvCxnSpPr>
            <a:cxnSpLocks/>
          </p:cNvCxnSpPr>
          <p:nvPr/>
        </p:nvCxnSpPr>
        <p:spPr>
          <a:xfrm>
            <a:off x="9590181" y="2674806"/>
            <a:ext cx="0" cy="1083382"/>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21" name="Straight Connector 20">
            <a:extLst>
              <a:ext uri="{FF2B5EF4-FFF2-40B4-BE49-F238E27FC236}">
                <a16:creationId xmlns:a16="http://schemas.microsoft.com/office/drawing/2014/main" id="{D3D6A911-F189-D39F-58BD-D402E242A3A9}"/>
              </a:ext>
            </a:extLst>
          </p:cNvPr>
          <p:cNvCxnSpPr>
            <a:cxnSpLocks/>
          </p:cNvCxnSpPr>
          <p:nvPr/>
        </p:nvCxnSpPr>
        <p:spPr>
          <a:xfrm>
            <a:off x="2490485" y="2231999"/>
            <a:ext cx="0" cy="139870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22" name="Speech Bubble: Rectangle 100">
            <a:extLst>
              <a:ext uri="{FF2B5EF4-FFF2-40B4-BE49-F238E27FC236}">
                <a16:creationId xmlns:a16="http://schemas.microsoft.com/office/drawing/2014/main" id="{B68012E0-3BF7-849E-2FB5-344943B1C8C5}"/>
              </a:ext>
            </a:extLst>
          </p:cNvPr>
          <p:cNvSpPr/>
          <p:nvPr/>
        </p:nvSpPr>
        <p:spPr>
          <a:xfrm flipH="1">
            <a:off x="2490482" y="2222021"/>
            <a:ext cx="1410589" cy="565200"/>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Dr Alois Alzheimer first discovers AD</a:t>
            </a:r>
            <a:r>
              <a:rPr lang="en-GB" altLang="sv-SE" sz="1000" baseline="30000">
                <a:solidFill>
                  <a:schemeClr val="tx2"/>
                </a:solidFill>
                <a:latin typeface="Arial" panose="020B0604020202020204"/>
              </a:rPr>
              <a:t>1</a:t>
            </a:r>
            <a:endParaRPr lang="en-GB" altLang="sv-SE" sz="1000">
              <a:solidFill>
                <a:schemeClr val="tx2"/>
              </a:solidFill>
              <a:latin typeface="Arial" panose="020B0604020202020204"/>
            </a:endParaRPr>
          </a:p>
        </p:txBody>
      </p:sp>
      <p:cxnSp>
        <p:nvCxnSpPr>
          <p:cNvPr id="23" name="Straight Connector 22">
            <a:extLst>
              <a:ext uri="{FF2B5EF4-FFF2-40B4-BE49-F238E27FC236}">
                <a16:creationId xmlns:a16="http://schemas.microsoft.com/office/drawing/2014/main" id="{F7BF927E-54D5-8A10-5C58-24B81E3B3E1C}"/>
              </a:ext>
            </a:extLst>
          </p:cNvPr>
          <p:cNvCxnSpPr>
            <a:cxnSpLocks/>
          </p:cNvCxnSpPr>
          <p:nvPr/>
        </p:nvCxnSpPr>
        <p:spPr>
          <a:xfrm>
            <a:off x="4277239" y="2386103"/>
            <a:ext cx="0" cy="129469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90144C9A-FFF3-367D-E02F-D22185B9F819}"/>
              </a:ext>
            </a:extLst>
          </p:cNvPr>
          <p:cNvCxnSpPr>
            <a:cxnSpLocks/>
          </p:cNvCxnSpPr>
          <p:nvPr/>
        </p:nvCxnSpPr>
        <p:spPr>
          <a:xfrm flipV="1">
            <a:off x="3872822" y="3680802"/>
            <a:ext cx="0" cy="1442509"/>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65" name="Speech Bubble: Rectangle 100">
            <a:extLst>
              <a:ext uri="{FF2B5EF4-FFF2-40B4-BE49-F238E27FC236}">
                <a16:creationId xmlns:a16="http://schemas.microsoft.com/office/drawing/2014/main" id="{C1093591-D1F2-7295-5C64-3B3F3984A659}"/>
              </a:ext>
            </a:extLst>
          </p:cNvPr>
          <p:cNvSpPr/>
          <p:nvPr/>
        </p:nvSpPr>
        <p:spPr>
          <a:xfrm rot="10800000" flipH="1" flipV="1">
            <a:off x="2461639" y="4558110"/>
            <a:ext cx="1410589"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dirty="0">
                <a:solidFill>
                  <a:schemeClr val="tx2"/>
                </a:solidFill>
                <a:latin typeface="Arial" panose="020B0604020202020204"/>
              </a:rPr>
              <a:t>Introduction of the cholinergic hypothesis</a:t>
            </a:r>
            <a:r>
              <a:rPr lang="en-GB" altLang="sv-SE" sz="1000" baseline="30000" dirty="0">
                <a:solidFill>
                  <a:schemeClr val="tx2"/>
                </a:solidFill>
                <a:latin typeface="Arial" panose="020B0604020202020204"/>
              </a:rPr>
              <a:t>2</a:t>
            </a:r>
            <a:endParaRPr lang="en-GB" altLang="sv-SE" sz="1000" dirty="0">
              <a:solidFill>
                <a:schemeClr val="tx2"/>
              </a:solidFill>
              <a:latin typeface="Arial" panose="020B0604020202020204"/>
            </a:endParaRPr>
          </a:p>
        </p:txBody>
      </p:sp>
      <p:sp>
        <p:nvSpPr>
          <p:cNvPr id="66" name="Oval 65">
            <a:extLst>
              <a:ext uri="{FF2B5EF4-FFF2-40B4-BE49-F238E27FC236}">
                <a16:creationId xmlns:a16="http://schemas.microsoft.com/office/drawing/2014/main" id="{4C9C3DB0-2AE9-BB14-2A4A-681DF623C32E}"/>
              </a:ext>
            </a:extLst>
          </p:cNvPr>
          <p:cNvSpPr/>
          <p:nvPr/>
        </p:nvSpPr>
        <p:spPr>
          <a:xfrm>
            <a:off x="832874" y="3072390"/>
            <a:ext cx="1216824" cy="1216824"/>
          </a:xfrm>
          <a:prstGeom prst="ellipse">
            <a:avLst/>
          </a:prstGeom>
          <a:blipFill>
            <a:blip r:embed="rId3"/>
            <a:srcRect/>
            <a:stretch>
              <a:fillRect l="-12708" t="303" b="-57995"/>
            </a:stretch>
          </a:blipFill>
          <a:ln>
            <a:solidFill>
              <a:schemeClr val="accent5"/>
            </a:solidFill>
          </a:ln>
        </p:spPr>
        <p:txBody>
          <a:bodyPr vert="horz" wrap="square" lIns="270000" tIns="180000" rIns="270000" bIns="270000" rtlCol="0">
            <a:noAutofit/>
          </a:bodyPr>
          <a:lstStyle/>
          <a:p>
            <a:pPr>
              <a:spcBef>
                <a:spcPts val="1800"/>
              </a:spcBef>
            </a:pPr>
            <a:endParaRPr lang="en-GB" sz="1600">
              <a:solidFill>
                <a:srgbClr val="7B9CBB"/>
              </a:solidFill>
              <a:latin typeface="Arial"/>
            </a:endParaRPr>
          </a:p>
        </p:txBody>
      </p:sp>
      <p:cxnSp>
        <p:nvCxnSpPr>
          <p:cNvPr id="67" name="Straight Connector 66">
            <a:extLst>
              <a:ext uri="{FF2B5EF4-FFF2-40B4-BE49-F238E27FC236}">
                <a16:creationId xmlns:a16="http://schemas.microsoft.com/office/drawing/2014/main" id="{88B85FD9-C46A-B4CC-AAC7-01F553ADE49E}"/>
              </a:ext>
            </a:extLst>
          </p:cNvPr>
          <p:cNvCxnSpPr>
            <a:cxnSpLocks/>
          </p:cNvCxnSpPr>
          <p:nvPr/>
        </p:nvCxnSpPr>
        <p:spPr>
          <a:xfrm flipV="1">
            <a:off x="4851956" y="3680802"/>
            <a:ext cx="0" cy="1442535"/>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68" name="Speech Bubble: Rectangle 100">
            <a:extLst>
              <a:ext uri="{FF2B5EF4-FFF2-40B4-BE49-F238E27FC236}">
                <a16:creationId xmlns:a16="http://schemas.microsoft.com/office/drawing/2014/main" id="{D3F477D5-4C9C-833C-6BE9-E6A7433923C2}"/>
              </a:ext>
            </a:extLst>
          </p:cNvPr>
          <p:cNvSpPr/>
          <p:nvPr/>
        </p:nvSpPr>
        <p:spPr>
          <a:xfrm rot="10800000" flipV="1">
            <a:off x="4851952" y="4558136"/>
            <a:ext cx="1657429"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err="1">
                <a:solidFill>
                  <a:schemeClr val="tx2"/>
                </a:solidFill>
                <a:latin typeface="Arial" panose="020B0604020202020204"/>
              </a:rPr>
              <a:t>Braak</a:t>
            </a:r>
            <a:r>
              <a:rPr lang="en-GB" altLang="sv-SE" sz="1000">
                <a:solidFill>
                  <a:schemeClr val="tx2"/>
                </a:solidFill>
                <a:latin typeface="Arial" panose="020B0604020202020204"/>
              </a:rPr>
              <a:t> staging system for neurofibrillary tangles first published</a:t>
            </a:r>
            <a:r>
              <a:rPr lang="en-GB" altLang="sv-SE" sz="1000" baseline="30000">
                <a:solidFill>
                  <a:schemeClr val="tx2"/>
                </a:solidFill>
                <a:latin typeface="Arial" panose="020B0604020202020204"/>
              </a:rPr>
              <a:t>5</a:t>
            </a:r>
            <a:endParaRPr lang="en-GB" altLang="sv-SE" sz="1000">
              <a:solidFill>
                <a:schemeClr val="tx2"/>
              </a:solidFill>
              <a:latin typeface="Arial" panose="020B0604020202020204"/>
            </a:endParaRPr>
          </a:p>
        </p:txBody>
      </p:sp>
      <p:cxnSp>
        <p:nvCxnSpPr>
          <p:cNvPr id="69" name="Straight Connector 68">
            <a:extLst>
              <a:ext uri="{FF2B5EF4-FFF2-40B4-BE49-F238E27FC236}">
                <a16:creationId xmlns:a16="http://schemas.microsoft.com/office/drawing/2014/main" id="{ACF6E3A8-BF69-39E0-2458-37179088BB8C}"/>
              </a:ext>
            </a:extLst>
          </p:cNvPr>
          <p:cNvCxnSpPr>
            <a:cxnSpLocks/>
          </p:cNvCxnSpPr>
          <p:nvPr/>
        </p:nvCxnSpPr>
        <p:spPr>
          <a:xfrm>
            <a:off x="5268779" y="1666235"/>
            <a:ext cx="0" cy="1964473"/>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72" name="Speech Bubble: Rectangle 100">
            <a:extLst>
              <a:ext uri="{FF2B5EF4-FFF2-40B4-BE49-F238E27FC236}">
                <a16:creationId xmlns:a16="http://schemas.microsoft.com/office/drawing/2014/main" id="{E46CEC25-17AF-595F-B121-B26823D50C33}"/>
              </a:ext>
            </a:extLst>
          </p:cNvPr>
          <p:cNvSpPr/>
          <p:nvPr/>
        </p:nvSpPr>
        <p:spPr>
          <a:xfrm flipH="1">
            <a:off x="5268775" y="1561254"/>
            <a:ext cx="2358151" cy="565764"/>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Acetylcholinesterase inhibitors first introduced as AD therapeutic drugs</a:t>
            </a:r>
            <a:r>
              <a:rPr lang="en-GB" altLang="sv-SE" sz="1000" baseline="30000">
                <a:solidFill>
                  <a:schemeClr val="tx2"/>
                </a:solidFill>
                <a:latin typeface="Arial" panose="020B0604020202020204"/>
              </a:rPr>
              <a:t>6</a:t>
            </a:r>
            <a:endParaRPr lang="en-GB" altLang="sv-SE" sz="1000">
              <a:solidFill>
                <a:schemeClr val="tx2"/>
              </a:solidFill>
              <a:latin typeface="Arial" panose="020B0604020202020204"/>
            </a:endParaRPr>
          </a:p>
        </p:txBody>
      </p:sp>
      <p:cxnSp>
        <p:nvCxnSpPr>
          <p:cNvPr id="73" name="Straight Connector 72">
            <a:extLst>
              <a:ext uri="{FF2B5EF4-FFF2-40B4-BE49-F238E27FC236}">
                <a16:creationId xmlns:a16="http://schemas.microsoft.com/office/drawing/2014/main" id="{DA8BD0B7-DE46-C3F5-93C2-5548EA4E496F}"/>
              </a:ext>
            </a:extLst>
          </p:cNvPr>
          <p:cNvCxnSpPr>
            <a:cxnSpLocks/>
          </p:cNvCxnSpPr>
          <p:nvPr/>
        </p:nvCxnSpPr>
        <p:spPr>
          <a:xfrm flipV="1">
            <a:off x="6657784" y="3680802"/>
            <a:ext cx="0" cy="1922843"/>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74" name="Speech Bubble: Rectangle 100">
            <a:extLst>
              <a:ext uri="{FF2B5EF4-FFF2-40B4-BE49-F238E27FC236}">
                <a16:creationId xmlns:a16="http://schemas.microsoft.com/office/drawing/2014/main" id="{BC522E6A-C591-5AE9-6FAD-B0DAB462E697}"/>
              </a:ext>
            </a:extLst>
          </p:cNvPr>
          <p:cNvSpPr/>
          <p:nvPr/>
        </p:nvSpPr>
        <p:spPr>
          <a:xfrm rot="10800000" flipV="1">
            <a:off x="6657780" y="5038445"/>
            <a:ext cx="2307583"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Memantine, a non-competitive NMDA receptor antagonist, approved for AD in the US and Europe</a:t>
            </a:r>
            <a:r>
              <a:rPr lang="en-GB" altLang="sv-SE" sz="1000" baseline="30000">
                <a:solidFill>
                  <a:schemeClr val="tx2"/>
                </a:solidFill>
                <a:latin typeface="Arial" panose="020B0604020202020204"/>
              </a:rPr>
              <a:t>7</a:t>
            </a:r>
            <a:endParaRPr lang="en-GB" altLang="sv-SE" sz="1000">
              <a:solidFill>
                <a:schemeClr val="tx2"/>
              </a:solidFill>
              <a:latin typeface="Arial" panose="020B0604020202020204"/>
            </a:endParaRPr>
          </a:p>
        </p:txBody>
      </p:sp>
      <p:cxnSp>
        <p:nvCxnSpPr>
          <p:cNvPr id="75" name="Straight Connector 74">
            <a:extLst>
              <a:ext uri="{FF2B5EF4-FFF2-40B4-BE49-F238E27FC236}">
                <a16:creationId xmlns:a16="http://schemas.microsoft.com/office/drawing/2014/main" id="{EB899382-81AD-DF14-A8DC-BD981F1AE7EB}"/>
              </a:ext>
            </a:extLst>
          </p:cNvPr>
          <p:cNvCxnSpPr>
            <a:cxnSpLocks/>
          </p:cNvCxnSpPr>
          <p:nvPr/>
        </p:nvCxnSpPr>
        <p:spPr>
          <a:xfrm flipV="1">
            <a:off x="7693668" y="3680802"/>
            <a:ext cx="0" cy="1113602"/>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76" name="Speech Bubble: Rectangle 100">
            <a:extLst>
              <a:ext uri="{FF2B5EF4-FFF2-40B4-BE49-F238E27FC236}">
                <a16:creationId xmlns:a16="http://schemas.microsoft.com/office/drawing/2014/main" id="{AF52AE57-7906-2C29-E9A4-F5DF04EB1DFF}"/>
              </a:ext>
            </a:extLst>
          </p:cNvPr>
          <p:cNvSpPr/>
          <p:nvPr/>
        </p:nvSpPr>
        <p:spPr>
          <a:xfrm rot="10800000" flipH="1" flipV="1">
            <a:off x="7693667" y="4313453"/>
            <a:ext cx="1410589" cy="480307"/>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Preclinical AD characterized</a:t>
            </a:r>
            <a:r>
              <a:rPr lang="en-GB" altLang="sv-SE" sz="1000" baseline="30000">
                <a:solidFill>
                  <a:schemeClr val="tx2"/>
                </a:solidFill>
                <a:latin typeface="Arial" panose="020B0604020202020204"/>
              </a:rPr>
              <a:t>9</a:t>
            </a:r>
            <a:endParaRPr lang="en-GB" altLang="sv-SE" sz="1000">
              <a:solidFill>
                <a:schemeClr val="tx2"/>
              </a:solidFill>
              <a:latin typeface="Arial" panose="020B0604020202020204"/>
            </a:endParaRPr>
          </a:p>
        </p:txBody>
      </p:sp>
      <p:cxnSp>
        <p:nvCxnSpPr>
          <p:cNvPr id="77" name="Straight Connector 76">
            <a:extLst>
              <a:ext uri="{FF2B5EF4-FFF2-40B4-BE49-F238E27FC236}">
                <a16:creationId xmlns:a16="http://schemas.microsoft.com/office/drawing/2014/main" id="{0CE02B8F-2D21-C9B7-B172-8CD20D8F5F42}"/>
              </a:ext>
            </a:extLst>
          </p:cNvPr>
          <p:cNvCxnSpPr>
            <a:cxnSpLocks/>
          </p:cNvCxnSpPr>
          <p:nvPr/>
        </p:nvCxnSpPr>
        <p:spPr>
          <a:xfrm>
            <a:off x="7861773" y="1665592"/>
            <a:ext cx="0" cy="201842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79" name="Speech Bubble: Rectangle 100">
            <a:extLst>
              <a:ext uri="{FF2B5EF4-FFF2-40B4-BE49-F238E27FC236}">
                <a16:creationId xmlns:a16="http://schemas.microsoft.com/office/drawing/2014/main" id="{5A4FDC78-BC13-8840-A71C-C9A830F95A60}"/>
              </a:ext>
            </a:extLst>
          </p:cNvPr>
          <p:cNvSpPr/>
          <p:nvPr/>
        </p:nvSpPr>
        <p:spPr>
          <a:xfrm flipH="1">
            <a:off x="7861769" y="1666235"/>
            <a:ext cx="1103592" cy="864486"/>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Accepted biomarker models of AD published</a:t>
            </a:r>
            <a:r>
              <a:rPr lang="en-GB" altLang="sv-SE" sz="1000" baseline="30000">
                <a:solidFill>
                  <a:schemeClr val="tx2"/>
                </a:solidFill>
                <a:latin typeface="Arial" panose="020B0604020202020204"/>
              </a:rPr>
              <a:t>10,11</a:t>
            </a:r>
            <a:endParaRPr lang="en-GB" altLang="sv-SE" sz="1000">
              <a:solidFill>
                <a:schemeClr val="tx2"/>
              </a:solidFill>
              <a:latin typeface="Arial" panose="020B0604020202020204"/>
            </a:endParaRPr>
          </a:p>
        </p:txBody>
      </p:sp>
      <p:cxnSp>
        <p:nvCxnSpPr>
          <p:cNvPr id="80" name="Straight Connector 79">
            <a:extLst>
              <a:ext uri="{FF2B5EF4-FFF2-40B4-BE49-F238E27FC236}">
                <a16:creationId xmlns:a16="http://schemas.microsoft.com/office/drawing/2014/main" id="{17709407-6E52-6D3A-8B9D-B338DEF778AB}"/>
              </a:ext>
            </a:extLst>
          </p:cNvPr>
          <p:cNvCxnSpPr>
            <a:cxnSpLocks/>
          </p:cNvCxnSpPr>
          <p:nvPr/>
        </p:nvCxnSpPr>
        <p:spPr>
          <a:xfrm>
            <a:off x="9215366" y="2309205"/>
            <a:ext cx="0" cy="1371597"/>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82" name="Speech Bubble: Rectangle 100">
            <a:extLst>
              <a:ext uri="{FF2B5EF4-FFF2-40B4-BE49-F238E27FC236}">
                <a16:creationId xmlns:a16="http://schemas.microsoft.com/office/drawing/2014/main" id="{62E43F14-6984-B58D-D257-601DD1CF7B8E}"/>
              </a:ext>
            </a:extLst>
          </p:cNvPr>
          <p:cNvSpPr/>
          <p:nvPr/>
        </p:nvSpPr>
        <p:spPr>
          <a:xfrm flipH="1">
            <a:off x="9215361" y="1555074"/>
            <a:ext cx="2137403" cy="754131"/>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44000" tIns="36000" rIns="144000" bIns="36000" rtlCol="0" anchor="ctr"/>
          <a:lstStyle/>
          <a:p>
            <a:pPr algn="ctr"/>
            <a:r>
              <a:rPr lang="en-GB" altLang="sv-SE" sz="1000">
                <a:solidFill>
                  <a:schemeClr val="tx2"/>
                </a:solidFill>
                <a:latin typeface="Arial" panose="020B0604020202020204"/>
              </a:rPr>
              <a:t>High-performance blood biomarkers for phosphorylated tau developed and validated in multiple cohort studies</a:t>
            </a:r>
            <a:r>
              <a:rPr lang="en-GB" altLang="sv-SE" sz="1000" baseline="30000">
                <a:solidFill>
                  <a:schemeClr val="tx2"/>
                </a:solidFill>
                <a:latin typeface="Arial" panose="020B0604020202020204"/>
              </a:rPr>
              <a:t>12</a:t>
            </a:r>
            <a:endParaRPr lang="en-GB" altLang="sv-SE" sz="1000">
              <a:solidFill>
                <a:schemeClr val="tx2"/>
              </a:solidFill>
              <a:latin typeface="Arial" panose="020B0604020202020204"/>
            </a:endParaRPr>
          </a:p>
        </p:txBody>
      </p:sp>
      <p:cxnSp>
        <p:nvCxnSpPr>
          <p:cNvPr id="83" name="Straight Connector 82">
            <a:extLst>
              <a:ext uri="{FF2B5EF4-FFF2-40B4-BE49-F238E27FC236}">
                <a16:creationId xmlns:a16="http://schemas.microsoft.com/office/drawing/2014/main" id="{8D3D6AF8-2DC4-31F6-B08B-98D992DB844C}"/>
              </a:ext>
            </a:extLst>
          </p:cNvPr>
          <p:cNvCxnSpPr>
            <a:cxnSpLocks/>
          </p:cNvCxnSpPr>
          <p:nvPr/>
        </p:nvCxnSpPr>
        <p:spPr>
          <a:xfrm flipV="1">
            <a:off x="9387205" y="3680802"/>
            <a:ext cx="0" cy="1861682"/>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84" name="Speech Bubble: Rectangle 100">
            <a:extLst>
              <a:ext uri="{FF2B5EF4-FFF2-40B4-BE49-F238E27FC236}">
                <a16:creationId xmlns:a16="http://schemas.microsoft.com/office/drawing/2014/main" id="{4C66D11C-408A-F9F6-D11D-B1335552C8CD}"/>
              </a:ext>
            </a:extLst>
          </p:cNvPr>
          <p:cNvSpPr/>
          <p:nvPr/>
        </p:nvSpPr>
        <p:spPr>
          <a:xfrm rot="10800000" flipV="1">
            <a:off x="9387197" y="4913925"/>
            <a:ext cx="2137397" cy="689719"/>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FDA accelerated approval</a:t>
            </a:r>
            <a:br>
              <a:rPr lang="en-GB" altLang="sv-SE" sz="1000">
                <a:solidFill>
                  <a:schemeClr val="tx2"/>
                </a:solidFill>
                <a:latin typeface="Arial" panose="020B0604020202020204"/>
              </a:rPr>
            </a:br>
            <a:r>
              <a:rPr lang="en-GB" altLang="sv-SE" sz="1000">
                <a:solidFill>
                  <a:schemeClr val="tx2"/>
                </a:solidFill>
                <a:latin typeface="Arial" panose="020B0604020202020204"/>
              </a:rPr>
              <a:t>of aducanumab</a:t>
            </a:r>
            <a:br>
              <a:rPr lang="en-GB" altLang="sv-SE" sz="1000">
                <a:solidFill>
                  <a:schemeClr val="tx2"/>
                </a:solidFill>
                <a:latin typeface="Arial" panose="020B0604020202020204"/>
              </a:rPr>
            </a:br>
            <a:r>
              <a:rPr lang="en-GB" altLang="sv-SE" sz="1000">
                <a:solidFill>
                  <a:schemeClr val="tx2"/>
                </a:solidFill>
                <a:latin typeface="Arial" panose="020B0604020202020204"/>
              </a:rPr>
              <a:t>(the first disease-modifying therapeutics for AD)</a:t>
            </a:r>
            <a:r>
              <a:rPr lang="en-GB" altLang="sv-SE" sz="1000" baseline="30000">
                <a:solidFill>
                  <a:schemeClr val="tx2"/>
                </a:solidFill>
                <a:latin typeface="Arial" panose="020B0604020202020204"/>
              </a:rPr>
              <a:t>13</a:t>
            </a:r>
            <a:endParaRPr lang="en-GB" altLang="sv-SE" sz="1000">
              <a:solidFill>
                <a:schemeClr val="tx2"/>
              </a:solidFill>
              <a:latin typeface="Arial" panose="020B0604020202020204"/>
            </a:endParaRPr>
          </a:p>
        </p:txBody>
      </p:sp>
      <p:cxnSp>
        <p:nvCxnSpPr>
          <p:cNvPr id="85" name="Straight Arrow Connector 84">
            <a:extLst>
              <a:ext uri="{FF2B5EF4-FFF2-40B4-BE49-F238E27FC236}">
                <a16:creationId xmlns:a16="http://schemas.microsoft.com/office/drawing/2014/main" id="{3D93F356-1E78-B062-B44A-817AE1B32C66}"/>
              </a:ext>
            </a:extLst>
          </p:cNvPr>
          <p:cNvCxnSpPr>
            <a:cxnSpLocks/>
            <a:stCxn id="66" idx="6"/>
          </p:cNvCxnSpPr>
          <p:nvPr/>
        </p:nvCxnSpPr>
        <p:spPr>
          <a:xfrm>
            <a:off x="2049698" y="3680802"/>
            <a:ext cx="446093"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86" name="Rounded Rectangle 6">
            <a:extLst>
              <a:ext uri="{FF2B5EF4-FFF2-40B4-BE49-F238E27FC236}">
                <a16:creationId xmlns:a16="http://schemas.microsoft.com/office/drawing/2014/main" id="{269ADF9B-161E-5F44-0019-0630817DFE40}"/>
              </a:ext>
            </a:extLst>
          </p:cNvPr>
          <p:cNvSpPr/>
          <p:nvPr/>
        </p:nvSpPr>
        <p:spPr>
          <a:xfrm>
            <a:off x="2247967"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a:solidFill>
                  <a:schemeClr val="tx2"/>
                </a:solidFill>
              </a:rPr>
              <a:t>1906</a:t>
            </a:r>
            <a:endParaRPr lang="en-GB" sz="1000">
              <a:solidFill>
                <a:schemeClr val="tx2"/>
              </a:solidFill>
              <a:effectLst/>
            </a:endParaRPr>
          </a:p>
        </p:txBody>
      </p:sp>
      <p:sp>
        <p:nvSpPr>
          <p:cNvPr id="87" name="Rounded Rectangle 13">
            <a:extLst>
              <a:ext uri="{FF2B5EF4-FFF2-40B4-BE49-F238E27FC236}">
                <a16:creationId xmlns:a16="http://schemas.microsoft.com/office/drawing/2014/main" id="{B8861857-3D1B-ECF4-24AA-D8A32C68ED8C}"/>
              </a:ext>
            </a:extLst>
          </p:cNvPr>
          <p:cNvSpPr/>
          <p:nvPr/>
        </p:nvSpPr>
        <p:spPr>
          <a:xfrm>
            <a:off x="5025816"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1993</a:t>
            </a:r>
            <a:endParaRPr lang="en-GB" sz="1000">
              <a:solidFill>
                <a:schemeClr val="tx2"/>
              </a:solidFill>
              <a:effectLst/>
            </a:endParaRPr>
          </a:p>
        </p:txBody>
      </p:sp>
      <p:sp>
        <p:nvSpPr>
          <p:cNvPr id="88" name="Rounded Rectangle 21">
            <a:extLst>
              <a:ext uri="{FF2B5EF4-FFF2-40B4-BE49-F238E27FC236}">
                <a16:creationId xmlns:a16="http://schemas.microsoft.com/office/drawing/2014/main" id="{7BC5288D-7A63-DFFA-2039-AC5CE7892B91}"/>
              </a:ext>
            </a:extLst>
          </p:cNvPr>
          <p:cNvSpPr/>
          <p:nvPr/>
        </p:nvSpPr>
        <p:spPr>
          <a:xfrm>
            <a:off x="3620923"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1982</a:t>
            </a:r>
            <a:endParaRPr lang="en-GB" sz="1000">
              <a:solidFill>
                <a:schemeClr val="tx2"/>
              </a:solidFill>
              <a:effectLst/>
            </a:endParaRPr>
          </a:p>
        </p:txBody>
      </p:sp>
      <p:sp>
        <p:nvSpPr>
          <p:cNvPr id="89" name="Rounded Rectangle 22">
            <a:extLst>
              <a:ext uri="{FF2B5EF4-FFF2-40B4-BE49-F238E27FC236}">
                <a16:creationId xmlns:a16="http://schemas.microsoft.com/office/drawing/2014/main" id="{5E3FC5FF-E9AB-AD8C-081A-B0BBE1B50E4F}"/>
              </a:ext>
            </a:extLst>
          </p:cNvPr>
          <p:cNvSpPr/>
          <p:nvPr/>
        </p:nvSpPr>
        <p:spPr>
          <a:xfrm>
            <a:off x="6406735"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2003</a:t>
            </a:r>
            <a:endParaRPr lang="en-GB" sz="1000">
              <a:solidFill>
                <a:schemeClr val="tx2"/>
              </a:solidFill>
              <a:effectLst/>
            </a:endParaRPr>
          </a:p>
        </p:txBody>
      </p:sp>
      <p:cxnSp>
        <p:nvCxnSpPr>
          <p:cNvPr id="90" name="Straight Connector 89">
            <a:extLst>
              <a:ext uri="{FF2B5EF4-FFF2-40B4-BE49-F238E27FC236}">
                <a16:creationId xmlns:a16="http://schemas.microsoft.com/office/drawing/2014/main" id="{7417456D-3555-5DB8-9ED3-9A3A54534A7B}"/>
              </a:ext>
            </a:extLst>
          </p:cNvPr>
          <p:cNvCxnSpPr>
            <a:cxnSpLocks/>
          </p:cNvCxnSpPr>
          <p:nvPr/>
        </p:nvCxnSpPr>
        <p:spPr>
          <a:xfrm>
            <a:off x="6988664" y="2655281"/>
            <a:ext cx="0" cy="1025521"/>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91" name="Speech Bubble: Rectangle 100">
            <a:extLst>
              <a:ext uri="{FF2B5EF4-FFF2-40B4-BE49-F238E27FC236}">
                <a16:creationId xmlns:a16="http://schemas.microsoft.com/office/drawing/2014/main" id="{18709BD1-B296-1BD2-EDD4-109413E1A0D6}"/>
              </a:ext>
            </a:extLst>
          </p:cNvPr>
          <p:cNvSpPr/>
          <p:nvPr/>
        </p:nvSpPr>
        <p:spPr>
          <a:xfrm>
            <a:off x="5536046" y="2355994"/>
            <a:ext cx="1452142" cy="864487"/>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dirty="0">
                <a:solidFill>
                  <a:schemeClr val="tx2"/>
                </a:solidFill>
                <a:latin typeface="Arial" panose="020B0604020202020204"/>
              </a:rPr>
              <a:t>Publication of amyloid-PET performed in living humans for the </a:t>
            </a:r>
            <a:br>
              <a:rPr lang="en-GB" altLang="sv-SE" sz="1000" dirty="0">
                <a:solidFill>
                  <a:schemeClr val="tx2"/>
                </a:solidFill>
                <a:latin typeface="Arial" panose="020B0604020202020204"/>
              </a:rPr>
            </a:br>
            <a:r>
              <a:rPr lang="en-GB" altLang="sv-SE" sz="1000" dirty="0">
                <a:solidFill>
                  <a:schemeClr val="tx2"/>
                </a:solidFill>
                <a:latin typeface="Arial" panose="020B0604020202020204"/>
              </a:rPr>
              <a:t>first time</a:t>
            </a:r>
            <a:r>
              <a:rPr lang="en-GB" altLang="sv-SE" sz="1000" baseline="30000" dirty="0">
                <a:solidFill>
                  <a:schemeClr val="tx2"/>
                </a:solidFill>
                <a:latin typeface="Arial" panose="020B0604020202020204"/>
              </a:rPr>
              <a:t>8</a:t>
            </a:r>
            <a:endParaRPr lang="en-GB" altLang="sv-SE" sz="1000" dirty="0">
              <a:solidFill>
                <a:schemeClr val="tx2"/>
              </a:solidFill>
              <a:latin typeface="Arial" panose="020B0604020202020204"/>
            </a:endParaRPr>
          </a:p>
        </p:txBody>
      </p:sp>
      <p:cxnSp>
        <p:nvCxnSpPr>
          <p:cNvPr id="93" name="Straight Arrow Connector 92">
            <a:extLst>
              <a:ext uri="{FF2B5EF4-FFF2-40B4-BE49-F238E27FC236}">
                <a16:creationId xmlns:a16="http://schemas.microsoft.com/office/drawing/2014/main" id="{A682A5CA-3509-5960-DDFA-557B1A8B0736}"/>
              </a:ext>
            </a:extLst>
          </p:cNvPr>
          <p:cNvCxnSpPr>
            <a:cxnSpLocks/>
          </p:cNvCxnSpPr>
          <p:nvPr/>
        </p:nvCxnSpPr>
        <p:spPr>
          <a:xfrm>
            <a:off x="4267200" y="3682170"/>
            <a:ext cx="58475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1F8FA9D5-25B7-DF6B-3DC2-55D286EADBB1}"/>
              </a:ext>
            </a:extLst>
          </p:cNvPr>
          <p:cNvCxnSpPr>
            <a:cxnSpLocks/>
          </p:cNvCxnSpPr>
          <p:nvPr/>
        </p:nvCxnSpPr>
        <p:spPr>
          <a:xfrm>
            <a:off x="5269832" y="3682170"/>
            <a:ext cx="1387949"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B525173-9952-EC52-53CB-94F1133A0BEF}"/>
              </a:ext>
            </a:extLst>
          </p:cNvPr>
          <p:cNvCxnSpPr>
            <a:cxnSpLocks/>
          </p:cNvCxnSpPr>
          <p:nvPr/>
        </p:nvCxnSpPr>
        <p:spPr>
          <a:xfrm>
            <a:off x="6656254" y="3682170"/>
            <a:ext cx="332407"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6A2DAE4-16E2-BA59-5432-DC1897CE9D31}"/>
              </a:ext>
            </a:extLst>
          </p:cNvPr>
          <p:cNvCxnSpPr>
            <a:cxnSpLocks/>
          </p:cNvCxnSpPr>
          <p:nvPr/>
        </p:nvCxnSpPr>
        <p:spPr>
          <a:xfrm>
            <a:off x="7725833" y="3682170"/>
            <a:ext cx="135937"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97" name="Rounded Rectangle 30">
            <a:extLst>
              <a:ext uri="{FF2B5EF4-FFF2-40B4-BE49-F238E27FC236}">
                <a16:creationId xmlns:a16="http://schemas.microsoft.com/office/drawing/2014/main" id="{AAB54E2A-3A10-E6F2-4503-22DA7430E770}"/>
              </a:ext>
            </a:extLst>
          </p:cNvPr>
          <p:cNvSpPr/>
          <p:nvPr/>
        </p:nvSpPr>
        <p:spPr>
          <a:xfrm>
            <a:off x="4179855"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1987</a:t>
            </a:r>
          </a:p>
        </p:txBody>
      </p:sp>
      <p:sp>
        <p:nvSpPr>
          <p:cNvPr id="98" name="Rounded Rectangle 31">
            <a:extLst>
              <a:ext uri="{FF2B5EF4-FFF2-40B4-BE49-F238E27FC236}">
                <a16:creationId xmlns:a16="http://schemas.microsoft.com/office/drawing/2014/main" id="{B35BE8A4-8525-B2F0-0F5D-B7E26A198C99}"/>
              </a:ext>
            </a:extLst>
          </p:cNvPr>
          <p:cNvSpPr/>
          <p:nvPr/>
        </p:nvSpPr>
        <p:spPr>
          <a:xfrm>
            <a:off x="4601438"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dirty="0">
                <a:solidFill>
                  <a:schemeClr val="tx2"/>
                </a:solidFill>
              </a:rPr>
              <a:t>1991</a:t>
            </a:r>
            <a:endParaRPr lang="en-GB" sz="1000" dirty="0">
              <a:solidFill>
                <a:schemeClr val="tx2"/>
              </a:solidFill>
              <a:effectLst/>
            </a:endParaRPr>
          </a:p>
        </p:txBody>
      </p:sp>
      <p:cxnSp>
        <p:nvCxnSpPr>
          <p:cNvPr id="99" name="Straight Arrow Connector 98">
            <a:extLst>
              <a:ext uri="{FF2B5EF4-FFF2-40B4-BE49-F238E27FC236}">
                <a16:creationId xmlns:a16="http://schemas.microsoft.com/office/drawing/2014/main" id="{0006E1D1-BE35-5894-B01C-0848E246828A}"/>
              </a:ext>
            </a:extLst>
          </p:cNvPr>
          <p:cNvCxnSpPr>
            <a:cxnSpLocks/>
          </p:cNvCxnSpPr>
          <p:nvPr/>
        </p:nvCxnSpPr>
        <p:spPr>
          <a:xfrm>
            <a:off x="4851951" y="3682170"/>
            <a:ext cx="41788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0" name="Rounded Rectangle 14">
            <a:extLst>
              <a:ext uri="{FF2B5EF4-FFF2-40B4-BE49-F238E27FC236}">
                <a16:creationId xmlns:a16="http://schemas.microsoft.com/office/drawing/2014/main" id="{55C15C36-4EF8-86A4-C2E9-CB03EEFF7AEE}"/>
              </a:ext>
            </a:extLst>
          </p:cNvPr>
          <p:cNvSpPr/>
          <p:nvPr/>
        </p:nvSpPr>
        <p:spPr>
          <a:xfrm>
            <a:off x="6739650"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2004</a:t>
            </a:r>
            <a:endParaRPr lang="en-GB" sz="1000">
              <a:solidFill>
                <a:schemeClr val="tx2"/>
              </a:solidFill>
              <a:effectLst/>
            </a:endParaRPr>
          </a:p>
        </p:txBody>
      </p:sp>
      <p:cxnSp>
        <p:nvCxnSpPr>
          <p:cNvPr id="101" name="Straight Arrow Connector 100">
            <a:extLst>
              <a:ext uri="{FF2B5EF4-FFF2-40B4-BE49-F238E27FC236}">
                <a16:creationId xmlns:a16="http://schemas.microsoft.com/office/drawing/2014/main" id="{C0A12A0E-6706-6E92-AAD4-ACD2BE1AD8F8}"/>
              </a:ext>
            </a:extLst>
          </p:cNvPr>
          <p:cNvCxnSpPr>
            <a:cxnSpLocks/>
          </p:cNvCxnSpPr>
          <p:nvPr/>
        </p:nvCxnSpPr>
        <p:spPr>
          <a:xfrm>
            <a:off x="6988661" y="3682170"/>
            <a:ext cx="70428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2" name="Rounded Rectangle 48">
            <a:extLst>
              <a:ext uri="{FF2B5EF4-FFF2-40B4-BE49-F238E27FC236}">
                <a16:creationId xmlns:a16="http://schemas.microsoft.com/office/drawing/2014/main" id="{D91AD80A-96BC-1A6C-F14D-38A0DF7D1EB0}"/>
              </a:ext>
            </a:extLst>
          </p:cNvPr>
          <p:cNvSpPr/>
          <p:nvPr/>
        </p:nvSpPr>
        <p:spPr>
          <a:xfrm>
            <a:off x="7441985"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2011</a:t>
            </a:r>
            <a:endParaRPr lang="en-GB" sz="1000">
              <a:solidFill>
                <a:schemeClr val="tx2"/>
              </a:solidFill>
              <a:effectLst/>
            </a:endParaRPr>
          </a:p>
        </p:txBody>
      </p:sp>
      <p:sp>
        <p:nvSpPr>
          <p:cNvPr id="103" name="Rounded Rectangle 51">
            <a:extLst>
              <a:ext uri="{FF2B5EF4-FFF2-40B4-BE49-F238E27FC236}">
                <a16:creationId xmlns:a16="http://schemas.microsoft.com/office/drawing/2014/main" id="{D2708CB9-EF9E-4ACF-6047-C83BE0F5CD1A}"/>
              </a:ext>
            </a:extLst>
          </p:cNvPr>
          <p:cNvSpPr/>
          <p:nvPr/>
        </p:nvSpPr>
        <p:spPr>
          <a:xfrm>
            <a:off x="7489651" y="3262068"/>
            <a:ext cx="74752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2012-2013</a:t>
            </a:r>
          </a:p>
        </p:txBody>
      </p:sp>
      <p:cxnSp>
        <p:nvCxnSpPr>
          <p:cNvPr id="104" name="Straight Arrow Connector 103">
            <a:extLst>
              <a:ext uri="{FF2B5EF4-FFF2-40B4-BE49-F238E27FC236}">
                <a16:creationId xmlns:a16="http://schemas.microsoft.com/office/drawing/2014/main" id="{A8652C02-45BB-3FA6-BD6D-9BC4350615E9}"/>
              </a:ext>
            </a:extLst>
          </p:cNvPr>
          <p:cNvCxnSpPr>
            <a:cxnSpLocks/>
          </p:cNvCxnSpPr>
          <p:nvPr/>
        </p:nvCxnSpPr>
        <p:spPr>
          <a:xfrm>
            <a:off x="7861770" y="3682170"/>
            <a:ext cx="135359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5" name="Rounded Rectangle 59">
            <a:extLst>
              <a:ext uri="{FF2B5EF4-FFF2-40B4-BE49-F238E27FC236}">
                <a16:creationId xmlns:a16="http://schemas.microsoft.com/office/drawing/2014/main" id="{317C9DA8-419D-2244-B0EC-B8A10ACC8B9F}"/>
              </a:ext>
            </a:extLst>
          </p:cNvPr>
          <p:cNvSpPr/>
          <p:nvPr/>
        </p:nvSpPr>
        <p:spPr>
          <a:xfrm>
            <a:off x="8965377"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2020</a:t>
            </a:r>
            <a:endParaRPr lang="en-GB" sz="1000">
              <a:solidFill>
                <a:schemeClr val="tx2"/>
              </a:solidFill>
              <a:effectLst/>
            </a:endParaRPr>
          </a:p>
        </p:txBody>
      </p:sp>
      <p:cxnSp>
        <p:nvCxnSpPr>
          <p:cNvPr id="106" name="Straight Arrow Connector 105">
            <a:extLst>
              <a:ext uri="{FF2B5EF4-FFF2-40B4-BE49-F238E27FC236}">
                <a16:creationId xmlns:a16="http://schemas.microsoft.com/office/drawing/2014/main" id="{D888BBFA-E609-0F31-E10E-0CCC28220D08}"/>
              </a:ext>
            </a:extLst>
          </p:cNvPr>
          <p:cNvCxnSpPr>
            <a:cxnSpLocks/>
          </p:cNvCxnSpPr>
          <p:nvPr/>
        </p:nvCxnSpPr>
        <p:spPr>
          <a:xfrm>
            <a:off x="9215361" y="3682170"/>
            <a:ext cx="171838"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7" name="Speech Bubble: Rectangle 100">
            <a:extLst>
              <a:ext uri="{FF2B5EF4-FFF2-40B4-BE49-F238E27FC236}">
                <a16:creationId xmlns:a16="http://schemas.microsoft.com/office/drawing/2014/main" id="{CF812BB9-4B76-BAE0-390F-DB6D2C734953}"/>
              </a:ext>
            </a:extLst>
          </p:cNvPr>
          <p:cNvSpPr/>
          <p:nvPr/>
        </p:nvSpPr>
        <p:spPr>
          <a:xfrm flipH="1">
            <a:off x="2806722" y="1566990"/>
            <a:ext cx="1976306" cy="565200"/>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000">
                <a:solidFill>
                  <a:schemeClr val="tx2"/>
                </a:solidFill>
                <a:latin typeface="Arial" panose="020B0604020202020204"/>
              </a:rPr>
              <a:t>Clinical criteria for ‘probable AD dementia’ published</a:t>
            </a:r>
            <a:r>
              <a:rPr lang="en-US" altLang="sv-SE" sz="1000" baseline="30000">
                <a:solidFill>
                  <a:schemeClr val="tx2"/>
                </a:solidFill>
                <a:latin typeface="Arial" panose="020B0604020202020204"/>
              </a:rPr>
              <a:t>3</a:t>
            </a:r>
            <a:endParaRPr lang="en-US" altLang="sv-SE" sz="1000">
              <a:solidFill>
                <a:schemeClr val="tx2"/>
              </a:solidFill>
              <a:latin typeface="Arial" panose="020B0604020202020204"/>
            </a:endParaRPr>
          </a:p>
        </p:txBody>
      </p:sp>
      <p:cxnSp>
        <p:nvCxnSpPr>
          <p:cNvPr id="108" name="Straight Arrow Connector 107">
            <a:extLst>
              <a:ext uri="{FF2B5EF4-FFF2-40B4-BE49-F238E27FC236}">
                <a16:creationId xmlns:a16="http://schemas.microsoft.com/office/drawing/2014/main" id="{A58BE84E-A6F5-7D11-32AA-BD8040187653}"/>
              </a:ext>
            </a:extLst>
          </p:cNvPr>
          <p:cNvCxnSpPr>
            <a:cxnSpLocks/>
          </p:cNvCxnSpPr>
          <p:nvPr/>
        </p:nvCxnSpPr>
        <p:spPr>
          <a:xfrm flipH="1">
            <a:off x="3864601" y="3682077"/>
            <a:ext cx="2380"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9" name="Rounded Rectangle 21">
            <a:extLst>
              <a:ext uri="{FF2B5EF4-FFF2-40B4-BE49-F238E27FC236}">
                <a16:creationId xmlns:a16="http://schemas.microsoft.com/office/drawing/2014/main" id="{8D730E3F-23F0-BC72-6CD7-5BCA3BB3DE4D}"/>
              </a:ext>
            </a:extLst>
          </p:cNvPr>
          <p:cNvSpPr/>
          <p:nvPr/>
        </p:nvSpPr>
        <p:spPr>
          <a:xfrm>
            <a:off x="3670180" y="3260575"/>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1984</a:t>
            </a:r>
            <a:endParaRPr lang="en-GB" sz="1000">
              <a:solidFill>
                <a:schemeClr val="tx2"/>
              </a:solidFill>
              <a:effectLst/>
            </a:endParaRPr>
          </a:p>
        </p:txBody>
      </p:sp>
      <p:cxnSp>
        <p:nvCxnSpPr>
          <p:cNvPr id="110" name="Straight Connector 109">
            <a:extLst>
              <a:ext uri="{FF2B5EF4-FFF2-40B4-BE49-F238E27FC236}">
                <a16:creationId xmlns:a16="http://schemas.microsoft.com/office/drawing/2014/main" id="{55619821-914A-617F-EE64-EBC3596FD87B}"/>
              </a:ext>
            </a:extLst>
          </p:cNvPr>
          <p:cNvCxnSpPr>
            <a:cxnSpLocks/>
          </p:cNvCxnSpPr>
          <p:nvPr/>
        </p:nvCxnSpPr>
        <p:spPr>
          <a:xfrm flipV="1">
            <a:off x="9588109" y="3680802"/>
            <a:ext cx="0" cy="775923"/>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111" name="Rounded Rectangle 62">
            <a:extLst>
              <a:ext uri="{FF2B5EF4-FFF2-40B4-BE49-F238E27FC236}">
                <a16:creationId xmlns:a16="http://schemas.microsoft.com/office/drawing/2014/main" id="{299FFB83-5525-5F7C-0799-625F328437D0}"/>
              </a:ext>
            </a:extLst>
          </p:cNvPr>
          <p:cNvSpPr/>
          <p:nvPr/>
        </p:nvSpPr>
        <p:spPr>
          <a:xfrm>
            <a:off x="8747057" y="3806037"/>
            <a:ext cx="74752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2021–2022</a:t>
            </a:r>
          </a:p>
        </p:txBody>
      </p:sp>
      <p:cxnSp>
        <p:nvCxnSpPr>
          <p:cNvPr id="112" name="Straight Arrow Connector 111">
            <a:extLst>
              <a:ext uri="{FF2B5EF4-FFF2-40B4-BE49-F238E27FC236}">
                <a16:creationId xmlns:a16="http://schemas.microsoft.com/office/drawing/2014/main" id="{1A519B22-9E9B-CD4B-7F12-325D0BC9A8A6}"/>
              </a:ext>
            </a:extLst>
          </p:cNvPr>
          <p:cNvCxnSpPr>
            <a:cxnSpLocks/>
          </p:cNvCxnSpPr>
          <p:nvPr/>
        </p:nvCxnSpPr>
        <p:spPr>
          <a:xfrm flipH="1" flipV="1">
            <a:off x="9588088" y="3682174"/>
            <a:ext cx="13110" cy="5628"/>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13" name="Rounded Rectangle 59">
            <a:extLst>
              <a:ext uri="{FF2B5EF4-FFF2-40B4-BE49-F238E27FC236}">
                <a16:creationId xmlns:a16="http://schemas.microsoft.com/office/drawing/2014/main" id="{32992FD4-50ED-6851-C5C6-4C02B2435C1E}"/>
              </a:ext>
            </a:extLst>
          </p:cNvPr>
          <p:cNvSpPr/>
          <p:nvPr/>
        </p:nvSpPr>
        <p:spPr>
          <a:xfrm>
            <a:off x="9652533" y="380603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2023</a:t>
            </a:r>
            <a:endParaRPr lang="en-GB" sz="1000">
              <a:solidFill>
                <a:schemeClr val="tx2"/>
              </a:solidFill>
              <a:effectLst/>
            </a:endParaRPr>
          </a:p>
        </p:txBody>
      </p:sp>
      <p:sp>
        <p:nvSpPr>
          <p:cNvPr id="114" name="Speech Bubble: Rectangle 100">
            <a:extLst>
              <a:ext uri="{FF2B5EF4-FFF2-40B4-BE49-F238E27FC236}">
                <a16:creationId xmlns:a16="http://schemas.microsoft.com/office/drawing/2014/main" id="{BA1391B7-C952-54E0-9E3D-97054AB4CBD0}"/>
              </a:ext>
            </a:extLst>
          </p:cNvPr>
          <p:cNvSpPr/>
          <p:nvPr/>
        </p:nvSpPr>
        <p:spPr>
          <a:xfrm rot="10800000" flipV="1">
            <a:off x="9588088" y="4148472"/>
            <a:ext cx="1936502" cy="576169"/>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dirty="0">
                <a:solidFill>
                  <a:schemeClr val="tx2"/>
                </a:solidFill>
                <a:latin typeface="Arial" panose="020B0604020202020204"/>
              </a:rPr>
              <a:t>FDA converted accelerated approval of </a:t>
            </a:r>
            <a:r>
              <a:rPr lang="en-GB" altLang="sv-SE" sz="1000" dirty="0" err="1">
                <a:solidFill>
                  <a:schemeClr val="tx2"/>
                </a:solidFill>
                <a:latin typeface="Arial" panose="020B0604020202020204"/>
              </a:rPr>
              <a:t>lecanemab</a:t>
            </a:r>
            <a:r>
              <a:rPr lang="en-GB" altLang="sv-SE" sz="1000" dirty="0">
                <a:solidFill>
                  <a:schemeClr val="tx2"/>
                </a:solidFill>
                <a:latin typeface="Arial" panose="020B0604020202020204"/>
              </a:rPr>
              <a:t> to traditional approval</a:t>
            </a:r>
            <a:r>
              <a:rPr lang="en-GB" altLang="sv-SE" sz="1000" baseline="30000" dirty="0">
                <a:solidFill>
                  <a:schemeClr val="tx2"/>
                </a:solidFill>
                <a:latin typeface="Arial" panose="020B0604020202020204"/>
              </a:rPr>
              <a:t>15</a:t>
            </a:r>
            <a:endParaRPr lang="en-GB" altLang="sv-SE" sz="1000" dirty="0">
              <a:solidFill>
                <a:schemeClr val="tx2"/>
              </a:solidFill>
              <a:latin typeface="Arial" panose="020B0604020202020204"/>
            </a:endParaRPr>
          </a:p>
        </p:txBody>
      </p:sp>
      <p:sp>
        <p:nvSpPr>
          <p:cNvPr id="115" name="Speech Bubble: Rectangle 100">
            <a:extLst>
              <a:ext uri="{FF2B5EF4-FFF2-40B4-BE49-F238E27FC236}">
                <a16:creationId xmlns:a16="http://schemas.microsoft.com/office/drawing/2014/main" id="{A33B461A-37B9-891E-58A3-EF9D26802AA6}"/>
              </a:ext>
            </a:extLst>
          </p:cNvPr>
          <p:cNvSpPr/>
          <p:nvPr/>
        </p:nvSpPr>
        <p:spPr>
          <a:xfrm flipH="1">
            <a:off x="4277232" y="2386103"/>
            <a:ext cx="894850" cy="724781"/>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APP gene identified as risk factor</a:t>
            </a:r>
            <a:r>
              <a:rPr lang="en-GB" altLang="sv-SE" sz="1000" baseline="30000">
                <a:solidFill>
                  <a:schemeClr val="tx2"/>
                </a:solidFill>
                <a:latin typeface="Arial" panose="020B0604020202020204"/>
              </a:rPr>
              <a:t>4</a:t>
            </a:r>
            <a:endParaRPr lang="en-GB" altLang="sv-SE" sz="1000">
              <a:solidFill>
                <a:schemeClr val="tx2"/>
              </a:solidFill>
              <a:latin typeface="Arial" panose="020B0604020202020204"/>
            </a:endParaRPr>
          </a:p>
        </p:txBody>
      </p:sp>
      <p:sp>
        <p:nvSpPr>
          <p:cNvPr id="116" name="Speech Bubble: Rectangle 100">
            <a:extLst>
              <a:ext uri="{FF2B5EF4-FFF2-40B4-BE49-F238E27FC236}">
                <a16:creationId xmlns:a16="http://schemas.microsoft.com/office/drawing/2014/main" id="{A35E34BA-0703-D23F-1F40-48FB1D690D28}"/>
              </a:ext>
            </a:extLst>
          </p:cNvPr>
          <p:cNvSpPr/>
          <p:nvPr/>
        </p:nvSpPr>
        <p:spPr>
          <a:xfrm rot="10800000" flipV="1">
            <a:off x="9586258" y="2492528"/>
            <a:ext cx="1864514" cy="920357"/>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Positive results of the Phase 3 randomized clinical trial of donanemab in early symptomatic AD </a:t>
            </a:r>
            <a:br>
              <a:rPr lang="en-GB" altLang="sv-SE" sz="1000">
                <a:solidFill>
                  <a:schemeClr val="tx2"/>
                </a:solidFill>
                <a:latin typeface="Arial" panose="020B0604020202020204"/>
              </a:rPr>
            </a:br>
            <a:r>
              <a:rPr lang="en-GB" altLang="sv-SE" sz="1000">
                <a:solidFill>
                  <a:schemeClr val="tx2"/>
                </a:solidFill>
                <a:latin typeface="Arial" panose="020B0604020202020204"/>
              </a:rPr>
              <a:t>are published</a:t>
            </a:r>
            <a:r>
              <a:rPr lang="en-GB" altLang="sv-SE" sz="1000" baseline="30000">
                <a:solidFill>
                  <a:schemeClr val="tx2"/>
                </a:solidFill>
                <a:latin typeface="Arial" panose="020B0604020202020204"/>
              </a:rPr>
              <a:t>14</a:t>
            </a:r>
            <a:r>
              <a:rPr lang="en-GB" altLang="sv-SE" sz="1000">
                <a:solidFill>
                  <a:schemeClr val="tx2"/>
                </a:solidFill>
                <a:latin typeface="Arial" panose="020B0604020202020204"/>
              </a:rPr>
              <a:t> </a:t>
            </a:r>
          </a:p>
        </p:txBody>
      </p:sp>
      <p:cxnSp>
        <p:nvCxnSpPr>
          <p:cNvPr id="117" name="Straight Arrow Connector 116">
            <a:extLst>
              <a:ext uri="{FF2B5EF4-FFF2-40B4-BE49-F238E27FC236}">
                <a16:creationId xmlns:a16="http://schemas.microsoft.com/office/drawing/2014/main" id="{201CEA6C-9128-B28F-7F82-7F15A90A0DB8}"/>
              </a:ext>
            </a:extLst>
          </p:cNvPr>
          <p:cNvCxnSpPr>
            <a:cxnSpLocks/>
          </p:cNvCxnSpPr>
          <p:nvPr/>
        </p:nvCxnSpPr>
        <p:spPr>
          <a:xfrm>
            <a:off x="9215364" y="3682170"/>
            <a:ext cx="2137400"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7A9E2600-47C7-8679-0EDD-04CF3C3C3494}"/>
              </a:ext>
            </a:extLst>
          </p:cNvPr>
          <p:cNvCxnSpPr>
            <a:cxnSpLocks/>
          </p:cNvCxnSpPr>
          <p:nvPr/>
        </p:nvCxnSpPr>
        <p:spPr>
          <a:xfrm>
            <a:off x="4077546" y="3682170"/>
            <a:ext cx="189654"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2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Penny Staton</DisplayName>
        <AccountId>34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2.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15757</TotalTime>
  <Words>1504</Words>
  <Application>Microsoft Office PowerPoint</Application>
  <PresentationFormat>Widescreen</PresentationFormat>
  <Paragraphs>58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 theme</vt:lpstr>
      <vt:lpstr>Alzheimer’s disease research timeline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96</cp:revision>
  <dcterms:created xsi:type="dcterms:W3CDTF">2023-06-23T10:06:01Z</dcterms:created>
  <dcterms:modified xsi:type="dcterms:W3CDTF">2023-12-15T07:14:33Z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