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96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8D4E4"/>
    <a:srgbClr val="7B9CBB"/>
    <a:srgbClr val="000000"/>
    <a:srgbClr val="47CFFF"/>
    <a:srgbClr val="E0D720"/>
    <a:srgbClr val="FFE2D5"/>
    <a:srgbClr val="F7A88B"/>
    <a:srgbClr val="97AEC3"/>
    <a:srgbClr val="EBF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9" autoAdjust="0"/>
    <p:restoredTop sz="94543" autoAdjust="0"/>
  </p:normalViewPr>
  <p:slideViewPr>
    <p:cSldViewPr snapToGrid="0">
      <p:cViewPr varScale="1">
        <p:scale>
          <a:sx n="100" d="100"/>
          <a:sy n="100" d="100"/>
        </p:scale>
        <p:origin x="558" y="90"/>
      </p:cViewPr>
      <p:guideLst/>
    </p:cSldViewPr>
  </p:slideViewPr>
  <p:outlineViewPr>
    <p:cViewPr>
      <p:scale>
        <a:sx n="33" d="100"/>
        <a:sy n="33" d="100"/>
      </p:scale>
      <p:origin x="0" y="-2502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40" d="100"/>
          <a:sy n="140" d="100"/>
        </p:scale>
        <p:origin x="2995" y="-2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978C40-32BF-3597-8563-3EE33FBD86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1BEC5-83AA-E467-F256-0F6FEB5ADD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E375-6B2A-41A3-83D5-431C83D182C5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46F6-3399-229A-D5F5-77E80DF1C9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75859-9407-0B88-CE0C-1E0C1DDE6F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08775-1D0F-44AC-AC07-076810FE7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5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lz.org/media/Documents/scientific-conferences/Clinical-Criteria-for-Staging-and-Diagnosis-for-Public-Comment-Draft-2.pdf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alz.org/media/Documents/scientific-conferences/Figures-and-Tables-Clinical-Criteria-for-Staging-and-Diagnosis-for-Public-Comment-Draft-2.pdf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NIA-AA Revised Clinical Criteria for Alzheimer’s disease draft. 9 October 2023. Available at: </a:t>
            </a:r>
            <a:r>
              <a:rPr lang="en-GB" dirty="0">
                <a:hlinkClick r:id="rId3"/>
              </a:rPr>
              <a:t>https://alz.org/media/Documents/scientific-conferences/Clinical-Criteria-for-Staging-and-Diagnosis-for-Public-Comment-Draft-2.pdf</a:t>
            </a:r>
            <a:r>
              <a:rPr lang="en-GB" dirty="0"/>
              <a:t>. Accessed 30 November 2023.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NIA-AA Revised Clinical Criteria for Alzheimer’s disease draft. Figures and tables. 9 October 2023. Available at: </a:t>
            </a:r>
            <a:r>
              <a:rPr lang="en-GB" dirty="0">
                <a:hlinkClick r:id="rId4"/>
              </a:rPr>
              <a:t>https://alz.org/media/Documents/scientific-conferences/Figures-and-Tables-Clinical-Criteria-for-Staging-and-Diagnosis-for-Public-Comment-Draft-2.pdf</a:t>
            </a:r>
            <a:r>
              <a:rPr lang="en-GB" dirty="0"/>
              <a:t>. Accessed 30 November 2023.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4967B-71C7-4105-8747-428629E032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921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1FCFEE6-810D-CBD8-B662-63AAD8F61E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74768" y="1416785"/>
            <a:ext cx="3517234" cy="4415215"/>
          </a:xfrm>
        </p:spPr>
        <p:txBody>
          <a:bodyPr/>
          <a:lstStyle/>
          <a:p>
            <a:pPr marL="0" indent="0">
              <a:buNone/>
            </a:pPr>
            <a:r>
              <a:rPr lang="en-GB" sz="1500" dirty="0"/>
              <a:t>According to the draft criteria, AD can be diagnosed by abnormal core 1 AD biomarkers, </a:t>
            </a:r>
            <a:br>
              <a:rPr lang="en-GB" sz="1500" dirty="0"/>
            </a:br>
            <a:r>
              <a:rPr lang="en-GB" sz="1500" dirty="0"/>
              <a:t>which are:</a:t>
            </a:r>
            <a:r>
              <a:rPr lang="en-GB" sz="1500" baseline="30000" dirty="0"/>
              <a:t>1,2</a:t>
            </a:r>
            <a:endParaRPr lang="en-GB" sz="1500" dirty="0"/>
          </a:p>
          <a:p>
            <a:pPr marL="180000" lvl="1"/>
            <a:r>
              <a:rPr lang="en-GB" sz="1500" dirty="0"/>
              <a:t>CSF Aβ</a:t>
            </a:r>
            <a:r>
              <a:rPr lang="en-GB" sz="1500" baseline="-25000" dirty="0"/>
              <a:t>42/40</a:t>
            </a:r>
          </a:p>
          <a:p>
            <a:pPr marL="180000" lvl="1"/>
            <a:r>
              <a:rPr lang="en-GB" sz="1500" dirty="0"/>
              <a:t>CSF p-tau181/Aβ</a:t>
            </a:r>
            <a:r>
              <a:rPr lang="en-GB" sz="1500" baseline="-25000" dirty="0"/>
              <a:t>42</a:t>
            </a:r>
          </a:p>
          <a:p>
            <a:pPr marL="180000" lvl="1"/>
            <a:r>
              <a:rPr lang="en-GB" sz="1500" dirty="0"/>
              <a:t>CSF t-tau/Aβ</a:t>
            </a:r>
            <a:r>
              <a:rPr lang="en-GB" sz="1500" baseline="-25000" dirty="0"/>
              <a:t>42</a:t>
            </a:r>
          </a:p>
          <a:p>
            <a:pPr marL="180000" lvl="1"/>
            <a:r>
              <a:rPr lang="en-GB" sz="1500" dirty="0"/>
              <a:t>Accurate plasma assays</a:t>
            </a:r>
          </a:p>
          <a:p>
            <a:pPr marL="180000" lvl="1"/>
            <a:r>
              <a:rPr lang="en-GB" sz="1500" dirty="0"/>
              <a:t>Amyloid-PET</a:t>
            </a:r>
            <a:endParaRPr lang="en-US" sz="1500" baseline="30000" dirty="0"/>
          </a:p>
          <a:p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071D78-A047-19D1-BA16-D5BD077DF3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/>
              <a:t>Alzheimer’s disease (AD) – History, definitions and diagnosis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BA8704-50B7-D2C4-0228-7A68350BF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0090151" cy="332399"/>
          </a:xfrm>
        </p:spPr>
        <p:txBody>
          <a:bodyPr/>
          <a:lstStyle/>
          <a:p>
            <a:r>
              <a:rPr lang="en-US" dirty="0"/>
              <a:t>Historical development of Alzheimer’s disease diagnosis criteria – II </a:t>
            </a:r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CDD6215-F1AA-932C-4111-B18C008956D6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sz="1600" dirty="0"/>
              <a:t>The 2023 revised criteria for diagnosis and staging of AD emphasizes that AD </a:t>
            </a:r>
            <a:br>
              <a:rPr lang="en-US" sz="1600" dirty="0"/>
            </a:br>
            <a:r>
              <a:rPr lang="en-US" sz="1600" dirty="0"/>
              <a:t>is a disease defined by its biology</a:t>
            </a:r>
            <a:r>
              <a:rPr lang="en-US" baseline="30000" dirty="0"/>
              <a:t>1</a:t>
            </a:r>
            <a:endParaRPr lang="en-US" sz="1600" baseline="30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However, to avoid misdiagnosis, only biomarkers that have been proven to be </a:t>
            </a:r>
            <a:br>
              <a:rPr lang="en-GB" dirty="0"/>
            </a:br>
            <a:r>
              <a:rPr lang="en-GB" dirty="0"/>
              <a:t>accurate with respect to an accepted reference standard should be used for diagnosis</a:t>
            </a:r>
            <a:r>
              <a:rPr lang="en-GB" baseline="30000" dirty="0"/>
              <a:t>2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It is important to note that biomarker tests should always be interpreted </a:t>
            </a:r>
            <a:br>
              <a:rPr lang="en-GB" dirty="0">
                <a:cs typeface="Arial"/>
              </a:rPr>
            </a:br>
            <a:r>
              <a:rPr lang="en-GB" dirty="0">
                <a:cs typeface="Arial"/>
              </a:rPr>
              <a:t>with clinical judgment</a:t>
            </a:r>
            <a:r>
              <a:rPr lang="en-GB" baseline="30000" dirty="0">
                <a:cs typeface="Arial"/>
              </a:rPr>
              <a:t>1</a:t>
            </a:r>
            <a:endParaRPr lang="en-GB" dirty="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The clinician's expertise is crucial in the following situations:</a:t>
            </a:r>
            <a:r>
              <a:rPr lang="en-GB" baseline="30000" dirty="0">
                <a:cs typeface="Arial"/>
              </a:rPr>
              <a:t>1</a:t>
            </a:r>
            <a:endParaRPr lang="en-GB" dirty="0">
              <a:cs typeface="Arial"/>
            </a:endParaRPr>
          </a:p>
          <a:p>
            <a:pPr marL="465750" lvl="1" indent="-285750"/>
            <a:r>
              <a:rPr lang="en-GB" dirty="0">
                <a:cs typeface="Arial"/>
              </a:rPr>
              <a:t>When the biomarker test result contradicts the clinical presentation</a:t>
            </a:r>
          </a:p>
          <a:p>
            <a:pPr marL="465750" lvl="1" indent="-285750"/>
            <a:r>
              <a:rPr lang="en-GB" dirty="0">
                <a:cs typeface="Arial"/>
              </a:rPr>
              <a:t>When evaluating the probable contribution of AD versus other pathologies to clinical symptoms</a:t>
            </a:r>
          </a:p>
          <a:p>
            <a:pPr marL="465750" lvl="1" indent="-285750"/>
            <a:r>
              <a:rPr lang="en-GB" dirty="0">
                <a:cs typeface="Arial"/>
              </a:rPr>
              <a:t>When assessing how other medical conditions could possibly impact the biomarker results</a:t>
            </a:r>
            <a:endParaRPr lang="en-US" dirty="0">
              <a:cs typeface="Arial"/>
            </a:endParaRPr>
          </a:p>
          <a:p>
            <a:endParaRPr lang="en-GB" sz="1600" dirty="0">
              <a:highlight>
                <a:srgbClr val="FFFF00"/>
              </a:highlight>
            </a:endParaRP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766E79-5F20-A5E2-3DC9-E790929E51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</a:t>
            </a:r>
            <a:r>
              <a:rPr lang="el-GR" dirty="0"/>
              <a:t>β</a:t>
            </a:r>
            <a:r>
              <a:rPr lang="en-GB" dirty="0"/>
              <a:t>=amyloid-</a:t>
            </a:r>
            <a:r>
              <a:rPr lang="el-GR" dirty="0"/>
              <a:t>β</a:t>
            </a:r>
            <a:r>
              <a:rPr lang="en-GB" dirty="0"/>
              <a:t>; CSF=cerebrospinal fluid; PET=positron emission tomography; p-tau=phosphorylated tau; t-tau=total tau</a:t>
            </a:r>
            <a:br>
              <a:rPr lang="en-GB" dirty="0"/>
            </a:br>
            <a:br>
              <a:rPr lang="en-GB" dirty="0"/>
            </a:br>
            <a:r>
              <a:rPr lang="en-GB" dirty="0"/>
              <a:t>1. NIA-AA Revised Clinical Criteria for Alzheimer’s disease draft. 9 October 2023. https://alz.org/media/Documents/scientific-conferences/Clinical-Criteria-for-Staging-and-Diagnosis-for-Public-Comment-Draft-2.pdf. Accessed Nov 2023; 2. NIA-AA Revised Clinical Criteria for Alzheimer’s disease draft. Figures and tables. 9 October 2023. https://alz.org/media/Documents/scientific-conferences/Figures-and-Tables-Clinical-Criteria-for-Staging-and-Diagnosis-for-Public-Comment-Draft-2.pdf. Accessed Nov 2023</a:t>
            </a:r>
          </a:p>
        </p:txBody>
      </p:sp>
      <p:pic>
        <p:nvPicPr>
          <p:cNvPr id="17" name="Graphic 16" descr="Brain outline">
            <a:extLst>
              <a:ext uri="{FF2B5EF4-FFF2-40B4-BE49-F238E27FC236}">
                <a16:creationId xmlns:a16="http://schemas.microsoft.com/office/drawing/2014/main" id="{62DBAEC1-0F16-FE8A-31BF-C59205614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2645" y="4018547"/>
            <a:ext cx="2114509" cy="211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659546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Penny Staton</DisplayName>
        <AccountId>34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E030C-6324-406E-9D9A-D39B24FEB13F}">
  <ds:schemaRefs>
    <ds:schemaRef ds:uri="08562aa6-c0ad-4fb9-8a82-15409d3a28b4"/>
    <ds:schemaRef ds:uri="28627d7c-4416-4bc1-86cf-ca6c3a42a8f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15758</TotalTime>
  <Words>348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Historical development of Alzheimer’s disease diagnosis criteria – II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98</cp:revision>
  <dcterms:created xsi:type="dcterms:W3CDTF">2023-06-23T10:06:01Z</dcterms:created>
  <dcterms:modified xsi:type="dcterms:W3CDTF">2023-12-15T07:15:19Z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