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4"/>
  </p:sldMasterIdLst>
  <p:notesMasterIdLst>
    <p:notesMasterId r:id="rId6"/>
  </p:notesMasterIdLst>
  <p:handoutMasterIdLst>
    <p:handoutMasterId r:id="rId7"/>
  </p:handoutMasterIdLst>
  <p:sldIdLst>
    <p:sldId id="941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03E601-7114-0656-FAE1-2C028D7F6690}" name="Serge Gauthier, Dr." initials="SGD" userId="S::serge.gauthier@mcgill.ca::a37af169-2f74-4aed-91e2-96af5b6c41b8" providerId="AD"/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3F50E932-CC23-323A-8B7A-72BD7DDAD2D7}" name="joseph.therriault1@gmail.com" initials="jo" userId="S::urn:spo:guest#joseph.therriault1@gmail.com::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164" clrIdx="0"/>
  <p:cmAuthor id="2" name="Ebru Karakoc Madsen" initials="EBKA" lastIdx="24" clrIdx="1"/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9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61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5EBF1"/>
    <a:srgbClr val="7B9CBB"/>
    <a:srgbClr val="F0EDEB"/>
    <a:srgbClr val="B2A499"/>
    <a:srgbClr val="C8D4E4"/>
    <a:srgbClr val="6A90B2"/>
    <a:srgbClr val="FF2D2D"/>
    <a:srgbClr val="080808"/>
    <a:srgbClr val="1A1A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49" autoAdjust="0"/>
    <p:restoredTop sz="96505" autoAdjust="0"/>
  </p:normalViewPr>
  <p:slideViewPr>
    <p:cSldViewPr snapToGrid="0">
      <p:cViewPr varScale="1">
        <p:scale>
          <a:sx n="106" d="100"/>
          <a:sy n="106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80" d="100"/>
          <a:sy n="80" d="100"/>
        </p:scale>
        <p:origin x="430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20/12/2023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20-12-2023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dirty="0">
                <a:solidFill>
                  <a:schemeClr val="tx1"/>
                </a:solidFill>
              </a:rPr>
              <a:t>According to the amyloid hypothesis, </a:t>
            </a:r>
            <a:r>
              <a:rPr lang="en-GB" dirty="0"/>
              <a:t>A</a:t>
            </a:r>
            <a:r>
              <a:rPr lang="el-GR" dirty="0"/>
              <a:t>β </a:t>
            </a:r>
            <a:r>
              <a:rPr lang="en-GB" dirty="0"/>
              <a:t>aggregation begins with the accumulation of A</a:t>
            </a:r>
            <a:r>
              <a:rPr lang="el-GR" dirty="0"/>
              <a:t>β</a:t>
            </a:r>
            <a:r>
              <a:rPr lang="el-GR" baseline="-25000" dirty="0"/>
              <a:t>42</a:t>
            </a:r>
            <a:r>
              <a:rPr lang="el-GR" dirty="0"/>
              <a:t> </a:t>
            </a:r>
            <a:r>
              <a:rPr lang="en-GB" dirty="0"/>
              <a:t>oligomers, which deposit into plaques over time.</a:t>
            </a:r>
            <a:r>
              <a:rPr lang="en-GB" baseline="30000" dirty="0"/>
              <a:t>8</a:t>
            </a:r>
            <a:r>
              <a:rPr lang="en-GB" dirty="0"/>
              <a:t> Evidence from human studies suggests that A</a:t>
            </a:r>
            <a:r>
              <a:rPr lang="el-GR" dirty="0"/>
              <a:t>β </a:t>
            </a:r>
            <a:r>
              <a:rPr lang="en-GB" dirty="0"/>
              <a:t>aggregation starts without causing clinical symptoms.</a:t>
            </a:r>
            <a:r>
              <a:rPr lang="en-GB" baseline="30000" dirty="0"/>
              <a:t>9</a:t>
            </a:r>
            <a:r>
              <a:rPr lang="en-GB" dirty="0"/>
              <a:t> A</a:t>
            </a:r>
            <a:r>
              <a:rPr lang="el-GR" dirty="0"/>
              <a:t>β </a:t>
            </a:r>
            <a:r>
              <a:rPr lang="en-GB" dirty="0"/>
              <a:t>pathology is a necessary but not sufficient condition for AD (i.e., abnormal tau is also required</a:t>
            </a:r>
            <a:r>
              <a:rPr lang="en-GB" baseline="0" dirty="0"/>
              <a:t>)</a:t>
            </a:r>
            <a:r>
              <a:rPr lang="en-GB" baseline="30000" dirty="0"/>
              <a:t>10</a:t>
            </a:r>
          </a:p>
          <a:p>
            <a:endParaRPr lang="en-GB" baseline="30000" dirty="0"/>
          </a:p>
          <a:p>
            <a:r>
              <a:rPr lang="en-GB" dirty="0"/>
              <a:t>References: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Jack CR Jr, </a:t>
            </a:r>
            <a:r>
              <a:rPr lang="en-GB" dirty="0" err="1"/>
              <a:t>Knopman</a:t>
            </a:r>
            <a:r>
              <a:rPr lang="en-GB" dirty="0"/>
              <a:t> DS, </a:t>
            </a:r>
            <a:r>
              <a:rPr lang="en-GB" dirty="0" err="1"/>
              <a:t>Jagust</a:t>
            </a:r>
            <a:r>
              <a:rPr lang="en-GB" dirty="0"/>
              <a:t> WJ, et al. Tracking pathophysiological processes in Alzheimer's disease: an updated hypothetical model of dynamic biomarkers. Lancet </a:t>
            </a:r>
            <a:r>
              <a:rPr lang="en-GB" dirty="0" err="1"/>
              <a:t>Neurol</a:t>
            </a:r>
            <a:r>
              <a:rPr lang="en-GB" dirty="0"/>
              <a:t> 2013; 12 (2): 207–216. 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Hyman BT, Phelps CH, Beach TG, et al. National Institute on Aging–Alzheimer's Association guidelines for the neuropathologic assessment of Alzheimer's disease. </a:t>
            </a:r>
            <a:r>
              <a:rPr lang="en-US" dirty="0" err="1"/>
              <a:t>Alzheimers</a:t>
            </a:r>
            <a:r>
              <a:rPr lang="en-US" dirty="0"/>
              <a:t> Dement 2012; 8 (1): 1</a:t>
            </a:r>
            <a:r>
              <a:rPr lang="en-GB" dirty="0"/>
              <a:t>–</a:t>
            </a:r>
            <a:r>
              <a:rPr lang="en-US" dirty="0"/>
              <a:t>13.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Serrano-</a:t>
            </a:r>
            <a:r>
              <a:rPr lang="en-GB" dirty="0" err="1"/>
              <a:t>Pozo</a:t>
            </a:r>
            <a:r>
              <a:rPr lang="en-GB" dirty="0"/>
              <a:t> A, Frosch MP, </a:t>
            </a:r>
            <a:r>
              <a:rPr lang="en-GB" dirty="0" err="1"/>
              <a:t>Masliah</a:t>
            </a:r>
            <a:r>
              <a:rPr lang="en-GB" dirty="0"/>
              <a:t> E, Hyman BT. Neuropathological alterations in Alzheimer disease. Cold Spring </a:t>
            </a:r>
            <a:r>
              <a:rPr lang="en-GB" dirty="0" err="1"/>
              <a:t>Harb</a:t>
            </a:r>
            <a:r>
              <a:rPr lang="en-GB" dirty="0"/>
              <a:t> </a:t>
            </a:r>
            <a:r>
              <a:rPr lang="en-GB" dirty="0" err="1"/>
              <a:t>Perspect</a:t>
            </a:r>
            <a:r>
              <a:rPr lang="en-GB" dirty="0"/>
              <a:t> Med 2011; 1 (1): a006189. 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 err="1"/>
              <a:t>Fišar</a:t>
            </a:r>
            <a:r>
              <a:rPr lang="en-GB" dirty="0"/>
              <a:t> Z. Linking the amyloid, tau, and mitochondrial hypotheses of Alzheimer's Disease and identifying promising drug targets. Biomolecules 2022; 12 (11): 1676. 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Hampel H, Hardy J, </a:t>
            </a:r>
            <a:r>
              <a:rPr lang="en-GB" dirty="0" err="1"/>
              <a:t>Blennow</a:t>
            </a:r>
            <a:r>
              <a:rPr lang="en-GB" dirty="0"/>
              <a:t> K, et al. The amyloid-β pathway in Alzheimer's Disease. Mol Psychiatry 2021; 26 (10): 5481–5503. 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Bateman RJ, Xiong C, </a:t>
            </a:r>
            <a:r>
              <a:rPr lang="en-US" dirty="0" err="1"/>
              <a:t>Benzinger</a:t>
            </a:r>
            <a:r>
              <a:rPr lang="en-US" dirty="0"/>
              <a:t> TLS, et al; Dominantly Inherited Alzheimer Network. Clinical and biomarker changes in dominantly inherited Alzheimer's disease. N </a:t>
            </a:r>
            <a:r>
              <a:rPr lang="en-US" dirty="0" err="1"/>
              <a:t>Engl</a:t>
            </a:r>
            <a:r>
              <a:rPr lang="en-US" dirty="0"/>
              <a:t> J Med 2012; 367 (9): 795–804. 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 err="1"/>
              <a:t>Musiek</a:t>
            </a:r>
            <a:r>
              <a:rPr lang="en-GB" dirty="0"/>
              <a:t> ES, Holtzman DM. Three dimensions of the amyloid hypothesis: time, space and 'wingmen'. Nat </a:t>
            </a:r>
            <a:r>
              <a:rPr lang="en-GB" dirty="0" err="1"/>
              <a:t>Neurosci</a:t>
            </a:r>
            <a:r>
              <a:rPr lang="en-GB" dirty="0"/>
              <a:t> 2015; 18 (6): 800–806.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err="1"/>
              <a:t>Selkoe</a:t>
            </a:r>
            <a:r>
              <a:rPr lang="en-US" dirty="0"/>
              <a:t> DJ, Hardy J. The amyloid hypothesis of Alzheimer's disease at 25 years. EMBO Mol Med 2016; 8 (6): 595–608. </a:t>
            </a:r>
            <a:endParaRPr lang="fr-FR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 err="1"/>
              <a:t>Jagust</a:t>
            </a:r>
            <a:r>
              <a:rPr lang="en-GB" dirty="0"/>
              <a:t> W. Is amyloid-β harmful to the brain? Insights from human imaging studies. Brain 2016; 139 (Pt 1): 23–30.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Jack CR Jr, Bennett DA, </a:t>
            </a:r>
            <a:r>
              <a:rPr lang="en-US" dirty="0" err="1"/>
              <a:t>Blennow</a:t>
            </a:r>
            <a:r>
              <a:rPr lang="en-US" dirty="0"/>
              <a:t> K, et al. NIA-AA Research Framework: toward a biological definition of Alzheimer's disease. </a:t>
            </a:r>
            <a:r>
              <a:rPr lang="en-US" dirty="0" err="1"/>
              <a:t>Alzheimers</a:t>
            </a:r>
            <a:r>
              <a:rPr lang="en-US" dirty="0"/>
              <a:t> Dement 2018; 14 (4): 535–562.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6F05C89-3CD8-4D6D-BC3E-11D0C3D7329F}" type="datetime5">
              <a:rPr lang="en-US" smtClean="0"/>
              <a:pPr/>
              <a:t>20-Dec-23</a:t>
            </a:fld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11E7B0-DB02-4F04-A770-ADB5177832DF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183459BF-0BA5-4C35-216F-47C09923A5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135313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8578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1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1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0468910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0549592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0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45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39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6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94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2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65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48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7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8212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7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1094675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1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63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366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168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3883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37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291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9309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42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3410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1428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3284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856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3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52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09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9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6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35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7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9475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350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  <p:sldLayoutId id="2147483776" r:id="rId24"/>
    <p:sldLayoutId id="2147483777" r:id="rId25"/>
    <p:sldLayoutId id="2147483778" r:id="rId26"/>
    <p:sldLayoutId id="2147483779" r:id="rId27"/>
    <p:sldLayoutId id="2147483780" r:id="rId28"/>
    <p:sldLayoutId id="2147483781" r:id="rId29"/>
    <p:sldLayoutId id="2147483782" r:id="rId30"/>
    <p:sldLayoutId id="2147483783" r:id="rId31"/>
    <p:sldLayoutId id="2147483784" r:id="rId32"/>
    <p:sldLayoutId id="2147483785" r:id="rId33"/>
    <p:sldLayoutId id="2147483786" r:id="rId34"/>
    <p:sldLayoutId id="2147483787" r:id="rId35"/>
    <p:sldLayoutId id="2147483788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Alzheimer’s disease (AD) – Neurobiology and aetiology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US" dirty="0"/>
              <a:t>Amyloid hypothesis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2AD52BA-BA35-A178-1470-F432B28F7F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468910" cy="619200"/>
          </a:xfrm>
        </p:spPr>
        <p:txBody>
          <a:bodyPr anchor="b"/>
          <a:lstStyle/>
          <a:p>
            <a:pPr marL="0" indent="0">
              <a:buNone/>
            </a:pPr>
            <a:r>
              <a:rPr lang="en-US" dirty="0"/>
              <a:t>Aβ=amyloid-β; </a:t>
            </a:r>
            <a:r>
              <a:rPr lang="fr-FR" dirty="0"/>
              <a:t>APP=</a:t>
            </a:r>
            <a:r>
              <a:rPr lang="fr-FR" dirty="0" err="1"/>
              <a:t>amyloid</a:t>
            </a:r>
            <a:r>
              <a:rPr lang="fr-FR" dirty="0"/>
              <a:t> </a:t>
            </a:r>
            <a:r>
              <a:rPr lang="fr-FR" dirty="0" err="1"/>
              <a:t>precursor</a:t>
            </a:r>
            <a:r>
              <a:rPr lang="fr-FR" dirty="0"/>
              <a:t> </a:t>
            </a:r>
            <a:r>
              <a:rPr lang="fr-FR" dirty="0" err="1"/>
              <a:t>protein</a:t>
            </a:r>
            <a:r>
              <a:rPr lang="fr-FR" dirty="0"/>
              <a:t>; NFT=</a:t>
            </a:r>
            <a:r>
              <a:rPr lang="fr-FR" dirty="0" err="1"/>
              <a:t>neurofibrillary</a:t>
            </a:r>
            <a:r>
              <a:rPr lang="fr-FR" dirty="0"/>
              <a:t> </a:t>
            </a:r>
            <a:r>
              <a:rPr lang="fr-FR" dirty="0" err="1"/>
              <a:t>tangle</a:t>
            </a:r>
            <a:r>
              <a:rPr lang="fr-FR" dirty="0"/>
              <a:t>; PSEN=</a:t>
            </a:r>
            <a:r>
              <a:rPr lang="fr-FR" dirty="0" err="1"/>
              <a:t>presenilin</a:t>
            </a:r>
            <a:r>
              <a:rPr lang="fr-FR" dirty="0"/>
              <a:t> </a:t>
            </a:r>
            <a:r>
              <a:rPr lang="fr-FR" dirty="0" err="1"/>
              <a:t>gene</a:t>
            </a:r>
            <a:r>
              <a:rPr lang="fr-FR" dirty="0"/>
              <a:t>; TBI=</a:t>
            </a:r>
            <a:r>
              <a:rPr lang="fr-FR" dirty="0" err="1"/>
              <a:t>traumatic</a:t>
            </a:r>
            <a:r>
              <a:rPr lang="fr-FR" dirty="0"/>
              <a:t> </a:t>
            </a:r>
            <a:r>
              <a:rPr lang="fr-FR" dirty="0" err="1"/>
              <a:t>brain</a:t>
            </a:r>
            <a:r>
              <a:rPr lang="fr-FR" dirty="0"/>
              <a:t> </a:t>
            </a:r>
            <a:r>
              <a:rPr lang="fr-FR" dirty="0" err="1"/>
              <a:t>injury</a:t>
            </a:r>
            <a:br>
              <a:rPr lang="fr-FR" dirty="0"/>
            </a:br>
            <a:endParaRPr lang="fr-FR" dirty="0"/>
          </a:p>
          <a:p>
            <a:pPr marL="0" indent="0">
              <a:buNone/>
            </a:pPr>
            <a:r>
              <a:rPr lang="fr-FR" dirty="0"/>
              <a:t>1. </a:t>
            </a:r>
            <a:r>
              <a:rPr lang="en-GB" dirty="0"/>
              <a:t>Jack et al. Lancet </a:t>
            </a:r>
            <a:r>
              <a:rPr lang="en-GB" dirty="0" err="1"/>
              <a:t>Neurol</a:t>
            </a:r>
            <a:r>
              <a:rPr lang="en-GB" dirty="0"/>
              <a:t> 2013;12(2):207–216; 2. Hyman et al. </a:t>
            </a:r>
            <a:r>
              <a:rPr lang="en-GB" dirty="0" err="1"/>
              <a:t>Alzheimers</a:t>
            </a:r>
            <a:r>
              <a:rPr lang="en-GB" dirty="0"/>
              <a:t> Dement 2012;8(1):1–13; 3. Serrano-</a:t>
            </a:r>
            <a:r>
              <a:rPr lang="en-GB" dirty="0" err="1"/>
              <a:t>Pozo</a:t>
            </a:r>
            <a:r>
              <a:rPr lang="en-GB" dirty="0"/>
              <a:t> et al. Cold Spring </a:t>
            </a:r>
            <a:r>
              <a:rPr lang="en-GB" dirty="0" err="1"/>
              <a:t>Harb</a:t>
            </a:r>
            <a:r>
              <a:rPr lang="en-GB" dirty="0"/>
              <a:t> </a:t>
            </a:r>
            <a:r>
              <a:rPr lang="en-GB" dirty="0" err="1"/>
              <a:t>Perspect</a:t>
            </a:r>
            <a:r>
              <a:rPr lang="en-GB" dirty="0"/>
              <a:t> Med 2011;1(1):a006189; </a:t>
            </a:r>
            <a:br>
              <a:rPr lang="en-GB" dirty="0"/>
            </a:br>
            <a:r>
              <a:rPr lang="en-GB" dirty="0"/>
              <a:t>4. </a:t>
            </a:r>
            <a:r>
              <a:rPr lang="en-US" dirty="0" err="1"/>
              <a:t>Fišar</a:t>
            </a:r>
            <a:r>
              <a:rPr lang="en-US" dirty="0"/>
              <a:t>. </a:t>
            </a:r>
            <a:r>
              <a:rPr lang="fr-FR" dirty="0" err="1"/>
              <a:t>Biomolecules</a:t>
            </a:r>
            <a:r>
              <a:rPr lang="fr-FR" dirty="0"/>
              <a:t> 2022;12(11):1676</a:t>
            </a:r>
            <a:r>
              <a:rPr lang="en-GB" dirty="0"/>
              <a:t>; 5. Hampel et al.</a:t>
            </a:r>
            <a:r>
              <a:rPr lang="pl-PL" dirty="0"/>
              <a:t> Mol Psychiatry 2021;26(10):5481</a:t>
            </a:r>
            <a:r>
              <a:rPr lang="en-GB" dirty="0"/>
              <a:t>–</a:t>
            </a:r>
            <a:r>
              <a:rPr lang="pl-PL" dirty="0"/>
              <a:t>5503</a:t>
            </a:r>
            <a:r>
              <a:rPr lang="en-GB" dirty="0"/>
              <a:t>; 6. Bateman et al. N </a:t>
            </a:r>
            <a:r>
              <a:rPr lang="en-GB" dirty="0" err="1"/>
              <a:t>Engl</a:t>
            </a:r>
            <a:r>
              <a:rPr lang="en-GB" dirty="0"/>
              <a:t> J Med 2012;367(9):795–804; 7. </a:t>
            </a:r>
            <a:r>
              <a:rPr lang="fr-FR" dirty="0" err="1"/>
              <a:t>Musiek</a:t>
            </a:r>
            <a:r>
              <a:rPr lang="fr-FR" dirty="0"/>
              <a:t> &amp; </a:t>
            </a:r>
            <a:r>
              <a:rPr lang="fr-FR" dirty="0" err="1"/>
              <a:t>Holtzman</a:t>
            </a:r>
            <a:r>
              <a:rPr lang="fr-FR" dirty="0"/>
              <a:t>. Nat </a:t>
            </a:r>
            <a:r>
              <a:rPr lang="fr-FR" dirty="0" err="1"/>
              <a:t>Neurosci</a:t>
            </a:r>
            <a:r>
              <a:rPr lang="fr-FR" dirty="0"/>
              <a:t> 2015;18(6):800</a:t>
            </a:r>
            <a:r>
              <a:rPr lang="en-GB" dirty="0"/>
              <a:t>–80</a:t>
            </a:r>
            <a:r>
              <a:rPr lang="fr-FR" dirty="0"/>
              <a:t>6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140BA5-6170-F428-6E8A-4789ECAF5096}"/>
              </a:ext>
            </a:extLst>
          </p:cNvPr>
          <p:cNvSpPr/>
          <p:nvPr/>
        </p:nvSpPr>
        <p:spPr>
          <a:xfrm>
            <a:off x="539749" y="1443641"/>
            <a:ext cx="5508000" cy="1536316"/>
          </a:xfrm>
          <a:prstGeom prst="rect">
            <a:avLst/>
          </a:prstGeom>
          <a:solidFill>
            <a:schemeClr val="accent2">
              <a:alpha val="154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00" rIns="180000" rtlCol="0" anchor="ctr"/>
          <a:lstStyle/>
          <a:p>
            <a:pPr defTabSz="711200">
              <a:spcBef>
                <a:spcPct val="0"/>
              </a:spcBef>
            </a:pPr>
            <a:r>
              <a:rPr lang="en-US" sz="1400" dirty="0">
                <a:solidFill>
                  <a:schemeClr val="tx2"/>
                </a:solidFill>
              </a:rPr>
              <a:t>Aβ pathology is one of the criteria for AD types 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>
                <a:solidFill>
                  <a:schemeClr val="tx2"/>
                </a:solidFill>
              </a:rPr>
              <a:t>of dementia</a:t>
            </a:r>
            <a:r>
              <a:rPr lang="en-US" sz="1400" baseline="30000" dirty="0">
                <a:solidFill>
                  <a:schemeClr val="tx2"/>
                </a:solidFill>
              </a:rPr>
              <a:t>1,2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4ADB7D-5B1C-1F38-917B-9008035809A3}"/>
              </a:ext>
            </a:extLst>
          </p:cNvPr>
          <p:cNvSpPr/>
          <p:nvPr/>
        </p:nvSpPr>
        <p:spPr>
          <a:xfrm>
            <a:off x="6168542" y="1438098"/>
            <a:ext cx="5508000" cy="1536316"/>
          </a:xfrm>
          <a:prstGeom prst="rect">
            <a:avLst/>
          </a:prstGeom>
          <a:solidFill>
            <a:schemeClr val="accent5">
              <a:alpha val="154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00" rIns="180000" rtlCol="0" anchor="ctr"/>
          <a:lstStyle/>
          <a:p>
            <a:pPr defTabSz="711200">
              <a:spcBef>
                <a:spcPct val="0"/>
              </a:spcBef>
            </a:pPr>
            <a:r>
              <a:rPr lang="en-US" sz="1400" dirty="0">
                <a:solidFill>
                  <a:schemeClr val="tx2"/>
                </a:solidFill>
              </a:rPr>
              <a:t>According to the amyloid hypothesis, an imbalance between the generation and clearance of Aβ protein deposits leads to a gradual accumulation of Aβ plaques, giving rise to other pathological processes such as neocortical tau pathology and neurodegeneration</a:t>
            </a:r>
            <a:r>
              <a:rPr lang="en-US" sz="1400" baseline="30000" dirty="0">
                <a:solidFill>
                  <a:schemeClr val="tx2"/>
                </a:solidFill>
              </a:rPr>
              <a:t>3-5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63775D-2910-F194-6F8E-114E5E5A6A9E}"/>
              </a:ext>
            </a:extLst>
          </p:cNvPr>
          <p:cNvSpPr/>
          <p:nvPr/>
        </p:nvSpPr>
        <p:spPr>
          <a:xfrm>
            <a:off x="539749" y="3108264"/>
            <a:ext cx="5508000" cy="1536316"/>
          </a:xfrm>
          <a:prstGeom prst="rect">
            <a:avLst/>
          </a:prstGeom>
          <a:solidFill>
            <a:schemeClr val="accent2">
              <a:alpha val="154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00" rIns="180000" rtlCol="0" anchor="ctr"/>
          <a:lstStyle/>
          <a:p>
            <a:pPr defTabSz="711200">
              <a:spcBef>
                <a:spcPct val="0"/>
              </a:spcBef>
            </a:pPr>
            <a:r>
              <a:rPr lang="en-US" sz="1400" dirty="0">
                <a:solidFill>
                  <a:schemeClr val="tx2"/>
                </a:solidFill>
              </a:rPr>
              <a:t>The amyloid hypothesis suggests that Aβ 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>
                <a:solidFill>
                  <a:schemeClr val="tx2"/>
                </a:solidFill>
              </a:rPr>
              <a:t>accumulation in the brain, which occurs over decades before symptoms appear, also precedes subsequent pathological mechanisms of AD, such as NFTs and neuronal loss</a:t>
            </a:r>
            <a:r>
              <a:rPr lang="en-US" sz="1400" baseline="30000" dirty="0">
                <a:solidFill>
                  <a:schemeClr val="tx2"/>
                </a:solidFill>
              </a:rPr>
              <a:t>3-5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866F9E-1150-C8A5-F232-CF9676F650C2}"/>
              </a:ext>
            </a:extLst>
          </p:cNvPr>
          <p:cNvSpPr/>
          <p:nvPr/>
        </p:nvSpPr>
        <p:spPr>
          <a:xfrm>
            <a:off x="6168542" y="3108264"/>
            <a:ext cx="5508000" cy="1536316"/>
          </a:xfrm>
          <a:prstGeom prst="rect">
            <a:avLst/>
          </a:prstGeom>
          <a:solidFill>
            <a:schemeClr val="accent5">
              <a:alpha val="154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00" rIns="180000" rtlCol="0" anchor="ctr"/>
          <a:lstStyle/>
          <a:p>
            <a:pPr defTabSz="711200">
              <a:spcBef>
                <a:spcPct val="0"/>
              </a:spcBef>
            </a:pPr>
            <a:r>
              <a:rPr lang="en-US" sz="1400" dirty="0">
                <a:solidFill>
                  <a:schemeClr val="tx2"/>
                </a:solidFill>
              </a:rPr>
              <a:t>Evidence for the amyloid hypothesis comes from the penetrance of APP, PSEN1, and PSEN2 mutations, which alter Aβ metabolism and cause aggregation of Aβ into plaques that precede symptoms</a:t>
            </a:r>
            <a:r>
              <a:rPr lang="en-US" sz="1400" baseline="30000" dirty="0">
                <a:solidFill>
                  <a:schemeClr val="tx2"/>
                </a:solidFill>
              </a:rPr>
              <a:t>6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9F1666B-3943-DFBA-8C38-24E5B86F2695}"/>
              </a:ext>
            </a:extLst>
          </p:cNvPr>
          <p:cNvSpPr/>
          <p:nvPr/>
        </p:nvSpPr>
        <p:spPr>
          <a:xfrm>
            <a:off x="6494632" y="1951122"/>
            <a:ext cx="313878" cy="313876"/>
          </a:xfrm>
          <a:prstGeom prst="ellipse">
            <a:avLst/>
          </a:prstGeom>
          <a:solidFill>
            <a:schemeClr val="accent5"/>
          </a:solidFill>
          <a:ln w="28575" cap="rnd">
            <a:noFill/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1C34EEA-D8E3-832E-F67A-0A4E6D9D89E1}"/>
              </a:ext>
            </a:extLst>
          </p:cNvPr>
          <p:cNvSpPr/>
          <p:nvPr/>
        </p:nvSpPr>
        <p:spPr>
          <a:xfrm>
            <a:off x="6441091" y="3624267"/>
            <a:ext cx="313878" cy="313876"/>
          </a:xfrm>
          <a:prstGeom prst="ellipse">
            <a:avLst/>
          </a:prstGeom>
          <a:solidFill>
            <a:schemeClr val="accent5"/>
          </a:solidFill>
          <a:ln w="28575" cap="rnd">
            <a:noFill/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0B557BD-658E-EE80-873D-E3E365537710}"/>
              </a:ext>
            </a:extLst>
          </p:cNvPr>
          <p:cNvGrpSpPr/>
          <p:nvPr/>
        </p:nvGrpSpPr>
        <p:grpSpPr>
          <a:xfrm>
            <a:off x="701492" y="3597179"/>
            <a:ext cx="552013" cy="552013"/>
            <a:chOff x="746772" y="3505198"/>
            <a:chExt cx="552013" cy="55201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0888623-0549-BF69-F5A1-7C0C1AD0A7C1}"/>
                </a:ext>
              </a:extLst>
            </p:cNvPr>
            <p:cNvSpPr/>
            <p:nvPr/>
          </p:nvSpPr>
          <p:spPr>
            <a:xfrm>
              <a:off x="867566" y="3624267"/>
              <a:ext cx="313878" cy="313876"/>
            </a:xfrm>
            <a:prstGeom prst="ellipse">
              <a:avLst/>
            </a:prstGeom>
            <a:solidFill>
              <a:srgbClr val="B59E5F"/>
            </a:solidFill>
            <a:ln w="28575" cap="rnd">
              <a:noFill/>
              <a:prstDash val="sysDot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Graphic 21" descr="Hourglass 90% outline">
              <a:extLst>
                <a:ext uri="{FF2B5EF4-FFF2-40B4-BE49-F238E27FC236}">
                  <a16:creationId xmlns:a16="http://schemas.microsoft.com/office/drawing/2014/main" id="{3BFACF88-E51F-C3F3-F7E4-7104CB928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46772" y="3505198"/>
              <a:ext cx="552013" cy="552013"/>
            </a:xfrm>
            <a:prstGeom prst="rect">
              <a:avLst/>
            </a:prstGeom>
          </p:spPr>
        </p:pic>
      </p:grpSp>
      <p:pic>
        <p:nvPicPr>
          <p:cNvPr id="25" name="Graphic 24" descr="Target Audience outline">
            <a:extLst>
              <a:ext uri="{FF2B5EF4-FFF2-40B4-BE49-F238E27FC236}">
                <a16:creationId xmlns:a16="http://schemas.microsoft.com/office/drawing/2014/main" id="{B584B9FF-587E-E1C3-0917-8A11A37FA2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20298" y="3503296"/>
            <a:ext cx="552013" cy="552013"/>
          </a:xfrm>
          <a:prstGeom prst="rect">
            <a:avLst/>
          </a:prstGeom>
        </p:spPr>
      </p:pic>
      <p:pic>
        <p:nvPicPr>
          <p:cNvPr id="28" name="Graphic 27" descr="Brain in head outline">
            <a:extLst>
              <a:ext uri="{FF2B5EF4-FFF2-40B4-BE49-F238E27FC236}">
                <a16:creationId xmlns:a16="http://schemas.microsoft.com/office/drawing/2014/main" id="{FD9B3FC2-6F50-05EF-0EFE-D27BC557D1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375565" y="1839438"/>
            <a:ext cx="552013" cy="552013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B3E1644E-DD76-ECF5-438B-4B36F033A946}"/>
              </a:ext>
            </a:extLst>
          </p:cNvPr>
          <p:cNvGrpSpPr/>
          <p:nvPr/>
        </p:nvGrpSpPr>
        <p:grpSpPr>
          <a:xfrm>
            <a:off x="728184" y="2015361"/>
            <a:ext cx="498631" cy="498631"/>
            <a:chOff x="746772" y="2015361"/>
            <a:chExt cx="498631" cy="49863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3D7F579-1BBC-1B37-5326-8099DB7C4C3D}"/>
                </a:ext>
              </a:extLst>
            </p:cNvPr>
            <p:cNvSpPr/>
            <p:nvPr/>
          </p:nvSpPr>
          <p:spPr>
            <a:xfrm>
              <a:off x="867566" y="2115444"/>
              <a:ext cx="313878" cy="313876"/>
            </a:xfrm>
            <a:prstGeom prst="ellipse">
              <a:avLst/>
            </a:prstGeom>
            <a:solidFill>
              <a:srgbClr val="B59E5F"/>
            </a:solidFill>
            <a:ln w="28575" cap="rnd">
              <a:noFill/>
              <a:prstDash val="sysDot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Graphic 29" descr="Checklist outline">
              <a:extLst>
                <a:ext uri="{FF2B5EF4-FFF2-40B4-BE49-F238E27FC236}">
                  <a16:creationId xmlns:a16="http://schemas.microsoft.com/office/drawing/2014/main" id="{6970A55E-25B7-43DD-7108-DC6263278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46772" y="2015361"/>
              <a:ext cx="498631" cy="4986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996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2"/>
</p:tagLst>
</file>

<file path=ppt/theme/theme1.xml><?xml version="1.0" encoding="utf-8"?>
<a:theme xmlns:a="http://schemas.openxmlformats.org/drawingml/2006/main" name="Neurotorium - PowerPoint-Skabelon - 2022-01-28">
  <a:themeElements>
    <a:clrScheme name="Neurotorium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vert="horz" wrap="none" lIns="72000" tIns="72000" rIns="72000" bIns="72000" rtlCol="0" anchor="ctr">
        <a:spAutoFit/>
      </a:bodyPr>
      <a:lstStyle>
        <a:defPPr algn="ctr">
          <a:defRPr sz="1200" dirty="0" smtClean="0">
            <a:latin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8562aa6-c0ad-4fb9-8a82-15409d3a28b4">
      <UserInfo>
        <DisplayName>NT Service\spsearch</DisplayName>
        <AccountId>10</AccountId>
        <AccountType/>
      </UserInfo>
      <UserInfo>
        <DisplayName>Chris Edge</DisplayName>
        <AccountId>16</AccountId>
        <AccountType/>
      </UserInfo>
    </SharedWithUsers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8CD1799F-93D0-4A8B-8CEA-76DFA950AC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63D62A-E633-4C0F-9599-2ED6B3B47D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25F974-F37E-4E61-9093-CD39D3DD8B04}">
  <ds:schemaRefs>
    <ds:schemaRef ds:uri="http://purl.org/dc/elements/1.1/"/>
    <ds:schemaRef ds:uri="08562aa6-c0ad-4fb9-8a82-15409d3a28b4"/>
    <ds:schemaRef ds:uri="28627d7c-4416-4bc1-86cf-ca6c3a42a8f2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6998</TotalTime>
  <Words>639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Amyloid hypothesis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196</cp:revision>
  <cp:lastPrinted>2018-02-05T13:55:48Z</cp:lastPrinted>
  <dcterms:created xsi:type="dcterms:W3CDTF">2017-01-23T14:24:15Z</dcterms:created>
  <dcterms:modified xsi:type="dcterms:W3CDTF">2023-12-20T07:29:10Z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