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4"/>
  </p:sldMasterIdLst>
  <p:notesMasterIdLst>
    <p:notesMasterId r:id="rId6"/>
  </p:notesMasterIdLst>
  <p:handoutMasterIdLst>
    <p:handoutMasterId r:id="rId7"/>
  </p:handoutMasterIdLst>
  <p:sldIdLst>
    <p:sldId id="929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03E601-7114-0656-FAE1-2C028D7F6690}" name="Serge Gauthier, Dr." initials="SGD" userId="S::serge.gauthier@mcgill.ca::a37af169-2f74-4aed-91e2-96af5b6c41b8" providerId="AD"/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3F50E932-CC23-323A-8B7A-72BD7DDAD2D7}" name="joseph.therriault1@gmail.com" initials="jo" userId="S::urn:spo:guest#joseph.therriault1@gmail.com::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jarke Ebert" initials="BE" lastIdx="21" clrIdx="6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" name="Christopher Edge" initials="CE" lastIdx="164" clrIdx="0"/>
  <p:cmAuthor id="2" name="Ebru Karakoc Madsen" initials="EBKA" lastIdx="24" clrIdx="1"/>
  <p:cmAuthor id="3" name="Audrey Dufour" initials="AD" lastIdx="18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Brian Lawrence Odlaug" initials="BLO" lastIdx="9" clrIdx="4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6" name="Murat Yildirim" initials="MY" lastIdx="61" clrIdx="5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5EBF1"/>
    <a:srgbClr val="7B9CBB"/>
    <a:srgbClr val="F0EDEB"/>
    <a:srgbClr val="B2A499"/>
    <a:srgbClr val="C8D4E4"/>
    <a:srgbClr val="6A90B2"/>
    <a:srgbClr val="FF2D2D"/>
    <a:srgbClr val="080808"/>
    <a:srgbClr val="1A1A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49" autoAdjust="0"/>
    <p:restoredTop sz="96505" autoAdjust="0"/>
  </p:normalViewPr>
  <p:slideViewPr>
    <p:cSldViewPr snapToGrid="0">
      <p:cViewPr varScale="1">
        <p:scale>
          <a:sx n="106" d="100"/>
          <a:sy n="106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80" d="100"/>
          <a:sy n="80" d="100"/>
        </p:scale>
        <p:origin x="430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20/12/2023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20-12-2023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time-course of biomarker abnormalities and the point at which they become detectable can help determine the primary cause of AD progression.</a:t>
            </a:r>
            <a:r>
              <a:rPr lang="en-US" baseline="30000" dirty="0"/>
              <a:t>3</a:t>
            </a:r>
            <a:r>
              <a:rPr lang="en-US" dirty="0"/>
              <a:t> The A/T/N biomarker classification system for AD includes three main classes of biomarkers – A</a:t>
            </a:r>
            <a:r>
              <a:rPr lang="en-US" dirty="0">
                <a:sym typeface="Symbol" panose="05050102010706020507" pitchFamily="18" charset="2"/>
              </a:rPr>
              <a:t></a:t>
            </a:r>
            <a:r>
              <a:rPr lang="en-US" dirty="0"/>
              <a:t>, tau, and neurodegeneration – and provides the ability to classify biomarker status of an individual independently of their cognitive status.</a:t>
            </a:r>
            <a:r>
              <a:rPr lang="en-US" baseline="30000" dirty="0"/>
              <a:t>3</a:t>
            </a:r>
            <a:r>
              <a:rPr lang="en-US" baseline="0" dirty="0"/>
              <a:t> </a:t>
            </a:r>
            <a:r>
              <a:rPr lang="en-US" dirty="0"/>
              <a:t>A</a:t>
            </a:r>
            <a:r>
              <a:rPr lang="en-US" dirty="0">
                <a:sym typeface="Symbol" panose="05050102010706020507" pitchFamily="18" charset="2"/>
              </a:rPr>
              <a:t></a:t>
            </a:r>
            <a:r>
              <a:rPr lang="en-US" dirty="0"/>
              <a:t> biomarkers include amyloid positron emission tomography (PET) and cerebrospinal fluid (CSF) concentrations of A</a:t>
            </a:r>
            <a:r>
              <a:rPr lang="en-US" dirty="0">
                <a:sym typeface="Symbol" panose="05050102010706020507" pitchFamily="18" charset="2"/>
              </a:rPr>
              <a:t></a:t>
            </a:r>
            <a:r>
              <a:rPr lang="en-US" dirty="0"/>
              <a:t>.</a:t>
            </a:r>
            <a:r>
              <a:rPr lang="en-US" baseline="30000" dirty="0"/>
              <a:t>3</a:t>
            </a:r>
            <a:r>
              <a:rPr lang="en-US" baseline="0" dirty="0"/>
              <a:t> Tau</a:t>
            </a:r>
            <a:r>
              <a:rPr lang="en-US" dirty="0"/>
              <a:t> biomarkers include tau-PET and CSF concentrations of p-tau. There are multiple neurodegeneration biomarkers, including fluorodeoxyglucose (FDG)-PET, magnetic resonance imaging (MRI) atrophy, CSF concentrations of total tau and of neurofilament light chain.</a:t>
            </a:r>
            <a:r>
              <a:rPr lang="en-US" baseline="30000" dirty="0"/>
              <a:t>3</a:t>
            </a:r>
            <a:r>
              <a:rPr lang="en-US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In the preclinical phase, the first measurable evidence of AD is an abnormal reduction in A</a:t>
            </a:r>
            <a:r>
              <a:rPr lang="en-GB" dirty="0">
                <a:sym typeface="Symbol" panose="05050102010706020507" pitchFamily="18" charset="2"/>
              </a:rPr>
              <a:t></a:t>
            </a:r>
            <a:r>
              <a:rPr lang="en-GB" baseline="-25000" dirty="0">
                <a:sym typeface="Symbol" panose="05050102010706020507" pitchFamily="18" charset="2"/>
              </a:rPr>
              <a:t>1-42</a:t>
            </a:r>
            <a:r>
              <a:rPr lang="en-GB" baseline="0" dirty="0">
                <a:sym typeface="Symbol" panose="05050102010706020507" pitchFamily="18" charset="2"/>
              </a:rPr>
              <a:t> levels within the CSF due to an increased sequestering of </a:t>
            </a:r>
            <a:r>
              <a:rPr lang="en-GB" dirty="0"/>
              <a:t>A</a:t>
            </a:r>
            <a:r>
              <a:rPr lang="en-GB" dirty="0">
                <a:sym typeface="Symbol" panose="05050102010706020507" pitchFamily="18" charset="2"/>
              </a:rPr>
              <a:t></a:t>
            </a:r>
            <a:r>
              <a:rPr lang="en-GB" dirty="0"/>
              <a:t> in the brain parenchyma</a:t>
            </a:r>
            <a:r>
              <a:rPr lang="en-GB" baseline="0" dirty="0"/>
              <a:t>.</a:t>
            </a:r>
            <a:r>
              <a:rPr lang="en-GB" baseline="30000" dirty="0"/>
              <a:t>4-7</a:t>
            </a:r>
            <a:r>
              <a:rPr lang="en-GB" baseline="0" dirty="0"/>
              <a:t> </a:t>
            </a:r>
            <a:r>
              <a:rPr lang="en-GB" dirty="0"/>
              <a:t>Following this, A</a:t>
            </a:r>
            <a:r>
              <a:rPr lang="en-GB" dirty="0">
                <a:sym typeface="Symbol" panose="05050102010706020507" pitchFamily="18" charset="2"/>
              </a:rPr>
              <a:t></a:t>
            </a:r>
            <a:r>
              <a:rPr lang="en-GB" dirty="0"/>
              <a:t> tracer retention is observed in PET scans, directly reflecting the build-up of amyloid.</a:t>
            </a:r>
            <a:r>
              <a:rPr lang="en-GB" baseline="30000" dirty="0"/>
              <a:t>2,7</a:t>
            </a:r>
            <a:r>
              <a:rPr lang="en-GB" dirty="0"/>
              <a:t> As AD progresses, neurodegeneration and synaptic dysfunction can be observed using structural and functional neuroimaging techniques, such as FDG-PET and MRI.</a:t>
            </a:r>
            <a:r>
              <a:rPr lang="en-GB" baseline="30000" dirty="0"/>
              <a:t>2,7 </a:t>
            </a:r>
            <a:r>
              <a:rPr lang="en-GB" baseline="0" dirty="0"/>
              <a:t>In carriers of the </a:t>
            </a:r>
            <a:r>
              <a:rPr lang="en-GB" baseline="0" dirty="0">
                <a:sym typeface="Symbol" panose="05050102010706020507" pitchFamily="18" charset="2"/>
              </a:rPr>
              <a:t>4 APOE allele, synaptic dysfunction may be observed before detectable </a:t>
            </a:r>
            <a:r>
              <a:rPr lang="en-GB" dirty="0"/>
              <a:t>A</a:t>
            </a:r>
            <a:r>
              <a:rPr lang="en-GB" dirty="0">
                <a:sym typeface="Symbol" panose="05050102010706020507" pitchFamily="18" charset="2"/>
              </a:rPr>
              <a:t></a:t>
            </a:r>
            <a:r>
              <a:rPr lang="en-GB" dirty="0"/>
              <a:t> accumulation.</a:t>
            </a:r>
            <a:r>
              <a:rPr lang="en-GB" baseline="30000" dirty="0"/>
              <a:t>2</a:t>
            </a:r>
            <a:r>
              <a:rPr lang="en-GB" baseline="0" dirty="0"/>
              <a:t> Following this, elevated concentrations of CSF biomarkers that are directly associated with neuronal injury/death, such as t-tau, p-tau181, </a:t>
            </a:r>
            <a:r>
              <a:rPr lang="en-GB" baseline="0" dirty="0" err="1"/>
              <a:t>visinin</a:t>
            </a:r>
            <a:r>
              <a:rPr lang="en-GB" baseline="0" dirty="0"/>
              <a:t>-like protein 1 (VILIP-1) and neurogranin, are detected.</a:t>
            </a:r>
            <a:r>
              <a:rPr lang="en-GB" baseline="30000" dirty="0"/>
              <a:t>1,2</a:t>
            </a:r>
            <a:r>
              <a:rPr lang="en-GB" baseline="0" dirty="0"/>
              <a:t> Continuation of disease results in hippocampal and entorhinal cortex atrophy and cortical thinning that can be detected by volumetric MRI.</a:t>
            </a:r>
            <a:r>
              <a:rPr lang="en-GB" baseline="30000" dirty="0"/>
              <a:t>5,7,8</a:t>
            </a:r>
            <a:r>
              <a:rPr lang="en-GB" baseline="0" dirty="0"/>
              <a:t> As with </a:t>
            </a:r>
            <a:r>
              <a:rPr lang="en-GB" dirty="0"/>
              <a:t>A</a:t>
            </a:r>
            <a:r>
              <a:rPr lang="en-GB" dirty="0">
                <a:sym typeface="Symbol" panose="05050102010706020507" pitchFamily="18" charset="2"/>
              </a:rPr>
              <a:t></a:t>
            </a:r>
            <a:r>
              <a:rPr lang="en-GB" dirty="0"/>
              <a:t> biomarkers, these biomarkers may be detected in individuals at high risk of AD many decades before cognitive decline occurs.</a:t>
            </a:r>
            <a:r>
              <a:rPr lang="en-GB" baseline="30000" dirty="0"/>
              <a:t>7,9</a:t>
            </a:r>
            <a:r>
              <a:rPr lang="en-GB" baseline="0" dirty="0"/>
              <a:t> The MCI phase represents the first symptomatic occurrence in AD, with patients experiencing a decline or plateau in </a:t>
            </a:r>
            <a:r>
              <a:rPr lang="en-GB" dirty="0"/>
              <a:t>A</a:t>
            </a:r>
            <a:r>
              <a:rPr lang="en-GB" dirty="0">
                <a:sym typeface="Symbol" panose="05050102010706020507" pitchFamily="18" charset="2"/>
              </a:rPr>
              <a:t></a:t>
            </a:r>
            <a:r>
              <a:rPr lang="en-GB" dirty="0"/>
              <a:t> accumulation,</a:t>
            </a:r>
            <a:r>
              <a:rPr lang="en-GB" baseline="30000" dirty="0"/>
              <a:t>10,11</a:t>
            </a:r>
            <a:r>
              <a:rPr lang="en-GB" dirty="0"/>
              <a:t> and continued tau accumulation and neurodegeneration.</a:t>
            </a:r>
            <a:r>
              <a:rPr lang="en-GB" baseline="30000" dirty="0"/>
              <a:t>7 </a:t>
            </a:r>
            <a:r>
              <a:rPr lang="en-GB" baseline="0" dirty="0"/>
              <a:t>The progression of AD pathology results in a display of cognitive deficits, with memory and executive function often being the most affected cognitive domains.</a:t>
            </a:r>
            <a:r>
              <a:rPr lang="en-GB" baseline="30000" dirty="0"/>
              <a:t>7</a:t>
            </a:r>
            <a:r>
              <a:rPr lang="en-GB" baseline="0" dirty="0"/>
              <a:t> For most patients with MCI due to AD pathology, the subsequent stage is AD dementia, which is a decline in clinical function, and represents the late stages of disease.</a:t>
            </a:r>
            <a:r>
              <a:rPr lang="en-GB" baseline="30000" dirty="0"/>
              <a:t>7</a:t>
            </a:r>
            <a:r>
              <a:rPr lang="en-GB" baseline="0" dirty="0"/>
              <a:t> At this stage, </a:t>
            </a:r>
            <a:r>
              <a:rPr lang="en-GB" dirty="0"/>
              <a:t>A</a:t>
            </a:r>
            <a:r>
              <a:rPr lang="en-GB" dirty="0">
                <a:sym typeface="Symbol" panose="05050102010706020507" pitchFamily="18" charset="2"/>
              </a:rPr>
              <a:t> and tau</a:t>
            </a:r>
            <a:r>
              <a:rPr lang="en-GB" dirty="0"/>
              <a:t> accumulation are at their maximum, changes in brain structure continue, and neurodegeneration becomes macroscopically evident.</a:t>
            </a:r>
            <a:r>
              <a:rPr lang="en-GB" baseline="30000" dirty="0"/>
              <a:t>7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Jack CR Jr, </a:t>
            </a:r>
            <a:r>
              <a:rPr lang="en-GB" dirty="0" err="1"/>
              <a:t>Knopman</a:t>
            </a:r>
            <a:r>
              <a:rPr lang="en-GB" dirty="0"/>
              <a:t> DS, </a:t>
            </a:r>
            <a:r>
              <a:rPr lang="en-GB" dirty="0" err="1"/>
              <a:t>Jagust</a:t>
            </a:r>
            <a:r>
              <a:rPr lang="en-GB" dirty="0"/>
              <a:t> WJ, et al. Tracking pathophysiological processes in Alzheimer's disease: an updated hypothetical model of dynamic biomarkers. Lancet </a:t>
            </a:r>
            <a:r>
              <a:rPr lang="en-GB" dirty="0" err="1"/>
              <a:t>Neurol</a:t>
            </a:r>
            <a:r>
              <a:rPr lang="en-GB" dirty="0"/>
              <a:t> 2013; 12 (2): 207–216.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Hampel H, Hardy J, </a:t>
            </a:r>
            <a:r>
              <a:rPr lang="en-GB" dirty="0" err="1"/>
              <a:t>Blennow</a:t>
            </a:r>
            <a:r>
              <a:rPr lang="en-GB" dirty="0"/>
              <a:t> K, et al. The amyloid-β pathway in Alzheimer's Disease. Mol Psychiatry 2021; 26 (10): 5481–5503.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err="1"/>
              <a:t>Therriault</a:t>
            </a:r>
            <a:r>
              <a:rPr lang="en-US" dirty="0"/>
              <a:t> J, Zimmer ER, </a:t>
            </a:r>
            <a:r>
              <a:rPr lang="en-US" dirty="0" err="1"/>
              <a:t>Benedet</a:t>
            </a:r>
            <a:r>
              <a:rPr lang="en-US" dirty="0"/>
              <a:t> AL, et al. Staging of Alzheimer's disease: past, present, and future perspectives. Trends Mol Med 2022; 28 (9): 726–741.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err="1"/>
              <a:t>Milà-Alomà</a:t>
            </a:r>
            <a:r>
              <a:rPr lang="en-US" dirty="0"/>
              <a:t> M, </a:t>
            </a:r>
            <a:r>
              <a:rPr lang="en-US" dirty="0" err="1"/>
              <a:t>Salvadó</a:t>
            </a:r>
            <a:r>
              <a:rPr lang="en-US" dirty="0"/>
              <a:t> G, </a:t>
            </a:r>
            <a:r>
              <a:rPr lang="en-US" dirty="0" err="1"/>
              <a:t>Gispert</a:t>
            </a:r>
            <a:r>
              <a:rPr lang="en-US" dirty="0"/>
              <a:t> JD, et al; ALFA study. Amyloid beta, tau, synaptic, neurodegeneration, and glial biomarkers in the preclinical stage of the Alzheimer's </a:t>
            </a:r>
            <a:r>
              <a:rPr lang="en-US" i="1" dirty="0"/>
              <a:t>continuum</a:t>
            </a:r>
            <a:r>
              <a:rPr lang="en-US" dirty="0"/>
              <a:t>. </a:t>
            </a:r>
            <a:r>
              <a:rPr lang="en-US" dirty="0" err="1"/>
              <a:t>Alzheimers</a:t>
            </a:r>
            <a:r>
              <a:rPr lang="en-US" dirty="0"/>
              <a:t> Dement 2020; 16 (10): 1358–1371.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 err="1"/>
              <a:t>Hadjichrysanthou</a:t>
            </a:r>
            <a:r>
              <a:rPr lang="en-GB" dirty="0"/>
              <a:t> C, Evans S, Bajaj S, et al; Alzheimer’s Disease Neuroimaging Initiative. The dynamics of biomarkers across the clinical spectrum of Alzheimer's disease. </a:t>
            </a:r>
            <a:r>
              <a:rPr lang="en-GB" dirty="0" err="1"/>
              <a:t>Alzheimers</a:t>
            </a:r>
            <a:r>
              <a:rPr lang="en-GB" dirty="0"/>
              <a:t> Res </a:t>
            </a:r>
            <a:r>
              <a:rPr lang="en-GB" dirty="0" err="1"/>
              <a:t>Ther</a:t>
            </a:r>
            <a:r>
              <a:rPr lang="en-GB" dirty="0"/>
              <a:t> 2020; 12 (1):74.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err="1"/>
              <a:t>Palmqvist</a:t>
            </a:r>
            <a:r>
              <a:rPr lang="en-US" dirty="0"/>
              <a:t> S, </a:t>
            </a:r>
            <a:r>
              <a:rPr lang="en-US" dirty="0" err="1"/>
              <a:t>Mattsson</a:t>
            </a:r>
            <a:r>
              <a:rPr lang="en-US" dirty="0"/>
              <a:t> N, Hansson O; Alzheimer’s Disease Neuroimaging Initiative. Cerebrospinal fluid analysis detects cerebral amyloid-</a:t>
            </a:r>
            <a:r>
              <a:rPr lang="el-GR" dirty="0"/>
              <a:t>β </a:t>
            </a:r>
            <a:r>
              <a:rPr lang="en-US" dirty="0"/>
              <a:t>accumulation earlier than positron emission tomography. Brain 2016; 139 (Pt 4): 1226–1236.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err="1"/>
              <a:t>Liss</a:t>
            </a:r>
            <a:r>
              <a:rPr lang="en-US" dirty="0"/>
              <a:t> JL, </a:t>
            </a:r>
            <a:r>
              <a:rPr lang="en-US" dirty="0" err="1"/>
              <a:t>Seleri</a:t>
            </a:r>
            <a:r>
              <a:rPr lang="en-US" dirty="0"/>
              <a:t> </a:t>
            </a:r>
            <a:r>
              <a:rPr lang="en-US" dirty="0" err="1"/>
              <a:t>Assunção</a:t>
            </a:r>
            <a:r>
              <a:rPr lang="en-US" dirty="0"/>
              <a:t> S, Cummings J, et al. Practical recommendations for timely, accurate diagnosis of symptomatic Alzheimer's disease (MCI and dementia) in primary care: a review and synthesis. J Intern Med 2021; 290 (2): 310–334.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Sperling R, </a:t>
            </a:r>
            <a:r>
              <a:rPr lang="en-US" dirty="0" err="1"/>
              <a:t>Mormino</a:t>
            </a:r>
            <a:r>
              <a:rPr lang="en-US" dirty="0"/>
              <a:t> E, Johnson K. The evolution of preclinical </a:t>
            </a:r>
            <a:r>
              <a:rPr lang="en-US" dirty="0" err="1"/>
              <a:t>Alzhimer’s</a:t>
            </a:r>
            <a:r>
              <a:rPr lang="en-US" dirty="0"/>
              <a:t> disease: implications for prevention trials. </a:t>
            </a:r>
            <a:r>
              <a:rPr lang="fr-FR" dirty="0" err="1"/>
              <a:t>Neuron</a:t>
            </a:r>
            <a:r>
              <a:rPr lang="fr-FR" dirty="0"/>
              <a:t> 2014; 84 (3): 608–622.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err="1"/>
              <a:t>Fagan</a:t>
            </a:r>
            <a:r>
              <a:rPr lang="fr-FR" dirty="0"/>
              <a:t> AM, </a:t>
            </a:r>
            <a:r>
              <a:rPr lang="fr-FR" dirty="0" err="1"/>
              <a:t>Xiong</a:t>
            </a:r>
            <a:r>
              <a:rPr lang="fr-FR" dirty="0"/>
              <a:t> C, </a:t>
            </a:r>
            <a:r>
              <a:rPr lang="fr-FR" dirty="0" err="1"/>
              <a:t>Jasielec</a:t>
            </a:r>
            <a:r>
              <a:rPr lang="fr-FR" dirty="0"/>
              <a:t> MS, et al. Longitudinal change in CSF </a:t>
            </a:r>
            <a:r>
              <a:rPr lang="fr-FR" dirty="0" err="1"/>
              <a:t>biomarkers</a:t>
            </a:r>
            <a:r>
              <a:rPr lang="fr-FR" dirty="0"/>
              <a:t> in autosomal–dominant </a:t>
            </a:r>
            <a:r>
              <a:rPr lang="fr-FR" dirty="0" err="1"/>
              <a:t>Alzheimer’s</a:t>
            </a:r>
            <a:r>
              <a:rPr lang="fr-FR" dirty="0"/>
              <a:t> </a:t>
            </a:r>
            <a:r>
              <a:rPr lang="fr-FR" dirty="0" err="1"/>
              <a:t>disease</a:t>
            </a:r>
            <a:r>
              <a:rPr lang="fr-FR" dirty="0"/>
              <a:t>. </a:t>
            </a:r>
            <a:r>
              <a:rPr lang="fr-FR" dirty="0" err="1"/>
              <a:t>Sci</a:t>
            </a:r>
            <a:r>
              <a:rPr lang="fr-FR" dirty="0"/>
              <a:t> </a:t>
            </a:r>
            <a:r>
              <a:rPr lang="fr-FR" dirty="0" err="1"/>
              <a:t>Transl</a:t>
            </a:r>
            <a:r>
              <a:rPr lang="fr-FR" dirty="0"/>
              <a:t> Med 2014; 6 (226): 226ra30.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noProof="0" dirty="0"/>
              <a:t>Sperling RA, </a:t>
            </a:r>
            <a:r>
              <a:rPr lang="en-US" noProof="0" dirty="0" err="1"/>
              <a:t>Aisen</a:t>
            </a:r>
            <a:r>
              <a:rPr lang="en-US" noProof="0" dirty="0"/>
              <a:t> PS, Beckett LA, et al. Toward defining the preclinical stages of Alzheimer's disease: recommendations from the National Institute on Aging-Alzheimer's Association workgroups on diagnostic guidelines for Alzheimer's disease. </a:t>
            </a:r>
            <a:r>
              <a:rPr lang="en-US" noProof="0" dirty="0" err="1"/>
              <a:t>Alzheimers</a:t>
            </a:r>
            <a:r>
              <a:rPr lang="en-US" noProof="0" dirty="0"/>
              <a:t> Dement 2011; 7 (3): 280–292.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Jack CR Jr, </a:t>
            </a:r>
            <a:r>
              <a:rPr lang="en-US" dirty="0" err="1"/>
              <a:t>Wiste</a:t>
            </a:r>
            <a:r>
              <a:rPr lang="en-US" dirty="0"/>
              <a:t> HJ, </a:t>
            </a:r>
            <a:r>
              <a:rPr lang="en-US" dirty="0" err="1"/>
              <a:t>Lesnick</a:t>
            </a:r>
            <a:r>
              <a:rPr lang="en-US" dirty="0"/>
              <a:t> TG, et al. Brain </a:t>
            </a:r>
            <a:r>
              <a:rPr lang="el-GR" dirty="0"/>
              <a:t>β-</a:t>
            </a:r>
            <a:r>
              <a:rPr lang="en-US" dirty="0"/>
              <a:t>amyloid load approaches a plateau. Neurology 2013; 80 (10): 890–896.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noProof="0" dirty="0"/>
          </a:p>
        </p:txBody>
      </p:sp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BC8F75D-C544-4AF2-A1A3-8D5EFDD50911}" type="datetime5">
              <a:rPr lang="en-US" smtClean="0"/>
              <a:pPr/>
              <a:t>20-Dec-23</a:t>
            </a:fld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11E7B0-DB02-4F04-A770-ADB5177832DF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92B438B8-C083-6A60-93C9-0F73776EAD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3710816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8578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91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1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0468910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0549592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20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45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39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6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94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2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65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48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7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8212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7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094675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1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63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366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168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3883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37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291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9309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42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3410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1428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3284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856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3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52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09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9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6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35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78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9475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3502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  <p:sldLayoutId id="2147483776" r:id="rId24"/>
    <p:sldLayoutId id="2147483777" r:id="rId25"/>
    <p:sldLayoutId id="2147483778" r:id="rId26"/>
    <p:sldLayoutId id="2147483779" r:id="rId27"/>
    <p:sldLayoutId id="2147483780" r:id="rId28"/>
    <p:sldLayoutId id="2147483781" r:id="rId29"/>
    <p:sldLayoutId id="2147483782" r:id="rId30"/>
    <p:sldLayoutId id="2147483783" r:id="rId31"/>
    <p:sldLayoutId id="2147483784" r:id="rId32"/>
    <p:sldLayoutId id="2147483785" r:id="rId33"/>
    <p:sldLayoutId id="2147483786" r:id="rId34"/>
    <p:sldLayoutId id="2147483787" r:id="rId35"/>
    <p:sldLayoutId id="2147483788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4275CF6-A822-4320-A29B-509B388C4C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dirty="0"/>
              <a:t>Alzheimer’s disease (AD) – Neurobiology and aetiology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title"/>
          </p:nvPr>
        </p:nvSpPr>
        <p:spPr>
          <a:xfrm>
            <a:off x="539749" y="814386"/>
            <a:ext cx="10786941" cy="349571"/>
          </a:xfrm>
        </p:spPr>
        <p:txBody>
          <a:bodyPr>
            <a:normAutofit/>
          </a:bodyPr>
          <a:lstStyle/>
          <a:p>
            <a:r>
              <a:rPr lang="en-GB" dirty="0"/>
              <a:t>Hypothetical biomarker model of Alzheimer’s disease pathophysiology</a:t>
            </a:r>
            <a:endParaRPr lang="en-US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322B96D-3E9E-41C6-9E41-C1B8E89DB86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786941" cy="619200"/>
          </a:xfrm>
        </p:spPr>
        <p:txBody>
          <a:bodyPr anchor="b"/>
          <a:lstStyle/>
          <a:p>
            <a:pPr marL="0" indent="0">
              <a:buNone/>
            </a:pPr>
            <a:r>
              <a:rPr lang="en-US" dirty="0"/>
              <a:t>Aβ=amyloid-β; </a:t>
            </a:r>
            <a:r>
              <a:rPr lang="fr-FR" dirty="0">
                <a:latin typeface="Times New Roman"/>
                <a:cs typeface="Times New Roman"/>
              </a:rPr>
              <a:t>CSF=</a:t>
            </a:r>
            <a:r>
              <a:rPr lang="fr-FR" dirty="0" err="1">
                <a:latin typeface="Times New Roman"/>
                <a:cs typeface="Times New Roman"/>
              </a:rPr>
              <a:t>cerebrospinal</a:t>
            </a:r>
            <a:r>
              <a:rPr lang="fr-FR" dirty="0">
                <a:latin typeface="Times New Roman"/>
                <a:cs typeface="Times New Roman"/>
              </a:rPr>
              <a:t> </a:t>
            </a:r>
            <a:r>
              <a:rPr lang="fr-FR" dirty="0" err="1">
                <a:latin typeface="Times New Roman"/>
                <a:cs typeface="Times New Roman"/>
              </a:rPr>
              <a:t>fluid</a:t>
            </a:r>
            <a:r>
              <a:rPr lang="fr-FR" dirty="0">
                <a:latin typeface="Times New Roman"/>
                <a:cs typeface="Times New Roman"/>
              </a:rPr>
              <a:t>; FDG-PET=</a:t>
            </a:r>
            <a:r>
              <a:rPr lang="fr-FR" dirty="0" err="1">
                <a:latin typeface="Times New Roman"/>
                <a:cs typeface="Times New Roman"/>
              </a:rPr>
              <a:t>fluorodeoxyglucose</a:t>
            </a:r>
            <a:r>
              <a:rPr lang="fr-FR" dirty="0">
                <a:latin typeface="Times New Roman"/>
                <a:cs typeface="Times New Roman"/>
              </a:rPr>
              <a:t> positron </a:t>
            </a:r>
            <a:r>
              <a:rPr lang="fr-FR" dirty="0" err="1">
                <a:latin typeface="Times New Roman"/>
                <a:cs typeface="Times New Roman"/>
              </a:rPr>
              <a:t>emission</a:t>
            </a:r>
            <a:r>
              <a:rPr lang="fr-FR" dirty="0">
                <a:latin typeface="Times New Roman"/>
                <a:cs typeface="Times New Roman"/>
              </a:rPr>
              <a:t> </a:t>
            </a:r>
            <a:r>
              <a:rPr lang="fr-FR" dirty="0" err="1">
                <a:latin typeface="Times New Roman"/>
                <a:cs typeface="Times New Roman"/>
              </a:rPr>
              <a:t>tomography</a:t>
            </a:r>
            <a:r>
              <a:rPr lang="fr-FR" dirty="0">
                <a:latin typeface="Times New Roman"/>
                <a:cs typeface="Times New Roman"/>
              </a:rPr>
              <a:t>; </a:t>
            </a:r>
            <a:r>
              <a:rPr lang="fr-FR" dirty="0" err="1">
                <a:latin typeface="Times New Roman"/>
                <a:cs typeface="Times New Roman"/>
              </a:rPr>
              <a:t>fMRI</a:t>
            </a:r>
            <a:r>
              <a:rPr lang="fr-FR" dirty="0">
                <a:latin typeface="Times New Roman"/>
                <a:cs typeface="Times New Roman"/>
              </a:rPr>
              <a:t>=</a:t>
            </a:r>
            <a:r>
              <a:rPr lang="fr-FR" dirty="0" err="1">
                <a:latin typeface="Times New Roman"/>
                <a:cs typeface="Times New Roman"/>
              </a:rPr>
              <a:t>functional</a:t>
            </a:r>
            <a:r>
              <a:rPr lang="fr-FR" dirty="0">
                <a:latin typeface="Times New Roman"/>
                <a:cs typeface="Times New Roman"/>
              </a:rPr>
              <a:t> </a:t>
            </a:r>
            <a:r>
              <a:rPr lang="fr-FR" dirty="0" err="1">
                <a:latin typeface="Times New Roman"/>
                <a:cs typeface="Times New Roman"/>
              </a:rPr>
              <a:t>magnetic</a:t>
            </a:r>
            <a:r>
              <a:rPr lang="fr-FR" dirty="0">
                <a:latin typeface="Times New Roman"/>
                <a:cs typeface="Times New Roman"/>
              </a:rPr>
              <a:t> </a:t>
            </a:r>
            <a:r>
              <a:rPr lang="fr-FR" dirty="0" err="1">
                <a:latin typeface="Times New Roman"/>
                <a:cs typeface="Times New Roman"/>
              </a:rPr>
              <a:t>resonance</a:t>
            </a:r>
            <a:r>
              <a:rPr lang="fr-FR" dirty="0">
                <a:latin typeface="Times New Roman"/>
                <a:cs typeface="Times New Roman"/>
              </a:rPr>
              <a:t> </a:t>
            </a:r>
            <a:r>
              <a:rPr lang="fr-FR" dirty="0" err="1">
                <a:latin typeface="Times New Roman"/>
                <a:cs typeface="Times New Roman"/>
              </a:rPr>
              <a:t>imaging</a:t>
            </a:r>
            <a:r>
              <a:rPr lang="fr-FR" dirty="0">
                <a:latin typeface="Times New Roman"/>
                <a:cs typeface="Times New Roman"/>
              </a:rPr>
              <a:t>; MCI=</a:t>
            </a:r>
            <a:r>
              <a:rPr lang="fr-FR" dirty="0" err="1">
                <a:latin typeface="Times New Roman"/>
                <a:cs typeface="Times New Roman"/>
              </a:rPr>
              <a:t>mild</a:t>
            </a:r>
            <a:r>
              <a:rPr lang="fr-FR" dirty="0">
                <a:latin typeface="Times New Roman"/>
                <a:cs typeface="Times New Roman"/>
              </a:rPr>
              <a:t> cognitive </a:t>
            </a:r>
            <a:r>
              <a:rPr lang="fr-FR" dirty="0" err="1">
                <a:latin typeface="Times New Roman"/>
                <a:cs typeface="Times New Roman"/>
              </a:rPr>
              <a:t>impairment</a:t>
            </a:r>
            <a:r>
              <a:rPr lang="fr-FR" dirty="0">
                <a:latin typeface="Times New Roman"/>
                <a:cs typeface="Times New Roman"/>
              </a:rPr>
              <a:t>; </a:t>
            </a:r>
            <a:br>
              <a:rPr lang="fr-FR" dirty="0">
                <a:latin typeface="Times New Roman"/>
                <a:cs typeface="Times New Roman"/>
              </a:rPr>
            </a:br>
            <a:r>
              <a:rPr lang="fr-FR" dirty="0">
                <a:latin typeface="Times New Roman"/>
                <a:cs typeface="Times New Roman"/>
              </a:rPr>
              <a:t>MRI=</a:t>
            </a:r>
            <a:r>
              <a:rPr lang="fr-FR" dirty="0" err="1">
                <a:latin typeface="Times New Roman"/>
                <a:cs typeface="Times New Roman"/>
              </a:rPr>
              <a:t>magnetic</a:t>
            </a:r>
            <a:r>
              <a:rPr lang="fr-FR" dirty="0">
                <a:latin typeface="Times New Roman"/>
                <a:cs typeface="Times New Roman"/>
              </a:rPr>
              <a:t> </a:t>
            </a:r>
            <a:r>
              <a:rPr lang="fr-FR" dirty="0" err="1">
                <a:latin typeface="Times New Roman"/>
                <a:cs typeface="Times New Roman"/>
              </a:rPr>
              <a:t>resonance</a:t>
            </a:r>
            <a:r>
              <a:rPr lang="fr-FR" dirty="0">
                <a:latin typeface="Times New Roman"/>
                <a:cs typeface="Times New Roman"/>
              </a:rPr>
              <a:t> </a:t>
            </a:r>
            <a:r>
              <a:rPr lang="fr-FR" dirty="0" err="1">
                <a:latin typeface="Times New Roman"/>
                <a:cs typeface="Times New Roman"/>
              </a:rPr>
              <a:t>imaging</a:t>
            </a:r>
            <a:r>
              <a:rPr lang="fr-FR" dirty="0">
                <a:latin typeface="Times New Roman"/>
                <a:cs typeface="Times New Roman"/>
              </a:rPr>
              <a:t>; PET=positron </a:t>
            </a:r>
            <a:r>
              <a:rPr lang="fr-FR" dirty="0" err="1">
                <a:latin typeface="Times New Roman"/>
                <a:cs typeface="Times New Roman"/>
              </a:rPr>
              <a:t>emission</a:t>
            </a:r>
            <a:r>
              <a:rPr lang="fr-FR" dirty="0">
                <a:latin typeface="Times New Roman"/>
                <a:cs typeface="Times New Roman"/>
              </a:rPr>
              <a:t> </a:t>
            </a:r>
            <a:r>
              <a:rPr lang="fr-FR" dirty="0" err="1">
                <a:latin typeface="Times New Roman"/>
                <a:cs typeface="Times New Roman"/>
              </a:rPr>
              <a:t>tomography</a:t>
            </a:r>
            <a:br>
              <a:rPr lang="fr-FR" dirty="0">
                <a:latin typeface="Times New Roman"/>
                <a:cs typeface="Times New Roman"/>
              </a:rPr>
            </a:br>
            <a:br>
              <a:rPr lang="en-US" dirty="0"/>
            </a:br>
            <a:r>
              <a:rPr lang="en-US" dirty="0"/>
              <a:t>1. </a:t>
            </a:r>
            <a:r>
              <a:rPr lang="fr-FR" dirty="0"/>
              <a:t>Jack et al. Lancet </a:t>
            </a:r>
            <a:r>
              <a:rPr lang="fr-FR" dirty="0" err="1"/>
              <a:t>Neurol</a:t>
            </a:r>
            <a:r>
              <a:rPr lang="fr-FR" dirty="0"/>
              <a:t> 2013;12(2):207–216</a:t>
            </a:r>
            <a:r>
              <a:rPr lang="en-US" dirty="0"/>
              <a:t>; </a:t>
            </a:r>
            <a:r>
              <a:rPr lang="sv-SE" dirty="0"/>
              <a:t>2. </a:t>
            </a:r>
            <a:r>
              <a:rPr lang="en-GB" dirty="0"/>
              <a:t>Hampel et al. </a:t>
            </a:r>
            <a:r>
              <a:rPr lang="pl-PL" dirty="0"/>
              <a:t>Mol Psychiatry</a:t>
            </a:r>
            <a:r>
              <a:rPr lang="en-GB" dirty="0"/>
              <a:t> </a:t>
            </a:r>
            <a:r>
              <a:rPr lang="pl-PL" dirty="0"/>
              <a:t>2021;26(10):5481</a:t>
            </a:r>
            <a:r>
              <a:rPr lang="en-GB" dirty="0"/>
              <a:t>–</a:t>
            </a:r>
            <a:r>
              <a:rPr lang="pl-PL" dirty="0"/>
              <a:t>5503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3B9F7F-D07D-1B39-7B08-DB8F59D1A82B}"/>
              </a:ext>
            </a:extLst>
          </p:cNvPr>
          <p:cNvSpPr txBox="1">
            <a:spLocks/>
          </p:cNvSpPr>
          <p:nvPr/>
        </p:nvSpPr>
        <p:spPr>
          <a:xfrm>
            <a:off x="539749" y="1416785"/>
            <a:ext cx="11106151" cy="4685215"/>
          </a:xfrm>
          <a:custGeom>
            <a:avLst/>
            <a:gdLst>
              <a:gd name="connsiteX0" fmla="*/ 0 w 11106151"/>
              <a:gd name="connsiteY0" fmla="*/ 0 h 4685215"/>
              <a:gd name="connsiteX1" fmla="*/ 3088888 w 11106151"/>
              <a:gd name="connsiteY1" fmla="*/ 0 h 4685215"/>
              <a:gd name="connsiteX2" fmla="*/ 8249758 w 11106151"/>
              <a:gd name="connsiteY2" fmla="*/ 0 h 4685215"/>
              <a:gd name="connsiteX3" fmla="*/ 8249759 w 11106151"/>
              <a:gd name="connsiteY3" fmla="*/ 0 h 4685215"/>
              <a:gd name="connsiteX4" fmla="*/ 10856824 w 11106151"/>
              <a:gd name="connsiteY4" fmla="*/ 0 h 4685215"/>
              <a:gd name="connsiteX5" fmla="*/ 11106151 w 11106151"/>
              <a:gd name="connsiteY5" fmla="*/ 249327 h 4685215"/>
              <a:gd name="connsiteX6" fmla="*/ 11106151 w 11106151"/>
              <a:gd name="connsiteY6" fmla="*/ 519327 h 4685215"/>
              <a:gd name="connsiteX7" fmla="*/ 11106151 w 11106151"/>
              <a:gd name="connsiteY7" fmla="*/ 4415215 h 4685215"/>
              <a:gd name="connsiteX8" fmla="*/ 11106151 w 11106151"/>
              <a:gd name="connsiteY8" fmla="*/ 4685215 h 4685215"/>
              <a:gd name="connsiteX9" fmla="*/ 8499085 w 11106151"/>
              <a:gd name="connsiteY9" fmla="*/ 4685215 h 4685215"/>
              <a:gd name="connsiteX10" fmla="*/ 5945281 w 11106151"/>
              <a:gd name="connsiteY10" fmla="*/ 4685215 h 4685215"/>
              <a:gd name="connsiteX11" fmla="*/ 5410197 w 11106151"/>
              <a:gd name="connsiteY11" fmla="*/ 4685215 h 4685215"/>
              <a:gd name="connsiteX12" fmla="*/ 3338215 w 11106151"/>
              <a:gd name="connsiteY12" fmla="*/ 4685215 h 4685215"/>
              <a:gd name="connsiteX13" fmla="*/ 249327 w 11106151"/>
              <a:gd name="connsiteY13" fmla="*/ 4685215 h 4685215"/>
              <a:gd name="connsiteX14" fmla="*/ 0 w 11106151"/>
              <a:gd name="connsiteY14" fmla="*/ 4435888 h 4685215"/>
              <a:gd name="connsiteX15" fmla="*/ 0 w 11106151"/>
              <a:gd name="connsiteY15" fmla="*/ 4165888 h 4685215"/>
              <a:gd name="connsiteX16" fmla="*/ 0 w 11106151"/>
              <a:gd name="connsiteY16" fmla="*/ 270000 h 4685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06151" h="4685215">
                <a:moveTo>
                  <a:pt x="0" y="0"/>
                </a:moveTo>
                <a:lnTo>
                  <a:pt x="3088888" y="0"/>
                </a:lnTo>
                <a:lnTo>
                  <a:pt x="8249758" y="0"/>
                </a:lnTo>
                <a:lnTo>
                  <a:pt x="8249759" y="0"/>
                </a:lnTo>
                <a:lnTo>
                  <a:pt x="10856824" y="0"/>
                </a:lnTo>
                <a:cubicBezTo>
                  <a:pt x="10994523" y="0"/>
                  <a:pt x="11106151" y="111628"/>
                  <a:pt x="11106151" y="249327"/>
                </a:cubicBezTo>
                <a:lnTo>
                  <a:pt x="11106151" y="519327"/>
                </a:lnTo>
                <a:lnTo>
                  <a:pt x="11106151" y="4415215"/>
                </a:lnTo>
                <a:lnTo>
                  <a:pt x="11106151" y="4685215"/>
                </a:lnTo>
                <a:lnTo>
                  <a:pt x="8499085" y="4685215"/>
                </a:lnTo>
                <a:lnTo>
                  <a:pt x="5945281" y="4685215"/>
                </a:lnTo>
                <a:lnTo>
                  <a:pt x="5410197" y="4685215"/>
                </a:lnTo>
                <a:lnTo>
                  <a:pt x="3338215" y="4685215"/>
                </a:lnTo>
                <a:lnTo>
                  <a:pt x="249327" y="4685215"/>
                </a:lnTo>
                <a:cubicBezTo>
                  <a:pt x="111628" y="4685215"/>
                  <a:pt x="0" y="4573587"/>
                  <a:pt x="0" y="4435888"/>
                </a:cubicBezTo>
                <a:lnTo>
                  <a:pt x="0" y="4165888"/>
                </a:lnTo>
                <a:lnTo>
                  <a:pt x="0" y="2700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4"/>
            </a:solidFill>
          </a:ln>
        </p:spPr>
        <p:txBody>
          <a:bodyPr vert="horz" lIns="270000" tIns="270000" rIns="270000" bIns="270000" rtlCol="0">
            <a:noAutofit/>
          </a:bodyPr>
          <a:lstStyle>
            <a:defPPr>
              <a:defRPr lang="da-DK"/>
            </a:defPPr>
            <a:lvl1pPr marL="180000" indent="-1800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>
                <a:solidFill>
                  <a:srgbClr val="3F1A0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4C3E83F-DB4E-7BAF-3FC5-D3158A58A88A}"/>
              </a:ext>
            </a:extLst>
          </p:cNvPr>
          <p:cNvSpPr/>
          <p:nvPr/>
        </p:nvSpPr>
        <p:spPr>
          <a:xfrm>
            <a:off x="5185498" y="1819037"/>
            <a:ext cx="1064719" cy="3477083"/>
          </a:xfrm>
          <a:custGeom>
            <a:avLst/>
            <a:gdLst>
              <a:gd name="connsiteX0" fmla="*/ 0 w 966506"/>
              <a:gd name="connsiteY0" fmla="*/ 0 h 3143227"/>
              <a:gd name="connsiteX1" fmla="*/ 966507 w 966506"/>
              <a:gd name="connsiteY1" fmla="*/ 0 h 3143227"/>
              <a:gd name="connsiteX2" fmla="*/ 966507 w 966506"/>
              <a:gd name="connsiteY2" fmla="*/ 3143228 h 3143227"/>
              <a:gd name="connsiteX3" fmla="*/ 0 w 966506"/>
              <a:gd name="connsiteY3" fmla="*/ 3143228 h 3143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6506" h="3143227">
                <a:moveTo>
                  <a:pt x="0" y="0"/>
                </a:moveTo>
                <a:lnTo>
                  <a:pt x="966507" y="0"/>
                </a:lnTo>
                <a:lnTo>
                  <a:pt x="966507" y="3143228"/>
                </a:lnTo>
                <a:lnTo>
                  <a:pt x="0" y="3143228"/>
                </a:lnTo>
                <a:close/>
              </a:path>
            </a:pathLst>
          </a:custGeom>
          <a:solidFill>
            <a:srgbClr val="F0ECDF"/>
          </a:solidFill>
          <a:ln w="1261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40ADFA8-3D3D-D5E4-2ABF-542F474173B8}"/>
              </a:ext>
            </a:extLst>
          </p:cNvPr>
          <p:cNvSpPr/>
          <p:nvPr/>
        </p:nvSpPr>
        <p:spPr>
          <a:xfrm>
            <a:off x="6250217" y="1819037"/>
            <a:ext cx="1568314" cy="3477083"/>
          </a:xfrm>
          <a:custGeom>
            <a:avLst/>
            <a:gdLst>
              <a:gd name="connsiteX0" fmla="*/ 0 w 1423648"/>
              <a:gd name="connsiteY0" fmla="*/ 0 h 3143227"/>
              <a:gd name="connsiteX1" fmla="*/ 1423648 w 1423648"/>
              <a:gd name="connsiteY1" fmla="*/ 0 h 3143227"/>
              <a:gd name="connsiteX2" fmla="*/ 1423648 w 1423648"/>
              <a:gd name="connsiteY2" fmla="*/ 3143228 h 3143227"/>
              <a:gd name="connsiteX3" fmla="*/ 0 w 1423648"/>
              <a:gd name="connsiteY3" fmla="*/ 3143228 h 3143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3648" h="3143227">
                <a:moveTo>
                  <a:pt x="0" y="0"/>
                </a:moveTo>
                <a:lnTo>
                  <a:pt x="1423648" y="0"/>
                </a:lnTo>
                <a:lnTo>
                  <a:pt x="1423648" y="3143228"/>
                </a:lnTo>
                <a:lnTo>
                  <a:pt x="0" y="3143228"/>
                </a:lnTo>
                <a:close/>
              </a:path>
            </a:pathLst>
          </a:custGeom>
          <a:solidFill>
            <a:srgbClr val="E5EBF1"/>
          </a:solidFill>
          <a:ln w="1261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DE73FD0-EFE9-6760-EC5D-384FFEA5DBA1}"/>
              </a:ext>
            </a:extLst>
          </p:cNvPr>
          <p:cNvSpPr/>
          <p:nvPr/>
        </p:nvSpPr>
        <p:spPr>
          <a:xfrm>
            <a:off x="1900458" y="1819037"/>
            <a:ext cx="3285039" cy="3477083"/>
          </a:xfrm>
          <a:custGeom>
            <a:avLst/>
            <a:gdLst>
              <a:gd name="connsiteX0" fmla="*/ 0 w 2982017"/>
              <a:gd name="connsiteY0" fmla="*/ 0 h 3143227"/>
              <a:gd name="connsiteX1" fmla="*/ 2982017 w 2982017"/>
              <a:gd name="connsiteY1" fmla="*/ 0 h 3143227"/>
              <a:gd name="connsiteX2" fmla="*/ 2982017 w 2982017"/>
              <a:gd name="connsiteY2" fmla="*/ 3143228 h 3143227"/>
              <a:gd name="connsiteX3" fmla="*/ 0 w 2982017"/>
              <a:gd name="connsiteY3" fmla="*/ 3143228 h 3143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2017" h="3143227">
                <a:moveTo>
                  <a:pt x="0" y="0"/>
                </a:moveTo>
                <a:lnTo>
                  <a:pt x="2982017" y="0"/>
                </a:lnTo>
                <a:lnTo>
                  <a:pt x="2982017" y="3143228"/>
                </a:lnTo>
                <a:lnTo>
                  <a:pt x="0" y="3143228"/>
                </a:lnTo>
                <a:close/>
              </a:path>
            </a:pathLst>
          </a:custGeom>
          <a:solidFill>
            <a:srgbClr val="DADADA"/>
          </a:solidFill>
          <a:ln w="1261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E507427-3ABC-501D-FE30-F3E454815F3A}"/>
              </a:ext>
            </a:extLst>
          </p:cNvPr>
          <p:cNvSpPr/>
          <p:nvPr/>
        </p:nvSpPr>
        <p:spPr>
          <a:xfrm>
            <a:off x="1900876" y="1804030"/>
            <a:ext cx="13896" cy="3469858"/>
          </a:xfrm>
          <a:custGeom>
            <a:avLst/>
            <a:gdLst>
              <a:gd name="connsiteX0" fmla="*/ 0 w 12614"/>
              <a:gd name="connsiteY0" fmla="*/ 0 h 3149787"/>
              <a:gd name="connsiteX1" fmla="*/ 0 w 12614"/>
              <a:gd name="connsiteY1" fmla="*/ 3149787 h 3149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614" h="3149787">
                <a:moveTo>
                  <a:pt x="0" y="0"/>
                </a:moveTo>
                <a:lnTo>
                  <a:pt x="0" y="3149787"/>
                </a:lnTo>
              </a:path>
            </a:pathLst>
          </a:custGeom>
          <a:ln w="19050" cap="sq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A0413F6-AD8A-2AEF-3208-1BAF243DC164}"/>
              </a:ext>
            </a:extLst>
          </p:cNvPr>
          <p:cNvSpPr/>
          <p:nvPr/>
        </p:nvSpPr>
        <p:spPr>
          <a:xfrm>
            <a:off x="1914633" y="1861775"/>
            <a:ext cx="5904316" cy="3406630"/>
          </a:xfrm>
          <a:custGeom>
            <a:avLst/>
            <a:gdLst>
              <a:gd name="connsiteX0" fmla="*/ 0 w 5359684"/>
              <a:gd name="connsiteY0" fmla="*/ 3092392 h 3092392"/>
              <a:gd name="connsiteX1" fmla="*/ 1054933 w 5359684"/>
              <a:gd name="connsiteY1" fmla="*/ 2837331 h 3092392"/>
              <a:gd name="connsiteX2" fmla="*/ 1303056 w 5359684"/>
              <a:gd name="connsiteY2" fmla="*/ 2472779 h 3092392"/>
              <a:gd name="connsiteX3" fmla="*/ 1577290 w 5359684"/>
              <a:gd name="connsiteY3" fmla="*/ 1898198 h 3092392"/>
              <a:gd name="connsiteX4" fmla="*/ 2232098 w 5359684"/>
              <a:gd name="connsiteY4" fmla="*/ 656952 h 3092392"/>
              <a:gd name="connsiteX5" fmla="*/ 2788262 w 5359684"/>
              <a:gd name="connsiteY5" fmla="*/ 188079 h 3092392"/>
              <a:gd name="connsiteX6" fmla="*/ 3257639 w 5359684"/>
              <a:gd name="connsiteY6" fmla="*/ 86282 h 3092392"/>
              <a:gd name="connsiteX7" fmla="*/ 4962713 w 5359684"/>
              <a:gd name="connsiteY7" fmla="*/ 7190 h 3092392"/>
              <a:gd name="connsiteX8" fmla="*/ 5359684 w 5359684"/>
              <a:gd name="connsiteY8" fmla="*/ 0 h 3092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59684" h="3092392">
                <a:moveTo>
                  <a:pt x="0" y="3092392"/>
                </a:moveTo>
                <a:cubicBezTo>
                  <a:pt x="276253" y="3092392"/>
                  <a:pt x="775022" y="3090248"/>
                  <a:pt x="1054933" y="2837331"/>
                </a:cubicBezTo>
                <a:cubicBezTo>
                  <a:pt x="1163163" y="2739445"/>
                  <a:pt x="1235822" y="2599931"/>
                  <a:pt x="1303056" y="2472779"/>
                </a:cubicBezTo>
                <a:cubicBezTo>
                  <a:pt x="1402204" y="2285204"/>
                  <a:pt x="1489243" y="2091196"/>
                  <a:pt x="1577290" y="1898198"/>
                </a:cubicBezTo>
                <a:cubicBezTo>
                  <a:pt x="1770667" y="1474358"/>
                  <a:pt x="1959629" y="1037399"/>
                  <a:pt x="2232098" y="656952"/>
                </a:cubicBezTo>
                <a:cubicBezTo>
                  <a:pt x="2379181" y="451591"/>
                  <a:pt x="2545815" y="277136"/>
                  <a:pt x="2788262" y="188079"/>
                </a:cubicBezTo>
                <a:cubicBezTo>
                  <a:pt x="2938877" y="132828"/>
                  <a:pt x="3098447" y="106843"/>
                  <a:pt x="3257639" y="86282"/>
                </a:cubicBezTo>
                <a:cubicBezTo>
                  <a:pt x="3821624" y="13623"/>
                  <a:pt x="4394818" y="17660"/>
                  <a:pt x="4962713" y="7190"/>
                </a:cubicBezTo>
                <a:cubicBezTo>
                  <a:pt x="5096929" y="4667"/>
                  <a:pt x="5225468" y="2271"/>
                  <a:pt x="5359684" y="0"/>
                </a:cubicBezTo>
              </a:path>
            </a:pathLst>
          </a:custGeom>
          <a:noFill/>
          <a:ln w="37832" cap="flat">
            <a:solidFill>
              <a:srgbClr val="B8B8B8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5398044-2AD1-D962-3040-139CC87695B7}"/>
              </a:ext>
            </a:extLst>
          </p:cNvPr>
          <p:cNvSpPr/>
          <p:nvPr/>
        </p:nvSpPr>
        <p:spPr>
          <a:xfrm>
            <a:off x="2466864" y="1869353"/>
            <a:ext cx="5352085" cy="3396891"/>
          </a:xfrm>
          <a:custGeom>
            <a:avLst/>
            <a:gdLst>
              <a:gd name="connsiteX0" fmla="*/ 0 w 4858392"/>
              <a:gd name="connsiteY0" fmla="*/ 3029068 h 3029068"/>
              <a:gd name="connsiteX1" fmla="*/ 902426 w 4858392"/>
              <a:gd name="connsiteY1" fmla="*/ 2779179 h 3029068"/>
              <a:gd name="connsiteX2" fmla="*/ 1211098 w 4858392"/>
              <a:gd name="connsiteY2" fmla="*/ 2392426 h 3029068"/>
              <a:gd name="connsiteX3" fmla="*/ 1499208 w 4858392"/>
              <a:gd name="connsiteY3" fmla="*/ 1795139 h 3029068"/>
              <a:gd name="connsiteX4" fmla="*/ 2118317 w 4858392"/>
              <a:gd name="connsiteY4" fmla="*/ 564363 h 3029068"/>
              <a:gd name="connsiteX5" fmla="*/ 2482366 w 4858392"/>
              <a:gd name="connsiteY5" fmla="*/ 240807 h 3029068"/>
              <a:gd name="connsiteX6" fmla="*/ 2837962 w 4858392"/>
              <a:gd name="connsiteY6" fmla="*/ 130306 h 3029068"/>
              <a:gd name="connsiteX7" fmla="*/ 4539377 w 4858392"/>
              <a:gd name="connsiteY7" fmla="*/ 6686 h 3029068"/>
              <a:gd name="connsiteX8" fmla="*/ 4858393 w 4858392"/>
              <a:gd name="connsiteY8" fmla="*/ 0 h 3029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58392" h="3029068">
                <a:moveTo>
                  <a:pt x="0" y="3029068"/>
                </a:moveTo>
                <a:cubicBezTo>
                  <a:pt x="254682" y="3029068"/>
                  <a:pt x="610405" y="2985675"/>
                  <a:pt x="902426" y="2779179"/>
                </a:cubicBezTo>
                <a:cubicBezTo>
                  <a:pt x="1037273" y="2683816"/>
                  <a:pt x="1130871" y="2533453"/>
                  <a:pt x="1211098" y="2392426"/>
                </a:cubicBezTo>
                <a:cubicBezTo>
                  <a:pt x="1320464" y="2200310"/>
                  <a:pt x="1410403" y="1997346"/>
                  <a:pt x="1499208" y="1795139"/>
                </a:cubicBezTo>
                <a:cubicBezTo>
                  <a:pt x="1682241" y="1378237"/>
                  <a:pt x="1847362" y="934466"/>
                  <a:pt x="2118317" y="564363"/>
                </a:cubicBezTo>
                <a:cubicBezTo>
                  <a:pt x="2217844" y="428381"/>
                  <a:pt x="2327588" y="313717"/>
                  <a:pt x="2482366" y="240807"/>
                </a:cubicBezTo>
                <a:cubicBezTo>
                  <a:pt x="2594885" y="187701"/>
                  <a:pt x="2716234" y="155913"/>
                  <a:pt x="2837962" y="130306"/>
                </a:cubicBezTo>
                <a:cubicBezTo>
                  <a:pt x="3393369" y="13876"/>
                  <a:pt x="3974005" y="19300"/>
                  <a:pt x="4539377" y="6686"/>
                </a:cubicBezTo>
                <a:cubicBezTo>
                  <a:pt x="4647608" y="4289"/>
                  <a:pt x="4750036" y="2144"/>
                  <a:pt x="4858393" y="0"/>
                </a:cubicBezTo>
              </a:path>
            </a:pathLst>
          </a:custGeom>
          <a:noFill/>
          <a:ln w="37832" cap="flat">
            <a:solidFill>
              <a:srgbClr val="B59E5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251B2ED-669C-C3F6-4849-174BD7751B48}"/>
              </a:ext>
            </a:extLst>
          </p:cNvPr>
          <p:cNvSpPr/>
          <p:nvPr/>
        </p:nvSpPr>
        <p:spPr>
          <a:xfrm>
            <a:off x="3019095" y="1875682"/>
            <a:ext cx="4799853" cy="3396890"/>
          </a:xfrm>
          <a:custGeom>
            <a:avLst/>
            <a:gdLst>
              <a:gd name="connsiteX0" fmla="*/ 0 w 4357100"/>
              <a:gd name="connsiteY0" fmla="*/ 2958807 h 2958806"/>
              <a:gd name="connsiteX1" fmla="*/ 938755 w 4357100"/>
              <a:gd name="connsiteY1" fmla="*/ 2714721 h 2958806"/>
              <a:gd name="connsiteX2" fmla="*/ 1157487 w 4357100"/>
              <a:gd name="connsiteY2" fmla="*/ 2321155 h 2958806"/>
              <a:gd name="connsiteX3" fmla="*/ 1401952 w 4357100"/>
              <a:gd name="connsiteY3" fmla="*/ 1706208 h 2958806"/>
              <a:gd name="connsiteX4" fmla="*/ 1999995 w 4357100"/>
              <a:gd name="connsiteY4" fmla="*/ 480857 h 2958806"/>
              <a:gd name="connsiteX5" fmla="*/ 2405923 w 4357100"/>
              <a:gd name="connsiteY5" fmla="*/ 193629 h 2958806"/>
              <a:gd name="connsiteX6" fmla="*/ 2936732 w 4357100"/>
              <a:gd name="connsiteY6" fmla="*/ 76569 h 2958806"/>
              <a:gd name="connsiteX7" fmla="*/ 4357101 w 4357100"/>
              <a:gd name="connsiteY7" fmla="*/ 0 h 2958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57100" h="2958806">
                <a:moveTo>
                  <a:pt x="0" y="2958807"/>
                </a:moveTo>
                <a:cubicBezTo>
                  <a:pt x="219615" y="2958807"/>
                  <a:pt x="716239" y="2956789"/>
                  <a:pt x="938755" y="2714721"/>
                </a:cubicBezTo>
                <a:cubicBezTo>
                  <a:pt x="1039165" y="2605481"/>
                  <a:pt x="1099461" y="2455245"/>
                  <a:pt x="1157487" y="2321155"/>
                </a:cubicBezTo>
                <a:cubicBezTo>
                  <a:pt x="1245156" y="2118696"/>
                  <a:pt x="1322103" y="1911695"/>
                  <a:pt x="1401952" y="1706208"/>
                </a:cubicBezTo>
                <a:cubicBezTo>
                  <a:pt x="1566947" y="1281359"/>
                  <a:pt x="1735221" y="854618"/>
                  <a:pt x="1999995" y="480857"/>
                </a:cubicBezTo>
                <a:cubicBezTo>
                  <a:pt x="2100531" y="339072"/>
                  <a:pt x="2243955" y="251907"/>
                  <a:pt x="2405923" y="193629"/>
                </a:cubicBezTo>
                <a:cubicBezTo>
                  <a:pt x="2576720" y="132198"/>
                  <a:pt x="2756600" y="99779"/>
                  <a:pt x="2936732" y="76569"/>
                </a:cubicBezTo>
                <a:cubicBezTo>
                  <a:pt x="3408633" y="15894"/>
                  <a:pt x="3881920" y="10218"/>
                  <a:pt x="4357101" y="0"/>
                </a:cubicBezTo>
              </a:path>
            </a:pathLst>
          </a:custGeom>
          <a:noFill/>
          <a:ln w="37832" cap="flat">
            <a:solidFill>
              <a:srgbClr val="4F7599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1FE6522-4B0B-A2B3-B2B1-06E02870A659}"/>
              </a:ext>
            </a:extLst>
          </p:cNvPr>
          <p:cNvSpPr/>
          <p:nvPr/>
        </p:nvSpPr>
        <p:spPr>
          <a:xfrm>
            <a:off x="3613918" y="1879615"/>
            <a:ext cx="4208334" cy="3396891"/>
          </a:xfrm>
          <a:custGeom>
            <a:avLst/>
            <a:gdLst>
              <a:gd name="connsiteX0" fmla="*/ 0 w 3855682"/>
              <a:gd name="connsiteY0" fmla="*/ 2874796 h 2874795"/>
              <a:gd name="connsiteX1" fmla="*/ 884892 w 3855682"/>
              <a:gd name="connsiteY1" fmla="*/ 2637647 h 2874795"/>
              <a:gd name="connsiteX2" fmla="*/ 1091767 w 3855682"/>
              <a:gd name="connsiteY2" fmla="*/ 2220493 h 2874795"/>
              <a:gd name="connsiteX3" fmla="*/ 1330050 w 3855682"/>
              <a:gd name="connsiteY3" fmla="*/ 1567830 h 2874795"/>
              <a:gd name="connsiteX4" fmla="*/ 1603276 w 3855682"/>
              <a:gd name="connsiteY4" fmla="*/ 877828 h 2874795"/>
              <a:gd name="connsiteX5" fmla="*/ 1982209 w 3855682"/>
              <a:gd name="connsiteY5" fmla="*/ 284704 h 2874795"/>
              <a:gd name="connsiteX6" fmla="*/ 2227305 w 3855682"/>
              <a:gd name="connsiteY6" fmla="*/ 148218 h 2874795"/>
              <a:gd name="connsiteX7" fmla="*/ 3083562 w 3855682"/>
              <a:gd name="connsiteY7" fmla="*/ 25355 h 2874795"/>
              <a:gd name="connsiteX8" fmla="*/ 3855683 w 3855682"/>
              <a:gd name="connsiteY8" fmla="*/ 0 h 2874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5682" h="2874795">
                <a:moveTo>
                  <a:pt x="0" y="2874796"/>
                </a:moveTo>
                <a:cubicBezTo>
                  <a:pt x="191233" y="2874796"/>
                  <a:pt x="691137" y="2872778"/>
                  <a:pt x="884892" y="2637647"/>
                </a:cubicBezTo>
                <a:cubicBezTo>
                  <a:pt x="982148" y="2519578"/>
                  <a:pt x="1036894" y="2360890"/>
                  <a:pt x="1091767" y="2220493"/>
                </a:cubicBezTo>
                <a:cubicBezTo>
                  <a:pt x="1176156" y="2004789"/>
                  <a:pt x="1251211" y="1785552"/>
                  <a:pt x="1330050" y="1567830"/>
                </a:cubicBezTo>
                <a:cubicBezTo>
                  <a:pt x="1414314" y="1335348"/>
                  <a:pt x="1500974" y="1103119"/>
                  <a:pt x="1603276" y="877828"/>
                </a:cubicBezTo>
                <a:cubicBezTo>
                  <a:pt x="1697126" y="671332"/>
                  <a:pt x="1800437" y="427624"/>
                  <a:pt x="1982209" y="284704"/>
                </a:cubicBezTo>
                <a:cubicBezTo>
                  <a:pt x="2056003" y="226679"/>
                  <a:pt x="2139761" y="181520"/>
                  <a:pt x="2227305" y="148218"/>
                </a:cubicBezTo>
                <a:cubicBezTo>
                  <a:pt x="2500026" y="44276"/>
                  <a:pt x="2796461" y="45790"/>
                  <a:pt x="3083562" y="25355"/>
                </a:cubicBezTo>
                <a:cubicBezTo>
                  <a:pt x="3341903" y="7064"/>
                  <a:pt x="3596838" y="6181"/>
                  <a:pt x="3855683" y="0"/>
                </a:cubicBezTo>
              </a:path>
            </a:pathLst>
          </a:custGeom>
          <a:noFill/>
          <a:ln w="37832" cap="flat">
            <a:solidFill>
              <a:srgbClr val="8D7A6B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2D60AC0-3729-C23C-5736-B3C11BB055F3}"/>
              </a:ext>
            </a:extLst>
          </p:cNvPr>
          <p:cNvSpPr/>
          <p:nvPr/>
        </p:nvSpPr>
        <p:spPr>
          <a:xfrm>
            <a:off x="4463559" y="1868910"/>
            <a:ext cx="3143021" cy="3397766"/>
          </a:xfrm>
          <a:custGeom>
            <a:avLst/>
            <a:gdLst>
              <a:gd name="connsiteX0" fmla="*/ 0 w 2853099"/>
              <a:gd name="connsiteY0" fmla="*/ 2698070 h 2698069"/>
              <a:gd name="connsiteX1" fmla="*/ 710941 w 2853099"/>
              <a:gd name="connsiteY1" fmla="*/ 2475554 h 2698069"/>
              <a:gd name="connsiteX2" fmla="*/ 877324 w 2853099"/>
              <a:gd name="connsiteY2" fmla="*/ 2034306 h 2698069"/>
              <a:gd name="connsiteX3" fmla="*/ 1074233 w 2853099"/>
              <a:gd name="connsiteY3" fmla="*/ 1349729 h 2698069"/>
              <a:gd name="connsiteX4" fmla="*/ 1265718 w 2853099"/>
              <a:gd name="connsiteY4" fmla="*/ 757236 h 2698069"/>
              <a:gd name="connsiteX5" fmla="*/ 1583471 w 2853099"/>
              <a:gd name="connsiteY5" fmla="*/ 202459 h 2698069"/>
              <a:gd name="connsiteX6" fmla="*/ 1813556 w 2853099"/>
              <a:gd name="connsiteY6" fmla="*/ 94229 h 2698069"/>
              <a:gd name="connsiteX7" fmla="*/ 2853099 w 2853099"/>
              <a:gd name="connsiteY7" fmla="*/ 0 h 2698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3099" h="2698069">
                <a:moveTo>
                  <a:pt x="0" y="2698070"/>
                </a:moveTo>
                <a:cubicBezTo>
                  <a:pt x="137874" y="2698070"/>
                  <a:pt x="571301" y="2696178"/>
                  <a:pt x="710941" y="2475554"/>
                </a:cubicBezTo>
                <a:cubicBezTo>
                  <a:pt x="793565" y="2344996"/>
                  <a:pt x="833300" y="2180632"/>
                  <a:pt x="877324" y="2034306"/>
                </a:cubicBezTo>
                <a:cubicBezTo>
                  <a:pt x="945819" y="1806996"/>
                  <a:pt x="1007503" y="1577669"/>
                  <a:pt x="1074233" y="1349729"/>
                </a:cubicBezTo>
                <a:cubicBezTo>
                  <a:pt x="1132511" y="1150549"/>
                  <a:pt x="1193185" y="951622"/>
                  <a:pt x="1265718" y="757236"/>
                </a:cubicBezTo>
                <a:cubicBezTo>
                  <a:pt x="1337367" y="565372"/>
                  <a:pt x="1417720" y="331882"/>
                  <a:pt x="1583471" y="202459"/>
                </a:cubicBezTo>
                <a:cubicBezTo>
                  <a:pt x="1650832" y="149984"/>
                  <a:pt x="1731689" y="118070"/>
                  <a:pt x="1813556" y="94229"/>
                </a:cubicBezTo>
                <a:cubicBezTo>
                  <a:pt x="2148087" y="-3154"/>
                  <a:pt x="2507846" y="10722"/>
                  <a:pt x="2853099" y="0"/>
                </a:cubicBezTo>
              </a:path>
            </a:pathLst>
          </a:custGeom>
          <a:noFill/>
          <a:ln w="37832" cap="flat">
            <a:solidFill>
              <a:srgbClr val="717171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605642C-1992-84C9-4D85-44FE5014C5ED}"/>
              </a:ext>
            </a:extLst>
          </p:cNvPr>
          <p:cNvSpPr/>
          <p:nvPr/>
        </p:nvSpPr>
        <p:spPr>
          <a:xfrm>
            <a:off x="5185497" y="1877946"/>
            <a:ext cx="2590789" cy="3397766"/>
          </a:xfrm>
          <a:custGeom>
            <a:avLst/>
            <a:gdLst>
              <a:gd name="connsiteX0" fmla="*/ 0 w 2351807"/>
              <a:gd name="connsiteY0" fmla="*/ 2602832 h 2602831"/>
              <a:gd name="connsiteX1" fmla="*/ 583158 w 2351807"/>
              <a:gd name="connsiteY1" fmla="*/ 2388137 h 2602831"/>
              <a:gd name="connsiteX2" fmla="*/ 723177 w 2351807"/>
              <a:gd name="connsiteY2" fmla="*/ 1960134 h 2602831"/>
              <a:gd name="connsiteX3" fmla="*/ 891199 w 2351807"/>
              <a:gd name="connsiteY3" fmla="*/ 1296118 h 2602831"/>
              <a:gd name="connsiteX4" fmla="*/ 1074737 w 2351807"/>
              <a:gd name="connsiteY4" fmla="*/ 661619 h 2602831"/>
              <a:gd name="connsiteX5" fmla="*/ 1428568 w 2351807"/>
              <a:gd name="connsiteY5" fmla="*/ 121476 h 2602831"/>
              <a:gd name="connsiteX6" fmla="*/ 1802203 w 2351807"/>
              <a:gd name="connsiteY6" fmla="*/ 28887 h 2602831"/>
              <a:gd name="connsiteX7" fmla="*/ 2351808 w 2351807"/>
              <a:gd name="connsiteY7" fmla="*/ 0 h 2602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1807" h="2602831">
                <a:moveTo>
                  <a:pt x="0" y="2602832"/>
                </a:moveTo>
                <a:cubicBezTo>
                  <a:pt x="113781" y="2602832"/>
                  <a:pt x="467864" y="2601066"/>
                  <a:pt x="583158" y="2388137"/>
                </a:cubicBezTo>
                <a:cubicBezTo>
                  <a:pt x="653546" y="2258083"/>
                  <a:pt x="685713" y="2101919"/>
                  <a:pt x="723177" y="1960134"/>
                </a:cubicBezTo>
                <a:cubicBezTo>
                  <a:pt x="781455" y="1739384"/>
                  <a:pt x="834183" y="1517246"/>
                  <a:pt x="891199" y="1296118"/>
                </a:cubicBezTo>
                <a:cubicBezTo>
                  <a:pt x="948216" y="1074989"/>
                  <a:pt x="1003214" y="869881"/>
                  <a:pt x="1074737" y="661619"/>
                </a:cubicBezTo>
                <a:cubicBezTo>
                  <a:pt x="1146260" y="453357"/>
                  <a:pt x="1221820" y="228319"/>
                  <a:pt x="1428568" y="121476"/>
                </a:cubicBezTo>
                <a:cubicBezTo>
                  <a:pt x="1543484" y="62188"/>
                  <a:pt x="1673537" y="39609"/>
                  <a:pt x="1802203" y="28887"/>
                </a:cubicBezTo>
                <a:cubicBezTo>
                  <a:pt x="1987255" y="13497"/>
                  <a:pt x="2166630" y="6686"/>
                  <a:pt x="2351808" y="0"/>
                </a:cubicBezTo>
              </a:path>
            </a:pathLst>
          </a:custGeom>
          <a:noFill/>
          <a:ln w="37832" cap="flat">
            <a:solidFill>
              <a:srgbClr val="815E46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7522AA6-AC25-CC3F-BDD0-CF733C950711}"/>
              </a:ext>
            </a:extLst>
          </p:cNvPr>
          <p:cNvSpPr/>
          <p:nvPr/>
        </p:nvSpPr>
        <p:spPr>
          <a:xfrm>
            <a:off x="5780112" y="1875425"/>
            <a:ext cx="2038697" cy="3401519"/>
          </a:xfrm>
          <a:custGeom>
            <a:avLst/>
            <a:gdLst>
              <a:gd name="connsiteX0" fmla="*/ 0 w 1850641"/>
              <a:gd name="connsiteY0" fmla="*/ 2521470 h 2521469"/>
              <a:gd name="connsiteX1" fmla="*/ 365057 w 1850641"/>
              <a:gd name="connsiteY1" fmla="*/ 2313460 h 2521469"/>
              <a:gd name="connsiteX2" fmla="*/ 497633 w 1850641"/>
              <a:gd name="connsiteY2" fmla="*/ 1861616 h 2521469"/>
              <a:gd name="connsiteX3" fmla="*/ 662755 w 1850641"/>
              <a:gd name="connsiteY3" fmla="*/ 1174390 h 2521469"/>
              <a:gd name="connsiteX4" fmla="*/ 824722 w 1850641"/>
              <a:gd name="connsiteY4" fmla="*/ 606369 h 2521469"/>
              <a:gd name="connsiteX5" fmla="*/ 924249 w 1850641"/>
              <a:gd name="connsiteY5" fmla="*/ 350803 h 2521469"/>
              <a:gd name="connsiteX6" fmla="*/ 1138566 w 1850641"/>
              <a:gd name="connsiteY6" fmla="*/ 120593 h 2521469"/>
              <a:gd name="connsiteX7" fmla="*/ 1850642 w 1850641"/>
              <a:gd name="connsiteY7" fmla="*/ 0 h 252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0641" h="2521469">
                <a:moveTo>
                  <a:pt x="0" y="2521470"/>
                </a:moveTo>
                <a:cubicBezTo>
                  <a:pt x="95616" y="2521470"/>
                  <a:pt x="268306" y="2519704"/>
                  <a:pt x="365057" y="2313460"/>
                </a:cubicBezTo>
                <a:cubicBezTo>
                  <a:pt x="430904" y="2173189"/>
                  <a:pt x="461052" y="2011348"/>
                  <a:pt x="497633" y="1861616"/>
                </a:cubicBezTo>
                <a:cubicBezTo>
                  <a:pt x="553515" y="1632793"/>
                  <a:pt x="605486" y="1402961"/>
                  <a:pt x="662755" y="1174390"/>
                </a:cubicBezTo>
                <a:cubicBezTo>
                  <a:pt x="710689" y="983536"/>
                  <a:pt x="760768" y="792556"/>
                  <a:pt x="824722" y="606369"/>
                </a:cubicBezTo>
                <a:cubicBezTo>
                  <a:pt x="853609" y="522231"/>
                  <a:pt x="880603" y="427624"/>
                  <a:pt x="924249" y="350803"/>
                </a:cubicBezTo>
                <a:cubicBezTo>
                  <a:pt x="980382" y="252033"/>
                  <a:pt x="1038534" y="170041"/>
                  <a:pt x="1138566" y="120593"/>
                </a:cubicBezTo>
                <a:cubicBezTo>
                  <a:pt x="1347584" y="17155"/>
                  <a:pt x="1617909" y="5424"/>
                  <a:pt x="1850642" y="0"/>
                </a:cubicBezTo>
              </a:path>
            </a:pathLst>
          </a:custGeom>
          <a:noFill/>
          <a:ln w="37832" cap="flat">
            <a:solidFill>
              <a:srgbClr val="80E0D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C0D387-A575-4E42-D54C-36A6C2F1D568}"/>
              </a:ext>
            </a:extLst>
          </p:cNvPr>
          <p:cNvSpPr txBox="1"/>
          <p:nvPr/>
        </p:nvSpPr>
        <p:spPr>
          <a:xfrm rot="16200000">
            <a:off x="398211" y="3392886"/>
            <a:ext cx="2137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2"/>
                </a:solidFill>
              </a:rPr>
              <a:t>Biomarker abnormality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9A4C1B-4325-629C-BB03-CDF758EBE77D}"/>
              </a:ext>
            </a:extLst>
          </p:cNvPr>
          <p:cNvSpPr txBox="1"/>
          <p:nvPr/>
        </p:nvSpPr>
        <p:spPr>
          <a:xfrm>
            <a:off x="1131446" y="5082755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tx2"/>
                </a:solidFill>
              </a:rPr>
              <a:t>Normal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41BFF8-4A13-2291-1686-06613832A5E9}"/>
              </a:ext>
            </a:extLst>
          </p:cNvPr>
          <p:cNvSpPr txBox="1"/>
          <p:nvPr/>
        </p:nvSpPr>
        <p:spPr>
          <a:xfrm>
            <a:off x="942292" y="1729745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tx2"/>
                </a:solidFill>
              </a:rPr>
              <a:t>Abnormal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0619749-50A7-FCC3-49B8-6A98F06303F4}"/>
              </a:ext>
            </a:extLst>
          </p:cNvPr>
          <p:cNvSpPr txBox="1"/>
          <p:nvPr/>
        </p:nvSpPr>
        <p:spPr>
          <a:xfrm>
            <a:off x="8484334" y="1941815"/>
            <a:ext cx="3211135" cy="167738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spcAft>
                <a:spcPts val="100"/>
              </a:spcAft>
            </a:pPr>
            <a:r>
              <a:rPr lang="en-US" sz="1400" dirty="0">
                <a:solidFill>
                  <a:schemeClr val="tx2"/>
                </a:solidFill>
              </a:rPr>
              <a:t>CSF A</a:t>
            </a:r>
            <a:r>
              <a:rPr lang="en-US" sz="1400" dirty="0">
                <a:solidFill>
                  <a:schemeClr val="tx2"/>
                </a:solidFill>
                <a:sym typeface="Symbol" panose="05050102010706020507" pitchFamily="18" charset="2"/>
              </a:rPr>
              <a:t></a:t>
            </a:r>
            <a:r>
              <a:rPr lang="en-US" sz="1400" baseline="-25000" dirty="0">
                <a:solidFill>
                  <a:schemeClr val="tx2"/>
                </a:solidFill>
              </a:rPr>
              <a:t>42</a:t>
            </a:r>
            <a:r>
              <a:rPr lang="en-US" sz="1400" dirty="0">
                <a:solidFill>
                  <a:schemeClr val="tx2"/>
                </a:solidFill>
              </a:rPr>
              <a:t> accumulation (CSF)</a:t>
            </a:r>
          </a:p>
          <a:p>
            <a:pPr>
              <a:spcAft>
                <a:spcPts val="100"/>
              </a:spcAft>
            </a:pPr>
            <a:r>
              <a:rPr lang="en-US" sz="1400" dirty="0">
                <a:solidFill>
                  <a:schemeClr val="tx2"/>
                </a:solidFill>
              </a:rPr>
              <a:t>A</a:t>
            </a:r>
            <a:r>
              <a:rPr lang="en-US" sz="1400" dirty="0">
                <a:solidFill>
                  <a:schemeClr val="tx2"/>
                </a:solidFill>
                <a:sym typeface="Symbol" panose="05050102010706020507" pitchFamily="18" charset="2"/>
              </a:rPr>
              <a:t></a:t>
            </a:r>
            <a:r>
              <a:rPr lang="en-US" sz="1400" dirty="0">
                <a:solidFill>
                  <a:schemeClr val="tx2"/>
                </a:solidFill>
              </a:rPr>
              <a:t> accumulation (PET)</a:t>
            </a:r>
          </a:p>
          <a:p>
            <a:pPr>
              <a:spcAft>
                <a:spcPts val="100"/>
              </a:spcAft>
            </a:pPr>
            <a:r>
              <a:rPr lang="en-US" sz="1400" dirty="0">
                <a:solidFill>
                  <a:schemeClr val="tx2"/>
                </a:solidFill>
              </a:rPr>
              <a:t>Synaptic dysfunction (FDG-PET/fMRI)</a:t>
            </a:r>
          </a:p>
          <a:p>
            <a:pPr>
              <a:spcAft>
                <a:spcPts val="100"/>
              </a:spcAft>
            </a:pPr>
            <a:r>
              <a:rPr lang="en-US" sz="1400" dirty="0">
                <a:solidFill>
                  <a:schemeClr val="tx2"/>
                </a:solidFill>
              </a:rPr>
              <a:t>Tau-mediated neuronal injury (CSF)</a:t>
            </a:r>
          </a:p>
          <a:p>
            <a:pPr>
              <a:spcAft>
                <a:spcPts val="100"/>
              </a:spcAft>
            </a:pPr>
            <a:r>
              <a:rPr lang="en-US" sz="1400" dirty="0">
                <a:solidFill>
                  <a:schemeClr val="tx2"/>
                </a:solidFill>
              </a:rPr>
              <a:t>Brain structure (volumetric MRI)</a:t>
            </a:r>
          </a:p>
          <a:p>
            <a:pPr>
              <a:spcAft>
                <a:spcPts val="100"/>
              </a:spcAft>
            </a:pPr>
            <a:r>
              <a:rPr lang="en-US" sz="1400" dirty="0">
                <a:solidFill>
                  <a:schemeClr val="tx2"/>
                </a:solidFill>
              </a:rPr>
              <a:t>Cognitive impairment</a:t>
            </a:r>
          </a:p>
          <a:p>
            <a:pPr>
              <a:spcAft>
                <a:spcPts val="100"/>
              </a:spcAft>
            </a:pPr>
            <a:r>
              <a:rPr lang="en-US" sz="1400" dirty="0">
                <a:solidFill>
                  <a:schemeClr val="tx2"/>
                </a:solidFill>
              </a:rPr>
              <a:t>Clinical function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36EF97-3FD3-2C13-DA20-D462C45D0FB1}"/>
              </a:ext>
            </a:extLst>
          </p:cNvPr>
          <p:cNvSpPr txBox="1"/>
          <p:nvPr/>
        </p:nvSpPr>
        <p:spPr>
          <a:xfrm>
            <a:off x="3135425" y="5378467"/>
            <a:ext cx="10021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Preclinical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79867D8-D8C9-BAEF-3408-176CFB7B9A44}"/>
              </a:ext>
            </a:extLst>
          </p:cNvPr>
          <p:cNvCxnSpPr>
            <a:cxnSpLocks/>
          </p:cNvCxnSpPr>
          <p:nvPr/>
        </p:nvCxnSpPr>
        <p:spPr>
          <a:xfrm>
            <a:off x="1893928" y="4897009"/>
            <a:ext cx="5914566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B97462A-1959-D55C-1F6A-993340C985FC}"/>
              </a:ext>
            </a:extLst>
          </p:cNvPr>
          <p:cNvSpPr txBox="1"/>
          <p:nvPr/>
        </p:nvSpPr>
        <p:spPr>
          <a:xfrm>
            <a:off x="7910519" y="4745720"/>
            <a:ext cx="1726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2"/>
                </a:solidFill>
              </a:rPr>
              <a:t>Detection threshold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4DD754C-5F81-2475-9C14-3F6213A8272C}"/>
              </a:ext>
            </a:extLst>
          </p:cNvPr>
          <p:cNvSpPr txBox="1"/>
          <p:nvPr/>
        </p:nvSpPr>
        <p:spPr>
          <a:xfrm>
            <a:off x="5441179" y="5378467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tx2"/>
                </a:solidFill>
              </a:rPr>
              <a:t>MCl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554DAF-FFB1-0A22-02EF-CA7B72F8F308}"/>
              </a:ext>
            </a:extLst>
          </p:cNvPr>
          <p:cNvSpPr txBox="1"/>
          <p:nvPr/>
        </p:nvSpPr>
        <p:spPr>
          <a:xfrm>
            <a:off x="6587232" y="5378467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>
                <a:solidFill>
                  <a:schemeClr val="tx2"/>
                </a:solidFill>
              </a:rPr>
              <a:t>Dementia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F3F8D78-1337-0469-19C0-9AE5DF757742}"/>
              </a:ext>
            </a:extLst>
          </p:cNvPr>
          <p:cNvCxnSpPr>
            <a:cxnSpLocks/>
          </p:cNvCxnSpPr>
          <p:nvPr/>
        </p:nvCxnSpPr>
        <p:spPr>
          <a:xfrm>
            <a:off x="1901070" y="5768590"/>
            <a:ext cx="5979614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8842DFA-65C7-CA9B-C600-AE640D199FAE}"/>
              </a:ext>
            </a:extLst>
          </p:cNvPr>
          <p:cNvSpPr txBox="1"/>
          <p:nvPr/>
        </p:nvSpPr>
        <p:spPr>
          <a:xfrm>
            <a:off x="3869603" y="5786918"/>
            <a:ext cx="2042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/>
                </a:solidFill>
              </a:rPr>
              <a:t>Clinical disease stage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F0E9315-B08E-365E-0AEA-62E3711DF2DC}"/>
              </a:ext>
            </a:extLst>
          </p:cNvPr>
          <p:cNvCxnSpPr>
            <a:cxnSpLocks/>
          </p:cNvCxnSpPr>
          <p:nvPr/>
        </p:nvCxnSpPr>
        <p:spPr>
          <a:xfrm>
            <a:off x="8056871" y="2104932"/>
            <a:ext cx="349204" cy="0"/>
          </a:xfrm>
          <a:prstGeom prst="line">
            <a:avLst/>
          </a:prstGeom>
          <a:ln w="38100">
            <a:solidFill>
              <a:srgbClr val="B8B8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926558E-F99F-6ED8-BE56-448BDF95C464}"/>
              </a:ext>
            </a:extLst>
          </p:cNvPr>
          <p:cNvCxnSpPr>
            <a:cxnSpLocks/>
          </p:cNvCxnSpPr>
          <p:nvPr/>
        </p:nvCxnSpPr>
        <p:spPr>
          <a:xfrm>
            <a:off x="8056871" y="3470290"/>
            <a:ext cx="349204" cy="0"/>
          </a:xfrm>
          <a:prstGeom prst="line">
            <a:avLst/>
          </a:prstGeom>
          <a:ln w="38100">
            <a:solidFill>
              <a:srgbClr val="80E0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0BC39CB-2BEC-84B2-5528-6348F719F2F6}"/>
              </a:ext>
            </a:extLst>
          </p:cNvPr>
          <p:cNvCxnSpPr>
            <a:cxnSpLocks/>
          </p:cNvCxnSpPr>
          <p:nvPr/>
        </p:nvCxnSpPr>
        <p:spPr>
          <a:xfrm>
            <a:off x="8056871" y="2331432"/>
            <a:ext cx="349204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0EDFFC8-37F4-CA94-31C2-E342DD2FB716}"/>
              </a:ext>
            </a:extLst>
          </p:cNvPr>
          <p:cNvCxnSpPr>
            <a:cxnSpLocks/>
          </p:cNvCxnSpPr>
          <p:nvPr/>
        </p:nvCxnSpPr>
        <p:spPr>
          <a:xfrm>
            <a:off x="8056871" y="2557932"/>
            <a:ext cx="349204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CF0D530-111F-7794-35B3-A19468F39C87}"/>
              </a:ext>
            </a:extLst>
          </p:cNvPr>
          <p:cNvCxnSpPr>
            <a:cxnSpLocks/>
          </p:cNvCxnSpPr>
          <p:nvPr/>
        </p:nvCxnSpPr>
        <p:spPr>
          <a:xfrm>
            <a:off x="8056871" y="2784432"/>
            <a:ext cx="349204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3F1CC16-F53A-5FD6-F18A-9E0DE7435980}"/>
              </a:ext>
            </a:extLst>
          </p:cNvPr>
          <p:cNvCxnSpPr>
            <a:cxnSpLocks/>
          </p:cNvCxnSpPr>
          <p:nvPr/>
        </p:nvCxnSpPr>
        <p:spPr>
          <a:xfrm>
            <a:off x="8056871" y="3017293"/>
            <a:ext cx="349204" cy="0"/>
          </a:xfrm>
          <a:prstGeom prst="line">
            <a:avLst/>
          </a:prstGeom>
          <a:ln w="38100">
            <a:solidFill>
              <a:srgbClr val="717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BD5F66E-C8D1-11E6-9C62-A4F7A90CEB0C}"/>
              </a:ext>
            </a:extLst>
          </p:cNvPr>
          <p:cNvCxnSpPr>
            <a:cxnSpLocks/>
          </p:cNvCxnSpPr>
          <p:nvPr/>
        </p:nvCxnSpPr>
        <p:spPr>
          <a:xfrm>
            <a:off x="8056871" y="3243793"/>
            <a:ext cx="349204" cy="0"/>
          </a:xfrm>
          <a:prstGeom prst="line">
            <a:avLst/>
          </a:prstGeom>
          <a:ln w="38100">
            <a:solidFill>
              <a:srgbClr val="815E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56A23DA-1F87-D759-A8DF-B0566CBE9D8C}"/>
              </a:ext>
            </a:extLst>
          </p:cNvPr>
          <p:cNvSpPr/>
          <p:nvPr/>
        </p:nvSpPr>
        <p:spPr>
          <a:xfrm>
            <a:off x="1900876" y="5289033"/>
            <a:ext cx="5917934" cy="7087"/>
          </a:xfrm>
          <a:custGeom>
            <a:avLst/>
            <a:gdLst>
              <a:gd name="connsiteX0" fmla="*/ 5372046 w 5372046"/>
              <a:gd name="connsiteY0" fmla="*/ 6433 h 6433"/>
              <a:gd name="connsiteX1" fmla="*/ 0 w 5372046"/>
              <a:gd name="connsiteY1" fmla="*/ 0 h 6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372046" h="6433">
                <a:moveTo>
                  <a:pt x="5372046" y="6433"/>
                </a:moveTo>
                <a:lnTo>
                  <a:pt x="0" y="0"/>
                </a:lnTo>
              </a:path>
            </a:pathLst>
          </a:custGeom>
          <a:noFill/>
          <a:ln w="19050" cap="sq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0FAD913-E7D4-64AE-A475-BC199E7320C4}"/>
              </a:ext>
            </a:extLst>
          </p:cNvPr>
          <p:cNvSpPr txBox="1"/>
          <p:nvPr/>
        </p:nvSpPr>
        <p:spPr>
          <a:xfrm>
            <a:off x="2332843" y="1420138"/>
            <a:ext cx="7519990" cy="391628"/>
          </a:xfrm>
          <a:prstGeom prst="rect">
            <a:avLst/>
          </a:prstGeom>
          <a:noFill/>
          <a:ln>
            <a:noFill/>
          </a:ln>
        </p:spPr>
        <p:txBody>
          <a:bodyPr vert="horz" wrap="none" lIns="72000" tIns="72000" rIns="72000" bIns="7200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Arial"/>
              </a:rPr>
              <a:t>A hypothetical pathological–clinical continuum of AD with the biomarkers</a:t>
            </a:r>
            <a:r>
              <a:rPr lang="en-US" sz="1600" b="1" baseline="30000" dirty="0">
                <a:solidFill>
                  <a:schemeClr val="accent2">
                    <a:lumMod val="50000"/>
                  </a:schemeClr>
                </a:solidFill>
                <a:latin typeface="Arial"/>
              </a:rPr>
              <a:t>1,2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94303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2"/>
</p:tagLst>
</file>

<file path=ppt/theme/theme1.xml><?xml version="1.0" encoding="utf-8"?>
<a:theme xmlns:a="http://schemas.openxmlformats.org/drawingml/2006/main" name="Neurotorium - PowerPoint-Skabelon - 2022-01-28">
  <a:themeElements>
    <a:clrScheme name="Neurotorium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vert="horz" wrap="none" lIns="72000" tIns="72000" rIns="72000" bIns="72000" rtlCol="0" anchor="ctr">
        <a:spAutoFit/>
      </a:bodyPr>
      <a:lstStyle>
        <a:defPPr algn="ctr">
          <a:defRPr sz="1200" dirty="0" smtClean="0">
            <a:latin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8562aa6-c0ad-4fb9-8a82-15409d3a28b4">
      <UserInfo>
        <DisplayName>NT Service\spsearch</DisplayName>
        <AccountId>10</AccountId>
        <AccountType/>
      </UserInfo>
      <UserInfo>
        <DisplayName>Chris Edge</DisplayName>
        <AccountId>16</AccountId>
        <AccountType/>
      </UserInfo>
    </SharedWithUsers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8CD1799F-93D0-4A8B-8CEA-76DFA950AC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63D62A-E633-4C0F-9599-2ED6B3B47D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25F974-F37E-4E61-9093-CD39D3DD8B04}">
  <ds:schemaRefs>
    <ds:schemaRef ds:uri="http://purl.org/dc/elements/1.1/"/>
    <ds:schemaRef ds:uri="08562aa6-c0ad-4fb9-8a82-15409d3a28b4"/>
    <ds:schemaRef ds:uri="28627d7c-4416-4bc1-86cf-ca6c3a42a8f2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7004</TotalTime>
  <Words>1009</Words>
  <Application>Microsoft Office PowerPoint</Application>
  <PresentationFormat>Widescreen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Hypothetical biomarker model of Alzheimer’s disease pathophysiology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206</cp:revision>
  <cp:lastPrinted>2018-02-05T13:55:48Z</cp:lastPrinted>
  <dcterms:created xsi:type="dcterms:W3CDTF">2017-01-23T14:24:15Z</dcterms:created>
  <dcterms:modified xsi:type="dcterms:W3CDTF">2023-12-20T07:34:46Z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62F455BA-A116-4548-8330-AB067D1D6DA8</vt:lpwstr>
  </property>
  <property fmtid="{D5CDD505-2E9C-101B-9397-08002B2CF9AE}" pid="3" name="ArticulatePath">
    <vt:lpwstr>3 - Neurobiology and aetiology 02-Feb-18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